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8B79618-2379-493B-979D-409DC1BC1360}">
  <a:tblStyle styleId="{68B79618-2379-493B-979D-409DC1BC13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fbb11242c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6fbb11242c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6fbb11242c_0_6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6fbb11242c_0_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d201a4d31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d201a4d31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d201a4d31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d201a4d31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d201a4d31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d201a4d31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d201a4d31e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d201a4d31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d201a4d31e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d201a4d31e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6fbb11242c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6fbb11242c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d201a4d31e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d201a4d31e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6fbb11242c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6fbb11242c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d201a4d31e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d201a4d31e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d201a4d3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d201a4d3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201a4d31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201a4d31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201a4d31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d201a4d31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fbb11242c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6fbb11242c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834550"/>
            <a:ext cx="8118600" cy="134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700">
                <a:latin typeface="Times New Roman"/>
                <a:ea typeface="Times New Roman"/>
                <a:cs typeface="Times New Roman"/>
                <a:sym typeface="Times New Roman"/>
              </a:rPr>
              <a:t>專題題目:</a:t>
            </a:r>
            <a:endParaRPr sz="3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700">
                <a:latin typeface="Times New Roman"/>
                <a:ea typeface="Times New Roman"/>
                <a:cs typeface="Times New Roman"/>
                <a:sym typeface="Times New Roman"/>
              </a:rPr>
              <a:t>ESG蔬食辨識</a:t>
            </a:r>
            <a:endParaRPr sz="3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122598"/>
            <a:ext cx="8118600" cy="24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zh-TW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組員名單:</a:t>
            </a:r>
            <a:endParaRPr sz="3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zh-TW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資工4C 周聖庭</a:t>
            </a:r>
            <a:endParaRPr sz="3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zh-TW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資工4A 蔡宗佑</a:t>
            </a:r>
            <a:endParaRPr sz="3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zh-TW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資工4B 姚昌佑</a:t>
            </a:r>
            <a:endParaRPr sz="3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資料集收集</a:t>
            </a:r>
            <a:endParaRPr sz="4355"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8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目標是訓練一個辨識圖片是不是蔬食的模型，輸入整張圖片，直接判斷是不是蔬食。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定義蔬食: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蔬食指包含蔬菜或水果的食物，不能包含任何肉類，蛋、魚肉、烘焙食物、飲料和冰塊都不算是蔬食。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收集圖片資料: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在網路上搜尋蔬食和非蔬食的相關圖片，可以使用關鍵詞像是 vegtable、vegetarian、meat dishes、non-vegetarian food 等進行搜尋。可以從免費圖片資料庫中下載圖片，例如 Unsplash、Pexels、Pixabay 等。也可以使用現成的免費食物圖片資料集，例如 Fruits-360，盡量包含所有食物種類圖片。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實現方式</a:t>
            </a:r>
            <a:endParaRPr sz="5355"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8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我們建立了一個蔬食辨識模型，旨在區分圖像中的蔬菜和非蔬菜。模型採用了卷積神經網絡（CNN）架構，具有三個卷積層和池化層，以及兩個全連接層。每個卷積層之後都有激活函數 ReLU，以及部分層中的批量標準化和 Dropout，以減少過擬合。為了防止學習過快，使用了指數衰減的學習率。訓練過程中，將數據集分為訓練集和測試集，並通過數據增強來擴充訓練數據。而後，使用二元交叉熵作為損失函數，並在模型訓練過程中使用了早停法。通過模型的訓練和測試，在評估了模型的性能並繪製了準確度和損失的曲線圖。最終，將訓練好的模型保存下來，以便後續使用。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結果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後臺測試</a:t>
            </a:r>
            <a:endParaRPr sz="5355"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220825" y="2148425"/>
            <a:ext cx="3784200" cy="8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[[0.9988625 0300113476]]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8" name="Google Shape;1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2" y="3034475"/>
            <a:ext cx="3602457" cy="193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5478" y="3034475"/>
            <a:ext cx="3609433" cy="193732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5048100" y="2349492"/>
            <a:ext cx="3784200" cy="6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[[0.01401564 0.9859844]]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417525" y="1017725"/>
            <a:ext cx="6641700" cy="11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0: noveg(非蔬食) </a:t>
            </a:r>
            <a:r>
              <a:rPr lang="zh-TW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1: veg(蔬食)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越接近1代表AI判斷次圖越接近此Class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[[1,0]]代表AI判斷為非蔬食可能信較高(信心指數)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後臺測試</a:t>
            </a:r>
            <a:endParaRPr sz="5355"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577988" y="2399675"/>
            <a:ext cx="2846700" cy="4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train_accurary和val_accuracy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5048100" y="2349492"/>
            <a:ext cx="3784200" cy="6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train_loss和val_loss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732400" y="1017725"/>
            <a:ext cx="6641700" cy="11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「train_accuracy」和「val_accuracy」表示模型在訓練集和驗證集上的準確率，而「train_loss」和「val_loss」是訓練集和驗證集上對應的損失值。 這些指標用於評估模型的表現和訓練期間的收斂性。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125" y="3119525"/>
            <a:ext cx="2186419" cy="1871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4644" y="3119525"/>
            <a:ext cx="2186419" cy="1871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前臺測試</a:t>
            </a:r>
            <a:endParaRPr sz="5355"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5048100" y="2349492"/>
            <a:ext cx="3784200" cy="6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417525" y="1017725"/>
            <a:ext cx="4211100" cy="38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這是將AI嵌入Android studio的結果，適用於Android 8~14。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8850" y="931638"/>
            <a:ext cx="1799200" cy="3998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0548" y="889525"/>
            <a:ext cx="1837075" cy="4083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5300" y="1598800"/>
            <a:ext cx="4142824" cy="345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謝謝聆聽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目錄</a:t>
            </a:r>
            <a:endParaRPr sz="2500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 動機與目的</a:t>
            </a:r>
            <a:endParaRPr sz="20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研究背景</a:t>
            </a:r>
            <a:endParaRPr sz="16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研究目的</a:t>
            </a:r>
            <a:endParaRPr sz="16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 方法</a:t>
            </a:r>
            <a:endParaRPr sz="20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</a:t>
            </a:r>
            <a:r>
              <a:rPr lang="zh-TW" sz="16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資料集收集</a:t>
            </a:r>
            <a:endParaRPr sz="16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實現方式</a:t>
            </a:r>
            <a:endParaRPr sz="16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 結果</a:t>
            </a:r>
            <a:endParaRPr sz="20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</a:t>
            </a:r>
            <a:r>
              <a:rPr lang="zh-TW" sz="16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後台測試</a:t>
            </a:r>
            <a:endParaRPr sz="16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前台結果</a:t>
            </a:r>
            <a:endParaRPr sz="16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755">
                <a:latin typeface="Times New Roman"/>
                <a:ea typeface="Times New Roman"/>
                <a:cs typeface="Times New Roman"/>
                <a:sym typeface="Times New Roman"/>
              </a:rPr>
              <a:t>動機與目的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259775"/>
            <a:ext cx="8520600" cy="46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研究背景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近年來由於AI快速發展，使得AI開發工具更加普及和易於使用，同時GPGPU的普及使得大規模平行運算變得更加可行，為深度學習等AI算法的訓練提供了強大的硬件支持，大家可以較容易的用深度學習訓練自己的模型，這些因素促進了AI社群的蓬勃發展，吸引了越來越多的開發者和研究人員投身於AI領域。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研究目的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本專題利用深度學習，實現以往難以實現的一項功能，具體而言，我們的目標是判斷食物圖片是否為蔬食，我們會運用深度學習模型，並利用大量的食物圖片數據集進行訓練。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755">
                <a:latin typeface="Times New Roman"/>
                <a:ea typeface="Times New Roman"/>
                <a:cs typeface="Times New Roman"/>
                <a:sym typeface="Times New Roman"/>
              </a:rPr>
              <a:t>方法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方法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7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模型架構</a:t>
            </a:r>
            <a:endParaRPr b="1" sz="12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20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Arial"/>
              <a:buAutoNum type="arabicPeriod"/>
            </a:pPr>
            <a:r>
              <a:rPr lang="zh-TW" sz="12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卷積神經網絡（CNN）設計：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Arial"/>
              <a:buChar char="●"/>
            </a:pPr>
            <a:r>
              <a:rPr lang="zh-TW" sz="12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各層的類型、激活函數、濾波器數量、濾波器大小等參數設置。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Arial"/>
              <a:buChar char="●"/>
            </a:pPr>
            <a:r>
              <a:rPr lang="zh-TW" sz="12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解釋每一層的作用以及為什麼選擇這樣的結構。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Arial"/>
              <a:buAutoNum type="arabicPeriod"/>
            </a:pPr>
            <a:r>
              <a:rPr lang="zh-TW" sz="12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全連接層及正規化：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Arial"/>
              <a:buChar char="●"/>
            </a:pPr>
            <a:r>
              <a:rPr lang="zh-TW" sz="12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神經元的數量、激活函數等。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Arial"/>
              <a:buChar char="●"/>
            </a:pPr>
            <a:r>
              <a:rPr lang="zh-TW" sz="12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說明正規化（Dropout）的作用和影響。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學習率衰減策略</a:t>
            </a:r>
            <a:endParaRPr b="1" sz="12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20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Arial"/>
              <a:buAutoNum type="arabicPeriod"/>
            </a:pPr>
            <a:r>
              <a:rPr lang="zh-TW" sz="12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Exponential Decay 方法：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Arial"/>
              <a:buChar char="●"/>
            </a:pPr>
            <a:r>
              <a:rPr lang="zh-TW" sz="12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說明指數衰減策略的原理，包括初始學習率、衰減步數和衰減速率的設置。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Arial"/>
              <a:buChar char="●"/>
            </a:pPr>
            <a:r>
              <a:rPr lang="zh-TW" sz="12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分析這種策略對模型訓練的影響，以及為什麼選擇使用它來優化模型。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方法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7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數據增強方法</a:t>
            </a:r>
            <a:endParaRPr b="1" sz="12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20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Arial"/>
              <a:buAutoNum type="arabicPeriod"/>
            </a:pPr>
            <a:r>
              <a:rPr lang="zh-TW" sz="12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ImageDataGenerator 使用：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Arial"/>
              <a:buChar char="●"/>
            </a:pPr>
            <a:r>
              <a:rPr lang="zh-TW" sz="12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解釋數據增強的目的和原理。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Arial"/>
              <a:buChar char="●"/>
            </a:pPr>
            <a:r>
              <a:rPr lang="zh-TW" sz="12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詳細描述你使用的各種數據增強技術，如縮放、剪切、翻轉、旋轉等。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Arial"/>
              <a:buChar char="●"/>
            </a:pPr>
            <a:r>
              <a:rPr lang="zh-TW" sz="12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討論這些技術如何幫助提高模型的泛化能力和性能。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早停法策略</a:t>
            </a:r>
            <a:endParaRPr b="1" sz="12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20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Arial"/>
              <a:buAutoNum type="arabicPeriod"/>
            </a:pPr>
            <a:r>
              <a:rPr lang="zh-TW" sz="12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Early Stopping 回調：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Arial"/>
              <a:buChar char="●"/>
            </a:pPr>
            <a:r>
              <a:rPr lang="zh-TW" sz="12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解釋早停法的原理和作用。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Arial"/>
              <a:buChar char="●"/>
            </a:pPr>
            <a:r>
              <a:rPr lang="zh-TW" sz="12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描述你使用的早停法的設置，包括監控的指標、耐心值等。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Arial"/>
              <a:buChar char="●"/>
            </a:pPr>
            <a:r>
              <a:rPr lang="zh-TW" sz="12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討論早停法對模型訓練的影響，以及它如何幫助防止過擬合。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" name="Google Shape;98;p20"/>
          <p:cNvGraphicFramePr/>
          <p:nvPr/>
        </p:nvGraphicFramePr>
        <p:xfrm>
          <a:off x="729638" y="241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{68B79618-2379-493B-979D-409DC1BC1360}</a:tableStyleId>
              </a:tblPr>
              <a:tblGrid>
                <a:gridCol w="633150"/>
                <a:gridCol w="1457475"/>
                <a:gridCol w="1034150"/>
                <a:gridCol w="1319900"/>
                <a:gridCol w="1341075"/>
                <a:gridCol w="917725"/>
                <a:gridCol w="557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層數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類型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激活函數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濾波器數量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濾波器大小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池化大小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丟棄率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卷積層 (Conv2D)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ReLU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64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3*3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-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-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池化層 (MaxPooling2D)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-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-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-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2*2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-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卷積層 (Conv2D)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ReLU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128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3*3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-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-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池化層 (MaxPooling2D)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-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-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-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2*2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-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卷積層 (Conv2D)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ReLU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256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3*3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-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-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池化層 (MaxPooling2D)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-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-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-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2*2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-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Flatten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-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-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-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-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-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全連接層 (Dense)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ReLU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215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-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-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-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Dropout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-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-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-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-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0.5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全連接層 (Dense)</a:t>
                      </a:r>
                      <a:endParaRPr sz="9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Softmax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-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-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-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75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名詞解釋</a:t>
            </a:r>
            <a:endParaRPr sz="3355"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 層數（Layer）：指模型中的每一個層級。從輸入層到輸出層的過程中的每個階段都稱為一層。</a:t>
            </a:r>
            <a:endParaRPr sz="16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 類型（Type）：指該層的類型，通常有卷積層、池化層、全連接層等。</a:t>
            </a:r>
            <a:endParaRPr sz="16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 激活函數（Activation Function）：在神經網絡的每一層中，激活函數用於引入非線性特性，以幫助模型學習複雜的模式。</a:t>
            </a:r>
            <a:endParaRPr sz="16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4. 濾波器數量（Number of Filters）：指卷積層中使用的濾波器（也稱為卷積核）的數量。濾波器用於提取圖像中的特徵。</a:t>
            </a:r>
            <a:endParaRPr sz="16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5. 濾波器大小（Filter Size）：指卷積層中每個濾波器的大小，通常以高度和寬度表示。</a:t>
            </a:r>
            <a:endParaRPr sz="16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6. 池化大小（Pooling Size）：指池化層中使用的池化窗口的大小，池化操作用於減少特徵圖的尺寸，同時保留重要信息。</a:t>
            </a:r>
            <a:endParaRPr sz="16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7. 丟棄率（Dropout Rate）：指在 Dropout 層中隨機丟棄的神經元比例。Dropout 是一種正則化技術，有助於防止模型過擬合。</a:t>
            </a:r>
            <a:endParaRPr sz="16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