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60" r:id="rId6"/>
    <p:sldId id="262" r:id="rId7"/>
    <p:sldId id="259" r:id="rId8"/>
    <p:sldId id="267" r:id="rId9"/>
    <p:sldId id="268" r:id="rId10"/>
    <p:sldId id="271" r:id="rId11"/>
    <p:sldId id="265" r:id="rId12"/>
    <p:sldId id="269" r:id="rId13"/>
    <p:sldId id="266" r:id="rId14"/>
    <p:sldId id="26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7" autoAdjust="0"/>
    <p:restoredTop sz="94660"/>
  </p:normalViewPr>
  <p:slideViewPr>
    <p:cSldViewPr snapToGrid="0">
      <p:cViewPr varScale="1">
        <p:scale>
          <a:sx n="72" d="100"/>
          <a:sy n="72" d="100"/>
        </p:scale>
        <p:origin x="6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2/5/2021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2/5/2021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101C5-3E70-4A56-A09D-62CE1324A594}"/>
              </a:ext>
            </a:extLst>
          </p:cNvPr>
          <p:cNvSpPr>
            <a:spLocks noGrp="1"/>
          </p:cNvSpPr>
          <p:nvPr>
            <p:ph type="ctrTitle"/>
          </p:nvPr>
        </p:nvSpPr>
        <p:spPr/>
        <p:txBody>
          <a:bodyPr/>
          <a:lstStyle/>
          <a:p>
            <a:r>
              <a:rPr lang="en-IN" sz="4800" dirty="0"/>
              <a:t>Final Internship Presentation</a:t>
            </a:r>
          </a:p>
        </p:txBody>
      </p:sp>
      <p:sp>
        <p:nvSpPr>
          <p:cNvPr id="3" name="Subtitle 2">
            <a:extLst>
              <a:ext uri="{FF2B5EF4-FFF2-40B4-BE49-F238E27FC236}">
                <a16:creationId xmlns:a16="http://schemas.microsoft.com/office/drawing/2014/main" id="{2C16C5F1-6E6B-4BBD-B4D0-45FAA4B3BA06}"/>
              </a:ext>
            </a:extLst>
          </p:cNvPr>
          <p:cNvSpPr>
            <a:spLocks noGrp="1"/>
          </p:cNvSpPr>
          <p:nvPr>
            <p:ph type="subTitle" idx="1"/>
          </p:nvPr>
        </p:nvSpPr>
        <p:spPr/>
        <p:txBody>
          <a:bodyPr/>
          <a:lstStyle/>
          <a:p>
            <a:r>
              <a:rPr lang="en-IN" dirty="0"/>
              <a:t>Muskan Bhat</a:t>
            </a:r>
          </a:p>
          <a:p>
            <a:r>
              <a:rPr lang="en-IN" dirty="0"/>
              <a:t>Company: Y The Wait</a:t>
            </a:r>
          </a:p>
        </p:txBody>
      </p:sp>
    </p:spTree>
    <p:extLst>
      <p:ext uri="{BB962C8B-B14F-4D97-AF65-F5344CB8AC3E}">
        <p14:creationId xmlns:p14="http://schemas.microsoft.com/office/powerpoint/2010/main" val="234499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A359-54C3-4C67-9AC3-7EA8642FFF31}"/>
              </a:ext>
            </a:extLst>
          </p:cNvPr>
          <p:cNvSpPr>
            <a:spLocks noGrp="1"/>
          </p:cNvSpPr>
          <p:nvPr>
            <p:ph type="title"/>
          </p:nvPr>
        </p:nvSpPr>
        <p:spPr/>
        <p:txBody>
          <a:bodyPr/>
          <a:lstStyle/>
          <a:p>
            <a:r>
              <a:rPr lang="en-IN" dirty="0"/>
              <a:t>Phase 1 Assignment Ordering website </a:t>
            </a:r>
          </a:p>
        </p:txBody>
      </p:sp>
      <p:sp>
        <p:nvSpPr>
          <p:cNvPr id="3" name="Content Placeholder 2">
            <a:extLst>
              <a:ext uri="{FF2B5EF4-FFF2-40B4-BE49-F238E27FC236}">
                <a16:creationId xmlns:a16="http://schemas.microsoft.com/office/drawing/2014/main" id="{9BEF580F-D762-492C-9DBE-C39CFA667565}"/>
              </a:ext>
            </a:extLst>
          </p:cNvPr>
          <p:cNvSpPr>
            <a:spLocks noGrp="1"/>
          </p:cNvSpPr>
          <p:nvPr>
            <p:ph idx="1"/>
          </p:nvPr>
        </p:nvSpPr>
        <p:spPr>
          <a:xfrm>
            <a:off x="680321" y="2243211"/>
            <a:ext cx="10438253" cy="618362"/>
          </a:xfrm>
        </p:spPr>
        <p:txBody>
          <a:bodyPr/>
          <a:lstStyle/>
          <a:p>
            <a:pPr marL="0" indent="0" algn="ctr">
              <a:buNone/>
            </a:pPr>
            <a:r>
              <a:rPr lang="en-US" spc="-1" dirty="0">
                <a:latin typeface="Arial"/>
              </a:rPr>
              <a:t>Feedback method used by senior colleague</a:t>
            </a:r>
            <a:endParaRPr lang="en-US" sz="2400" b="0" strike="noStrike" spc="-1" dirty="0">
              <a:latin typeface="Arial"/>
            </a:endParaRPr>
          </a:p>
          <a:p>
            <a:endParaRPr lang="en-IN" dirty="0"/>
          </a:p>
        </p:txBody>
      </p:sp>
      <p:pic>
        <p:nvPicPr>
          <p:cNvPr id="8" name="Picture 7">
            <a:extLst>
              <a:ext uri="{FF2B5EF4-FFF2-40B4-BE49-F238E27FC236}">
                <a16:creationId xmlns:a16="http://schemas.microsoft.com/office/drawing/2014/main" id="{8CB03947-49E5-44E6-AE78-D7567D7FD3ED}"/>
              </a:ext>
            </a:extLst>
          </p:cNvPr>
          <p:cNvPicPr>
            <a:picLocks noChangeAspect="1"/>
          </p:cNvPicPr>
          <p:nvPr/>
        </p:nvPicPr>
        <p:blipFill rotWithShape="1">
          <a:blip r:embed="rId2"/>
          <a:srcRect l="21301" r="20837" b="9372"/>
          <a:stretch/>
        </p:blipFill>
        <p:spPr>
          <a:xfrm>
            <a:off x="1526756" y="2861573"/>
            <a:ext cx="4224687" cy="3736670"/>
          </a:xfrm>
          <a:prstGeom prst="rect">
            <a:avLst/>
          </a:prstGeom>
        </p:spPr>
      </p:pic>
      <p:pic>
        <p:nvPicPr>
          <p:cNvPr id="10" name="Picture 9">
            <a:extLst>
              <a:ext uri="{FF2B5EF4-FFF2-40B4-BE49-F238E27FC236}">
                <a16:creationId xmlns:a16="http://schemas.microsoft.com/office/drawing/2014/main" id="{FD6C2EC4-A55B-413A-A8D3-4CA7C7E5B41A}"/>
              </a:ext>
            </a:extLst>
          </p:cNvPr>
          <p:cNvPicPr>
            <a:picLocks noChangeAspect="1"/>
          </p:cNvPicPr>
          <p:nvPr/>
        </p:nvPicPr>
        <p:blipFill rotWithShape="1">
          <a:blip r:embed="rId3"/>
          <a:srcRect l="22392" t="15625" r="21491" b="8751"/>
          <a:stretch/>
        </p:blipFill>
        <p:spPr>
          <a:xfrm>
            <a:off x="6096001" y="2861574"/>
            <a:ext cx="4910170" cy="3736670"/>
          </a:xfrm>
          <a:prstGeom prst="rect">
            <a:avLst/>
          </a:prstGeom>
        </p:spPr>
      </p:pic>
    </p:spTree>
    <p:extLst>
      <p:ext uri="{BB962C8B-B14F-4D97-AF65-F5344CB8AC3E}">
        <p14:creationId xmlns:p14="http://schemas.microsoft.com/office/powerpoint/2010/main" val="2747570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9028-6812-40E0-BCCE-D7058FD98A22}"/>
              </a:ext>
            </a:extLst>
          </p:cNvPr>
          <p:cNvSpPr>
            <a:spLocks noGrp="1"/>
          </p:cNvSpPr>
          <p:nvPr>
            <p:ph type="title"/>
          </p:nvPr>
        </p:nvSpPr>
        <p:spPr/>
        <p:txBody>
          <a:bodyPr/>
          <a:lstStyle/>
          <a:p>
            <a:r>
              <a:rPr lang="en-IN" dirty="0"/>
              <a:t>Phase 2 Assignment Dashboard – Invoice </a:t>
            </a:r>
          </a:p>
        </p:txBody>
      </p:sp>
      <p:sp>
        <p:nvSpPr>
          <p:cNvPr id="3" name="Content Placeholder 2">
            <a:extLst>
              <a:ext uri="{FF2B5EF4-FFF2-40B4-BE49-F238E27FC236}">
                <a16:creationId xmlns:a16="http://schemas.microsoft.com/office/drawing/2014/main" id="{27761F11-9277-437F-B065-CD2627B48D28}"/>
              </a:ext>
            </a:extLst>
          </p:cNvPr>
          <p:cNvSpPr>
            <a:spLocks noGrp="1"/>
          </p:cNvSpPr>
          <p:nvPr>
            <p:ph idx="1"/>
          </p:nvPr>
        </p:nvSpPr>
        <p:spPr>
          <a:xfrm>
            <a:off x="680321" y="2336872"/>
            <a:ext cx="9613861" cy="4063927"/>
          </a:xfrm>
        </p:spPr>
        <p:txBody>
          <a:bodyPr>
            <a:normAutofit fontScale="92500"/>
          </a:bodyPr>
          <a:lstStyle/>
          <a:p>
            <a:pPr marL="449580" indent="228600"/>
            <a:r>
              <a:rPr lang="en-GB" sz="1800" dirty="0">
                <a:latin typeface="Calibri" panose="020F0502020204030204" pitchFamily="34" charset="0"/>
                <a:ea typeface="Calibri" panose="020F0502020204030204" pitchFamily="34" charset="0"/>
              </a:rPr>
              <a:t>I worked on developing  a module in the dashboard provided to the business owners which is </a:t>
            </a:r>
            <a:r>
              <a:rPr lang="en-GB" sz="1800" dirty="0">
                <a:effectLst/>
                <a:latin typeface="Calibri" panose="020F0502020204030204" pitchFamily="34" charset="0"/>
                <a:ea typeface="Calibri" panose="020F0502020204030204" pitchFamily="34" charset="0"/>
              </a:rPr>
              <a:t>The Point of sales is used by the business owners to manage their inventory, their menu/products, staff, revenue, reservations, orders, finances/ invoices etc. </a:t>
            </a:r>
            <a:r>
              <a:rPr lang="en-GB" sz="1800" dirty="0">
                <a:latin typeface="Calibri" panose="020F0502020204030204" pitchFamily="34" charset="0"/>
                <a:ea typeface="Calibri" panose="020F0502020204030204" pitchFamily="34" charset="0"/>
              </a:rPr>
              <a:t>The module I made was Invoice.</a:t>
            </a:r>
            <a:endParaRPr lang="en-GB" sz="1800" dirty="0">
              <a:effectLst/>
              <a:latin typeface="Calibri" panose="020F0502020204030204" pitchFamily="34" charset="0"/>
              <a:ea typeface="Calibri" panose="020F0502020204030204" pitchFamily="34" charset="0"/>
            </a:endParaRPr>
          </a:p>
          <a:p>
            <a:pPr marL="449580" indent="228600"/>
            <a:r>
              <a:rPr lang="en-GB" sz="1800" dirty="0">
                <a:effectLst/>
                <a:latin typeface="Calibri" panose="020F0502020204030204" pitchFamily="34" charset="0"/>
                <a:ea typeface="Calibri" panose="020F0502020204030204" pitchFamily="34" charset="0"/>
              </a:rPr>
              <a:t> assignment was to rebuild the front end, which is entirely made up of HTML5, jQuery, and bootstrap. The goal was to eliminate jQuery and rely entirely on JavaScript es6 and react with redux. </a:t>
            </a:r>
            <a:endParaRPr lang="en-IN" sz="1800" dirty="0">
              <a:effectLst/>
              <a:latin typeface="Calibri" panose="020F0502020204030204" pitchFamily="34" charset="0"/>
              <a:ea typeface="Calibri" panose="020F0502020204030204" pitchFamily="34" charset="0"/>
            </a:endParaRPr>
          </a:p>
          <a:p>
            <a:pPr marL="449580" indent="228600"/>
            <a:r>
              <a:rPr lang="en-GB" sz="1800" dirty="0">
                <a:effectLst/>
                <a:latin typeface="Calibri" panose="020F0502020204030204" pitchFamily="34" charset="0"/>
                <a:ea typeface="Calibri" panose="020F0502020204030204" pitchFamily="34" charset="0"/>
              </a:rPr>
              <a:t>As Y The wait is a globally growing company it’s reaching more and more customers every day, and this is why advancement of the product was required as the current website design is reportedly slower and primitive and therefor it was decided to re-build the front-end using react which is relatively faster and advanced to support a vast range of customers. </a:t>
            </a:r>
          </a:p>
          <a:p>
            <a:pPr marL="449580" indent="228600"/>
            <a:r>
              <a:rPr lang="en-GB" sz="1800" dirty="0">
                <a:effectLst/>
                <a:latin typeface="Calibri" panose="020F0502020204030204" pitchFamily="34" charset="0"/>
                <a:ea typeface="Calibri" panose="020F0502020204030204" pitchFamily="34" charset="0"/>
              </a:rPr>
              <a:t>Hence this part of the assignment focuses on improvement of the dashboard for convenience of the future and present clients.</a:t>
            </a:r>
            <a:endParaRPr lang="en-IN" sz="1800" dirty="0">
              <a:effectLst/>
              <a:latin typeface="Calibri" panose="020F0502020204030204" pitchFamily="34" charset="0"/>
              <a:ea typeface="Calibri" panose="020F0502020204030204" pitchFamily="34" charset="0"/>
            </a:endParaRPr>
          </a:p>
          <a:p>
            <a:pPr marL="449580" indent="228600"/>
            <a:r>
              <a:rPr lang="en-GB" sz="1800" dirty="0">
                <a:effectLst/>
                <a:latin typeface="Calibri" panose="020F0502020204030204" pitchFamily="34" charset="0"/>
                <a:ea typeface="Calibri" panose="020F0502020204030204" pitchFamily="34" charset="0"/>
              </a:rPr>
              <a:t>The dashboard modules were made based on the new designs provided by the design team, the task was similar to what I did in phase 1, making the code live based on the design provided but this time in more advanced technologies.</a:t>
            </a:r>
          </a:p>
          <a:p>
            <a:endParaRPr lang="en-IN" sz="2000" dirty="0"/>
          </a:p>
        </p:txBody>
      </p:sp>
    </p:spTree>
    <p:extLst>
      <p:ext uri="{BB962C8B-B14F-4D97-AF65-F5344CB8AC3E}">
        <p14:creationId xmlns:p14="http://schemas.microsoft.com/office/powerpoint/2010/main" val="367522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9028-6812-40E0-BCCE-D7058FD98A22}"/>
              </a:ext>
            </a:extLst>
          </p:cNvPr>
          <p:cNvSpPr>
            <a:spLocks noGrp="1"/>
          </p:cNvSpPr>
          <p:nvPr>
            <p:ph type="title"/>
          </p:nvPr>
        </p:nvSpPr>
        <p:spPr/>
        <p:txBody>
          <a:bodyPr/>
          <a:lstStyle/>
          <a:p>
            <a:r>
              <a:rPr lang="en-IN" dirty="0"/>
              <a:t>Phase 2 Assignment Dashboard – Invoice </a:t>
            </a:r>
          </a:p>
        </p:txBody>
      </p:sp>
      <p:sp>
        <p:nvSpPr>
          <p:cNvPr id="3" name="Content Placeholder 2">
            <a:extLst>
              <a:ext uri="{FF2B5EF4-FFF2-40B4-BE49-F238E27FC236}">
                <a16:creationId xmlns:a16="http://schemas.microsoft.com/office/drawing/2014/main" id="{27761F11-9277-437F-B065-CD2627B48D28}"/>
              </a:ext>
            </a:extLst>
          </p:cNvPr>
          <p:cNvSpPr>
            <a:spLocks noGrp="1"/>
          </p:cNvSpPr>
          <p:nvPr>
            <p:ph idx="1"/>
          </p:nvPr>
        </p:nvSpPr>
        <p:spPr>
          <a:xfrm>
            <a:off x="680321" y="2336872"/>
            <a:ext cx="9613861" cy="4063927"/>
          </a:xfrm>
        </p:spPr>
        <p:txBody>
          <a:bodyPr>
            <a:normAutofit/>
          </a:bodyPr>
          <a:lstStyle/>
          <a:p>
            <a:pPr marL="449580" indent="0" algn="ctr">
              <a:buNone/>
            </a:pPr>
            <a:r>
              <a:rPr lang="en-GB" sz="1800" dirty="0">
                <a:effectLst/>
                <a:latin typeface="Calibri" panose="020F0502020204030204" pitchFamily="34" charset="0"/>
                <a:ea typeface="Calibri" panose="020F0502020204030204" pitchFamily="34" charset="0"/>
              </a:rPr>
              <a:t>Demonstration to be shown by logging into a virtual machine via screenshare </a:t>
            </a:r>
            <a:endParaRPr lang="en-IN" sz="1800" dirty="0">
              <a:effectLst/>
              <a:latin typeface="Calibri" panose="020F0502020204030204" pitchFamily="34" charset="0"/>
              <a:ea typeface="Calibri" panose="020F0502020204030204" pitchFamily="34" charset="0"/>
            </a:endParaRPr>
          </a:p>
          <a:p>
            <a:pPr marL="449580" indent="228600"/>
            <a:endParaRPr lang="en-IN" sz="1800" dirty="0">
              <a:effectLst/>
              <a:latin typeface="Calibri" panose="020F0502020204030204" pitchFamily="34" charset="0"/>
              <a:ea typeface="Calibri" panose="020F0502020204030204" pitchFamily="34" charset="0"/>
            </a:endParaRPr>
          </a:p>
          <a:p>
            <a:endParaRPr lang="en-IN" sz="2000" dirty="0"/>
          </a:p>
        </p:txBody>
      </p:sp>
      <p:pic>
        <p:nvPicPr>
          <p:cNvPr id="5" name="Picture 4">
            <a:extLst>
              <a:ext uri="{FF2B5EF4-FFF2-40B4-BE49-F238E27FC236}">
                <a16:creationId xmlns:a16="http://schemas.microsoft.com/office/drawing/2014/main" id="{C641EDDD-22E5-41BB-8647-C6A521AE6809}"/>
              </a:ext>
            </a:extLst>
          </p:cNvPr>
          <p:cNvPicPr>
            <a:picLocks noChangeAspect="1"/>
          </p:cNvPicPr>
          <p:nvPr/>
        </p:nvPicPr>
        <p:blipFill rotWithShape="1">
          <a:blip r:embed="rId2"/>
          <a:srcRect l="28039" t="15368" r="22196" b="13750"/>
          <a:stretch/>
        </p:blipFill>
        <p:spPr>
          <a:xfrm>
            <a:off x="3688556" y="2799315"/>
            <a:ext cx="4814888" cy="3872790"/>
          </a:xfrm>
          <a:prstGeom prst="rect">
            <a:avLst/>
          </a:prstGeom>
        </p:spPr>
      </p:pic>
    </p:spTree>
    <p:extLst>
      <p:ext uri="{BB962C8B-B14F-4D97-AF65-F5344CB8AC3E}">
        <p14:creationId xmlns:p14="http://schemas.microsoft.com/office/powerpoint/2010/main" val="3615309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84D1-23A3-4A15-B44C-B7F28F88FC88}"/>
              </a:ext>
            </a:extLst>
          </p:cNvPr>
          <p:cNvSpPr>
            <a:spLocks noGrp="1"/>
          </p:cNvSpPr>
          <p:nvPr>
            <p:ph type="title"/>
          </p:nvPr>
        </p:nvSpPr>
        <p:spPr/>
        <p:txBody>
          <a:bodyPr/>
          <a:lstStyle/>
          <a:p>
            <a:r>
              <a:rPr lang="en-IN" dirty="0"/>
              <a:t>Reflection</a:t>
            </a:r>
          </a:p>
        </p:txBody>
      </p:sp>
      <p:sp>
        <p:nvSpPr>
          <p:cNvPr id="3" name="Content Placeholder 2">
            <a:extLst>
              <a:ext uri="{FF2B5EF4-FFF2-40B4-BE49-F238E27FC236}">
                <a16:creationId xmlns:a16="http://schemas.microsoft.com/office/drawing/2014/main" id="{D3F5D225-1C81-4D66-A9BA-FD9D39104C0E}"/>
              </a:ext>
            </a:extLst>
          </p:cNvPr>
          <p:cNvSpPr>
            <a:spLocks noGrp="1"/>
          </p:cNvSpPr>
          <p:nvPr>
            <p:ph idx="1"/>
          </p:nvPr>
        </p:nvSpPr>
        <p:spPr/>
        <p:txBody>
          <a:bodyPr/>
          <a:lstStyle/>
          <a:p>
            <a:pPr marL="457200" lvl="1" indent="0">
              <a:buNone/>
            </a:pPr>
            <a:r>
              <a:rPr lang="en-IN" b="1" dirty="0">
                <a:effectLst/>
                <a:latin typeface="Calibri" panose="020F0502020204030204" pitchFamily="34" charset="0"/>
                <a:ea typeface="Times New Roman" panose="02020603050405020304" pitchFamily="18" charset="0"/>
              </a:rPr>
              <a:t>Competencies I have addressed in this internship</a:t>
            </a:r>
            <a:endParaRPr lang="en-IN" b="1" dirty="0">
              <a:effectLst/>
              <a:latin typeface="Calibri" panose="020F0502020204030204" pitchFamily="34" charset="0"/>
              <a:ea typeface="Calibri" panose="020F0502020204030204" pitchFamily="34" charset="0"/>
            </a:endParaRPr>
          </a:p>
          <a:p>
            <a:pPr marL="914400" lvl="2" indent="0">
              <a:buNone/>
            </a:pPr>
            <a:r>
              <a:rPr lang="en-IN" dirty="0"/>
              <a:t>Competence Design</a:t>
            </a:r>
          </a:p>
          <a:p>
            <a:pPr marL="914400" lvl="2" indent="0">
              <a:buNone/>
            </a:pPr>
            <a:r>
              <a:rPr lang="en-IN" dirty="0"/>
              <a:t>Competence Professionalization</a:t>
            </a:r>
          </a:p>
          <a:p>
            <a:pPr marL="914400" lvl="2" indent="0">
              <a:buNone/>
            </a:pPr>
            <a:r>
              <a:rPr lang="en-IN" dirty="0"/>
              <a:t>Competence Realization</a:t>
            </a:r>
          </a:p>
          <a:p>
            <a:pPr marL="457200" lvl="1" indent="0">
              <a:buNone/>
            </a:pPr>
            <a:endParaRPr lang="en-IN" dirty="0"/>
          </a:p>
        </p:txBody>
      </p:sp>
    </p:spTree>
    <p:extLst>
      <p:ext uri="{BB962C8B-B14F-4D97-AF65-F5344CB8AC3E}">
        <p14:creationId xmlns:p14="http://schemas.microsoft.com/office/powerpoint/2010/main" val="489048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84D1-23A3-4A15-B44C-B7F28F88FC88}"/>
              </a:ext>
            </a:extLst>
          </p:cNvPr>
          <p:cNvSpPr>
            <a:spLocks noGrp="1"/>
          </p:cNvSpPr>
          <p:nvPr>
            <p:ph type="title"/>
          </p:nvPr>
        </p:nvSpPr>
        <p:spPr/>
        <p:txBody>
          <a:bodyPr/>
          <a:lstStyle/>
          <a:p>
            <a:r>
              <a:rPr lang="en-IN" dirty="0"/>
              <a:t>Reflection</a:t>
            </a:r>
          </a:p>
        </p:txBody>
      </p:sp>
      <p:sp>
        <p:nvSpPr>
          <p:cNvPr id="3" name="Content Placeholder 2">
            <a:extLst>
              <a:ext uri="{FF2B5EF4-FFF2-40B4-BE49-F238E27FC236}">
                <a16:creationId xmlns:a16="http://schemas.microsoft.com/office/drawing/2014/main" id="{D3F5D225-1C81-4D66-A9BA-FD9D39104C0E}"/>
              </a:ext>
            </a:extLst>
          </p:cNvPr>
          <p:cNvSpPr>
            <a:spLocks noGrp="1"/>
          </p:cNvSpPr>
          <p:nvPr>
            <p:ph idx="1"/>
          </p:nvPr>
        </p:nvSpPr>
        <p:spPr>
          <a:xfrm>
            <a:off x="680321" y="2336873"/>
            <a:ext cx="9613861" cy="4156692"/>
          </a:xfrm>
        </p:spPr>
        <p:txBody>
          <a:bodyPr>
            <a:normAutofit/>
          </a:bodyPr>
          <a:lstStyle/>
          <a:p>
            <a:pPr lvl="1"/>
            <a:r>
              <a:rPr lang="en-IN" sz="1800" dirty="0"/>
              <a:t>It started off smooth with my training and me started to develop my first ordering website based on the design provided to me and after that I got sick and my work came to slight halt but I made up for the lost hours by working extra time. </a:t>
            </a:r>
          </a:p>
          <a:p>
            <a:pPr lvl="1"/>
            <a:r>
              <a:rPr lang="en-IN" sz="1800" dirty="0"/>
              <a:t>I did have issues with my internship, the issues started off minor and extended off to a large scale, all because I didn’t communicate with my team about my issues and when I needed help. After my phase 1, I had meeting with my supervisors and my tech development team. After that I worked on my communication and asked more questions and help from my mentors/seniors. My phase 2 went way more smoother than my phase 2 assignment. </a:t>
            </a:r>
          </a:p>
          <a:p>
            <a:pPr lvl="1"/>
            <a:r>
              <a:rPr lang="en-GB" sz="1800" dirty="0">
                <a:effectLst/>
                <a:ea typeface="Calibri" panose="020F0502020204030204" pitchFamily="34" charset="0"/>
              </a:rPr>
              <a:t>Lastly, I enjoyed this experience even though it did not start as the most pleasant one but I learned a lot about how things work in a professional development environment and I would want to work as a front end developer in future as I am interested in it and would like to gain more experience in this field.</a:t>
            </a:r>
            <a:endParaRPr lang="en-IN" sz="1800" dirty="0"/>
          </a:p>
          <a:p>
            <a:pPr marL="457200" lvl="1" indent="0">
              <a:buNone/>
            </a:pPr>
            <a:endParaRPr lang="en-IN" dirty="0"/>
          </a:p>
        </p:txBody>
      </p:sp>
    </p:spTree>
    <p:extLst>
      <p:ext uri="{BB962C8B-B14F-4D97-AF65-F5344CB8AC3E}">
        <p14:creationId xmlns:p14="http://schemas.microsoft.com/office/powerpoint/2010/main" val="2199492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773D8D2-6372-43E8-B15E-1B1A9CB5D3DE}"/>
              </a:ext>
            </a:extLst>
          </p:cNvPr>
          <p:cNvSpPr>
            <a:spLocks noGrp="1"/>
          </p:cNvSpPr>
          <p:nvPr>
            <p:ph type="title"/>
          </p:nvPr>
        </p:nvSpPr>
        <p:spPr>
          <a:xfrm>
            <a:off x="680321" y="2063262"/>
            <a:ext cx="3739279" cy="2661052"/>
          </a:xfrm>
        </p:spPr>
        <p:txBody>
          <a:bodyPr>
            <a:normAutofit/>
          </a:bodyPr>
          <a:lstStyle/>
          <a:p>
            <a:pPr algn="ctr"/>
            <a:r>
              <a:rPr lang="en-IN" sz="4400" dirty="0">
                <a:solidFill>
                  <a:srgbClr val="FFFFFF"/>
                </a:solidFill>
              </a:rPr>
              <a:t>Thank you!</a:t>
            </a:r>
          </a:p>
        </p:txBody>
      </p:sp>
      <p:sp>
        <p:nvSpPr>
          <p:cNvPr id="3" name="Content Placeholder 2">
            <a:extLst>
              <a:ext uri="{FF2B5EF4-FFF2-40B4-BE49-F238E27FC236}">
                <a16:creationId xmlns:a16="http://schemas.microsoft.com/office/drawing/2014/main" id="{1E211C7B-04BB-43C5-861E-052EAF23B187}"/>
              </a:ext>
            </a:extLst>
          </p:cNvPr>
          <p:cNvSpPr>
            <a:spLocks noGrp="1"/>
          </p:cNvSpPr>
          <p:nvPr>
            <p:ph idx="1"/>
          </p:nvPr>
        </p:nvSpPr>
        <p:spPr>
          <a:xfrm>
            <a:off x="5287995" y="661106"/>
            <a:ext cx="6257362" cy="5503101"/>
          </a:xfrm>
        </p:spPr>
        <p:txBody>
          <a:bodyPr anchor="ctr">
            <a:normAutofit/>
          </a:bodyPr>
          <a:lstStyle/>
          <a:p>
            <a:pPr marL="0" indent="0">
              <a:buNone/>
            </a:pPr>
            <a:r>
              <a:rPr lang="en-IN" sz="2000" dirty="0">
                <a:solidFill>
                  <a:srgbClr val="FFFFFF"/>
                </a:solidFill>
              </a:rPr>
              <a:t>Questions ?</a:t>
            </a:r>
          </a:p>
        </p:txBody>
      </p:sp>
    </p:spTree>
    <p:extLst>
      <p:ext uri="{BB962C8B-B14F-4D97-AF65-F5344CB8AC3E}">
        <p14:creationId xmlns:p14="http://schemas.microsoft.com/office/powerpoint/2010/main" val="129515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73" name="Picture 72">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5" name="Rectangle 74">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7A98B12-6B8E-452B-AF87-E6075FE6B4C5}"/>
              </a:ext>
            </a:extLst>
          </p:cNvPr>
          <p:cNvSpPr>
            <a:spLocks noGrp="1"/>
          </p:cNvSpPr>
          <p:nvPr>
            <p:ph type="title"/>
          </p:nvPr>
        </p:nvSpPr>
        <p:spPr>
          <a:xfrm>
            <a:off x="680321" y="753228"/>
            <a:ext cx="5584677" cy="1080938"/>
          </a:xfrm>
        </p:spPr>
        <p:txBody>
          <a:bodyPr>
            <a:normAutofit/>
          </a:bodyPr>
          <a:lstStyle/>
          <a:p>
            <a:r>
              <a:rPr lang="en-IN">
                <a:solidFill>
                  <a:srgbClr val="FFFFFF"/>
                </a:solidFill>
              </a:rPr>
              <a:t>Company</a:t>
            </a:r>
          </a:p>
        </p:txBody>
      </p:sp>
      <p:pic>
        <p:nvPicPr>
          <p:cNvPr id="79" name="Picture 78">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5ECC0864-30EE-4BC7-8C20-22ADE4C910E7}"/>
              </a:ext>
            </a:extLst>
          </p:cNvPr>
          <p:cNvSpPr>
            <a:spLocks noGrp="1"/>
          </p:cNvSpPr>
          <p:nvPr>
            <p:ph idx="1"/>
          </p:nvPr>
        </p:nvSpPr>
        <p:spPr>
          <a:xfrm>
            <a:off x="680321" y="2336873"/>
            <a:ext cx="5104843" cy="3599316"/>
          </a:xfrm>
        </p:spPr>
        <p:txBody>
          <a:bodyPr>
            <a:normAutofit/>
          </a:bodyPr>
          <a:lstStyle/>
          <a:p>
            <a:r>
              <a:rPr lang="en-IN" sz="2000">
                <a:solidFill>
                  <a:srgbClr val="FFFFFF"/>
                </a:solidFill>
              </a:rPr>
              <a:t>Y The Wait</a:t>
            </a:r>
          </a:p>
          <a:p>
            <a:pPr marL="0" indent="0">
              <a:buNone/>
            </a:pPr>
            <a:r>
              <a:rPr lang="en-IN" sz="2000">
                <a:solidFill>
                  <a:srgbClr val="FFFFFF"/>
                </a:solidFill>
              </a:rPr>
              <a:t>Headquarters in Rivium Capelle a/d ijssel</a:t>
            </a:r>
          </a:p>
          <a:p>
            <a:pPr marL="0" indent="0">
              <a:buNone/>
            </a:pPr>
            <a:r>
              <a:rPr lang="en-IN" sz="2000">
                <a:solidFill>
                  <a:srgbClr val="FFFFFF"/>
                </a:solidFill>
              </a:rPr>
              <a:t>Rapidly growing multinational company</a:t>
            </a:r>
          </a:p>
          <a:p>
            <a:pPr marL="0" indent="0">
              <a:buNone/>
            </a:pPr>
            <a:endParaRPr lang="en-IN" sz="2000">
              <a:solidFill>
                <a:srgbClr val="FFFFFF"/>
              </a:solidFill>
            </a:endParaRPr>
          </a:p>
        </p:txBody>
      </p:sp>
      <p:sp useBgFill="1">
        <p:nvSpPr>
          <p:cNvPr id="81" name="Rectangle 80">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Y the Wait - Apps on Google Play">
            <a:extLst>
              <a:ext uri="{FF2B5EF4-FFF2-40B4-BE49-F238E27FC236}">
                <a16:creationId xmlns:a16="http://schemas.microsoft.com/office/drawing/2014/main" id="{5E8D5731-DDB8-4CDA-9BC3-28F8CD9FA71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43933" y="1336393"/>
            <a:ext cx="4178419" cy="4178419"/>
          </a:xfrm>
          <a:prstGeom prst="rect">
            <a:avLst/>
          </a:prstGeom>
          <a:no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26716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1948-FEE8-4709-895E-DCECB63FFBF4}"/>
              </a:ext>
            </a:extLst>
          </p:cNvPr>
          <p:cNvSpPr>
            <a:spLocks noGrp="1"/>
          </p:cNvSpPr>
          <p:nvPr>
            <p:ph type="title"/>
          </p:nvPr>
        </p:nvSpPr>
        <p:spPr/>
        <p:txBody>
          <a:bodyPr/>
          <a:lstStyle/>
          <a:p>
            <a:r>
              <a:rPr lang="en-IN" dirty="0"/>
              <a:t>About Y The Wait</a:t>
            </a:r>
          </a:p>
        </p:txBody>
      </p:sp>
      <p:sp>
        <p:nvSpPr>
          <p:cNvPr id="3" name="Content Placeholder 2">
            <a:extLst>
              <a:ext uri="{FF2B5EF4-FFF2-40B4-BE49-F238E27FC236}">
                <a16:creationId xmlns:a16="http://schemas.microsoft.com/office/drawing/2014/main" id="{30CE474E-9085-43B7-BEE6-58AF95D6C79E}"/>
              </a:ext>
            </a:extLst>
          </p:cNvPr>
          <p:cNvSpPr>
            <a:spLocks noGrp="1"/>
          </p:cNvSpPr>
          <p:nvPr>
            <p:ph idx="1"/>
          </p:nvPr>
        </p:nvSpPr>
        <p:spPr/>
        <p:txBody>
          <a:bodyPr>
            <a:noAutofit/>
          </a:bodyPr>
          <a:lstStyle/>
          <a:p>
            <a:r>
              <a:rPr lang="en-IN" sz="2000" dirty="0">
                <a:effectLst/>
                <a:ea typeface="Times New Roman" panose="02020603050405020304" pitchFamily="18" charset="0"/>
              </a:rPr>
              <a:t>An extensive platform developed to provide hospitality features to various types of customers</a:t>
            </a:r>
          </a:p>
          <a:p>
            <a:r>
              <a:rPr lang="en-IN" sz="2000" dirty="0">
                <a:effectLst/>
                <a:ea typeface="Times New Roman" panose="02020603050405020304" pitchFamily="18" charset="0"/>
              </a:rPr>
              <a:t>The customers of the company include an app user that uses app to access hospitality services of the business owners registered with Y the wait, and the businesses registered with the company including restaurants, hotels, supermarkets, event halls, etc. </a:t>
            </a:r>
          </a:p>
          <a:p>
            <a:r>
              <a:rPr lang="en-IN" sz="2000" dirty="0">
                <a:effectLst/>
                <a:ea typeface="Times New Roman" panose="02020603050405020304" pitchFamily="18" charset="0"/>
                <a:cs typeface="Calibri" panose="020F0502020204030204" pitchFamily="34" charset="0"/>
              </a:rPr>
              <a:t>The basic module contains the digital waiter service, delivery/takeaway/reservation, and exclusively for business owners, are the services like point of sales software, staff app, etc.</a:t>
            </a:r>
            <a:r>
              <a:rPr lang="en-IN" sz="2000" u="words" dirty="0">
                <a:effectLst/>
                <a:ea typeface="Times New Roman" panose="02020603050405020304" pitchFamily="18" charset="0"/>
                <a:cs typeface="Calibri" panose="020F0502020204030204" pitchFamily="34" charset="0"/>
              </a:rPr>
              <a:t> </a:t>
            </a:r>
          </a:p>
          <a:p>
            <a:r>
              <a:rPr lang="en-IN" sz="2000" dirty="0">
                <a:ea typeface="Times New Roman" panose="02020603050405020304" pitchFamily="18" charset="0"/>
                <a:cs typeface="Calibri" panose="020F0502020204030204" pitchFamily="34" charset="0"/>
              </a:rPr>
              <a:t>The are currently active in </a:t>
            </a:r>
            <a:r>
              <a:rPr lang="en-IN" sz="2000" dirty="0" err="1">
                <a:ea typeface="Times New Roman" panose="02020603050405020304" pitchFamily="18" charset="0"/>
                <a:cs typeface="Calibri" panose="020F0502020204030204" pitchFamily="34" charset="0"/>
              </a:rPr>
              <a:t>canada</a:t>
            </a:r>
            <a:r>
              <a:rPr lang="en-IN" sz="2000" dirty="0">
                <a:ea typeface="Times New Roman" panose="02020603050405020304" pitchFamily="18" charset="0"/>
                <a:cs typeface="Calibri" panose="020F0502020204030204" pitchFamily="34" charset="0"/>
              </a:rPr>
              <a:t>, </a:t>
            </a:r>
            <a:r>
              <a:rPr lang="en-IN" sz="2000" dirty="0" err="1">
                <a:ea typeface="Times New Roman" panose="02020603050405020304" pitchFamily="18" charset="0"/>
                <a:cs typeface="Calibri" panose="020F0502020204030204" pitchFamily="34" charset="0"/>
              </a:rPr>
              <a:t>usa</a:t>
            </a:r>
            <a:r>
              <a:rPr lang="en-IN" sz="2000" dirty="0">
                <a:ea typeface="Times New Roman" panose="02020603050405020304" pitchFamily="18" charset="0"/>
                <a:cs typeface="Calibri" panose="020F0502020204030204" pitchFamily="34" charset="0"/>
              </a:rPr>
              <a:t>, </a:t>
            </a:r>
            <a:r>
              <a:rPr lang="en-IN" sz="2000" dirty="0" err="1">
                <a:ea typeface="Times New Roman" panose="02020603050405020304" pitchFamily="18" charset="0"/>
                <a:cs typeface="Calibri" panose="020F0502020204030204" pitchFamily="34" charset="0"/>
              </a:rPr>
              <a:t>netherlands</a:t>
            </a:r>
            <a:r>
              <a:rPr lang="en-IN" sz="2000" dirty="0">
                <a:ea typeface="Times New Roman" panose="02020603050405020304" pitchFamily="18" charset="0"/>
                <a:cs typeface="Calibri" panose="020F0502020204030204" pitchFamily="34" charset="0"/>
              </a:rPr>
              <a:t>, </a:t>
            </a:r>
            <a:r>
              <a:rPr lang="en-IN" sz="2000" dirty="0" err="1">
                <a:ea typeface="Times New Roman" panose="02020603050405020304" pitchFamily="18" charset="0"/>
                <a:cs typeface="Calibri" panose="020F0502020204030204" pitchFamily="34" charset="0"/>
              </a:rPr>
              <a:t>lebanon</a:t>
            </a:r>
            <a:r>
              <a:rPr lang="en-IN" sz="2000" dirty="0">
                <a:ea typeface="Times New Roman" panose="02020603050405020304" pitchFamily="18" charset="0"/>
                <a:cs typeface="Calibri" panose="020F0502020204030204" pitchFamily="34" charset="0"/>
              </a:rPr>
              <a:t> and </a:t>
            </a:r>
            <a:r>
              <a:rPr lang="en-IN" sz="2000" dirty="0" err="1">
                <a:ea typeface="Times New Roman" panose="02020603050405020304" pitchFamily="18" charset="0"/>
                <a:cs typeface="Calibri" panose="020F0502020204030204" pitchFamily="34" charset="0"/>
              </a:rPr>
              <a:t>india</a:t>
            </a:r>
            <a:r>
              <a:rPr lang="en-IN" sz="2000" dirty="0">
                <a:ea typeface="Times New Roman" panose="02020603050405020304" pitchFamily="18" charset="0"/>
                <a:cs typeface="Calibri" panose="020F0502020204030204" pitchFamily="34" charset="0"/>
              </a:rPr>
              <a:t>.</a:t>
            </a:r>
            <a:endParaRPr lang="en-IN" sz="2000" dirty="0">
              <a:effectLst/>
              <a:ea typeface="Times New Roman" panose="02020603050405020304" pitchFamily="18" charset="0"/>
              <a:cs typeface="Times New Roman" panose="02020603050405020304" pitchFamily="18" charset="0"/>
            </a:endParaRPr>
          </a:p>
          <a:p>
            <a:r>
              <a:rPr lang="en-IN" sz="2000" dirty="0"/>
              <a:t>Their  business model is peer to peer which is </a:t>
            </a:r>
            <a:r>
              <a:rPr lang="en-GB" sz="2000" dirty="0"/>
              <a:t>two individuals interact to buy sell goods and services directly with each other or produce goods and service together</a:t>
            </a:r>
            <a:endParaRPr lang="en-IN" sz="2000" dirty="0"/>
          </a:p>
        </p:txBody>
      </p:sp>
    </p:spTree>
    <p:extLst>
      <p:ext uri="{BB962C8B-B14F-4D97-AF65-F5344CB8AC3E}">
        <p14:creationId xmlns:p14="http://schemas.microsoft.com/office/powerpoint/2010/main" val="2841050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5" name="Rectangle 74">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981460-1F26-4B1B-9022-6CD5428E1BE4}"/>
              </a:ext>
            </a:extLst>
          </p:cNvPr>
          <p:cNvSpPr>
            <a:spLocks noGrp="1"/>
          </p:cNvSpPr>
          <p:nvPr>
            <p:ph type="title"/>
          </p:nvPr>
        </p:nvSpPr>
        <p:spPr>
          <a:xfrm>
            <a:off x="680321" y="753228"/>
            <a:ext cx="7087552" cy="1080938"/>
          </a:xfrm>
        </p:spPr>
        <p:txBody>
          <a:bodyPr>
            <a:normAutofit/>
          </a:bodyPr>
          <a:lstStyle/>
          <a:p>
            <a:r>
              <a:rPr lang="en-IN" dirty="0"/>
              <a:t>About the product and services of company</a:t>
            </a:r>
          </a:p>
        </p:txBody>
      </p:sp>
      <p:pic>
        <p:nvPicPr>
          <p:cNvPr id="79" name="Picture 78">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5BD7AB65-E731-43E8-9E5D-7284A7919196}"/>
              </a:ext>
            </a:extLst>
          </p:cNvPr>
          <p:cNvSpPr>
            <a:spLocks noGrp="1"/>
          </p:cNvSpPr>
          <p:nvPr>
            <p:ph idx="1"/>
          </p:nvPr>
        </p:nvSpPr>
        <p:spPr>
          <a:xfrm>
            <a:off x="680321" y="2336873"/>
            <a:ext cx="6423211" cy="3599316"/>
          </a:xfrm>
        </p:spPr>
        <p:txBody>
          <a:bodyPr>
            <a:normAutofit/>
          </a:bodyPr>
          <a:lstStyle/>
          <a:p>
            <a:r>
              <a:rPr lang="en-IN" sz="1700">
                <a:effectLst/>
                <a:latin typeface="Calibri" panose="020F0502020204030204" pitchFamily="34" charset="0"/>
                <a:ea typeface="Times New Roman" panose="02020603050405020304" pitchFamily="18" charset="0"/>
              </a:rPr>
              <a:t>The services of Y the Wait are all about evolving hospitality service experience, it serves to eliminate all inconveniences people experience during a restaurant dine-in or a home delivery order. </a:t>
            </a:r>
          </a:p>
          <a:p>
            <a:r>
              <a:rPr lang="en-IN" sz="1700">
                <a:latin typeface="Calibri" panose="020F0502020204030204" pitchFamily="34" charset="0"/>
              </a:rPr>
              <a:t>Their competitors are not any specific firm because no one is right now providing these features or services exactly like them. Some similar firms are, Thuisberzorgd, UberEats or Deliveroo.</a:t>
            </a:r>
          </a:p>
          <a:p>
            <a:pPr indent="228600"/>
            <a:r>
              <a:rPr lang="en-IN" sz="1700">
                <a:latin typeface="Calibri" panose="020F0502020204030204" pitchFamily="34" charset="0"/>
                <a:ea typeface="Times New Roman" panose="02020603050405020304" pitchFamily="18" charset="0"/>
                <a:cs typeface="Calibri" panose="020F0502020204030204" pitchFamily="34" charset="0"/>
              </a:rPr>
              <a:t>The products starting from the app is basically a food ordering app, we can make reservations, take dine in or take away orders. Rest are the tools we provide the </a:t>
            </a:r>
            <a:r>
              <a:rPr lang="en-IN" sz="1700">
                <a:effectLst/>
                <a:latin typeface="Calibri" panose="020F0502020204030204" pitchFamily="34" charset="0"/>
                <a:ea typeface="Times New Roman" panose="02020603050405020304" pitchFamily="18" charset="0"/>
                <a:cs typeface="Times New Roman" panose="02020603050405020304" pitchFamily="18" charset="0"/>
              </a:rPr>
              <a:t>merchants to use our services. </a:t>
            </a:r>
          </a:p>
          <a:p>
            <a:pPr indent="228600"/>
            <a:r>
              <a:rPr lang="en-IN" sz="1700"/>
              <a:t>Those tools are </a:t>
            </a:r>
            <a:r>
              <a:rPr lang="en-IN" sz="1700">
                <a:effectLst/>
                <a:latin typeface="Calibri" panose="020F0502020204030204" pitchFamily="34" charset="0"/>
                <a:ea typeface="Times New Roman" panose="02020603050405020304" pitchFamily="18" charset="0"/>
              </a:rPr>
              <a:t>point of sale, the staff app. </a:t>
            </a:r>
            <a:r>
              <a:rPr lang="en-IN" sz="1700">
                <a:effectLst/>
                <a:latin typeface="Calibri" panose="020F0502020204030204" pitchFamily="34" charset="0"/>
                <a:ea typeface="Times New Roman" panose="02020603050405020304" pitchFamily="18" charset="0"/>
                <a:cs typeface="Times New Roman" panose="02020603050405020304" pitchFamily="18" charset="0"/>
              </a:rPr>
              <a:t> </a:t>
            </a:r>
            <a:r>
              <a:rPr lang="en-IN" sz="1700">
                <a:effectLst/>
                <a:latin typeface="Calibri" panose="020F0502020204030204" pitchFamily="34" charset="0"/>
                <a:ea typeface="Times New Roman" panose="02020603050405020304" pitchFamily="18" charset="0"/>
              </a:rPr>
              <a:t>The dashboard meanwhile is a web based admin panel used by business owners </a:t>
            </a:r>
            <a:r>
              <a:rPr lang="en-IN" sz="17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700"/>
          </a:p>
        </p:txBody>
      </p:sp>
      <p:pic>
        <p:nvPicPr>
          <p:cNvPr id="2050" name="Picture 2" descr="Y the Wait ( Y the Wait )">
            <a:extLst>
              <a:ext uri="{FF2B5EF4-FFF2-40B4-BE49-F238E27FC236}">
                <a16:creationId xmlns:a16="http://schemas.microsoft.com/office/drawing/2014/main" id="{258D3829-68E4-4EBC-894F-7C1D885A6C1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87091" y="1202736"/>
            <a:ext cx="3358478" cy="4452527"/>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75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0ADCD-E422-4DFA-ABAC-1F73CF36BB8F}"/>
              </a:ext>
            </a:extLst>
          </p:cNvPr>
          <p:cNvSpPr>
            <a:spLocks noGrp="1"/>
          </p:cNvSpPr>
          <p:nvPr>
            <p:ph type="title"/>
          </p:nvPr>
        </p:nvSpPr>
        <p:spPr/>
        <p:txBody>
          <a:bodyPr/>
          <a:lstStyle/>
          <a:p>
            <a:r>
              <a:rPr lang="en-IN" dirty="0"/>
              <a:t>Insights and Training Phase</a:t>
            </a:r>
          </a:p>
        </p:txBody>
      </p:sp>
      <p:sp>
        <p:nvSpPr>
          <p:cNvPr id="3" name="Content Placeholder 2">
            <a:extLst>
              <a:ext uri="{FF2B5EF4-FFF2-40B4-BE49-F238E27FC236}">
                <a16:creationId xmlns:a16="http://schemas.microsoft.com/office/drawing/2014/main" id="{5BDD4CBA-2038-485C-B928-B3AF4936C280}"/>
              </a:ext>
            </a:extLst>
          </p:cNvPr>
          <p:cNvSpPr>
            <a:spLocks noGrp="1"/>
          </p:cNvSpPr>
          <p:nvPr>
            <p:ph idx="1"/>
          </p:nvPr>
        </p:nvSpPr>
        <p:spPr/>
        <p:txBody>
          <a:bodyPr/>
          <a:lstStyle/>
          <a:p>
            <a:r>
              <a:rPr lang="en-IN" dirty="0"/>
              <a:t>First 2 weeks I focused on my React </a:t>
            </a:r>
            <a:r>
              <a:rPr lang="en-IN" dirty="0" err="1"/>
              <a:t>Js</a:t>
            </a:r>
            <a:r>
              <a:rPr lang="en-IN" dirty="0"/>
              <a:t> training using resources provided by my supervisor.</a:t>
            </a:r>
          </a:p>
          <a:p>
            <a:r>
              <a:rPr lang="en-IN" dirty="0"/>
              <a:t>Next 2 weeks I spent on my redux training and preparation.</a:t>
            </a:r>
          </a:p>
          <a:p>
            <a:r>
              <a:rPr lang="en-IN" dirty="0"/>
              <a:t>When I began my ordering website assignment, It took me quite a while to get used to bootstrap so my senior colleague/mentor provided me material/guides to bootstrap basics</a:t>
            </a:r>
          </a:p>
          <a:p>
            <a:r>
              <a:rPr lang="en-IN" dirty="0"/>
              <a:t>During the 3</a:t>
            </a:r>
            <a:r>
              <a:rPr lang="en-IN" baseline="30000" dirty="0"/>
              <a:t>rd</a:t>
            </a:r>
            <a:r>
              <a:rPr lang="en-IN" dirty="0"/>
              <a:t> week of October I got infected with COVID-19, so I had a break of 1 week in my internship.</a:t>
            </a:r>
          </a:p>
        </p:txBody>
      </p:sp>
    </p:spTree>
    <p:extLst>
      <p:ext uri="{BB962C8B-B14F-4D97-AF65-F5344CB8AC3E}">
        <p14:creationId xmlns:p14="http://schemas.microsoft.com/office/powerpoint/2010/main" val="249165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6B17C-CBFE-4B0E-8DAE-DCE1DC255EC8}"/>
              </a:ext>
            </a:extLst>
          </p:cNvPr>
          <p:cNvSpPr>
            <a:spLocks noGrp="1"/>
          </p:cNvSpPr>
          <p:nvPr>
            <p:ph type="title"/>
          </p:nvPr>
        </p:nvSpPr>
        <p:spPr/>
        <p:txBody>
          <a:bodyPr/>
          <a:lstStyle/>
          <a:p>
            <a:r>
              <a:rPr lang="en-IN" dirty="0"/>
              <a:t>Workplace environment</a:t>
            </a:r>
          </a:p>
        </p:txBody>
      </p:sp>
      <p:sp>
        <p:nvSpPr>
          <p:cNvPr id="3" name="Content Placeholder 2">
            <a:extLst>
              <a:ext uri="{FF2B5EF4-FFF2-40B4-BE49-F238E27FC236}">
                <a16:creationId xmlns:a16="http://schemas.microsoft.com/office/drawing/2014/main" id="{388F3CAC-5786-4B0B-9BEC-B8A25CCC8AEB}"/>
              </a:ext>
            </a:extLst>
          </p:cNvPr>
          <p:cNvSpPr>
            <a:spLocks noGrp="1"/>
          </p:cNvSpPr>
          <p:nvPr>
            <p:ph idx="1"/>
          </p:nvPr>
        </p:nvSpPr>
        <p:spPr/>
        <p:txBody>
          <a:bodyPr/>
          <a:lstStyle/>
          <a:p>
            <a:r>
              <a:rPr lang="en-IN" dirty="0"/>
              <a:t>Friendly</a:t>
            </a:r>
          </a:p>
          <a:p>
            <a:r>
              <a:rPr lang="en-IN" dirty="0"/>
              <a:t>Open to suggestion and questions</a:t>
            </a:r>
          </a:p>
          <a:p>
            <a:r>
              <a:rPr lang="en-IN" dirty="0"/>
              <a:t>Distance working with the team in India</a:t>
            </a:r>
          </a:p>
          <a:p>
            <a:r>
              <a:rPr lang="en-IN" dirty="0"/>
              <a:t>Communication points</a:t>
            </a:r>
          </a:p>
          <a:p>
            <a:r>
              <a:rPr lang="en-IN" dirty="0"/>
              <a:t>Weekly reports</a:t>
            </a:r>
          </a:p>
        </p:txBody>
      </p:sp>
    </p:spTree>
    <p:extLst>
      <p:ext uri="{BB962C8B-B14F-4D97-AF65-F5344CB8AC3E}">
        <p14:creationId xmlns:p14="http://schemas.microsoft.com/office/powerpoint/2010/main" val="2027027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9028-6812-40E0-BCCE-D7058FD98A22}"/>
              </a:ext>
            </a:extLst>
          </p:cNvPr>
          <p:cNvSpPr>
            <a:spLocks noGrp="1"/>
          </p:cNvSpPr>
          <p:nvPr>
            <p:ph type="title"/>
          </p:nvPr>
        </p:nvSpPr>
        <p:spPr/>
        <p:txBody>
          <a:bodyPr/>
          <a:lstStyle/>
          <a:p>
            <a:r>
              <a:rPr lang="en-IN" dirty="0"/>
              <a:t>Phase 1 Assignment Ordering website </a:t>
            </a:r>
          </a:p>
        </p:txBody>
      </p:sp>
      <p:sp>
        <p:nvSpPr>
          <p:cNvPr id="3" name="Content Placeholder 2">
            <a:extLst>
              <a:ext uri="{FF2B5EF4-FFF2-40B4-BE49-F238E27FC236}">
                <a16:creationId xmlns:a16="http://schemas.microsoft.com/office/drawing/2014/main" id="{27761F11-9277-437F-B065-CD2627B48D28}"/>
              </a:ext>
            </a:extLst>
          </p:cNvPr>
          <p:cNvSpPr>
            <a:spLocks noGrp="1"/>
          </p:cNvSpPr>
          <p:nvPr>
            <p:ph idx="1"/>
          </p:nvPr>
        </p:nvSpPr>
        <p:spPr/>
        <p:txBody>
          <a:bodyPr>
            <a:normAutofit fontScale="92500" lnSpcReduction="10000"/>
          </a:bodyPr>
          <a:lstStyle/>
          <a:p>
            <a:pPr indent="228600"/>
            <a:r>
              <a:rPr lang="en-GB" sz="2200" dirty="0">
                <a:effectLst/>
                <a:ea typeface="Calibri" panose="020F0502020204030204" pitchFamily="34" charset="0"/>
              </a:rPr>
              <a:t>This  assignment consisted of making the front end of the websites for the merchants based on the different design templates provided which differs based on the business type of the merchants. The websites will be developed in HTML5, CSS, bootstrap, and Java Script. </a:t>
            </a:r>
            <a:endParaRPr lang="en-IN" sz="2200" dirty="0">
              <a:effectLst/>
              <a:ea typeface="Calibri" panose="020F0502020204030204" pitchFamily="34" charset="0"/>
            </a:endParaRPr>
          </a:p>
          <a:p>
            <a:pPr indent="228600"/>
            <a:r>
              <a:rPr lang="en-GB" sz="2200" dirty="0">
                <a:effectLst/>
                <a:ea typeface="Calibri" panose="020F0502020204030204" pitchFamily="34" charset="0"/>
              </a:rPr>
              <a:t>It is an essential necessity for the businesses registered under Y the wait as these websites are the way website users would be able to view their products or services. The main clients here are the clients of Y The Wait who will avail their services for their businesses.</a:t>
            </a:r>
            <a:endParaRPr lang="en-IN" sz="2200" dirty="0">
              <a:effectLst/>
              <a:ea typeface="Calibri" panose="020F0502020204030204" pitchFamily="34" charset="0"/>
            </a:endParaRPr>
          </a:p>
          <a:p>
            <a:pPr indent="228600"/>
            <a:r>
              <a:rPr lang="en-GB" sz="2200" dirty="0">
                <a:effectLst/>
                <a:ea typeface="Calibri" panose="020F0502020204030204" pitchFamily="34" charset="0"/>
              </a:rPr>
              <a:t>As every business type has a different kind of ordering website template to choose from, the assignment will be extensive and collaborative. I received  the design from our design team, and I had to make the first template. After that it would get check by my senior developer colleague(s) and the website will go live after the backend functionalities are integrated as well. </a:t>
            </a:r>
            <a:endParaRPr lang="en-IN" sz="2200" dirty="0">
              <a:effectLst/>
              <a:ea typeface="Calibri" panose="020F0502020204030204" pitchFamily="34" charset="0"/>
            </a:endParaRPr>
          </a:p>
          <a:p>
            <a:endParaRPr lang="en-IN" sz="2000" dirty="0"/>
          </a:p>
        </p:txBody>
      </p:sp>
    </p:spTree>
    <p:extLst>
      <p:ext uri="{BB962C8B-B14F-4D97-AF65-F5344CB8AC3E}">
        <p14:creationId xmlns:p14="http://schemas.microsoft.com/office/powerpoint/2010/main" val="280549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4D3E-F40E-4F7A-9EB9-1F54D6172F8F}"/>
              </a:ext>
            </a:extLst>
          </p:cNvPr>
          <p:cNvSpPr>
            <a:spLocks noGrp="1"/>
          </p:cNvSpPr>
          <p:nvPr>
            <p:ph type="title"/>
          </p:nvPr>
        </p:nvSpPr>
        <p:spPr/>
        <p:txBody>
          <a:bodyPr/>
          <a:lstStyle/>
          <a:p>
            <a:r>
              <a:rPr lang="en-IN" dirty="0"/>
              <a:t>Phase 1 Assignment Ordering website </a:t>
            </a:r>
          </a:p>
        </p:txBody>
      </p:sp>
      <p:sp>
        <p:nvSpPr>
          <p:cNvPr id="3" name="Content Placeholder 2">
            <a:extLst>
              <a:ext uri="{FF2B5EF4-FFF2-40B4-BE49-F238E27FC236}">
                <a16:creationId xmlns:a16="http://schemas.microsoft.com/office/drawing/2014/main" id="{DCC2AF0B-6681-4241-98DE-1E465D713622}"/>
              </a:ext>
            </a:extLst>
          </p:cNvPr>
          <p:cNvSpPr>
            <a:spLocks noGrp="1"/>
          </p:cNvSpPr>
          <p:nvPr>
            <p:ph idx="1"/>
          </p:nvPr>
        </p:nvSpPr>
        <p:spPr>
          <a:xfrm>
            <a:off x="680321" y="2093842"/>
            <a:ext cx="9613861" cy="662609"/>
          </a:xfrm>
        </p:spPr>
        <p:txBody>
          <a:bodyPr>
            <a:normAutofit/>
          </a:bodyPr>
          <a:lstStyle/>
          <a:p>
            <a:pPr marL="0" indent="0">
              <a:buNone/>
            </a:pPr>
            <a:r>
              <a:rPr lang="en-GB" sz="2400" b="0" strike="noStrike" spc="-1" dirty="0">
                <a:solidFill>
                  <a:srgbClr val="FFFFFF"/>
                </a:solidFill>
                <a:latin typeface="Trebuchet MS"/>
                <a:ea typeface="Calibri"/>
              </a:rPr>
              <a:t>Current Restaurant ordering website design</a:t>
            </a:r>
            <a:endParaRPr lang="en-US" sz="2400" b="0" strike="noStrike" spc="-1" dirty="0">
              <a:solidFill>
                <a:srgbClr val="FFFFFF"/>
              </a:solidFill>
              <a:latin typeface="Trebuchet MS"/>
            </a:endParaRPr>
          </a:p>
          <a:p>
            <a:endParaRPr lang="en-IN" dirty="0"/>
          </a:p>
        </p:txBody>
      </p:sp>
      <p:pic>
        <p:nvPicPr>
          <p:cNvPr id="4" name="Picture 3">
            <a:extLst>
              <a:ext uri="{FF2B5EF4-FFF2-40B4-BE49-F238E27FC236}">
                <a16:creationId xmlns:a16="http://schemas.microsoft.com/office/drawing/2014/main" id="{C51C69F0-D9FA-4A38-ABFA-9E6AEE875C09}"/>
              </a:ext>
            </a:extLst>
          </p:cNvPr>
          <p:cNvPicPr/>
          <p:nvPr/>
        </p:nvPicPr>
        <p:blipFill>
          <a:blip r:embed="rId2"/>
          <a:stretch/>
        </p:blipFill>
        <p:spPr>
          <a:xfrm>
            <a:off x="680321" y="3161685"/>
            <a:ext cx="4847596" cy="3069392"/>
          </a:xfrm>
          <a:prstGeom prst="rect">
            <a:avLst/>
          </a:prstGeom>
          <a:ln>
            <a:noFill/>
          </a:ln>
        </p:spPr>
      </p:pic>
      <p:pic>
        <p:nvPicPr>
          <p:cNvPr id="5" name="Picture 4">
            <a:extLst>
              <a:ext uri="{FF2B5EF4-FFF2-40B4-BE49-F238E27FC236}">
                <a16:creationId xmlns:a16="http://schemas.microsoft.com/office/drawing/2014/main" id="{1541D5A7-C44A-4C8C-800F-03F50E8C2304}"/>
              </a:ext>
            </a:extLst>
          </p:cNvPr>
          <p:cNvPicPr/>
          <p:nvPr/>
        </p:nvPicPr>
        <p:blipFill>
          <a:blip r:embed="rId3"/>
          <a:stretch/>
        </p:blipFill>
        <p:spPr>
          <a:xfrm>
            <a:off x="6991161" y="3130905"/>
            <a:ext cx="4339447" cy="3130952"/>
          </a:xfrm>
          <a:prstGeom prst="rect">
            <a:avLst/>
          </a:prstGeom>
          <a:ln>
            <a:noFill/>
          </a:ln>
        </p:spPr>
      </p:pic>
    </p:spTree>
    <p:extLst>
      <p:ext uri="{BB962C8B-B14F-4D97-AF65-F5344CB8AC3E}">
        <p14:creationId xmlns:p14="http://schemas.microsoft.com/office/powerpoint/2010/main" val="3851710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A359-54C3-4C67-9AC3-7EA8642FFF31}"/>
              </a:ext>
            </a:extLst>
          </p:cNvPr>
          <p:cNvSpPr>
            <a:spLocks noGrp="1"/>
          </p:cNvSpPr>
          <p:nvPr>
            <p:ph type="title"/>
          </p:nvPr>
        </p:nvSpPr>
        <p:spPr/>
        <p:txBody>
          <a:bodyPr/>
          <a:lstStyle/>
          <a:p>
            <a:r>
              <a:rPr lang="en-IN" dirty="0"/>
              <a:t>Phase 1 Assignment Ordering website </a:t>
            </a:r>
          </a:p>
        </p:txBody>
      </p:sp>
      <p:sp>
        <p:nvSpPr>
          <p:cNvPr id="3" name="Content Placeholder 2">
            <a:extLst>
              <a:ext uri="{FF2B5EF4-FFF2-40B4-BE49-F238E27FC236}">
                <a16:creationId xmlns:a16="http://schemas.microsoft.com/office/drawing/2014/main" id="{9BEF580F-D762-492C-9DBE-C39CFA667565}"/>
              </a:ext>
            </a:extLst>
          </p:cNvPr>
          <p:cNvSpPr>
            <a:spLocks noGrp="1"/>
          </p:cNvSpPr>
          <p:nvPr>
            <p:ph idx="1"/>
          </p:nvPr>
        </p:nvSpPr>
        <p:spPr>
          <a:xfrm>
            <a:off x="680321" y="2336873"/>
            <a:ext cx="10438253" cy="618362"/>
          </a:xfrm>
        </p:spPr>
        <p:txBody>
          <a:bodyPr/>
          <a:lstStyle/>
          <a:p>
            <a:pPr marL="0" indent="0">
              <a:buNone/>
            </a:pPr>
            <a:r>
              <a:rPr lang="en-US" sz="2400" b="0" strike="noStrike" spc="-1" dirty="0">
                <a:latin typeface="Arial"/>
              </a:rPr>
              <a:t>New restaurant ordering website design provided via design team</a:t>
            </a:r>
          </a:p>
          <a:p>
            <a:endParaRPr lang="en-IN" dirty="0"/>
          </a:p>
        </p:txBody>
      </p:sp>
      <p:pic>
        <p:nvPicPr>
          <p:cNvPr id="4" name="Picture 3">
            <a:extLst>
              <a:ext uri="{FF2B5EF4-FFF2-40B4-BE49-F238E27FC236}">
                <a16:creationId xmlns:a16="http://schemas.microsoft.com/office/drawing/2014/main" id="{D8B6910F-814C-45BC-ACB7-F3FDDCFBC386}"/>
              </a:ext>
            </a:extLst>
          </p:cNvPr>
          <p:cNvPicPr/>
          <p:nvPr/>
        </p:nvPicPr>
        <p:blipFill>
          <a:blip r:embed="rId2"/>
          <a:stretch/>
        </p:blipFill>
        <p:spPr>
          <a:xfrm>
            <a:off x="173686" y="3192899"/>
            <a:ext cx="3659400" cy="3291840"/>
          </a:xfrm>
          <a:prstGeom prst="rect">
            <a:avLst/>
          </a:prstGeom>
          <a:ln>
            <a:noFill/>
          </a:ln>
        </p:spPr>
      </p:pic>
      <p:pic>
        <p:nvPicPr>
          <p:cNvPr id="5" name="Picture 4">
            <a:extLst>
              <a:ext uri="{FF2B5EF4-FFF2-40B4-BE49-F238E27FC236}">
                <a16:creationId xmlns:a16="http://schemas.microsoft.com/office/drawing/2014/main" id="{8F4EA8C7-3D3A-4827-82E8-9DD30B8B8168}"/>
              </a:ext>
            </a:extLst>
          </p:cNvPr>
          <p:cNvPicPr/>
          <p:nvPr/>
        </p:nvPicPr>
        <p:blipFill>
          <a:blip r:embed="rId3"/>
          <a:stretch/>
        </p:blipFill>
        <p:spPr>
          <a:xfrm>
            <a:off x="4165366" y="3192899"/>
            <a:ext cx="3689280" cy="3317040"/>
          </a:xfrm>
          <a:prstGeom prst="rect">
            <a:avLst/>
          </a:prstGeom>
          <a:ln>
            <a:noFill/>
          </a:ln>
        </p:spPr>
      </p:pic>
      <p:pic>
        <p:nvPicPr>
          <p:cNvPr id="6" name="Picture 5">
            <a:extLst>
              <a:ext uri="{FF2B5EF4-FFF2-40B4-BE49-F238E27FC236}">
                <a16:creationId xmlns:a16="http://schemas.microsoft.com/office/drawing/2014/main" id="{768C4C8D-9FE7-40AA-A5C7-A7AF84AB527A}"/>
              </a:ext>
            </a:extLst>
          </p:cNvPr>
          <p:cNvPicPr/>
          <p:nvPr/>
        </p:nvPicPr>
        <p:blipFill>
          <a:blip r:embed="rId4"/>
          <a:stretch/>
        </p:blipFill>
        <p:spPr>
          <a:xfrm>
            <a:off x="8128966" y="3192899"/>
            <a:ext cx="3659040" cy="3291840"/>
          </a:xfrm>
          <a:prstGeom prst="rect">
            <a:avLst/>
          </a:prstGeom>
          <a:ln>
            <a:noFill/>
          </a:ln>
        </p:spPr>
      </p:pic>
    </p:spTree>
    <p:extLst>
      <p:ext uri="{BB962C8B-B14F-4D97-AF65-F5344CB8AC3E}">
        <p14:creationId xmlns:p14="http://schemas.microsoft.com/office/powerpoint/2010/main" val="61013548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185</TotalTime>
  <Words>1085</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Trebuchet MS</vt:lpstr>
      <vt:lpstr>Berlin</vt:lpstr>
      <vt:lpstr>Final Internship Presentation</vt:lpstr>
      <vt:lpstr>Company</vt:lpstr>
      <vt:lpstr>About Y The Wait</vt:lpstr>
      <vt:lpstr>About the product and services of company</vt:lpstr>
      <vt:lpstr>Insights and Training Phase</vt:lpstr>
      <vt:lpstr>Workplace environment</vt:lpstr>
      <vt:lpstr>Phase 1 Assignment Ordering website </vt:lpstr>
      <vt:lpstr>Phase 1 Assignment Ordering website </vt:lpstr>
      <vt:lpstr>Phase 1 Assignment Ordering website </vt:lpstr>
      <vt:lpstr>Phase 1 Assignment Ordering website </vt:lpstr>
      <vt:lpstr>Phase 2 Assignment Dashboard – Invoice </vt:lpstr>
      <vt:lpstr>Phase 2 Assignment Dashboard – Invoice </vt:lpstr>
      <vt:lpstr>Reflection</vt:lpstr>
      <vt:lpstr>Reflection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Internship Presentation</dc:title>
  <dc:creator>Muskan Bhat</dc:creator>
  <cp:lastModifiedBy>Muskan Bhat</cp:lastModifiedBy>
  <cp:revision>11</cp:revision>
  <dcterms:created xsi:type="dcterms:W3CDTF">2021-01-26T07:53:33Z</dcterms:created>
  <dcterms:modified xsi:type="dcterms:W3CDTF">2021-02-05T21:15:55Z</dcterms:modified>
</cp:coreProperties>
</file>