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56"/>
  </p:notesMasterIdLst>
  <p:sldIdLst>
    <p:sldId id="256" r:id="rId3"/>
    <p:sldId id="355" r:id="rId4"/>
    <p:sldId id="262" r:id="rId5"/>
    <p:sldId id="356" r:id="rId6"/>
    <p:sldId id="260" r:id="rId7"/>
    <p:sldId id="263" r:id="rId8"/>
    <p:sldId id="307" r:id="rId9"/>
    <p:sldId id="308" r:id="rId10"/>
    <p:sldId id="310" r:id="rId11"/>
    <p:sldId id="357" r:id="rId12"/>
    <p:sldId id="358" r:id="rId13"/>
    <p:sldId id="313" r:id="rId14"/>
    <p:sldId id="312" r:id="rId15"/>
    <p:sldId id="359" r:id="rId16"/>
    <p:sldId id="314" r:id="rId17"/>
    <p:sldId id="315" r:id="rId18"/>
    <p:sldId id="361" r:id="rId19"/>
    <p:sldId id="362" r:id="rId20"/>
    <p:sldId id="363" r:id="rId21"/>
    <p:sldId id="316" r:id="rId22"/>
    <p:sldId id="365" r:id="rId23"/>
    <p:sldId id="364" r:id="rId24"/>
    <p:sldId id="318" r:id="rId25"/>
    <p:sldId id="366" r:id="rId26"/>
    <p:sldId id="319" r:id="rId27"/>
    <p:sldId id="367" r:id="rId28"/>
    <p:sldId id="368" r:id="rId29"/>
    <p:sldId id="320" r:id="rId30"/>
    <p:sldId id="369" r:id="rId31"/>
    <p:sldId id="321" r:id="rId32"/>
    <p:sldId id="370" r:id="rId33"/>
    <p:sldId id="371" r:id="rId34"/>
    <p:sldId id="372" r:id="rId35"/>
    <p:sldId id="373" r:id="rId36"/>
    <p:sldId id="377" r:id="rId37"/>
    <p:sldId id="374" r:id="rId38"/>
    <p:sldId id="375" r:id="rId39"/>
    <p:sldId id="380" r:id="rId40"/>
    <p:sldId id="381" r:id="rId41"/>
    <p:sldId id="382" r:id="rId42"/>
    <p:sldId id="383" r:id="rId43"/>
    <p:sldId id="384" r:id="rId44"/>
    <p:sldId id="385" r:id="rId45"/>
    <p:sldId id="386" r:id="rId46"/>
    <p:sldId id="388" r:id="rId47"/>
    <p:sldId id="389" r:id="rId48"/>
    <p:sldId id="323" r:id="rId49"/>
    <p:sldId id="376" r:id="rId50"/>
    <p:sldId id="387" r:id="rId51"/>
    <p:sldId id="379" r:id="rId52"/>
    <p:sldId id="353" r:id="rId53"/>
    <p:sldId id="285" r:id="rId54"/>
    <p:sldId id="305" r:id="rId55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57"/>
    </p:embeddedFont>
    <p:embeddedFont>
      <p:font typeface="Consolas" panose="020B0609020204030204" pitchFamily="49" charset="0"/>
      <p:regular r:id="rId58"/>
      <p:bold r:id="rId59"/>
      <p:italic r:id="rId60"/>
      <p:boldItalic r:id="rId61"/>
    </p:embeddedFont>
    <p:embeddedFont>
      <p:font typeface="Nunito" pitchFamily="2" charset="0"/>
      <p:regular r:id="rId62"/>
      <p:bold r:id="rId63"/>
      <p:italic r:id="rId64"/>
      <p:boldItalic r:id="rId65"/>
    </p:embeddedFont>
    <p:embeddedFont>
      <p:font typeface="Playfair Display" panose="00000500000000000000" pitchFamily="2" charset="0"/>
      <p:regular r:id="rId66"/>
      <p:bold r:id="rId67"/>
      <p:italic r:id="rId68"/>
      <p:boldItalic r:id="rId69"/>
    </p:embeddedFont>
    <p:embeddedFont>
      <p:font typeface="Proxima Nova" panose="020B0604020202020204" charset="0"/>
      <p:regular r:id="rId70"/>
      <p:bold r:id="rId71"/>
      <p:italic r:id="rId72"/>
      <p:boldItalic r:id="rId73"/>
    </p:embeddedFont>
    <p:embeddedFont>
      <p:font typeface="Proxima Nova Semibold" panose="020B0604020202020204" charset="0"/>
      <p:regular r:id="rId74"/>
      <p:bold r:id="rId75"/>
      <p:boldItalic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645894-46FB-4F50-A530-87CF0933FFD5}">
  <a:tblStyle styleId="{FD645894-46FB-4F50-A530-87CF0933FF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85316" autoAdjust="0"/>
  </p:normalViewPr>
  <p:slideViewPr>
    <p:cSldViewPr snapToGrid="0">
      <p:cViewPr>
        <p:scale>
          <a:sx n="125" d="100"/>
          <a:sy n="125" d="100"/>
        </p:scale>
        <p:origin x="250" y="-46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74" Type="http://schemas.openxmlformats.org/officeDocument/2006/relationships/font" Target="fonts/font18.fntdata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font" Target="fonts/font5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font" Target="fonts/font13.fntdata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16.fntdata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6.fntdata"/><Relationship Id="rId70" Type="http://schemas.openxmlformats.org/officeDocument/2006/relationships/font" Target="fonts/font14.fntdata"/><Relationship Id="rId75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1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73" Type="http://schemas.openxmlformats.org/officeDocument/2006/relationships/font" Target="fonts/font17.fntdata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20.fntdata"/><Relationship Id="rId7" Type="http://schemas.openxmlformats.org/officeDocument/2006/relationships/slide" Target="slides/slide5.xml"/><Relationship Id="rId71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563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707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148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806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239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243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636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721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458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687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80b61e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80b61e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15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072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21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0972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4394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3181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1254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1020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6237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334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533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9899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0937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8395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3055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Lift is nothing but the ratio of Confidence to Expected Confidence</a:t>
            </a:r>
            <a:r>
              <a:rPr lang="en-US" b="0" i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4884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95920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68687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54991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007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157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51132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40651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67811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57497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42222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5446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8796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8094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0470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" name="Google Shape;8509;gf080b61eb8_0_18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0" name="Google Shape;8510;gf080b61eb8_0_18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467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495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448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243963" y="-93373"/>
            <a:ext cx="855913" cy="2600230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7919140" y="-278604"/>
            <a:ext cx="1383960" cy="932103"/>
          </a:xfrm>
          <a:custGeom>
            <a:avLst/>
            <a:gdLst/>
            <a:ahLst/>
            <a:cxnLst/>
            <a:rect l="l" t="t" r="r" b="b"/>
            <a:pathLst>
              <a:path w="31345" h="15587" extrusionOk="0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7564905" y="-93375"/>
            <a:ext cx="1730072" cy="2044587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100" y="1481055"/>
            <a:ext cx="6816600" cy="24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3100" y="399553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784685">
            <a:off x="-181759" y="-821217"/>
            <a:ext cx="1244983" cy="3296521"/>
          </a:xfrm>
          <a:custGeom>
            <a:avLst/>
            <a:gdLst/>
            <a:ahLst/>
            <a:cxnLst/>
            <a:rect l="l" t="t" r="r" b="b"/>
            <a:pathLst>
              <a:path w="20548" h="52504" extrusionOk="0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 rot="1783285" flipH="1">
            <a:off x="-385508" y="-1243295"/>
            <a:ext cx="1031077" cy="3132372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8143200" y="-478825"/>
            <a:ext cx="1214376" cy="4636445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000" y="2195100"/>
            <a:ext cx="4337700" cy="14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78725"/>
            <a:ext cx="5067600" cy="10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20000" y="3676775"/>
            <a:ext cx="506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 flipH="1">
            <a:off x="-243963" y="-245773"/>
            <a:ext cx="855913" cy="2600230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 flipH="1">
            <a:off x="8071540" y="-278604"/>
            <a:ext cx="1383960" cy="932103"/>
          </a:xfrm>
          <a:custGeom>
            <a:avLst/>
            <a:gdLst/>
            <a:ahLst/>
            <a:cxnLst/>
            <a:rect l="l" t="t" r="r" b="b"/>
            <a:pathLst>
              <a:path w="31345" h="15587" extrusionOk="0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 flipH="1">
            <a:off x="7717305" y="-93375"/>
            <a:ext cx="1730072" cy="2044587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720000" y="1650200"/>
            <a:ext cx="3876000" cy="23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 rot="880749">
            <a:off x="-109876" y="-360103"/>
            <a:ext cx="1253609" cy="3696848"/>
          </a:xfrm>
          <a:custGeom>
            <a:avLst/>
            <a:gdLst/>
            <a:ahLst/>
            <a:cxnLst/>
            <a:rect l="l" t="t" r="r" b="b"/>
            <a:pathLst>
              <a:path w="20548" h="52504" extrusionOk="0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/>
          <p:nvPr/>
        </p:nvSpPr>
        <p:spPr>
          <a:xfrm rot="1966325" flipH="1">
            <a:off x="-97652" y="-885201"/>
            <a:ext cx="1064941" cy="3438159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8448000" y="-771525"/>
            <a:ext cx="1214376" cy="4002640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20000" y="1240186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241550" y="2221513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 flipH="1">
            <a:off x="-243963" y="-169573"/>
            <a:ext cx="855913" cy="2600230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/>
          <p:nvPr/>
        </p:nvSpPr>
        <p:spPr>
          <a:xfrm flipH="1">
            <a:off x="7919140" y="-278604"/>
            <a:ext cx="1383960" cy="932103"/>
          </a:xfrm>
          <a:custGeom>
            <a:avLst/>
            <a:gdLst/>
            <a:ahLst/>
            <a:cxnLst/>
            <a:rect l="l" t="t" r="r" b="b"/>
            <a:pathLst>
              <a:path w="31345" h="15587" extrusionOk="0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/>
          <p:nvPr/>
        </p:nvSpPr>
        <p:spPr>
          <a:xfrm flipH="1">
            <a:off x="7564905" y="-93375"/>
            <a:ext cx="1730072" cy="2044587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>
            <a:off x="1497800" y="1489792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2"/>
          </p:nvPr>
        </p:nvSpPr>
        <p:spPr>
          <a:xfrm>
            <a:off x="1497800" y="2119128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hasCustomPrompt="1"/>
          </p:nvPr>
        </p:nvSpPr>
        <p:spPr>
          <a:xfrm>
            <a:off x="720000" y="1458160"/>
            <a:ext cx="798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3"/>
          </p:nvPr>
        </p:nvSpPr>
        <p:spPr>
          <a:xfrm>
            <a:off x="1497800" y="3288764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4"/>
          </p:nvPr>
        </p:nvSpPr>
        <p:spPr>
          <a:xfrm>
            <a:off x="1497800" y="3918099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3257135"/>
            <a:ext cx="798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6"/>
          </p:nvPr>
        </p:nvSpPr>
        <p:spPr>
          <a:xfrm>
            <a:off x="5944800" y="1489792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7"/>
          </p:nvPr>
        </p:nvSpPr>
        <p:spPr>
          <a:xfrm>
            <a:off x="5944800" y="2119127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8" hasCustomPrompt="1"/>
          </p:nvPr>
        </p:nvSpPr>
        <p:spPr>
          <a:xfrm>
            <a:off x="4986065" y="1458160"/>
            <a:ext cx="98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9"/>
          </p:nvPr>
        </p:nvSpPr>
        <p:spPr>
          <a:xfrm>
            <a:off x="5944800" y="3288772"/>
            <a:ext cx="215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13"/>
          </p:nvPr>
        </p:nvSpPr>
        <p:spPr>
          <a:xfrm>
            <a:off x="5944800" y="3918099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14" hasCustomPrompt="1"/>
          </p:nvPr>
        </p:nvSpPr>
        <p:spPr>
          <a:xfrm>
            <a:off x="4986065" y="3257135"/>
            <a:ext cx="98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15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/>
          <p:nvPr/>
        </p:nvSpPr>
        <p:spPr>
          <a:xfrm flipH="1">
            <a:off x="7874419" y="-137976"/>
            <a:ext cx="2481131" cy="2943927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8"/>
          <p:cNvSpPr/>
          <p:nvPr/>
        </p:nvSpPr>
        <p:spPr>
          <a:xfrm rot="2700000">
            <a:off x="94776" y="-643730"/>
            <a:ext cx="1031034" cy="3132241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8576741" y="-658300"/>
            <a:ext cx="1031060" cy="3132321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title"/>
          </p:nvPr>
        </p:nvSpPr>
        <p:spPr>
          <a:xfrm>
            <a:off x="720000" y="375287"/>
            <a:ext cx="42948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8"/>
          <p:cNvSpPr txBox="1">
            <a:spLocks noGrp="1"/>
          </p:cNvSpPr>
          <p:nvPr>
            <p:ph type="subTitle" idx="1"/>
          </p:nvPr>
        </p:nvSpPr>
        <p:spPr>
          <a:xfrm>
            <a:off x="713100" y="1394019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8"/>
          <p:cNvSpPr txBox="1"/>
          <p:nvPr/>
        </p:nvSpPr>
        <p:spPr>
          <a:xfrm>
            <a:off x="720000" y="2966252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dk1"/>
              </a:solidFill>
              <a:highlight>
                <a:srgbClr val="DFDEFC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60" r:id="rId6"/>
    <p:sldLayoutId id="2147483674" r:id="rId7"/>
    <p:sldLayoutId id="214748367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ctrTitle"/>
          </p:nvPr>
        </p:nvSpPr>
        <p:spPr>
          <a:xfrm>
            <a:off x="713100" y="1481055"/>
            <a:ext cx="6816600" cy="24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Applied Analytics Assignment 2</a:t>
            </a:r>
            <a:endParaRPr sz="6000"/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1"/>
          </p:nvPr>
        </p:nvSpPr>
        <p:spPr>
          <a:xfrm>
            <a:off x="713100" y="399553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BBC Text Analytics</a:t>
            </a:r>
            <a:endParaRPr/>
          </a:p>
        </p:txBody>
      </p:sp>
      <p:cxnSp>
        <p:nvCxnSpPr>
          <p:cNvPr id="234" name="Google Shape;234;p33"/>
          <p:cNvCxnSpPr>
            <a:cxnSpLocks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270;p36">
            <a:extLst>
              <a:ext uri="{FF2B5EF4-FFF2-40B4-BE49-F238E27FC236}">
                <a16:creationId xmlns:a16="http://schemas.microsoft.com/office/drawing/2014/main" id="{93F63D63-91E7-9423-D81E-09E78040F7F4}"/>
              </a:ext>
            </a:extLst>
          </p:cNvPr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title"/>
          </p:nvPr>
        </p:nvSpPr>
        <p:spPr>
          <a:xfrm>
            <a:off x="719998" y="2195100"/>
            <a:ext cx="5782401" cy="14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</a:t>
            </a:r>
            <a:br>
              <a:rPr lang="en"/>
            </a:br>
            <a:r>
              <a:rPr lang="en"/>
              <a:t>Data</a:t>
            </a:r>
            <a:endParaRPr/>
          </a:p>
        </p:txBody>
      </p:sp>
      <p:sp>
        <p:nvSpPr>
          <p:cNvPr id="276" name="Google Shape;276;p37"/>
          <p:cNvSpPr txBox="1">
            <a:spLocks noGrp="1"/>
          </p:cNvSpPr>
          <p:nvPr>
            <p:ph type="title" idx="2"/>
          </p:nvPr>
        </p:nvSpPr>
        <p:spPr>
          <a:xfrm>
            <a:off x="720000" y="1178725"/>
            <a:ext cx="5067600" cy="10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</a:t>
            </a:r>
            <a:endParaRPr/>
          </a:p>
        </p:txBody>
      </p:sp>
      <p:sp>
        <p:nvSpPr>
          <p:cNvPr id="277" name="Google Shape;277;p37"/>
          <p:cNvSpPr txBox="1">
            <a:spLocks noGrp="1"/>
          </p:cNvSpPr>
          <p:nvPr>
            <p:ph type="subTitle" idx="1"/>
          </p:nvPr>
        </p:nvSpPr>
        <p:spPr>
          <a:xfrm>
            <a:off x="720000" y="3676775"/>
            <a:ext cx="506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Cleaning the text data</a:t>
            </a:r>
            <a:endParaRPr/>
          </a:p>
        </p:txBody>
      </p:sp>
      <p:cxnSp>
        <p:nvCxnSpPr>
          <p:cNvPr id="278" name="Google Shape;278;p37"/>
          <p:cNvCxnSpPr>
            <a:endCxn id="279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9" name="Google Shape;279;p37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</p:spTree>
    <p:extLst>
      <p:ext uri="{BB962C8B-B14F-4D97-AF65-F5344CB8AC3E}">
        <p14:creationId xmlns:p14="http://schemas.microsoft.com/office/powerpoint/2010/main" val="299750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720000" y="521224"/>
            <a:ext cx="7153139" cy="951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Get Stop Words</a:t>
            </a:r>
            <a:br>
              <a:rPr lang="en-SG"/>
            </a:br>
            <a:endParaRPr/>
          </a:p>
        </p:txBody>
      </p:sp>
      <p:cxnSp>
        <p:nvCxnSpPr>
          <p:cNvPr id="309" name="Google Shape;309;p40"/>
          <p:cNvCxnSpPr>
            <a:endCxn id="31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40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0BECDB-7500-6D1B-EF26-5C6A7B349A1B}"/>
              </a:ext>
            </a:extLst>
          </p:cNvPr>
          <p:cNvSpPr/>
          <p:nvPr/>
        </p:nvSpPr>
        <p:spPr>
          <a:xfrm>
            <a:off x="769018" y="1857869"/>
            <a:ext cx="4608894" cy="2342164"/>
          </a:xfrm>
          <a:prstGeom prst="roundRect">
            <a:avLst>
              <a:gd name="adj" fmla="val 1478"/>
            </a:avLst>
          </a:prstGeom>
          <a:solidFill>
            <a:srgbClr val="2525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get_stop_words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stop_file_path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"""load stop words """</a:t>
            </a:r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stop_file_path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stopwords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stop_set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stopwords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frozenset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stop_set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#load a set of stop words</a:t>
            </a:r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stopwords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get_stop_words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"stopwords.txt"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Google Shape;299;p39">
            <a:extLst>
              <a:ext uri="{FF2B5EF4-FFF2-40B4-BE49-F238E27FC236}">
                <a16:creationId xmlns:a16="http://schemas.microsoft.com/office/drawing/2014/main" id="{665CEA8C-547F-C5C0-ED25-AEEA4288F536}"/>
              </a:ext>
            </a:extLst>
          </p:cNvPr>
          <p:cNvSpPr txBox="1">
            <a:spLocks/>
          </p:cNvSpPr>
          <p:nvPr/>
        </p:nvSpPr>
        <p:spPr>
          <a:xfrm>
            <a:off x="5615787" y="1874143"/>
            <a:ext cx="2549237" cy="207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/>
              <a:t>Read stop words from the file given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/>
              <a:t>Remove duplicate word and ‘\n’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/>
              <a:t>Return in frozenset</a:t>
            </a:r>
          </a:p>
        </p:txBody>
      </p:sp>
    </p:spTree>
    <p:extLst>
      <p:ext uri="{BB962C8B-B14F-4D97-AF65-F5344CB8AC3E}">
        <p14:creationId xmlns:p14="http://schemas.microsoft.com/office/powerpoint/2010/main" val="1177203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720000" y="521224"/>
            <a:ext cx="7153139" cy="951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Preprocess, Tokenize,</a:t>
            </a:r>
            <a:br>
              <a:rPr lang="en-SG"/>
            </a:br>
            <a:r>
              <a:rPr lang="en-SG"/>
              <a:t>Lemmatize</a:t>
            </a:r>
            <a:endParaRPr/>
          </a:p>
        </p:txBody>
      </p:sp>
      <p:cxnSp>
        <p:nvCxnSpPr>
          <p:cNvPr id="309" name="Google Shape;309;p40"/>
          <p:cNvCxnSpPr>
            <a:endCxn id="31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40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0BECDB-7500-6D1B-EF26-5C6A7B349A1B}"/>
              </a:ext>
            </a:extLst>
          </p:cNvPr>
          <p:cNvSpPr/>
          <p:nvPr/>
        </p:nvSpPr>
        <p:spPr>
          <a:xfrm>
            <a:off x="769018" y="1857869"/>
            <a:ext cx="4461663" cy="2001207"/>
          </a:xfrm>
          <a:prstGeom prst="roundRect">
            <a:avLst>
              <a:gd name="adj" fmla="val 1478"/>
            </a:avLst>
          </a:prstGeom>
          <a:solidFill>
            <a:srgbClr val="2525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preprocessor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"(</a:t>
            </a:r>
            <a:r>
              <a:rPr lang="en-SG" sz="12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d|</a:t>
            </a:r>
            <a:r>
              <a:rPr lang="en-SG" sz="12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W|_)+"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wn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nltk.WordNetLemmatizer()</a:t>
            </a:r>
          </a:p>
          <a:p>
            <a:b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LemmaTokenizer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re.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W+'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wn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.lemmatize(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tokens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word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stopwords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SG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Google Shape;299;p39">
            <a:extLst>
              <a:ext uri="{FF2B5EF4-FFF2-40B4-BE49-F238E27FC236}">
                <a16:creationId xmlns:a16="http://schemas.microsoft.com/office/drawing/2014/main" id="{665CEA8C-547F-C5C0-ED25-AEEA4288F536}"/>
              </a:ext>
            </a:extLst>
          </p:cNvPr>
          <p:cNvSpPr txBox="1">
            <a:spLocks/>
          </p:cNvSpPr>
          <p:nvPr/>
        </p:nvSpPr>
        <p:spPr>
          <a:xfrm>
            <a:off x="5615787" y="1874143"/>
            <a:ext cx="2549237" cy="207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/>
              <a:t>Removes any special characters that is not alpha neumeric</a:t>
            </a:r>
          </a:p>
          <a:p>
            <a:pPr marL="285750" indent="-285750">
              <a:spcAft>
                <a:spcPts val="1200"/>
              </a:spcAft>
            </a:pPr>
            <a:r>
              <a:rPr lang="en-US"/>
              <a:t>Split text that is not alpha neumeric</a:t>
            </a:r>
          </a:p>
          <a:p>
            <a:pPr marL="285750" indent="-285750">
              <a:spcAft>
                <a:spcPts val="1200"/>
              </a:spcAft>
            </a:pPr>
            <a:r>
              <a:rPr lang="en-US"/>
              <a:t>Tokenize, lemmatize the word</a:t>
            </a:r>
          </a:p>
          <a:p>
            <a:pPr marL="285750" indent="-285750">
              <a:spcAft>
                <a:spcPts val="1200"/>
              </a:spcAft>
            </a:pPr>
            <a:r>
              <a:rPr lang="en-US"/>
              <a:t>Remove stop words</a:t>
            </a:r>
          </a:p>
        </p:txBody>
      </p:sp>
    </p:spTree>
    <p:extLst>
      <p:ext uri="{BB962C8B-B14F-4D97-AF65-F5344CB8AC3E}">
        <p14:creationId xmlns:p14="http://schemas.microsoft.com/office/powerpoint/2010/main" val="2919839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Original Text</a:t>
            </a:r>
            <a:endParaRPr/>
          </a:p>
        </p:txBody>
      </p:sp>
      <p:cxnSp>
        <p:nvCxnSpPr>
          <p:cNvPr id="309" name="Google Shape;309;p40"/>
          <p:cNvCxnSpPr>
            <a:endCxn id="31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40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0BECDB-7500-6D1B-EF26-5C6A7B349A1B}"/>
              </a:ext>
            </a:extLst>
          </p:cNvPr>
          <p:cNvSpPr/>
          <p:nvPr/>
        </p:nvSpPr>
        <p:spPr>
          <a:xfrm>
            <a:off x="803563" y="1716512"/>
            <a:ext cx="1745907" cy="571800"/>
          </a:xfrm>
          <a:prstGeom prst="roundRect">
            <a:avLst>
              <a:gd name="adj" fmla="val 1478"/>
            </a:avLst>
          </a:prstGeom>
          <a:solidFill>
            <a:srgbClr val="2525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.text[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][: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Google Shape;299;p39">
            <a:extLst>
              <a:ext uri="{FF2B5EF4-FFF2-40B4-BE49-F238E27FC236}">
                <a16:creationId xmlns:a16="http://schemas.microsoft.com/office/drawing/2014/main" id="{3421B0E6-A8DD-C513-1D7D-FE97CFB0D4CE}"/>
              </a:ext>
            </a:extLst>
          </p:cNvPr>
          <p:cNvSpPr txBox="1">
            <a:spLocks/>
          </p:cNvSpPr>
          <p:nvPr/>
        </p:nvSpPr>
        <p:spPr>
          <a:xfrm>
            <a:off x="713944" y="2599528"/>
            <a:ext cx="5167663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None/>
            </a:pPr>
            <a:r>
              <a:rPr lang="en-US"/>
              <a:t>'tv future in the hands of viewers with home theatre systems  plasma high-definition tvs  and digital'</a:t>
            </a:r>
          </a:p>
        </p:txBody>
      </p:sp>
    </p:spTree>
    <p:extLst>
      <p:ext uri="{BB962C8B-B14F-4D97-AF65-F5344CB8AC3E}">
        <p14:creationId xmlns:p14="http://schemas.microsoft.com/office/powerpoint/2010/main" val="1453486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Text After Processing</a:t>
            </a:r>
            <a:endParaRPr/>
          </a:p>
        </p:txBody>
      </p:sp>
      <p:cxnSp>
        <p:nvCxnSpPr>
          <p:cNvPr id="309" name="Google Shape;309;p40"/>
          <p:cNvCxnSpPr>
            <a:endCxn id="31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40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F588B1-3B25-64F8-1CC4-BFD1732CE783}"/>
              </a:ext>
            </a:extLst>
          </p:cNvPr>
          <p:cNvSpPr/>
          <p:nvPr/>
        </p:nvSpPr>
        <p:spPr>
          <a:xfrm>
            <a:off x="803563" y="1658903"/>
            <a:ext cx="4985055" cy="867170"/>
          </a:xfrm>
          <a:prstGeom prst="roundRect">
            <a:avLst>
              <a:gd name="adj" fmla="val 1478"/>
            </a:avLst>
          </a:prstGeom>
          <a:solidFill>
            <a:srgbClr val="2525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LemmaTokenizer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preprocessor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.text[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][: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stopwords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" name="Google Shape;299;p39">
            <a:extLst>
              <a:ext uri="{FF2B5EF4-FFF2-40B4-BE49-F238E27FC236}">
                <a16:creationId xmlns:a16="http://schemas.microsoft.com/office/drawing/2014/main" id="{5426B474-2DB4-BC1F-97B1-BC1412283954}"/>
              </a:ext>
            </a:extLst>
          </p:cNvPr>
          <p:cNvSpPr txBox="1">
            <a:spLocks/>
          </p:cNvSpPr>
          <p:nvPr/>
        </p:nvSpPr>
        <p:spPr>
          <a:xfrm>
            <a:off x="713944" y="2763972"/>
            <a:ext cx="5074674" cy="57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None/>
            </a:pPr>
            <a:r>
              <a:rPr lang="en-US"/>
              <a:t>['tv', 'future', 'hand', 'viewer',</a:t>
            </a:r>
          </a:p>
          <a:p>
            <a:pPr marL="0" indent="0">
              <a:buNone/>
            </a:pPr>
            <a:r>
              <a:rPr lang="en-US"/>
              <a:t> 'home', 'theatre', 'system', 'plasma', 'definition', 'tv', 'digital']</a:t>
            </a:r>
          </a:p>
        </p:txBody>
      </p:sp>
    </p:spTree>
    <p:extLst>
      <p:ext uri="{BB962C8B-B14F-4D97-AF65-F5344CB8AC3E}">
        <p14:creationId xmlns:p14="http://schemas.microsoft.com/office/powerpoint/2010/main" val="4213160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title"/>
          </p:nvPr>
        </p:nvSpPr>
        <p:spPr>
          <a:xfrm>
            <a:off x="719998" y="2195100"/>
            <a:ext cx="5782401" cy="14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Bag-of-word</a:t>
            </a:r>
            <a:br>
              <a:rPr lang="en"/>
            </a:br>
            <a:endParaRPr/>
          </a:p>
        </p:txBody>
      </p:sp>
      <p:sp>
        <p:nvSpPr>
          <p:cNvPr id="276" name="Google Shape;276;p37"/>
          <p:cNvSpPr txBox="1">
            <a:spLocks noGrp="1"/>
          </p:cNvSpPr>
          <p:nvPr>
            <p:ph type="title" idx="2"/>
          </p:nvPr>
        </p:nvSpPr>
        <p:spPr>
          <a:xfrm>
            <a:off x="720000" y="1178725"/>
            <a:ext cx="5067600" cy="10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</a:t>
            </a:r>
            <a:endParaRPr/>
          </a:p>
        </p:txBody>
      </p:sp>
      <p:sp>
        <p:nvSpPr>
          <p:cNvPr id="277" name="Google Shape;277;p37"/>
          <p:cNvSpPr txBox="1">
            <a:spLocks noGrp="1"/>
          </p:cNvSpPr>
          <p:nvPr>
            <p:ph type="subTitle" idx="1"/>
          </p:nvPr>
        </p:nvSpPr>
        <p:spPr>
          <a:xfrm>
            <a:off x="720000" y="3676775"/>
            <a:ext cx="506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Counting number of word in a sentence using </a:t>
            </a:r>
            <a:r>
              <a:rPr lang="en-SG"/>
              <a:t>CountVectorizer</a:t>
            </a:r>
            <a:endParaRPr/>
          </a:p>
        </p:txBody>
      </p:sp>
      <p:cxnSp>
        <p:nvCxnSpPr>
          <p:cNvPr id="278" name="Google Shape;278;p37"/>
          <p:cNvCxnSpPr>
            <a:endCxn id="279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9" name="Google Shape;279;p37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</p:spTree>
    <p:extLst>
      <p:ext uri="{BB962C8B-B14F-4D97-AF65-F5344CB8AC3E}">
        <p14:creationId xmlns:p14="http://schemas.microsoft.com/office/powerpoint/2010/main" val="3720605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Transforming Text</a:t>
            </a:r>
            <a:endParaRPr/>
          </a:p>
        </p:txBody>
      </p:sp>
      <p:cxnSp>
        <p:nvCxnSpPr>
          <p:cNvPr id="309" name="Google Shape;309;p40"/>
          <p:cNvCxnSpPr>
            <a:endCxn id="31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40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0BECDB-7500-6D1B-EF26-5C6A7B349A1B}"/>
              </a:ext>
            </a:extLst>
          </p:cNvPr>
          <p:cNvSpPr/>
          <p:nvPr/>
        </p:nvSpPr>
        <p:spPr>
          <a:xfrm>
            <a:off x="784513" y="1330927"/>
            <a:ext cx="7073128" cy="1393222"/>
          </a:xfrm>
          <a:prstGeom prst="roundRect">
            <a:avLst>
              <a:gd name="adj" fmla="val 1478"/>
            </a:avLst>
          </a:prstGeom>
          <a:solidFill>
            <a:srgbClr val="2525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count_vect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CountVectorizer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max_df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0.15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lowercase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preprocessor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preprocessor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tokenizer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LemmaTokenizer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X_counts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count_vect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.text)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15AA540-7BFC-E638-A49A-9A4ADA7651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Google Shape;299;p39">
            <a:extLst>
              <a:ext uri="{FF2B5EF4-FFF2-40B4-BE49-F238E27FC236}">
                <a16:creationId xmlns:a16="http://schemas.microsoft.com/office/drawing/2014/main" id="{48080AD0-5B64-7DC3-7BB4-1E5E8400C777}"/>
              </a:ext>
            </a:extLst>
          </p:cNvPr>
          <p:cNvSpPr txBox="1">
            <a:spLocks/>
          </p:cNvSpPr>
          <p:nvPr/>
        </p:nvSpPr>
        <p:spPr>
          <a:xfrm>
            <a:off x="728192" y="2962052"/>
            <a:ext cx="6486269" cy="181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342900" indent="-342900">
              <a:spcAft>
                <a:spcPts val="1200"/>
              </a:spcAft>
            </a:pPr>
            <a:r>
              <a:rPr lang="en-US"/>
              <a:t>Instantiate CountVectorizer class</a:t>
            </a:r>
          </a:p>
          <a:p>
            <a:pPr marL="342900" indent="-342900">
              <a:spcAft>
                <a:spcPts val="1200"/>
              </a:spcAft>
            </a:pPr>
            <a:r>
              <a:rPr lang="en-US"/>
              <a:t>max_df=0.15 to remove any words that appear in &gt; 15% of the corpous.</a:t>
            </a:r>
          </a:p>
          <a:p>
            <a:pPr marL="342900" indent="-342900">
              <a:spcAft>
                <a:spcPts val="1200"/>
              </a:spcAft>
            </a:pPr>
            <a:r>
              <a:rPr lang="en-US"/>
              <a:t>Custom preproccessor, tokenizer</a:t>
            </a:r>
          </a:p>
          <a:p>
            <a:pPr marL="342900" indent="-342900">
              <a:spcAft>
                <a:spcPts val="1200"/>
              </a:spcAft>
            </a:pPr>
            <a:r>
              <a:rPr lang="en-US"/>
              <a:t>fit_transform df.text to convert it into bag of word format</a:t>
            </a:r>
          </a:p>
        </p:txBody>
      </p:sp>
    </p:spTree>
    <p:extLst>
      <p:ext uri="{BB962C8B-B14F-4D97-AF65-F5344CB8AC3E}">
        <p14:creationId xmlns:p14="http://schemas.microsoft.com/office/powerpoint/2010/main" val="1747352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Visualizing Bag of Words</a:t>
            </a:r>
            <a:endParaRPr/>
          </a:p>
        </p:txBody>
      </p:sp>
      <p:cxnSp>
        <p:nvCxnSpPr>
          <p:cNvPr id="309" name="Google Shape;309;p40"/>
          <p:cNvCxnSpPr>
            <a:endCxn id="31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40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0BECDB-7500-6D1B-EF26-5C6A7B349A1B}"/>
              </a:ext>
            </a:extLst>
          </p:cNvPr>
          <p:cNvSpPr/>
          <p:nvPr/>
        </p:nvSpPr>
        <p:spPr>
          <a:xfrm>
            <a:off x="784513" y="1555903"/>
            <a:ext cx="3635087" cy="625548"/>
          </a:xfrm>
          <a:prstGeom prst="roundRect">
            <a:avLst>
              <a:gd name="adj" fmla="val 1478"/>
            </a:avLst>
          </a:prstGeom>
          <a:solidFill>
            <a:srgbClr val="2525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pd.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X_counts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.toarray(),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count_vect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get_feature_names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15AA540-7BFC-E638-A49A-9A4ADA7651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9491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B403AD-3DB4-CC42-7DA3-8FD9442D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B93A9-E52C-F8AA-AE01-82417E6AE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39" y="1560516"/>
            <a:ext cx="7875722" cy="272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75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title"/>
          </p:nvPr>
        </p:nvSpPr>
        <p:spPr>
          <a:xfrm>
            <a:off x="719998" y="2195100"/>
            <a:ext cx="5782401" cy="14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</a:t>
            </a:r>
            <a:br>
              <a:rPr lang="en"/>
            </a:br>
            <a:endParaRPr/>
          </a:p>
        </p:txBody>
      </p:sp>
      <p:sp>
        <p:nvSpPr>
          <p:cNvPr id="276" name="Google Shape;276;p37"/>
          <p:cNvSpPr txBox="1">
            <a:spLocks noGrp="1"/>
          </p:cNvSpPr>
          <p:nvPr>
            <p:ph type="title" idx="2"/>
          </p:nvPr>
        </p:nvSpPr>
        <p:spPr>
          <a:xfrm>
            <a:off x="720000" y="1178725"/>
            <a:ext cx="5067600" cy="10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</a:t>
            </a:r>
            <a:endParaRPr/>
          </a:p>
        </p:txBody>
      </p:sp>
      <p:sp>
        <p:nvSpPr>
          <p:cNvPr id="277" name="Google Shape;277;p37"/>
          <p:cNvSpPr txBox="1">
            <a:spLocks noGrp="1"/>
          </p:cNvSpPr>
          <p:nvPr>
            <p:ph type="subTitle" idx="1"/>
          </p:nvPr>
        </p:nvSpPr>
        <p:spPr>
          <a:xfrm>
            <a:off x="720000" y="3676775"/>
            <a:ext cx="506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SG"/>
              <a:t>Calculating frequency–inverse document frequency score for each words in tokens</a:t>
            </a:r>
            <a:endParaRPr/>
          </a:p>
        </p:txBody>
      </p:sp>
      <p:cxnSp>
        <p:nvCxnSpPr>
          <p:cNvPr id="278" name="Google Shape;278;p37"/>
          <p:cNvCxnSpPr>
            <a:endCxn id="279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9" name="Google Shape;279;p37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</p:spTree>
    <p:extLst>
      <p:ext uri="{BB962C8B-B14F-4D97-AF65-F5344CB8AC3E}">
        <p14:creationId xmlns:p14="http://schemas.microsoft.com/office/powerpoint/2010/main" val="394899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>
            <a:spLocks noGrp="1"/>
          </p:cNvSpPr>
          <p:nvPr>
            <p:ph type="title" idx="15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57" name="Google Shape;257;p36"/>
          <p:cNvSpPr txBox="1">
            <a:spLocks noGrp="1"/>
          </p:cNvSpPr>
          <p:nvPr>
            <p:ph type="subTitle" idx="1"/>
          </p:nvPr>
        </p:nvSpPr>
        <p:spPr>
          <a:xfrm>
            <a:off x="1497800" y="1489792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6"/>
          <p:cNvSpPr txBox="1">
            <a:spLocks noGrp="1"/>
          </p:cNvSpPr>
          <p:nvPr>
            <p:ph type="subTitle" idx="2"/>
          </p:nvPr>
        </p:nvSpPr>
        <p:spPr>
          <a:xfrm>
            <a:off x="1497800" y="1832441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Problem understanding &amp; approaches</a:t>
            </a:r>
          </a:p>
        </p:txBody>
      </p:sp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>
            <a:off x="720000" y="1458160"/>
            <a:ext cx="798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00.</a:t>
            </a:r>
            <a:endParaRPr/>
          </a:p>
        </p:txBody>
      </p:sp>
      <p:sp>
        <p:nvSpPr>
          <p:cNvPr id="260" name="Google Shape;260;p36"/>
          <p:cNvSpPr txBox="1">
            <a:spLocks noGrp="1"/>
          </p:cNvSpPr>
          <p:nvPr>
            <p:ph type="subTitle" idx="3"/>
          </p:nvPr>
        </p:nvSpPr>
        <p:spPr>
          <a:xfrm>
            <a:off x="1497800" y="3288764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Data Understanding</a:t>
            </a:r>
            <a:endParaRPr/>
          </a:p>
        </p:txBody>
      </p:sp>
      <p:sp>
        <p:nvSpPr>
          <p:cNvPr id="261" name="Google Shape;261;p36"/>
          <p:cNvSpPr txBox="1">
            <a:spLocks noGrp="1"/>
          </p:cNvSpPr>
          <p:nvPr>
            <p:ph type="subTitle" idx="4"/>
          </p:nvPr>
        </p:nvSpPr>
        <p:spPr>
          <a:xfrm>
            <a:off x="1497800" y="4041327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Extracting keywords</a:t>
            </a:r>
            <a:endParaRPr/>
          </a:p>
        </p:txBody>
      </p:sp>
      <p:sp>
        <p:nvSpPr>
          <p:cNvPr id="262" name="Google Shape;262;p36"/>
          <p:cNvSpPr txBox="1">
            <a:spLocks noGrp="1"/>
          </p:cNvSpPr>
          <p:nvPr>
            <p:ph type="title" idx="5"/>
          </p:nvPr>
        </p:nvSpPr>
        <p:spPr>
          <a:xfrm>
            <a:off x="720000" y="3257135"/>
            <a:ext cx="798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263" name="Google Shape;263;p36"/>
          <p:cNvSpPr txBox="1">
            <a:spLocks noGrp="1"/>
          </p:cNvSpPr>
          <p:nvPr>
            <p:ph type="subTitle" idx="6"/>
          </p:nvPr>
        </p:nvSpPr>
        <p:spPr>
          <a:xfrm>
            <a:off x="5944800" y="1489792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Data Preprocessing</a:t>
            </a:r>
            <a:endParaRPr/>
          </a:p>
        </p:txBody>
      </p:sp>
      <p:sp>
        <p:nvSpPr>
          <p:cNvPr id="264" name="Google Shape;264;p36"/>
          <p:cNvSpPr txBox="1">
            <a:spLocks noGrp="1"/>
          </p:cNvSpPr>
          <p:nvPr>
            <p:ph type="subTitle" idx="7"/>
          </p:nvPr>
        </p:nvSpPr>
        <p:spPr>
          <a:xfrm>
            <a:off x="5944800" y="2234222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Using python to clean &amp; transform data</a:t>
            </a:r>
            <a:endParaRPr/>
          </a:p>
        </p:txBody>
      </p:sp>
      <p:sp>
        <p:nvSpPr>
          <p:cNvPr id="265" name="Google Shape;265;p36"/>
          <p:cNvSpPr txBox="1">
            <a:spLocks noGrp="1"/>
          </p:cNvSpPr>
          <p:nvPr>
            <p:ph type="title" idx="8"/>
          </p:nvPr>
        </p:nvSpPr>
        <p:spPr>
          <a:xfrm>
            <a:off x="4986065" y="1458160"/>
            <a:ext cx="98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cxnSp>
        <p:nvCxnSpPr>
          <p:cNvPr id="269" name="Google Shape;269;p36"/>
          <p:cNvCxnSpPr>
            <a:cxnSpLocks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70;p36">
            <a:extLst>
              <a:ext uri="{FF2B5EF4-FFF2-40B4-BE49-F238E27FC236}">
                <a16:creationId xmlns:a16="http://schemas.microsoft.com/office/drawing/2014/main" id="{BFB0592C-DF9C-EB88-A7B3-4C22DEAF80AE}"/>
              </a:ext>
            </a:extLst>
          </p:cNvPr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B65D94C-416F-D21B-0ED4-03A3F05C6E66}"/>
              </a:ext>
            </a:extLst>
          </p:cNvPr>
          <p:cNvSpPr>
            <a:spLocks noGrp="1"/>
          </p:cNvSpPr>
          <p:nvPr>
            <p:ph type="title" idx="14"/>
          </p:nvPr>
        </p:nvSpPr>
        <p:spPr/>
        <p:txBody>
          <a:bodyPr/>
          <a:lstStyle/>
          <a:p>
            <a:r>
              <a:rPr lang="en-SG"/>
              <a:t>03.</a:t>
            </a:r>
          </a:p>
        </p:txBody>
      </p:sp>
      <p:sp>
        <p:nvSpPr>
          <p:cNvPr id="19" name="Google Shape;260;p36">
            <a:extLst>
              <a:ext uri="{FF2B5EF4-FFF2-40B4-BE49-F238E27FC236}">
                <a16:creationId xmlns:a16="http://schemas.microsoft.com/office/drawing/2014/main" id="{0780B66B-7E8B-86D0-51CE-49E7E1597F4D}"/>
              </a:ext>
            </a:extLst>
          </p:cNvPr>
          <p:cNvSpPr txBox="1">
            <a:spLocks/>
          </p:cNvSpPr>
          <p:nvPr/>
        </p:nvSpPr>
        <p:spPr>
          <a:xfrm>
            <a:off x="5944800" y="3280385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4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indent="0"/>
            <a:r>
              <a:rPr lang="en-SG"/>
              <a:t>Summary &amp; Improvement</a:t>
            </a:r>
          </a:p>
        </p:txBody>
      </p:sp>
      <p:sp>
        <p:nvSpPr>
          <p:cNvPr id="22" name="Google Shape;261;p36">
            <a:extLst>
              <a:ext uri="{FF2B5EF4-FFF2-40B4-BE49-F238E27FC236}">
                <a16:creationId xmlns:a16="http://schemas.microsoft.com/office/drawing/2014/main" id="{038B41B9-0941-508F-C6A8-EB7941A7E7F9}"/>
              </a:ext>
            </a:extLst>
          </p:cNvPr>
          <p:cNvSpPr txBox="1">
            <a:spLocks/>
          </p:cNvSpPr>
          <p:nvPr/>
        </p:nvSpPr>
        <p:spPr>
          <a:xfrm>
            <a:off x="5975765" y="4041327"/>
            <a:ext cx="24861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SG"/>
              <a:t>Findings and further improvement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Calculating TF-IDF Score</a:t>
            </a:r>
            <a:endParaRPr/>
          </a:p>
        </p:txBody>
      </p:sp>
      <p:cxnSp>
        <p:nvCxnSpPr>
          <p:cNvPr id="309" name="Google Shape;309;p40"/>
          <p:cNvCxnSpPr>
            <a:endCxn id="31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40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0BECDB-7500-6D1B-EF26-5C6A7B349A1B}"/>
              </a:ext>
            </a:extLst>
          </p:cNvPr>
          <p:cNvSpPr/>
          <p:nvPr/>
        </p:nvSpPr>
        <p:spPr>
          <a:xfrm>
            <a:off x="784514" y="1330927"/>
            <a:ext cx="5546986" cy="745842"/>
          </a:xfrm>
          <a:prstGeom prst="roundRect">
            <a:avLst>
              <a:gd name="adj" fmla="val 1478"/>
            </a:avLst>
          </a:prstGeom>
          <a:solidFill>
            <a:srgbClr val="2525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tfidf_transformer</a:t>
            </a:r>
            <a:r>
              <a:rPr lang="en-SG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TfidfTransformer</a:t>
            </a:r>
            <a:r>
              <a:rPr lang="en-SG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SG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X_tfidf</a:t>
            </a:r>
            <a:r>
              <a:rPr lang="en-SG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tfidf_transformer</a:t>
            </a:r>
            <a:r>
              <a:rPr lang="en-SG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en-SG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X_counts</a:t>
            </a:r>
            <a:r>
              <a:rPr lang="en-SG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15AA540-7BFC-E638-A49A-9A4ADA7651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Google Shape;299;p39">
            <a:extLst>
              <a:ext uri="{FF2B5EF4-FFF2-40B4-BE49-F238E27FC236}">
                <a16:creationId xmlns:a16="http://schemas.microsoft.com/office/drawing/2014/main" id="{5035A9A6-DF71-AFA4-F9DD-6FC05A00F0E8}"/>
              </a:ext>
            </a:extLst>
          </p:cNvPr>
          <p:cNvSpPr txBox="1">
            <a:spLocks/>
          </p:cNvSpPr>
          <p:nvPr/>
        </p:nvSpPr>
        <p:spPr>
          <a:xfrm>
            <a:off x="728192" y="2327834"/>
            <a:ext cx="6486269" cy="181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342900" indent="-342900">
              <a:spcAft>
                <a:spcPts val="1200"/>
              </a:spcAft>
            </a:pPr>
            <a:r>
              <a:rPr lang="en-US"/>
              <a:t>Instantiate TfidfTransformer class</a:t>
            </a:r>
          </a:p>
          <a:p>
            <a:pPr marL="342900" indent="-342900">
              <a:spcAft>
                <a:spcPts val="1200"/>
              </a:spcAft>
            </a:pPr>
            <a:r>
              <a:rPr lang="en-US"/>
              <a:t>fit_transform from bag of words to convert into tfidf score format</a:t>
            </a:r>
          </a:p>
        </p:txBody>
      </p:sp>
    </p:spTree>
    <p:extLst>
      <p:ext uri="{BB962C8B-B14F-4D97-AF65-F5344CB8AC3E}">
        <p14:creationId xmlns:p14="http://schemas.microsoft.com/office/powerpoint/2010/main" val="1417265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Visualizing TF-IDF Score</a:t>
            </a:r>
            <a:endParaRPr/>
          </a:p>
        </p:txBody>
      </p:sp>
      <p:cxnSp>
        <p:nvCxnSpPr>
          <p:cNvPr id="309" name="Google Shape;309;p40"/>
          <p:cNvCxnSpPr>
            <a:endCxn id="31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40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0BECDB-7500-6D1B-EF26-5C6A7B349A1B}"/>
              </a:ext>
            </a:extLst>
          </p:cNvPr>
          <p:cNvSpPr/>
          <p:nvPr/>
        </p:nvSpPr>
        <p:spPr>
          <a:xfrm>
            <a:off x="784514" y="1330927"/>
            <a:ext cx="5546986" cy="745842"/>
          </a:xfrm>
          <a:prstGeom prst="roundRect">
            <a:avLst>
              <a:gd name="adj" fmla="val 1478"/>
            </a:avLst>
          </a:prstGeom>
          <a:solidFill>
            <a:srgbClr val="2525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pd.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X_counts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.toarray(),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count_vect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get_feature_names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15AA540-7BFC-E638-A49A-9A4ADA7651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0042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Output</a:t>
            </a:r>
            <a:endParaRPr/>
          </a:p>
        </p:txBody>
      </p:sp>
      <p:cxnSp>
        <p:nvCxnSpPr>
          <p:cNvPr id="309" name="Google Shape;309;p40"/>
          <p:cNvCxnSpPr>
            <a:endCxn id="31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40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15AA540-7BFC-E638-A49A-9A4ADA7651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73CE6-9A53-514F-A0B8-C7B6C7DAC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08" y="1600574"/>
            <a:ext cx="7470183" cy="262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60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title"/>
          </p:nvPr>
        </p:nvSpPr>
        <p:spPr>
          <a:xfrm>
            <a:off x="719998" y="2195100"/>
            <a:ext cx="5782401" cy="14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Data Understanding</a:t>
            </a:r>
            <a:endParaRPr/>
          </a:p>
        </p:txBody>
      </p:sp>
      <p:sp>
        <p:nvSpPr>
          <p:cNvPr id="276" name="Google Shape;276;p37"/>
          <p:cNvSpPr txBox="1">
            <a:spLocks noGrp="1"/>
          </p:cNvSpPr>
          <p:nvPr>
            <p:ph type="title" idx="2"/>
          </p:nvPr>
        </p:nvSpPr>
        <p:spPr>
          <a:xfrm>
            <a:off x="720000" y="1178725"/>
            <a:ext cx="5067600" cy="10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77" name="Google Shape;277;p37"/>
          <p:cNvSpPr txBox="1">
            <a:spLocks noGrp="1"/>
          </p:cNvSpPr>
          <p:nvPr>
            <p:ph type="subTitle" idx="1"/>
          </p:nvPr>
        </p:nvSpPr>
        <p:spPr>
          <a:xfrm>
            <a:off x="720000" y="3676775"/>
            <a:ext cx="506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Extracting keywords using association rule mining</a:t>
            </a:r>
          </a:p>
        </p:txBody>
      </p:sp>
      <p:cxnSp>
        <p:nvCxnSpPr>
          <p:cNvPr id="278" name="Google Shape;278;p37"/>
          <p:cNvCxnSpPr>
            <a:endCxn id="279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9" name="Google Shape;279;p37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</p:spTree>
    <p:extLst>
      <p:ext uri="{BB962C8B-B14F-4D97-AF65-F5344CB8AC3E}">
        <p14:creationId xmlns:p14="http://schemas.microsoft.com/office/powerpoint/2010/main" val="1465013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>
            <a:spLocks noGrp="1"/>
          </p:cNvSpPr>
          <p:nvPr>
            <p:ph type="title" idx="2"/>
          </p:nvPr>
        </p:nvSpPr>
        <p:spPr>
          <a:xfrm>
            <a:off x="720000" y="1178725"/>
            <a:ext cx="5067600" cy="10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</a:t>
            </a:r>
            <a:endParaRPr/>
          </a:p>
        </p:txBody>
      </p:sp>
      <p:cxnSp>
        <p:nvCxnSpPr>
          <p:cNvPr id="278" name="Google Shape;278;p37"/>
          <p:cNvCxnSpPr>
            <a:endCxn id="279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9" name="Google Shape;279;p37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F3A0FB-298B-F114-6DD9-A5DC26B3F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Extract Keywords</a:t>
            </a:r>
          </a:p>
        </p:txBody>
      </p:sp>
      <p:sp>
        <p:nvSpPr>
          <p:cNvPr id="15" name="Google Shape;277;p37">
            <a:extLst>
              <a:ext uri="{FF2B5EF4-FFF2-40B4-BE49-F238E27FC236}">
                <a16:creationId xmlns:a16="http://schemas.microsoft.com/office/drawing/2014/main" id="{C7A85719-AFF7-5309-79BC-20E1666FE3D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676775"/>
            <a:ext cx="506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Extracting keywords using TF-IDF matrix</a:t>
            </a:r>
          </a:p>
        </p:txBody>
      </p:sp>
    </p:spTree>
    <p:extLst>
      <p:ext uri="{BB962C8B-B14F-4D97-AF65-F5344CB8AC3E}">
        <p14:creationId xmlns:p14="http://schemas.microsoft.com/office/powerpoint/2010/main" val="2189893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Get Top 500 TF-IDF Score</a:t>
            </a:r>
            <a:endParaRPr/>
          </a:p>
        </p:txBody>
      </p:sp>
      <p:cxnSp>
        <p:nvCxnSpPr>
          <p:cNvPr id="309" name="Google Shape;309;p40"/>
          <p:cNvCxnSpPr>
            <a:endCxn id="31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40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0BECDB-7500-6D1B-EF26-5C6A7B349A1B}"/>
              </a:ext>
            </a:extLst>
          </p:cNvPr>
          <p:cNvSpPr/>
          <p:nvPr/>
        </p:nvSpPr>
        <p:spPr>
          <a:xfrm>
            <a:off x="784513" y="1330927"/>
            <a:ext cx="5825837" cy="1971067"/>
          </a:xfrm>
          <a:prstGeom prst="roundRect">
            <a:avLst>
              <a:gd name="adj" fmla="val 1478"/>
            </a:avLst>
          </a:prstGeom>
          <a:solidFill>
            <a:srgbClr val="2525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max_value = X_tfidf.max(</a:t>
            </a:r>
            <a:r>
              <a:rPr lang="en-SG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).toarray().ravel()</a:t>
            </a:r>
          </a:p>
          <a:p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sorted_by_tfidf = max_value.argsort()</a:t>
            </a:r>
          </a:p>
          <a:p>
            <a:b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highestTfidf = np.array(count_vect.get_feature_names_out())[sorted_by_tfidf[-</a:t>
            </a:r>
            <a:r>
              <a:rPr lang="en-SG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:]]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15AA540-7BFC-E638-A49A-9A4ADA7651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Google Shape;299;p39">
            <a:extLst>
              <a:ext uri="{FF2B5EF4-FFF2-40B4-BE49-F238E27FC236}">
                <a16:creationId xmlns:a16="http://schemas.microsoft.com/office/drawing/2014/main" id="{7B04642C-B2F1-4502-FB91-5CD7889174C0}"/>
              </a:ext>
            </a:extLst>
          </p:cNvPr>
          <p:cNvSpPr txBox="1">
            <a:spLocks/>
          </p:cNvSpPr>
          <p:nvPr/>
        </p:nvSpPr>
        <p:spPr>
          <a:xfrm>
            <a:off x="728192" y="3596515"/>
            <a:ext cx="6486269" cy="110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342900" indent="-342900">
              <a:spcAft>
                <a:spcPts val="1200"/>
              </a:spcAft>
            </a:pPr>
            <a:r>
              <a:rPr lang="en-US"/>
              <a:t>Reduce from 5000 terms to top 500 terms with highest TF-IDF Score</a:t>
            </a:r>
          </a:p>
          <a:p>
            <a:pPr marL="342900" indent="-342900">
              <a:spcAft>
                <a:spcPts val="1200"/>
              </a:spcAft>
            </a:pPr>
            <a:r>
              <a:rPr lang="en-US"/>
              <a:t>Runtime complexity of Apori Algorithm: O(2^n)</a:t>
            </a:r>
          </a:p>
          <a:p>
            <a:pPr marL="342900" indent="-342900">
              <a:spcAft>
                <a:spcPts val="1200"/>
              </a:spcAft>
            </a:pPr>
            <a:r>
              <a:rPr lang="en-US"/>
              <a:t>Save computing time</a:t>
            </a:r>
          </a:p>
        </p:txBody>
      </p:sp>
    </p:spTree>
    <p:extLst>
      <p:ext uri="{BB962C8B-B14F-4D97-AF65-F5344CB8AC3E}">
        <p14:creationId xmlns:p14="http://schemas.microsoft.com/office/powerpoint/2010/main" val="3856628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Get Top 500 TF-IDF Score</a:t>
            </a:r>
            <a:endParaRPr/>
          </a:p>
        </p:txBody>
      </p:sp>
      <p:cxnSp>
        <p:nvCxnSpPr>
          <p:cNvPr id="309" name="Google Shape;309;p40"/>
          <p:cNvCxnSpPr>
            <a:endCxn id="31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40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0BECDB-7500-6D1B-EF26-5C6A7B349A1B}"/>
              </a:ext>
            </a:extLst>
          </p:cNvPr>
          <p:cNvSpPr/>
          <p:nvPr/>
        </p:nvSpPr>
        <p:spPr>
          <a:xfrm>
            <a:off x="784513" y="1330927"/>
            <a:ext cx="7158368" cy="1240823"/>
          </a:xfrm>
          <a:prstGeom prst="roundRect">
            <a:avLst>
              <a:gd name="adj" fmla="val 1478"/>
            </a:avLst>
          </a:prstGeom>
          <a:solidFill>
            <a:srgbClr val="2525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extract_keywords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paragraph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paragraph = LemmaTokenizer(preprocessor(paragraph.lower()))</a:t>
            </a:r>
          </a:p>
          <a:p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keywords = [word </a:t>
            </a:r>
            <a:r>
              <a:rPr lang="en-SG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word </a:t>
            </a:r>
            <a:r>
              <a:rPr lang="en-SG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paragraph </a:t>
            </a:r>
            <a:r>
              <a:rPr lang="en-SG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word </a:t>
            </a:r>
            <a:r>
              <a:rPr lang="en-SG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highestTfidf]</a:t>
            </a:r>
          </a:p>
          <a:p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keywords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15AA540-7BFC-E638-A49A-9A4ADA7651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Google Shape;299;p39">
            <a:extLst>
              <a:ext uri="{FF2B5EF4-FFF2-40B4-BE49-F238E27FC236}">
                <a16:creationId xmlns:a16="http://schemas.microsoft.com/office/drawing/2014/main" id="{7B04642C-B2F1-4502-FB91-5CD7889174C0}"/>
              </a:ext>
            </a:extLst>
          </p:cNvPr>
          <p:cNvSpPr txBox="1">
            <a:spLocks/>
          </p:cNvSpPr>
          <p:nvPr/>
        </p:nvSpPr>
        <p:spPr>
          <a:xfrm>
            <a:off x="728192" y="3541931"/>
            <a:ext cx="6486269" cy="1385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342900" indent="-342900">
              <a:spcAft>
                <a:spcPts val="1200"/>
              </a:spcAft>
            </a:pPr>
            <a:r>
              <a:rPr lang="en-US"/>
              <a:t>Extract top 500 terms in each paragraph</a:t>
            </a:r>
          </a:p>
          <a:p>
            <a:pPr marL="342900" indent="-342900">
              <a:spcAft>
                <a:spcPts val="1200"/>
              </a:spcAft>
            </a:pPr>
            <a:r>
              <a:rPr lang="en-US"/>
              <a:t>Return in a list format</a:t>
            </a:r>
          </a:p>
          <a:p>
            <a:pPr marL="342900" indent="-342900">
              <a:spcAft>
                <a:spcPts val="1200"/>
              </a:spcAft>
            </a:pPr>
            <a:r>
              <a:rPr lang="en-US"/>
              <a:t>To be encoded using TransactionEncoder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D5DC45-7889-39CD-9DD5-3655AAE6E725}"/>
              </a:ext>
            </a:extLst>
          </p:cNvPr>
          <p:cNvSpPr/>
          <p:nvPr/>
        </p:nvSpPr>
        <p:spPr>
          <a:xfrm>
            <a:off x="787096" y="2716555"/>
            <a:ext cx="7158368" cy="587476"/>
          </a:xfrm>
          <a:prstGeom prst="roundRect">
            <a:avLst>
              <a:gd name="adj" fmla="val 1478"/>
            </a:avLst>
          </a:prstGeom>
          <a:solidFill>
            <a:srgbClr val="2525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cleaned_array = df.text.apply(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extract_keywords(x))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cleaned_array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735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Output</a:t>
            </a:r>
            <a:endParaRPr/>
          </a:p>
        </p:txBody>
      </p:sp>
      <p:cxnSp>
        <p:nvCxnSpPr>
          <p:cNvPr id="309" name="Google Shape;309;p40"/>
          <p:cNvCxnSpPr>
            <a:endCxn id="31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40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15AA540-7BFC-E638-A49A-9A4ADA7651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18EFE7-99C1-1C64-ADD4-E5372652B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37" y="1437779"/>
            <a:ext cx="5792008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02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Visualize most Frequent Keywords</a:t>
            </a:r>
            <a:endParaRPr/>
          </a:p>
        </p:txBody>
      </p:sp>
      <p:cxnSp>
        <p:nvCxnSpPr>
          <p:cNvPr id="309" name="Google Shape;309;p40"/>
          <p:cNvCxnSpPr>
            <a:endCxn id="31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40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0BECDB-7500-6D1B-EF26-5C6A7B349A1B}"/>
              </a:ext>
            </a:extLst>
          </p:cNvPr>
          <p:cNvSpPr/>
          <p:nvPr/>
        </p:nvSpPr>
        <p:spPr>
          <a:xfrm>
            <a:off x="784513" y="1330928"/>
            <a:ext cx="6290463" cy="2900110"/>
          </a:xfrm>
          <a:prstGeom prst="roundRect">
            <a:avLst>
              <a:gd name="adj" fmla="val 1478"/>
            </a:avLst>
          </a:prstGeom>
          <a:solidFill>
            <a:srgbClr val="2525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full_list = []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row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cleaned_array: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value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row: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full_list.append(value)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full_list = pd.Series(full_list)    </a:t>
            </a:r>
          </a:p>
          <a:p>
            <a:b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looking at the frequency of most popular items </a:t>
            </a:r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plt.figure(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full_list.value_counts().head(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).plot.bar()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plt.title(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'frequency of most popular items'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plt.xticks(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rotation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plt.grid()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1319661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Output</a:t>
            </a:r>
            <a:endParaRPr/>
          </a:p>
        </p:txBody>
      </p:sp>
      <p:cxnSp>
        <p:nvCxnSpPr>
          <p:cNvPr id="309" name="Google Shape;309;p40"/>
          <p:cNvCxnSpPr>
            <a:endCxn id="31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40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8F6870-BF70-B83A-0C2B-2A13A17FC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53204"/>
            <a:ext cx="6981986" cy="31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08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>
            <a:spLocks noGrp="1"/>
          </p:cNvSpPr>
          <p:nvPr>
            <p:ph type="title"/>
          </p:nvPr>
        </p:nvSpPr>
        <p:spPr>
          <a:xfrm>
            <a:off x="720000" y="720437"/>
            <a:ext cx="7704000" cy="13615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0. Introduction</a:t>
            </a:r>
          </a:p>
        </p:txBody>
      </p:sp>
      <p:cxnSp>
        <p:nvCxnSpPr>
          <p:cNvPr id="300" name="Google Shape;300;p39"/>
          <p:cNvCxnSpPr>
            <a:endCxn id="301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1" name="Google Shape;301;p39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  <p:sp>
        <p:nvSpPr>
          <p:cNvPr id="8" name="Google Shape;299;p39">
            <a:extLst>
              <a:ext uri="{FF2B5EF4-FFF2-40B4-BE49-F238E27FC236}">
                <a16:creationId xmlns:a16="http://schemas.microsoft.com/office/drawing/2014/main" id="{B06955EF-E2AA-FF0D-2B41-BE9CBE3DB985}"/>
              </a:ext>
            </a:extLst>
          </p:cNvPr>
          <p:cNvSpPr txBox="1">
            <a:spLocks/>
          </p:cNvSpPr>
          <p:nvPr/>
        </p:nvSpPr>
        <p:spPr>
          <a:xfrm>
            <a:off x="1212428" y="1858422"/>
            <a:ext cx="6719144" cy="277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285750" lvl="0" indent="-285750" algn="l" rtl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/>
              <a:t>bbc-text.csv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BBC news website corresponding to stories in five topical areas from 2004-2005 </a:t>
            </a:r>
            <a:r>
              <a:rPr lang="en-SG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(Greene, 2022)</a:t>
            </a:r>
            <a:r>
              <a:rPr lang="en-US"/>
              <a:t>.</a:t>
            </a:r>
            <a:endParaRPr lang="en-SG">
              <a:solidFill>
                <a:srgbClr val="4A6EE0"/>
              </a:solidFill>
              <a:effectLst/>
            </a:endParaRPr>
          </a:p>
          <a:p>
            <a:pPr marL="285750" lvl="0" indent="-285750" algn="l" rtl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/>
              <a:t>Unstructured text data</a:t>
            </a:r>
          </a:p>
          <a:p>
            <a:pPr marL="285750" lvl="0" indent="-285750" algn="l" rtl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/>
              <a:t>2 attributes and 2225 rows</a:t>
            </a:r>
          </a:p>
          <a:p>
            <a:pPr marL="285750" lvl="0" indent="-285750" algn="l" rtl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/>
              <a:t>Extract keywords and analyze them</a:t>
            </a:r>
          </a:p>
          <a:p>
            <a:pPr marL="285750" lvl="0" indent="-285750" algn="l" rtl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Associate various meaningful keywords using association rule mining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TransactionEncoder</a:t>
            </a:r>
            <a:endParaRPr/>
          </a:p>
        </p:txBody>
      </p:sp>
      <p:cxnSp>
        <p:nvCxnSpPr>
          <p:cNvPr id="309" name="Google Shape;309;p40"/>
          <p:cNvCxnSpPr>
            <a:endCxn id="31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40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176261-B4A7-844A-18D3-52AB29E9FA40}"/>
              </a:ext>
            </a:extLst>
          </p:cNvPr>
          <p:cNvSpPr/>
          <p:nvPr/>
        </p:nvSpPr>
        <p:spPr>
          <a:xfrm>
            <a:off x="784514" y="1330928"/>
            <a:ext cx="6801906" cy="1350279"/>
          </a:xfrm>
          <a:prstGeom prst="roundRect">
            <a:avLst>
              <a:gd name="adj" fmla="val 1478"/>
            </a:avLst>
          </a:prstGeom>
          <a:solidFill>
            <a:srgbClr val="2525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 = TransactionEncoder()</a:t>
            </a:r>
          </a:p>
          <a:p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data_encoded = te.fit_transform(cleaned_array)</a:t>
            </a:r>
          </a:p>
          <a:p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data_encoded = pd.DataFrame(data_encoded, </a:t>
            </a:r>
            <a:r>
              <a:rPr lang="en-SG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te.columns_)</a:t>
            </a:r>
          </a:p>
          <a:p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data_encoded</a:t>
            </a:r>
          </a:p>
        </p:txBody>
      </p:sp>
      <p:sp>
        <p:nvSpPr>
          <p:cNvPr id="10" name="Google Shape;299;p39">
            <a:extLst>
              <a:ext uri="{FF2B5EF4-FFF2-40B4-BE49-F238E27FC236}">
                <a16:creationId xmlns:a16="http://schemas.microsoft.com/office/drawing/2014/main" id="{5E25482F-AE43-67F7-D72F-38500F4988EC}"/>
              </a:ext>
            </a:extLst>
          </p:cNvPr>
          <p:cNvSpPr txBox="1">
            <a:spLocks/>
          </p:cNvSpPr>
          <p:nvPr/>
        </p:nvSpPr>
        <p:spPr>
          <a:xfrm>
            <a:off x="720000" y="2983870"/>
            <a:ext cx="6486269" cy="1385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342900" indent="-342900">
              <a:spcAft>
                <a:spcPts val="1200"/>
              </a:spcAft>
            </a:pPr>
            <a:r>
              <a:rPr lang="en-US"/>
              <a:t>Convert list to one-hot boolean array format</a:t>
            </a:r>
          </a:p>
          <a:p>
            <a:pPr marL="342900" indent="-342900">
              <a:spcAft>
                <a:spcPts val="1200"/>
              </a:spcAft>
            </a:pPr>
            <a:r>
              <a:rPr lang="en-US"/>
              <a:t>Used for Apori Algorithm</a:t>
            </a:r>
          </a:p>
          <a:p>
            <a:pPr marL="342900" indent="-342900">
              <a:spcAft>
                <a:spcPts val="1200"/>
              </a:spcAft>
            </a:pPr>
            <a:r>
              <a:rPr lang="en-US"/>
              <a:t>Similar to one hot encoding</a:t>
            </a:r>
          </a:p>
        </p:txBody>
      </p:sp>
    </p:spTree>
    <p:extLst>
      <p:ext uri="{BB962C8B-B14F-4D97-AF65-F5344CB8AC3E}">
        <p14:creationId xmlns:p14="http://schemas.microsoft.com/office/powerpoint/2010/main" val="958587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Output</a:t>
            </a:r>
            <a:endParaRPr/>
          </a:p>
        </p:txBody>
      </p:sp>
      <p:cxnSp>
        <p:nvCxnSpPr>
          <p:cNvPr id="309" name="Google Shape;309;p40"/>
          <p:cNvCxnSpPr>
            <a:endCxn id="31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40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446CCD-313C-2117-05AB-ECE812F2B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62" y="1376451"/>
            <a:ext cx="7547675" cy="266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54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title"/>
          </p:nvPr>
        </p:nvSpPr>
        <p:spPr>
          <a:xfrm>
            <a:off x="719998" y="2195100"/>
            <a:ext cx="5782401" cy="14816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Association Rules Mining</a:t>
            </a:r>
            <a:endParaRPr/>
          </a:p>
        </p:txBody>
      </p:sp>
      <p:sp>
        <p:nvSpPr>
          <p:cNvPr id="276" name="Google Shape;276;p37"/>
          <p:cNvSpPr txBox="1">
            <a:spLocks noGrp="1"/>
          </p:cNvSpPr>
          <p:nvPr>
            <p:ph type="title" idx="2"/>
          </p:nvPr>
        </p:nvSpPr>
        <p:spPr>
          <a:xfrm>
            <a:off x="720000" y="1178725"/>
            <a:ext cx="5067600" cy="10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cxnSp>
        <p:nvCxnSpPr>
          <p:cNvPr id="278" name="Google Shape;278;p37"/>
          <p:cNvCxnSpPr>
            <a:endCxn id="279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9" name="Google Shape;279;p37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  <p:sp>
        <p:nvSpPr>
          <p:cNvPr id="9" name="Google Shape;277;p37">
            <a:extLst>
              <a:ext uri="{FF2B5EF4-FFF2-40B4-BE49-F238E27FC236}">
                <a16:creationId xmlns:a16="http://schemas.microsoft.com/office/drawing/2014/main" id="{5421DC7C-091A-CB2A-4A38-0BE00A0AF91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676775"/>
            <a:ext cx="506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Association rules mining on keywords</a:t>
            </a:r>
          </a:p>
        </p:txBody>
      </p:sp>
    </p:spTree>
    <p:extLst>
      <p:ext uri="{BB962C8B-B14F-4D97-AF65-F5344CB8AC3E}">
        <p14:creationId xmlns:p14="http://schemas.microsoft.com/office/powerpoint/2010/main" val="3897220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Apori</a:t>
            </a:r>
            <a:endParaRPr/>
          </a:p>
        </p:txBody>
      </p:sp>
      <p:cxnSp>
        <p:nvCxnSpPr>
          <p:cNvPr id="309" name="Google Shape;309;p40"/>
          <p:cNvCxnSpPr>
            <a:endCxn id="31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40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176261-B4A7-844A-18D3-52AB29E9FA40}"/>
              </a:ext>
            </a:extLst>
          </p:cNvPr>
          <p:cNvSpPr/>
          <p:nvPr/>
        </p:nvSpPr>
        <p:spPr>
          <a:xfrm>
            <a:off x="784514" y="1330928"/>
            <a:ext cx="6801906" cy="1350279"/>
          </a:xfrm>
          <a:prstGeom prst="roundRect">
            <a:avLst>
              <a:gd name="adj" fmla="val 1478"/>
            </a:avLst>
          </a:prstGeom>
          <a:solidFill>
            <a:srgbClr val="2525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frequent_itemsets=apriori(data_encoded, </a:t>
            </a:r>
            <a:r>
              <a:rPr lang="en-SG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min_support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use_colnames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frequent_itemsets.sort_values(</a:t>
            </a:r>
            <a:r>
              <a:rPr lang="en-SG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"support"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ascending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frequent_itemsets.head(</a:t>
            </a:r>
            <a:r>
              <a:rPr lang="en-SG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Google Shape;299;p39">
            <a:extLst>
              <a:ext uri="{FF2B5EF4-FFF2-40B4-BE49-F238E27FC236}">
                <a16:creationId xmlns:a16="http://schemas.microsoft.com/office/drawing/2014/main" id="{5E25482F-AE43-67F7-D72F-38500F4988EC}"/>
              </a:ext>
            </a:extLst>
          </p:cNvPr>
          <p:cNvSpPr txBox="1">
            <a:spLocks/>
          </p:cNvSpPr>
          <p:nvPr/>
        </p:nvSpPr>
        <p:spPr>
          <a:xfrm>
            <a:off x="720000" y="2983869"/>
            <a:ext cx="6486269" cy="1638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342900" indent="-342900">
              <a:spcAft>
                <a:spcPts val="1200"/>
              </a:spcAft>
            </a:pPr>
            <a:r>
              <a:rPr lang="en-US"/>
              <a:t>Find support value for all itemsets</a:t>
            </a:r>
          </a:p>
          <a:p>
            <a:pPr marL="342900" indent="-342900">
              <a:spcAft>
                <a:spcPts val="1200"/>
              </a:spcAft>
            </a:pPr>
            <a:r>
              <a:rPr lang="en-US"/>
              <a:t>min_support = 0.01 to remove itemset that apperars in &lt; 1% of the corpous to speed up computation (Apori principle)</a:t>
            </a:r>
          </a:p>
          <a:p>
            <a:pPr marL="342900" indent="-342900">
              <a:spcAft>
                <a:spcPts val="1200"/>
              </a:spcAft>
            </a:pPr>
            <a:r>
              <a:rPr lang="en-US"/>
              <a:t>Sort the itemsets and display top 10 itemsets with the highest support value</a:t>
            </a:r>
          </a:p>
        </p:txBody>
      </p:sp>
    </p:spTree>
    <p:extLst>
      <p:ext uri="{BB962C8B-B14F-4D97-AF65-F5344CB8AC3E}">
        <p14:creationId xmlns:p14="http://schemas.microsoft.com/office/powerpoint/2010/main" val="710066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Output</a:t>
            </a:r>
            <a:endParaRPr/>
          </a:p>
        </p:txBody>
      </p:sp>
      <p:cxnSp>
        <p:nvCxnSpPr>
          <p:cNvPr id="309" name="Google Shape;309;p40"/>
          <p:cNvCxnSpPr>
            <a:endCxn id="31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40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5AEA9-EA1C-01DE-F77C-247E44C5E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24" y="1330926"/>
            <a:ext cx="1827814" cy="3217828"/>
          </a:xfrm>
          <a:prstGeom prst="rect">
            <a:avLst/>
          </a:prstGeom>
        </p:spPr>
      </p:pic>
      <p:sp>
        <p:nvSpPr>
          <p:cNvPr id="11" name="Google Shape;299;p39">
            <a:extLst>
              <a:ext uri="{FF2B5EF4-FFF2-40B4-BE49-F238E27FC236}">
                <a16:creationId xmlns:a16="http://schemas.microsoft.com/office/drawing/2014/main" id="{10C4D82D-2BE3-E516-0D26-298CE7BDADF5}"/>
              </a:ext>
            </a:extLst>
          </p:cNvPr>
          <p:cNvSpPr txBox="1">
            <a:spLocks/>
          </p:cNvSpPr>
          <p:nvPr/>
        </p:nvSpPr>
        <p:spPr>
          <a:xfrm>
            <a:off x="2993830" y="1330925"/>
            <a:ext cx="4732076" cy="1638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342900" indent="-342900">
              <a:spcAft>
                <a:spcPts val="1200"/>
              </a:spcAft>
            </a:pPr>
            <a:r>
              <a:rPr lang="en-US"/>
              <a:t>(bn) occurs in the most corpus followed by (sale), (business) …</a:t>
            </a:r>
          </a:p>
        </p:txBody>
      </p:sp>
    </p:spTree>
    <p:extLst>
      <p:ext uri="{BB962C8B-B14F-4D97-AF65-F5344CB8AC3E}">
        <p14:creationId xmlns:p14="http://schemas.microsoft.com/office/powerpoint/2010/main" val="313941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Describe</a:t>
            </a:r>
            <a:endParaRPr/>
          </a:p>
        </p:txBody>
      </p:sp>
      <p:cxnSp>
        <p:nvCxnSpPr>
          <p:cNvPr id="309" name="Google Shape;309;p40"/>
          <p:cNvCxnSpPr>
            <a:endCxn id="31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40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176261-B4A7-844A-18D3-52AB29E9FA40}"/>
              </a:ext>
            </a:extLst>
          </p:cNvPr>
          <p:cNvSpPr/>
          <p:nvPr/>
        </p:nvSpPr>
        <p:spPr>
          <a:xfrm>
            <a:off x="784514" y="1330928"/>
            <a:ext cx="6801906" cy="571801"/>
          </a:xfrm>
          <a:prstGeom prst="roundRect">
            <a:avLst>
              <a:gd name="adj" fmla="val 1478"/>
            </a:avLst>
          </a:prstGeom>
          <a:solidFill>
            <a:srgbClr val="2525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frequent_itemsets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SG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'support'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]].describe()</a:t>
            </a:r>
          </a:p>
        </p:txBody>
      </p:sp>
      <p:sp>
        <p:nvSpPr>
          <p:cNvPr id="10" name="Google Shape;299;p39">
            <a:extLst>
              <a:ext uri="{FF2B5EF4-FFF2-40B4-BE49-F238E27FC236}">
                <a16:creationId xmlns:a16="http://schemas.microsoft.com/office/drawing/2014/main" id="{5E25482F-AE43-67F7-D72F-38500F4988EC}"/>
              </a:ext>
            </a:extLst>
          </p:cNvPr>
          <p:cNvSpPr txBox="1">
            <a:spLocks/>
          </p:cNvSpPr>
          <p:nvPr/>
        </p:nvSpPr>
        <p:spPr>
          <a:xfrm>
            <a:off x="2595967" y="2182985"/>
            <a:ext cx="4881523" cy="1638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342900" indent="-342900">
              <a:spcAft>
                <a:spcPts val="1200"/>
              </a:spcAft>
            </a:pPr>
            <a:r>
              <a:rPr lang="en-US"/>
              <a:t>451 itemsets &gt;= 1% support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2EE20-D25C-EBAB-A6D1-ACA2A506B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14" y="2140632"/>
            <a:ext cx="1392998" cy="249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89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Association Rules</a:t>
            </a:r>
            <a:endParaRPr/>
          </a:p>
        </p:txBody>
      </p:sp>
      <p:cxnSp>
        <p:nvCxnSpPr>
          <p:cNvPr id="309" name="Google Shape;309;p40"/>
          <p:cNvCxnSpPr>
            <a:endCxn id="31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40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176261-B4A7-844A-18D3-52AB29E9FA40}"/>
              </a:ext>
            </a:extLst>
          </p:cNvPr>
          <p:cNvSpPr/>
          <p:nvPr/>
        </p:nvSpPr>
        <p:spPr>
          <a:xfrm>
            <a:off x="784514" y="1231561"/>
            <a:ext cx="6801906" cy="1714840"/>
          </a:xfrm>
          <a:prstGeom prst="roundRect">
            <a:avLst>
              <a:gd name="adj" fmla="val 1478"/>
            </a:avLst>
          </a:prstGeom>
          <a:solidFill>
            <a:srgbClr val="2525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association_rules(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frequent_itemsets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metric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"lift"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min_threshold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.sort_values(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"lift"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ascending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.confidence &gt;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"antecedent_len"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"antecedents"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].apply(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.head(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Google Shape;299;p39">
            <a:extLst>
              <a:ext uri="{FF2B5EF4-FFF2-40B4-BE49-F238E27FC236}">
                <a16:creationId xmlns:a16="http://schemas.microsoft.com/office/drawing/2014/main" id="{5E25482F-AE43-67F7-D72F-38500F4988EC}"/>
              </a:ext>
            </a:extLst>
          </p:cNvPr>
          <p:cNvSpPr txBox="1">
            <a:spLocks/>
          </p:cNvSpPr>
          <p:nvPr/>
        </p:nvSpPr>
        <p:spPr>
          <a:xfrm>
            <a:off x="720000" y="3184301"/>
            <a:ext cx="6486269" cy="1638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342900" indent="-342900">
              <a:spcAft>
                <a:spcPts val="1200"/>
              </a:spcAft>
            </a:pPr>
            <a:r>
              <a:rPr lang="en-US"/>
              <a:t>Form an association rules for all itemsets</a:t>
            </a:r>
          </a:p>
          <a:p>
            <a:pPr marL="342900" indent="-342900">
              <a:spcAft>
                <a:spcPts val="1200"/>
              </a:spcAft>
            </a:pPr>
            <a:r>
              <a:rPr lang="en-US"/>
              <a:t>Remove itemsets with &lt; 1.5 lift and &lt;= 0.5 confidence</a:t>
            </a:r>
          </a:p>
          <a:p>
            <a:pPr marL="342900" indent="-342900">
              <a:spcAft>
                <a:spcPts val="1200"/>
              </a:spcAft>
            </a:pPr>
            <a:r>
              <a:rPr lang="en-US"/>
              <a:t>Find the length of the itemsets in the antecedent for further exploration</a:t>
            </a:r>
          </a:p>
          <a:p>
            <a:pPr marL="342900" indent="-342900">
              <a:spcAft>
                <a:spcPts val="1200"/>
              </a:spcAft>
            </a:pPr>
            <a:r>
              <a:rPr lang="en-US"/>
              <a:t>Sort and display top 15 lift values</a:t>
            </a:r>
          </a:p>
          <a:p>
            <a:pPr marL="342900" indent="-342900">
              <a:spcAft>
                <a:spcPts val="1200"/>
              </a:spcAft>
            </a:pPr>
            <a:endParaRPr lang="en-US"/>
          </a:p>
          <a:p>
            <a:pPr marL="342900" indent="-342900">
              <a:spcAft>
                <a:spcPts val="12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29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8A7F29-95B8-5B9A-FEEF-CC606430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06B4E-F852-5917-9556-8819C740C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65349"/>
            <a:ext cx="7704000" cy="3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39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8A7F29-95B8-5B9A-FEEF-CC606430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Boxplot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2B68D6-DF70-A475-9FA0-29D9CA966CD5}"/>
              </a:ext>
            </a:extLst>
          </p:cNvPr>
          <p:cNvSpPr/>
          <p:nvPr/>
        </p:nvSpPr>
        <p:spPr>
          <a:xfrm>
            <a:off x="784514" y="1330928"/>
            <a:ext cx="6801906" cy="571801"/>
          </a:xfrm>
          <a:prstGeom prst="roundRect">
            <a:avLst>
              <a:gd name="adj" fmla="val 1478"/>
            </a:avLst>
          </a:prstGeom>
          <a:solidFill>
            <a:srgbClr val="2525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SG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'lift'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]].boxplot()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C22422D-9973-1FB2-F390-CA39783E1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220" y="2260075"/>
            <a:ext cx="3505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299;p39">
            <a:extLst>
              <a:ext uri="{FF2B5EF4-FFF2-40B4-BE49-F238E27FC236}">
                <a16:creationId xmlns:a16="http://schemas.microsoft.com/office/drawing/2014/main" id="{FB947D78-4676-207B-438B-027D26248F02}"/>
              </a:ext>
            </a:extLst>
          </p:cNvPr>
          <p:cNvSpPr txBox="1">
            <a:spLocks/>
          </p:cNvSpPr>
          <p:nvPr/>
        </p:nvSpPr>
        <p:spPr>
          <a:xfrm>
            <a:off x="720001" y="2421569"/>
            <a:ext cx="3018879" cy="1638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342900" indent="-342900">
              <a:spcAft>
                <a:spcPts val="1200"/>
              </a:spcAft>
            </a:pPr>
            <a:r>
              <a:rPr lang="en-US"/>
              <a:t>Most lift values falls between 6-12</a:t>
            </a:r>
          </a:p>
          <a:p>
            <a:pPr marL="342900" indent="-342900">
              <a:spcAft>
                <a:spcPts val="1200"/>
              </a:spcAft>
            </a:pPr>
            <a:r>
              <a:rPr lang="en-US"/>
              <a:t>Some outliers with very high lift values</a:t>
            </a:r>
          </a:p>
        </p:txBody>
      </p:sp>
    </p:spTree>
    <p:extLst>
      <p:ext uri="{BB962C8B-B14F-4D97-AF65-F5344CB8AC3E}">
        <p14:creationId xmlns:p14="http://schemas.microsoft.com/office/powerpoint/2010/main" val="1679215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8A7F29-95B8-5B9A-FEEF-CC606430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Antecedent length = 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2B68D6-DF70-A475-9FA0-29D9CA966CD5}"/>
              </a:ext>
            </a:extLst>
          </p:cNvPr>
          <p:cNvSpPr/>
          <p:nvPr/>
        </p:nvSpPr>
        <p:spPr>
          <a:xfrm>
            <a:off x="784514" y="1330928"/>
            <a:ext cx="6801906" cy="571801"/>
          </a:xfrm>
          <a:prstGeom prst="roundRect">
            <a:avLst>
              <a:gd name="adj" fmla="val 1478"/>
            </a:avLst>
          </a:prstGeom>
          <a:solidFill>
            <a:srgbClr val="2525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.antecedent_len ==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].head(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55F11-44AF-525E-A6AA-B6E27C66A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14" y="2251933"/>
            <a:ext cx="7574972" cy="237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9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title"/>
          </p:nvPr>
        </p:nvSpPr>
        <p:spPr>
          <a:xfrm>
            <a:off x="719999" y="2195100"/>
            <a:ext cx="5321814" cy="14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Text Data Preprocessing</a:t>
            </a:r>
          </a:p>
        </p:txBody>
      </p:sp>
      <p:sp>
        <p:nvSpPr>
          <p:cNvPr id="276" name="Google Shape;276;p37"/>
          <p:cNvSpPr txBox="1">
            <a:spLocks noGrp="1"/>
          </p:cNvSpPr>
          <p:nvPr>
            <p:ph type="title" idx="2"/>
          </p:nvPr>
        </p:nvSpPr>
        <p:spPr>
          <a:xfrm>
            <a:off x="720000" y="1178725"/>
            <a:ext cx="5067600" cy="10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7" name="Google Shape;277;p37"/>
          <p:cNvSpPr txBox="1">
            <a:spLocks noGrp="1"/>
          </p:cNvSpPr>
          <p:nvPr>
            <p:ph type="subTitle" idx="1"/>
          </p:nvPr>
        </p:nvSpPr>
        <p:spPr>
          <a:xfrm>
            <a:off x="720000" y="3676775"/>
            <a:ext cx="506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Using python to clean &amp; transform data</a:t>
            </a:r>
          </a:p>
        </p:txBody>
      </p:sp>
      <p:cxnSp>
        <p:nvCxnSpPr>
          <p:cNvPr id="278" name="Google Shape;278;p37"/>
          <p:cNvCxnSpPr>
            <a:endCxn id="279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9" name="Google Shape;279;p37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</p:spTree>
    <p:extLst>
      <p:ext uri="{BB962C8B-B14F-4D97-AF65-F5344CB8AC3E}">
        <p14:creationId xmlns:p14="http://schemas.microsoft.com/office/powerpoint/2010/main" val="31971425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8A7F29-95B8-5B9A-FEEF-CC606430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Antecedent length = 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2B68D6-DF70-A475-9FA0-29D9CA966CD5}"/>
              </a:ext>
            </a:extLst>
          </p:cNvPr>
          <p:cNvSpPr/>
          <p:nvPr/>
        </p:nvSpPr>
        <p:spPr>
          <a:xfrm>
            <a:off x="784514" y="1330928"/>
            <a:ext cx="6801906" cy="571801"/>
          </a:xfrm>
          <a:prstGeom prst="roundRect">
            <a:avLst>
              <a:gd name="adj" fmla="val 1478"/>
            </a:avLst>
          </a:prstGeom>
          <a:solidFill>
            <a:srgbClr val="2525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.antecedent_len == 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].head(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1A1077-3D5B-66C1-2508-E4E3DC9EF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14" y="2292620"/>
            <a:ext cx="7639486" cy="239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470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8A7F29-95B8-5B9A-FEEF-CC606430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Antecedent length = 3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2B68D6-DF70-A475-9FA0-29D9CA966CD5}"/>
              </a:ext>
            </a:extLst>
          </p:cNvPr>
          <p:cNvSpPr/>
          <p:nvPr/>
        </p:nvSpPr>
        <p:spPr>
          <a:xfrm>
            <a:off x="784514" y="1330928"/>
            <a:ext cx="6801906" cy="571801"/>
          </a:xfrm>
          <a:prstGeom prst="roundRect">
            <a:avLst>
              <a:gd name="adj" fmla="val 1478"/>
            </a:avLst>
          </a:prstGeom>
          <a:solidFill>
            <a:srgbClr val="2525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.antecedent_len ==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].head(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B6E408-A506-CDAE-4F5F-714070572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15" y="2311335"/>
            <a:ext cx="7912445" cy="240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543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8A7F29-95B8-5B9A-FEEF-CC606430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Antecedent: yukos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2B68D6-DF70-A475-9FA0-29D9CA966CD5}"/>
              </a:ext>
            </a:extLst>
          </p:cNvPr>
          <p:cNvSpPr/>
          <p:nvPr/>
        </p:nvSpPr>
        <p:spPr>
          <a:xfrm>
            <a:off x="784514" y="1330928"/>
            <a:ext cx="6801906" cy="571801"/>
          </a:xfrm>
          <a:prstGeom prst="roundRect">
            <a:avLst>
              <a:gd name="adj" fmla="val 1478"/>
            </a:avLst>
          </a:prstGeom>
          <a:solidFill>
            <a:srgbClr val="2525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'antecedents'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{</a:t>
            </a:r>
            <a:r>
              <a:rPr lang="en-SG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'yukos'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015DAD-FA82-F1F6-DDB2-2BCC30338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14" y="2314697"/>
            <a:ext cx="7779944" cy="202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746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8A7F29-95B8-5B9A-FEEF-CC606430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Consequents: election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2B68D6-DF70-A475-9FA0-29D9CA966CD5}"/>
              </a:ext>
            </a:extLst>
          </p:cNvPr>
          <p:cNvSpPr/>
          <p:nvPr/>
        </p:nvSpPr>
        <p:spPr>
          <a:xfrm>
            <a:off x="784514" y="1330928"/>
            <a:ext cx="6801906" cy="571801"/>
          </a:xfrm>
          <a:prstGeom prst="roundRect">
            <a:avLst>
              <a:gd name="adj" fmla="val 1478"/>
            </a:avLst>
          </a:prstGeom>
          <a:solidFill>
            <a:srgbClr val="2525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'consequents'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{</a:t>
            </a:r>
            <a:r>
              <a:rPr lang="en-SG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'election'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34081-167B-33A2-7A66-FCB5F2ECD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14" y="2073027"/>
            <a:ext cx="7897327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442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8A7F29-95B8-5B9A-FEEF-CC606430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Consequents: mobile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2B68D6-DF70-A475-9FA0-29D9CA966CD5}"/>
              </a:ext>
            </a:extLst>
          </p:cNvPr>
          <p:cNvSpPr/>
          <p:nvPr/>
        </p:nvSpPr>
        <p:spPr>
          <a:xfrm>
            <a:off x="784514" y="1330928"/>
            <a:ext cx="6801906" cy="571801"/>
          </a:xfrm>
          <a:prstGeom prst="roundRect">
            <a:avLst>
              <a:gd name="adj" fmla="val 1478"/>
            </a:avLst>
          </a:prstGeom>
          <a:solidFill>
            <a:srgbClr val="2525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'consequents'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{</a:t>
            </a:r>
            <a:r>
              <a:rPr lang="en-SG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‘mobile'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44BCAC-692C-FF71-B440-54D5FDE11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14" y="2140632"/>
            <a:ext cx="7802064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481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8A7F29-95B8-5B9A-FEEF-CC606430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Consequents: film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2B68D6-DF70-A475-9FA0-29D9CA966CD5}"/>
              </a:ext>
            </a:extLst>
          </p:cNvPr>
          <p:cNvSpPr/>
          <p:nvPr/>
        </p:nvSpPr>
        <p:spPr>
          <a:xfrm>
            <a:off x="784514" y="1330928"/>
            <a:ext cx="6801906" cy="571801"/>
          </a:xfrm>
          <a:prstGeom prst="roundRect">
            <a:avLst>
              <a:gd name="adj" fmla="val 1478"/>
            </a:avLst>
          </a:prstGeom>
          <a:solidFill>
            <a:srgbClr val="2525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'consequents'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{</a:t>
            </a:r>
            <a:r>
              <a:rPr lang="en-SG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‘film'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AB936-448E-3A13-C43A-C842CD9B3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14" y="2140632"/>
            <a:ext cx="7580258" cy="149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302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C2F540-6EA9-196A-18AE-3B0CDA0BD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FC62EA-EDAB-6A5E-122A-5472BCE3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Finding categories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75632-1652-AD5B-9290-86CE63EE0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99" y="1399430"/>
            <a:ext cx="4352101" cy="3375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BD6090-8D33-9C81-6905-E24642A00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053" y="1399430"/>
            <a:ext cx="3983276" cy="331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688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title"/>
          </p:nvPr>
        </p:nvSpPr>
        <p:spPr>
          <a:xfrm>
            <a:off x="719998" y="2195100"/>
            <a:ext cx="5782401" cy="14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SG"/>
              <a:t>Summary &amp; Improvement</a:t>
            </a:r>
          </a:p>
        </p:txBody>
      </p:sp>
      <p:sp>
        <p:nvSpPr>
          <p:cNvPr id="276" name="Google Shape;276;p37"/>
          <p:cNvSpPr txBox="1">
            <a:spLocks noGrp="1"/>
          </p:cNvSpPr>
          <p:nvPr>
            <p:ph type="title" idx="2"/>
          </p:nvPr>
        </p:nvSpPr>
        <p:spPr>
          <a:xfrm>
            <a:off x="720000" y="1178725"/>
            <a:ext cx="5067600" cy="10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77" name="Google Shape;277;p37"/>
          <p:cNvSpPr txBox="1">
            <a:spLocks noGrp="1"/>
          </p:cNvSpPr>
          <p:nvPr>
            <p:ph type="subTitle" idx="1"/>
          </p:nvPr>
        </p:nvSpPr>
        <p:spPr>
          <a:xfrm>
            <a:off x="720000" y="3676775"/>
            <a:ext cx="506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SG"/>
              <a:t>Findings and further improvement</a:t>
            </a:r>
          </a:p>
        </p:txBody>
      </p:sp>
      <p:cxnSp>
        <p:nvCxnSpPr>
          <p:cNvPr id="278" name="Google Shape;278;p37"/>
          <p:cNvCxnSpPr>
            <a:endCxn id="279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9" name="Google Shape;279;p37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</p:spTree>
    <p:extLst>
      <p:ext uri="{BB962C8B-B14F-4D97-AF65-F5344CB8AC3E}">
        <p14:creationId xmlns:p14="http://schemas.microsoft.com/office/powerpoint/2010/main" val="36407590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Summary</a:t>
            </a:r>
            <a:endParaRPr/>
          </a:p>
        </p:txBody>
      </p:sp>
      <p:cxnSp>
        <p:nvCxnSpPr>
          <p:cNvPr id="309" name="Google Shape;309;p40"/>
          <p:cNvCxnSpPr>
            <a:endCxn id="31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40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1D57E01-F8BC-0400-6FCC-C0B3C21F7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09393"/>
              </p:ext>
            </p:extLst>
          </p:nvPr>
        </p:nvGraphicFramePr>
        <p:xfrm>
          <a:off x="843987" y="1200150"/>
          <a:ext cx="6096000" cy="2743200"/>
        </p:xfrm>
        <a:graphic>
          <a:graphicData uri="http://schemas.openxmlformats.org/drawingml/2006/table">
            <a:tbl>
              <a:tblPr firstRow="1" bandRow="1">
                <a:tableStyleId>{FD645894-46FB-4F50-A530-87CF0933FFD5}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1792501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91747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619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yukos, oil, bn,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Business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55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google,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Tech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3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party, blair, brown, 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Politics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92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phone, gadget, camera, mobile, call,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Tech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45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zealand, rubgy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24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arsenal, chelsea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377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1028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B2B707C1-2564-4453-FD0E-1C5D84438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595671"/>
              </p:ext>
            </p:extLst>
          </p:nvPr>
        </p:nvGraphicFramePr>
        <p:xfrm>
          <a:off x="843987" y="1235911"/>
          <a:ext cx="6096000" cy="1259840"/>
        </p:xfrm>
        <a:graphic>
          <a:graphicData uri="http://schemas.openxmlformats.org/drawingml/2006/table">
            <a:tbl>
              <a:tblPr firstRow="1" bandRow="1">
                <a:tableStyleId>{FD645894-46FB-4F50-A530-87CF0933FFD5}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1792501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91747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619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currency, dollar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Business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15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film, theatre, festival, studio, dvd, award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Entertainment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312005"/>
                  </a:ext>
                </a:extLst>
              </a:tr>
            </a:tbl>
          </a:graphicData>
        </a:graphic>
      </p:graphicFrame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Summary</a:t>
            </a:r>
            <a:endParaRPr/>
          </a:p>
        </p:txBody>
      </p:sp>
      <p:cxnSp>
        <p:nvCxnSpPr>
          <p:cNvPr id="309" name="Google Shape;309;p40"/>
          <p:cNvCxnSpPr>
            <a:endCxn id="31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40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  <p:sp>
        <p:nvSpPr>
          <p:cNvPr id="9" name="Google Shape;299;p39">
            <a:extLst>
              <a:ext uri="{FF2B5EF4-FFF2-40B4-BE49-F238E27FC236}">
                <a16:creationId xmlns:a16="http://schemas.microsoft.com/office/drawing/2014/main" id="{40ED61A0-EA01-EB56-A2C0-E692EAD66EDB}"/>
              </a:ext>
            </a:extLst>
          </p:cNvPr>
          <p:cNvSpPr txBox="1">
            <a:spLocks/>
          </p:cNvSpPr>
          <p:nvPr/>
        </p:nvSpPr>
        <p:spPr>
          <a:xfrm>
            <a:off x="843987" y="2827886"/>
            <a:ext cx="5644277" cy="109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342900" indent="-342900">
              <a:spcAft>
                <a:spcPts val="1200"/>
              </a:spcAft>
            </a:pPr>
            <a:r>
              <a:rPr lang="en-US"/>
              <a:t>Highly related to each other </a:t>
            </a:r>
          </a:p>
          <a:p>
            <a:pPr marL="342900" indent="-342900">
              <a:spcAft>
                <a:spcPts val="1200"/>
              </a:spcAft>
            </a:pPr>
            <a:r>
              <a:rPr lang="en-US"/>
              <a:t>High chance of seeing these keywords together in a document</a:t>
            </a:r>
          </a:p>
        </p:txBody>
      </p:sp>
    </p:spTree>
    <p:extLst>
      <p:ext uri="{BB962C8B-B14F-4D97-AF65-F5344CB8AC3E}">
        <p14:creationId xmlns:p14="http://schemas.microsoft.com/office/powerpoint/2010/main" val="150289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title"/>
          </p:nvPr>
        </p:nvSpPr>
        <p:spPr>
          <a:xfrm>
            <a:off x="719999" y="2195100"/>
            <a:ext cx="5321814" cy="14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Libaries</a:t>
            </a:r>
            <a:endParaRPr/>
          </a:p>
        </p:txBody>
      </p:sp>
      <p:sp>
        <p:nvSpPr>
          <p:cNvPr id="276" name="Google Shape;276;p37"/>
          <p:cNvSpPr txBox="1">
            <a:spLocks noGrp="1"/>
          </p:cNvSpPr>
          <p:nvPr>
            <p:ph type="title" idx="2"/>
          </p:nvPr>
        </p:nvSpPr>
        <p:spPr>
          <a:xfrm>
            <a:off x="720000" y="1178725"/>
            <a:ext cx="5067600" cy="10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</a:t>
            </a:r>
            <a:endParaRPr/>
          </a:p>
        </p:txBody>
      </p:sp>
      <p:sp>
        <p:nvSpPr>
          <p:cNvPr id="277" name="Google Shape;277;p37"/>
          <p:cNvSpPr txBox="1">
            <a:spLocks noGrp="1"/>
          </p:cNvSpPr>
          <p:nvPr>
            <p:ph type="subTitle" idx="1"/>
          </p:nvPr>
        </p:nvSpPr>
        <p:spPr>
          <a:xfrm>
            <a:off x="720000" y="3676775"/>
            <a:ext cx="506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Importing essential libaries for this project</a:t>
            </a:r>
            <a:endParaRPr/>
          </a:p>
        </p:txBody>
      </p:sp>
      <p:cxnSp>
        <p:nvCxnSpPr>
          <p:cNvPr id="278" name="Google Shape;278;p37"/>
          <p:cNvCxnSpPr>
            <a:endCxn id="279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9" name="Google Shape;279;p37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0A695E-D8E5-0A33-DAC8-5F70AB3362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SG"/>
              <a:t>Use leverage and conviction to understand the association rules more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E6B3D4-67BD-217D-3F7C-0BAA2203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Possible Improvements</a:t>
            </a:r>
          </a:p>
        </p:txBody>
      </p:sp>
    </p:spTree>
    <p:extLst>
      <p:ext uri="{BB962C8B-B14F-4D97-AF65-F5344CB8AC3E}">
        <p14:creationId xmlns:p14="http://schemas.microsoft.com/office/powerpoint/2010/main" val="7747672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>
            <a:spLocks noGrp="1"/>
          </p:cNvSpPr>
          <p:nvPr>
            <p:ph type="title"/>
          </p:nvPr>
        </p:nvSpPr>
        <p:spPr>
          <a:xfrm>
            <a:off x="720000" y="1680557"/>
            <a:ext cx="7704000" cy="13615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Thank You!</a:t>
            </a:r>
          </a:p>
        </p:txBody>
      </p:sp>
      <p:cxnSp>
        <p:nvCxnSpPr>
          <p:cNvPr id="300" name="Google Shape;300;p39"/>
          <p:cNvCxnSpPr>
            <a:endCxn id="301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1" name="Google Shape;301;p39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</p:spTree>
    <p:extLst>
      <p:ext uri="{BB962C8B-B14F-4D97-AF65-F5344CB8AC3E}">
        <p14:creationId xmlns:p14="http://schemas.microsoft.com/office/powerpoint/2010/main" val="28010980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62"/>
          <p:cNvSpPr txBox="1">
            <a:spLocks noGrp="1"/>
          </p:cNvSpPr>
          <p:nvPr>
            <p:ph type="title"/>
          </p:nvPr>
        </p:nvSpPr>
        <p:spPr>
          <a:xfrm>
            <a:off x="720000" y="375287"/>
            <a:ext cx="42948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05" name="Google Shape;805;p62"/>
          <p:cNvSpPr txBox="1">
            <a:spLocks noGrp="1"/>
          </p:cNvSpPr>
          <p:nvPr>
            <p:ph type="subTitle" idx="1"/>
          </p:nvPr>
        </p:nvSpPr>
        <p:spPr>
          <a:xfrm>
            <a:off x="713100" y="1394019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youremail@freepik.com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+91  620 421 838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yourcompany.com</a:t>
            </a:r>
            <a:endParaRPr/>
          </a:p>
        </p:txBody>
      </p:sp>
      <p:sp>
        <p:nvSpPr>
          <p:cNvPr id="806" name="Google Shape;806;p62"/>
          <p:cNvSpPr txBox="1"/>
          <p:nvPr/>
        </p:nvSpPr>
        <p:spPr>
          <a:xfrm>
            <a:off x="720000" y="4332000"/>
            <a:ext cx="30000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Please keep this slide for attribution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807" name="Google Shape;807;p62"/>
          <p:cNvGrpSpPr/>
          <p:nvPr/>
        </p:nvGrpSpPr>
        <p:grpSpPr>
          <a:xfrm>
            <a:off x="719999" y="3727584"/>
            <a:ext cx="1698906" cy="458684"/>
            <a:chOff x="719999" y="3692741"/>
            <a:chExt cx="1698906" cy="458684"/>
          </a:xfrm>
        </p:grpSpPr>
        <p:grpSp>
          <p:nvGrpSpPr>
            <p:cNvPr id="808" name="Google Shape;808;p62"/>
            <p:cNvGrpSpPr/>
            <p:nvPr/>
          </p:nvGrpSpPr>
          <p:grpSpPr>
            <a:xfrm>
              <a:off x="1960182" y="3692741"/>
              <a:ext cx="458723" cy="458684"/>
              <a:chOff x="1379798" y="1723250"/>
              <a:chExt cx="397887" cy="397887"/>
            </a:xfrm>
          </p:grpSpPr>
          <p:sp>
            <p:nvSpPr>
              <p:cNvPr id="809" name="Google Shape;809;p62"/>
              <p:cNvSpPr/>
              <p:nvPr/>
            </p:nvSpPr>
            <p:spPr>
              <a:xfrm>
                <a:off x="1462169" y="1793977"/>
                <a:ext cx="23354" cy="23312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117" extrusionOk="0">
                    <a:moveTo>
                      <a:pt x="559" y="1"/>
                    </a:moveTo>
                    <a:cubicBezTo>
                      <a:pt x="251" y="1"/>
                      <a:pt x="0" y="250"/>
                      <a:pt x="0" y="558"/>
                    </a:cubicBezTo>
                    <a:cubicBezTo>
                      <a:pt x="0" y="866"/>
                      <a:pt x="251" y="1117"/>
                      <a:pt x="559" y="1117"/>
                    </a:cubicBezTo>
                    <a:cubicBezTo>
                      <a:pt x="867" y="1117"/>
                      <a:pt x="1118" y="866"/>
                      <a:pt x="1118" y="558"/>
                    </a:cubicBezTo>
                    <a:cubicBezTo>
                      <a:pt x="1118" y="250"/>
                      <a:pt x="867" y="1"/>
                      <a:pt x="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62"/>
              <p:cNvSpPr/>
              <p:nvPr/>
            </p:nvSpPr>
            <p:spPr>
              <a:xfrm>
                <a:off x="1379798" y="1723250"/>
                <a:ext cx="397887" cy="397887"/>
              </a:xfrm>
              <a:custGeom>
                <a:avLst/>
                <a:gdLst/>
                <a:ahLst/>
                <a:cxnLst/>
                <a:rect l="l" t="t" r="r" b="b"/>
                <a:pathLst>
                  <a:path w="19065" h="19065" extrusionOk="0">
                    <a:moveTo>
                      <a:pt x="4506" y="2271"/>
                    </a:moveTo>
                    <a:cubicBezTo>
                      <a:pt x="5429" y="2271"/>
                      <a:pt x="6181" y="3023"/>
                      <a:pt x="6181" y="3947"/>
                    </a:cubicBezTo>
                    <a:cubicBezTo>
                      <a:pt x="6181" y="4872"/>
                      <a:pt x="5429" y="5622"/>
                      <a:pt x="4506" y="5622"/>
                    </a:cubicBezTo>
                    <a:cubicBezTo>
                      <a:pt x="3583" y="5622"/>
                      <a:pt x="2831" y="4872"/>
                      <a:pt x="2831" y="3947"/>
                    </a:cubicBezTo>
                    <a:cubicBezTo>
                      <a:pt x="2831" y="3023"/>
                      <a:pt x="3583" y="2271"/>
                      <a:pt x="4506" y="2271"/>
                    </a:cubicBezTo>
                    <a:close/>
                    <a:moveTo>
                      <a:pt x="5622" y="6740"/>
                    </a:moveTo>
                    <a:cubicBezTo>
                      <a:pt x="5932" y="6740"/>
                      <a:pt x="6181" y="6989"/>
                      <a:pt x="6181" y="7299"/>
                    </a:cubicBezTo>
                    <a:lnTo>
                      <a:pt x="6181" y="16234"/>
                    </a:lnTo>
                    <a:cubicBezTo>
                      <a:pt x="6181" y="16544"/>
                      <a:pt x="5932" y="16793"/>
                      <a:pt x="5622" y="16793"/>
                    </a:cubicBezTo>
                    <a:lnTo>
                      <a:pt x="3388" y="16793"/>
                    </a:lnTo>
                    <a:cubicBezTo>
                      <a:pt x="3080" y="16793"/>
                      <a:pt x="2831" y="16544"/>
                      <a:pt x="2831" y="16234"/>
                    </a:cubicBezTo>
                    <a:lnTo>
                      <a:pt x="2831" y="7299"/>
                    </a:lnTo>
                    <a:cubicBezTo>
                      <a:pt x="2831" y="6989"/>
                      <a:pt x="3080" y="6740"/>
                      <a:pt x="3388" y="6740"/>
                    </a:cubicBezTo>
                    <a:close/>
                    <a:moveTo>
                      <a:pt x="12596" y="6721"/>
                    </a:moveTo>
                    <a:cubicBezTo>
                      <a:pt x="12811" y="6721"/>
                      <a:pt x="13027" y="6739"/>
                      <a:pt x="13241" y="6774"/>
                    </a:cubicBezTo>
                    <a:cubicBezTo>
                      <a:pt x="15058" y="7069"/>
                      <a:pt x="16235" y="8557"/>
                      <a:pt x="16235" y="10223"/>
                    </a:cubicBezTo>
                    <a:lnTo>
                      <a:pt x="16235" y="16234"/>
                    </a:lnTo>
                    <a:cubicBezTo>
                      <a:pt x="16235" y="16544"/>
                      <a:pt x="15985" y="16793"/>
                      <a:pt x="15676" y="16793"/>
                    </a:cubicBezTo>
                    <a:lnTo>
                      <a:pt x="13441" y="16793"/>
                    </a:lnTo>
                    <a:cubicBezTo>
                      <a:pt x="13133" y="16793"/>
                      <a:pt x="12884" y="16544"/>
                      <a:pt x="12884" y="16234"/>
                    </a:cubicBezTo>
                    <a:lnTo>
                      <a:pt x="12884" y="11209"/>
                    </a:lnTo>
                    <a:cubicBezTo>
                      <a:pt x="12884" y="10593"/>
                      <a:pt x="12382" y="10091"/>
                      <a:pt x="11766" y="10091"/>
                    </a:cubicBezTo>
                    <a:cubicBezTo>
                      <a:pt x="11150" y="10091"/>
                      <a:pt x="10650" y="10593"/>
                      <a:pt x="10650" y="11209"/>
                    </a:cubicBezTo>
                    <a:lnTo>
                      <a:pt x="10650" y="16234"/>
                    </a:lnTo>
                    <a:cubicBezTo>
                      <a:pt x="10650" y="16544"/>
                      <a:pt x="10399" y="16793"/>
                      <a:pt x="10091" y="16793"/>
                    </a:cubicBezTo>
                    <a:lnTo>
                      <a:pt x="7857" y="16793"/>
                    </a:lnTo>
                    <a:cubicBezTo>
                      <a:pt x="7547" y="16793"/>
                      <a:pt x="7298" y="16544"/>
                      <a:pt x="7298" y="16234"/>
                    </a:cubicBezTo>
                    <a:lnTo>
                      <a:pt x="7298" y="7299"/>
                    </a:lnTo>
                    <a:cubicBezTo>
                      <a:pt x="7298" y="6989"/>
                      <a:pt x="7547" y="6740"/>
                      <a:pt x="7857" y="6740"/>
                    </a:cubicBezTo>
                    <a:lnTo>
                      <a:pt x="10091" y="6740"/>
                    </a:lnTo>
                    <a:cubicBezTo>
                      <a:pt x="10377" y="6740"/>
                      <a:pt x="10613" y="6956"/>
                      <a:pt x="10644" y="7234"/>
                    </a:cubicBezTo>
                    <a:cubicBezTo>
                      <a:pt x="11219" y="6901"/>
                      <a:pt x="11901" y="6721"/>
                      <a:pt x="12596" y="6721"/>
                    </a:cubicBezTo>
                    <a:close/>
                    <a:moveTo>
                      <a:pt x="2831" y="0"/>
                    </a:moveTo>
                    <a:cubicBezTo>
                      <a:pt x="1290" y="0"/>
                      <a:pt x="0" y="1290"/>
                      <a:pt x="0" y="2831"/>
                    </a:cubicBezTo>
                    <a:lnTo>
                      <a:pt x="0" y="16234"/>
                    </a:lnTo>
                    <a:cubicBezTo>
                      <a:pt x="0" y="17775"/>
                      <a:pt x="1290" y="19065"/>
                      <a:pt x="2831" y="19065"/>
                    </a:cubicBezTo>
                    <a:lnTo>
                      <a:pt x="16235" y="19065"/>
                    </a:lnTo>
                    <a:cubicBezTo>
                      <a:pt x="17774" y="19065"/>
                      <a:pt x="19065" y="17775"/>
                      <a:pt x="19065" y="16234"/>
                    </a:cubicBezTo>
                    <a:lnTo>
                      <a:pt x="19065" y="2831"/>
                    </a:lnTo>
                    <a:cubicBezTo>
                      <a:pt x="19065" y="1290"/>
                      <a:pt x="17774" y="0"/>
                      <a:pt x="162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62"/>
              <p:cNvSpPr/>
              <p:nvPr/>
            </p:nvSpPr>
            <p:spPr>
              <a:xfrm>
                <a:off x="1555413" y="1886846"/>
                <a:ext cx="139912" cy="163558"/>
              </a:xfrm>
              <a:custGeom>
                <a:avLst/>
                <a:gdLst/>
                <a:ahLst/>
                <a:cxnLst/>
                <a:rect l="l" t="t" r="r" b="b"/>
                <a:pathLst>
                  <a:path w="6704" h="7837" extrusionOk="0">
                    <a:moveTo>
                      <a:pt x="4182" y="0"/>
                    </a:moveTo>
                    <a:cubicBezTo>
                      <a:pt x="3474" y="0"/>
                      <a:pt x="2782" y="261"/>
                      <a:pt x="2332" y="711"/>
                    </a:cubicBezTo>
                    <a:cubicBezTo>
                      <a:pt x="2108" y="935"/>
                      <a:pt x="1938" y="1142"/>
                      <a:pt x="1686" y="1142"/>
                    </a:cubicBezTo>
                    <a:cubicBezTo>
                      <a:pt x="1618" y="1142"/>
                      <a:pt x="1544" y="1127"/>
                      <a:pt x="1462" y="1093"/>
                    </a:cubicBezTo>
                    <a:cubicBezTo>
                      <a:pt x="1253" y="1006"/>
                      <a:pt x="1117" y="803"/>
                      <a:pt x="1117" y="576"/>
                    </a:cubicBezTo>
                    <a:lnTo>
                      <a:pt x="1117" y="17"/>
                    </a:lnTo>
                    <a:lnTo>
                      <a:pt x="1" y="17"/>
                    </a:lnTo>
                    <a:lnTo>
                      <a:pt x="1" y="7836"/>
                    </a:lnTo>
                    <a:lnTo>
                      <a:pt x="1117" y="7836"/>
                    </a:lnTo>
                    <a:lnTo>
                      <a:pt x="1117" y="3370"/>
                    </a:lnTo>
                    <a:cubicBezTo>
                      <a:pt x="1117" y="2137"/>
                      <a:pt x="2120" y="1135"/>
                      <a:pt x="3351" y="1135"/>
                    </a:cubicBezTo>
                    <a:cubicBezTo>
                      <a:pt x="4584" y="1135"/>
                      <a:pt x="5585" y="2137"/>
                      <a:pt x="5585" y="3370"/>
                    </a:cubicBezTo>
                    <a:lnTo>
                      <a:pt x="5585" y="7836"/>
                    </a:lnTo>
                    <a:lnTo>
                      <a:pt x="6703" y="7836"/>
                    </a:lnTo>
                    <a:lnTo>
                      <a:pt x="6703" y="2384"/>
                    </a:lnTo>
                    <a:cubicBezTo>
                      <a:pt x="6703" y="1266"/>
                      <a:pt x="5932" y="245"/>
                      <a:pt x="4648" y="38"/>
                    </a:cubicBezTo>
                    <a:cubicBezTo>
                      <a:pt x="4493" y="13"/>
                      <a:pt x="4337" y="0"/>
                      <a:pt x="4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62"/>
              <p:cNvSpPr/>
              <p:nvPr/>
            </p:nvSpPr>
            <p:spPr>
              <a:xfrm>
                <a:off x="1462169" y="1887200"/>
                <a:ext cx="23354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7820" extrusionOk="0">
                    <a:moveTo>
                      <a:pt x="0" y="0"/>
                    </a:moveTo>
                    <a:lnTo>
                      <a:pt x="0" y="7819"/>
                    </a:lnTo>
                    <a:lnTo>
                      <a:pt x="1118" y="7819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3" name="Google Shape;813;p62"/>
            <p:cNvGrpSpPr/>
            <p:nvPr/>
          </p:nvGrpSpPr>
          <p:grpSpPr>
            <a:xfrm>
              <a:off x="719999" y="3692741"/>
              <a:ext cx="458747" cy="458684"/>
              <a:chOff x="266768" y="1721375"/>
              <a:chExt cx="397907" cy="397887"/>
            </a:xfrm>
          </p:grpSpPr>
          <p:sp>
            <p:nvSpPr>
              <p:cNvPr id="814" name="Google Shape;814;p62"/>
              <p:cNvSpPr/>
              <p:nvPr/>
            </p:nvSpPr>
            <p:spPr>
              <a:xfrm>
                <a:off x="454843" y="1791037"/>
                <a:ext cx="136218" cy="328222"/>
              </a:xfrm>
              <a:custGeom>
                <a:avLst/>
                <a:gdLst/>
                <a:ahLst/>
                <a:cxnLst/>
                <a:rect l="l" t="t" r="r" b="b"/>
                <a:pathLst>
                  <a:path w="6527" h="15727" extrusionOk="0">
                    <a:moveTo>
                      <a:pt x="4957" y="1"/>
                    </a:moveTo>
                    <a:cubicBezTo>
                      <a:pt x="4645" y="1"/>
                      <a:pt x="4336" y="24"/>
                      <a:pt x="4028" y="69"/>
                    </a:cubicBezTo>
                    <a:cubicBezTo>
                      <a:pt x="2588" y="280"/>
                      <a:pt x="1700" y="890"/>
                      <a:pt x="1675" y="2250"/>
                    </a:cubicBezTo>
                    <a:lnTo>
                      <a:pt x="1675" y="5040"/>
                    </a:lnTo>
                    <a:cubicBezTo>
                      <a:pt x="1675" y="5348"/>
                      <a:pt x="1426" y="5599"/>
                      <a:pt x="1118" y="5599"/>
                    </a:cubicBezTo>
                    <a:lnTo>
                      <a:pt x="0" y="5599"/>
                    </a:lnTo>
                    <a:lnTo>
                      <a:pt x="0" y="6715"/>
                    </a:lnTo>
                    <a:lnTo>
                      <a:pt x="1118" y="6715"/>
                    </a:lnTo>
                    <a:cubicBezTo>
                      <a:pt x="1426" y="6715"/>
                      <a:pt x="1675" y="6965"/>
                      <a:pt x="1675" y="7274"/>
                    </a:cubicBezTo>
                    <a:lnTo>
                      <a:pt x="1675" y="15727"/>
                    </a:lnTo>
                    <a:lnTo>
                      <a:pt x="3352" y="15727"/>
                    </a:lnTo>
                    <a:lnTo>
                      <a:pt x="3352" y="7274"/>
                    </a:lnTo>
                    <a:cubicBezTo>
                      <a:pt x="3352" y="6965"/>
                      <a:pt x="3602" y="6715"/>
                      <a:pt x="3910" y="6715"/>
                    </a:cubicBezTo>
                    <a:lnTo>
                      <a:pt x="5709" y="6715"/>
                    </a:lnTo>
                    <a:lnTo>
                      <a:pt x="5987" y="5599"/>
                    </a:lnTo>
                    <a:lnTo>
                      <a:pt x="3910" y="5599"/>
                    </a:lnTo>
                    <a:cubicBezTo>
                      <a:pt x="3602" y="5599"/>
                      <a:pt x="3352" y="5348"/>
                      <a:pt x="3352" y="5040"/>
                    </a:cubicBezTo>
                    <a:lnTo>
                      <a:pt x="3352" y="3253"/>
                    </a:lnTo>
                    <a:cubicBezTo>
                      <a:pt x="3352" y="2316"/>
                      <a:pt x="3942" y="1677"/>
                      <a:pt x="4968" y="1504"/>
                    </a:cubicBezTo>
                    <a:cubicBezTo>
                      <a:pt x="5157" y="1473"/>
                      <a:pt x="5339" y="1460"/>
                      <a:pt x="5511" y="1460"/>
                    </a:cubicBezTo>
                    <a:cubicBezTo>
                      <a:pt x="5810" y="1460"/>
                      <a:pt x="6082" y="1498"/>
                      <a:pt x="6324" y="1546"/>
                    </a:cubicBezTo>
                    <a:lnTo>
                      <a:pt x="6526" y="182"/>
                    </a:lnTo>
                    <a:cubicBezTo>
                      <a:pt x="5988" y="62"/>
                      <a:pt x="5468" y="1"/>
                      <a:pt x="49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62"/>
              <p:cNvSpPr/>
              <p:nvPr/>
            </p:nvSpPr>
            <p:spPr>
              <a:xfrm>
                <a:off x="266768" y="1721375"/>
                <a:ext cx="397907" cy="397887"/>
              </a:xfrm>
              <a:custGeom>
                <a:avLst/>
                <a:gdLst/>
                <a:ahLst/>
                <a:cxnLst/>
                <a:rect l="l" t="t" r="r" b="b"/>
                <a:pathLst>
                  <a:path w="19066" h="19065" extrusionOk="0">
                    <a:moveTo>
                      <a:pt x="2794" y="0"/>
                    </a:moveTo>
                    <a:cubicBezTo>
                      <a:pt x="1255" y="0"/>
                      <a:pt x="1" y="1253"/>
                      <a:pt x="1" y="2793"/>
                    </a:cubicBezTo>
                    <a:lnTo>
                      <a:pt x="1" y="16271"/>
                    </a:lnTo>
                    <a:cubicBezTo>
                      <a:pt x="1" y="17812"/>
                      <a:pt x="1255" y="19065"/>
                      <a:pt x="2794" y="19065"/>
                    </a:cubicBezTo>
                    <a:lnTo>
                      <a:pt x="9571" y="19065"/>
                    </a:lnTo>
                    <a:lnTo>
                      <a:pt x="9571" y="11171"/>
                    </a:lnTo>
                    <a:lnTo>
                      <a:pt x="8453" y="11171"/>
                    </a:lnTo>
                    <a:cubicBezTo>
                      <a:pt x="8145" y="11171"/>
                      <a:pt x="7896" y="10920"/>
                      <a:pt x="7896" y="10612"/>
                    </a:cubicBezTo>
                    <a:lnTo>
                      <a:pt x="7896" y="8378"/>
                    </a:lnTo>
                    <a:cubicBezTo>
                      <a:pt x="7896" y="8070"/>
                      <a:pt x="8145" y="7819"/>
                      <a:pt x="8453" y="7819"/>
                    </a:cubicBezTo>
                    <a:lnTo>
                      <a:pt x="9571" y="7819"/>
                    </a:lnTo>
                    <a:lnTo>
                      <a:pt x="9571" y="5836"/>
                    </a:lnTo>
                    <a:cubicBezTo>
                      <a:pt x="9571" y="3710"/>
                      <a:pt x="10741" y="2615"/>
                      <a:pt x="12878" y="2302"/>
                    </a:cubicBezTo>
                    <a:cubicBezTo>
                      <a:pt x="13231" y="2249"/>
                      <a:pt x="13591" y="2223"/>
                      <a:pt x="13956" y="2223"/>
                    </a:cubicBezTo>
                    <a:cubicBezTo>
                      <a:pt x="14725" y="2223"/>
                      <a:pt x="15517" y="2339"/>
                      <a:pt x="16318" y="2567"/>
                    </a:cubicBezTo>
                    <a:cubicBezTo>
                      <a:pt x="16589" y="2643"/>
                      <a:pt x="16759" y="2908"/>
                      <a:pt x="16718" y="3186"/>
                    </a:cubicBezTo>
                    <a:lnTo>
                      <a:pt x="16352" y="5650"/>
                    </a:lnTo>
                    <a:cubicBezTo>
                      <a:pt x="16329" y="5806"/>
                      <a:pt x="16240" y="5944"/>
                      <a:pt x="16111" y="6031"/>
                    </a:cubicBezTo>
                    <a:cubicBezTo>
                      <a:pt x="16006" y="6102"/>
                      <a:pt x="15912" y="6127"/>
                      <a:pt x="15818" y="6127"/>
                    </a:cubicBezTo>
                    <a:cubicBezTo>
                      <a:pt x="15717" y="6127"/>
                      <a:pt x="15614" y="6098"/>
                      <a:pt x="15494" y="6068"/>
                    </a:cubicBezTo>
                    <a:cubicBezTo>
                      <a:pt x="15202" y="5995"/>
                      <a:pt x="14879" y="5914"/>
                      <a:pt x="14527" y="5914"/>
                    </a:cubicBezTo>
                    <a:cubicBezTo>
                      <a:pt x="14409" y="5914"/>
                      <a:pt x="14289" y="5923"/>
                      <a:pt x="14165" y="5944"/>
                    </a:cubicBezTo>
                    <a:cubicBezTo>
                      <a:pt x="13534" y="6050"/>
                      <a:pt x="13481" y="6333"/>
                      <a:pt x="13481" y="6590"/>
                    </a:cubicBezTo>
                    <a:lnTo>
                      <a:pt x="13481" y="7819"/>
                    </a:lnTo>
                    <a:lnTo>
                      <a:pt x="15715" y="7819"/>
                    </a:lnTo>
                    <a:cubicBezTo>
                      <a:pt x="15887" y="7819"/>
                      <a:pt x="16048" y="7899"/>
                      <a:pt x="16154" y="8035"/>
                    </a:cubicBezTo>
                    <a:cubicBezTo>
                      <a:pt x="16260" y="8169"/>
                      <a:pt x="16297" y="8346"/>
                      <a:pt x="16256" y="8513"/>
                    </a:cubicBezTo>
                    <a:lnTo>
                      <a:pt x="15697" y="10747"/>
                    </a:lnTo>
                    <a:cubicBezTo>
                      <a:pt x="15635" y="10996"/>
                      <a:pt x="15412" y="11170"/>
                      <a:pt x="15156" y="11170"/>
                    </a:cubicBezTo>
                    <a:lnTo>
                      <a:pt x="13481" y="11170"/>
                    </a:lnTo>
                    <a:lnTo>
                      <a:pt x="13481" y="19065"/>
                    </a:lnTo>
                    <a:lnTo>
                      <a:pt x="16272" y="19065"/>
                    </a:lnTo>
                    <a:cubicBezTo>
                      <a:pt x="17813" y="19065"/>
                      <a:pt x="19066" y="17810"/>
                      <a:pt x="19066" y="16271"/>
                    </a:cubicBezTo>
                    <a:lnTo>
                      <a:pt x="19066" y="2793"/>
                    </a:lnTo>
                    <a:cubicBezTo>
                      <a:pt x="19066" y="1253"/>
                      <a:pt x="17813" y="0"/>
                      <a:pt x="16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6" name="Google Shape;816;p62"/>
            <p:cNvGrpSpPr/>
            <p:nvPr/>
          </p:nvGrpSpPr>
          <p:grpSpPr>
            <a:xfrm>
              <a:off x="1348435" y="3692741"/>
              <a:ext cx="458699" cy="458684"/>
              <a:chOff x="864491" y="1723250"/>
              <a:chExt cx="397866" cy="397887"/>
            </a:xfrm>
          </p:grpSpPr>
          <p:sp>
            <p:nvSpPr>
              <p:cNvPr id="817" name="Google Shape;817;p62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62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62"/>
              <p:cNvSpPr/>
              <p:nvPr/>
            </p:nvSpPr>
            <p:spPr>
              <a:xfrm>
                <a:off x="864491" y="1723250"/>
                <a:ext cx="397866" cy="397887"/>
              </a:xfrm>
              <a:custGeom>
                <a:avLst/>
                <a:gdLst/>
                <a:ahLst/>
                <a:cxnLst/>
                <a:rect l="l" t="t" r="r" b="b"/>
                <a:pathLst>
                  <a:path w="19064" h="19065" extrusionOk="0">
                    <a:moveTo>
                      <a:pt x="14000" y="2271"/>
                    </a:moveTo>
                    <a:cubicBezTo>
                      <a:pt x="15539" y="2271"/>
                      <a:pt x="16794" y="3524"/>
                      <a:pt x="16794" y="5065"/>
                    </a:cubicBezTo>
                    <a:lnTo>
                      <a:pt x="16794" y="14000"/>
                    </a:lnTo>
                    <a:cubicBezTo>
                      <a:pt x="16794" y="15541"/>
                      <a:pt x="15539" y="16793"/>
                      <a:pt x="14000" y="16793"/>
                    </a:cubicBezTo>
                    <a:lnTo>
                      <a:pt x="5063" y="16793"/>
                    </a:lnTo>
                    <a:cubicBezTo>
                      <a:pt x="3524" y="16793"/>
                      <a:pt x="2272" y="15541"/>
                      <a:pt x="2272" y="14000"/>
                    </a:cubicBezTo>
                    <a:lnTo>
                      <a:pt x="2272" y="5065"/>
                    </a:lnTo>
                    <a:cubicBezTo>
                      <a:pt x="2272" y="3524"/>
                      <a:pt x="3524" y="2271"/>
                      <a:pt x="5063" y="2271"/>
                    </a:cubicBezTo>
                    <a:close/>
                    <a:moveTo>
                      <a:pt x="2829" y="0"/>
                    </a:moveTo>
                    <a:cubicBezTo>
                      <a:pt x="1290" y="0"/>
                      <a:pt x="0" y="1290"/>
                      <a:pt x="0" y="2831"/>
                    </a:cubicBezTo>
                    <a:lnTo>
                      <a:pt x="0" y="16234"/>
                    </a:lnTo>
                    <a:cubicBezTo>
                      <a:pt x="0" y="17775"/>
                      <a:pt x="1290" y="19065"/>
                      <a:pt x="2829" y="19065"/>
                    </a:cubicBezTo>
                    <a:lnTo>
                      <a:pt x="16235" y="19065"/>
                    </a:lnTo>
                    <a:cubicBezTo>
                      <a:pt x="17774" y="19065"/>
                      <a:pt x="19063" y="17775"/>
                      <a:pt x="19063" y="16234"/>
                    </a:cubicBezTo>
                    <a:lnTo>
                      <a:pt x="19063" y="2831"/>
                    </a:lnTo>
                    <a:cubicBezTo>
                      <a:pt x="19063" y="1290"/>
                      <a:pt x="17774" y="0"/>
                      <a:pt x="162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20" name="Google Shape;820;p62"/>
          <p:cNvPicPr preferRelativeResize="0"/>
          <p:nvPr/>
        </p:nvPicPr>
        <p:blipFill rotWithShape="1">
          <a:blip r:embed="rId3">
            <a:alphaModFix/>
          </a:blip>
          <a:srcRect l="3679" r="38369"/>
          <a:stretch/>
        </p:blipFill>
        <p:spPr>
          <a:xfrm>
            <a:off x="4899375" y="539400"/>
            <a:ext cx="3531525" cy="4064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821" name="Google Shape;821;p62"/>
          <p:cNvCxnSpPr>
            <a:endCxn id="822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2" name="Google Shape;822;p62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Elegant Lines Pitch Deck // 2021</a:t>
            </a:r>
            <a:endParaRPr sz="120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E2A47"/>
        </a:solidFill>
        <a:effectLst/>
      </p:bgPr>
    </p:bg>
    <p:spTree>
      <p:nvGrpSpPr>
        <p:cNvPr id="1" name="Shape 8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12" name="Google Shape;8512;p8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Libaries</a:t>
            </a:r>
            <a:endParaRPr/>
          </a:p>
        </p:txBody>
      </p:sp>
      <p:cxnSp>
        <p:nvCxnSpPr>
          <p:cNvPr id="309" name="Google Shape;309;p40"/>
          <p:cNvCxnSpPr>
            <a:endCxn id="31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40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0BECDB-7500-6D1B-EF26-5C6A7B349A1B}"/>
              </a:ext>
            </a:extLst>
          </p:cNvPr>
          <p:cNvSpPr/>
          <p:nvPr/>
        </p:nvSpPr>
        <p:spPr>
          <a:xfrm>
            <a:off x="803562" y="1330926"/>
            <a:ext cx="6511637" cy="3291350"/>
          </a:xfrm>
          <a:prstGeom prst="roundRect">
            <a:avLst>
              <a:gd name="adj" fmla="val 1478"/>
            </a:avLst>
          </a:prstGeom>
          <a:solidFill>
            <a:srgbClr val="2525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SG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r>
              <a:rPr lang="en-SG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numpy </a:t>
            </a:r>
            <a:r>
              <a:rPr lang="en-SG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r>
              <a:rPr lang="en-SG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nltk</a:t>
            </a:r>
          </a:p>
          <a:p>
            <a:r>
              <a:rPr lang="en-SG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string</a:t>
            </a:r>
          </a:p>
          <a:p>
            <a:r>
              <a:rPr lang="en-SG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</a:t>
            </a:r>
          </a:p>
          <a:p>
            <a:r>
              <a:rPr lang="en-SG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sklearn.feature_extraction.text </a:t>
            </a:r>
            <a:r>
              <a:rPr lang="en-SG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CountVectorizer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TfidfTransformer</a:t>
            </a:r>
            <a:endParaRPr lang="en-SG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mlxtend.preprocessing </a:t>
            </a:r>
            <a:r>
              <a:rPr lang="en-SG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TransactionEncoder</a:t>
            </a:r>
          </a:p>
          <a:p>
            <a:r>
              <a:rPr lang="en-SG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mlxtend.frequent_patterns </a:t>
            </a:r>
            <a:r>
              <a:rPr lang="en-SG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apriori, association_rules</a:t>
            </a:r>
          </a:p>
          <a:p>
            <a:r>
              <a:rPr lang="en-SG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sklearn.preprocessing </a:t>
            </a:r>
            <a:r>
              <a:rPr lang="en-SG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LabelEncoder</a:t>
            </a:r>
            <a:endParaRPr lang="en-SG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sklearn.model_selection </a:t>
            </a:r>
            <a:r>
              <a:rPr lang="en-SG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cross_val_score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GridSearchCV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train_test_split</a:t>
            </a:r>
            <a:endParaRPr lang="en-SG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sklearn.linear_model </a:t>
            </a:r>
            <a:r>
              <a:rPr lang="en-SG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LogisticRegression</a:t>
            </a:r>
            <a:endParaRPr lang="en-SG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sklearn.metrics </a:t>
            </a:r>
            <a:r>
              <a:rPr lang="en-SG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accuracy_score</a:t>
            </a:r>
            <a:endParaRPr lang="en-SG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title"/>
          </p:nvPr>
        </p:nvSpPr>
        <p:spPr>
          <a:xfrm>
            <a:off x="719998" y="2195100"/>
            <a:ext cx="5782401" cy="14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</a:t>
            </a:r>
            <a:br>
              <a:rPr lang="en"/>
            </a:br>
            <a:r>
              <a:rPr lang="en"/>
              <a:t>Data</a:t>
            </a:r>
            <a:endParaRPr/>
          </a:p>
        </p:txBody>
      </p:sp>
      <p:sp>
        <p:nvSpPr>
          <p:cNvPr id="276" name="Google Shape;276;p37"/>
          <p:cNvSpPr txBox="1">
            <a:spLocks noGrp="1"/>
          </p:cNvSpPr>
          <p:nvPr>
            <p:ph type="title" idx="2"/>
          </p:nvPr>
        </p:nvSpPr>
        <p:spPr>
          <a:xfrm>
            <a:off x="720000" y="1178725"/>
            <a:ext cx="5067600" cy="10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</a:t>
            </a:r>
            <a:endParaRPr/>
          </a:p>
        </p:txBody>
      </p:sp>
      <p:sp>
        <p:nvSpPr>
          <p:cNvPr id="277" name="Google Shape;277;p37"/>
          <p:cNvSpPr txBox="1">
            <a:spLocks noGrp="1"/>
          </p:cNvSpPr>
          <p:nvPr>
            <p:ph type="subTitle" idx="1"/>
          </p:nvPr>
        </p:nvSpPr>
        <p:spPr>
          <a:xfrm>
            <a:off x="720000" y="3676775"/>
            <a:ext cx="506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Understanding about the data loaded</a:t>
            </a:r>
            <a:endParaRPr/>
          </a:p>
        </p:txBody>
      </p:sp>
      <p:cxnSp>
        <p:nvCxnSpPr>
          <p:cNvPr id="278" name="Google Shape;278;p37"/>
          <p:cNvCxnSpPr>
            <a:endCxn id="279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9" name="Google Shape;279;p37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</p:spTree>
    <p:extLst>
      <p:ext uri="{BB962C8B-B14F-4D97-AF65-F5344CB8AC3E}">
        <p14:creationId xmlns:p14="http://schemas.microsoft.com/office/powerpoint/2010/main" val="374646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bbc-text.csv</a:t>
            </a:r>
            <a:endParaRPr/>
          </a:p>
        </p:txBody>
      </p:sp>
      <p:cxnSp>
        <p:nvCxnSpPr>
          <p:cNvPr id="309" name="Google Shape;309;p40"/>
          <p:cNvCxnSpPr>
            <a:endCxn id="31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40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0BECDB-7500-6D1B-EF26-5C6A7B349A1B}"/>
              </a:ext>
            </a:extLst>
          </p:cNvPr>
          <p:cNvSpPr/>
          <p:nvPr/>
        </p:nvSpPr>
        <p:spPr>
          <a:xfrm>
            <a:off x="803563" y="1330926"/>
            <a:ext cx="4729332" cy="829766"/>
          </a:xfrm>
          <a:prstGeom prst="roundRect">
            <a:avLst>
              <a:gd name="adj" fmla="val 1478"/>
            </a:avLst>
          </a:prstGeom>
          <a:solidFill>
            <a:srgbClr val="2525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pd.</a:t>
            </a:r>
            <a:r>
              <a:rPr lang="en-SG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"bbc-text.csv"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SG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C03AA8-487D-2985-40ED-D0354CED8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63" y="2488184"/>
            <a:ext cx="4729332" cy="20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45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Distribution of Category</a:t>
            </a:r>
            <a:endParaRPr/>
          </a:p>
        </p:txBody>
      </p:sp>
      <p:cxnSp>
        <p:nvCxnSpPr>
          <p:cNvPr id="309" name="Google Shape;309;p40"/>
          <p:cNvCxnSpPr>
            <a:endCxn id="31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40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Leo Yun Tao / S10219150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0BECDB-7500-6D1B-EF26-5C6A7B349A1B}"/>
              </a:ext>
            </a:extLst>
          </p:cNvPr>
          <p:cNvSpPr/>
          <p:nvPr/>
        </p:nvSpPr>
        <p:spPr>
          <a:xfrm>
            <a:off x="803563" y="1330926"/>
            <a:ext cx="2807542" cy="491100"/>
          </a:xfrm>
          <a:prstGeom prst="roundRect">
            <a:avLst>
              <a:gd name="adj" fmla="val 1478"/>
            </a:avLst>
          </a:prstGeom>
          <a:solidFill>
            <a:srgbClr val="2525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.category.value_counts().plot(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"bar"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Google Shape;299;p39">
            <a:extLst>
              <a:ext uri="{FF2B5EF4-FFF2-40B4-BE49-F238E27FC236}">
                <a16:creationId xmlns:a16="http://schemas.microsoft.com/office/drawing/2014/main" id="{624DEA8C-8C32-5939-FA94-031518EE4E46}"/>
              </a:ext>
            </a:extLst>
          </p:cNvPr>
          <p:cNvSpPr txBox="1">
            <a:spLocks/>
          </p:cNvSpPr>
          <p:nvPr/>
        </p:nvSpPr>
        <p:spPr>
          <a:xfrm>
            <a:off x="803563" y="2090082"/>
            <a:ext cx="2549237" cy="1296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/>
              <a:t>Sightly unbalanced dataset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09B8F0-8DAF-651B-2021-40FDD8E38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155" y="1266511"/>
            <a:ext cx="35718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160592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Lines Pitch Deck by Slidesgo">
  <a:themeElements>
    <a:clrScheme name="Simple Light">
      <a:dk1>
        <a:srgbClr val="302926"/>
      </a:dk1>
      <a:lt1>
        <a:srgbClr val="E7E7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29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7686</TotalTime>
  <Words>1815</Words>
  <Application>Microsoft Office PowerPoint</Application>
  <PresentationFormat>On-screen Show (16:9)</PresentationFormat>
  <Paragraphs>280</Paragraphs>
  <Slides>53</Slides>
  <Notes>50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Playfair Display</vt:lpstr>
      <vt:lpstr>Proxima Nova Semibold</vt:lpstr>
      <vt:lpstr>Abril Fatface</vt:lpstr>
      <vt:lpstr>Consolas</vt:lpstr>
      <vt:lpstr>Arial</vt:lpstr>
      <vt:lpstr>Times New Roman</vt:lpstr>
      <vt:lpstr>Proxima Nova</vt:lpstr>
      <vt:lpstr>Arial</vt:lpstr>
      <vt:lpstr>Nunito</vt:lpstr>
      <vt:lpstr>Elegant Lines Pitch Deck by Slidesgo</vt:lpstr>
      <vt:lpstr>Slidesgo Final Pages</vt:lpstr>
      <vt:lpstr>Applied Analytics Assignment 2</vt:lpstr>
      <vt:lpstr>Table of contents</vt:lpstr>
      <vt:lpstr>0. Introduction</vt:lpstr>
      <vt:lpstr>Text Data Preprocessing</vt:lpstr>
      <vt:lpstr>Importing Libaries</vt:lpstr>
      <vt:lpstr>Importing Libaries</vt:lpstr>
      <vt:lpstr>Loading  Data</vt:lpstr>
      <vt:lpstr>Reading bbc-text.csv</vt:lpstr>
      <vt:lpstr>Distribution of Category</vt:lpstr>
      <vt:lpstr>Cleaning  Data</vt:lpstr>
      <vt:lpstr>Get Stop Words </vt:lpstr>
      <vt:lpstr>Preprocess, Tokenize, Lemmatize</vt:lpstr>
      <vt:lpstr>Original Text</vt:lpstr>
      <vt:lpstr>Text After Processing</vt:lpstr>
      <vt:lpstr>Bag-of-word </vt:lpstr>
      <vt:lpstr>Transforming Text</vt:lpstr>
      <vt:lpstr>Visualizing Bag of Words</vt:lpstr>
      <vt:lpstr>Output</vt:lpstr>
      <vt:lpstr>TF-IDF </vt:lpstr>
      <vt:lpstr>Calculating TF-IDF Score</vt:lpstr>
      <vt:lpstr>Visualizing TF-IDF Score</vt:lpstr>
      <vt:lpstr>Output</vt:lpstr>
      <vt:lpstr>Text Data Understanding</vt:lpstr>
      <vt:lpstr>2.1</vt:lpstr>
      <vt:lpstr>Get Top 500 TF-IDF Score</vt:lpstr>
      <vt:lpstr>Get Top 500 TF-IDF Score</vt:lpstr>
      <vt:lpstr>Output</vt:lpstr>
      <vt:lpstr>Visualize most Frequent Keywords</vt:lpstr>
      <vt:lpstr>Output</vt:lpstr>
      <vt:lpstr>TransactionEncoder</vt:lpstr>
      <vt:lpstr>Output</vt:lpstr>
      <vt:lpstr>Association Rules Mining</vt:lpstr>
      <vt:lpstr>Apori</vt:lpstr>
      <vt:lpstr>Output</vt:lpstr>
      <vt:lpstr>Describe</vt:lpstr>
      <vt:lpstr>Association Rules</vt:lpstr>
      <vt:lpstr>Output</vt:lpstr>
      <vt:lpstr>Boxplot</vt:lpstr>
      <vt:lpstr>Antecedent length = 1</vt:lpstr>
      <vt:lpstr>Antecedent length = 2</vt:lpstr>
      <vt:lpstr>Antecedent length = 3</vt:lpstr>
      <vt:lpstr>Antecedent: yukos</vt:lpstr>
      <vt:lpstr>Consequents: election</vt:lpstr>
      <vt:lpstr>Consequents: mobile</vt:lpstr>
      <vt:lpstr>Consequents: film</vt:lpstr>
      <vt:lpstr>Finding categories</vt:lpstr>
      <vt:lpstr>Summary &amp; Improvement</vt:lpstr>
      <vt:lpstr>Summary</vt:lpstr>
      <vt:lpstr>Summary</vt:lpstr>
      <vt:lpstr>Possible Improvements</vt:lpstr>
      <vt:lpstr>Thank You!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 Assignment Demo</dc:title>
  <cp:lastModifiedBy>Leo Yun Tao /IT</cp:lastModifiedBy>
  <cp:revision>227</cp:revision>
  <dcterms:modified xsi:type="dcterms:W3CDTF">2022-08-09T10:37:06Z</dcterms:modified>
</cp:coreProperties>
</file>