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8" r:id="rId2"/>
  </p:sldMasterIdLst>
  <p:notesMasterIdLst>
    <p:notesMasterId r:id="rId25"/>
  </p:notesMasterIdLst>
  <p:sldIdLst>
    <p:sldId id="326" r:id="rId3"/>
    <p:sldId id="327" r:id="rId4"/>
    <p:sldId id="328" r:id="rId5"/>
    <p:sldId id="256" r:id="rId6"/>
    <p:sldId id="287" r:id="rId7"/>
    <p:sldId id="288" r:id="rId8"/>
    <p:sldId id="303" r:id="rId9"/>
    <p:sldId id="311" r:id="rId10"/>
    <p:sldId id="312" r:id="rId11"/>
    <p:sldId id="313" r:id="rId12"/>
    <p:sldId id="314" r:id="rId13"/>
    <p:sldId id="319" r:id="rId14"/>
    <p:sldId id="315" r:id="rId15"/>
    <p:sldId id="325" r:id="rId16"/>
    <p:sldId id="320" r:id="rId17"/>
    <p:sldId id="321" r:id="rId18"/>
    <p:sldId id="317" r:id="rId19"/>
    <p:sldId id="318" r:id="rId20"/>
    <p:sldId id="322" r:id="rId21"/>
    <p:sldId id="316" r:id="rId22"/>
    <p:sldId id="323" r:id="rId23"/>
    <p:sldId id="324" r:id="rId24"/>
  </p:sldIdLst>
  <p:sldSz cx="9144000" cy="6858000" type="screen4x3"/>
  <p:notesSz cx="6858000" cy="994727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_Deng@silergy.com" initials="" lastIdx="1" clrIdx="0"/>
  <p:cmAuthor id="2" name="Swen Al" initials="SA" lastIdx="1" clrIdx="1">
    <p:extLst>
      <p:ext uri="{19B8F6BF-5375-455C-9EA6-DF929625EA0E}">
        <p15:presenceInfo xmlns:p15="http://schemas.microsoft.com/office/powerpoint/2012/main" userId="626346ebdafef4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336699"/>
    <a:srgbClr val="00B050"/>
    <a:srgbClr val="A86ED4"/>
    <a:srgbClr val="8BE1FF"/>
    <a:srgbClr val="CCFF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464" autoAdjust="0"/>
  </p:normalViewPr>
  <p:slideViewPr>
    <p:cSldViewPr>
      <p:cViewPr>
        <p:scale>
          <a:sx n="125" d="100"/>
          <a:sy n="125" d="100"/>
        </p:scale>
        <p:origin x="1470" y="-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="" xmlns:a16="http://schemas.microsoft.com/office/drawing/2014/main" id="{E1501CBC-CEAB-4B38-B331-4969A82B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075" name="AutoShape 2">
            <a:extLst>
              <a:ext uri="{FF2B5EF4-FFF2-40B4-BE49-F238E27FC236}">
                <a16:creationId xmlns="" xmlns:a16="http://schemas.microsoft.com/office/drawing/2014/main" id="{386614D0-2883-4AA1-8D9B-AA7FE785D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076" name="Text Box 3">
            <a:extLst>
              <a:ext uri="{FF2B5EF4-FFF2-40B4-BE49-F238E27FC236}">
                <a16:creationId xmlns="" xmlns:a16="http://schemas.microsoft.com/office/drawing/2014/main" id="{35DBC828-41F0-453B-9A0C-A86F8EE5D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639424F2-C415-4F78-AFCB-F52D0DF1999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ts val="300"/>
              </a:spcBef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b="0">
                <a:solidFill>
                  <a:srgbClr val="0000FF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5">
            <a:extLst>
              <a:ext uri="{FF2B5EF4-FFF2-40B4-BE49-F238E27FC236}">
                <a16:creationId xmlns="" xmlns:a16="http://schemas.microsoft.com/office/drawing/2014/main" id="{DFE9DE32-8D57-4716-A1BC-64D0E065813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42975" y="746125"/>
            <a:ext cx="4968875" cy="37274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68885C51-52A5-4C17-89D6-2826FBFB785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724400"/>
            <a:ext cx="5483225" cy="447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  <p:sp>
        <p:nvSpPr>
          <p:cNvPr id="3080" name="Text Box 7">
            <a:extLst>
              <a:ext uri="{FF2B5EF4-FFF2-40B4-BE49-F238E27FC236}">
                <a16:creationId xmlns="" xmlns:a16="http://schemas.microsoft.com/office/drawing/2014/main" id="{AA1CB420-F07B-4462-B64B-8F5BC505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CC67BAEC-2C75-4A30-BFA5-2108BBDF1A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9448800"/>
            <a:ext cx="2968625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ts val="300"/>
              </a:spcBef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b="0">
                <a:solidFill>
                  <a:srgbClr val="0000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233DEC-43A1-45A2-8604-74872CCF7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39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5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10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11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12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13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14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15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16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17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18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19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2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14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20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21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22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3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4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5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7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6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【</a:t>
            </a:r>
            <a:r>
              <a:rPr lang="zh-CN" altLang="en-US" dirty="0" smtClean="0">
                <a:latin typeface="Times New Roman" panose="02020603050405020304" pitchFamily="18" charset="0"/>
              </a:rPr>
              <a:t>之前的</a:t>
            </a:r>
            <a:r>
              <a:rPr lang="en-US" altLang="zh-CN" dirty="0" smtClean="0">
                <a:latin typeface="Times New Roman" panose="02020603050405020304" pitchFamily="18" charset="0"/>
              </a:rPr>
              <a:t>TX_EN_N</a:t>
            </a:r>
            <a:r>
              <a:rPr lang="zh-CN" altLang="en-US" dirty="0" smtClean="0">
                <a:latin typeface="Times New Roman" panose="02020603050405020304" pitchFamily="18" charset="0"/>
              </a:rPr>
              <a:t>是在ｃｏｍｍａｎｄ发完才拉低的，现在是ｃｏｍｍａｎｄ没发完就能拉低。这个会影响</a:t>
            </a:r>
            <a:r>
              <a:rPr lang="en-US" altLang="zh-CN" dirty="0" smtClean="0">
                <a:latin typeface="Times New Roman" panose="02020603050405020304" pitchFamily="18" charset="0"/>
              </a:rPr>
              <a:t>RX_EN_S</a:t>
            </a:r>
            <a:r>
              <a:rPr lang="zh-CN" altLang="en-US" dirty="0" smtClean="0">
                <a:latin typeface="Times New Roman" panose="02020603050405020304" pitchFamily="18" charset="0"/>
              </a:rPr>
              <a:t>能否在该拉低的时候被拉低，比如要回复了</a:t>
            </a:r>
            <a:r>
              <a:rPr lang="en-US" altLang="zh-CN" dirty="0" smtClean="0">
                <a:latin typeface="Times New Roman" panose="02020603050405020304" pitchFamily="18" charset="0"/>
              </a:rPr>
              <a:t>】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7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4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8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4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="" xmlns:a16="http://schemas.microsoft.com/office/drawing/2014/main" id="{9434C030-D72D-4897-8FC9-1EB7A4E91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fld id="{7F64CE96-5443-4A71-BC50-5E8C60E2F840}" type="slidenum">
              <a:rPr lang="en-US" altLang="zh-CN" smtClean="0">
                <a:solidFill>
                  <a:srgbClr val="0000FF"/>
                </a:solidFill>
                <a:latin typeface="Calibri" panose="020F0502020204030204" pitchFamily="34" charset="0"/>
              </a:rPr>
              <a:pPr>
                <a:spcBef>
                  <a:spcPts val="300"/>
                </a:spcBef>
                <a:buClrTx/>
                <a:buFontTx/>
                <a:buNone/>
              </a:pPr>
              <a:t>9</a:t>
            </a:fld>
            <a:endParaRPr lang="en-US" altLang="zh-CN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="" xmlns:a16="http://schemas.microsoft.com/office/drawing/2014/main" id="{2DC2E337-8D01-4119-AE2A-20288273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30625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="" xmlns:a16="http://schemas.microsoft.com/office/drawing/2014/main" id="{260AA839-460E-4DC5-B231-15BDCE2CE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4813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50E11BC-F7E5-4DB1-82FB-0CF4F1FB92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CA8F-8A9E-4FB0-9E29-8F5351E8F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0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409084-10EF-4D80-8310-25C5E61B8E4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A0907-94EE-4F04-90D7-09EAC8F3A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82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5167EF5-E430-48D2-81C1-21FA9D92DA5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C9EF-5700-4FCC-9DA4-F4BF2074FE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14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6425" cy="45227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1330D56-92E1-48F1-9CBE-A6332D9AF1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79EE9-8D0C-4596-A500-1BDEEEE24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48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/>
          <p:cNvSpPr>
            <a:spLocks noGrp="1"/>
          </p:cNvSpPr>
          <p:nvPr>
            <p:ph idx="1"/>
          </p:nvPr>
        </p:nvSpPr>
        <p:spPr>
          <a:xfrm>
            <a:off x="759536" y="1307988"/>
            <a:ext cx="7927264" cy="46819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457200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b="1" baseline="0">
                <a:latin typeface="Calibri" panose="020F0502020204030204" pitchFamily="34" charset="0"/>
                <a:ea typeface="楷体" panose="02010609060101010101" pitchFamily="49" charset="-122"/>
                <a:cs typeface="Apple LiGothic Medium"/>
              </a:defRPr>
            </a:lvl1pPr>
            <a:lvl2pPr marL="971550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kumimoji="1" lang="zh-TW" altLang="en-US" sz="2000" kern="1200" baseline="0" noProof="0" dirty="0" smtClean="0">
                <a:solidFill>
                  <a:srgbClr val="133176"/>
                </a:solidFill>
                <a:latin typeface="Calibri" panose="020F0502020204030204" pitchFamily="34" charset="0"/>
                <a:ea typeface="楷体" panose="02010609060101010101" pitchFamily="49" charset="-122"/>
                <a:cs typeface="Apple LiGothic Medium"/>
              </a:defRPr>
            </a:lvl2pPr>
            <a:lvl3pPr marL="971550" marR="0" indent="-4572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3"/>
              </a:buBlip>
              <a:tabLst/>
              <a:defRPr>
                <a:solidFill>
                  <a:srgbClr val="133176"/>
                </a:solidFill>
                <a:latin typeface="微軟正黑體"/>
                <a:ea typeface="微軟正黑體"/>
                <a:cs typeface="微軟正黑體"/>
              </a:defRPr>
            </a:lvl3pPr>
            <a:lvl4pPr marL="1600200" marR="0" indent="-4572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Pct val="100000"/>
              <a:buFontTx/>
              <a:buBlip>
                <a:blip r:embed="rId3"/>
              </a:buBlip>
              <a:tabLst/>
              <a:defRPr sz="1800" b="0" i="0" baseline="0">
                <a:solidFill>
                  <a:srgbClr val="133176"/>
                </a:solidFill>
                <a:latin typeface="Calibri" panose="020F0502020204030204" pitchFamily="34" charset="0"/>
                <a:ea typeface="楷体" panose="02010609060101010101" pitchFamily="49" charset="-122"/>
                <a:cs typeface="Apple LiGothic Medium"/>
              </a:defRPr>
            </a:lvl4pPr>
            <a:lvl5pPr marL="2057400" marR="0" indent="-4572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Pct val="100000"/>
              <a:buFontTx/>
              <a:buBlip>
                <a:blip r:embed="rId3"/>
              </a:buBlip>
              <a:tabLst/>
              <a:defRPr sz="1600" baseline="0">
                <a:solidFill>
                  <a:srgbClr val="133176"/>
                </a:solidFill>
                <a:latin typeface="Calibri" panose="020F0502020204030204" pitchFamily="34" charset="0"/>
                <a:ea typeface="楷体" panose="02010609060101010101" pitchFamily="49" charset="-122"/>
                <a:cs typeface="Apple LiGothic Medium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zh-TW" altLang="en-US" noProof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D9E-875D-4852-A4F2-616E182C044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91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813F2127-E4B7-4C86-ABB0-7D89DED8A27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17943-DC69-4B43-AAF1-4366CB786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42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100BF0E-1BA3-41B1-960C-10A4AB300EA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E603F-AA90-4465-9DD8-3DBF06F0F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2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095E593-7BD7-464E-A15D-4F65BB20531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83B1-F29C-4097-894C-37DD1B2D6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19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336C6108-CC1E-40E8-9652-C853D4690DE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BF500-C253-450A-90FD-A2F2DBA35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86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92903F65-CD12-4354-BFA6-788B049B3B1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8F437-68FF-4F04-BD85-CA6A7936D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15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545A03E7-26DE-4D7E-A517-E3A4E3912C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1932-8F41-40A5-B67C-CDDE99624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97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3E9CD21-419B-40B9-B015-C5CCB41FF9C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EBBF-05C7-4AAB-9D0B-9929E32FD0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7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DEDC6A-42A0-4AD0-B2C5-D5370BF2359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A82-290F-42AF-BA32-2ECB9BF31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2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="" xmlns:a16="http://schemas.microsoft.com/office/drawing/2014/main" id="{F93789C6-9287-4EE6-98B3-4FA7C6DC5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单击鼠标编辑标题文的格式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="" xmlns:a16="http://schemas.microsoft.com/office/drawing/2014/main" id="{EC09E509-155F-47B4-ADC3-B187D3E3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08725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028" name="Text Box 3">
            <a:extLst>
              <a:ext uri="{FF2B5EF4-FFF2-40B4-BE49-F238E27FC236}">
                <a16:creationId xmlns="" xmlns:a16="http://schemas.microsoft.com/office/drawing/2014/main" id="{F77AB65F-76AD-4424-93BC-A5CBB193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928CB645-167D-4442-BE90-65BF332722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07138"/>
            <a:ext cx="21304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 b="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787EBB1F-E37D-40AA-BC65-786965D12A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Picture 5">
            <a:extLst>
              <a:ext uri="{FF2B5EF4-FFF2-40B4-BE49-F238E27FC236}">
                <a16:creationId xmlns="" xmlns:a16="http://schemas.microsoft.com/office/drawing/2014/main" id="{6F768202-948C-448C-B7B2-7A8E9339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6" t="12032" r="39363" b="76984"/>
          <a:stretch>
            <a:fillRect/>
          </a:stretch>
        </p:blipFill>
        <p:spPr bwMode="auto">
          <a:xfrm>
            <a:off x="323850" y="188913"/>
            <a:ext cx="7858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="" xmlns:a16="http://schemas.microsoft.com/office/drawing/2014/main" id="{ADF23F99-DC63-42C9-A953-3990554F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6165850"/>
            <a:ext cx="5199062" cy="581025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新細明體" charset="-120"/>
              </a:rPr>
              <a:t>Silergy Corp. Confidential-Internal Use Only</a:t>
            </a:r>
          </a:p>
          <a:p>
            <a:pPr algn="ct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ea typeface="新細明體" charset="-120"/>
              </a:rPr>
              <a:t>Do Not Distribute</a:t>
            </a:r>
          </a:p>
        </p:txBody>
      </p:sp>
      <p:sp>
        <p:nvSpPr>
          <p:cNvPr id="1032" name="Line 7">
            <a:extLst>
              <a:ext uri="{FF2B5EF4-FFF2-40B4-BE49-F238E27FC236}">
                <a16:creationId xmlns="" xmlns:a16="http://schemas.microsoft.com/office/drawing/2014/main" id="{41290B19-FCA0-4B00-AA16-B243B9B78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6165850"/>
            <a:ext cx="8207375" cy="1588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8">
            <a:extLst>
              <a:ext uri="{FF2B5EF4-FFF2-40B4-BE49-F238E27FC236}">
                <a16:creationId xmlns="" xmlns:a16="http://schemas.microsoft.com/office/drawing/2014/main" id="{D7635229-FBDB-4DF3-8E42-18A7036BA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1125538"/>
            <a:ext cx="7812087" cy="1587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AutoShape 9">
            <a:extLst>
              <a:ext uri="{FF2B5EF4-FFF2-40B4-BE49-F238E27FC236}">
                <a16:creationId xmlns="" xmlns:a16="http://schemas.microsoft.com/office/drawing/2014/main" id="{C1B443F2-026D-490E-AB4E-FA4A408A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6307138"/>
            <a:ext cx="1354137" cy="460375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buSzPct val="100000"/>
              <a:defRPr/>
            </a:pPr>
            <a:fld id="{42B90BDB-53F6-4853-A07E-D9BB31E7FED7}" type="slidenum">
              <a:rPr lang="en-GB" altLang="zh-CN" b="0" smtClean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>
                <a:buSzPct val="100000"/>
                <a:defRPr/>
              </a:pPr>
              <a:t>‹#›</a:t>
            </a:fld>
            <a:endParaRPr lang="en-GB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5" name="Rectangle 10">
            <a:extLst>
              <a:ext uri="{FF2B5EF4-FFF2-40B4-BE49-F238E27FC236}">
                <a16:creationId xmlns="" xmlns:a16="http://schemas.microsoft.com/office/drawing/2014/main" id="{0FE3D7A8-EC4B-4C6C-8694-572BB4513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单击鼠标编辑大纲正文格式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第三个大纲级</a:t>
            </a:r>
          </a:p>
          <a:p>
            <a:pPr lvl="3"/>
            <a:r>
              <a:rPr lang="zh-CN" altLang="en-GB"/>
              <a:t>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宋体" charset="-122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宋体" charset="-122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宋体" charset="-122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宋体" charset="-122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宋体" charset="-122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宋体" charset="-122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宋体" charset="-122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22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D994FA-E059-4B40-BB39-BC2E77BD89D0}"/>
              </a:ext>
            </a:extLst>
          </p:cNvPr>
          <p:cNvSpPr txBox="1">
            <a:spLocks/>
          </p:cNvSpPr>
          <p:nvPr/>
        </p:nvSpPr>
        <p:spPr>
          <a:xfrm>
            <a:off x="214282" y="1972564"/>
            <a:ext cx="8643998" cy="309951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5800" b="0" kern="0" dirty="0" smtClean="0"/>
              <a:t>BM20 Rev1 FPGA Verification</a:t>
            </a:r>
            <a:endParaRPr lang="en-US" altLang="zh-CN" sz="5800" b="0" kern="0" dirty="0" smtClean="0"/>
          </a:p>
          <a:p>
            <a:endParaRPr lang="en-US" altLang="zh-CN" sz="5800" b="0" kern="0" dirty="0" smtClean="0"/>
          </a:p>
          <a:p>
            <a:endParaRPr lang="en-US" altLang="zh-CN" sz="58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r>
              <a:rPr lang="en-US" altLang="zh-CN" sz="2600" b="0" kern="0" dirty="0" smtClean="0"/>
              <a:t>Leo Zhang</a:t>
            </a:r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r>
              <a:rPr lang="en-US" altLang="zh-CN" sz="2600" b="0" kern="0" dirty="0" smtClean="0"/>
              <a:t>2023/3/9</a:t>
            </a:r>
            <a:endParaRPr lang="zh-CN" altLang="en-US" sz="2600" b="0" kern="0" dirty="0"/>
          </a:p>
        </p:txBody>
      </p:sp>
    </p:spTree>
    <p:extLst>
      <p:ext uri="{BB962C8B-B14F-4D97-AF65-F5344CB8AC3E}">
        <p14:creationId xmlns:p14="http://schemas.microsoft.com/office/powerpoint/2010/main" val="2907073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CTO_change_af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17032"/>
            <a:ext cx="9144000" cy="282911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224136" y="33265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7(issue9) Act 1</a:t>
            </a:r>
            <a:r>
              <a:rPr lang="zh-CN" altLang="en-US" sz="2000" b="0" kern="0" dirty="0" smtClean="0"/>
              <a:t>分钟后将</a:t>
            </a:r>
            <a:r>
              <a:rPr lang="en-US" altLang="zh-CN" sz="2000" b="0" kern="0" dirty="0" smtClean="0"/>
              <a:t>LCTO</a:t>
            </a:r>
            <a:r>
              <a:rPr lang="zh-CN" altLang="en-US" sz="2000" b="0" kern="0" dirty="0" smtClean="0"/>
              <a:t>改为小于</a:t>
            </a:r>
            <a:r>
              <a:rPr lang="en-US" altLang="zh-CN" sz="2000" b="0" kern="0" dirty="0" smtClean="0"/>
              <a:t>1</a:t>
            </a:r>
            <a:r>
              <a:rPr lang="zh-CN" altLang="en-US" sz="2000" b="0" kern="0" dirty="0" smtClean="0"/>
              <a:t>分钟，芯片立马报</a:t>
            </a:r>
            <a:r>
              <a:rPr lang="en-US" altLang="zh-CN" sz="2000" b="0" kern="0" dirty="0" smtClean="0"/>
              <a:t>LCTO</a:t>
            </a:r>
            <a:r>
              <a:rPr lang="zh-CN" altLang="en-US" sz="2000" b="0" kern="0" dirty="0" smtClean="0"/>
              <a:t> </a:t>
            </a:r>
            <a:endParaRPr lang="zh-CN" altLang="en-US" sz="2000" b="0" kern="0" dirty="0"/>
          </a:p>
        </p:txBody>
      </p:sp>
      <p:pic>
        <p:nvPicPr>
          <p:cNvPr id="7" name="图片 6" descr="LCTO_change_befo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98451"/>
            <a:ext cx="9144000" cy="27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332656"/>
            <a:ext cx="7670656" cy="77437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8(issue13)  1.</a:t>
            </a:r>
            <a:r>
              <a:rPr lang="zh-CN" altLang="en-US" sz="2000" b="0" kern="0" dirty="0" smtClean="0"/>
              <a:t>触发后</a:t>
            </a:r>
            <a:r>
              <a:rPr lang="en-US" altLang="zh-CN" sz="2000" b="0" kern="0" dirty="0" smtClean="0"/>
              <a:t>latch</a:t>
            </a:r>
            <a:r>
              <a:rPr lang="zh-CN" altLang="en-US" sz="2000" b="0" kern="0" dirty="0" smtClean="0"/>
              <a:t>，无法</a:t>
            </a:r>
            <a:r>
              <a:rPr lang="en-US" altLang="zh-CN" sz="2000" b="0" kern="0" dirty="0" smtClean="0"/>
              <a:t>clear</a:t>
            </a:r>
            <a:r>
              <a:rPr lang="zh-CN" altLang="en-US" sz="2000" b="0" kern="0" dirty="0" smtClean="0"/>
              <a:t>。</a:t>
            </a:r>
            <a:r>
              <a:rPr lang="en-US" altLang="zh-CN" sz="2000" b="0" kern="0" dirty="0" smtClean="0"/>
              <a:t>(</a:t>
            </a:r>
            <a:r>
              <a:rPr lang="zh-CN" altLang="en-US" sz="2000" b="0" kern="0" dirty="0" smtClean="0"/>
              <a:t>除非故障移除</a:t>
            </a:r>
            <a:r>
              <a:rPr lang="en-US" altLang="zh-CN" sz="2000" b="0" kern="0" dirty="0" smtClean="0"/>
              <a:t>)</a:t>
            </a:r>
          </a:p>
          <a:p>
            <a:r>
              <a:rPr lang="en-US" altLang="zh-CN" sz="2000" b="0" kern="0" dirty="0" smtClean="0"/>
              <a:t>     2</a:t>
            </a:r>
            <a:r>
              <a:rPr lang="zh-CN" altLang="en-US" sz="2000" b="0" kern="0" dirty="0" smtClean="0"/>
              <a:t>、当故障清除后，相应</a:t>
            </a:r>
            <a:r>
              <a:rPr lang="en-US" altLang="zh-CN" sz="2000" b="0" kern="0" dirty="0" smtClean="0"/>
              <a:t>deglitch counter</a:t>
            </a:r>
            <a:r>
              <a:rPr lang="zh-CN" altLang="en-US" sz="2000" b="0" kern="0" dirty="0" smtClean="0"/>
              <a:t>不能清</a:t>
            </a:r>
            <a:r>
              <a:rPr lang="en-US" altLang="zh-CN" sz="2000" b="0" kern="0" dirty="0" smtClean="0"/>
              <a:t>0 </a:t>
            </a:r>
            <a:endParaRPr lang="zh-CN" altLang="en-US" sz="2000" b="0" kern="0" dirty="0"/>
          </a:p>
        </p:txBody>
      </p:sp>
      <p:pic>
        <p:nvPicPr>
          <p:cNvPr id="3" name="图片 2" descr="issue13-OVUV_OTUT_CMP-Wr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0875"/>
            <a:ext cx="9144000" cy="44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9(issue17) COW_FLT1(0x5101)</a:t>
            </a:r>
            <a:r>
              <a:rPr lang="zh-CN" altLang="en-US" sz="2000" b="0" kern="0" dirty="0" smtClean="0"/>
              <a:t>寄存器无法</a:t>
            </a:r>
            <a:r>
              <a:rPr lang="en-US" altLang="zh-CN" sz="2000" b="0" kern="0" dirty="0" smtClean="0"/>
              <a:t>clear</a:t>
            </a:r>
            <a:endParaRPr lang="zh-CN" altLang="en-US" sz="2000" b="0" kern="0" dirty="0"/>
          </a:p>
        </p:txBody>
      </p:sp>
      <p:pic>
        <p:nvPicPr>
          <p:cNvPr id="3" name="图片 2" descr="clr_reg51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00594"/>
            <a:ext cx="9144000" cy="42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11(issue20) </a:t>
            </a:r>
            <a:r>
              <a:rPr lang="en-US" altLang="zh-CN" sz="2000" b="0" kern="0" dirty="0" err="1" smtClean="0"/>
              <a:t>Twarn</a:t>
            </a:r>
            <a:r>
              <a:rPr lang="zh-CN" altLang="en-US" sz="2000" b="0" kern="0" dirty="0" smtClean="0"/>
              <a:t>受</a:t>
            </a:r>
            <a:r>
              <a:rPr lang="en-US" altLang="zh-CN" sz="2000" b="0" kern="0" dirty="0" smtClean="0"/>
              <a:t>OVUV_OTUT_EN bit</a:t>
            </a:r>
            <a:r>
              <a:rPr lang="zh-CN" altLang="en-US" sz="2000" b="0" kern="0" dirty="0" smtClean="0"/>
              <a:t>控制</a:t>
            </a:r>
            <a:endParaRPr lang="zh-CN" altLang="en-US" sz="2000" b="0" kern="0" dirty="0"/>
          </a:p>
        </p:txBody>
      </p:sp>
      <p:pic>
        <p:nvPicPr>
          <p:cNvPr id="6" name="图片 5" descr="issue20-OVUV_OTUT_CMP-Wr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9144000" cy="2489528"/>
          </a:xfrm>
          <a:prstGeom prst="rect">
            <a:avLst/>
          </a:prstGeom>
        </p:spPr>
      </p:pic>
      <p:pic>
        <p:nvPicPr>
          <p:cNvPr id="7" name="图片 6" descr="issue20-OVUV_OTUT_CMP-R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61048"/>
            <a:ext cx="9144000" cy="24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11(issue20) </a:t>
            </a:r>
            <a:r>
              <a:rPr lang="en-US" altLang="zh-CN" sz="2000" b="0" kern="0" dirty="0" err="1" smtClean="0"/>
              <a:t>Twarn</a:t>
            </a:r>
            <a:r>
              <a:rPr lang="zh-CN" altLang="en-US" sz="2000" b="0" kern="0" dirty="0" smtClean="0"/>
              <a:t>受</a:t>
            </a:r>
            <a:r>
              <a:rPr lang="en-US" altLang="zh-CN" sz="2000" b="0" kern="0" dirty="0" smtClean="0"/>
              <a:t>OVUV_OTUT_EN bit</a:t>
            </a:r>
            <a:r>
              <a:rPr lang="zh-CN" altLang="en-US" sz="2000" b="0" kern="0" dirty="0" smtClean="0"/>
              <a:t>控制</a:t>
            </a:r>
            <a:r>
              <a:rPr lang="en-US" altLang="zh-CN" sz="2000" b="0" kern="0" dirty="0" smtClean="0"/>
              <a:t>--</a:t>
            </a:r>
            <a:r>
              <a:rPr lang="zh-CN" altLang="en-US" sz="2000" b="0" kern="0" dirty="0" smtClean="0"/>
              <a:t>代码修改</a:t>
            </a:r>
            <a:endParaRPr lang="zh-CN" altLang="en-US" sz="2000" b="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928802"/>
            <a:ext cx="331693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accent6"/>
                </a:solidFill>
              </a:rPr>
              <a:t>always@(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posedge</a:t>
            </a:r>
            <a:r>
              <a:rPr lang="en-US" altLang="zh-CN" sz="800" dirty="0" smtClean="0">
                <a:solidFill>
                  <a:schemeClr val="accent6"/>
                </a:solidFill>
              </a:rPr>
              <a:t> CLK_SLOW_SC or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negedge</a:t>
            </a:r>
            <a:r>
              <a:rPr lang="en-US" altLang="zh-CN" sz="800" dirty="0" smtClean="0">
                <a:solidFill>
                  <a:schemeClr val="accent6"/>
                </a:solidFill>
              </a:rPr>
              <a:t>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resetb_SR_CLK_SLOW</a:t>
            </a:r>
            <a:r>
              <a:rPr lang="en-US" altLang="zh-CN" sz="8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begin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if(~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resetb_SR_CLK_SLOW</a:t>
            </a:r>
            <a:r>
              <a:rPr lang="en-US" altLang="zh-CN" sz="8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CMP_RESULT[CH_NUM:1]  &lt;=  {CH_NUM{1'b0}};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else if(~OUTEN)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CMP_RESULT[(CH_NUM-1'b1):1]  &lt;=  {(CH_NUM-1'b1){1'b0}};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else if(CMP_UNDERWAY)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begin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case(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cmp_cnt</a:t>
            </a:r>
            <a:r>
              <a:rPr lang="en-US" altLang="zh-CN" sz="8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5'd2:  CMP_RESULT[1]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5'd3:  CMP_RESULT[2]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5'd4:  CMP_RESULT[3]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5'd5:  CMP_RESULT[4]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5'd6:  CMP_RESULT[5]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5'd7:  CMP_RESULT[6]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5'd8:  CMP_RESULT[7]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5'd9:  CMP_RESULT[8]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5'd10:CMP_RESULT[9]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5'd11:CMP_RESULT[10]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5'd12:CMP_RESULT[11]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5'd13:CMP_RESULT[12]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5'd14:CMP_RESULT[13]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default:CMP_RESULT</a:t>
            </a:r>
            <a:r>
              <a:rPr lang="en-US" altLang="zh-CN" sz="800" dirty="0" smtClean="0">
                <a:solidFill>
                  <a:schemeClr val="accent6"/>
                </a:solidFill>
              </a:rPr>
              <a:t>[CH_NUM:1]  &lt;=  CMP_RESULT[CH_NUM:1];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endcase</a:t>
            </a:r>
            <a:endParaRPr lang="en-US" altLang="zh-CN" sz="800" dirty="0" smtClean="0">
              <a:solidFill>
                <a:schemeClr val="accent6"/>
              </a:solidFill>
            </a:endParaRP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end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8490" y="1249997"/>
            <a:ext cx="41712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/>
                </a:solidFill>
              </a:rPr>
              <a:t>always@(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posedge</a:t>
            </a:r>
            <a:r>
              <a:rPr lang="en-US" altLang="zh-CN" sz="800" dirty="0" smtClean="0">
                <a:solidFill>
                  <a:schemeClr val="accent6"/>
                </a:solidFill>
              </a:rPr>
              <a:t> CLK_SLOW_SC or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negedge</a:t>
            </a:r>
            <a:r>
              <a:rPr lang="en-US" altLang="zh-CN" sz="800" dirty="0" smtClean="0">
                <a:solidFill>
                  <a:schemeClr val="accent6"/>
                </a:solidFill>
              </a:rPr>
              <a:t>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resetb_SR_CLK_SLOW</a:t>
            </a:r>
            <a:r>
              <a:rPr lang="en-US" altLang="zh-CN" sz="8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begin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if(~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resetb_SR_CLK_SLOW</a:t>
            </a:r>
            <a:r>
              <a:rPr lang="en-US" altLang="zh-CN" sz="8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CMP_RESULT[</a:t>
            </a:r>
            <a:r>
              <a:rPr lang="en-US" altLang="zh-CN" sz="800" dirty="0" smtClean="0">
                <a:solidFill>
                  <a:srgbClr val="FF0000"/>
                </a:solidFill>
              </a:rPr>
              <a:t>(</a:t>
            </a:r>
            <a:r>
              <a:rPr lang="en-US" altLang="zh-CN" sz="800" dirty="0" smtClean="0">
                <a:solidFill>
                  <a:schemeClr val="accent6"/>
                </a:solidFill>
              </a:rPr>
              <a:t>CH_NUM</a:t>
            </a:r>
            <a:r>
              <a:rPr lang="en-US" altLang="zh-CN" sz="800" dirty="0" smtClean="0">
                <a:solidFill>
                  <a:srgbClr val="FF0000"/>
                </a:solidFill>
              </a:rPr>
              <a:t>-1'b1)</a:t>
            </a:r>
            <a:r>
              <a:rPr lang="en-US" altLang="zh-CN" sz="800" dirty="0" smtClean="0">
                <a:solidFill>
                  <a:schemeClr val="accent6"/>
                </a:solidFill>
              </a:rPr>
              <a:t>:1]  &lt;=  {</a:t>
            </a:r>
            <a:r>
              <a:rPr lang="en-US" altLang="zh-CN" sz="800" dirty="0" smtClean="0">
                <a:solidFill>
                  <a:srgbClr val="FF0000"/>
                </a:solidFill>
              </a:rPr>
              <a:t>(</a:t>
            </a:r>
            <a:r>
              <a:rPr lang="en-US" altLang="zh-CN" sz="800" dirty="0" smtClean="0">
                <a:solidFill>
                  <a:schemeClr val="accent6"/>
                </a:solidFill>
              </a:rPr>
              <a:t>CH_NUM</a:t>
            </a:r>
            <a:r>
              <a:rPr lang="en-US" altLang="zh-CN" sz="800" dirty="0" smtClean="0">
                <a:solidFill>
                  <a:srgbClr val="FF0000"/>
                </a:solidFill>
              </a:rPr>
              <a:t>-1'b1)</a:t>
            </a:r>
            <a:r>
              <a:rPr lang="en-US" altLang="zh-CN" sz="800" dirty="0" smtClean="0">
                <a:solidFill>
                  <a:schemeClr val="accent6"/>
                </a:solidFill>
              </a:rPr>
              <a:t>{1'b0}};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else if(~OUTEN)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CMP_RESULT[(CH_NUM-1'b1):1]  &lt;=  {(CH_NUM-1'b1){1'b0}};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else if(CMP_UNDERWAY)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begin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case(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cmp_cnt</a:t>
            </a:r>
            <a:r>
              <a:rPr lang="en-US" altLang="zh-CN" sz="800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5'd2:  CMP_RESULT[1]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5'd3:  CMP_RESULT[2]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5'd4:  CMP_RESULT[3]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5'd5:  CMP_RESULT[4]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5'd6:  CMP_RESULT[5]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5'd7:  CMP_RESULT[6]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5'd8:  CMP_RESULT[7]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5'd9:  CMP_RESULT[8]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5'd10:CMP_RESULT[9]  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5'd11:CMP_RESULT[10]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5'd12:CMP_RESULT[11]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    5'd13:CMP_RESULT[12]  &lt;=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cmp_result_rr</a:t>
            </a:r>
            <a:r>
              <a:rPr lang="en-US" altLang="zh-CN" sz="800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tx1"/>
                </a:solidFill>
              </a:rPr>
              <a:t>//            5'd14:CMP_RESULT[13]  &lt;=  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cmp_result_r</a:t>
            </a:r>
            <a:r>
              <a:rPr lang="en-US" altLang="zh-CN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default:CMP_RESULT</a:t>
            </a:r>
            <a:r>
              <a:rPr lang="en-US" altLang="zh-CN" sz="800" dirty="0" smtClean="0">
                <a:solidFill>
                  <a:schemeClr val="accent6"/>
                </a:solidFill>
              </a:rPr>
              <a:t>[</a:t>
            </a:r>
            <a:r>
              <a:rPr lang="en-US" altLang="zh-CN" sz="800" dirty="0" smtClean="0">
                <a:solidFill>
                  <a:srgbClr val="FF0000"/>
                </a:solidFill>
              </a:rPr>
              <a:t>(</a:t>
            </a:r>
            <a:r>
              <a:rPr lang="en-US" altLang="zh-CN" sz="800" dirty="0" smtClean="0">
                <a:solidFill>
                  <a:schemeClr val="accent6"/>
                </a:solidFill>
              </a:rPr>
              <a:t>CH_NUM</a:t>
            </a:r>
            <a:r>
              <a:rPr lang="en-US" altLang="zh-CN" sz="800" dirty="0" smtClean="0">
                <a:solidFill>
                  <a:srgbClr val="FF0000"/>
                </a:solidFill>
              </a:rPr>
              <a:t>-1'b1)</a:t>
            </a:r>
            <a:r>
              <a:rPr lang="en-US" altLang="zh-CN" sz="800" dirty="0" smtClean="0">
                <a:solidFill>
                  <a:schemeClr val="accent6"/>
                </a:solidFill>
              </a:rPr>
              <a:t>:1]  &lt;=  CMP_RESULT[</a:t>
            </a:r>
            <a:r>
              <a:rPr lang="en-US" altLang="zh-CN" sz="800" dirty="0" smtClean="0">
                <a:solidFill>
                  <a:srgbClr val="FF0000"/>
                </a:solidFill>
              </a:rPr>
              <a:t>(</a:t>
            </a:r>
            <a:r>
              <a:rPr lang="en-US" altLang="zh-CN" sz="800" dirty="0" smtClean="0">
                <a:solidFill>
                  <a:schemeClr val="accent6"/>
                </a:solidFill>
              </a:rPr>
              <a:t>CH_NUM</a:t>
            </a:r>
            <a:r>
              <a:rPr lang="en-US" altLang="zh-CN" sz="800" dirty="0" smtClean="0">
                <a:solidFill>
                  <a:srgbClr val="FF0000"/>
                </a:solidFill>
              </a:rPr>
              <a:t>-1'b1)</a:t>
            </a:r>
            <a:r>
              <a:rPr lang="en-US" altLang="zh-CN" sz="800" dirty="0" smtClean="0">
                <a:solidFill>
                  <a:schemeClr val="accent6"/>
                </a:solidFill>
              </a:rPr>
              <a:t>:1];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    </a:t>
            </a:r>
            <a:r>
              <a:rPr lang="en-US" altLang="zh-CN" sz="800" dirty="0" err="1" smtClean="0">
                <a:solidFill>
                  <a:schemeClr val="accent6"/>
                </a:solidFill>
              </a:rPr>
              <a:t>endcase</a:t>
            </a:r>
            <a:endParaRPr lang="en-US" altLang="zh-CN" sz="800" dirty="0" smtClean="0">
              <a:solidFill>
                <a:schemeClr val="accent6"/>
              </a:solidFill>
            </a:endParaRP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        end</a:t>
            </a:r>
          </a:p>
          <a:p>
            <a:r>
              <a:rPr lang="en-US" altLang="zh-CN" sz="800" dirty="0" smtClean="0">
                <a:solidFill>
                  <a:schemeClr val="accent6"/>
                </a:solidFill>
              </a:rPr>
              <a:t>end</a:t>
            </a:r>
          </a:p>
          <a:p>
            <a:endParaRPr lang="en-US" altLang="zh-CN" sz="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always@(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posedge</a:t>
            </a:r>
            <a:r>
              <a:rPr lang="en-US" altLang="zh-CN" sz="800" dirty="0" smtClean="0">
                <a:solidFill>
                  <a:srgbClr val="FF0000"/>
                </a:solidFill>
              </a:rPr>
              <a:t> CLK_SLOW_SC or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negedge</a:t>
            </a:r>
            <a:r>
              <a:rPr lang="en-US" altLang="zh-CN" sz="800" dirty="0" smtClean="0">
                <a:solidFill>
                  <a:srgbClr val="FF0000"/>
                </a:solidFill>
              </a:rPr>
              <a:t>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resetb_SR_CLK_SLOW</a:t>
            </a:r>
            <a:r>
              <a:rPr lang="en-US" altLang="zh-CN" sz="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begin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if(~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resetb_SR_CLK_SLOW</a:t>
            </a:r>
            <a:r>
              <a:rPr lang="en-US" altLang="zh-CN" sz="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  CMP_RESULT[CH_NUM]  &lt;=  {1'b0};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else if(CMP_UNDERWAY)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  begin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      case(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cmp_cnt</a:t>
            </a:r>
            <a:r>
              <a:rPr lang="en-US" altLang="zh-CN" sz="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           5'd14:CMP_RESULT[13]  &lt;= 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cmp_result_r</a:t>
            </a:r>
            <a:r>
              <a:rPr lang="en-US" altLang="zh-CN" sz="8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          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default:CMP_RESULT</a:t>
            </a:r>
            <a:r>
              <a:rPr lang="en-US" altLang="zh-CN" sz="800" dirty="0" smtClean="0">
                <a:solidFill>
                  <a:srgbClr val="FF0000"/>
                </a:solidFill>
              </a:rPr>
              <a:t>[CH_NUM]  &lt;=  CMP_RESULT[CH_NUM];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endcase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   end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428992" y="3286124"/>
            <a:ext cx="1000132" cy="642942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12(issue30) CB_CNT </a:t>
            </a:r>
            <a:r>
              <a:rPr lang="zh-CN" altLang="en-US" sz="2000" b="0" kern="0" dirty="0" smtClean="0"/>
              <a:t>在发生故障时没有立刻清零（不改）</a:t>
            </a:r>
            <a:endParaRPr lang="zh-CN" altLang="en-US" sz="2000" b="0" kern="0" dirty="0"/>
          </a:p>
        </p:txBody>
      </p:sp>
      <p:pic>
        <p:nvPicPr>
          <p:cNvPr id="3" name="图片 2" descr="issue27-CB_CTRL_Wr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8818"/>
            <a:ext cx="9144000" cy="46484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81133" y="1124744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kern="0" dirty="0" smtClean="0">
                <a:solidFill>
                  <a:schemeClr val="tx1"/>
                </a:solidFill>
              </a:rPr>
              <a:t>Before eco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12(issue30) CB_CNT </a:t>
            </a:r>
            <a:r>
              <a:rPr lang="zh-CN" altLang="en-US" sz="2000" b="0" kern="0" dirty="0" smtClean="0"/>
              <a:t>在发生故障时没有立刻清零</a:t>
            </a:r>
            <a:endParaRPr lang="zh-CN" altLang="en-US" sz="2000" b="0" kern="0" dirty="0"/>
          </a:p>
        </p:txBody>
      </p:sp>
      <p:pic>
        <p:nvPicPr>
          <p:cNvPr id="3" name="图片 2" descr="issue27-CB_CTRL_Wr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47" y="1588818"/>
            <a:ext cx="8761706" cy="46484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81133" y="1124744"/>
            <a:ext cx="1335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kern="0" dirty="0" smtClean="0">
                <a:solidFill>
                  <a:schemeClr val="tx1"/>
                </a:solidFill>
              </a:rPr>
              <a:t>After eco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71472" y="2714620"/>
            <a:ext cx="8286808" cy="278608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flipV="1">
            <a:off x="642910" y="2714620"/>
            <a:ext cx="8215370" cy="2714644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13(issue39)   CB_SETTLE[4:0], default value need to change</a:t>
            </a:r>
            <a:endParaRPr lang="zh-CN" altLang="en-US" sz="2000" b="0" kern="0" dirty="0"/>
          </a:p>
        </p:txBody>
      </p:sp>
      <p:pic>
        <p:nvPicPr>
          <p:cNvPr id="3" name="图片 2" descr="read_reg00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17784"/>
            <a:ext cx="9144000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18(issue44) DLPF </a:t>
            </a:r>
            <a:r>
              <a:rPr lang="zh-CN" altLang="en-US" sz="2000" b="0" kern="0" dirty="0" smtClean="0"/>
              <a:t>算法存在错误，会丢失有效数据导致</a:t>
            </a:r>
            <a:r>
              <a:rPr lang="en-US" altLang="zh-CN" sz="2000" b="0" kern="0" dirty="0" smtClean="0"/>
              <a:t>DLPF</a:t>
            </a:r>
            <a:r>
              <a:rPr lang="zh-CN" altLang="en-US" sz="2000" b="0" kern="0" dirty="0" smtClean="0"/>
              <a:t>后的结果存在误差</a:t>
            </a:r>
            <a:endParaRPr lang="zh-CN" altLang="en-US" sz="2000" b="0" kern="0" dirty="0"/>
          </a:p>
        </p:txBody>
      </p:sp>
      <p:pic>
        <p:nvPicPr>
          <p:cNvPr id="3" name="图片 2" descr="adc_dlpf_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48051"/>
            <a:ext cx="9144000" cy="2252957"/>
          </a:xfrm>
          <a:prstGeom prst="rect">
            <a:avLst/>
          </a:prstGeom>
        </p:spPr>
      </p:pic>
      <p:pic>
        <p:nvPicPr>
          <p:cNvPr id="5" name="图片 4" descr="adc_dlpf_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65057"/>
            <a:ext cx="9144000" cy="2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19(issue43)</a:t>
            </a:r>
            <a:r>
              <a:rPr lang="zh-CN" altLang="en-US" sz="2000" b="0" kern="0" dirty="0" smtClean="0"/>
              <a:t>更改</a:t>
            </a:r>
            <a:r>
              <a:rPr lang="en-US" altLang="zh-CN" sz="2000" b="0" kern="0" dirty="0" smtClean="0"/>
              <a:t>UV deglitch</a:t>
            </a:r>
            <a:r>
              <a:rPr lang="zh-CN" altLang="en-US" sz="2000" b="0" kern="0" dirty="0" smtClean="0"/>
              <a:t>的值，不会</a:t>
            </a:r>
            <a:r>
              <a:rPr lang="en-US" altLang="zh-CN" sz="2000" b="0" kern="0" dirty="0" smtClean="0"/>
              <a:t>reset counter</a:t>
            </a:r>
            <a:r>
              <a:rPr lang="zh-CN" altLang="en-US" sz="2000" b="0" kern="0" dirty="0" smtClean="0"/>
              <a:t>的计数</a:t>
            </a:r>
            <a:endParaRPr lang="zh-CN" altLang="en-US" sz="2000" b="0" kern="0" dirty="0"/>
          </a:p>
        </p:txBody>
      </p:sp>
      <p:pic>
        <p:nvPicPr>
          <p:cNvPr id="3" name="图片 2" descr="issue43-OVUV_OTUT_CMP-Wr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98695"/>
            <a:ext cx="9144000" cy="26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(</a:t>
            </a:r>
            <a:r>
              <a:rPr lang="en-US" altLang="zh-CN" sz="2000" b="0" kern="0" dirty="0" smtClean="0"/>
              <a:t>issue4)    COMN TX DIS</a:t>
            </a:r>
            <a:r>
              <a:rPr lang="zh-CN" altLang="en-US" sz="2000" b="0" kern="0" dirty="0" smtClean="0"/>
              <a:t>拉高，关闭北口，同时发送读指令南口也不回复信息 </a:t>
            </a:r>
            <a:endParaRPr lang="zh-CN" altLang="en-US" sz="2000" b="0" kern="0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-468560" y="1268760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Case1</a:t>
            </a:r>
            <a:r>
              <a:rPr lang="zh-CN" altLang="en-US" sz="2000" b="0" kern="0" dirty="0" smtClean="0"/>
              <a:t>：</a:t>
            </a:r>
            <a:r>
              <a:rPr lang="en-US" altLang="zh-CN" sz="2000" b="0" kern="0" dirty="0" smtClean="0"/>
              <a:t>wake</a:t>
            </a:r>
            <a:r>
              <a:rPr lang="zh-CN" altLang="en-US" sz="2000" b="0" kern="0" dirty="0" smtClean="0"/>
              <a:t>，</a:t>
            </a:r>
            <a:r>
              <a:rPr lang="en-US" altLang="zh-CN" sz="2000" b="0" kern="0" dirty="0" smtClean="0"/>
              <a:t>address</a:t>
            </a:r>
            <a:r>
              <a:rPr lang="zh-CN" altLang="en-US" sz="2000" b="0" kern="0" dirty="0" smtClean="0"/>
              <a:t>，关闭</a:t>
            </a:r>
            <a:r>
              <a:rPr lang="en-US" altLang="zh-CN" sz="2000" b="0" kern="0" dirty="0" smtClean="0"/>
              <a:t>S2</a:t>
            </a:r>
            <a:r>
              <a:rPr lang="zh-CN" altLang="en-US" sz="2000" b="0" kern="0" dirty="0" smtClean="0"/>
              <a:t>的北口，然后</a:t>
            </a:r>
            <a:r>
              <a:rPr lang="en-US" altLang="zh-CN" sz="2000" b="0" kern="0" dirty="0" smtClean="0"/>
              <a:t>single read S2</a:t>
            </a:r>
            <a:endParaRPr lang="zh-CN" altLang="en-US" sz="2000" b="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44824"/>
            <a:ext cx="255305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60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20(issue51) FCOMM</a:t>
            </a:r>
            <a:r>
              <a:rPr lang="zh-CN" altLang="en-US" sz="2000" b="0" kern="0" dirty="0" smtClean="0"/>
              <a:t>的投票机制没错，做成了</a:t>
            </a:r>
            <a:r>
              <a:rPr lang="en-US" altLang="zh-CN" sz="2000" b="0" kern="0" dirty="0" smtClean="0"/>
              <a:t>3</a:t>
            </a:r>
            <a:r>
              <a:rPr lang="zh-CN" altLang="en-US" sz="2000" b="0" kern="0" dirty="0" smtClean="0"/>
              <a:t>选</a:t>
            </a:r>
            <a:r>
              <a:rPr lang="en-US" altLang="zh-CN" sz="2000" b="0" kern="0" dirty="0" smtClean="0"/>
              <a:t>2</a:t>
            </a:r>
            <a:endParaRPr lang="zh-CN" altLang="en-US" sz="2000" b="0" kern="0" dirty="0"/>
          </a:p>
        </p:txBody>
      </p:sp>
      <p:pic>
        <p:nvPicPr>
          <p:cNvPr id="3" name="图片 2" descr="sinlge_read_FCOMM_FL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24744"/>
            <a:ext cx="9144000" cy="546802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571472" y="4429132"/>
            <a:ext cx="8286808" cy="214314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flipV="1">
            <a:off x="652434" y="4429132"/>
            <a:ext cx="8205846" cy="208122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21  ADC_LOGIC</a:t>
            </a:r>
            <a:r>
              <a:rPr lang="zh-CN" altLang="en-US" sz="2000" b="0" kern="0" dirty="0" smtClean="0"/>
              <a:t>中</a:t>
            </a:r>
            <a:r>
              <a:rPr lang="en-US" altLang="zh-CN" sz="2000" b="0" kern="0" dirty="0" smtClean="0"/>
              <a:t>ALG</a:t>
            </a:r>
            <a:r>
              <a:rPr lang="zh-CN" altLang="en-US" sz="2000" b="0" kern="0" dirty="0" smtClean="0"/>
              <a:t>与</a:t>
            </a:r>
            <a:r>
              <a:rPr lang="en-US" altLang="zh-CN" sz="2000" b="0" kern="0" dirty="0" smtClean="0"/>
              <a:t>GAIN_ERR</a:t>
            </a:r>
            <a:r>
              <a:rPr lang="zh-CN" altLang="en-US" sz="2000" b="0" kern="0" dirty="0" smtClean="0"/>
              <a:t>乘法运算符号错误</a:t>
            </a:r>
            <a:endParaRPr lang="zh-CN" altLang="en-US" sz="2000" b="0" kern="0" dirty="0"/>
          </a:p>
        </p:txBody>
      </p:sp>
      <p:pic>
        <p:nvPicPr>
          <p:cNvPr id="3" name="图片 2" descr="issue43-OVUV_OTUT_CMP-Wr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37" y="1772817"/>
            <a:ext cx="906666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22  ADC_LOGIC</a:t>
            </a:r>
            <a:r>
              <a:rPr lang="zh-CN" altLang="en-US" sz="2000" b="0" kern="0" dirty="0" smtClean="0"/>
              <a:t>中</a:t>
            </a:r>
            <a:r>
              <a:rPr lang="en-US" altLang="zh-CN" sz="2000" b="0" kern="0" dirty="0" smtClean="0"/>
              <a:t>SDM</a:t>
            </a:r>
            <a:r>
              <a:rPr lang="zh-CN" altLang="en-US" sz="2000" b="0" kern="0" dirty="0" smtClean="0"/>
              <a:t>与</a:t>
            </a:r>
            <a:r>
              <a:rPr lang="en-US" altLang="zh-CN" sz="2000" b="0" kern="0" dirty="0" smtClean="0"/>
              <a:t>ALG</a:t>
            </a:r>
            <a:r>
              <a:rPr lang="zh-CN" altLang="en-US" sz="2000" b="0" kern="0" dirty="0" smtClean="0"/>
              <a:t>数据合并在</a:t>
            </a:r>
            <a:r>
              <a:rPr lang="en-US" altLang="zh-CN" sz="2000" b="0" kern="0" dirty="0" smtClean="0"/>
              <a:t>mode</a:t>
            </a:r>
            <a:r>
              <a:rPr lang="zh-CN" altLang="en-US" sz="2000" b="0" kern="0" dirty="0" smtClean="0"/>
              <a:t>为</a:t>
            </a:r>
            <a:r>
              <a:rPr lang="en-US" altLang="zh-CN" sz="2000" b="0" kern="0" dirty="0" smtClean="0"/>
              <a:t>0</a:t>
            </a:r>
            <a:r>
              <a:rPr lang="zh-CN" altLang="en-US" sz="2000" b="0" kern="0" dirty="0" smtClean="0"/>
              <a:t>时缩小了一倍</a:t>
            </a:r>
            <a:endParaRPr lang="zh-CN" altLang="en-US" sz="2000" b="0" kern="0" dirty="0"/>
          </a:p>
        </p:txBody>
      </p:sp>
      <p:pic>
        <p:nvPicPr>
          <p:cNvPr id="3" name="图片 2" descr="issue43-OVUV_OTUT_CMP-Wro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412776"/>
            <a:ext cx="906950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(</a:t>
            </a:r>
            <a:r>
              <a:rPr lang="en-US" altLang="zh-CN" sz="2000" b="0" kern="0" dirty="0" smtClean="0"/>
              <a:t>issue4)    COMN TX DIS</a:t>
            </a:r>
            <a:r>
              <a:rPr lang="zh-CN" altLang="en-US" sz="2000" b="0" kern="0" dirty="0" smtClean="0"/>
              <a:t>拉高，关闭北口，同时发送读指令南口也不回复信息 </a:t>
            </a:r>
            <a:endParaRPr lang="zh-CN" altLang="en-US" sz="2000" b="0" kern="0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-108520" y="1268760"/>
            <a:ext cx="7670656" cy="4143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Case2</a:t>
            </a:r>
            <a:r>
              <a:rPr lang="zh-CN" altLang="en-US" sz="2000" b="0" kern="0" dirty="0" smtClean="0"/>
              <a:t>：</a:t>
            </a:r>
            <a:r>
              <a:rPr lang="en-US" altLang="zh-CN" sz="2000" b="0" kern="0" dirty="0" smtClean="0"/>
              <a:t>wake</a:t>
            </a:r>
            <a:r>
              <a:rPr lang="zh-CN" altLang="en-US" sz="2000" b="0" kern="0" dirty="0" smtClean="0"/>
              <a:t>，</a:t>
            </a:r>
            <a:r>
              <a:rPr lang="en-US" altLang="zh-CN" sz="2000" b="0" kern="0" dirty="0" smtClean="0"/>
              <a:t>address</a:t>
            </a:r>
            <a:r>
              <a:rPr lang="zh-CN" altLang="en-US" sz="2000" b="0" kern="0" dirty="0" smtClean="0"/>
              <a:t>，改变</a:t>
            </a:r>
            <a:r>
              <a:rPr lang="en-US" altLang="zh-CN" sz="2000" b="0" kern="0" dirty="0" smtClean="0"/>
              <a:t>DIR</a:t>
            </a:r>
            <a:r>
              <a:rPr lang="zh-CN" altLang="en-US" sz="2000" b="0" kern="0" dirty="0" smtClean="0"/>
              <a:t>，关闭</a:t>
            </a:r>
            <a:r>
              <a:rPr lang="en-US" altLang="zh-CN" sz="2000" b="0" kern="0" dirty="0" smtClean="0"/>
              <a:t>S2</a:t>
            </a:r>
            <a:r>
              <a:rPr lang="zh-CN" altLang="en-US" sz="2000" b="0" kern="0" dirty="0" smtClean="0"/>
              <a:t>的南口，然后</a:t>
            </a:r>
            <a:r>
              <a:rPr lang="en-US" altLang="zh-CN" sz="2000" b="0" kern="0" dirty="0" smtClean="0"/>
              <a:t>single read S2</a:t>
            </a:r>
            <a:endParaRPr lang="zh-CN" alt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35322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D994FA-E059-4B40-BB39-BC2E77BD89D0}"/>
              </a:ext>
            </a:extLst>
          </p:cNvPr>
          <p:cNvSpPr txBox="1">
            <a:spLocks/>
          </p:cNvSpPr>
          <p:nvPr/>
        </p:nvSpPr>
        <p:spPr>
          <a:xfrm>
            <a:off x="214282" y="1972564"/>
            <a:ext cx="8643998" cy="309951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5800" b="0" kern="0" dirty="0" smtClean="0"/>
              <a:t>Digital issue waves</a:t>
            </a:r>
          </a:p>
          <a:p>
            <a:endParaRPr lang="en-US" altLang="zh-CN" sz="5800" b="0" kern="0" dirty="0" smtClean="0"/>
          </a:p>
          <a:p>
            <a:endParaRPr lang="en-US" altLang="zh-CN" sz="58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endParaRPr lang="en-US" altLang="zh-CN" sz="2600" b="0" kern="0" dirty="0" smtClean="0"/>
          </a:p>
          <a:p>
            <a:r>
              <a:rPr lang="en-US" altLang="zh-CN" sz="2600" b="0" kern="0" dirty="0" smtClean="0"/>
              <a:t>Snow Wang</a:t>
            </a:r>
          </a:p>
          <a:p>
            <a:endParaRPr lang="en-US" altLang="zh-CN" sz="2600" b="0" kern="0" dirty="0" smtClean="0"/>
          </a:p>
          <a:p>
            <a:r>
              <a:rPr lang="en-US" altLang="zh-CN" sz="2600" b="0" kern="0" dirty="0" smtClean="0"/>
              <a:t>Wed Mar 1 2023</a:t>
            </a:r>
            <a:endParaRPr lang="zh-CN" altLang="en-US" sz="2600" b="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6936432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2(issue3)     4</a:t>
            </a:r>
            <a:r>
              <a:rPr lang="zh-CN" altLang="en-US" sz="2000" b="0" kern="0" dirty="0" smtClean="0"/>
              <a:t>层结构，从正向切到反向</a:t>
            </a:r>
            <a:r>
              <a:rPr lang="en-US" altLang="zh-CN" sz="2000" b="0" kern="0" dirty="0" smtClean="0"/>
              <a:t>Address</a:t>
            </a:r>
            <a:endParaRPr lang="zh-CN" altLang="en-US" sz="2000" b="0" kern="0" dirty="0"/>
          </a:p>
        </p:txBody>
      </p:sp>
      <p:pic>
        <p:nvPicPr>
          <p:cNvPr id="3" name="图片 2" descr="spi_single_read_ad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26816"/>
            <a:ext cx="9144000" cy="42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65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3(issue4)    COMN TX DIS</a:t>
            </a:r>
            <a:r>
              <a:rPr lang="zh-CN" altLang="en-US" sz="2000" b="0" kern="0" dirty="0" smtClean="0"/>
              <a:t>拉高，关闭北口，同时发送读指令南口也不回复信息 </a:t>
            </a:r>
            <a:endParaRPr lang="zh-CN" altLang="en-US" sz="2000" b="0" kern="0" dirty="0"/>
          </a:p>
        </p:txBody>
      </p:sp>
      <p:pic>
        <p:nvPicPr>
          <p:cNvPr id="3" name="图片 2" descr="spi_single_read_d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90496"/>
            <a:ext cx="9144000" cy="4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6936432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0" kern="0" dirty="0" smtClean="0"/>
              <a:t>5(issue6)   SLP</a:t>
            </a:r>
            <a:r>
              <a:rPr lang="zh-CN" altLang="en-US" sz="2000" b="0" kern="0" dirty="0" smtClean="0"/>
              <a:t>和</a:t>
            </a:r>
            <a:r>
              <a:rPr lang="en-US" altLang="zh-CN" sz="2000" b="0" kern="0" dirty="0" smtClean="0"/>
              <a:t>ACT</a:t>
            </a:r>
            <a:r>
              <a:rPr lang="zh-CN" altLang="en-US" sz="2000" b="0" kern="0" dirty="0" smtClean="0"/>
              <a:t>状态收到</a:t>
            </a:r>
            <a:r>
              <a:rPr lang="en-US" altLang="zh-CN" sz="2000" b="0" kern="0" dirty="0" smtClean="0"/>
              <a:t>wake Tone</a:t>
            </a:r>
            <a:r>
              <a:rPr lang="zh-CN" altLang="en-US" sz="2000" b="0" kern="0" dirty="0" smtClean="0"/>
              <a:t>，不抄送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4298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kern="0" dirty="0" smtClean="0">
                <a:solidFill>
                  <a:schemeClr val="tx1"/>
                </a:solidFill>
              </a:rPr>
              <a:t>SLP</a:t>
            </a:r>
            <a:r>
              <a:rPr lang="zh-CN" altLang="en-US" b="0" kern="0" dirty="0" smtClean="0">
                <a:solidFill>
                  <a:schemeClr val="tx1"/>
                </a:solidFill>
              </a:rPr>
              <a:t>状态收到</a:t>
            </a:r>
            <a:r>
              <a:rPr lang="en-US" altLang="zh-CN" b="0" kern="0" dirty="0" smtClean="0">
                <a:solidFill>
                  <a:schemeClr val="tx1"/>
                </a:solidFill>
              </a:rPr>
              <a:t>wake Tone</a:t>
            </a:r>
            <a:r>
              <a:rPr lang="zh-CN" altLang="en-US" b="0" kern="0" dirty="0" smtClean="0">
                <a:solidFill>
                  <a:schemeClr val="tx1"/>
                </a:solidFill>
              </a:rPr>
              <a:t>，不抄送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TC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534930"/>
            <a:ext cx="8316416" cy="52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9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6936432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0" kern="0" dirty="0" smtClean="0"/>
              <a:t>5(issue6)   SLP</a:t>
            </a:r>
            <a:r>
              <a:rPr lang="zh-CN" altLang="en-US" sz="2000" b="0" kern="0" dirty="0" smtClean="0"/>
              <a:t>和</a:t>
            </a:r>
            <a:r>
              <a:rPr lang="en-US" altLang="zh-CN" sz="2000" b="0" kern="0" dirty="0" smtClean="0"/>
              <a:t>ACT</a:t>
            </a:r>
            <a:r>
              <a:rPr lang="zh-CN" altLang="en-US" sz="2000" b="0" kern="0" dirty="0" smtClean="0"/>
              <a:t>状态收到</a:t>
            </a:r>
            <a:r>
              <a:rPr lang="en-US" altLang="zh-CN" sz="2000" b="0" kern="0" dirty="0" smtClean="0"/>
              <a:t>wake Tone</a:t>
            </a:r>
            <a:r>
              <a:rPr lang="zh-CN" altLang="en-US" sz="2000" b="0" kern="0" dirty="0" smtClean="0"/>
              <a:t>，不抄送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4298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kern="0" dirty="0" smtClean="0">
                <a:solidFill>
                  <a:schemeClr val="tx1"/>
                </a:solidFill>
              </a:rPr>
              <a:t>ACT</a:t>
            </a:r>
            <a:r>
              <a:rPr lang="zh-CN" altLang="en-US" b="0" kern="0" dirty="0" smtClean="0">
                <a:solidFill>
                  <a:schemeClr val="tx1"/>
                </a:solidFill>
              </a:rPr>
              <a:t>状态收到</a:t>
            </a:r>
            <a:r>
              <a:rPr lang="en-US" altLang="zh-CN" b="0" kern="0" dirty="0" smtClean="0">
                <a:solidFill>
                  <a:schemeClr val="tx1"/>
                </a:solidFill>
              </a:rPr>
              <a:t>wake Tone</a:t>
            </a:r>
            <a:r>
              <a:rPr lang="zh-CN" altLang="en-US" b="0" kern="0" dirty="0" smtClean="0">
                <a:solidFill>
                  <a:schemeClr val="tx1"/>
                </a:solidFill>
              </a:rPr>
              <a:t>，不抄送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ACT_wake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8152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9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F994413-E33D-49D6-90A7-82462DBE1FD1}"/>
              </a:ext>
            </a:extLst>
          </p:cNvPr>
          <p:cNvSpPr txBox="1">
            <a:spLocks/>
          </p:cNvSpPr>
          <p:nvPr/>
        </p:nvSpPr>
        <p:spPr>
          <a:xfrm>
            <a:off x="1187624" y="692696"/>
            <a:ext cx="7670656" cy="4143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宋体" charset="-122"/>
                <a:cs typeface="+mj-cs"/>
              </a:defRPr>
            </a:lvl1pPr>
            <a:lvl2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2pPr>
            <a:lvl3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3pPr>
            <a:lvl4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4pPr>
            <a:lvl5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Calibri" pitchFamily="32" charset="0"/>
                <a:ea typeface="宋体" charset="-122"/>
              </a:defRPr>
            </a:lvl9pPr>
          </a:lstStyle>
          <a:p>
            <a:r>
              <a:rPr lang="en-US" altLang="zh-CN" sz="2000" b="0" kern="0" dirty="0" smtClean="0"/>
              <a:t>6(issue8) SCTO</a:t>
            </a:r>
            <a:r>
              <a:rPr lang="zh-CN" altLang="en-US" sz="2000" b="0" kern="0" dirty="0" smtClean="0"/>
              <a:t>时间不对，实测时间比定义时间偏大</a:t>
            </a:r>
            <a:r>
              <a:rPr lang="en-US" altLang="zh-CN" sz="2000" b="0" kern="0" dirty="0" smtClean="0"/>
              <a:t>8%(</a:t>
            </a:r>
            <a:r>
              <a:rPr lang="zh-CN" altLang="en-US" sz="2000" b="0" kern="0" dirty="0" smtClean="0">
                <a:solidFill>
                  <a:srgbClr val="FF0000"/>
                </a:solidFill>
              </a:rPr>
              <a:t>未复现</a:t>
            </a:r>
            <a:r>
              <a:rPr lang="en-US" altLang="zh-CN" sz="2000" b="0" kern="0" dirty="0" smtClean="0"/>
              <a:t>)</a:t>
            </a:r>
            <a:endParaRPr lang="zh-CN" altLang="en-US" sz="2000" b="0" kern="0" dirty="0"/>
          </a:p>
        </p:txBody>
      </p:sp>
      <p:pic>
        <p:nvPicPr>
          <p:cNvPr id="3" name="图片 2" descr="1202_5_1_LC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29743"/>
            <a:ext cx="9144000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新細明體" charset="-12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2">
                <a:lumMod val="60000"/>
                <a:lumOff val="40000"/>
              </a:schemeClr>
            </a:solidFill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lergy_bat.potx" id="{9D902FFF-15EC-44E4-861A-402E0DAF4A67}" vid="{D9ABC379-8E56-4847-B997-2D628F5D222D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lergy_bat.potx" id="{9D902FFF-15EC-44E4-861A-402E0DAF4A67}" vid="{7A1B97E3-1EE4-40EE-95EE-B75D27C05FE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silergy_bat</Template>
  <TotalTime>6688</TotalTime>
  <Words>806</Words>
  <Application>Microsoft Office PowerPoint</Application>
  <PresentationFormat>全屏显示(4:3)</PresentationFormat>
  <Paragraphs>137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Apple LiGothic Medium</vt:lpstr>
      <vt:lpstr>微軟正黑體</vt:lpstr>
      <vt:lpstr>新細明體</vt:lpstr>
      <vt:lpstr>新細明體</vt:lpstr>
      <vt:lpstr>楷体</vt:lpstr>
      <vt:lpstr>宋体</vt:lpstr>
      <vt:lpstr>Arial</vt:lpstr>
      <vt:lpstr>Calibri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wei</dc:creator>
  <cp:lastModifiedBy>Microsoft 帐户</cp:lastModifiedBy>
  <cp:revision>360</cp:revision>
  <cp:lastPrinted>2014-09-05T03:33:55Z</cp:lastPrinted>
  <dcterms:created xsi:type="dcterms:W3CDTF">2020-11-03T08:10:22Z</dcterms:created>
  <dcterms:modified xsi:type="dcterms:W3CDTF">2023-03-09T11:49:44Z</dcterms:modified>
</cp:coreProperties>
</file>