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57" r:id="rId2"/>
    <p:sldId id="436" r:id="rId3"/>
    <p:sldId id="438" r:id="rId4"/>
    <p:sldId id="413" r:id="rId5"/>
    <p:sldId id="341" r:id="rId6"/>
    <p:sldId id="488" r:id="rId7"/>
    <p:sldId id="416" r:id="rId8"/>
    <p:sldId id="444" r:id="rId9"/>
    <p:sldId id="445" r:id="rId10"/>
    <p:sldId id="446" r:id="rId11"/>
    <p:sldId id="440" r:id="rId12"/>
    <p:sldId id="447" r:id="rId13"/>
    <p:sldId id="448" r:id="rId14"/>
    <p:sldId id="449" r:id="rId15"/>
    <p:sldId id="450" r:id="rId16"/>
    <p:sldId id="443" r:id="rId17"/>
    <p:sldId id="489" r:id="rId18"/>
    <p:sldId id="451" r:id="rId19"/>
    <p:sldId id="442" r:id="rId20"/>
    <p:sldId id="452" r:id="rId21"/>
    <p:sldId id="453" r:id="rId22"/>
    <p:sldId id="454" r:id="rId23"/>
    <p:sldId id="490" r:id="rId24"/>
    <p:sldId id="455" r:id="rId25"/>
    <p:sldId id="456" r:id="rId26"/>
    <p:sldId id="441" r:id="rId27"/>
    <p:sldId id="457" r:id="rId28"/>
    <p:sldId id="458" r:id="rId29"/>
    <p:sldId id="459" r:id="rId30"/>
    <p:sldId id="439" r:id="rId31"/>
    <p:sldId id="462" r:id="rId32"/>
    <p:sldId id="460" r:id="rId33"/>
    <p:sldId id="465" r:id="rId34"/>
    <p:sldId id="466" r:id="rId35"/>
    <p:sldId id="467" r:id="rId36"/>
    <p:sldId id="468" r:id="rId37"/>
    <p:sldId id="469" r:id="rId38"/>
    <p:sldId id="470" r:id="rId39"/>
    <p:sldId id="471" r:id="rId40"/>
    <p:sldId id="472" r:id="rId41"/>
    <p:sldId id="476" r:id="rId42"/>
    <p:sldId id="473" r:id="rId43"/>
    <p:sldId id="474" r:id="rId44"/>
    <p:sldId id="483" r:id="rId45"/>
    <p:sldId id="484" r:id="rId46"/>
    <p:sldId id="485" r:id="rId47"/>
    <p:sldId id="486" r:id="rId48"/>
    <p:sldId id="487" r:id="rId49"/>
    <p:sldId id="491" r:id="rId50"/>
    <p:sldId id="352" r:id="rId51"/>
    <p:sldId id="414" r:id="rId52"/>
    <p:sldId id="415" r:id="rId53"/>
  </p:sldIdLst>
  <p:sldSz cx="9144000" cy="6858000" type="screen4x3"/>
  <p:notesSz cx="9296400" cy="7010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C5"/>
    <a:srgbClr val="003399"/>
    <a:srgbClr val="700070"/>
    <a:srgbClr val="FF6600"/>
    <a:srgbClr val="F7F7F7"/>
    <a:srgbClr val="3333FF"/>
    <a:srgbClr val="2E6DBD"/>
    <a:srgbClr val="F56329"/>
    <a:srgbClr val="E98909"/>
    <a:srgbClr val="F58F0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 snapToObjects="1">
      <p:cViewPr varScale="1">
        <p:scale>
          <a:sx n="69" d="100"/>
          <a:sy n="69" d="100"/>
        </p:scale>
        <p:origin x="-1416" y="-102"/>
      </p:cViewPr>
      <p:guideLst>
        <p:guide orient="horz" pos="552"/>
        <p:guide orient="horz" pos="3792"/>
        <p:guide/>
      </p:guideLst>
    </p:cSldViewPr>
  </p:slideViewPr>
  <p:outlineViewPr>
    <p:cViewPr>
      <p:scale>
        <a:sx n="33" d="100"/>
        <a:sy n="33" d="100"/>
      </p:scale>
      <p:origin x="0" y="10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80" d="100"/>
          <a:sy n="80" d="100"/>
        </p:scale>
        <p:origin x="-1404" y="-72"/>
      </p:cViewPr>
      <p:guideLst>
        <p:guide orient="horz" pos="2208"/>
        <p:guide pos="292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748" cy="349911"/>
          </a:xfrm>
          <a:prstGeom prst="rect">
            <a:avLst/>
          </a:prstGeom>
        </p:spPr>
        <p:txBody>
          <a:bodyPr vert="horz" lIns="93170" tIns="46585" rIns="93170" bIns="46585" rtlCol="0"/>
          <a:lstStyle>
            <a:lvl1pPr algn="l">
              <a:defRPr sz="1300">
                <a:latin typeface="Arial" charset="0"/>
                <a:ea typeface="ＭＳ Ｐゴシック" pitchFamily="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115" y="1"/>
            <a:ext cx="4028748" cy="349911"/>
          </a:xfrm>
          <a:prstGeom prst="rect">
            <a:avLst/>
          </a:prstGeom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C9272E3-71D7-498E-84F1-C699350AB9A9}" type="datetime1">
              <a:rPr lang="en-US"/>
              <a:pPr/>
              <a:t>8/22/2011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968"/>
            <a:ext cx="4028748" cy="349911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lvl1pPr algn="l">
              <a:defRPr sz="1300">
                <a:latin typeface="Arial" charset="0"/>
                <a:ea typeface="ＭＳ Ｐゴシック" pitchFamily="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115" y="6658968"/>
            <a:ext cx="4028748" cy="349911"/>
          </a:xfrm>
          <a:prstGeom prst="rect">
            <a:avLst/>
          </a:prstGeom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FE1CE6E-FD42-41B5-93CC-8781E4FF191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748" cy="349911"/>
          </a:xfrm>
          <a:prstGeom prst="rect">
            <a:avLst/>
          </a:prstGeom>
        </p:spPr>
        <p:txBody>
          <a:bodyPr vert="horz" lIns="93170" tIns="46585" rIns="93170" bIns="46585" rtlCol="0"/>
          <a:lstStyle>
            <a:lvl1pPr algn="l">
              <a:defRPr sz="1300">
                <a:latin typeface="Arial" charset="0"/>
                <a:ea typeface="ＭＳ Ｐゴシック" pitchFamily="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115" y="1"/>
            <a:ext cx="4028748" cy="349911"/>
          </a:xfrm>
          <a:prstGeom prst="rect">
            <a:avLst/>
          </a:prstGeom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D3B64CF-6BAF-46A9-8FCE-AC9D28007EC9}" type="datetime1">
              <a:rPr lang="en-US"/>
              <a:pPr/>
              <a:t>8/22/2011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525" y="1425575"/>
            <a:ext cx="5032375" cy="3775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0" tIns="46585" rIns="93170" bIns="4658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12405" y="578115"/>
            <a:ext cx="3985709" cy="5905897"/>
          </a:xfrm>
          <a:prstGeom prst="rect">
            <a:avLst/>
          </a:prstGeom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968"/>
            <a:ext cx="4028748" cy="349911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lvl1pPr algn="l">
              <a:defRPr sz="1300">
                <a:latin typeface="Arial" charset="0"/>
                <a:ea typeface="ＭＳ Ｐゴシック" pitchFamily="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115" y="6658968"/>
            <a:ext cx="4028748" cy="349911"/>
          </a:xfrm>
          <a:prstGeom prst="rect">
            <a:avLst/>
          </a:prstGeom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6C3A3A9-0DAF-4648-BCDB-1072CF9E42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indent="-346075" algn="l" defTabSz="457200" rtl="0" eaLnBrk="0" fontAlgn="base" hangingPunct="0">
      <a:spcBef>
        <a:spcPct val="10000"/>
      </a:spcBef>
      <a:spcAft>
        <a:spcPct val="30000"/>
      </a:spcAft>
      <a:buClr>
        <a:schemeClr val="tx1"/>
      </a:buClr>
      <a:buSzPct val="80000"/>
      <a:defRPr lang="en-US"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10000"/>
      </a:spcBef>
      <a:spcAft>
        <a:spcPct val="30000"/>
      </a:spcAft>
      <a:buClr>
        <a:schemeClr val="tx1"/>
      </a:buClr>
      <a:buSzPct val="80000"/>
      <a:defRPr lang="en-US"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10000"/>
      </a:spcBef>
      <a:spcAft>
        <a:spcPct val="30000"/>
      </a:spcAft>
      <a:buClr>
        <a:schemeClr val="tx1"/>
      </a:buClr>
      <a:buSzPct val="80000"/>
      <a:defRPr lang="en-US"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10000"/>
      </a:spcBef>
      <a:spcAft>
        <a:spcPct val="30000"/>
      </a:spcAft>
      <a:buClr>
        <a:schemeClr val="tx1"/>
      </a:buClr>
      <a:buSzPct val="80000"/>
      <a:defRPr lang="en-US"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10000"/>
      </a:spcBef>
      <a:spcAft>
        <a:spcPct val="30000"/>
      </a:spcAft>
      <a:buClr>
        <a:schemeClr val="tx1"/>
      </a:buClr>
      <a:buSzPct val="80000"/>
      <a:defRPr lang="en-US"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indent="-350414" eaLnBrk="1" hangingPunct="1"/>
            <a:endParaRPr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CAFD5E9-D661-4616-A482-E13A25BC0259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2D4EF5-7DC4-4D50-BB3E-F4C784165CBA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2D4EF5-7DC4-4D50-BB3E-F4C784165CBA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2D4EF5-7DC4-4D50-BB3E-F4C784165CBA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2D4EF5-7DC4-4D50-BB3E-F4C784165CBA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2D4EF5-7DC4-4D50-BB3E-F4C784165CBA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2D4EF5-7DC4-4D50-BB3E-F4C784165CBA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2D4EF5-7DC4-4D50-BB3E-F4C784165CBA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Globe_Alone_rgb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05813" y="6281738"/>
            <a:ext cx="368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Placeholder 1"/>
          <p:cNvSpPr txBox="1">
            <a:spLocks/>
          </p:cNvSpPr>
          <p:nvPr userDrawn="1"/>
        </p:nvSpPr>
        <p:spPr bwMode="auto">
          <a:xfrm>
            <a:off x="457200" y="227013"/>
            <a:ext cx="82296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600" smtClean="0">
                <a:solidFill>
                  <a:srgbClr val="0084C5"/>
                </a:solidFill>
                <a:latin typeface="ClearviewATT Light" charset="0"/>
                <a:cs typeface="ClearviewATT Light" charset="0"/>
              </a:rPr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0" y="6442075"/>
            <a:ext cx="4876800" cy="415925"/>
          </a:xfrm>
          <a:prstGeom prst="rect">
            <a:avLst/>
          </a:prstGeom>
          <a:noFill/>
        </p:spPr>
        <p:txBody>
          <a:bodyPr anchor="b">
            <a:spAutoFit/>
          </a:bodyPr>
          <a:lstStyle/>
          <a:p>
            <a:pPr defTabSz="914400">
              <a:spcBef>
                <a:spcPts val="1738"/>
              </a:spcBef>
            </a:pPr>
            <a:r>
              <a:rPr lang="en-US" sz="700">
                <a:solidFill>
                  <a:schemeClr val="accent1"/>
                </a:solidFill>
                <a:ea typeface="ヒラギノ角ゴ ProN W3" charset="-128"/>
                <a:sym typeface="Verdana" pitchFamily="34" charset="0"/>
              </a:rPr>
              <a:t>© 2011 AT&amp;T Intellectual Property. All rights reserved. AT&amp;T, the AT&amp;T logo and all other marks contained herein are </a:t>
            </a:r>
          </a:p>
          <a:p>
            <a:pPr defTabSz="914400"/>
            <a:r>
              <a:rPr lang="en-US" sz="700">
                <a:solidFill>
                  <a:schemeClr val="accent1"/>
                </a:solidFill>
                <a:ea typeface="ヒラギノ角ゴ ProN W3" charset="-128"/>
                <a:sym typeface="Verdana" pitchFamily="34" charset="0"/>
              </a:rPr>
              <a:t>trademarks of AT&amp;T Intellectual Property and/or AT&amp;T affiliated companies. All other marks contained herein are the</a:t>
            </a:r>
          </a:p>
          <a:p>
            <a:pPr defTabSz="914400"/>
            <a:r>
              <a:rPr lang="en-US" sz="700">
                <a:solidFill>
                  <a:schemeClr val="accent1"/>
                </a:solidFill>
                <a:ea typeface="ヒラギノ角ゴ ProN W3" charset="-128"/>
                <a:sym typeface="Verdana" pitchFamily="34" charset="0"/>
              </a:rPr>
              <a:t>property of their respective owners.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4C5"/>
              </a:buClr>
              <a:buSzTx/>
              <a:buFont typeface="Arial" pitchFamily="34" charset="0"/>
              <a:buChar char="&gt;"/>
              <a:tabLst/>
              <a:defRPr/>
            </a:lvl1pPr>
            <a:lvl2pPr marL="7429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4C5"/>
              </a:buClr>
              <a:buSzTx/>
              <a:buFont typeface="Arial" pitchFamily="34" charset="0"/>
              <a:buChar char="•"/>
              <a:tabLst/>
              <a:defRPr/>
            </a:lvl2pPr>
            <a:lvl3pPr marL="11430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4C5"/>
              </a:buClr>
              <a:buSzTx/>
              <a:buFont typeface="Wingdings" pitchFamily="2" charset="2"/>
              <a:buChar char="§"/>
              <a:tabLst/>
              <a:defRPr/>
            </a:lvl3pPr>
            <a:lvl4pPr marL="16002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4C5"/>
              </a:buClr>
              <a:buSzTx/>
              <a:buFont typeface="Arial" pitchFamily="34" charset="0"/>
              <a:buChar char="–"/>
              <a:tabLst/>
              <a:defRPr/>
            </a:lvl4pPr>
            <a:lvl5pPr marL="20574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4C5"/>
              </a:buClr>
              <a:buSzTx/>
              <a:buFont typeface="Arial" pitchFamily="34" charset="0"/>
              <a:buChar char="»"/>
              <a:tabLst/>
              <a:defRPr/>
            </a:lvl5pPr>
          </a:lstStyle>
          <a:p>
            <a:pPr lvl="0"/>
            <a:endParaRPr lang="en-US" noProof="0" dirty="0" smtClean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01638" y="6553200"/>
            <a:ext cx="385762" cy="152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fld id="{52E4C5C0-25F8-4B74-B5AC-80CAF03895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intrnl_cnsmr_exp_2.jpg"/>
          <p:cNvPicPr>
            <a:picLocks noChangeAspect="1"/>
          </p:cNvPicPr>
          <p:nvPr userDrawn="1"/>
        </p:nvPicPr>
        <p:blipFill>
          <a:blip r:embed="rId2"/>
          <a:srcRect r="10535"/>
          <a:stretch>
            <a:fillRect/>
          </a:stretch>
        </p:blipFill>
        <p:spPr bwMode="auto">
          <a:xfrm>
            <a:off x="5715000" y="5494338"/>
            <a:ext cx="3429000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81000" y="6553200"/>
            <a:ext cx="385763" cy="152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1"/>
                </a:solidFill>
              </a:defRPr>
            </a:lvl1pPr>
          </a:lstStyle>
          <a:p>
            <a:fld id="{677611FB-4F38-47B0-A73B-F3B704FC54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vnr_bus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200400" cy="270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Globe_Alone_rgb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05813" y="6281738"/>
            <a:ext cx="368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9"/>
          <p:cNvSpPr>
            <a:spLocks noGrp="1"/>
          </p:cNvSpPr>
          <p:nvPr>
            <p:ph type="title"/>
          </p:nvPr>
        </p:nvSpPr>
        <p:spPr>
          <a:xfrm>
            <a:off x="1079500" y="2895600"/>
            <a:ext cx="7162799" cy="6858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"/>
          </p:nvPr>
        </p:nvSpPr>
        <p:spPr bwMode="gray">
          <a:xfrm>
            <a:off x="1079500" y="3606800"/>
            <a:ext cx="6781800" cy="68580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solidFill>
                  <a:srgbClr val="0084C5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81000" y="6553200"/>
            <a:ext cx="385763" cy="152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1"/>
                </a:solidFill>
              </a:defRPr>
            </a:lvl1pPr>
          </a:lstStyle>
          <a:p>
            <a:fld id="{20289ECB-D10A-4E69-99D9-B0E4777E51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ov_bus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520113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att_globe_rgb_grd_pos_2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381000"/>
            <a:ext cx="549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762000" y="6442075"/>
            <a:ext cx="4876800" cy="415925"/>
          </a:xfrm>
          <a:prstGeom prst="rect">
            <a:avLst/>
          </a:prstGeom>
          <a:noFill/>
        </p:spPr>
        <p:txBody>
          <a:bodyPr anchor="b">
            <a:spAutoFit/>
          </a:bodyPr>
          <a:lstStyle/>
          <a:p>
            <a:pPr defTabSz="914400">
              <a:spcBef>
                <a:spcPts val="1738"/>
              </a:spcBef>
            </a:pPr>
            <a:r>
              <a:rPr lang="en-US" sz="700">
                <a:solidFill>
                  <a:schemeClr val="accent1"/>
                </a:solidFill>
                <a:ea typeface="ヒラギノ角ゴ ProN W3" charset="-128"/>
                <a:sym typeface="Verdana" pitchFamily="34" charset="0"/>
              </a:rPr>
              <a:t>© 2011 AT&amp;T Intellectual Property. All rights reserved. AT&amp;T, the AT&amp;T logo and all other marks contained herein are </a:t>
            </a:r>
          </a:p>
          <a:p>
            <a:pPr defTabSz="914400"/>
            <a:r>
              <a:rPr lang="en-US" sz="700">
                <a:solidFill>
                  <a:schemeClr val="accent1"/>
                </a:solidFill>
                <a:ea typeface="ヒラギノ角ゴ ProN W3" charset="-128"/>
                <a:sym typeface="Verdana" pitchFamily="34" charset="0"/>
              </a:rPr>
              <a:t>trademarks of AT&amp;T Intellectual Property and/or AT&amp;T affiliated companies. All other marks contained herein are the</a:t>
            </a:r>
          </a:p>
          <a:p>
            <a:pPr defTabSz="914400"/>
            <a:r>
              <a:rPr lang="en-US" sz="700">
                <a:solidFill>
                  <a:schemeClr val="accent1"/>
                </a:solidFill>
                <a:ea typeface="ヒラギノ角ゴ ProN W3" charset="-128"/>
                <a:sym typeface="Verdana" pitchFamily="34" charset="0"/>
              </a:rPr>
              <a:t>property of their respective owners. </a:t>
            </a:r>
          </a:p>
        </p:txBody>
      </p:sp>
      <p:sp>
        <p:nvSpPr>
          <p:cNvPr id="11" name="Title 19"/>
          <p:cNvSpPr>
            <a:spLocks noGrp="1"/>
          </p:cNvSpPr>
          <p:nvPr>
            <p:ph type="title"/>
          </p:nvPr>
        </p:nvSpPr>
        <p:spPr bwMode="gray">
          <a:xfrm>
            <a:off x="400025" y="1954213"/>
            <a:ext cx="6610375" cy="6858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"/>
          </p:nvPr>
        </p:nvSpPr>
        <p:spPr bwMode="gray">
          <a:xfrm>
            <a:off x="400025" y="2665413"/>
            <a:ext cx="6258760" cy="68580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solidFill>
                  <a:schemeClr val="bg2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ntrnl_cnsmr_exp_2.jpg"/>
          <p:cNvPicPr>
            <a:picLocks noChangeAspect="1"/>
          </p:cNvPicPr>
          <p:nvPr userDrawn="1"/>
        </p:nvPicPr>
        <p:blipFill>
          <a:blip r:embed="rId2"/>
          <a:srcRect r="10535"/>
          <a:stretch>
            <a:fillRect/>
          </a:stretch>
        </p:blipFill>
        <p:spPr bwMode="auto">
          <a:xfrm>
            <a:off x="5715000" y="5494338"/>
            <a:ext cx="3429000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762000" y="6442075"/>
            <a:ext cx="4876800" cy="415925"/>
          </a:xfrm>
          <a:prstGeom prst="rect">
            <a:avLst/>
          </a:prstGeom>
          <a:noFill/>
        </p:spPr>
        <p:txBody>
          <a:bodyPr anchor="b">
            <a:spAutoFit/>
          </a:bodyPr>
          <a:lstStyle/>
          <a:p>
            <a:pPr defTabSz="914400">
              <a:spcBef>
                <a:spcPts val="1738"/>
              </a:spcBef>
            </a:pPr>
            <a:r>
              <a:rPr lang="en-US" sz="700">
                <a:solidFill>
                  <a:schemeClr val="accent1"/>
                </a:solidFill>
                <a:ea typeface="ヒラギノ角ゴ ProN W3" charset="-128"/>
                <a:sym typeface="Verdana" pitchFamily="34" charset="0"/>
              </a:rPr>
              <a:t>© 2011 AT&amp;T Intellectual Property. All rights reserved. AT&amp;T, the AT&amp;T logo and all other marks contained herein are </a:t>
            </a:r>
          </a:p>
          <a:p>
            <a:pPr defTabSz="914400"/>
            <a:r>
              <a:rPr lang="en-US" sz="700">
                <a:solidFill>
                  <a:schemeClr val="accent1"/>
                </a:solidFill>
                <a:ea typeface="ヒラギノ角ゴ ProN W3" charset="-128"/>
                <a:sym typeface="Verdana" pitchFamily="34" charset="0"/>
              </a:rPr>
              <a:t>trademarks of AT&amp;T Intellectual Property and/or AT&amp;T affiliated companies. All other marks contained herein are the</a:t>
            </a:r>
          </a:p>
          <a:p>
            <a:pPr defTabSz="914400"/>
            <a:r>
              <a:rPr lang="en-US" sz="700">
                <a:solidFill>
                  <a:schemeClr val="accent1"/>
                </a:solidFill>
                <a:ea typeface="ヒラギノ角ゴ ProN W3" charset="-128"/>
                <a:sym typeface="Verdana" pitchFamily="34" charset="0"/>
              </a:rPr>
              <a:t>property of their respective owners.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141"/>
            <a:ext cx="82296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929"/>
            <a:ext cx="8229600" cy="4525963"/>
          </a:xfrm>
        </p:spPr>
        <p:txBody>
          <a:bodyPr/>
          <a:lstStyle>
            <a:lvl1pPr>
              <a:buClr>
                <a:srgbClr val="0084C5"/>
              </a:buClr>
              <a:buSzPct val="90000"/>
              <a:buFont typeface="Arial" pitchFamily="34" charset="0"/>
              <a:buNone/>
              <a:defRPr sz="2400"/>
            </a:lvl1pPr>
            <a:lvl2pPr>
              <a:buClr>
                <a:srgbClr val="0084C5"/>
              </a:buClr>
              <a:buSzPct val="95000"/>
              <a:buFont typeface="Arial" pitchFamily="34" charset="0"/>
              <a:buChar char="&gt;"/>
              <a:defRPr sz="22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81000" y="6553200"/>
            <a:ext cx="385763" cy="152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1"/>
                </a:solidFill>
              </a:defRPr>
            </a:lvl1pPr>
          </a:lstStyle>
          <a:p>
            <a:fld id="{5BE05C35-B435-4DCD-8068-D7BCCDC1D9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ntrnl_cnsmr_exp_2.jpg"/>
          <p:cNvPicPr>
            <a:picLocks noChangeAspect="1"/>
          </p:cNvPicPr>
          <p:nvPr userDrawn="1"/>
        </p:nvPicPr>
        <p:blipFill>
          <a:blip r:embed="rId2"/>
          <a:srcRect r="10535"/>
          <a:stretch>
            <a:fillRect/>
          </a:stretch>
        </p:blipFill>
        <p:spPr bwMode="auto">
          <a:xfrm>
            <a:off x="5715000" y="5494338"/>
            <a:ext cx="3429000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141"/>
            <a:ext cx="82296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929"/>
            <a:ext cx="8229600" cy="4525963"/>
          </a:xfrm>
        </p:spPr>
        <p:txBody>
          <a:bodyPr/>
          <a:lstStyle>
            <a:lvl1pPr>
              <a:buClr>
                <a:srgbClr val="0084C5"/>
              </a:buClr>
              <a:buSzPct val="90000"/>
              <a:buFont typeface="Arial" pitchFamily="34" charset="0"/>
              <a:buNone/>
              <a:defRPr sz="2400"/>
            </a:lvl1pPr>
            <a:lvl2pPr>
              <a:buClr>
                <a:srgbClr val="0084C5"/>
              </a:buClr>
              <a:buSzPct val="95000"/>
              <a:buFont typeface="Arial" pitchFamily="34" charset="0"/>
              <a:buChar char="&gt;"/>
              <a:defRPr sz="22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81000" y="6553200"/>
            <a:ext cx="385763" cy="152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1"/>
                </a:solidFill>
              </a:defRPr>
            </a:lvl1pPr>
          </a:lstStyle>
          <a:p>
            <a:fld id="{324A19C1-DC86-447F-B0D8-0D1B909EC5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ntrnl_cnsmr_exp_cvr_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458200" cy="643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60198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7F7F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505075"/>
            <a:ext cx="6019800" cy="771525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7F7F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ntrnl_cnsmr_exp_cvr_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458200" cy="643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60198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7F7F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228600" y="2505075"/>
            <a:ext cx="6019800" cy="771525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7F7F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intrnl_cnsmr_exp_2.jpg"/>
          <p:cNvPicPr>
            <a:picLocks noChangeAspect="1"/>
          </p:cNvPicPr>
          <p:nvPr userDrawn="1"/>
        </p:nvPicPr>
        <p:blipFill>
          <a:blip r:embed="rId2"/>
          <a:srcRect r="10535"/>
          <a:stretch>
            <a:fillRect/>
          </a:stretch>
        </p:blipFill>
        <p:spPr bwMode="auto">
          <a:xfrm>
            <a:off x="5715000" y="5494338"/>
            <a:ext cx="3429000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81000" y="6553200"/>
            <a:ext cx="385763" cy="152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1"/>
                </a:solidFill>
              </a:defRPr>
            </a:lvl1pPr>
          </a:lstStyle>
          <a:p>
            <a:fld id="{1964B103-87A4-4BC0-9646-B483390C9F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intrnl_cnsmr_exp_2.jpg"/>
          <p:cNvPicPr>
            <a:picLocks noChangeAspect="1"/>
          </p:cNvPicPr>
          <p:nvPr userDrawn="1"/>
        </p:nvPicPr>
        <p:blipFill>
          <a:blip r:embed="rId2"/>
          <a:srcRect r="10535"/>
          <a:stretch>
            <a:fillRect/>
          </a:stretch>
        </p:blipFill>
        <p:spPr bwMode="auto">
          <a:xfrm>
            <a:off x="5715000" y="5494338"/>
            <a:ext cx="3429000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81000" y="6553200"/>
            <a:ext cx="385763" cy="152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1"/>
                </a:solidFill>
              </a:defRPr>
            </a:lvl1pPr>
          </a:lstStyle>
          <a:p>
            <a:fld id="{D75C44CA-FEA9-4ADB-9965-D8F9FC4652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intrnl_cnsmr_exp_2.jpg"/>
          <p:cNvPicPr>
            <a:picLocks noChangeAspect="1"/>
          </p:cNvPicPr>
          <p:nvPr userDrawn="1"/>
        </p:nvPicPr>
        <p:blipFill>
          <a:blip r:embed="rId2"/>
          <a:srcRect r="10535"/>
          <a:stretch>
            <a:fillRect/>
          </a:stretch>
        </p:blipFill>
        <p:spPr bwMode="auto">
          <a:xfrm>
            <a:off x="5715000" y="5494338"/>
            <a:ext cx="3429000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86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81000" y="6553200"/>
            <a:ext cx="385763" cy="152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1"/>
                </a:solidFill>
              </a:defRPr>
            </a:lvl1pPr>
          </a:lstStyle>
          <a:p>
            <a:fld id="{52E0AE3B-9751-4106-BC81-42F9498CCB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intrnl_cnsmr_exp_2.jpg"/>
          <p:cNvPicPr>
            <a:picLocks noChangeAspect="1"/>
          </p:cNvPicPr>
          <p:nvPr userDrawn="1"/>
        </p:nvPicPr>
        <p:blipFill>
          <a:blip r:embed="rId2"/>
          <a:srcRect r="10535"/>
          <a:stretch>
            <a:fillRect/>
          </a:stretch>
        </p:blipFill>
        <p:spPr bwMode="auto">
          <a:xfrm>
            <a:off x="5715000" y="5494338"/>
            <a:ext cx="3429000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81000" y="6553200"/>
            <a:ext cx="385763" cy="152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1"/>
                </a:solidFill>
              </a:defRPr>
            </a:lvl1pPr>
          </a:lstStyle>
          <a:p>
            <a:fld id="{F1F44450-B1FA-45AC-BA8E-FD558DFD71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7013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0" y="6442075"/>
            <a:ext cx="4876800" cy="415925"/>
          </a:xfrm>
          <a:prstGeom prst="rect">
            <a:avLst/>
          </a:prstGeom>
          <a:noFill/>
        </p:spPr>
        <p:txBody>
          <a:bodyPr anchor="b">
            <a:spAutoFit/>
          </a:bodyPr>
          <a:lstStyle/>
          <a:p>
            <a:pPr defTabSz="914400">
              <a:spcBef>
                <a:spcPts val="1738"/>
              </a:spcBef>
            </a:pPr>
            <a:r>
              <a:rPr lang="en-US" sz="700">
                <a:solidFill>
                  <a:schemeClr val="accent1"/>
                </a:solidFill>
                <a:ea typeface="ヒラギノ角ゴ ProN W3" charset="-128"/>
                <a:sym typeface="Verdana" pitchFamily="34" charset="0"/>
              </a:rPr>
              <a:t>© 2011 AT&amp;T Intellectual Property. All rights reserved. AT&amp;T, the AT&amp;T logo and all other marks contained herein are </a:t>
            </a:r>
          </a:p>
          <a:p>
            <a:pPr defTabSz="914400"/>
            <a:r>
              <a:rPr lang="en-US" sz="700">
                <a:solidFill>
                  <a:schemeClr val="accent1"/>
                </a:solidFill>
                <a:ea typeface="ヒラギノ角ゴ ProN W3" charset="-128"/>
                <a:sym typeface="Verdana" pitchFamily="34" charset="0"/>
              </a:rPr>
              <a:t>trademarks of AT&amp;T Intellectual Property and/or AT&amp;T affiliated companies. All other marks contained herein are the</a:t>
            </a:r>
          </a:p>
          <a:p>
            <a:pPr defTabSz="914400"/>
            <a:r>
              <a:rPr lang="en-US" sz="700">
                <a:solidFill>
                  <a:schemeClr val="accent1"/>
                </a:solidFill>
                <a:ea typeface="ヒラギノ角ゴ ProN W3" charset="-128"/>
                <a:sym typeface="Verdana" pitchFamily="34" charset="0"/>
              </a:rPr>
              <a:t>property of their respective owners.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84C5"/>
          </a:solidFill>
          <a:latin typeface="ClearviewATT Light"/>
          <a:ea typeface="ＭＳ Ｐゴシック" pitchFamily="32" charset="-128"/>
          <a:cs typeface="ClearviewATT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084C5"/>
          </a:solidFill>
          <a:latin typeface="ClearviewATT Light" pitchFamily="32" charset="-18"/>
          <a:ea typeface="ＭＳ Ｐゴシック" pitchFamily="32" charset="-128"/>
          <a:cs typeface="ClearviewATT Light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084C5"/>
          </a:solidFill>
          <a:latin typeface="ClearviewATT Light" pitchFamily="32" charset="-18"/>
          <a:ea typeface="ＭＳ Ｐゴシック" pitchFamily="32" charset="-128"/>
          <a:cs typeface="ClearviewATT Light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084C5"/>
          </a:solidFill>
          <a:latin typeface="ClearviewATT Light" pitchFamily="32" charset="-18"/>
          <a:ea typeface="ＭＳ Ｐゴシック" pitchFamily="32" charset="-128"/>
          <a:cs typeface="ClearviewATT Light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084C5"/>
          </a:solidFill>
          <a:latin typeface="ClearviewATT Light" pitchFamily="32" charset="-18"/>
          <a:ea typeface="ＭＳ Ｐゴシック" pitchFamily="32" charset="-128"/>
          <a:cs typeface="ClearviewATT Light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rgbClr val="0084C5"/>
          </a:solidFill>
          <a:latin typeface="ClearviewATT Light" pitchFamily="32" charset="-18"/>
          <a:ea typeface="ＭＳ Ｐゴシック" pitchFamily="32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rgbClr val="0084C5"/>
          </a:solidFill>
          <a:latin typeface="ClearviewATT Light" pitchFamily="32" charset="-18"/>
          <a:ea typeface="ＭＳ Ｐゴシック" pitchFamily="32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rgbClr val="0084C5"/>
          </a:solidFill>
          <a:latin typeface="ClearviewATT Light" pitchFamily="32" charset="-18"/>
          <a:ea typeface="ＭＳ Ｐゴシック" pitchFamily="32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rgbClr val="0084C5"/>
          </a:solidFill>
          <a:latin typeface="ClearviewATT Light" pitchFamily="32" charset="-18"/>
          <a:ea typeface="ＭＳ Ｐゴシック" pitchFamily="3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0084C5"/>
        </a:buClr>
        <a:buFont typeface="Arial" pitchFamily="34" charset="0"/>
        <a:buChar char="&gt;"/>
        <a:defRPr sz="2800" kern="1200">
          <a:solidFill>
            <a:schemeClr val="tx1"/>
          </a:solidFill>
          <a:latin typeface="ClearviewATT Light"/>
          <a:ea typeface="ＭＳ Ｐゴシック" pitchFamily="32" charset="-128"/>
          <a:cs typeface="ClearviewATT Light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0084C5"/>
        </a:buClr>
        <a:buFont typeface="Arial" pitchFamily="34" charset="0"/>
        <a:buChar char="•"/>
        <a:defRPr sz="2200" kern="1200">
          <a:solidFill>
            <a:schemeClr val="tx1"/>
          </a:solidFill>
          <a:latin typeface="ClearviewATT Light"/>
          <a:ea typeface="ＭＳ Ｐゴシック" pitchFamily="32" charset="-128"/>
          <a:cs typeface="ClearviewATT Ligh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0084C5"/>
        </a:buClr>
        <a:buFont typeface="Wingdings" pitchFamily="2" charset="2"/>
        <a:buChar char="§"/>
        <a:defRPr sz="2000" kern="1200">
          <a:solidFill>
            <a:schemeClr val="tx1"/>
          </a:solidFill>
          <a:latin typeface="ClearviewATT Light"/>
          <a:ea typeface="ＭＳ Ｐゴシック" pitchFamily="32" charset="-128"/>
          <a:cs typeface="ClearviewATT Ligh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0084C5"/>
        </a:buClr>
        <a:buFont typeface="Arial" pitchFamily="34" charset="0"/>
        <a:buChar char="–"/>
        <a:defRPr sz="2000" kern="1200">
          <a:solidFill>
            <a:schemeClr val="tx1"/>
          </a:solidFill>
          <a:latin typeface="ClearviewATT Light"/>
          <a:ea typeface="ＭＳ Ｐゴシック" pitchFamily="32" charset="-128"/>
          <a:cs typeface="ClearviewATT Ligh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0084C5"/>
        </a:buClr>
        <a:buFont typeface="Arial" pitchFamily="34" charset="0"/>
        <a:buChar char="»"/>
        <a:defRPr sz="2000" kern="1200">
          <a:solidFill>
            <a:schemeClr val="tx1"/>
          </a:solidFill>
          <a:latin typeface="ClearviewATT Light"/>
          <a:ea typeface="ＭＳ Ｐゴシック" pitchFamily="32" charset="-128"/>
          <a:cs typeface="ClearviewATT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tt.com/webcasts" TargetMode="Externa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mailto:developer.program@att.com" TargetMode="Externa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228600" y="3352800"/>
            <a:ext cx="891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47738">
              <a:lnSpc>
                <a:spcPct val="105000"/>
              </a:lnSpc>
            </a:pPr>
            <a:r>
              <a:rPr lang="en-US" sz="2800" dirty="0" smtClean="0">
                <a:solidFill>
                  <a:srgbClr val="0084C5"/>
                </a:solidFill>
                <a:latin typeface="ClearviewATT Light"/>
              </a:rPr>
              <a:t>Honeycomb Fragments</a:t>
            </a:r>
            <a:endParaRPr lang="en-US" sz="2800" dirty="0">
              <a:solidFill>
                <a:srgbClr val="0084C5"/>
              </a:solidFill>
              <a:latin typeface="ClearviewATT Light"/>
            </a:endParaRPr>
          </a:p>
        </p:txBody>
      </p:sp>
      <p:sp>
        <p:nvSpPr>
          <p:cNvPr id="17410" name="Subtitle 2"/>
          <p:cNvSpPr txBox="1">
            <a:spLocks/>
          </p:cNvSpPr>
          <p:nvPr/>
        </p:nvSpPr>
        <p:spPr bwMode="auto">
          <a:xfrm>
            <a:off x="228600" y="4991100"/>
            <a:ext cx="3230563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600" dirty="0" smtClean="0">
                <a:solidFill>
                  <a:srgbClr val="FF6600"/>
                </a:solidFill>
                <a:latin typeface="ClearviewATT Light" charset="0"/>
              </a:rPr>
              <a:t>Elle Tabares</a:t>
            </a:r>
            <a:endParaRPr lang="en-US" sz="1600" dirty="0">
              <a:solidFill>
                <a:srgbClr val="FF6600"/>
              </a:solidFill>
              <a:latin typeface="ClearviewATT Light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dirty="0" smtClean="0">
                <a:solidFill>
                  <a:srgbClr val="FF6600"/>
                </a:solidFill>
                <a:latin typeface="ClearviewATT Light" charset="0"/>
              </a:rPr>
              <a:t>Marketing Coordinator</a:t>
            </a:r>
            <a:endParaRPr lang="en-US" sz="1600" dirty="0">
              <a:solidFill>
                <a:srgbClr val="FF6600"/>
              </a:solidFill>
              <a:latin typeface="ClearviewATT Light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solidFill>
                  <a:srgbClr val="FF6600"/>
                </a:solidFill>
                <a:latin typeface="ClearviewATT Light" charset="0"/>
              </a:rPr>
              <a:t>AT&amp;T </a:t>
            </a:r>
            <a:r>
              <a:rPr lang="en-US" sz="1600" dirty="0" smtClean="0">
                <a:solidFill>
                  <a:srgbClr val="FF6600"/>
                </a:solidFill>
                <a:latin typeface="ClearviewATT Light" charset="0"/>
              </a:rPr>
              <a:t>Developer Program</a:t>
            </a:r>
            <a:endParaRPr lang="en-US" sz="1600" dirty="0">
              <a:solidFill>
                <a:srgbClr val="FF6600"/>
              </a:solidFill>
              <a:latin typeface="ClearviewATT Light" charset="0"/>
            </a:endParaRPr>
          </a:p>
        </p:txBody>
      </p:sp>
      <p:sp>
        <p:nvSpPr>
          <p:cNvPr id="17411" name="TextBox 7"/>
          <p:cNvSpPr txBox="1">
            <a:spLocks noChangeArrowheads="1"/>
          </p:cNvSpPr>
          <p:nvPr/>
        </p:nvSpPr>
        <p:spPr bwMode="auto">
          <a:xfrm>
            <a:off x="76200" y="2646363"/>
            <a:ext cx="922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84C5"/>
                </a:solidFill>
                <a:latin typeface="ClearviewATT Light" charset="0"/>
              </a:rPr>
              <a:t>The AT&amp;T Developer Program Webcast Series</a:t>
            </a:r>
            <a:endParaRPr lang="en-US" sz="3200" b="1" dirty="0">
              <a:solidFill>
                <a:srgbClr val="0084C5"/>
              </a:solidFill>
            </a:endParaRPr>
          </a:p>
        </p:txBody>
      </p:sp>
      <p:sp>
        <p:nvSpPr>
          <p:cNvPr id="17412" name="TextBox 8"/>
          <p:cNvSpPr txBox="1">
            <a:spLocks noChangeArrowheads="1"/>
          </p:cNvSpPr>
          <p:nvPr/>
        </p:nvSpPr>
        <p:spPr bwMode="auto">
          <a:xfrm>
            <a:off x="228600" y="4386263"/>
            <a:ext cx="3581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  <a:latin typeface="ClearviewATT Light"/>
              </a:rPr>
              <a:t>Presented by:</a:t>
            </a:r>
          </a:p>
        </p:txBody>
      </p:sp>
      <p:sp>
        <p:nvSpPr>
          <p:cNvPr id="17413" name="Subtitle 2"/>
          <p:cNvSpPr txBox="1">
            <a:spLocks/>
          </p:cNvSpPr>
          <p:nvPr/>
        </p:nvSpPr>
        <p:spPr bwMode="auto">
          <a:xfrm>
            <a:off x="4843463" y="4970463"/>
            <a:ext cx="3843337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600" dirty="0" smtClean="0">
                <a:solidFill>
                  <a:srgbClr val="FF6600"/>
                </a:solidFill>
                <a:latin typeface="ClearviewATT Light" charset="0"/>
              </a:rPr>
              <a:t>Blake Meike</a:t>
            </a:r>
            <a:endParaRPr lang="en-US" sz="1600" dirty="0">
              <a:solidFill>
                <a:srgbClr val="FF6600"/>
              </a:solidFill>
              <a:latin typeface="ClearviewATT Light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dirty="0" smtClean="0">
                <a:solidFill>
                  <a:srgbClr val="FF6600"/>
                </a:solidFill>
                <a:latin typeface="ClearviewATT Light" charset="0"/>
              </a:rPr>
              <a:t>Author</a:t>
            </a:r>
            <a:endParaRPr lang="en-US" sz="1600" dirty="0">
              <a:solidFill>
                <a:srgbClr val="FF6600"/>
              </a:solidFill>
              <a:latin typeface="ClearviewATT Light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dirty="0" smtClean="0">
                <a:solidFill>
                  <a:srgbClr val="FF6600"/>
                </a:solidFill>
                <a:latin typeface="ClearviewATT Light" charset="0"/>
              </a:rPr>
              <a:t>O'Reilly's “Programming Android”</a:t>
            </a:r>
            <a:endParaRPr lang="en-US" sz="1600" dirty="0">
              <a:solidFill>
                <a:srgbClr val="FF6600"/>
              </a:solidFill>
              <a:latin typeface="ClearviewATT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Fragment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05C35-B435-4DCD-8068-D7BCCDC1D97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75" y="1828800"/>
            <a:ext cx="5368925" cy="363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4"/>
          <p:cNvSpPr>
            <a:spLocks noGrp="1"/>
          </p:cNvSpPr>
          <p:nvPr>
            <p:ph type="title"/>
          </p:nvPr>
        </p:nvSpPr>
        <p:spPr>
          <a:xfrm>
            <a:off x="228600" y="1533525"/>
            <a:ext cx="6248400" cy="1362075"/>
          </a:xfrm>
        </p:spPr>
        <p:txBody>
          <a:bodyPr/>
          <a:lstStyle/>
          <a:p>
            <a:pPr eaLnBrk="1" hangingPunct="1"/>
            <a:r>
              <a:rPr lang="en-US" sz="3600" cap="none" dirty="0" smtClean="0">
                <a:solidFill>
                  <a:schemeClr val="bg2"/>
                </a:solidFill>
                <a:latin typeface="ClearviewATT Light" charset="0"/>
                <a:ea typeface="ＭＳ Ｐゴシック" charset="-128"/>
              </a:rPr>
              <a:t>Fragment Essentials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Fragment Layout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0225" y="1182687"/>
            <a:ext cx="8613775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&lt;?xml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0070"/>
                </a:solidFill>
                <a:effectLst/>
                <a:uLnTx/>
                <a:uFillTx/>
                <a:latin typeface="ClearviewATT Light"/>
                <a:ea typeface="+mn-ea"/>
              </a:rPr>
              <a:t>version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"1.0"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0070"/>
                </a:solidFill>
                <a:effectLst/>
                <a:uLnTx/>
                <a:uFillTx/>
                <a:latin typeface="ClearviewATT Light"/>
                <a:ea typeface="+mn-ea"/>
              </a:rPr>
              <a:t>encoding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"utf-8"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?&gt;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&lt;LinearLayout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0070"/>
                </a:solidFill>
                <a:effectLst/>
                <a:uLnTx/>
                <a:uFillTx/>
                <a:latin typeface="ClearviewATT Light"/>
                <a:ea typeface="+mn-ea"/>
              </a:rPr>
              <a:t>xmlns:android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"http://schemas.android.com/apk/res/android"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0070"/>
                </a:solidFill>
                <a:effectLst/>
                <a:uLnTx/>
                <a:uFillTx/>
                <a:latin typeface="ClearviewATT Light"/>
                <a:ea typeface="+mn-ea"/>
              </a:rPr>
              <a:t>android:orientatio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</a:rPr>
              <a:t>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"vertical"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0070"/>
                </a:solidFill>
                <a:effectLst/>
                <a:uLnTx/>
                <a:uFillTx/>
                <a:latin typeface="ClearviewATT Light"/>
                <a:ea typeface="+mn-ea"/>
              </a:rPr>
              <a:t>android:layout_width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"fill_parent"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0070"/>
                </a:solidFill>
                <a:effectLst/>
                <a:uLnTx/>
                <a:uFillTx/>
                <a:latin typeface="ClearviewATT Light"/>
                <a:ea typeface="+mn-ea"/>
              </a:rPr>
              <a:t>android:layout_height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"fill_parent"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&gt;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&lt;fragment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0070"/>
                </a:solidFill>
                <a:effectLst/>
                <a:uLnTx/>
                <a:uFillTx/>
                <a:latin typeface="ClearviewATT Light"/>
                <a:ea typeface="+mn-ea"/>
              </a:rPr>
              <a:t>class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"com.oreilly.demo.android.demo.simplefragment.DateTime"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00070"/>
                </a:solidFill>
                <a:effectLst/>
                <a:uLnTx/>
                <a:uFillTx/>
                <a:latin typeface="ClearviewATT Light"/>
                <a:ea typeface="+mn-ea"/>
              </a:rPr>
              <a:t>android:id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"@+id/</a:t>
            </a:r>
            <a:r>
              <a:rPr kumimoji="0" lang="en-US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date_time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0070"/>
                </a:solidFill>
                <a:effectLst/>
                <a:uLnTx/>
                <a:uFillTx/>
                <a:latin typeface="ClearviewATT Light"/>
                <a:ea typeface="+mn-ea"/>
              </a:rPr>
              <a:t>android:layout_width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"fill_parent"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0070"/>
                </a:solidFill>
                <a:effectLst/>
                <a:uLnTx/>
                <a:uFillTx/>
                <a:latin typeface="ClearviewATT Light"/>
                <a:ea typeface="+mn-ea"/>
              </a:rPr>
              <a:t>android:layout_height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"fill_parent"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/&gt;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&lt;/LinearLayout&gt;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Fragment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61975" y="1295400"/>
            <a:ext cx="8582025" cy="2514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2096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1007F"/>
              </a:solidFill>
              <a:effectLst/>
              <a:uLnTx/>
              <a:uFillTx/>
              <a:latin typeface="Andale Mono" charset="0"/>
              <a:ea typeface="+mn-ea"/>
              <a:cs typeface="+mn-cs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public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class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SimpleFragment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extends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Activity {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@Override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public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void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onCreate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(Bundle state) {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super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.onCreate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(state);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setContentView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R.layout.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main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}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}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e Mono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1" y="1066800"/>
            <a:ext cx="84582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2096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public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class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TrivialFragment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extends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Fragment {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</a:t>
            </a: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private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static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String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getDateTimeString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(Date time) {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return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new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SimpleDateFormat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("d MMM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yyyy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HH:mm:ss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")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.format(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700070"/>
                </a:solidFill>
                <a:effectLst/>
                <a:uLnTx/>
                <a:uFillTx/>
                <a:latin typeface="ClearviewATT Light"/>
                <a:ea typeface="+mn-ea"/>
              </a:rPr>
              <a:t>time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}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</a:t>
            </a: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private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String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700070"/>
                </a:solidFill>
                <a:effectLst/>
                <a:uLnTx/>
                <a:uFillTx/>
                <a:latin typeface="ClearviewATT Light"/>
                <a:ea typeface="+mn-ea"/>
              </a:rPr>
              <a:t>time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 </a:t>
            </a:r>
            <a:r>
              <a:rPr kumimoji="0" lang="en-US" sz="15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getDateTimeString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new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Date());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@Override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</a:t>
            </a: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public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View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onCreateView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LayoutInflater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inflater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,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ViewGroup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container,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Bundle b)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{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View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view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=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inflater.inflate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R.layout.</a:t>
            </a:r>
            <a:r>
              <a:rPr kumimoji="0" lang="en-US" sz="15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date_time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,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container,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    </a:t>
            </a: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false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);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//!!! this is important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((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TextView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)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view.findViewById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R.id.</a:t>
            </a:r>
            <a:r>
              <a:rPr kumimoji="0" lang="en-US" sz="15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last_view_time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))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.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setText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700070"/>
                </a:solidFill>
                <a:effectLst/>
                <a:uLnTx/>
                <a:uFillTx/>
                <a:latin typeface="ClearviewATT Light"/>
                <a:ea typeface="+mn-ea"/>
              </a:rPr>
              <a:t>time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return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view;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}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Essentials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351508"/>
            <a:ext cx="8229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Class named in the layout fragment tag must exist and be public</a:t>
            </a:r>
          </a:p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Fragment class must be a subclass of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fragment</a:t>
            </a:r>
          </a:p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The third argument to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Inflater.inflate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() must be ‘false’!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learviewATT Light"/>
            </a:endParaRPr>
          </a:p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Google recommends no explicit constructor (more on this in a minute...)</a:t>
            </a:r>
          </a:p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The plug-in could easily check all of this... but it doesn't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4"/>
          <p:cNvSpPr>
            <a:spLocks noGrp="1"/>
          </p:cNvSpPr>
          <p:nvPr>
            <p:ph type="title"/>
          </p:nvPr>
        </p:nvSpPr>
        <p:spPr>
          <a:xfrm>
            <a:off x="228600" y="1457325"/>
            <a:ext cx="6248400" cy="1362075"/>
          </a:xfrm>
        </p:spPr>
        <p:txBody>
          <a:bodyPr/>
          <a:lstStyle/>
          <a:p>
            <a:pPr eaLnBrk="1" hangingPunct="1"/>
            <a:r>
              <a:rPr lang="en-US" sz="3600" cap="none" dirty="0" smtClean="0">
                <a:solidFill>
                  <a:schemeClr val="bg2"/>
                </a:solidFill>
                <a:latin typeface="ClearviewATT Light" charset="0"/>
                <a:ea typeface="ＭＳ Ｐゴシック" charset="-128"/>
              </a:rPr>
              <a:t>Recovering State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</a:t>
            </a:r>
            <a:r>
              <a:rPr lang="en-US" dirty="0" smtClean="0"/>
              <a:t>Can Be Destroyed!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351508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Just like Activities, fragments can be destroyed to reclaim memory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learviewATT Light"/>
            </a:endParaRPr>
          </a:p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When a fragment is re-created, it should recover the state it had when it was deleted</a:t>
            </a:r>
          </a:p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It works the same way it does for an Activity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learviewATT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Recovering </a:t>
            </a:r>
            <a:r>
              <a:rPr lang="en-US" dirty="0" smtClean="0"/>
              <a:t>Fragment State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0225" y="1163637"/>
            <a:ext cx="9070975" cy="5160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2096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public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class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DateTime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extends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Fragment {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public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static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final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String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TAG_DATE_TIME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 "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DateTime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";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// ...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@Override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public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void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onCreate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(Bundle state) {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super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.onCreate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(state);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0070"/>
                </a:solidFill>
                <a:effectLst/>
                <a:uLnTx/>
                <a:uFillTx/>
                <a:latin typeface="ClearviewATT Light"/>
                <a:ea typeface="+mn-ea"/>
              </a:rPr>
              <a:t>time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= 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null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== state) 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? </a:t>
            </a:r>
            <a:r>
              <a:rPr kumimoji="0" lang="en-US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getDateTimeString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Date())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: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state.getString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TAG_DATE_TIME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}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@Override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public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void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onSaveInstanceState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(Bundle state) {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super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.onSaveInstanceState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(state);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state.putString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TAG_DATE_TIME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0070"/>
                </a:solidFill>
                <a:effectLst/>
                <a:uLnTx/>
                <a:uFillTx/>
                <a:latin typeface="ClearviewATT Light"/>
                <a:ea typeface="+mn-ea"/>
              </a:rPr>
              <a:t>time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}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// ...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4"/>
          <p:cNvSpPr>
            <a:spLocks noGrp="1"/>
          </p:cNvSpPr>
          <p:nvPr>
            <p:ph type="title"/>
          </p:nvPr>
        </p:nvSpPr>
        <p:spPr>
          <a:xfrm>
            <a:off x="228600" y="1533525"/>
            <a:ext cx="6248400" cy="1362075"/>
          </a:xfrm>
        </p:spPr>
        <p:txBody>
          <a:bodyPr/>
          <a:lstStyle/>
          <a:p>
            <a:pPr eaLnBrk="1" hangingPunct="1"/>
            <a:r>
              <a:rPr lang="en-US" sz="3600" cap="none" dirty="0" smtClean="0">
                <a:solidFill>
                  <a:schemeClr val="bg2"/>
                </a:solidFill>
                <a:latin typeface="ClearviewATT Light" charset="0"/>
                <a:ea typeface="ＭＳ Ｐゴシック" charset="-128"/>
              </a:rPr>
              <a:t>Dynamic </a:t>
            </a:r>
            <a:r>
              <a:rPr lang="en-US" sz="3600" cap="none" dirty="0" smtClean="0">
                <a:solidFill>
                  <a:schemeClr val="bg2"/>
                </a:solidFill>
                <a:latin typeface="ClearviewATT Light" charset="0"/>
                <a:ea typeface="ＭＳ Ｐゴシック" charset="-128"/>
              </a:rPr>
              <a:t>Fragments </a:t>
            </a:r>
            <a:br>
              <a:rPr lang="en-US" sz="3600" cap="none" dirty="0" smtClean="0">
                <a:solidFill>
                  <a:schemeClr val="bg2"/>
                </a:solidFill>
                <a:latin typeface="ClearviewATT Light" charset="0"/>
                <a:ea typeface="ＭＳ Ｐゴシック" charset="-128"/>
              </a:rPr>
            </a:br>
            <a:r>
              <a:rPr lang="en-US" sz="3600" cap="none" dirty="0" smtClean="0">
                <a:solidFill>
                  <a:schemeClr val="bg2"/>
                </a:solidFill>
                <a:latin typeface="ClearviewATT Light" charset="0"/>
                <a:ea typeface="ＭＳ Ｐゴシック" charset="-128"/>
              </a:rPr>
              <a:t>	and Transactions</a:t>
            </a:r>
            <a:endParaRPr lang="en-US" sz="3600" cap="none" dirty="0" smtClean="0">
              <a:solidFill>
                <a:schemeClr val="bg2"/>
              </a:solidFill>
              <a:latin typeface="ClearviewATT Light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04800" y="127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learviewATT Light" charset="0"/>
                <a:ea typeface="ＭＳ Ｐゴシック" pitchFamily="34" charset="-128"/>
                <a:cs typeface="ClearviewATT Light" charset="0"/>
              </a:rPr>
              <a:t>The AT&amp;T Developer Program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E25CD5-A646-453B-811D-ACAD5BFF8AB3}" type="slidenum">
              <a:rPr lang="en-US" smtClean="0">
                <a:latin typeface="ClearviewATT Light" charset="0"/>
              </a:rPr>
              <a:pPr/>
              <a:t>2</a:t>
            </a:fld>
            <a:endParaRPr lang="en-US" smtClean="0">
              <a:latin typeface="ClearviewATT Light" charset="0"/>
            </a:endParaRPr>
          </a:p>
        </p:txBody>
      </p:sp>
      <p:sp>
        <p:nvSpPr>
          <p:cNvPr id="15364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229600" cy="42672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2400" b="1" dirty="0" smtClean="0">
                <a:solidFill>
                  <a:srgbClr val="E98909"/>
                </a:solidFill>
                <a:latin typeface="ClearviewATT Light" charset="0"/>
                <a:ea typeface="ＭＳ Ｐゴシック" pitchFamily="34" charset="-128"/>
                <a:cs typeface="ClearviewATT Light" charset="0"/>
              </a:rPr>
              <a:t>	</a:t>
            </a:r>
            <a:r>
              <a:rPr lang="en-US" sz="2400" b="1" dirty="0" smtClean="0">
                <a:solidFill>
                  <a:srgbClr val="FF6600"/>
                </a:solidFill>
                <a:latin typeface="ClearviewATT Light" charset="0"/>
                <a:ea typeface="ＭＳ Ｐゴシック" pitchFamily="34" charset="-128"/>
                <a:cs typeface="ClearviewATT Light" charset="0"/>
              </a:rPr>
              <a:t>Helping developers deliver the right application on the right device to over 97 million customers</a:t>
            </a:r>
          </a:p>
          <a:p>
            <a:pPr lvl="1">
              <a:spcBef>
                <a:spcPct val="40000"/>
              </a:spcBef>
            </a:pPr>
            <a:r>
              <a:rPr lang="en-US" sz="1700" b="1" dirty="0" smtClean="0">
                <a:solidFill>
                  <a:srgbClr val="0084C5"/>
                </a:solidFill>
                <a:latin typeface="ClearviewATT Light" charset="0"/>
                <a:ea typeface="ＭＳ Ｐゴシック" pitchFamily="34" charset="-128"/>
                <a:cs typeface="ClearviewATT Light" charset="0"/>
              </a:rPr>
              <a:t>Information / web content</a:t>
            </a:r>
          </a:p>
          <a:p>
            <a:pPr lvl="2"/>
            <a:r>
              <a:rPr lang="en-US" sz="1400" dirty="0" smtClean="0">
                <a:solidFill>
                  <a:srgbClr val="0084C5"/>
                </a:solidFill>
                <a:latin typeface="ClearviewATT Light" charset="0"/>
                <a:ea typeface="ＭＳ Ｐゴシック" pitchFamily="34" charset="-128"/>
                <a:cs typeface="ClearviewATT Light" charset="0"/>
              </a:rPr>
              <a:t>Detailed device specifications</a:t>
            </a:r>
          </a:p>
          <a:p>
            <a:pPr lvl="2"/>
            <a:r>
              <a:rPr lang="en-US" sz="1400" dirty="0" smtClean="0">
                <a:solidFill>
                  <a:srgbClr val="0084C5"/>
                </a:solidFill>
                <a:latin typeface="ClearviewATT Light" charset="0"/>
                <a:ea typeface="ＭＳ Ｐゴシック" pitchFamily="34" charset="-128"/>
                <a:cs typeface="ClearviewATT Light" charset="0"/>
              </a:rPr>
              <a:t>Network services, APIs, toolkits, and sample code</a:t>
            </a:r>
          </a:p>
          <a:p>
            <a:pPr lvl="2">
              <a:spcAft>
                <a:spcPct val="10000"/>
              </a:spcAft>
            </a:pPr>
            <a:r>
              <a:rPr lang="en-US" sz="1400" dirty="0" smtClean="0">
                <a:solidFill>
                  <a:srgbClr val="0084C5"/>
                </a:solidFill>
                <a:latin typeface="ClearviewATT Light" charset="0"/>
                <a:ea typeface="ＭＳ Ｐゴシック" pitchFamily="34" charset="-128"/>
                <a:cs typeface="ClearviewATT Light" charset="0"/>
              </a:rPr>
              <a:t>White papers on new technology</a:t>
            </a:r>
          </a:p>
          <a:p>
            <a:pPr lvl="2">
              <a:spcAft>
                <a:spcPct val="10000"/>
              </a:spcAft>
            </a:pPr>
            <a:endParaRPr lang="en-US" sz="1400" dirty="0" smtClean="0">
              <a:solidFill>
                <a:srgbClr val="0084C5"/>
              </a:solidFill>
              <a:latin typeface="ClearviewATT Light" charset="0"/>
              <a:ea typeface="ＭＳ Ｐゴシック" pitchFamily="34" charset="-128"/>
              <a:cs typeface="ClearviewATT Light" charset="0"/>
            </a:endParaRPr>
          </a:p>
          <a:p>
            <a:pPr lvl="1">
              <a:spcBef>
                <a:spcPct val="40000"/>
              </a:spcBef>
            </a:pPr>
            <a:r>
              <a:rPr lang="en-US" sz="1700" b="1" dirty="0" smtClean="0">
                <a:solidFill>
                  <a:srgbClr val="0084C5"/>
                </a:solidFill>
                <a:latin typeface="ClearviewATT Light" charset="0"/>
                <a:ea typeface="ＭＳ Ｐゴシック" pitchFamily="34" charset="-128"/>
                <a:cs typeface="ClearviewATT Light" charset="0"/>
              </a:rPr>
              <a:t>Technical support and educational opportunities</a:t>
            </a:r>
          </a:p>
          <a:p>
            <a:pPr lvl="2"/>
            <a:r>
              <a:rPr lang="en-US" sz="1400" dirty="0" smtClean="0">
                <a:solidFill>
                  <a:srgbClr val="0084C5"/>
                </a:solidFill>
                <a:latin typeface="ClearviewATT Light" charset="0"/>
                <a:ea typeface="ＭＳ Ｐゴシック" pitchFamily="34" charset="-128"/>
                <a:cs typeface="ClearviewATT Light" charset="0"/>
              </a:rPr>
              <a:t>Webcasts</a:t>
            </a:r>
          </a:p>
          <a:p>
            <a:pPr lvl="2"/>
            <a:r>
              <a:rPr lang="en-US" sz="1400" dirty="0" smtClean="0">
                <a:solidFill>
                  <a:srgbClr val="0084C5"/>
                </a:solidFill>
                <a:latin typeface="ClearviewATT Light" charset="0"/>
                <a:ea typeface="ＭＳ Ｐゴシック" pitchFamily="34" charset="-128"/>
                <a:cs typeface="ClearviewATT Light" charset="0"/>
              </a:rPr>
              <a:t>Meet the expert </a:t>
            </a:r>
          </a:p>
          <a:p>
            <a:pPr lvl="2"/>
            <a:r>
              <a:rPr lang="en-US" sz="1400" dirty="0" smtClean="0">
                <a:solidFill>
                  <a:srgbClr val="0084C5"/>
                </a:solidFill>
                <a:latin typeface="ClearviewATT Light" charset="0"/>
                <a:ea typeface="ＭＳ Ｐゴシック" pitchFamily="34" charset="-128"/>
                <a:cs typeface="ClearviewATT Light" charset="0"/>
              </a:rPr>
              <a:t>Live Chat</a:t>
            </a:r>
          </a:p>
          <a:p>
            <a:pPr lvl="2">
              <a:spcAft>
                <a:spcPct val="10000"/>
              </a:spcAft>
              <a:buFont typeface="Wingdings" pitchFamily="2" charset="2"/>
              <a:buNone/>
            </a:pPr>
            <a:endParaRPr lang="en-US" sz="1400" dirty="0" smtClean="0">
              <a:solidFill>
                <a:srgbClr val="0084C5"/>
              </a:solidFill>
              <a:latin typeface="ClearviewATT Light" charset="0"/>
              <a:ea typeface="ＭＳ Ｐゴシック" pitchFamily="34" charset="-128"/>
              <a:cs typeface="ClearviewATT Light" charset="0"/>
            </a:endParaRPr>
          </a:p>
          <a:p>
            <a:pPr lvl="1">
              <a:spcBef>
                <a:spcPct val="40000"/>
              </a:spcBef>
            </a:pPr>
            <a:r>
              <a:rPr lang="en-US" sz="1700" b="1" dirty="0" smtClean="0">
                <a:solidFill>
                  <a:srgbClr val="0084C5"/>
                </a:solidFill>
                <a:latin typeface="ClearviewATT Light" charset="0"/>
                <a:ea typeface="ＭＳ Ｐゴシック" pitchFamily="34" charset="-128"/>
                <a:cs typeface="ClearviewATT Light" charset="0"/>
              </a:rPr>
              <a:t>Social Media (Twitter, Facebook, forums and blogs)</a:t>
            </a:r>
            <a:endParaRPr lang="en-US" sz="1400" dirty="0" smtClean="0">
              <a:solidFill>
                <a:srgbClr val="0084C5"/>
              </a:solidFill>
              <a:latin typeface="ClearviewATT Light" charset="0"/>
              <a:ea typeface="ＭＳ Ｐゴシック" pitchFamily="34" charset="-128"/>
              <a:cs typeface="ClearviewATT Light" charset="0"/>
            </a:endParaRPr>
          </a:p>
          <a:p>
            <a:pPr lvl="1">
              <a:spcBef>
                <a:spcPct val="40000"/>
              </a:spcBef>
              <a:buFont typeface="Arial" pitchFamily="34" charset="0"/>
              <a:buNone/>
            </a:pPr>
            <a:endParaRPr lang="en-US" sz="1700" b="1" dirty="0" smtClean="0">
              <a:latin typeface="ClearviewATT Light" charset="0"/>
              <a:ea typeface="ＭＳ Ｐゴシック" pitchFamily="34" charset="-128"/>
              <a:cs typeface="ClearviewATT Light" charset="0"/>
            </a:endParaRPr>
          </a:p>
          <a:p>
            <a:pPr lvl="2"/>
            <a:endParaRPr lang="en-US" sz="1200" dirty="0" smtClean="0">
              <a:latin typeface="ClearviewATT Light" charset="0"/>
              <a:ea typeface="ＭＳ Ｐゴシック" pitchFamily="34" charset="-128"/>
              <a:cs typeface="ClearviewATT Light" charset="0"/>
            </a:endParaRPr>
          </a:p>
          <a:p>
            <a:endParaRPr lang="en-US" dirty="0" smtClean="0">
              <a:latin typeface="ClearviewATT Light" charset="0"/>
              <a:ea typeface="ＭＳ Ｐゴシック" pitchFamily="34" charset="-128"/>
              <a:cs typeface="ClearviewATT Light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09600" y="5181600"/>
            <a:ext cx="3636963" cy="40005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2000" b="1" kern="0" dirty="0">
                <a:solidFill>
                  <a:schemeClr val="bg1"/>
                </a:solidFill>
                <a:latin typeface="ClearviewATT Light"/>
              </a:rPr>
              <a:t>http://developer.att.com</a:t>
            </a:r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4495800" y="5181600"/>
            <a:ext cx="3810000" cy="4000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2"/>
                </a:solidFill>
                <a:latin typeface="ClearviewATT Light"/>
              </a:rPr>
              <a:t> </a:t>
            </a:r>
            <a:r>
              <a:rPr lang="en-US" sz="2000" b="1" kern="0" dirty="0">
                <a:solidFill>
                  <a:schemeClr val="bg1"/>
                </a:solidFill>
                <a:latin typeface="ClearviewATT Light"/>
              </a:rPr>
              <a:t>Twitter: </a:t>
            </a:r>
            <a:r>
              <a:rPr lang="en-US" sz="2000" b="1" kern="0" dirty="0" err="1">
                <a:solidFill>
                  <a:schemeClr val="bg1"/>
                </a:solidFill>
                <a:latin typeface="ClearviewATT Light"/>
              </a:rPr>
              <a:t>attdeveloper</a:t>
            </a:r>
            <a:endParaRPr lang="en-US" sz="2000" b="1" kern="0" dirty="0">
              <a:solidFill>
                <a:schemeClr val="bg1"/>
              </a:solidFill>
              <a:latin typeface="ClearviewATT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Fragment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5344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The fragments in the apps above were “static” or “layout” fragments</a:t>
            </a:r>
          </a:p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Dynamic fragments, as you might expect, are much more versatile</a:t>
            </a:r>
          </a:p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Do NOT mix them!  Never replace a layout fragment with a dynamically created fragment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! This is why: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learviewATT Ligh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6763" y="4191000"/>
            <a:ext cx="7304087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764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  <a:cs typeface="Arial" charset="0"/>
              </a:rPr>
              <a:t>java.lang.IllegalStateException: Fragment did not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create a view.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Fragment Layout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4025" y="1060450"/>
            <a:ext cx="9070975" cy="534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&lt;Button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</a:rPr>
              <a:t>android:id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"@+id/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new_fragments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</a:rPr>
              <a:t>android:layout_width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"fill_parent"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</a:rPr>
              <a:t>android:layout_height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"0dp"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</a:rPr>
              <a:t>android:layout_weight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"1"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</a:rPr>
              <a:t>android:textSize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"24dp"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</a:rPr>
              <a:t>android:text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"@string/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doit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/&gt;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&lt;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FrameLayout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</a:rPr>
              <a:t>android:id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"@+id/date_time2"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</a:rPr>
              <a:t>android:layout_width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"fill_parent"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</a:rPr>
              <a:t>android:layout_height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"0dp"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</a:rPr>
              <a:t>android:layout_weight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"2"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</a:rPr>
              <a:t>android:background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"@color/blue"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/&gt;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&lt;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FrameLayout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</a:rPr>
              <a:t>android:id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"@+id/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date_time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</a:rPr>
              <a:t>android:layout_width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"fill_parent"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</a:rPr>
              <a:t>android:layout_height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"0dp"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</a:rPr>
              <a:t>android:layout_weight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"2"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</a:rPr>
              <a:t>android:background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=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"@color/green"</a:t>
            </a:r>
          </a:p>
          <a:p>
            <a:pPr marL="342900" marR="0" lvl="0" indent="-34290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</a:rPr>
              <a:t> 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/&gt;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Dynamic Fragments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1" y="1111250"/>
            <a:ext cx="8534400" cy="536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2096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public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void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onCreate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(Bundle state) {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super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.onCreate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(state);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setContentView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R.layout.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main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FragmentManager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fragMgr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getFragmentManager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FragmentTransaction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xact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fragMgr.beginTransaction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if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null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==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fragMgr.findFragmentByTag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FRAG1_TAG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)) {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xact.add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R.id.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date_time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,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DateTime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(),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FRAG1_TAG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}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if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null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==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fragMgr.findFragmentByTag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FRAG2_TAG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)) {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xact.add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    R.id.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date_time2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,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DateTime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(),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FRAG2_TAG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}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xact.commit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//...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Transactions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351508"/>
            <a:ext cx="82296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Get the Fragment Manager from the context</a:t>
            </a:r>
          </a:p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Get a Transaction from the manager</a:t>
            </a:r>
          </a:p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Modify the fragment</a:t>
            </a:r>
          </a:p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Commit!</a:t>
            </a:r>
          </a:p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Just as you would expect from the name, all or nothing</a:t>
            </a:r>
          </a:p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The back-stack backs out an entire transaction!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learviewATT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Dynamic Fragments 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77825" y="1258888"/>
            <a:ext cx="8537575" cy="4760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3607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+mn-ea"/>
                <a:cs typeface="+mn-cs"/>
              </a:rPr>
              <a:t>    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public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void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onCreate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(Bundle state) {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// …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((Button)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findViewById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R.id.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new_fragments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))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.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setOnClickListener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   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new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Button.OnClickListener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() {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@Override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       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public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void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onClick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(View v) { update(); }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    });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}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e Mono" charset="0"/>
              <a:ea typeface="+mn-ea"/>
              <a:cs typeface="+mn-cs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Dynamic Fragments II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1258888"/>
            <a:ext cx="9070975" cy="4989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2096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void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update() {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FragmentTransaction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xact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getFragmentManager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().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beginTransaction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xact.replace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R.id.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date_time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,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DateTime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(),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FRAG1_TAG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xact.replace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R.id.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date_time2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,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DateTime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(),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FRAG2_TAG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xact.addToBackStack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null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xact.setTransition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FragmentTransaction.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TRANSIT_FRAGMENT_OPEN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xact.commit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4"/>
          <p:cNvSpPr>
            <a:spLocks noGrp="1"/>
          </p:cNvSpPr>
          <p:nvPr>
            <p:ph type="title"/>
          </p:nvPr>
        </p:nvSpPr>
        <p:spPr>
          <a:xfrm>
            <a:off x="228600" y="1533525"/>
            <a:ext cx="6248400" cy="1362075"/>
          </a:xfrm>
        </p:spPr>
        <p:txBody>
          <a:bodyPr/>
          <a:lstStyle/>
          <a:p>
            <a:pPr eaLnBrk="1" hangingPunct="1"/>
            <a:r>
              <a:rPr lang="en-US" sz="3600" cap="none" dirty="0" smtClean="0">
                <a:solidFill>
                  <a:schemeClr val="bg2"/>
                </a:solidFill>
                <a:latin typeface="ClearviewATT Light" charset="0"/>
                <a:ea typeface="ＭＳ Ｐゴシック" charset="-128"/>
              </a:rPr>
              <a:t>Passing Arguments to Fragments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Static Constructor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6425" y="1295400"/>
            <a:ext cx="8385175" cy="4989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2096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public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class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DateTime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extends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Fragment {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public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static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final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String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TAG_DATE_TIME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= "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DateTime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";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public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static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DateTime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newInstance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(Date time) {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Bundle init =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Bundle();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init.putString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DateTime.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TAG_DATE_TIME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,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</a:t>
            </a:r>
            <a:r>
              <a:rPr kumimoji="0" lang="en-US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getDateTimeString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(time)); 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DateTime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=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DateTime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frag.setArguments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(init);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return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}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// …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}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e Mono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Initialization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1" y="1258888"/>
            <a:ext cx="8686800" cy="4989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512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public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void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onCreate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(Bundle state) {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super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.onCreate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(state);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if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(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null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== state) { state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getArguments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(); }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700070"/>
                </a:solidFill>
                <a:effectLst/>
                <a:uLnTx/>
                <a:uFillTx/>
                <a:latin typeface="ClearviewATT Light"/>
                <a:ea typeface="+mn-ea"/>
              </a:rPr>
              <a:t>time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= (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null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!= state) 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?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state.getString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TAG_DATE_TIME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)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: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getDateTimeString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new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Date());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Arguments to the Fragment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93713" y="1292225"/>
            <a:ext cx="8421687" cy="5413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3607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void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update() {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Date time =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Date();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FragmentTransaction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xact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getFragmentManager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().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beginTransaction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xact.replace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R.id.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date_time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,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DateTime.</a:t>
            </a:r>
            <a:r>
              <a:rPr kumimoji="0" lang="en-US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newInstance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(time),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FRAG1_TAG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xact.replace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R.id.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date_time2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,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DateTime.</a:t>
            </a:r>
            <a:r>
              <a:rPr kumimoji="0" lang="en-US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newInstance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(time),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FRAG2_TAG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xact.addToBackStack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</a:rPr>
              <a:t>null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xact.setTransition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FragmentTransaction.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TRANSIT_FRAGMENT_OPEN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xact.commit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();</a:t>
            </a:r>
          </a:p>
          <a:p>
            <a:pPr marL="342900" marR="0" lvl="0" indent="-34290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</a:rPr>
              <a:t>   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98450"/>
            <a:ext cx="8229600" cy="792163"/>
          </a:xfrm>
        </p:spPr>
        <p:txBody>
          <a:bodyPr/>
          <a:lstStyle/>
          <a:p>
            <a:r>
              <a:rPr lang="en-US" dirty="0" smtClean="0">
                <a:latin typeface="ClearviewATT Light" charset="0"/>
                <a:ea typeface="ＭＳ Ｐゴシック" pitchFamily="34" charset="-128"/>
                <a:cs typeface="ClearviewATT Light" charset="0"/>
              </a:rPr>
              <a:t>The AT&amp;T Developer Program News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495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learviewATT Light" charset="0"/>
                <a:ea typeface="ＭＳ Ｐゴシック" pitchFamily="34" charset="-128"/>
                <a:cs typeface="ClearviewATT Light" charset="0"/>
              </a:rPr>
              <a:t> </a:t>
            </a:r>
            <a:r>
              <a:rPr lang="en-US" sz="2000" b="1" dirty="0" smtClean="0">
                <a:solidFill>
                  <a:srgbClr val="FF6600"/>
                </a:solidFill>
                <a:latin typeface="ClearviewATT Light" charset="0"/>
                <a:ea typeface="ＭＳ Ｐゴシック" pitchFamily="34" charset="-128"/>
                <a:cs typeface="ClearviewATT Light" charset="0"/>
              </a:rPr>
              <a:t>AT&amp;T Mobile App </a:t>
            </a:r>
            <a:r>
              <a:rPr lang="en-US" sz="2000" b="1" dirty="0" err="1" smtClean="0">
                <a:solidFill>
                  <a:srgbClr val="FF6600"/>
                </a:solidFill>
                <a:latin typeface="ClearviewATT Light" charset="0"/>
                <a:ea typeface="ＭＳ Ｐゴシック" pitchFamily="34" charset="-128"/>
                <a:cs typeface="ClearviewATT Light" charset="0"/>
              </a:rPr>
              <a:t>Hackathon</a:t>
            </a:r>
            <a:r>
              <a:rPr lang="en-US" sz="2000" b="1" dirty="0" smtClean="0">
                <a:solidFill>
                  <a:srgbClr val="FF6600"/>
                </a:solidFill>
                <a:latin typeface="ClearviewATT Light" charset="0"/>
                <a:ea typeface="ＭＳ Ｐゴシック" pitchFamily="34" charset="-128"/>
                <a:cs typeface="ClearviewATT Light" charset="0"/>
              </a:rPr>
              <a:t>- Chicago, WA on August 27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ClearviewATT Light" charset="0"/>
                <a:ea typeface="ＭＳ Ｐゴシック" pitchFamily="34" charset="-128"/>
                <a:cs typeface="ClearviewATT Light" charset="0"/>
              </a:rPr>
              <a:t>      </a:t>
            </a:r>
            <a:r>
              <a:rPr lang="en-US" sz="2000" dirty="0" smtClean="0">
                <a:solidFill>
                  <a:srgbClr val="0084C5"/>
                </a:solidFill>
                <a:latin typeface="ClearviewATT Light" charset="0"/>
                <a:ea typeface="ＭＳ Ｐゴシック" pitchFamily="34" charset="-128"/>
                <a:cs typeface="ClearviewATT Light" charset="0"/>
              </a:rPr>
              <a:t>developer.att.com/events</a:t>
            </a:r>
          </a:p>
          <a:p>
            <a:endParaRPr lang="en-US" sz="2000" dirty="0" smtClean="0">
              <a:solidFill>
                <a:srgbClr val="0084C5"/>
              </a:solidFill>
              <a:latin typeface="ClearviewATT Light" charset="0"/>
              <a:ea typeface="ＭＳ Ｐゴシック" pitchFamily="34" charset="-128"/>
              <a:cs typeface="ClearviewATT Light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ClearviewATT Light" charset="0"/>
                <a:ea typeface="ＭＳ Ｐゴシック" pitchFamily="34" charset="-128"/>
                <a:cs typeface="ClearviewATT Light" charset="0"/>
              </a:rPr>
              <a:t>Next webcast on Thursday, September 15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ClearviewATT Light" charset="0"/>
                <a:ea typeface="ＭＳ Ｐゴシック" pitchFamily="34" charset="-128"/>
                <a:cs typeface="ClearviewATT Light" charset="0"/>
              </a:rPr>
              <a:t>     </a:t>
            </a:r>
            <a:r>
              <a:rPr lang="en-US" sz="2000" dirty="0" smtClean="0">
                <a:solidFill>
                  <a:srgbClr val="0084C5"/>
                </a:solidFill>
                <a:latin typeface="ClearviewATT Light" charset="0"/>
                <a:ea typeface="ＭＳ Ｐゴシック" pitchFamily="34" charset="-128"/>
                <a:cs typeface="ClearviewATT Light" charset="0"/>
              </a:rPr>
              <a:t>Building Multi-Platform Native Mobile Applications with </a:t>
            </a:r>
            <a:r>
              <a:rPr lang="en-US" sz="2000" dirty="0" err="1" smtClean="0">
                <a:solidFill>
                  <a:srgbClr val="0084C5"/>
                </a:solidFill>
                <a:latin typeface="ClearviewATT Light" charset="0"/>
                <a:ea typeface="ＭＳ Ｐゴシック" pitchFamily="34" charset="-128"/>
                <a:cs typeface="ClearviewATT Light" charset="0"/>
              </a:rPr>
              <a:t>Canappi</a:t>
            </a:r>
            <a:endParaRPr lang="en-US" sz="2000" dirty="0" smtClean="0">
              <a:solidFill>
                <a:srgbClr val="0070C0"/>
              </a:solidFill>
              <a:latin typeface="ClearviewATT Light" charset="0"/>
              <a:ea typeface="ＭＳ Ｐゴシック" pitchFamily="34" charset="-128"/>
              <a:cs typeface="ClearviewATT Light" charset="0"/>
            </a:endParaRPr>
          </a:p>
          <a:p>
            <a:endParaRPr lang="en-US" sz="2000" dirty="0" smtClean="0">
              <a:solidFill>
                <a:srgbClr val="0070C0"/>
              </a:solidFill>
              <a:latin typeface="ClearviewATT Light" charset="0"/>
              <a:ea typeface="ＭＳ Ｐゴシック" pitchFamily="34" charset="-128"/>
              <a:cs typeface="ClearviewATT Light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E5E051-59FE-4048-90F9-0035C8607741}" type="slidenum">
              <a:rPr lang="en-US" smtClean="0">
                <a:latin typeface="ClearviewATT Light" charset="0"/>
              </a:rPr>
              <a:pPr/>
              <a:t>3</a:t>
            </a:fld>
            <a:endParaRPr lang="en-US" smtClean="0">
              <a:latin typeface="ClearviewATT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4"/>
          <p:cNvSpPr>
            <a:spLocks noGrp="1"/>
          </p:cNvSpPr>
          <p:nvPr>
            <p:ph type="title"/>
          </p:nvPr>
        </p:nvSpPr>
        <p:spPr>
          <a:xfrm>
            <a:off x="228600" y="1533525"/>
            <a:ext cx="6248400" cy="1362075"/>
          </a:xfrm>
        </p:spPr>
        <p:txBody>
          <a:bodyPr/>
          <a:lstStyle/>
          <a:p>
            <a:pPr eaLnBrk="1" hangingPunct="1"/>
            <a:r>
              <a:rPr lang="en-US" sz="3600" cap="none" dirty="0" smtClean="0">
                <a:solidFill>
                  <a:schemeClr val="bg2"/>
                </a:solidFill>
                <a:latin typeface="ClearviewATT Light" charset="0"/>
                <a:ea typeface="ＭＳ Ｐゴシック" charset="-128"/>
              </a:rPr>
              <a:t>The ACP</a:t>
            </a:r>
            <a:endParaRPr lang="en-US" sz="3600" cap="none" dirty="0" smtClean="0">
              <a:solidFill>
                <a:schemeClr val="bg2"/>
              </a:solidFill>
              <a:latin typeface="ClearviewATT Light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Android Compatibility Package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077200" cy="5135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lvl="0" indent="-323850" defTabSz="449263" hangingPunct="0">
              <a:lnSpc>
                <a:spcPct val="93000"/>
              </a:lnSpc>
              <a:spcAft>
                <a:spcPts val="1425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  <a:ea typeface="+mn-ea"/>
                <a:cs typeface="Arial Unicode MS"/>
              </a:rPr>
              <a:t>Fragments are cool</a:t>
            </a:r>
          </a:p>
          <a:p>
            <a:pPr marL="431800" lvl="0" indent="-323850" defTabSz="449263" hangingPunct="0">
              <a:lnSpc>
                <a:spcPct val="93000"/>
              </a:lnSpc>
              <a:spcAft>
                <a:spcPts val="1425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  <a:ea typeface="+mn-ea"/>
                <a:cs typeface="Arial Unicode MS"/>
              </a:rPr>
              <a:t>So what?  Check out these stats (Wikipedia):</a:t>
            </a:r>
          </a:p>
          <a:p>
            <a:pPr marL="431800" lvl="0" indent="-323850" defTabSz="449263" hangingPunct="0">
              <a:lnSpc>
                <a:spcPct val="93000"/>
              </a:lnSpc>
              <a:spcAft>
                <a:spcPts val="1425"/>
              </a:spcAft>
              <a:buClr>
                <a:srgbClr val="0084C5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ClearviewATT Light"/>
              <a:ea typeface="+mn-ea"/>
              <a:cs typeface="Arial Unicode MS"/>
            </a:endParaRPr>
          </a:p>
          <a:p>
            <a:pPr marL="431800" lvl="0" indent="-323850" defTabSz="449263" hangingPunct="0">
              <a:lnSpc>
                <a:spcPct val="93000"/>
              </a:lnSpc>
              <a:spcAft>
                <a:spcPts val="1425"/>
              </a:spcAft>
              <a:buClr>
                <a:srgbClr val="0084C5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ClearviewATT Light"/>
              <a:ea typeface="+mn-ea"/>
              <a:cs typeface="Arial Unicode MS"/>
            </a:endParaRPr>
          </a:p>
          <a:p>
            <a:pPr marL="431800" lvl="0" indent="-323850" defTabSz="449263" hangingPunct="0">
              <a:lnSpc>
                <a:spcPct val="93000"/>
              </a:lnSpc>
              <a:spcAft>
                <a:spcPts val="1425"/>
              </a:spcAft>
              <a:buClr>
                <a:srgbClr val="0084C5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ClearviewATT Light"/>
              <a:ea typeface="+mn-ea"/>
              <a:cs typeface="Arial Unicode MS"/>
            </a:endParaRPr>
          </a:p>
          <a:p>
            <a:pPr marL="431800" lvl="0" indent="-323850" defTabSz="449263" hangingPunct="0">
              <a:lnSpc>
                <a:spcPct val="93000"/>
              </a:lnSpc>
              <a:spcAft>
                <a:spcPts val="1425"/>
              </a:spcAft>
              <a:buClr>
                <a:srgbClr val="0084C5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ClearviewATT Light"/>
              <a:ea typeface="+mn-ea"/>
              <a:cs typeface="Arial Unicode MS"/>
            </a:endParaRPr>
          </a:p>
          <a:p>
            <a:pPr marL="431800" lvl="0" indent="-323850" defTabSz="449263" hangingPunct="0">
              <a:lnSpc>
                <a:spcPct val="93000"/>
              </a:lnSpc>
              <a:spcAft>
                <a:spcPts val="1425"/>
              </a:spcAft>
              <a:buClr>
                <a:srgbClr val="0084C5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ClearviewATT Light"/>
              <a:ea typeface="+mn-ea"/>
              <a:cs typeface="Arial Unicode MS"/>
            </a:endParaRPr>
          </a:p>
          <a:p>
            <a:pPr marL="431800" lvl="0" indent="-323850" defTabSz="449263" hangingPunct="0">
              <a:lnSpc>
                <a:spcPct val="93000"/>
              </a:lnSpc>
              <a:spcAft>
                <a:spcPts val="1425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  <a:ea typeface="+mn-ea"/>
                <a:cs typeface="Arial Unicode MS"/>
              </a:rPr>
              <a:t>Your app needs to be backwards compatible</a:t>
            </a:r>
          </a:p>
          <a:p>
            <a:pPr marL="431800" lvl="0" indent="-323850" defTabSz="449263" hangingPunct="0">
              <a:lnSpc>
                <a:spcPct val="93000"/>
              </a:lnSpc>
              <a:spcAft>
                <a:spcPts val="1425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  <a:ea typeface="+mn-ea"/>
                <a:cs typeface="Arial Unicode MS"/>
              </a:rPr>
              <a:t>Good new: The ACP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600200" y="2438400"/>
          <a:ext cx="5181600" cy="2552333"/>
        </p:xfrm>
        <a:graphic>
          <a:graphicData uri="http://schemas.openxmlformats.org/drawingml/2006/table">
            <a:tbl>
              <a:tblPr/>
              <a:tblGrid>
                <a:gridCol w="2592762"/>
                <a:gridCol w="2588838"/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learviewATT Light"/>
                          <a:cs typeface="Arial Unicode MS" charset="0"/>
                        </a:rPr>
                        <a:t>VERSION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4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learviewATT Light"/>
                          <a:cs typeface="Arial Unicode MS" charset="0"/>
                        </a:rPr>
                        <a:t>DISTRIBUTION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4C5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learviewATT Light"/>
                          <a:cs typeface="Arial Unicode MS" charset="0"/>
                        </a:rPr>
                        <a:t>Honeycomb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learviewATT Light"/>
                          <a:cs typeface="Arial Unicode MS" charset="0"/>
                        </a:rPr>
                        <a:t>0.9%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learviewATT Light"/>
                          <a:cs typeface="Arial Unicode MS" charset="0"/>
                        </a:rPr>
                        <a:t>Gingerbread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learviewATT Light"/>
                          <a:cs typeface="Arial Unicode MS" charset="0"/>
                        </a:rPr>
                        <a:t>18.6%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learviewATT Light"/>
                          <a:cs typeface="Arial Unicode MS" charset="0"/>
                        </a:rPr>
                        <a:t>Froyo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learviewATT Light"/>
                          <a:cs typeface="Arial Unicode MS" charset="0"/>
                        </a:rPr>
                        <a:t>59.4%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learviewATT Light"/>
                          <a:cs typeface="Arial Unicode MS" charset="0"/>
                        </a:rPr>
                        <a:t>Eclair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learviewATT Light"/>
                          <a:cs typeface="Arial Unicode MS" charset="0"/>
                        </a:rPr>
                        <a:t>17.5%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learviewATT Light"/>
                          <a:cs typeface="Arial Unicode MS" charset="0"/>
                        </a:rPr>
                        <a:t>Donut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learviewATT Light"/>
                          <a:cs typeface="Arial Unicode MS" charset="0"/>
                        </a:rPr>
                        <a:t>2.2%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learviewATT Light"/>
                          <a:cs typeface="Arial Unicode MS" charset="0"/>
                        </a:rPr>
                        <a:t>Cupcake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learviewATT Light"/>
                          <a:cs typeface="Arial Unicode MS" charset="0"/>
                        </a:rPr>
                        <a:t>1.4%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ACP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70686"/>
            <a:ext cx="82296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A library that supports fragments</a:t>
            </a:r>
          </a:p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Backports as far as Donut, v1.6 (API 4)</a:t>
            </a:r>
          </a:p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$ADK_HOME/extras/android/compatibility/v4/android-support-v4.jar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learviewATT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ACP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270686"/>
            <a:ext cx="8229600" cy="4081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lvl="0" indent="-323850" defTabSz="449263" hangingPunct="0">
              <a:lnSpc>
                <a:spcPct val="93000"/>
              </a:lnSpc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  <a:ea typeface="+mn-ea"/>
                <a:cs typeface="Arial Unicode MS"/>
              </a:rPr>
              <a:t>Add the ACP to your application ($PROJ/lib)</a:t>
            </a:r>
          </a:p>
          <a:p>
            <a:pPr marL="431800" lvl="0" indent="-323850" defTabSz="449263" hangingPunct="0">
              <a:lnSpc>
                <a:spcPct val="93000"/>
              </a:lnSpc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  <a:ea typeface="+mn-ea"/>
                <a:cs typeface="Arial Unicode MS"/>
              </a:rPr>
              <a:t>Put the ACP on the Eclipse build path</a:t>
            </a:r>
          </a:p>
          <a:p>
            <a:pPr marL="431800" lvl="0" indent="-323850" defTabSz="449263" hangingPunct="0">
              <a:lnSpc>
                <a:spcPct val="93000"/>
              </a:lnSpc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  <a:ea typeface="+mn-ea"/>
                <a:cs typeface="Arial Unicode MS"/>
              </a:rPr>
              <a:t>Change the build target from 3.0 to 2.1</a:t>
            </a:r>
          </a:p>
          <a:p>
            <a:pPr marL="431800" lvl="0" indent="-323850" defTabSz="449263" hangingPunct="0">
              <a:lnSpc>
                <a:spcPct val="93000"/>
              </a:lnSpc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  <a:ea typeface="+mn-ea"/>
                <a:cs typeface="Arial Unicode MS"/>
              </a:rPr>
              <a:t>Change broken imports of “android.app...” to “android.support.v4.app...”</a:t>
            </a:r>
          </a:p>
          <a:p>
            <a:pPr marL="431800" lvl="0" indent="-323850" defTabSz="449263" hangingPunct="0">
              <a:lnSpc>
                <a:spcPct val="93000"/>
              </a:lnSpc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  <a:ea typeface="+mn-ea"/>
                <a:cs typeface="Arial Unicode MS"/>
              </a:rPr>
              <a:t>Activities that use fragments must be updated to subclass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  <a:ea typeface="+mn-ea"/>
                <a:cs typeface="Arial Unicode MS"/>
              </a:rPr>
              <a:t>FragmentActivitity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  <a:ea typeface="+mn-ea"/>
                <a:cs typeface="Arial Unicode MS"/>
              </a:rPr>
              <a:t> instead of Activity</a:t>
            </a:r>
          </a:p>
          <a:p>
            <a:pPr marL="431800" lvl="0" indent="-323850" defTabSz="449263" hangingPunct="0">
              <a:lnSpc>
                <a:spcPct val="93000"/>
              </a:lnSpc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  <a:ea typeface="+mn-ea"/>
                <a:cs typeface="Arial Unicode MS"/>
              </a:rPr>
              <a:t>Use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  <a:ea typeface="+mn-ea"/>
                <a:cs typeface="Arial Unicode MS"/>
              </a:rPr>
              <a:t>SupportFragmentManager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  <a:ea typeface="+mn-ea"/>
                <a:cs typeface="Arial Unicode MS"/>
              </a:rPr>
              <a:t> instead of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  <a:ea typeface="+mn-ea"/>
                <a:cs typeface="Arial Unicode MS"/>
              </a:rPr>
              <a:t>FragmentManager</a:t>
            </a:r>
            <a:endParaRPr lang="en-US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ClearviewATT Light"/>
              <a:ea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ACP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7920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indent="-323850" eaLnBrk="1"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Add the ACP to your application ($PROJ/lib)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6287" y="1828800"/>
            <a:ext cx="4125913" cy="4348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ACP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1" y="1143000"/>
            <a:ext cx="8305800" cy="762000"/>
          </a:xfrm>
          <a:prstGeom prst="rect">
            <a:avLst/>
          </a:prstGeom>
        </p:spPr>
        <p:txBody>
          <a:bodyPr/>
          <a:lstStyle/>
          <a:p>
            <a:pPr marL="431800" marR="0" lvl="0" indent="-323850" algn="l" defTabSz="4572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ＭＳ Ｐゴシック" pitchFamily="32" charset="-128"/>
                <a:cs typeface="ClearviewATT Light"/>
              </a:rPr>
              <a:t>Put the ACP on the Eclipse build path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7662" y="1752600"/>
            <a:ext cx="5926138" cy="4687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ACP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1430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indent="-323850" eaLnBrk="1"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Change the build target from 11 to &gt;=4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4024312" cy="2795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590800"/>
            <a:ext cx="4533900" cy="287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ACP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4025" y="1336675"/>
            <a:ext cx="8461375" cy="4530725"/>
          </a:xfrm>
          <a:prstGeom prst="rect">
            <a:avLst/>
          </a:prstGeom>
        </p:spPr>
        <p:txBody>
          <a:bodyPr/>
          <a:lstStyle/>
          <a:p>
            <a:pPr marL="431800" marR="0" lvl="0" indent="-323850" algn="l" defTabSz="4572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ＭＳ Ｐゴシック" pitchFamily="32" charset="-128"/>
                <a:cs typeface="ClearviewATT Light"/>
              </a:rPr>
              <a:t>Change broken imports of “android.app...” to “android.support.v4.app...”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667000"/>
            <a:ext cx="4989513" cy="228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ACP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1066800"/>
            <a:ext cx="8305801" cy="4530725"/>
          </a:xfrm>
          <a:prstGeom prst="rect">
            <a:avLst/>
          </a:prstGeom>
        </p:spPr>
        <p:txBody>
          <a:bodyPr/>
          <a:lstStyle/>
          <a:p>
            <a:pPr marL="431800" marR="0" lvl="0" indent="-323850" algn="l" defTabSz="4572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ＭＳ Ｐゴシック" pitchFamily="32" charset="-128"/>
                <a:cs typeface="ClearviewATT Light"/>
              </a:rPr>
              <a:t>Activities that use fragments must be updated to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ＭＳ Ｐゴシック" pitchFamily="32" charset="-128"/>
                <a:cs typeface="ClearviewATT Light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ＭＳ Ｐゴシック" pitchFamily="32" charset="-128"/>
                <a:cs typeface="ClearviewATT Light"/>
              </a:rPr>
              <a:t>subclass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ＭＳ Ｐゴシック" pitchFamily="32" charset="-128"/>
                <a:cs typeface="ClearviewATT Light"/>
              </a:rPr>
              <a:t>FragmentActivitity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ＭＳ Ｐゴシック" pitchFamily="32" charset="-128"/>
                <a:cs typeface="ClearviewATT Light"/>
              </a:rPr>
              <a:t> instead of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ＭＳ Ｐゴシック" pitchFamily="32" charset="-128"/>
                <a:cs typeface="ClearviewATT Light"/>
              </a:rPr>
              <a:t>Activity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ＭＳ Ｐゴシック" pitchFamily="32" charset="-128"/>
              <a:cs typeface="ClearviewATT Ligh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81200"/>
            <a:ext cx="6591300" cy="417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ACP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4025" y="1295400"/>
            <a:ext cx="8461375" cy="4530725"/>
          </a:xfrm>
          <a:prstGeom prst="rect">
            <a:avLst/>
          </a:prstGeom>
        </p:spPr>
        <p:txBody>
          <a:bodyPr/>
          <a:lstStyle/>
          <a:p>
            <a:pPr marL="431800" marR="0" lvl="0" indent="-323850" algn="l" defTabSz="4572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ＭＳ Ｐゴシック" pitchFamily="32" charset="-128"/>
                <a:cs typeface="ClearviewATT Light"/>
              </a:rPr>
              <a:t>Use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ＭＳ Ｐゴシック" pitchFamily="32" charset="-128"/>
                <a:cs typeface="ClearviewATT Light"/>
              </a:rPr>
              <a:t>SupportFragmentManager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ＭＳ Ｐゴシック" pitchFamily="32" charset="-128"/>
                <a:cs typeface="ClearviewATT Light"/>
              </a:rPr>
              <a:t> instead of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ＭＳ Ｐゴシック" pitchFamily="32" charset="-128"/>
                <a:cs typeface="ClearviewATT Light"/>
              </a:rPr>
              <a:t>FragmentManager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ＭＳ Ｐゴシック" pitchFamily="32" charset="-128"/>
              <a:cs typeface="ClearviewATT Ligh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0"/>
            <a:ext cx="8485187" cy="182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8"/>
          <p:cNvSpPr>
            <a:spLocks noGrp="1"/>
          </p:cNvSpPr>
          <p:nvPr>
            <p:ph type="title"/>
          </p:nvPr>
        </p:nvSpPr>
        <p:spPr>
          <a:xfrm>
            <a:off x="457200" y="298450"/>
            <a:ext cx="8229600" cy="7921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learviewATT Light" charset="0"/>
                <a:ea typeface="ＭＳ Ｐゴシック" charset="-128"/>
              </a:rPr>
              <a:t>Win an AT&amp;T Smartphone! 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2BBFBF-0FE9-4AC9-8791-9E94FF9B2B3A}" type="slidenum">
              <a:rPr lang="en-US">
                <a:latin typeface="ClearviewATT Light" charset="0"/>
              </a:rPr>
              <a:pPr/>
              <a:t>4</a:t>
            </a:fld>
            <a:endParaRPr lang="en-US">
              <a:latin typeface="ClearviewATT Light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572000" y="1828800"/>
            <a:ext cx="3276600" cy="1016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FF6600"/>
                </a:solidFill>
                <a:latin typeface="ClearviewATT Light"/>
                <a:ea typeface="ＭＳ Ｐゴシック" pitchFamily="32" charset="-128"/>
              </a:rPr>
              <a:t>Answer the question at the end of the webcast and win an AT&amp;T Smartphone!</a:t>
            </a:r>
          </a:p>
        </p:txBody>
      </p:sp>
      <p:sp>
        <p:nvSpPr>
          <p:cNvPr id="20484" name="Oval 10"/>
          <p:cNvSpPr>
            <a:spLocks noChangeArrowheads="1"/>
          </p:cNvSpPr>
          <p:nvPr/>
        </p:nvSpPr>
        <p:spPr bwMode="auto">
          <a:xfrm>
            <a:off x="4267200" y="1357313"/>
            <a:ext cx="4114800" cy="2009775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endParaRPr lang="en-US" sz="1800"/>
          </a:p>
        </p:txBody>
      </p:sp>
      <p:pic>
        <p:nvPicPr>
          <p:cNvPr id="20485" name="Content Placeholder 4" descr="AT&amp;T_Developer 3_nobkgrd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5583" y="2362200"/>
            <a:ext cx="2075159" cy="3070225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ACP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270686"/>
            <a:ext cx="82296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That's it!</a:t>
            </a:r>
          </a:p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Covered back to API v6</a:t>
            </a:r>
          </a:p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Not forward compatible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!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learviewATT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4"/>
          <p:cNvSpPr>
            <a:spLocks noGrp="1"/>
          </p:cNvSpPr>
          <p:nvPr>
            <p:ph type="title"/>
          </p:nvPr>
        </p:nvSpPr>
        <p:spPr>
          <a:xfrm>
            <a:off x="228600" y="1533525"/>
            <a:ext cx="6248400" cy="1362075"/>
          </a:xfrm>
        </p:spPr>
        <p:txBody>
          <a:bodyPr/>
          <a:lstStyle/>
          <a:p>
            <a:pPr eaLnBrk="1" hangingPunct="1"/>
            <a:r>
              <a:rPr lang="en-US" sz="3600" cap="none" dirty="0" smtClean="0">
                <a:solidFill>
                  <a:schemeClr val="bg2"/>
                </a:solidFill>
                <a:latin typeface="ClearviewATT Light" charset="0"/>
                <a:ea typeface="ＭＳ Ｐゴシック" charset="-128"/>
              </a:rPr>
              <a:t>Multi-Platform Layout</a:t>
            </a:r>
            <a:endParaRPr lang="en-US" sz="3600" cap="none" dirty="0" smtClean="0">
              <a:solidFill>
                <a:schemeClr val="bg2"/>
              </a:solidFill>
              <a:latin typeface="ClearviewATT Light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Portrait Screen Orientation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7825" y="1270686"/>
            <a:ext cx="8461375" cy="4989513"/>
          </a:xfrm>
          <a:prstGeom prst="rect">
            <a:avLst/>
          </a:prstGeom>
        </p:spPr>
        <p:txBody>
          <a:bodyPr/>
          <a:lstStyle/>
          <a:p>
            <a:pPr marL="431800" marR="0" lvl="0" indent="-323850" algn="l" defTabSz="4572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ＭＳ Ｐゴシック" pitchFamily="32" charset="-128"/>
                <a:cs typeface="ClearviewATT Light"/>
              </a:rPr>
              <a:t>So, that's great: your app builds under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ＭＳ Ｐゴシック" pitchFamily="32" charset="-128"/>
                <a:cs typeface="ClearviewATT Light"/>
              </a:rPr>
              <a:t>Froyo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ＭＳ Ｐゴシック" pitchFamily="32" charset="-128"/>
                <a:cs typeface="ClearviewATT Light"/>
              </a:rPr>
              <a:t>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ＭＳ Ｐゴシック" pitchFamily="32" charset="-128"/>
              <a:cs typeface="ClearviewATT Light"/>
            </a:endParaRPr>
          </a:p>
          <a:p>
            <a:pPr marL="431800" marR="0" lvl="0" indent="-323850" algn="l" defTabSz="4572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ＭＳ Ｐゴシック" pitchFamily="32" charset="-128"/>
                <a:cs typeface="ClearviewATT Light"/>
              </a:rPr>
              <a:t>Unfortunately, when you run it, instead of this: 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590800"/>
            <a:ext cx="4475163" cy="301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Portrait Screen Orientation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57400"/>
            <a:ext cx="2556034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1371600"/>
            <a:ext cx="9070975" cy="1143000"/>
          </a:xfrm>
          <a:prstGeom prst="rect">
            <a:avLst/>
          </a:prstGeom>
        </p:spPr>
        <p:txBody>
          <a:bodyPr/>
          <a:lstStyle/>
          <a:p>
            <a:pPr marL="431800" marR="0" lvl="0" indent="-323850" algn="l" defTabSz="4572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ＭＳ Ｐゴシック" pitchFamily="32" charset="-128"/>
                <a:cs typeface="ClearviewATT Light"/>
              </a:rPr>
              <a:t>On most devices, it looks like this: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86200" y="4495800"/>
            <a:ext cx="4727575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224" rIns="0" bIns="0"/>
          <a:lstStyle/>
          <a:p>
            <a:pPr marL="431800" indent="-323850">
              <a:spcAft>
                <a:spcPts val="1425"/>
              </a:spcAft>
              <a:buClr>
                <a:srgbClr val="00008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Well, that's no good!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Layout for Small Screens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3400" y="1219200"/>
            <a:ext cx="8534400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In the directory res/layout-port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learviewATT Light"/>
            </a:endParaRPr>
          </a:p>
          <a:p>
            <a:pPr marL="431800" indent="-323850" eaLnBrk="1">
              <a:spcAft>
                <a:spcPts val="1200"/>
              </a:spcAft>
              <a:buClr>
                <a:srgbClr val="0084C5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learviewATT Light"/>
              </a:rPr>
              <a:t>No fragment!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learviewATT Light"/>
            </a:endParaRPr>
          </a:p>
          <a:p>
            <a:pPr marL="431800" marR="0" lvl="0" indent="-32385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ClearviewATT Light"/>
              <a:ea typeface="+mn-ea"/>
              <a:cs typeface="Arial Unicode MS"/>
            </a:endParaRPr>
          </a:p>
          <a:p>
            <a:pPr marL="431800" marR="0" lvl="0" indent="-32385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&lt;LinearLayout</a:t>
            </a:r>
          </a:p>
          <a:p>
            <a:pPr marL="431800" marR="0" lvl="0" indent="-32385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xmlns:android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=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"http://schemas.android.com/apk/res/android"</a:t>
            </a:r>
          </a:p>
          <a:p>
            <a:pPr marL="431800" marR="0" lvl="0" indent="-32385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android:orientation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=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"vertical"</a:t>
            </a:r>
          </a:p>
          <a:p>
            <a:pPr marL="431800" marR="0" lvl="0" indent="-32385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android:layout_width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=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"fill_parent"</a:t>
            </a:r>
          </a:p>
          <a:p>
            <a:pPr marL="431800" marR="0" lvl="0" indent="-32385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android:layout_height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=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"fill_parent"</a:t>
            </a:r>
          </a:p>
          <a:p>
            <a:pPr marL="431800" marR="0" lvl="0" indent="-32385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&gt;</a:t>
            </a:r>
          </a:p>
          <a:p>
            <a:pPr marL="431800" marR="0" lvl="0" indent="-32385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ClearviewATT Light"/>
              <a:ea typeface="+mn-ea"/>
              <a:cs typeface="Arial Unicode MS"/>
            </a:endParaRPr>
          </a:p>
          <a:p>
            <a:pPr marL="431800" marR="0" lvl="0" indent="-32385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&lt;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ListView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ClearviewATT Light"/>
              <a:ea typeface="+mn-ea"/>
              <a:cs typeface="Arial Unicode MS"/>
            </a:endParaRPr>
          </a:p>
          <a:p>
            <a:pPr marL="431800" marR="0" lvl="0" indent="-32385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android:id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=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"@+id/contacts"</a:t>
            </a:r>
          </a:p>
          <a:p>
            <a:pPr marL="431800" marR="0" lvl="0" indent="-32385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android:layout_width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=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"fill_parent"</a:t>
            </a:r>
          </a:p>
          <a:p>
            <a:pPr marL="431800" marR="0" lvl="0" indent="-32385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android:layout_height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=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"fill_parent"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</a:t>
            </a:r>
          </a:p>
          <a:p>
            <a:pPr marL="431800" marR="0" lvl="0" indent="-32385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android:layout_weight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=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"2"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</a:t>
            </a:r>
          </a:p>
          <a:p>
            <a:pPr marL="431800" marR="0" lvl="0" indent="-32385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/&gt;</a:t>
            </a:r>
          </a:p>
          <a:p>
            <a:pPr marL="431800" marR="0" lvl="0" indent="-32385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ClearviewATT Light"/>
              <a:ea typeface="+mn-ea"/>
              <a:cs typeface="Arial Unicode MS"/>
            </a:endParaRPr>
          </a:p>
          <a:p>
            <a:pPr marL="431800" marR="0" lvl="0" indent="-32385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&lt;/LinearLayout&gt;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27686"/>
            <a:ext cx="8229600" cy="1143000"/>
          </a:xfrm>
        </p:spPr>
        <p:txBody>
          <a:bodyPr/>
          <a:lstStyle/>
          <a:p>
            <a:r>
              <a:rPr lang="en-US" dirty="0" smtClean="0"/>
              <a:t>Handling Fragment and Deck Metaphor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143000"/>
            <a:ext cx="8839200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marL="431800" marR="0" lvl="0" indent="-3238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8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In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onCreate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, check to see if the layout item is there:</a:t>
            </a:r>
          </a:p>
          <a:p>
            <a:pPr marL="431800" marR="0" lvl="0" indent="-32385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  <a:cs typeface="Arial Unicode MS"/>
            </a:endParaRP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public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void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onCreate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(Bundle state) {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super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.onCreate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(state);</a:t>
            </a:r>
          </a:p>
          <a:p>
            <a:pPr marL="431800" marR="0" lvl="0" indent="-32385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setContentView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R.layout.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main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);</a:t>
            </a:r>
          </a:p>
          <a:p>
            <a:pPr marL="431800" marR="0" lvl="0" indent="-32385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  <a:cs typeface="Arial Unicode MS"/>
            </a:endParaRP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final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boolean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useFrag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  <a:cs typeface="Arial Unicode MS"/>
            </a:endParaRP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    =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null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!=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findViewById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R.id.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contact_detail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);</a:t>
            </a:r>
          </a:p>
          <a:p>
            <a:pPr marL="431800" marR="0" lvl="0" indent="-32385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if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useFrag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) {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installFragment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(); }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  <a:cs typeface="Arial Unicode MS"/>
            </a:endParaRP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// …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}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e Mono" charset="0"/>
              <a:ea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 smtClean="0"/>
              <a:t>Handling Fragment and Deck Metaphor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1" y="1106487"/>
            <a:ext cx="8610600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marL="431800" marR="0" lvl="0" indent="-3238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8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If it is, add a fragment:</a:t>
            </a:r>
          </a:p>
          <a:p>
            <a:pPr marL="431800" marR="0" lvl="0" indent="-32385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  <a:cs typeface="Arial Unicode MS"/>
            </a:endParaRP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  <a:cs typeface="Arial Unicode MS"/>
            </a:endParaRP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private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void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installFragment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() {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FragmentManager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fragMgr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getSupportFragmentManager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();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if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null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!=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fragMgr.findFragmentByTag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FRAG_TAG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)) {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return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; }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  <a:cs typeface="Arial Unicode MS"/>
            </a:endParaRP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FragmentTransaction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xact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fragMgr.beginTransaction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();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xact.add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R.id.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contact_detail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,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ContactDetailFragment.</a:t>
            </a:r>
            <a:r>
              <a:rPr kumimoji="0" lang="en-US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newInstance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null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,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null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),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FRAG_TAG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);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xact.commit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();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}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e Mono" charset="0"/>
              <a:ea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 smtClean="0"/>
              <a:t>Handling Fragment and Deck Metaphor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143000"/>
            <a:ext cx="9070975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marL="431800" marR="0" lvl="0" indent="-3238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8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… and stack a new one, on a click:</a:t>
            </a:r>
          </a:p>
          <a:p>
            <a:pPr marL="431800" marR="0" lvl="0" indent="-32385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  <a:cs typeface="Arial Unicode MS"/>
            </a:endParaRP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  <a:cs typeface="Arial Unicode MS"/>
            </a:endParaRP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private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void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stackFragment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(String id, String name) {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FragmentTransaction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xact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  <a:cs typeface="Arial Unicode MS"/>
            </a:endParaRP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   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getSupportFragmentManager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().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beginTransaction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();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  <a:cs typeface="Arial Unicode MS"/>
            </a:endParaRP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xact.replace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R.id.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contact_detail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,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ContactDetailFragment.</a:t>
            </a:r>
            <a:r>
              <a:rPr kumimoji="0" lang="en-US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newInstance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(id, name),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FRAG_TAG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);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  <a:cs typeface="Arial Unicode MS"/>
            </a:endParaRP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xact.addToBackStack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null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);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xact.setTransition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FragmentTransaction.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TRANSIT_FRAGMENT_OPEN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);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  <a:cs typeface="Arial Unicode MS"/>
            </a:endParaRP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xact.commit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();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}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e Mono" charset="0"/>
              <a:ea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27686"/>
            <a:ext cx="8229600" cy="1143000"/>
          </a:xfrm>
        </p:spPr>
        <p:txBody>
          <a:bodyPr/>
          <a:lstStyle/>
          <a:p>
            <a:r>
              <a:rPr lang="en-US" dirty="0" smtClean="0"/>
              <a:t>Handling Fragment and Deck Metaphor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1" y="1182687"/>
            <a:ext cx="8458200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marL="431800" marR="0" lvl="0" indent="-3238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8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If it isn't, just use the normal deck metaphor:</a:t>
            </a:r>
          </a:p>
          <a:p>
            <a:pPr marL="431800" marR="0" lvl="0" indent="-32385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  <a:cs typeface="Arial Unicode MS"/>
            </a:endParaRP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learviewATT Light"/>
              <a:ea typeface="+mn-ea"/>
              <a:cs typeface="Arial Unicode MS"/>
            </a:endParaRP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private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void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stackActivity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(String id, String name) {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Intent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intent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=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Intent();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intent.setClass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this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ContactDetailActivity.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4C5"/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class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);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intent.putExtra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ContactDetails.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TAG_ID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, id);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intent.putExtra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ContactDetails.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TAG_CONTACT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, name);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startActivity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(intent);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learviewATT Light"/>
                <a:ea typeface="+mn-ea"/>
                <a:cs typeface="Arial Unicode MS"/>
              </a:rPr>
              <a:t>    }</a:t>
            </a:r>
          </a:p>
          <a:p>
            <a:pPr marL="431800" marR="0" lvl="0" indent="-32385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e Mono" charset="0"/>
              <a:ea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Write Fragments!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AE3B-9751-4106-BC81-42F9498CCBF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1371600"/>
            <a:ext cx="8610600" cy="5029200"/>
          </a:xfrm>
          <a:prstGeom prst="rect">
            <a:avLst/>
          </a:prstGeom>
          <a:noFill/>
          <a:ln w="9360">
            <a:noFill/>
            <a:round/>
            <a:headEnd/>
            <a:tailEnd/>
          </a:ln>
        </p:spPr>
        <p:txBody>
          <a:bodyPr lIns="0" tIns="28080" rIns="0" bIns="0"/>
          <a:lstStyle/>
          <a:p>
            <a:pPr>
              <a:tabLst>
                <a:tab pos="1155700" algn="l"/>
                <a:tab pos="1879600" algn="l"/>
                <a:tab pos="2603500" algn="l"/>
                <a:tab pos="3325813" algn="l"/>
                <a:tab pos="4049713" algn="l"/>
                <a:tab pos="4775200" algn="l"/>
                <a:tab pos="5499100" algn="l"/>
                <a:tab pos="6223000" algn="l"/>
                <a:tab pos="6946900" algn="l"/>
                <a:tab pos="7669213" algn="l"/>
                <a:tab pos="8393113" algn="l"/>
                <a:tab pos="9118600" algn="l"/>
              </a:tabLst>
            </a:pPr>
            <a:endParaRPr lang="en-US" sz="2800" dirty="0">
              <a:solidFill>
                <a:srgbClr val="595959"/>
              </a:solidFill>
              <a:latin typeface="ClearviewATT Light" charset="0"/>
            </a:endParaRPr>
          </a:p>
          <a:p>
            <a:pPr>
              <a:lnSpc>
                <a:spcPct val="100000"/>
              </a:lnSpc>
              <a:tabLst>
                <a:tab pos="1155700" algn="l"/>
                <a:tab pos="1879600" algn="l"/>
                <a:tab pos="2603500" algn="l"/>
                <a:tab pos="3325813" algn="l"/>
                <a:tab pos="4049713" algn="l"/>
                <a:tab pos="4775200" algn="l"/>
                <a:tab pos="5499100" algn="l"/>
                <a:tab pos="6223000" algn="l"/>
                <a:tab pos="6946900" algn="l"/>
                <a:tab pos="7669213" algn="l"/>
                <a:tab pos="8393113" algn="l"/>
                <a:tab pos="9118600" algn="l"/>
              </a:tabLst>
            </a:pPr>
            <a:r>
              <a:rPr lang="en-US" sz="2800" dirty="0">
                <a:solidFill>
                  <a:srgbClr val="595959"/>
                </a:solidFill>
                <a:latin typeface="ClearviewATT Light" charset="0"/>
              </a:rPr>
              <a:t>G. Blake Meike</a:t>
            </a:r>
          </a:p>
          <a:p>
            <a:pPr>
              <a:lnSpc>
                <a:spcPct val="100000"/>
              </a:lnSpc>
              <a:tabLst>
                <a:tab pos="1155700" algn="l"/>
                <a:tab pos="1879600" algn="l"/>
                <a:tab pos="2603500" algn="l"/>
                <a:tab pos="3325813" algn="l"/>
                <a:tab pos="4049713" algn="l"/>
                <a:tab pos="4775200" algn="l"/>
                <a:tab pos="5499100" algn="l"/>
                <a:tab pos="6223000" algn="l"/>
                <a:tab pos="6946900" algn="l"/>
                <a:tab pos="7669213" algn="l"/>
                <a:tab pos="8393113" algn="l"/>
                <a:tab pos="9118600" algn="l"/>
              </a:tabLst>
            </a:pPr>
            <a:r>
              <a:rPr lang="en-US" sz="26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  blake.meike@gmail.com</a:t>
            </a:r>
          </a:p>
          <a:p>
            <a:pPr>
              <a:lnSpc>
                <a:spcPct val="100000"/>
              </a:lnSpc>
              <a:tabLst>
                <a:tab pos="1155700" algn="l"/>
                <a:tab pos="1879600" algn="l"/>
                <a:tab pos="2603500" algn="l"/>
                <a:tab pos="3325813" algn="l"/>
                <a:tab pos="4049713" algn="l"/>
                <a:tab pos="4775200" algn="l"/>
                <a:tab pos="5499100" algn="l"/>
                <a:tab pos="6223000" algn="l"/>
                <a:tab pos="6946900" algn="l"/>
                <a:tab pos="7669213" algn="l"/>
                <a:tab pos="8393113" algn="l"/>
                <a:tab pos="9118600" algn="l"/>
              </a:tabLst>
            </a:pPr>
            <a:r>
              <a:rPr lang="en-US" sz="26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  http://portabledroid.wordpress.com/</a:t>
            </a:r>
          </a:p>
          <a:p>
            <a:pPr>
              <a:lnSpc>
                <a:spcPct val="100000"/>
              </a:lnSpc>
              <a:tabLst>
                <a:tab pos="1155700" algn="l"/>
                <a:tab pos="1879600" algn="l"/>
                <a:tab pos="2603500" algn="l"/>
                <a:tab pos="3325813" algn="l"/>
                <a:tab pos="4049713" algn="l"/>
                <a:tab pos="4775200" algn="l"/>
                <a:tab pos="5499100" algn="l"/>
                <a:tab pos="6223000" algn="l"/>
                <a:tab pos="6946900" algn="l"/>
                <a:tab pos="7669213" algn="l"/>
                <a:tab pos="8393113" algn="l"/>
                <a:tab pos="9118600" algn="l"/>
              </a:tabLst>
            </a:pPr>
            <a:endParaRPr lang="en-US" sz="2800" dirty="0">
              <a:solidFill>
                <a:srgbClr val="595959"/>
              </a:solidFill>
              <a:latin typeface="ClearviewATT Light" charset="0"/>
            </a:endParaRPr>
          </a:p>
          <a:p>
            <a:pPr>
              <a:lnSpc>
                <a:spcPct val="100000"/>
              </a:lnSpc>
              <a:tabLst>
                <a:tab pos="1155700" algn="l"/>
                <a:tab pos="1879600" algn="l"/>
                <a:tab pos="2603500" algn="l"/>
                <a:tab pos="3325813" algn="l"/>
                <a:tab pos="4049713" algn="l"/>
                <a:tab pos="4775200" algn="l"/>
                <a:tab pos="5499100" algn="l"/>
                <a:tab pos="6223000" algn="l"/>
                <a:tab pos="6946900" algn="l"/>
                <a:tab pos="7669213" algn="l"/>
                <a:tab pos="8393113" algn="l"/>
                <a:tab pos="9118600" algn="l"/>
              </a:tabLst>
            </a:pPr>
            <a:r>
              <a:rPr lang="en-US" sz="2800" dirty="0">
                <a:solidFill>
                  <a:srgbClr val="595959"/>
                </a:solidFill>
                <a:latin typeface="ClearviewATT Light" charset="0"/>
              </a:rPr>
              <a:t>Slides and code are available:</a:t>
            </a:r>
          </a:p>
          <a:p>
            <a:pPr>
              <a:lnSpc>
                <a:spcPct val="100000"/>
              </a:lnSpc>
              <a:tabLst>
                <a:tab pos="1155700" algn="l"/>
                <a:tab pos="1879600" algn="l"/>
                <a:tab pos="2603500" algn="l"/>
                <a:tab pos="3325813" algn="l"/>
                <a:tab pos="4049713" algn="l"/>
                <a:tab pos="4775200" algn="l"/>
                <a:tab pos="5499100" algn="l"/>
                <a:tab pos="6223000" algn="l"/>
                <a:tab pos="6946900" algn="l"/>
                <a:tab pos="7669213" algn="l"/>
                <a:tab pos="8393113" algn="l"/>
                <a:tab pos="9118600" algn="l"/>
              </a:tabLst>
            </a:pPr>
            <a:r>
              <a:rPr lang="en-US" sz="26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    https://github.com/bmeike/Fragments</a:t>
            </a:r>
          </a:p>
          <a:p>
            <a:pPr>
              <a:lnSpc>
                <a:spcPct val="100000"/>
              </a:lnSpc>
              <a:tabLst>
                <a:tab pos="1155700" algn="l"/>
                <a:tab pos="1879600" algn="l"/>
                <a:tab pos="2603500" algn="l"/>
                <a:tab pos="3325813" algn="l"/>
                <a:tab pos="4049713" algn="l"/>
                <a:tab pos="4775200" algn="l"/>
                <a:tab pos="5499100" algn="l"/>
                <a:tab pos="6223000" algn="l"/>
                <a:tab pos="6946900" algn="l"/>
                <a:tab pos="7669213" algn="l"/>
                <a:tab pos="8393113" algn="l"/>
                <a:tab pos="9118600" algn="l"/>
              </a:tabLst>
            </a:pPr>
            <a:endParaRPr lang="en-US" sz="2600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1155700" algn="l"/>
                <a:tab pos="1879600" algn="l"/>
                <a:tab pos="2603500" algn="l"/>
                <a:tab pos="3325813" algn="l"/>
                <a:tab pos="4049713" algn="l"/>
                <a:tab pos="4775200" algn="l"/>
                <a:tab pos="5499100" algn="l"/>
                <a:tab pos="6223000" algn="l"/>
                <a:tab pos="6946900" algn="l"/>
                <a:tab pos="7669213" algn="l"/>
                <a:tab pos="8393113" algn="l"/>
                <a:tab pos="9118600" algn="l"/>
              </a:tabLst>
            </a:pPr>
            <a:r>
              <a:rPr lang="en-US" sz="26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Also in Chapter 8 of </a:t>
            </a:r>
            <a:r>
              <a:rPr lang="en-US" sz="2600" i="1" dirty="0">
                <a:solidFill>
                  <a:srgbClr val="595959"/>
                </a:solidFill>
                <a:latin typeface="ClearviewATT Light" charset="0"/>
              </a:rPr>
              <a:t>Programming Android</a:t>
            </a:r>
          </a:p>
          <a:p>
            <a:pPr>
              <a:lnSpc>
                <a:spcPct val="100000"/>
              </a:lnSpc>
              <a:tabLst>
                <a:tab pos="1155700" algn="l"/>
                <a:tab pos="1879600" algn="l"/>
                <a:tab pos="2603500" algn="l"/>
                <a:tab pos="3325813" algn="l"/>
                <a:tab pos="4049713" algn="l"/>
                <a:tab pos="4775200" algn="l"/>
                <a:tab pos="5499100" algn="l"/>
                <a:tab pos="6223000" algn="l"/>
                <a:tab pos="6946900" algn="l"/>
                <a:tab pos="7669213" algn="l"/>
                <a:tab pos="8393113" algn="l"/>
                <a:tab pos="9118600" algn="l"/>
              </a:tabLst>
            </a:pPr>
            <a:r>
              <a:rPr lang="en-US" sz="22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595959"/>
                </a:solidFill>
                <a:latin typeface="ClearviewATT Light" charset="0"/>
              </a:rPr>
              <a:t>	</a:t>
            </a:r>
            <a:r>
              <a:rPr lang="en-US" sz="2200" dirty="0" err="1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Mednieks</a:t>
            </a:r>
            <a:r>
              <a:rPr lang="en-US" sz="22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Dornin</a:t>
            </a:r>
            <a:r>
              <a:rPr lang="en-US" sz="22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, Meike, Nakamura, O'Reilly Media</a:t>
            </a:r>
          </a:p>
          <a:p>
            <a:pPr>
              <a:lnSpc>
                <a:spcPct val="94000"/>
              </a:lnSpc>
              <a:tabLst>
                <a:tab pos="1155700" algn="l"/>
                <a:tab pos="1879600" algn="l"/>
                <a:tab pos="2603500" algn="l"/>
                <a:tab pos="3325813" algn="l"/>
                <a:tab pos="4049713" algn="l"/>
                <a:tab pos="4775200" algn="l"/>
                <a:tab pos="5499100" algn="l"/>
                <a:tab pos="6223000" algn="l"/>
                <a:tab pos="6946900" algn="l"/>
                <a:tab pos="7669213" algn="l"/>
                <a:tab pos="8393113" algn="l"/>
                <a:tab pos="9118600" algn="l"/>
              </a:tabLst>
            </a:pPr>
            <a:endParaRPr lang="en-US" sz="1600" dirty="0">
              <a:solidFill>
                <a:srgbClr val="000000"/>
              </a:solidFill>
              <a:latin typeface="Andale Mono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53100" y="457200"/>
            <a:ext cx="2933700" cy="3429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6088" y="1143000"/>
            <a:ext cx="6259512" cy="6858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dirty="0" smtClean="0">
                <a:latin typeface="ClearviewATT Light" charset="0"/>
                <a:ea typeface="ＭＳ Ｐゴシック" charset="-128"/>
              </a:rPr>
              <a:t>Presented by: Blake Meike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446088" y="506412"/>
            <a:ext cx="6838950" cy="1322388"/>
          </a:xfrm>
          <a:prstGeom prst="rect">
            <a:avLst/>
          </a:prstGeom>
        </p:spPr>
        <p:txBody>
          <a:bodyPr lIns="0" tIns="0" rIns="0" bIns="0"/>
          <a:lstStyle/>
          <a:p>
            <a:pPr defTabSz="947738" eaLnBrk="0" hangingPunct="0">
              <a:lnSpc>
                <a:spcPct val="105000"/>
              </a:lnSpc>
            </a:pPr>
            <a:r>
              <a:rPr lang="en-US" sz="3600" b="1" dirty="0" smtClean="0">
                <a:solidFill>
                  <a:schemeClr val="bg2"/>
                </a:solidFill>
                <a:latin typeface="ClearviewATT Light"/>
              </a:rPr>
              <a:t>Honeycomb Fragments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667000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b="1" dirty="0" smtClean="0">
                <a:solidFill>
                  <a:schemeClr val="bg2"/>
                </a:solidFill>
                <a:latin typeface="ClearviewATT Light"/>
              </a:rPr>
              <a:t>Part 1: </a:t>
            </a:r>
            <a:r>
              <a:rPr lang="en-US" sz="2200" dirty="0" smtClean="0">
                <a:solidFill>
                  <a:schemeClr val="bg2"/>
                </a:solidFill>
                <a:latin typeface="ClearviewATT Light"/>
              </a:rPr>
              <a:t>Using Fragments</a:t>
            </a:r>
          </a:p>
          <a:p>
            <a:pPr>
              <a:spcAft>
                <a:spcPts val="1200"/>
              </a:spcAft>
            </a:pPr>
            <a:r>
              <a:rPr lang="en-US" sz="2200" b="1" dirty="0" smtClean="0">
                <a:solidFill>
                  <a:schemeClr val="bg2"/>
                </a:solidFill>
                <a:latin typeface="ClearviewATT Light"/>
              </a:rPr>
              <a:t>Part 2: </a:t>
            </a:r>
            <a:r>
              <a:rPr lang="en-US" sz="2200" dirty="0" smtClean="0">
                <a:solidFill>
                  <a:schemeClr val="bg2"/>
                </a:solidFill>
                <a:latin typeface="ClearviewATT Light"/>
              </a:rPr>
              <a:t>The ACP and Backward Capability</a:t>
            </a:r>
            <a:endParaRPr lang="en-US" sz="2200" dirty="0">
              <a:solidFill>
                <a:schemeClr val="bg2"/>
              </a:solidFill>
              <a:latin typeface="ClearviewATT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0084C5"/>
                </a:solidFill>
              </a:rPr>
              <a:t>Honeycomb Fragments</a:t>
            </a:r>
            <a:br>
              <a:rPr lang="en-US" dirty="0" smtClean="0">
                <a:solidFill>
                  <a:srgbClr val="0084C5"/>
                </a:solidFill>
              </a:rPr>
            </a:br>
            <a:r>
              <a:rPr lang="en-US" sz="4000" dirty="0" smtClean="0">
                <a:solidFill>
                  <a:srgbClr val="0084C5"/>
                </a:solidFill>
                <a:latin typeface="Calibri" pitchFamily="34" charset="0"/>
                <a:ea typeface="ＭＳ Ｐゴシック" charset="-128"/>
              </a:rPr>
              <a:t/>
            </a:r>
            <a:br>
              <a:rPr lang="en-US" sz="4000" dirty="0" smtClean="0">
                <a:solidFill>
                  <a:srgbClr val="0084C5"/>
                </a:solidFill>
                <a:latin typeface="Calibri" pitchFamily="34" charset="0"/>
                <a:ea typeface="ＭＳ Ｐゴシック" charset="-128"/>
              </a:rPr>
            </a:br>
            <a:endParaRPr lang="en-US" sz="4000" dirty="0" smtClean="0">
              <a:latin typeface="ClearviewATT Light" charset="0"/>
              <a:ea typeface="ＭＳ Ｐゴシック" charset="-128"/>
            </a:endParaRPr>
          </a:p>
        </p:txBody>
      </p:sp>
      <p:sp>
        <p:nvSpPr>
          <p:cNvPr id="38914" name="Content Placeholder 2"/>
          <p:cNvSpPr txBox="1">
            <a:spLocks/>
          </p:cNvSpPr>
          <p:nvPr/>
        </p:nvSpPr>
        <p:spPr bwMode="auto">
          <a:xfrm>
            <a:off x="457200" y="3587750"/>
            <a:ext cx="822960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47738" eaLnBrk="0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</a:pPr>
            <a:r>
              <a:rPr lang="en-US" sz="3800" b="1" dirty="0">
                <a:solidFill>
                  <a:schemeClr val="tx2"/>
                </a:solidFill>
                <a:latin typeface="ClearviewATT Light" charset="0"/>
              </a:rPr>
              <a:t>QUESTION &amp; ANSWERS</a:t>
            </a:r>
          </a:p>
          <a:p>
            <a:pPr defTabSz="947738" eaLnBrk="0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</a:pPr>
            <a:endParaRPr lang="en-US" sz="2000" dirty="0">
              <a:latin typeface="Calibri" pitchFamily="34" charset="0"/>
            </a:endParaRPr>
          </a:p>
          <a:p>
            <a:pPr defTabSz="947738" eaLnBrk="0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</a:pPr>
            <a:endParaRPr lang="en-US" sz="2000" dirty="0">
              <a:latin typeface="Calibri" pitchFamily="34" charset="0"/>
            </a:endParaRPr>
          </a:p>
          <a:p>
            <a:pPr algn="ctr" defTabSz="947738" eaLnBrk="0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</a:pPr>
            <a:r>
              <a:rPr lang="en-US" sz="2000" dirty="0">
                <a:solidFill>
                  <a:schemeClr val="tx2"/>
                </a:solidFill>
                <a:latin typeface="ClearviewATT Light" charset="0"/>
              </a:rPr>
              <a:t>Webcast slides will be posted shortly on </a:t>
            </a:r>
          </a:p>
          <a:p>
            <a:pPr algn="ctr" defTabSz="947738" eaLnBrk="0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</a:pPr>
            <a:r>
              <a:rPr lang="en-US" sz="2000" dirty="0">
                <a:latin typeface="ClearviewATT Light" charset="0"/>
                <a:hlinkClick r:id="rId2"/>
              </a:rPr>
              <a:t>http://</a:t>
            </a:r>
            <a:r>
              <a:rPr lang="en-US" sz="2000" dirty="0" smtClean="0">
                <a:latin typeface="ClearviewATT Light" charset="0"/>
                <a:hlinkClick r:id="rId2"/>
              </a:rPr>
              <a:t>developer.att.com/events </a:t>
            </a:r>
            <a:endParaRPr lang="en-US" sz="2000" dirty="0">
              <a:latin typeface="ClearviewATT Light" charset="0"/>
            </a:endParaRPr>
          </a:p>
          <a:p>
            <a:pPr defTabSz="947738" eaLnBrk="0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</a:pPr>
            <a:endParaRPr lang="en-US" sz="2000" dirty="0">
              <a:latin typeface="Calibri" pitchFamily="34" charset="0"/>
            </a:endParaRPr>
          </a:p>
          <a:p>
            <a:pPr defTabSz="947738" eaLnBrk="0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</a:pP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5"/>
          <p:cNvSpPr txBox="1">
            <a:spLocks noChangeArrowheads="1"/>
          </p:cNvSpPr>
          <p:nvPr/>
        </p:nvSpPr>
        <p:spPr bwMode="auto">
          <a:xfrm>
            <a:off x="3352800" y="304800"/>
            <a:ext cx="31242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0084C5"/>
                </a:solidFill>
                <a:latin typeface="ClearviewATT Light" charset="0"/>
              </a:rPr>
              <a:t>CONTEST</a:t>
            </a:r>
            <a:endParaRPr lang="en-US" sz="1800">
              <a:solidFill>
                <a:srgbClr val="0084C5"/>
              </a:solidFill>
              <a:latin typeface="ClearviewATT Light" charset="0"/>
            </a:endParaRPr>
          </a:p>
        </p:txBody>
      </p:sp>
      <p:sp>
        <p:nvSpPr>
          <p:cNvPr id="39938" name="Rectangle 7"/>
          <p:cNvSpPr>
            <a:spLocks noChangeArrowheads="1"/>
          </p:cNvSpPr>
          <p:nvPr/>
        </p:nvSpPr>
        <p:spPr bwMode="auto">
          <a:xfrm>
            <a:off x="3352800" y="990600"/>
            <a:ext cx="5105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learviewATT Light" charset="0"/>
              </a:rPr>
              <a:t>Send answers to:</a:t>
            </a:r>
          </a:p>
          <a:p>
            <a:r>
              <a:rPr lang="en-US" sz="1800" dirty="0">
                <a:solidFill>
                  <a:schemeClr val="tx2"/>
                </a:solidFill>
                <a:latin typeface="ClearviewATT Light" charset="0"/>
                <a:hlinkClick r:id="rId2"/>
              </a:rPr>
              <a:t>developer.program@att.com</a:t>
            </a:r>
            <a:endParaRPr lang="en-US" sz="1800" dirty="0">
              <a:solidFill>
                <a:schemeClr val="tx2"/>
              </a:solidFill>
              <a:latin typeface="ClearviewATT Light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learviewATT Light" charset="0"/>
              </a:rPr>
              <a:t>Winners will be selected randomly from the correct responses.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85800" y="2667000"/>
            <a:ext cx="7772400" cy="365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81000" indent="-381000" defTabSz="947738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</a:pPr>
            <a:r>
              <a:rPr lang="en-US" sz="2200" b="1" dirty="0" smtClean="0">
                <a:solidFill>
                  <a:schemeClr val="tx2"/>
                </a:solidFill>
                <a:latin typeface="ClearviewATT Light" charset="0"/>
              </a:rPr>
              <a:t>How many times does Android call a View’s </a:t>
            </a:r>
            <a:r>
              <a:rPr lang="en-US" sz="2200" b="1" dirty="0" err="1" smtClean="0">
                <a:solidFill>
                  <a:schemeClr val="tx2"/>
                </a:solidFill>
                <a:latin typeface="ClearviewATT Light" charset="0"/>
              </a:rPr>
              <a:t>onMeasure</a:t>
            </a:r>
            <a:r>
              <a:rPr lang="en-US" sz="2200" b="1" dirty="0" smtClean="0">
                <a:solidFill>
                  <a:schemeClr val="tx2"/>
                </a:solidFill>
                <a:latin typeface="ClearviewATT Light" charset="0"/>
              </a:rPr>
              <a:t>() method, in response to a request re-layout (</a:t>
            </a:r>
            <a:r>
              <a:rPr lang="en-US" sz="2200" b="1" dirty="0" err="1" smtClean="0">
                <a:solidFill>
                  <a:schemeClr val="tx2"/>
                </a:solidFill>
                <a:latin typeface="ClearviewATT Light" charset="0"/>
              </a:rPr>
              <a:t>requestLayout</a:t>
            </a:r>
            <a:r>
              <a:rPr lang="en-US" sz="2200" b="1" dirty="0" smtClean="0">
                <a:solidFill>
                  <a:schemeClr val="tx2"/>
                </a:solidFill>
                <a:latin typeface="ClearviewATT Light" charset="0"/>
              </a:rPr>
              <a:t>):</a:t>
            </a:r>
            <a:endParaRPr lang="en-US" sz="2200" b="1" dirty="0">
              <a:solidFill>
                <a:schemeClr val="tx2"/>
              </a:solidFill>
              <a:latin typeface="ClearviewATT Light" charset="0"/>
            </a:endParaRPr>
          </a:p>
          <a:p>
            <a:pPr marL="381000" indent="-381000" defTabSz="947738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  <a:buFontTx/>
              <a:buAutoNum type="alphaUcPeriod"/>
            </a:pPr>
            <a:r>
              <a:rPr lang="en-US" altLang="ja-JP" sz="1800" dirty="0" smtClean="0">
                <a:solidFill>
                  <a:schemeClr val="tx2"/>
                </a:solidFill>
                <a:latin typeface="ClearviewATT Light" charset="0"/>
              </a:rPr>
              <a:t>Zero or more times</a:t>
            </a:r>
            <a:endParaRPr lang="en-US" sz="1800" dirty="0">
              <a:solidFill>
                <a:schemeClr val="tx2"/>
              </a:solidFill>
              <a:latin typeface="ClearviewATT Light" charset="0"/>
            </a:endParaRPr>
          </a:p>
          <a:p>
            <a:pPr marL="381000" indent="-381000" defTabSz="947738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  <a:buFontTx/>
              <a:buAutoNum type="alphaUcPeriod"/>
            </a:pPr>
            <a:r>
              <a:rPr lang="en-US" sz="1800" dirty="0" smtClean="0">
                <a:solidFill>
                  <a:schemeClr val="tx2"/>
                </a:solidFill>
                <a:latin typeface="ClearviewATT Light" charset="0"/>
              </a:rPr>
              <a:t>One or more times</a:t>
            </a:r>
            <a:endParaRPr lang="en-US" sz="1800" dirty="0">
              <a:solidFill>
                <a:schemeClr val="tx2"/>
              </a:solidFill>
              <a:latin typeface="ClearviewATT Light" charset="0"/>
            </a:endParaRPr>
          </a:p>
          <a:p>
            <a:pPr marL="381000" indent="-381000" defTabSz="947738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  <a:buFontTx/>
              <a:buAutoNum type="alphaUcPeriod"/>
            </a:pPr>
            <a:r>
              <a:rPr lang="en-US" sz="1800" dirty="0" smtClean="0">
                <a:solidFill>
                  <a:schemeClr val="tx2"/>
                </a:solidFill>
                <a:latin typeface="ClearviewATT Light" charset="0"/>
              </a:rPr>
              <a:t>Zero or one times</a:t>
            </a:r>
            <a:endParaRPr lang="en-US" sz="1800" dirty="0">
              <a:solidFill>
                <a:schemeClr val="tx2"/>
              </a:solidFill>
              <a:latin typeface="ClearviewATT Light" charset="0"/>
            </a:endParaRPr>
          </a:p>
          <a:p>
            <a:pPr marL="381000" indent="-381000" defTabSz="947738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  <a:buFontTx/>
              <a:buAutoNum type="alphaUcPeriod"/>
            </a:pPr>
            <a:r>
              <a:rPr lang="en-US" sz="1800" dirty="0" smtClean="0">
                <a:solidFill>
                  <a:schemeClr val="tx2"/>
                </a:solidFill>
                <a:latin typeface="ClearviewATT Light" charset="0"/>
              </a:rPr>
              <a:t>Exactly once</a:t>
            </a:r>
          </a:p>
          <a:p>
            <a:pPr marL="381000" indent="-381000" defTabSz="947738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  <a:buFontTx/>
              <a:buAutoNum type="alphaUcPeriod"/>
            </a:pPr>
            <a:endParaRPr lang="en-US" sz="1800" dirty="0" smtClean="0">
              <a:solidFill>
                <a:schemeClr val="tx2"/>
              </a:solidFill>
              <a:latin typeface="ClearviewATT Light" charset="0"/>
            </a:endParaRPr>
          </a:p>
          <a:p>
            <a:pPr marL="381000" indent="-381000" defTabSz="947738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</a:pPr>
            <a:endParaRPr lang="en-US" sz="1800" dirty="0">
              <a:solidFill>
                <a:schemeClr val="tx2"/>
              </a:solidFill>
              <a:latin typeface="ClearviewATT Light" charset="0"/>
            </a:endParaRPr>
          </a:p>
          <a:p>
            <a:pPr marL="381000" indent="-381000" defTabSz="947738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</a:pPr>
            <a:endParaRPr lang="en-US" sz="2200" b="1" dirty="0">
              <a:solidFill>
                <a:schemeClr val="tx2"/>
              </a:solidFill>
            </a:endParaRPr>
          </a:p>
          <a:p>
            <a:pPr marL="381000" indent="-381000" defTabSz="947738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</a:pPr>
            <a:endParaRPr lang="en-US" sz="1800" dirty="0">
              <a:solidFill>
                <a:schemeClr val="tx2"/>
              </a:solidFill>
            </a:endParaRPr>
          </a:p>
          <a:p>
            <a:pPr marL="381000" indent="-381000" defTabSz="947738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</a:pPr>
            <a:endParaRPr lang="en-US" sz="2000" dirty="0">
              <a:solidFill>
                <a:schemeClr val="tx2"/>
              </a:solidFill>
            </a:endParaRPr>
          </a:p>
          <a:p>
            <a:pPr marL="381000" indent="-381000" defTabSz="947738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</a:pPr>
            <a:endParaRPr lang="en-US" sz="1800" dirty="0">
              <a:solidFill>
                <a:schemeClr val="tx2"/>
              </a:solidFill>
            </a:endParaRPr>
          </a:p>
          <a:p>
            <a:pPr marL="381000" indent="-381000" defTabSz="947738"/>
            <a:r>
              <a:rPr lang="en-US" sz="2000" dirty="0"/>
              <a:t> </a:t>
            </a:r>
          </a:p>
          <a:p>
            <a:pPr marL="381000" indent="-381000" defTabSz="947738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660400" y="3810000"/>
            <a:ext cx="74676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000">
              <a:solidFill>
                <a:schemeClr val="tx2"/>
              </a:solidFill>
            </a:endParaRPr>
          </a:p>
          <a:p>
            <a:endParaRPr 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400050" y="1954213"/>
            <a:ext cx="6610350" cy="685800"/>
          </a:xfrm>
        </p:spPr>
        <p:txBody>
          <a:bodyPr/>
          <a:lstStyle/>
          <a:p>
            <a:r>
              <a:rPr lang="en-US" dirty="0" smtClean="0">
                <a:latin typeface="ClearviewATT Light" charset="0"/>
                <a:ea typeface="ＭＳ Ｐゴシック" charset="-128"/>
              </a:rPr>
              <a:t>THANK YOU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457200" y="6553200"/>
            <a:ext cx="533400" cy="24288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B44BBC59-2954-41F2-A055-BF37E961F089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31900" y="2160588"/>
            <a:ext cx="6311900" cy="582612"/>
            <a:chOff x="558140" y="1163782"/>
            <a:chExt cx="9512134" cy="878774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1010302" y="1163782"/>
              <a:ext cx="9059972" cy="8787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  <a:alpha val="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5760" tIns="45718" rIns="91436" bIns="45718" anchor="ctr"/>
            <a:lstStyle/>
            <a:p>
              <a:pPr>
                <a:defRPr/>
              </a:pPr>
              <a:r>
                <a:rPr lang="en-US" dirty="0" smtClean="0">
                  <a:solidFill>
                    <a:srgbClr val="FF6600"/>
                  </a:solidFill>
                  <a:latin typeface="ClearviewATT Light"/>
                  <a:ea typeface="ＭＳ Ｐゴシック" pitchFamily="34" charset="-128"/>
                </a:rPr>
                <a:t>Fragments, Views and Activities</a:t>
              </a:r>
              <a:endParaRPr lang="en-US" dirty="0">
                <a:solidFill>
                  <a:srgbClr val="FF6600"/>
                </a:solidFill>
                <a:latin typeface="ClearviewATT Light"/>
                <a:ea typeface="ＭＳ Ｐゴシック" pitchFamily="34" charset="-128"/>
              </a:endParaRPr>
            </a:p>
          </p:txBody>
        </p:sp>
        <p:grpSp>
          <p:nvGrpSpPr>
            <p:cNvPr id="3" name="Group 40"/>
            <p:cNvGrpSpPr>
              <a:grpSpLocks/>
            </p:cNvGrpSpPr>
            <p:nvPr/>
          </p:nvGrpSpPr>
          <p:grpSpPr bwMode="auto">
            <a:xfrm>
              <a:off x="558140" y="1294411"/>
              <a:ext cx="617517" cy="617517"/>
              <a:chOff x="558140" y="1357745"/>
              <a:chExt cx="617517" cy="617517"/>
            </a:xfrm>
          </p:grpSpPr>
          <p:sp>
            <p:nvSpPr>
              <p:cNvPr id="8" name="Oval 7"/>
              <p:cNvSpPr/>
              <p:nvPr/>
            </p:nvSpPr>
            <p:spPr bwMode="auto">
              <a:xfrm>
                <a:off x="558140" y="1357745"/>
                <a:ext cx="617517" cy="6175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  <a:effectLst>
                <a:glow rad="101600">
                  <a:schemeClr val="bg1"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4099">
                  <a:defRPr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730392" y="1528820"/>
                <a:ext cx="272732" cy="2753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4099">
                  <a:defRPr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</a:endParaRPr>
              </a:p>
            </p:txBody>
          </p:sp>
        </p:grp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536700" y="2819400"/>
            <a:ext cx="7073900" cy="582613"/>
            <a:chOff x="558140" y="1163782"/>
            <a:chExt cx="10660510" cy="878774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1010303" y="1163782"/>
              <a:ext cx="10208347" cy="8787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  <a:alpha val="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5760" tIns="45718" rIns="91436" bIns="45718" anchor="ctr"/>
            <a:lstStyle/>
            <a:p>
              <a:pPr>
                <a:defRPr/>
              </a:pPr>
              <a:r>
                <a:rPr lang="en-US" dirty="0" smtClean="0">
                  <a:solidFill>
                    <a:srgbClr val="FF6600"/>
                  </a:solidFill>
                  <a:latin typeface="ClearviewATT Light"/>
                </a:rPr>
                <a:t>Fragment Essentials </a:t>
              </a:r>
              <a:endParaRPr lang="en-US" dirty="0">
                <a:solidFill>
                  <a:srgbClr val="FF6600"/>
                </a:solidFill>
                <a:latin typeface="ClearviewATT Light"/>
              </a:endParaRPr>
            </a:p>
          </p:txBody>
        </p: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558140" y="1294411"/>
              <a:ext cx="617517" cy="617517"/>
              <a:chOff x="558140" y="1357745"/>
              <a:chExt cx="617517" cy="617517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558140" y="1357745"/>
                <a:ext cx="617517" cy="6175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  <a:effectLst>
                <a:glow rad="101600">
                  <a:schemeClr val="bg1"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4099">
                  <a:defRPr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 bwMode="auto">
              <a:xfrm>
                <a:off x="730393" y="1528820"/>
                <a:ext cx="272733" cy="27536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4099">
                  <a:defRPr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</a:endParaRPr>
              </a:p>
            </p:txBody>
          </p:sp>
        </p:grp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917700" y="3505200"/>
            <a:ext cx="6311900" cy="582612"/>
            <a:chOff x="558140" y="1163782"/>
            <a:chExt cx="9512134" cy="878774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1010302" y="1163782"/>
              <a:ext cx="9059972" cy="8787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  <a:alpha val="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5760" tIns="45718" rIns="91436" bIns="45718" anchor="ctr"/>
            <a:lstStyle/>
            <a:p>
              <a:pPr>
                <a:spcBef>
                  <a:spcPts val="0"/>
                </a:spcBef>
                <a:defRPr/>
              </a:pPr>
              <a:r>
                <a:rPr lang="en-US" dirty="0" smtClean="0">
                  <a:solidFill>
                    <a:srgbClr val="FF6600"/>
                  </a:solidFill>
                  <a:latin typeface="ClearviewATT Light"/>
                </a:rPr>
                <a:t>Recovering State</a:t>
              </a:r>
              <a:endParaRPr lang="en-US" dirty="0">
                <a:solidFill>
                  <a:srgbClr val="FF6600"/>
                </a:solidFill>
                <a:latin typeface="ClearviewATT Light"/>
              </a:endParaRPr>
            </a:p>
          </p:txBody>
        </p:sp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558140" y="1294411"/>
              <a:ext cx="617517" cy="617517"/>
              <a:chOff x="558140" y="1357745"/>
              <a:chExt cx="617517" cy="617517"/>
            </a:xfrm>
          </p:grpSpPr>
          <p:sp>
            <p:nvSpPr>
              <p:cNvPr id="35" name="Oval 34"/>
              <p:cNvSpPr/>
              <p:nvPr/>
            </p:nvSpPr>
            <p:spPr bwMode="auto">
              <a:xfrm>
                <a:off x="558140" y="1357745"/>
                <a:ext cx="617517" cy="6175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  <a:effectLst>
                <a:glow rad="101600">
                  <a:schemeClr val="bg1"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4099">
                  <a:defRPr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730392" y="1528820"/>
                <a:ext cx="272732" cy="2753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4099">
                  <a:defRPr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</a:endParaRPr>
              </a:p>
            </p:txBody>
          </p:sp>
        </p:grp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2298700" y="4267200"/>
            <a:ext cx="6311900" cy="582613"/>
            <a:chOff x="558140" y="1278620"/>
            <a:chExt cx="9512134" cy="878774"/>
          </a:xfrm>
        </p:grpSpPr>
        <p:sp>
          <p:nvSpPr>
            <p:cNvPr id="38" name="Rounded Rectangle 37"/>
            <p:cNvSpPr/>
            <p:nvPr/>
          </p:nvSpPr>
          <p:spPr bwMode="auto">
            <a:xfrm>
              <a:off x="1010302" y="1278620"/>
              <a:ext cx="9059972" cy="8787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  <a:alpha val="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5760" tIns="45718" rIns="91436" bIns="45718" anchor="ctr"/>
            <a:lstStyle/>
            <a:p>
              <a:pPr defTabSz="914099">
                <a:defRPr/>
              </a:pPr>
              <a:r>
                <a:rPr lang="en-US" dirty="0" smtClean="0">
                  <a:solidFill>
                    <a:srgbClr val="FF6600"/>
                  </a:solidFill>
                  <a:latin typeface="ClearviewATT Light"/>
                </a:rPr>
                <a:t>Dynamic </a:t>
              </a:r>
              <a:r>
                <a:rPr lang="en-US" dirty="0" smtClean="0">
                  <a:solidFill>
                    <a:srgbClr val="FF6600"/>
                  </a:solidFill>
                  <a:latin typeface="ClearviewATT Light"/>
                </a:rPr>
                <a:t>Fragments and Essentials</a:t>
              </a:r>
              <a:endParaRPr lang="en-US" dirty="0">
                <a:solidFill>
                  <a:srgbClr val="FF6600"/>
                </a:solidFill>
                <a:latin typeface="ClearviewATT Light"/>
              </a:endParaRPr>
            </a:p>
          </p:txBody>
        </p:sp>
        <p:grpSp>
          <p:nvGrpSpPr>
            <p:cNvPr id="12" name="Group 40"/>
            <p:cNvGrpSpPr>
              <a:grpSpLocks/>
            </p:cNvGrpSpPr>
            <p:nvPr/>
          </p:nvGrpSpPr>
          <p:grpSpPr bwMode="auto">
            <a:xfrm>
              <a:off x="558140" y="1294411"/>
              <a:ext cx="617517" cy="617517"/>
              <a:chOff x="558140" y="1357745"/>
              <a:chExt cx="617517" cy="617517"/>
            </a:xfrm>
          </p:grpSpPr>
          <p:sp>
            <p:nvSpPr>
              <p:cNvPr id="40" name="Oval 39"/>
              <p:cNvSpPr/>
              <p:nvPr/>
            </p:nvSpPr>
            <p:spPr bwMode="auto">
              <a:xfrm>
                <a:off x="558140" y="1357745"/>
                <a:ext cx="617517" cy="6175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  <a:effectLst>
                <a:glow rad="101600">
                  <a:schemeClr val="bg1"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4099">
                  <a:defRPr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730392" y="1528723"/>
                <a:ext cx="272732" cy="27536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4099">
                  <a:defRPr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</a:endParaRPr>
              </a:p>
            </p:txBody>
          </p:sp>
        </p:grpSp>
      </p:grpSp>
      <p:sp>
        <p:nvSpPr>
          <p:cNvPr id="23558" name="Title 4"/>
          <p:cNvSpPr>
            <a:spLocks noGrp="1"/>
          </p:cNvSpPr>
          <p:nvPr>
            <p:ph type="title"/>
          </p:nvPr>
        </p:nvSpPr>
        <p:spPr>
          <a:xfrm>
            <a:off x="3076761" y="228600"/>
            <a:ext cx="5902139" cy="646331"/>
          </a:xfrm>
        </p:spPr>
        <p:txBody>
          <a:bodyPr wrap="square" lIns="91440" tIns="45720" rIns="91440" bIns="45720">
            <a:spAutoFit/>
          </a:bodyPr>
          <a:lstStyle/>
          <a:p>
            <a:pPr algn="r" eaLnBrk="1" hangingPunct="1"/>
            <a:r>
              <a:rPr lang="en-US" sz="3600" dirty="0" smtClean="0">
                <a:solidFill>
                  <a:srgbClr val="0084C5"/>
                </a:solidFill>
                <a:latin typeface="ClearviewATT Light" charset="0"/>
                <a:ea typeface="ＭＳ Ｐゴシック" charset="-128"/>
              </a:rPr>
              <a:t>Part 1: Using Fragments</a:t>
            </a:r>
          </a:p>
        </p:txBody>
      </p: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2667000" y="4953000"/>
            <a:ext cx="6311900" cy="582613"/>
            <a:chOff x="558140" y="1278620"/>
            <a:chExt cx="9512134" cy="878774"/>
          </a:xfrm>
        </p:grpSpPr>
        <p:sp>
          <p:nvSpPr>
            <p:cNvPr id="25" name="Rounded Rectangle 24"/>
            <p:cNvSpPr/>
            <p:nvPr/>
          </p:nvSpPr>
          <p:spPr bwMode="auto">
            <a:xfrm>
              <a:off x="1010302" y="1278620"/>
              <a:ext cx="9059972" cy="8787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  <a:alpha val="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5760" tIns="45718" rIns="91436" bIns="45718" anchor="ctr"/>
            <a:lstStyle/>
            <a:p>
              <a:pPr defTabSz="914099">
                <a:defRPr/>
              </a:pPr>
              <a:r>
                <a:rPr lang="en-US" dirty="0" smtClean="0">
                  <a:solidFill>
                    <a:srgbClr val="FF6600"/>
                  </a:solidFill>
                  <a:latin typeface="ClearviewATT Light"/>
                </a:rPr>
                <a:t>Passing </a:t>
              </a:r>
              <a:r>
                <a:rPr lang="en-US" dirty="0" smtClean="0">
                  <a:solidFill>
                    <a:srgbClr val="FF6600"/>
                  </a:solidFill>
                  <a:latin typeface="ClearviewATT Light"/>
                </a:rPr>
                <a:t>Arguments</a:t>
              </a:r>
              <a:endParaRPr lang="en-US" dirty="0">
                <a:solidFill>
                  <a:srgbClr val="FF6600"/>
                </a:solidFill>
                <a:latin typeface="ClearviewATT Light"/>
              </a:endParaRPr>
            </a:p>
          </p:txBody>
        </p:sp>
        <p:grpSp>
          <p:nvGrpSpPr>
            <p:cNvPr id="14" name="Group 40"/>
            <p:cNvGrpSpPr>
              <a:grpSpLocks/>
            </p:cNvGrpSpPr>
            <p:nvPr/>
          </p:nvGrpSpPr>
          <p:grpSpPr bwMode="auto">
            <a:xfrm>
              <a:off x="558140" y="1294411"/>
              <a:ext cx="617517" cy="617517"/>
              <a:chOff x="558140" y="1357745"/>
              <a:chExt cx="617517" cy="617517"/>
            </a:xfrm>
          </p:grpSpPr>
          <p:sp>
            <p:nvSpPr>
              <p:cNvPr id="27" name="Oval 26"/>
              <p:cNvSpPr/>
              <p:nvPr/>
            </p:nvSpPr>
            <p:spPr bwMode="auto">
              <a:xfrm>
                <a:off x="558140" y="1357745"/>
                <a:ext cx="617517" cy="6175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  <a:effectLst>
                <a:glow rad="101600">
                  <a:schemeClr val="bg1"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4099">
                  <a:defRPr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>
                <a:off x="730392" y="1528723"/>
                <a:ext cx="272732" cy="27536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4099">
                  <a:defRPr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</a:endParaRPr>
              </a:p>
            </p:txBody>
          </p:sp>
        </p:grpSp>
      </p:grpSp>
      <p:grpSp>
        <p:nvGrpSpPr>
          <p:cNvPr id="15" name="Group 36"/>
          <p:cNvGrpSpPr>
            <a:grpSpLocks/>
          </p:cNvGrpSpPr>
          <p:nvPr/>
        </p:nvGrpSpPr>
        <p:grpSpPr bwMode="auto">
          <a:xfrm>
            <a:off x="3124200" y="5665787"/>
            <a:ext cx="6311900" cy="582613"/>
            <a:chOff x="558140" y="1278620"/>
            <a:chExt cx="9512134" cy="878774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1010302" y="1278620"/>
              <a:ext cx="9059972" cy="8787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  <a:alpha val="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5760" tIns="45718" rIns="91436" bIns="45718" anchor="ctr"/>
            <a:lstStyle/>
            <a:p>
              <a:pPr defTabSz="914099">
                <a:defRPr/>
              </a:pPr>
              <a:r>
                <a:rPr lang="en-US" dirty="0" smtClean="0">
                  <a:solidFill>
                    <a:srgbClr val="FF6600"/>
                  </a:solidFill>
                  <a:latin typeface="ClearviewATT Light"/>
                </a:rPr>
                <a:t>Using the ACP</a:t>
              </a:r>
              <a:endParaRPr lang="en-US" dirty="0">
                <a:solidFill>
                  <a:srgbClr val="FF6600"/>
                </a:solidFill>
                <a:latin typeface="ClearviewATT Light"/>
              </a:endParaRPr>
            </a:p>
          </p:txBody>
        </p:sp>
        <p:grpSp>
          <p:nvGrpSpPr>
            <p:cNvPr id="16" name="Group 40"/>
            <p:cNvGrpSpPr>
              <a:grpSpLocks/>
            </p:cNvGrpSpPr>
            <p:nvPr/>
          </p:nvGrpSpPr>
          <p:grpSpPr bwMode="auto">
            <a:xfrm>
              <a:off x="558140" y="1294411"/>
              <a:ext cx="617517" cy="617517"/>
              <a:chOff x="558140" y="1357745"/>
              <a:chExt cx="617517" cy="617517"/>
            </a:xfrm>
          </p:grpSpPr>
          <p:sp>
            <p:nvSpPr>
              <p:cNvPr id="39" name="Oval 38"/>
              <p:cNvSpPr/>
              <p:nvPr/>
            </p:nvSpPr>
            <p:spPr bwMode="auto">
              <a:xfrm>
                <a:off x="558140" y="1357745"/>
                <a:ext cx="617517" cy="6175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  <a:effectLst>
                <a:glow rad="101600">
                  <a:schemeClr val="bg1"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4099">
                  <a:defRPr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730392" y="1528723"/>
                <a:ext cx="272732" cy="27536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4099">
                  <a:defRPr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4"/>
          <p:cNvSpPr>
            <a:spLocks noGrp="1"/>
          </p:cNvSpPr>
          <p:nvPr>
            <p:ph type="title"/>
          </p:nvPr>
        </p:nvSpPr>
        <p:spPr>
          <a:xfrm>
            <a:off x="228600" y="1457325"/>
            <a:ext cx="6248400" cy="1362075"/>
          </a:xfrm>
        </p:spPr>
        <p:txBody>
          <a:bodyPr/>
          <a:lstStyle/>
          <a:p>
            <a:pPr eaLnBrk="1" hangingPunct="1"/>
            <a:r>
              <a:rPr lang="en-US" sz="3600" cap="none" dirty="0" smtClean="0">
                <a:solidFill>
                  <a:schemeClr val="bg2"/>
                </a:solidFill>
                <a:latin typeface="ClearviewATT Light" charset="0"/>
                <a:ea typeface="ＭＳ Ｐゴシック" charset="-128"/>
              </a:rPr>
              <a:t>Fragments, Views and Activities</a:t>
            </a:r>
            <a:endParaRPr lang="en-US" sz="3600" cap="none" dirty="0" smtClean="0">
              <a:solidFill>
                <a:schemeClr val="bg2"/>
              </a:solidFill>
              <a:latin typeface="ClearviewATT Light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Like a View</a:t>
            </a:r>
          </a:p>
          <a:p>
            <a:pPr marL="1327150" indent="-573088" eaLnBrk="1">
              <a:buSzPct val="75000"/>
              <a:buFont typeface="Verdana" pitchFamily="34" charset="0"/>
              <a:buChar char="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Visible on the screen</a:t>
            </a:r>
          </a:p>
          <a:p>
            <a:pPr marL="1327150" indent="-573088" eaLnBrk="1">
              <a:buSzPct val="75000"/>
              <a:buFont typeface="Verdana" pitchFamily="34" charset="0"/>
              <a:buChar char="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Attached to the View hierarchy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660092"/>
            <a:ext cx="5130800" cy="297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246813" y="4419600"/>
            <a:ext cx="1587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5562600" y="4876800"/>
            <a:ext cx="1447800" cy="533400"/>
          </a:xfrm>
          <a:prstGeom prst="roundRect">
            <a:avLst>
              <a:gd name="adj" fmla="val 231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60876" rIns="90000" bIns="4500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Fragment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Like an Activity</a:t>
            </a:r>
          </a:p>
          <a:p>
            <a:pPr lvl="1">
              <a:buFont typeface="Verdana" pitchFamily="34" charset="0"/>
              <a:buChar char="›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 a lifecycle, always shorter than the parent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05C35-B435-4DCD-8068-D7BCCDC1D97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1437" y="1981200"/>
            <a:ext cx="3382963" cy="441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5075" y="2033588"/>
            <a:ext cx="1812925" cy="4367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17107</TotalTime>
  <Words>1814</Words>
  <Application>Microsoft Office PowerPoint</Application>
  <PresentationFormat>On-screen Show (4:3)</PresentationFormat>
  <Paragraphs>501</Paragraphs>
  <Slides>52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Slide 1</vt:lpstr>
      <vt:lpstr>The AT&amp;T Developer Program</vt:lpstr>
      <vt:lpstr>The AT&amp;T Developer Program News </vt:lpstr>
      <vt:lpstr>Win an AT&amp;T Smartphone! </vt:lpstr>
      <vt:lpstr>Slide 5</vt:lpstr>
      <vt:lpstr>Part 1: Using Fragments</vt:lpstr>
      <vt:lpstr>Fragments, Views and Activities</vt:lpstr>
      <vt:lpstr>Views and Activities</vt:lpstr>
      <vt:lpstr>Views and Activities</vt:lpstr>
      <vt:lpstr>A Fragment</vt:lpstr>
      <vt:lpstr>Fragment Essentials</vt:lpstr>
      <vt:lpstr>Static Fragment Layout</vt:lpstr>
      <vt:lpstr>Using the Fragment</vt:lpstr>
      <vt:lpstr>Fragment Implementation</vt:lpstr>
      <vt:lpstr>Fragment Essentials</vt:lpstr>
      <vt:lpstr>Recovering State</vt:lpstr>
      <vt:lpstr>Fragment Can Be Destroyed!</vt:lpstr>
      <vt:lpstr>Recovering Fragment State</vt:lpstr>
      <vt:lpstr>Dynamic Fragments   and Transactions</vt:lpstr>
      <vt:lpstr>Dynamic Fragment</vt:lpstr>
      <vt:lpstr>Dynamic Fragment Layout</vt:lpstr>
      <vt:lpstr>Creating Dynamic Fragments</vt:lpstr>
      <vt:lpstr>Introducing Transactions</vt:lpstr>
      <vt:lpstr>Updating Dynamic Fragments I</vt:lpstr>
      <vt:lpstr>Updating Dynamic Fragments II</vt:lpstr>
      <vt:lpstr>Passing Arguments to Fragments</vt:lpstr>
      <vt:lpstr>Fragment Static Constructor</vt:lpstr>
      <vt:lpstr>Fragment Initialization</vt:lpstr>
      <vt:lpstr>Passing Arguments to the Fragment</vt:lpstr>
      <vt:lpstr>The ACP</vt:lpstr>
      <vt:lpstr>The Android Compatibility Package</vt:lpstr>
      <vt:lpstr>Introducing the ACP</vt:lpstr>
      <vt:lpstr>Using the ACP</vt:lpstr>
      <vt:lpstr>Using the ACP</vt:lpstr>
      <vt:lpstr>Using the ACP</vt:lpstr>
      <vt:lpstr>Using the ACP</vt:lpstr>
      <vt:lpstr>Using the ACP</vt:lpstr>
      <vt:lpstr>Using the ACP</vt:lpstr>
      <vt:lpstr>Using the ACP</vt:lpstr>
      <vt:lpstr>Using the ACP</vt:lpstr>
      <vt:lpstr>Multi-Platform Layout</vt:lpstr>
      <vt:lpstr>Handling Portrait Screen Orientation</vt:lpstr>
      <vt:lpstr>Handling Portrait Screen Orientation</vt:lpstr>
      <vt:lpstr>A Different Layout for Small Screens</vt:lpstr>
      <vt:lpstr>Handling Fragment and Deck Metaphor</vt:lpstr>
      <vt:lpstr>Handling Fragment and Deck Metaphor</vt:lpstr>
      <vt:lpstr>Handling Fragment and Deck Metaphor</vt:lpstr>
      <vt:lpstr>Handling Fragment and Deck Metaphor</vt:lpstr>
      <vt:lpstr>Go Write Fragments!</vt:lpstr>
      <vt:lpstr>Honeycomb Fragments  </vt:lpstr>
      <vt:lpstr>Slide 51</vt:lpstr>
      <vt:lpstr>THANK YOU</vt:lpstr>
    </vt:vector>
  </TitlesOfParts>
  <Company>Rational Interaction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Bryan Sullivan</dc:creator>
  <cp:lastModifiedBy>CDT User</cp:lastModifiedBy>
  <cp:revision>709</cp:revision>
  <dcterms:created xsi:type="dcterms:W3CDTF">2010-11-09T18:20:16Z</dcterms:created>
  <dcterms:modified xsi:type="dcterms:W3CDTF">2011-08-23T00:19:49Z</dcterms:modified>
</cp:coreProperties>
</file>