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86"/>
    <p:restoredTop sz="94624"/>
  </p:normalViewPr>
  <p:slideViewPr>
    <p:cSldViewPr snapToGrid="0" snapToObjects="1">
      <p:cViewPr>
        <p:scale>
          <a:sx n="50" d="100"/>
          <a:sy n="50" d="100"/>
        </p:scale>
        <p:origin x="14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tsmallbusiness.com/choose-a-restaurant-locati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tsmallbusiness.com/choose-a-restaurant-loc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1.nyc.gov/site/planning/planning-level/nyc-population/census-2010.page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o.nyu.edu/catalog/nyu_2451_3457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989" y="920508"/>
            <a:ext cx="7766936" cy="1646302"/>
          </a:xfrm>
        </p:spPr>
        <p:txBody>
          <a:bodyPr/>
          <a:lstStyle/>
          <a:p>
            <a:r>
              <a:rPr lang="en-US" sz="4000" dirty="0" smtClean="0"/>
              <a:t>APPLIED DATA SCIENCE CAPSTONE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086" y="288160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FINDING A LOCATION TO OPEN A RESTAURANT IN MANHATTAN</a:t>
            </a:r>
          </a:p>
          <a:p>
            <a:endParaRPr lang="en-US" dirty="0"/>
          </a:p>
          <a:p>
            <a:pPr algn="ctr"/>
            <a:r>
              <a:rPr lang="en-US" dirty="0" smtClean="0"/>
              <a:t>LEOBARDO G</a:t>
            </a:r>
            <a:r>
              <a:rPr lang="es-ES" dirty="0" smtClean="0"/>
              <a:t>ÓMEZ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METHODOLOGY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b="1" dirty="0"/>
              <a:t>K-Means </a:t>
            </a:r>
            <a:r>
              <a:rPr lang="en-US" sz="2000" dirty="0"/>
              <a:t>algorithm was selected because of its simplicity to cluster information into groups with similar features. The number of clusters selected were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2413"/>
              </p:ext>
            </p:extLst>
          </p:nvPr>
        </p:nvGraphicFramePr>
        <p:xfrm>
          <a:off x="1473200" y="1930402"/>
          <a:ext cx="6807200" cy="300624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28724"/>
                <a:gridCol w="1960619"/>
                <a:gridCol w="3817857"/>
              </a:tblGrid>
              <a:tr h="3290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of venue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8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OLD &amp; MIDDLE AGE groups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Restaurants are the most common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Other &amp; Shopping venues are popular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8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OLD group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Restaurants are the most common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Other &amp; Shopping venues are popular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8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Balanced in all groups, with more OLD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Other venues are the most common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Restaurant &amp; Shopping venues are popular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3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YOUNG group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Restaurant venues are the most common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Other &amp; Shopping venues are popular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8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YOUNG &amp; MIDDLE AGE groups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Shopping venues are the most common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Spots of interest &amp; Other venues are popular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8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MIDDLE AGE group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>
                          <a:effectLst/>
                        </a:rPr>
                        <a:t>Other venues are the most common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>
                          <a:effectLst/>
                        </a:rPr>
                        <a:t>Restaurant &amp; Shopping venues are popular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6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web </a:t>
            </a:r>
            <a:r>
              <a:rPr lang="es-ES" dirty="0" err="1"/>
              <a:t>article</a:t>
            </a:r>
            <a:r>
              <a:rPr lang="es-E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https://fitsmallbusiness.com/choose-a-restaurant-location/</a:t>
            </a:r>
            <a:endParaRPr lang="en-US" dirty="0"/>
          </a:p>
          <a:p>
            <a:endParaRPr lang="en-US" dirty="0"/>
          </a:p>
          <a:p>
            <a:r>
              <a:rPr lang="es-ES" dirty="0" err="1"/>
              <a:t>Gives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guidelines</a:t>
            </a:r>
            <a:r>
              <a:rPr lang="es-ES" dirty="0"/>
              <a:t> to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correct</a:t>
            </a:r>
            <a:r>
              <a:rPr lang="es-ES" dirty="0"/>
              <a:t> spot </a:t>
            </a:r>
            <a:r>
              <a:rPr lang="es-ES" dirty="0" err="1"/>
              <a:t>for</a:t>
            </a:r>
            <a:r>
              <a:rPr lang="es-ES" dirty="0"/>
              <a:t> open a restaurant.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guidelines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related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CLUSTERS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obtained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K-</a:t>
            </a:r>
            <a:r>
              <a:rPr lang="es-ES" b="1" dirty="0" err="1"/>
              <a:t>Means</a:t>
            </a:r>
            <a:r>
              <a:rPr lang="es-ES" b="1" dirty="0"/>
              <a:t> </a:t>
            </a:r>
            <a:r>
              <a:rPr lang="es-ES" dirty="0" err="1"/>
              <a:t>algorithm</a:t>
            </a:r>
            <a:r>
              <a:rPr lang="es-E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180742"/>
              </p:ext>
            </p:extLst>
          </p:nvPr>
        </p:nvGraphicFramePr>
        <p:xfrm>
          <a:off x="1193799" y="2209799"/>
          <a:ext cx="6750845" cy="317166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20208"/>
                <a:gridCol w="2558823"/>
                <a:gridCol w="3171814"/>
              </a:tblGrid>
              <a:tr h="7319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of Restaurant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Related cluster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79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Fast Food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 – 35 age range. Regularly is connected to another activity like shopping or activities with friends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4 – The age group is similar, and there are not much fast food places in this cluster. Also, there are shopping venues around.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79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Bar &amp; Bistro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25-45 age range. Takes places after work, relaxed social ambiance. The customer could drink alcohol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5 – The age group is similar and there are not much competitors around. 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6 – The age group is somewhat similar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813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Casual Dining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Families with children, often connected to another activity like shopping or going to movies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3 – This cluster has a balanced population in all groups of age. It could be possible to have customers (families). There are shopping and other venues nearby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5 – The majority of the population is young and middle age people. There are shopping venues around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0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Fine Dining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 years or more, couples and executives. High price point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CLUSTER 1 – The population is primarily in 35 + range of age. This could mean higher income as well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CLUSTER 2 – The population is in the 50 + range of age.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it</a:t>
            </a:r>
            <a:r>
              <a:rPr lang="es-ES" i="1" dirty="0"/>
              <a:t> </a:t>
            </a:r>
            <a:r>
              <a:rPr lang="es-ES" i="1" dirty="0" err="1"/>
              <a:t>possible</a:t>
            </a:r>
            <a:r>
              <a:rPr lang="es-ES" i="1" dirty="0"/>
              <a:t> to </a:t>
            </a:r>
            <a:r>
              <a:rPr lang="es-ES" i="1" dirty="0" err="1"/>
              <a:t>find</a:t>
            </a:r>
            <a:r>
              <a:rPr lang="es-ES" i="1" dirty="0"/>
              <a:t> a </a:t>
            </a:r>
            <a:r>
              <a:rPr lang="es-ES" i="1" dirty="0" err="1"/>
              <a:t>good</a:t>
            </a:r>
            <a:r>
              <a:rPr lang="es-ES" i="1" dirty="0"/>
              <a:t> </a:t>
            </a:r>
            <a:r>
              <a:rPr lang="es-ES" i="1" dirty="0" err="1"/>
              <a:t>location</a:t>
            </a:r>
            <a:r>
              <a:rPr lang="es-ES" i="1" dirty="0"/>
              <a:t> in Manhattan to </a:t>
            </a:r>
            <a:r>
              <a:rPr lang="es-ES" i="1" dirty="0" err="1"/>
              <a:t>start</a:t>
            </a:r>
            <a:r>
              <a:rPr lang="es-ES" i="1" dirty="0"/>
              <a:t> a </a:t>
            </a:r>
            <a:r>
              <a:rPr lang="es-ES" i="1" dirty="0" err="1"/>
              <a:t>resturant</a:t>
            </a:r>
            <a:r>
              <a:rPr lang="es-ES" i="1" dirty="0" smtClean="0"/>
              <a:t>?</a:t>
            </a:r>
            <a:r>
              <a:rPr lang="es-ES" i="1" dirty="0"/>
              <a:t> </a:t>
            </a:r>
            <a:endParaRPr lang="en-US" dirty="0"/>
          </a:p>
          <a:p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answered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restaurant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53506"/>
              </p:ext>
            </p:extLst>
          </p:nvPr>
        </p:nvGraphicFramePr>
        <p:xfrm>
          <a:off x="677863" y="3335039"/>
          <a:ext cx="8596312" cy="2075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33537"/>
                <a:gridCol w="2438400"/>
                <a:gridCol w="4524375"/>
              </a:tblGrid>
              <a:tr h="4853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of Restaurant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Related cluster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Location/Manhattan neighborhood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166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Fast Food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4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Murray Hill, Gramercy, East Village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16612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Bar &amp; Bistro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5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Battery Park City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240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6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Hudson Yards, Lincoln Square, Clinton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16612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Casual Dining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3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Marble Hill, Manhattanville, Stuyvesant Town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208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Battery Park City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33225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Fine Dining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1 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Morningside Heights, Upper West Side, West Village, Lower East Side, Lenox Hill, Yorkville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  <a:tr h="31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CLUSTER 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Hamilton Heights, Midtown, Turtle Bay, Chinatown, Upper East Side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6787" marR="667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Given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New York City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biggest</a:t>
            </a:r>
            <a:r>
              <a:rPr lang="es-ES" sz="2000" dirty="0"/>
              <a:t> </a:t>
            </a:r>
            <a:r>
              <a:rPr lang="es-ES" sz="2000" dirty="0" err="1"/>
              <a:t>cities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world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difficult</a:t>
            </a:r>
            <a:r>
              <a:rPr lang="es-ES" sz="2000" dirty="0"/>
              <a:t> to </a:t>
            </a:r>
            <a:r>
              <a:rPr lang="es-ES" sz="2000" dirty="0" err="1"/>
              <a:t>find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best</a:t>
            </a:r>
            <a:r>
              <a:rPr lang="es-ES" sz="2000" dirty="0"/>
              <a:t> place to </a:t>
            </a:r>
            <a:r>
              <a:rPr lang="es-ES" sz="2000" dirty="0" err="1"/>
              <a:t>start</a:t>
            </a:r>
            <a:r>
              <a:rPr lang="es-ES" sz="2000" dirty="0"/>
              <a:t> a new </a:t>
            </a:r>
            <a:r>
              <a:rPr lang="es-ES" sz="2000" dirty="0" err="1"/>
              <a:t>business</a:t>
            </a:r>
            <a:r>
              <a:rPr lang="es-ES" sz="2000" dirty="0"/>
              <a:t>. Manhattan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most</a:t>
            </a:r>
            <a:r>
              <a:rPr lang="es-ES" sz="2000" dirty="0"/>
              <a:t> </a:t>
            </a:r>
            <a:r>
              <a:rPr lang="es-ES" sz="2000" dirty="0" err="1"/>
              <a:t>important</a:t>
            </a:r>
            <a:r>
              <a:rPr lang="es-ES" sz="2000" dirty="0"/>
              <a:t> </a:t>
            </a:r>
            <a:r>
              <a:rPr lang="es-ES" sz="2000" dirty="0" err="1"/>
              <a:t>boroughs</a:t>
            </a:r>
            <a:r>
              <a:rPr lang="es-ES" sz="2000" dirty="0"/>
              <a:t> in New York City, </a:t>
            </a:r>
            <a:r>
              <a:rPr lang="es-ES" sz="2000" dirty="0" err="1"/>
              <a:t>because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densely</a:t>
            </a:r>
            <a:r>
              <a:rPr lang="es-ES" sz="2000" dirty="0"/>
              <a:t> </a:t>
            </a:r>
            <a:r>
              <a:rPr lang="es-ES" sz="2000" dirty="0" err="1"/>
              <a:t>populated</a:t>
            </a:r>
            <a:r>
              <a:rPr lang="es-ES" sz="2000" dirty="0"/>
              <a:t> and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fact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economic</a:t>
            </a:r>
            <a:r>
              <a:rPr lang="es-ES" sz="2000" dirty="0"/>
              <a:t>, </a:t>
            </a:r>
            <a:r>
              <a:rPr lang="es-ES" sz="2000" dirty="0" err="1"/>
              <a:t>administrative</a:t>
            </a:r>
            <a:r>
              <a:rPr lang="es-ES" sz="2000" dirty="0"/>
              <a:t> and cultural center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city</a:t>
            </a:r>
            <a:r>
              <a:rPr lang="es-ES" sz="2000" dirty="0"/>
              <a:t>.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makes</a:t>
            </a:r>
            <a:r>
              <a:rPr lang="es-ES" sz="2000" dirty="0"/>
              <a:t> Manhattan and ideal spot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starting</a:t>
            </a:r>
            <a:r>
              <a:rPr lang="es-ES" sz="2000" dirty="0"/>
              <a:t> a restaurant.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br>
              <a:rPr lang="en-US" sz="4000" dirty="0" smtClean="0"/>
            </a:br>
            <a:r>
              <a:rPr lang="en-US" sz="3200" dirty="0" smtClean="0"/>
              <a:t>Business Problem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it</a:t>
            </a:r>
            <a:r>
              <a:rPr lang="es-ES" sz="2000" i="1" dirty="0"/>
              <a:t> </a:t>
            </a:r>
            <a:r>
              <a:rPr lang="es-ES" sz="2000" i="1" dirty="0" err="1"/>
              <a:t>possible</a:t>
            </a:r>
            <a:r>
              <a:rPr lang="es-ES" sz="2000" i="1" dirty="0"/>
              <a:t> to </a:t>
            </a:r>
            <a:r>
              <a:rPr lang="es-ES" sz="2000" i="1" dirty="0" err="1"/>
              <a:t>find</a:t>
            </a:r>
            <a:r>
              <a:rPr lang="es-ES" sz="2000" i="1" dirty="0"/>
              <a:t> a </a:t>
            </a:r>
            <a:r>
              <a:rPr lang="es-ES" sz="2000" i="1" dirty="0" err="1"/>
              <a:t>good</a:t>
            </a:r>
            <a:r>
              <a:rPr lang="es-ES" sz="2000" i="1" dirty="0"/>
              <a:t> </a:t>
            </a:r>
            <a:r>
              <a:rPr lang="es-ES" sz="2000" i="1" dirty="0" err="1"/>
              <a:t>location</a:t>
            </a:r>
            <a:r>
              <a:rPr lang="es-ES" sz="2000" i="1" dirty="0"/>
              <a:t> in Manhattan to </a:t>
            </a:r>
            <a:r>
              <a:rPr lang="es-ES" sz="2000" i="1" dirty="0" err="1"/>
              <a:t>start</a:t>
            </a:r>
            <a:r>
              <a:rPr lang="es-ES" sz="2000" i="1" dirty="0"/>
              <a:t> a </a:t>
            </a:r>
            <a:r>
              <a:rPr lang="es-ES" sz="2000" i="1" dirty="0" err="1"/>
              <a:t>resturant</a:t>
            </a:r>
            <a:r>
              <a:rPr lang="es-ES" sz="2000" i="1" dirty="0" smtClean="0"/>
              <a:t>?</a:t>
            </a:r>
            <a:endParaRPr lang="en-US" sz="2000" dirty="0"/>
          </a:p>
          <a:p>
            <a:endParaRPr lang="en-US" sz="2000" dirty="0"/>
          </a:p>
          <a:p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goal</a:t>
            </a:r>
            <a:r>
              <a:rPr lang="es-ES" sz="2000" dirty="0"/>
              <a:t> of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 smtClean="0"/>
              <a:t>project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/>
              <a:t>to use Data </a:t>
            </a:r>
            <a:r>
              <a:rPr lang="es-ES" sz="2000" dirty="0" err="1"/>
              <a:t>Science</a:t>
            </a:r>
            <a:r>
              <a:rPr lang="es-ES" sz="2000" dirty="0"/>
              <a:t> to </a:t>
            </a:r>
            <a:r>
              <a:rPr lang="es-ES" sz="2000" dirty="0" err="1"/>
              <a:t>discover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answer</a:t>
            </a:r>
            <a:r>
              <a:rPr lang="es-ES" sz="2000" dirty="0"/>
              <a:t> to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previous</a:t>
            </a:r>
            <a:r>
              <a:rPr lang="es-ES" sz="2000" dirty="0"/>
              <a:t> </a:t>
            </a:r>
            <a:r>
              <a:rPr lang="es-ES" sz="2000" dirty="0" err="1"/>
              <a:t>question</a:t>
            </a:r>
            <a:r>
              <a:rPr lang="es-ES" sz="2000" dirty="0"/>
              <a:t>. So, </a:t>
            </a:r>
            <a:r>
              <a:rPr lang="es-ES" sz="2000" dirty="0" err="1"/>
              <a:t>the</a:t>
            </a:r>
            <a:r>
              <a:rPr lang="es-ES" sz="2000" dirty="0"/>
              <a:t> target </a:t>
            </a:r>
            <a:r>
              <a:rPr lang="es-ES" sz="2000" dirty="0" err="1"/>
              <a:t>audience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project</a:t>
            </a:r>
            <a:r>
              <a:rPr lang="es-ES" sz="2000" dirty="0"/>
              <a:t> are </a:t>
            </a:r>
            <a:r>
              <a:rPr lang="es-ES" sz="2000" dirty="0" err="1"/>
              <a:t>entrepeneurs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idea of </a:t>
            </a:r>
            <a:r>
              <a:rPr lang="es-ES" sz="2000" dirty="0" err="1"/>
              <a:t>starting</a:t>
            </a:r>
            <a:r>
              <a:rPr lang="es-ES" sz="2000" dirty="0"/>
              <a:t> a restaurant in Manhattan.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 smtClean="0"/>
              <a:t>The</a:t>
            </a:r>
            <a:r>
              <a:rPr lang="es-ES" sz="2000" dirty="0" smtClean="0"/>
              <a:t> web </a:t>
            </a:r>
            <a:r>
              <a:rPr lang="es-ES" sz="2000" dirty="0" err="1" smtClean="0"/>
              <a:t>article</a:t>
            </a:r>
            <a:r>
              <a:rPr lang="es-ES" sz="2000" i="1" dirty="0" smtClean="0"/>
              <a:t>:</a:t>
            </a:r>
          </a:p>
          <a:p>
            <a:endParaRPr lang="es-ES" sz="2000" i="1" dirty="0" smtClean="0"/>
          </a:p>
          <a:p>
            <a:r>
              <a:rPr lang="es-ES" sz="2000" dirty="0">
                <a:hlinkClick r:id="rId2"/>
              </a:rPr>
              <a:t>https://fitsmallbusiness.com/choose-a-restaurant-location/</a:t>
            </a:r>
            <a:endParaRPr lang="es-ES" sz="2000" i="1" dirty="0"/>
          </a:p>
          <a:p>
            <a:endParaRPr lang="es-ES" sz="2000" i="1" dirty="0"/>
          </a:p>
          <a:p>
            <a:r>
              <a:rPr lang="es-ES" sz="2000" dirty="0" err="1" smtClean="0"/>
              <a:t>Contains</a:t>
            </a:r>
            <a:r>
              <a:rPr lang="es-ES" sz="2000" dirty="0" smtClean="0"/>
              <a:t> </a:t>
            </a:r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guidelines</a:t>
            </a:r>
            <a:r>
              <a:rPr lang="es-ES" sz="2000" dirty="0" smtClean="0"/>
              <a:t> to </a:t>
            </a:r>
            <a:r>
              <a:rPr lang="es-ES" sz="2000" dirty="0" err="1" smtClean="0"/>
              <a:t>choos</a:t>
            </a:r>
            <a:r>
              <a:rPr lang="es-ES" sz="2000" dirty="0" err="1" smtClean="0"/>
              <a:t>e</a:t>
            </a:r>
            <a:r>
              <a:rPr lang="es-ES" sz="2000" dirty="0" smtClean="0"/>
              <a:t> a </a:t>
            </a:r>
            <a:r>
              <a:rPr lang="es-ES" sz="2000" dirty="0" err="1" smtClean="0"/>
              <a:t>location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a new </a:t>
            </a:r>
            <a:r>
              <a:rPr lang="es-ES" sz="2000" dirty="0" err="1" smtClean="0"/>
              <a:t>restarutant</a:t>
            </a:r>
            <a:endParaRPr lang="es-E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URL contains information about groups of age in New York, divided by Borough:</a:t>
            </a:r>
          </a:p>
          <a:p>
            <a:r>
              <a:rPr lang="en-US" sz="2000" u="sng" dirty="0">
                <a:hlinkClick r:id="rId2"/>
              </a:rPr>
              <a:t>https://www1.nyc.gov/site/planning/planning-level/nyc-population/census-2010.page</a:t>
            </a:r>
            <a:endParaRPr lang="en-US" sz="2000" dirty="0"/>
          </a:p>
          <a:p>
            <a:r>
              <a:rPr lang="en-US" sz="2000" dirty="0"/>
              <a:t>From this site, it's possible to download information about age.</a:t>
            </a:r>
          </a:p>
          <a:p>
            <a:endParaRPr lang="en-US" dirty="0"/>
          </a:p>
        </p:txBody>
      </p:sp>
      <p:pic>
        <p:nvPicPr>
          <p:cNvPr id="4" name="Picture 3" descr="/Users/LEO/Desktop/Screen Shot 2019-09-21 at 21.15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80" y="4100975"/>
            <a:ext cx="4301490" cy="168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information about the neighborhoods and their respective coordinates are in the dataset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geo.nyu.edu/catalog/nyu_2451_34572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0" y="2160588"/>
            <a:ext cx="8069778" cy="3881437"/>
          </a:xfrm>
        </p:spPr>
      </p:pic>
    </p:spTree>
    <p:extLst>
      <p:ext uri="{BB962C8B-B14F-4D97-AF65-F5344CB8AC3E}">
        <p14:creationId xmlns:p14="http://schemas.microsoft.com/office/powerpoint/2010/main" val="18619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METHODOLOGY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article</a:t>
            </a:r>
            <a:r>
              <a:rPr lang="es-ES" sz="2000" dirty="0"/>
              <a:t> </a:t>
            </a:r>
            <a:r>
              <a:rPr lang="es-ES" sz="2000" dirty="0" err="1"/>
              <a:t>suggest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required</a:t>
            </a:r>
            <a:r>
              <a:rPr lang="es-ES" sz="2000" dirty="0"/>
              <a:t> data to determine a </a:t>
            </a:r>
            <a:r>
              <a:rPr lang="es-ES" sz="2000" dirty="0" err="1"/>
              <a:t>good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be: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en-US" sz="2000" dirty="0"/>
              <a:t>Demographic information, specifically about age and economics of the population </a:t>
            </a:r>
          </a:p>
          <a:p>
            <a:pPr lvl="0"/>
            <a:r>
              <a:rPr lang="en-US" sz="2000" dirty="0"/>
              <a:t>Types of venues in the location</a:t>
            </a:r>
          </a:p>
          <a:p>
            <a:pPr lvl="0"/>
            <a:r>
              <a:rPr lang="en-US" sz="2000" dirty="0"/>
              <a:t>Restaurant concept (meaning the type of cuisine and the style of the business)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METHODOLOGY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demographic information</a:t>
            </a:r>
            <a:r>
              <a:rPr lang="en-US" sz="2000" dirty="0"/>
              <a:t> from the web resources (downloaded in CSV format) could be segmented in three categories or age groups of population; the </a:t>
            </a:r>
            <a:r>
              <a:rPr lang="en-US" sz="2000" i="1" dirty="0"/>
              <a:t>types of venues</a:t>
            </a:r>
            <a:r>
              <a:rPr lang="en-US" sz="2000" dirty="0"/>
              <a:t> were classified using the information available from </a:t>
            </a:r>
            <a:r>
              <a:rPr lang="en-US" sz="2000" dirty="0" err="1"/>
              <a:t>FourSquare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../../Screen%20Shot%202019-09-21%20at%2022.41.3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78" y="3779202"/>
            <a:ext cx="4564380" cy="1382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786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Trebuchet MS</vt:lpstr>
      <vt:lpstr>Wingdings 3</vt:lpstr>
      <vt:lpstr>Arial</vt:lpstr>
      <vt:lpstr>Facet</vt:lpstr>
      <vt:lpstr>APPLIED DATA SCIENCE CAPSTONE</vt:lpstr>
      <vt:lpstr>INTRODUCTION</vt:lpstr>
      <vt:lpstr>INTRODUCTION Business Problem</vt:lpstr>
      <vt:lpstr>DATA </vt:lpstr>
      <vt:lpstr>DATA </vt:lpstr>
      <vt:lpstr>DATA </vt:lpstr>
      <vt:lpstr>DATA </vt:lpstr>
      <vt:lpstr>METHODOLOGY </vt:lpstr>
      <vt:lpstr>METHODOLOGY </vt:lpstr>
      <vt:lpstr>METHODOLOGY </vt:lpstr>
      <vt:lpstr>RESULTS </vt:lpstr>
      <vt:lpstr>CONCLUSION </vt:lpstr>
      <vt:lpstr>CONCLUSION </vt:lpstr>
      <vt:lpstr>CONCLUSION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Leobardo Gómez</dc:creator>
  <cp:lastModifiedBy>Leobardo Gómez</cp:lastModifiedBy>
  <cp:revision>8</cp:revision>
  <dcterms:created xsi:type="dcterms:W3CDTF">2019-09-22T16:02:47Z</dcterms:created>
  <dcterms:modified xsi:type="dcterms:W3CDTF">2019-09-23T00:57:57Z</dcterms:modified>
</cp:coreProperties>
</file>