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001967-520D-4951-9912-957D3561EC4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DE7F-DE9C-4447-A27A-9A197A5A1FBC}" type="slidenum">
              <a:rPr lang="en-US" smtClean="0"/>
              <a:t>‹#›</a:t>
            </a:fld>
            <a:endParaRPr lang="en-US"/>
          </a:p>
        </p:txBody>
      </p:sp>
    </p:spTree>
    <p:extLst>
      <p:ext uri="{BB962C8B-B14F-4D97-AF65-F5344CB8AC3E}">
        <p14:creationId xmlns:p14="http://schemas.microsoft.com/office/powerpoint/2010/main" val="344028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1967-520D-4951-9912-957D3561EC4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DE7F-DE9C-4447-A27A-9A197A5A1FBC}" type="slidenum">
              <a:rPr lang="en-US" smtClean="0"/>
              <a:t>‹#›</a:t>
            </a:fld>
            <a:endParaRPr lang="en-US"/>
          </a:p>
        </p:txBody>
      </p:sp>
    </p:spTree>
    <p:extLst>
      <p:ext uri="{BB962C8B-B14F-4D97-AF65-F5344CB8AC3E}">
        <p14:creationId xmlns:p14="http://schemas.microsoft.com/office/powerpoint/2010/main" val="13618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1967-520D-4951-9912-957D3561EC4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DE7F-DE9C-4447-A27A-9A197A5A1FB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39363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1967-520D-4951-9912-957D3561EC4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DE7F-DE9C-4447-A27A-9A197A5A1FBC}" type="slidenum">
              <a:rPr lang="en-US" smtClean="0"/>
              <a:t>‹#›</a:t>
            </a:fld>
            <a:endParaRPr lang="en-US"/>
          </a:p>
        </p:txBody>
      </p:sp>
    </p:spTree>
    <p:extLst>
      <p:ext uri="{BB962C8B-B14F-4D97-AF65-F5344CB8AC3E}">
        <p14:creationId xmlns:p14="http://schemas.microsoft.com/office/powerpoint/2010/main" val="3957162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1967-520D-4951-9912-957D3561EC4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DE7F-DE9C-4447-A27A-9A197A5A1FB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1468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1967-520D-4951-9912-957D3561EC4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DE7F-DE9C-4447-A27A-9A197A5A1FBC}" type="slidenum">
              <a:rPr lang="en-US" smtClean="0"/>
              <a:t>‹#›</a:t>
            </a:fld>
            <a:endParaRPr lang="en-US"/>
          </a:p>
        </p:txBody>
      </p:sp>
    </p:spTree>
    <p:extLst>
      <p:ext uri="{BB962C8B-B14F-4D97-AF65-F5344CB8AC3E}">
        <p14:creationId xmlns:p14="http://schemas.microsoft.com/office/powerpoint/2010/main" val="2705568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01967-520D-4951-9912-957D3561EC4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DE7F-DE9C-4447-A27A-9A197A5A1FBC}" type="slidenum">
              <a:rPr lang="en-US" smtClean="0"/>
              <a:t>‹#›</a:t>
            </a:fld>
            <a:endParaRPr lang="en-US"/>
          </a:p>
        </p:txBody>
      </p:sp>
    </p:spTree>
    <p:extLst>
      <p:ext uri="{BB962C8B-B14F-4D97-AF65-F5344CB8AC3E}">
        <p14:creationId xmlns:p14="http://schemas.microsoft.com/office/powerpoint/2010/main" val="3493929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01967-520D-4951-9912-957D3561EC4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DE7F-DE9C-4447-A27A-9A197A5A1FBC}" type="slidenum">
              <a:rPr lang="en-US" smtClean="0"/>
              <a:t>‹#›</a:t>
            </a:fld>
            <a:endParaRPr lang="en-US"/>
          </a:p>
        </p:txBody>
      </p:sp>
    </p:spTree>
    <p:extLst>
      <p:ext uri="{BB962C8B-B14F-4D97-AF65-F5344CB8AC3E}">
        <p14:creationId xmlns:p14="http://schemas.microsoft.com/office/powerpoint/2010/main" val="280039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01967-520D-4951-9912-957D3561EC4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DE7F-DE9C-4447-A27A-9A197A5A1FBC}" type="slidenum">
              <a:rPr lang="en-US" smtClean="0"/>
              <a:t>‹#›</a:t>
            </a:fld>
            <a:endParaRPr lang="en-US"/>
          </a:p>
        </p:txBody>
      </p:sp>
    </p:spTree>
    <p:extLst>
      <p:ext uri="{BB962C8B-B14F-4D97-AF65-F5344CB8AC3E}">
        <p14:creationId xmlns:p14="http://schemas.microsoft.com/office/powerpoint/2010/main" val="391285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01967-520D-4951-9912-957D3561EC4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DE7F-DE9C-4447-A27A-9A197A5A1FBC}" type="slidenum">
              <a:rPr lang="en-US" smtClean="0"/>
              <a:t>‹#›</a:t>
            </a:fld>
            <a:endParaRPr lang="en-US"/>
          </a:p>
        </p:txBody>
      </p:sp>
    </p:spTree>
    <p:extLst>
      <p:ext uri="{BB962C8B-B14F-4D97-AF65-F5344CB8AC3E}">
        <p14:creationId xmlns:p14="http://schemas.microsoft.com/office/powerpoint/2010/main" val="79762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001967-520D-4951-9912-957D3561EC44}"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8DE7F-DE9C-4447-A27A-9A197A5A1FBC}" type="slidenum">
              <a:rPr lang="en-US" smtClean="0"/>
              <a:t>‹#›</a:t>
            </a:fld>
            <a:endParaRPr lang="en-US"/>
          </a:p>
        </p:txBody>
      </p:sp>
    </p:spTree>
    <p:extLst>
      <p:ext uri="{BB962C8B-B14F-4D97-AF65-F5344CB8AC3E}">
        <p14:creationId xmlns:p14="http://schemas.microsoft.com/office/powerpoint/2010/main" val="35251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001967-520D-4951-9912-957D3561EC44}"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8DE7F-DE9C-4447-A27A-9A197A5A1FBC}" type="slidenum">
              <a:rPr lang="en-US" smtClean="0"/>
              <a:t>‹#›</a:t>
            </a:fld>
            <a:endParaRPr lang="en-US"/>
          </a:p>
        </p:txBody>
      </p:sp>
    </p:spTree>
    <p:extLst>
      <p:ext uri="{BB962C8B-B14F-4D97-AF65-F5344CB8AC3E}">
        <p14:creationId xmlns:p14="http://schemas.microsoft.com/office/powerpoint/2010/main" val="3741161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001967-520D-4951-9912-957D3561EC44}" type="datetimeFigureOut">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8DE7F-DE9C-4447-A27A-9A197A5A1FBC}" type="slidenum">
              <a:rPr lang="en-US" smtClean="0"/>
              <a:t>‹#›</a:t>
            </a:fld>
            <a:endParaRPr lang="en-US"/>
          </a:p>
        </p:txBody>
      </p:sp>
    </p:spTree>
    <p:extLst>
      <p:ext uri="{BB962C8B-B14F-4D97-AF65-F5344CB8AC3E}">
        <p14:creationId xmlns:p14="http://schemas.microsoft.com/office/powerpoint/2010/main" val="354669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01967-520D-4951-9912-957D3561EC44}" type="datetimeFigureOut">
              <a:rPr lang="en-US" smtClean="0"/>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8DE7F-DE9C-4447-A27A-9A197A5A1FBC}" type="slidenum">
              <a:rPr lang="en-US" smtClean="0"/>
              <a:t>‹#›</a:t>
            </a:fld>
            <a:endParaRPr lang="en-US"/>
          </a:p>
        </p:txBody>
      </p:sp>
    </p:spTree>
    <p:extLst>
      <p:ext uri="{BB962C8B-B14F-4D97-AF65-F5344CB8AC3E}">
        <p14:creationId xmlns:p14="http://schemas.microsoft.com/office/powerpoint/2010/main" val="271661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001967-520D-4951-9912-957D3561EC44}"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8DE7F-DE9C-4447-A27A-9A197A5A1FBC}" type="slidenum">
              <a:rPr lang="en-US" smtClean="0"/>
              <a:t>‹#›</a:t>
            </a:fld>
            <a:endParaRPr lang="en-US"/>
          </a:p>
        </p:txBody>
      </p:sp>
    </p:spTree>
    <p:extLst>
      <p:ext uri="{BB962C8B-B14F-4D97-AF65-F5344CB8AC3E}">
        <p14:creationId xmlns:p14="http://schemas.microsoft.com/office/powerpoint/2010/main" val="173557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01967-520D-4951-9912-957D3561EC44}"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8DE7F-DE9C-4447-A27A-9A197A5A1FBC}" type="slidenum">
              <a:rPr lang="en-US" smtClean="0"/>
              <a:t>‹#›</a:t>
            </a:fld>
            <a:endParaRPr lang="en-US"/>
          </a:p>
        </p:txBody>
      </p:sp>
    </p:spTree>
    <p:extLst>
      <p:ext uri="{BB962C8B-B14F-4D97-AF65-F5344CB8AC3E}">
        <p14:creationId xmlns:p14="http://schemas.microsoft.com/office/powerpoint/2010/main" val="262179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001967-520D-4951-9912-957D3561EC44}" type="datetimeFigureOut">
              <a:rPr lang="en-US" smtClean="0"/>
              <a:t>11/19/2024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B8DE7F-DE9C-4447-A27A-9A197A5A1FBC}" type="slidenum">
              <a:rPr lang="en-US" smtClean="0"/>
              <a:t>‹#›</a:t>
            </a:fld>
            <a:endParaRPr lang="en-US"/>
          </a:p>
        </p:txBody>
      </p:sp>
    </p:spTree>
    <p:extLst>
      <p:ext uri="{BB962C8B-B14F-4D97-AF65-F5344CB8AC3E}">
        <p14:creationId xmlns:p14="http://schemas.microsoft.com/office/powerpoint/2010/main" val="3724222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CD07-A89F-0F6B-19B6-F9FF1E9828D2}"/>
              </a:ext>
            </a:extLst>
          </p:cNvPr>
          <p:cNvSpPr>
            <a:spLocks noGrp="1"/>
          </p:cNvSpPr>
          <p:nvPr>
            <p:ph type="ctrTitle"/>
          </p:nvPr>
        </p:nvSpPr>
        <p:spPr>
          <a:xfrm>
            <a:off x="1507067" y="1382233"/>
            <a:ext cx="8827780" cy="4210493"/>
          </a:xfrm>
        </p:spPr>
        <p:txBody>
          <a:bodyPr/>
          <a:lstStyle/>
          <a:p>
            <a:pPr algn="ctr"/>
            <a:r>
              <a:rPr lang="en-US" sz="6000" dirty="0">
                <a:solidFill>
                  <a:schemeClr val="accent2">
                    <a:lumMod val="75000"/>
                  </a:schemeClr>
                </a:solidFill>
              </a:rPr>
              <a:t>CDE CAPSTONE PROJECT</a:t>
            </a:r>
            <a:br>
              <a:rPr lang="en-US" sz="6000" dirty="0">
                <a:solidFill>
                  <a:schemeClr val="accent2">
                    <a:lumMod val="75000"/>
                  </a:schemeClr>
                </a:solidFill>
              </a:rPr>
            </a:br>
            <a:br>
              <a:rPr lang="en-US" dirty="0">
                <a:solidFill>
                  <a:schemeClr val="accent2">
                    <a:lumMod val="75000"/>
                  </a:schemeClr>
                </a:solidFill>
              </a:rPr>
            </a:br>
            <a:r>
              <a:rPr lang="en-US" sz="2800" i="1" dirty="0">
                <a:solidFill>
                  <a:schemeClr val="accent2">
                    <a:lumMod val="75000"/>
                  </a:schemeClr>
                </a:solidFill>
              </a:rPr>
              <a:t>presented by</a:t>
            </a:r>
            <a:br>
              <a:rPr lang="en-US" sz="2800" i="1" dirty="0">
                <a:solidFill>
                  <a:schemeClr val="accent2">
                    <a:lumMod val="75000"/>
                  </a:schemeClr>
                </a:solidFill>
              </a:rPr>
            </a:br>
            <a:br>
              <a:rPr lang="en-US" dirty="0">
                <a:solidFill>
                  <a:schemeClr val="accent2">
                    <a:lumMod val="75000"/>
                  </a:schemeClr>
                </a:solidFill>
              </a:rPr>
            </a:br>
            <a:r>
              <a:rPr lang="en-US" sz="4400" dirty="0">
                <a:solidFill>
                  <a:schemeClr val="accent2">
                    <a:lumMod val="75000"/>
                  </a:schemeClr>
                </a:solidFill>
              </a:rPr>
              <a:t>OSIGBEMHE LEO</a:t>
            </a:r>
          </a:p>
        </p:txBody>
      </p:sp>
    </p:spTree>
    <p:extLst>
      <p:ext uri="{BB962C8B-B14F-4D97-AF65-F5344CB8AC3E}">
        <p14:creationId xmlns:p14="http://schemas.microsoft.com/office/powerpoint/2010/main" val="218333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88A4F-998B-2D7D-653E-FF738EE781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D4F353-B934-EF1A-4908-5EED41DA51E6}"/>
              </a:ext>
            </a:extLst>
          </p:cNvPr>
          <p:cNvSpPr>
            <a:spLocks noGrp="1"/>
          </p:cNvSpPr>
          <p:nvPr>
            <p:ph type="ctrTitle"/>
          </p:nvPr>
        </p:nvSpPr>
        <p:spPr>
          <a:xfrm>
            <a:off x="1390109" y="309920"/>
            <a:ext cx="7766936" cy="1096899"/>
          </a:xfrm>
        </p:spPr>
        <p:txBody>
          <a:bodyPr/>
          <a:lstStyle/>
          <a:p>
            <a:pPr algn="ctr"/>
            <a:r>
              <a:rPr lang="en-US" u="sng" dirty="0">
                <a:solidFill>
                  <a:schemeClr val="accent2">
                    <a:lumMod val="75000"/>
                  </a:schemeClr>
                </a:solidFill>
              </a:rPr>
              <a:t>Overview</a:t>
            </a:r>
          </a:p>
        </p:txBody>
      </p:sp>
      <p:sp>
        <p:nvSpPr>
          <p:cNvPr id="3" name="Subtitle 2">
            <a:extLst>
              <a:ext uri="{FF2B5EF4-FFF2-40B4-BE49-F238E27FC236}">
                <a16:creationId xmlns:a16="http://schemas.microsoft.com/office/drawing/2014/main" id="{620434FA-EB13-4A66-3674-F569EAF2E43D}"/>
              </a:ext>
            </a:extLst>
          </p:cNvPr>
          <p:cNvSpPr>
            <a:spLocks noGrp="1"/>
          </p:cNvSpPr>
          <p:nvPr>
            <p:ph type="subTitle" idx="1"/>
          </p:nvPr>
        </p:nvSpPr>
        <p:spPr>
          <a:xfrm>
            <a:off x="1244011" y="978195"/>
            <a:ext cx="9473608" cy="4529469"/>
          </a:xfrm>
        </p:spPr>
        <p:txBody>
          <a:bodyPr>
            <a:normAutofit/>
          </a:bodyPr>
          <a:lstStyle/>
          <a:p>
            <a:pPr algn="just"/>
            <a:endParaRPr lang="en-US" sz="2400" dirty="0">
              <a:solidFill>
                <a:schemeClr val="accent2">
                  <a:lumMod val="75000"/>
                </a:schemeClr>
              </a:solidFill>
              <a:latin typeface="Comic Sans MS" panose="030F0702030302020204" pitchFamily="66" charset="0"/>
              <a:cs typeface="Times New Roman" panose="02020603050405020304" pitchFamily="18" charset="0"/>
            </a:endParaRPr>
          </a:p>
          <a:p>
            <a:pPr algn="just">
              <a:lnSpc>
                <a:spcPct val="150000"/>
              </a:lnSpc>
            </a:pPr>
            <a:r>
              <a:rPr lang="en-US" sz="2400" dirty="0">
                <a:solidFill>
                  <a:schemeClr val="accent2">
                    <a:lumMod val="75000"/>
                  </a:schemeClr>
                </a:solidFill>
                <a:latin typeface="Comic Sans MS" panose="030F0702030302020204" pitchFamily="66" charset="0"/>
                <a:cs typeface="Times New Roman" panose="02020603050405020304" pitchFamily="18" charset="0"/>
              </a:rPr>
              <a:t>A Travel Agency reached out to Core Data Engineers(CDE), their business model involves recommending tourist location to their customers based on different data points.</a:t>
            </a:r>
          </a:p>
          <a:p>
            <a:pPr algn="just">
              <a:lnSpc>
                <a:spcPct val="150000"/>
              </a:lnSpc>
            </a:pPr>
            <a:r>
              <a:rPr lang="en-US" sz="2400" dirty="0">
                <a:solidFill>
                  <a:schemeClr val="accent2">
                    <a:lumMod val="75000"/>
                  </a:schemeClr>
                </a:solidFill>
                <a:latin typeface="Comic Sans MS" panose="030F0702030302020204" pitchFamily="66" charset="0"/>
                <a:cs typeface="Times New Roman" panose="02020603050405020304" pitchFamily="18" charset="0"/>
              </a:rPr>
              <a:t>I have been approached by management to build a Data Platform that will process the data from a Country rest API into their cloud based Database/Data Warehouse for predictive analytics by their Data Science Team.</a:t>
            </a:r>
          </a:p>
        </p:txBody>
      </p:sp>
    </p:spTree>
    <p:extLst>
      <p:ext uri="{BB962C8B-B14F-4D97-AF65-F5344CB8AC3E}">
        <p14:creationId xmlns:p14="http://schemas.microsoft.com/office/powerpoint/2010/main" val="24520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74518-BA5D-4744-891F-757E4E516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CCDAC5-11FD-F41B-9D95-7951E591C4F1}"/>
              </a:ext>
            </a:extLst>
          </p:cNvPr>
          <p:cNvSpPr>
            <a:spLocks noGrp="1"/>
          </p:cNvSpPr>
          <p:nvPr>
            <p:ph type="ctrTitle"/>
          </p:nvPr>
        </p:nvSpPr>
        <p:spPr>
          <a:xfrm>
            <a:off x="1336946" y="150432"/>
            <a:ext cx="7766936" cy="849028"/>
          </a:xfrm>
        </p:spPr>
        <p:txBody>
          <a:bodyPr/>
          <a:lstStyle/>
          <a:p>
            <a:pPr algn="ctr"/>
            <a:r>
              <a:rPr lang="en-US" u="sng" dirty="0">
                <a:solidFill>
                  <a:schemeClr val="accent2">
                    <a:lumMod val="75000"/>
                  </a:schemeClr>
                </a:solidFill>
              </a:rPr>
              <a:t>Methodology</a:t>
            </a:r>
          </a:p>
        </p:txBody>
      </p:sp>
      <p:sp>
        <p:nvSpPr>
          <p:cNvPr id="3" name="Subtitle 2">
            <a:extLst>
              <a:ext uri="{FF2B5EF4-FFF2-40B4-BE49-F238E27FC236}">
                <a16:creationId xmlns:a16="http://schemas.microsoft.com/office/drawing/2014/main" id="{8AEE6B8E-BE4E-A25F-3904-9C0B0AB39A79}"/>
              </a:ext>
            </a:extLst>
          </p:cNvPr>
          <p:cNvSpPr>
            <a:spLocks noGrp="1"/>
          </p:cNvSpPr>
          <p:nvPr>
            <p:ph type="subTitle" idx="1"/>
          </p:nvPr>
        </p:nvSpPr>
        <p:spPr>
          <a:xfrm>
            <a:off x="744278" y="1073888"/>
            <a:ext cx="10313581" cy="4944139"/>
          </a:xfrm>
        </p:spPr>
        <p:txBody>
          <a:bodyPr>
            <a:normAutofit lnSpcReduction="10000"/>
          </a:bodyPr>
          <a:lstStyle/>
          <a:p>
            <a:pPr algn="just">
              <a:lnSpc>
                <a:spcPct val="150000"/>
              </a:lnSpc>
            </a:pPr>
            <a:r>
              <a:rPr lang="en-US" sz="2200" dirty="0">
                <a:solidFill>
                  <a:schemeClr val="accent2">
                    <a:lumMod val="75000"/>
                  </a:schemeClr>
                </a:solidFill>
                <a:latin typeface="Comic Sans MS" panose="030F0702030302020204" pitchFamily="66" charset="0"/>
              </a:rPr>
              <a:t>After careful consideration, I decided to build the Data Platform leveraging Docker to host an Orchestration tool, Airflow which would extract the raw data from the Country API and load it into an AWS </a:t>
            </a:r>
            <a:r>
              <a:rPr lang="en-US" sz="2200" dirty="0" err="1">
                <a:solidFill>
                  <a:schemeClr val="accent2">
                    <a:lumMod val="75000"/>
                  </a:schemeClr>
                </a:solidFill>
                <a:latin typeface="Comic Sans MS" panose="030F0702030302020204" pitchFamily="66" charset="0"/>
              </a:rPr>
              <a:t>DataLake</a:t>
            </a:r>
            <a:r>
              <a:rPr lang="en-US" sz="2200" dirty="0">
                <a:solidFill>
                  <a:schemeClr val="accent2">
                    <a:lumMod val="75000"/>
                  </a:schemeClr>
                </a:solidFill>
                <a:latin typeface="Comic Sans MS" panose="030F0702030302020204" pitchFamily="66" charset="0"/>
              </a:rPr>
              <a:t>, s3. Some columns have been requested by the Data Science Team of the Travel Agency to aid their analysis. These columns are selected and transformed into an Object Storage in the </a:t>
            </a:r>
            <a:r>
              <a:rPr lang="en-US" sz="2200" dirty="0" err="1">
                <a:solidFill>
                  <a:schemeClr val="accent2">
                    <a:lumMod val="75000"/>
                  </a:schemeClr>
                </a:solidFill>
                <a:latin typeface="Comic Sans MS" panose="030F0702030302020204" pitchFamily="66" charset="0"/>
              </a:rPr>
              <a:t>DataLake</a:t>
            </a:r>
            <a:r>
              <a:rPr lang="en-US" sz="2200" dirty="0">
                <a:solidFill>
                  <a:schemeClr val="accent2">
                    <a:lumMod val="75000"/>
                  </a:schemeClr>
                </a:solidFill>
                <a:latin typeface="Comic Sans MS" panose="030F0702030302020204" pitchFamily="66" charset="0"/>
              </a:rPr>
              <a:t>. The transformed columns are then loaded into a Snowflake Data </a:t>
            </a:r>
            <a:r>
              <a:rPr lang="en-US" sz="2200" dirty="0" err="1">
                <a:solidFill>
                  <a:schemeClr val="accent2">
                    <a:lumMod val="75000"/>
                  </a:schemeClr>
                </a:solidFill>
                <a:latin typeface="Comic Sans MS" panose="030F0702030302020204" pitchFamily="66" charset="0"/>
              </a:rPr>
              <a:t>WareHouse</a:t>
            </a:r>
            <a:r>
              <a:rPr lang="en-US" sz="2200" dirty="0">
                <a:solidFill>
                  <a:schemeClr val="accent2">
                    <a:lumMod val="75000"/>
                  </a:schemeClr>
                </a:solidFill>
                <a:latin typeface="Comic Sans MS" panose="030F0702030302020204" pitchFamily="66" charset="0"/>
              </a:rPr>
              <a:t>/Database. </a:t>
            </a:r>
            <a:r>
              <a:rPr lang="en-US" sz="2200" dirty="0" err="1">
                <a:solidFill>
                  <a:schemeClr val="accent2">
                    <a:lumMod val="75000"/>
                  </a:schemeClr>
                </a:solidFill>
                <a:latin typeface="Comic Sans MS" panose="030F0702030302020204" pitchFamily="66" charset="0"/>
              </a:rPr>
              <a:t>dbt</a:t>
            </a:r>
            <a:r>
              <a:rPr lang="en-US" sz="2200" dirty="0">
                <a:solidFill>
                  <a:schemeClr val="accent2">
                    <a:lumMod val="75000"/>
                  </a:schemeClr>
                </a:solidFill>
                <a:latin typeface="Comic Sans MS" panose="030F0702030302020204" pitchFamily="66" charset="0"/>
              </a:rPr>
              <a:t> is used to access the Data </a:t>
            </a:r>
            <a:r>
              <a:rPr lang="en-US" sz="2200" dirty="0" err="1">
                <a:solidFill>
                  <a:schemeClr val="accent2">
                    <a:lumMod val="75000"/>
                  </a:schemeClr>
                </a:solidFill>
                <a:latin typeface="Comic Sans MS" panose="030F0702030302020204" pitchFamily="66" charset="0"/>
              </a:rPr>
              <a:t>WareHouse</a:t>
            </a:r>
            <a:r>
              <a:rPr lang="en-US" sz="2200" dirty="0">
                <a:solidFill>
                  <a:schemeClr val="accent2">
                    <a:lumMod val="75000"/>
                  </a:schemeClr>
                </a:solidFill>
                <a:latin typeface="Comic Sans MS" panose="030F0702030302020204" pitchFamily="66" charset="0"/>
              </a:rPr>
              <a:t> to aid transforming and modelling of the data into Fact and Dimension tables. Terraform was used as an </a:t>
            </a:r>
            <a:r>
              <a:rPr lang="en-US" sz="2200" dirty="0" err="1">
                <a:solidFill>
                  <a:schemeClr val="accent2">
                    <a:lumMod val="75000"/>
                  </a:schemeClr>
                </a:solidFill>
                <a:latin typeface="Comic Sans MS" panose="030F0702030302020204" pitchFamily="66" charset="0"/>
              </a:rPr>
              <a:t>IaC</a:t>
            </a:r>
            <a:r>
              <a:rPr lang="en-US" sz="2200" dirty="0">
                <a:solidFill>
                  <a:schemeClr val="accent2">
                    <a:lumMod val="75000"/>
                  </a:schemeClr>
                </a:solidFill>
                <a:latin typeface="Comic Sans MS" panose="030F0702030302020204" pitchFamily="66" charset="0"/>
              </a:rPr>
              <a:t> service to provision the necessary resources in AWS and Snowflake.</a:t>
            </a:r>
          </a:p>
          <a:p>
            <a:pPr algn="just"/>
            <a:endParaRPr lang="en-US" dirty="0">
              <a:solidFill>
                <a:schemeClr val="accent2">
                  <a:lumMod val="75000"/>
                </a:schemeClr>
              </a:solidFill>
            </a:endParaRPr>
          </a:p>
        </p:txBody>
      </p:sp>
    </p:spTree>
    <p:extLst>
      <p:ext uri="{BB962C8B-B14F-4D97-AF65-F5344CB8AC3E}">
        <p14:creationId xmlns:p14="http://schemas.microsoft.com/office/powerpoint/2010/main" val="238153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DE0E4-C157-05F8-4FF5-7192151F3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5CF5FF-8E22-5C58-A27B-2091667AA98E}"/>
              </a:ext>
            </a:extLst>
          </p:cNvPr>
          <p:cNvSpPr>
            <a:spLocks noGrp="1"/>
          </p:cNvSpPr>
          <p:nvPr>
            <p:ph type="ctrTitle"/>
          </p:nvPr>
        </p:nvSpPr>
        <p:spPr>
          <a:xfrm>
            <a:off x="170121" y="90376"/>
            <a:ext cx="10983432" cy="621836"/>
          </a:xfrm>
        </p:spPr>
        <p:txBody>
          <a:bodyPr/>
          <a:lstStyle/>
          <a:p>
            <a:pPr algn="ctr"/>
            <a:r>
              <a:rPr lang="en-US" sz="3200" i="1" dirty="0">
                <a:solidFill>
                  <a:schemeClr val="accent2">
                    <a:lumMod val="75000"/>
                  </a:schemeClr>
                </a:solidFill>
              </a:rPr>
              <a:t>Architectural diagram of the project</a:t>
            </a:r>
          </a:p>
        </p:txBody>
      </p:sp>
      <p:pic>
        <p:nvPicPr>
          <p:cNvPr id="7" name="Picture 6">
            <a:extLst>
              <a:ext uri="{FF2B5EF4-FFF2-40B4-BE49-F238E27FC236}">
                <a16:creationId xmlns:a16="http://schemas.microsoft.com/office/drawing/2014/main" id="{3422B8D9-5EE7-6EF0-49E3-1EACF2F39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19" y="786810"/>
            <a:ext cx="10494334" cy="5709684"/>
          </a:xfrm>
          <a:prstGeom prst="rect">
            <a:avLst/>
          </a:prstGeom>
        </p:spPr>
      </p:pic>
    </p:spTree>
    <p:extLst>
      <p:ext uri="{BB962C8B-B14F-4D97-AF65-F5344CB8AC3E}">
        <p14:creationId xmlns:p14="http://schemas.microsoft.com/office/powerpoint/2010/main" val="2560690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7D722-B019-33AF-8E82-83E9B5BF0C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74F62-3B8C-1CE8-C4F7-D0B9715D80AA}"/>
              </a:ext>
            </a:extLst>
          </p:cNvPr>
          <p:cNvSpPr>
            <a:spLocks noGrp="1"/>
          </p:cNvSpPr>
          <p:nvPr>
            <p:ph type="ctrTitle"/>
          </p:nvPr>
        </p:nvSpPr>
        <p:spPr>
          <a:xfrm>
            <a:off x="1336946" y="95693"/>
            <a:ext cx="7766936" cy="691117"/>
          </a:xfrm>
        </p:spPr>
        <p:txBody>
          <a:bodyPr/>
          <a:lstStyle/>
          <a:p>
            <a:pPr algn="ctr"/>
            <a:r>
              <a:rPr lang="en-US" sz="4000" u="sng" dirty="0">
                <a:solidFill>
                  <a:schemeClr val="accent2">
                    <a:lumMod val="75000"/>
                  </a:schemeClr>
                </a:solidFill>
              </a:rPr>
              <a:t>Choice of tools</a:t>
            </a:r>
          </a:p>
        </p:txBody>
      </p:sp>
      <p:sp>
        <p:nvSpPr>
          <p:cNvPr id="3" name="Subtitle 2">
            <a:extLst>
              <a:ext uri="{FF2B5EF4-FFF2-40B4-BE49-F238E27FC236}">
                <a16:creationId xmlns:a16="http://schemas.microsoft.com/office/drawing/2014/main" id="{B854452F-1939-2998-AB42-10D7E40F7C4B}"/>
              </a:ext>
            </a:extLst>
          </p:cNvPr>
          <p:cNvSpPr>
            <a:spLocks noGrp="1"/>
          </p:cNvSpPr>
          <p:nvPr>
            <p:ph type="subTitle" idx="1"/>
          </p:nvPr>
        </p:nvSpPr>
        <p:spPr>
          <a:xfrm>
            <a:off x="680485" y="1031358"/>
            <a:ext cx="10441172" cy="5730949"/>
          </a:xfrm>
        </p:spPr>
        <p:txBody>
          <a:bodyPr>
            <a:normAutofit/>
          </a:bodyPr>
          <a:lstStyle/>
          <a:p>
            <a:pPr algn="just"/>
            <a:r>
              <a:rPr lang="en-US" sz="2000" u="sng" dirty="0">
                <a:solidFill>
                  <a:schemeClr val="accent2">
                    <a:lumMod val="75000"/>
                  </a:schemeClr>
                </a:solidFill>
                <a:latin typeface="Comic Sans MS" panose="030F0702030302020204" pitchFamily="66" charset="0"/>
              </a:rPr>
              <a:t>Terraform</a:t>
            </a:r>
            <a:r>
              <a:rPr lang="en-US" sz="2000" dirty="0">
                <a:solidFill>
                  <a:schemeClr val="accent2">
                    <a:lumMod val="75000"/>
                  </a:schemeClr>
                </a:solidFill>
                <a:latin typeface="Comic Sans MS" panose="030F0702030302020204" pitchFamily="66" charset="0"/>
              </a:rPr>
              <a:t>: It leverages code to build infrastructures seamlessly. In this project, it has been used to setup the needed infrastructures within AWS and Snowflake.</a:t>
            </a:r>
          </a:p>
          <a:p>
            <a:pPr algn="just"/>
            <a:r>
              <a:rPr lang="en-US" sz="2000" u="sng" dirty="0">
                <a:solidFill>
                  <a:schemeClr val="accent2">
                    <a:lumMod val="75000"/>
                  </a:schemeClr>
                </a:solidFill>
                <a:latin typeface="Comic Sans MS" panose="030F0702030302020204" pitchFamily="66" charset="0"/>
              </a:rPr>
              <a:t>Docker</a:t>
            </a:r>
            <a:r>
              <a:rPr lang="en-US" sz="2000" dirty="0">
                <a:solidFill>
                  <a:schemeClr val="accent2">
                    <a:lumMod val="75000"/>
                  </a:schemeClr>
                </a:solidFill>
                <a:latin typeface="Comic Sans MS" panose="030F0702030302020204" pitchFamily="66" charset="0"/>
              </a:rPr>
              <a:t>: This is a technology that provides containerization. Hence, it is used in this project to host Airflow on my local machine without putting pressure on the underlying resources of the system.</a:t>
            </a:r>
          </a:p>
          <a:p>
            <a:pPr algn="just"/>
            <a:r>
              <a:rPr lang="en-US" sz="2000" u="sng" dirty="0">
                <a:solidFill>
                  <a:schemeClr val="accent2">
                    <a:lumMod val="75000"/>
                  </a:schemeClr>
                </a:solidFill>
                <a:latin typeface="Comic Sans MS" panose="030F0702030302020204" pitchFamily="66" charset="0"/>
              </a:rPr>
              <a:t>Airflow</a:t>
            </a:r>
            <a:r>
              <a:rPr lang="en-US" sz="2000" dirty="0">
                <a:solidFill>
                  <a:schemeClr val="accent2">
                    <a:lumMod val="75000"/>
                  </a:schemeClr>
                </a:solidFill>
                <a:latin typeface="Comic Sans MS" panose="030F0702030302020204" pitchFamily="66" charset="0"/>
              </a:rPr>
              <a:t>: An open-source technology served as the Orchestration tool because of it’s ability to easily scheduler and trigger jobs. Also, it’s integration with AWS cloud and Snowflake Data warehouse.</a:t>
            </a:r>
          </a:p>
          <a:p>
            <a:pPr algn="just"/>
            <a:r>
              <a:rPr lang="en-US" sz="2000" u="sng" dirty="0">
                <a:solidFill>
                  <a:schemeClr val="accent2">
                    <a:lumMod val="75000"/>
                  </a:schemeClr>
                </a:solidFill>
                <a:latin typeface="Comic Sans MS" panose="030F0702030302020204" pitchFamily="66" charset="0"/>
              </a:rPr>
              <a:t>AWS-Cloud</a:t>
            </a:r>
            <a:r>
              <a:rPr lang="en-US" sz="2000" dirty="0">
                <a:solidFill>
                  <a:schemeClr val="accent2">
                    <a:lumMod val="75000"/>
                  </a:schemeClr>
                </a:solidFill>
                <a:latin typeface="Comic Sans MS" panose="030F0702030302020204" pitchFamily="66" charset="0"/>
              </a:rPr>
              <a:t>: AWS is the preferred cloud provider for this project because of its scalability and ease of use as a </a:t>
            </a:r>
            <a:r>
              <a:rPr lang="en-US" sz="2000" dirty="0" err="1">
                <a:solidFill>
                  <a:schemeClr val="accent2">
                    <a:lumMod val="75000"/>
                  </a:schemeClr>
                </a:solidFill>
                <a:latin typeface="Comic Sans MS" panose="030F0702030302020204" pitchFamily="66" charset="0"/>
              </a:rPr>
              <a:t>Datalake</a:t>
            </a:r>
            <a:r>
              <a:rPr lang="en-US" sz="2000" dirty="0">
                <a:solidFill>
                  <a:schemeClr val="accent2">
                    <a:lumMod val="75000"/>
                  </a:schemeClr>
                </a:solidFill>
                <a:latin typeface="Comic Sans MS" panose="030F0702030302020204" pitchFamily="66" charset="0"/>
              </a:rPr>
              <a:t>. Also, its accessibility and compatibility with Terraform. </a:t>
            </a:r>
          </a:p>
          <a:p>
            <a:pPr algn="just"/>
            <a:r>
              <a:rPr lang="en-US" sz="2000" u="sng" dirty="0">
                <a:solidFill>
                  <a:schemeClr val="accent2">
                    <a:lumMod val="75000"/>
                  </a:schemeClr>
                </a:solidFill>
                <a:latin typeface="Comic Sans MS" panose="030F0702030302020204" pitchFamily="66" charset="0"/>
              </a:rPr>
              <a:t>Snowflake</a:t>
            </a:r>
            <a:r>
              <a:rPr lang="en-US" sz="2000" dirty="0">
                <a:solidFill>
                  <a:schemeClr val="accent2">
                    <a:lumMod val="75000"/>
                  </a:schemeClr>
                </a:solidFill>
                <a:latin typeface="Comic Sans MS" panose="030F0702030302020204" pitchFamily="66" charset="0"/>
              </a:rPr>
              <a:t>: A snowflake data warehouse was provisioned because of its easy integration with other cloud service providers (in this case, AWS).</a:t>
            </a:r>
          </a:p>
          <a:p>
            <a:pPr algn="just"/>
            <a:r>
              <a:rPr lang="en-US" sz="2000" u="sng" dirty="0" err="1">
                <a:solidFill>
                  <a:schemeClr val="accent2">
                    <a:lumMod val="75000"/>
                  </a:schemeClr>
                </a:solidFill>
                <a:latin typeface="Comic Sans MS" panose="030F0702030302020204" pitchFamily="66" charset="0"/>
              </a:rPr>
              <a:t>dbt</a:t>
            </a:r>
            <a:r>
              <a:rPr lang="en-US" sz="2000" dirty="0">
                <a:solidFill>
                  <a:schemeClr val="accent2">
                    <a:lumMod val="75000"/>
                  </a:schemeClr>
                </a:solidFill>
                <a:latin typeface="Comic Sans MS" panose="030F0702030302020204" pitchFamily="66" charset="0"/>
              </a:rPr>
              <a:t>: Data Build Tool is used for data transformation within a data warehouse and allows the ELT (Extract, Load, Transform) principle which is used in this project.</a:t>
            </a:r>
          </a:p>
        </p:txBody>
      </p:sp>
    </p:spTree>
    <p:extLst>
      <p:ext uri="{BB962C8B-B14F-4D97-AF65-F5344CB8AC3E}">
        <p14:creationId xmlns:p14="http://schemas.microsoft.com/office/powerpoint/2010/main" val="149303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78370-3AC3-1770-7EB9-A2687C70EB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7358EA-4377-2FDB-2A4F-E160553A4177}"/>
              </a:ext>
            </a:extLst>
          </p:cNvPr>
          <p:cNvSpPr>
            <a:spLocks noGrp="1"/>
          </p:cNvSpPr>
          <p:nvPr>
            <p:ph type="ctrTitle"/>
          </p:nvPr>
        </p:nvSpPr>
        <p:spPr>
          <a:xfrm>
            <a:off x="1177457" y="139799"/>
            <a:ext cx="7766936" cy="508787"/>
          </a:xfrm>
        </p:spPr>
        <p:txBody>
          <a:bodyPr/>
          <a:lstStyle/>
          <a:p>
            <a:pPr algn="just"/>
            <a:r>
              <a:rPr lang="en-US" sz="2400" dirty="0">
                <a:solidFill>
                  <a:schemeClr val="accent2">
                    <a:lumMod val="75000"/>
                  </a:schemeClr>
                </a:solidFill>
              </a:rPr>
              <a:t>Processing involved</a:t>
            </a:r>
          </a:p>
        </p:txBody>
      </p:sp>
      <p:sp>
        <p:nvSpPr>
          <p:cNvPr id="3" name="Subtitle 2">
            <a:extLst>
              <a:ext uri="{FF2B5EF4-FFF2-40B4-BE49-F238E27FC236}">
                <a16:creationId xmlns:a16="http://schemas.microsoft.com/office/drawing/2014/main" id="{7486680C-BD36-8874-B790-5E346E045D7A}"/>
              </a:ext>
            </a:extLst>
          </p:cNvPr>
          <p:cNvSpPr>
            <a:spLocks noGrp="1"/>
          </p:cNvSpPr>
          <p:nvPr>
            <p:ph type="subTitle" idx="1"/>
          </p:nvPr>
        </p:nvSpPr>
        <p:spPr>
          <a:xfrm>
            <a:off x="723014" y="723014"/>
            <a:ext cx="10738884" cy="5901069"/>
          </a:xfrm>
        </p:spPr>
        <p:txBody>
          <a:bodyPr>
            <a:noAutofit/>
          </a:bodyPr>
          <a:lstStyle/>
          <a:p>
            <a:pPr algn="just"/>
            <a:r>
              <a:rPr lang="en-US" dirty="0">
                <a:solidFill>
                  <a:schemeClr val="accent2">
                    <a:lumMod val="75000"/>
                  </a:schemeClr>
                </a:solidFill>
                <a:latin typeface="Comic Sans MS" panose="030F0702030302020204" pitchFamily="66" charset="0"/>
              </a:rPr>
              <a:t>Terraform is used to build all the infrastructures asides </a:t>
            </a:r>
            <a:r>
              <a:rPr lang="en-US" dirty="0" err="1">
                <a:solidFill>
                  <a:schemeClr val="accent2">
                    <a:lumMod val="75000"/>
                  </a:schemeClr>
                </a:solidFill>
                <a:latin typeface="Comic Sans MS" panose="030F0702030302020204" pitchFamily="66" charset="0"/>
              </a:rPr>
              <a:t>dbt</a:t>
            </a:r>
            <a:r>
              <a:rPr lang="en-US" dirty="0">
                <a:solidFill>
                  <a:schemeClr val="accent2">
                    <a:lumMod val="75000"/>
                  </a:schemeClr>
                </a:solidFill>
                <a:latin typeface="Comic Sans MS" panose="030F0702030302020204" pitchFamily="66" charset="0"/>
              </a:rPr>
              <a:t>. The command </a:t>
            </a:r>
            <a:r>
              <a:rPr lang="en-US" i="1" dirty="0">
                <a:solidFill>
                  <a:schemeClr val="accent2">
                    <a:lumMod val="75000"/>
                  </a:schemeClr>
                </a:solidFill>
                <a:latin typeface="Comic Sans MS" panose="030F0702030302020204" pitchFamily="66" charset="0"/>
              </a:rPr>
              <a:t>terraform </a:t>
            </a:r>
            <a:r>
              <a:rPr lang="en-US" i="1" dirty="0" err="1">
                <a:solidFill>
                  <a:schemeClr val="accent2">
                    <a:lumMod val="75000"/>
                  </a:schemeClr>
                </a:solidFill>
                <a:latin typeface="Comic Sans MS" panose="030F0702030302020204" pitchFamily="66" charset="0"/>
              </a:rPr>
              <a:t>init</a:t>
            </a:r>
            <a:r>
              <a:rPr lang="en-US" i="1" dirty="0">
                <a:solidFill>
                  <a:schemeClr val="accent2">
                    <a:lumMod val="75000"/>
                  </a:schemeClr>
                </a:solidFill>
                <a:latin typeface="Comic Sans MS" panose="030F0702030302020204" pitchFamily="66" charset="0"/>
              </a:rPr>
              <a:t> </a:t>
            </a:r>
            <a:r>
              <a:rPr lang="en-US" dirty="0">
                <a:solidFill>
                  <a:schemeClr val="accent2">
                    <a:lumMod val="75000"/>
                  </a:schemeClr>
                </a:solidFill>
                <a:latin typeface="Comic Sans MS" panose="030F0702030302020204" pitchFamily="66" charset="0"/>
              </a:rPr>
              <a:t>is ran in the infrastructure folder which contains all the files needed. After which </a:t>
            </a:r>
            <a:r>
              <a:rPr lang="en-US" i="1" dirty="0">
                <a:solidFill>
                  <a:schemeClr val="accent2">
                    <a:lumMod val="75000"/>
                  </a:schemeClr>
                </a:solidFill>
                <a:latin typeface="Comic Sans MS" panose="030F0702030302020204" pitchFamily="66" charset="0"/>
              </a:rPr>
              <a:t>terraform plan </a:t>
            </a:r>
            <a:r>
              <a:rPr lang="en-US" dirty="0">
                <a:solidFill>
                  <a:schemeClr val="accent2">
                    <a:lumMod val="75000"/>
                  </a:schemeClr>
                </a:solidFill>
                <a:latin typeface="Comic Sans MS" panose="030F0702030302020204" pitchFamily="66" charset="0"/>
              </a:rPr>
              <a:t>and </a:t>
            </a:r>
            <a:r>
              <a:rPr lang="en-US" i="1" dirty="0">
                <a:solidFill>
                  <a:schemeClr val="accent2">
                    <a:lumMod val="75000"/>
                  </a:schemeClr>
                </a:solidFill>
                <a:latin typeface="Comic Sans MS" panose="030F0702030302020204" pitchFamily="66" charset="0"/>
              </a:rPr>
              <a:t>terraform apply </a:t>
            </a:r>
            <a:r>
              <a:rPr lang="en-US" dirty="0">
                <a:solidFill>
                  <a:schemeClr val="accent2">
                    <a:lumMod val="75000"/>
                  </a:schemeClr>
                </a:solidFill>
                <a:latin typeface="Comic Sans MS" panose="030F0702030302020204" pitchFamily="66" charset="0"/>
              </a:rPr>
              <a:t>commands are used to set up the infrastructures.</a:t>
            </a:r>
          </a:p>
          <a:p>
            <a:pPr algn="just"/>
            <a:r>
              <a:rPr lang="en-US" dirty="0">
                <a:solidFill>
                  <a:schemeClr val="accent2">
                    <a:lumMod val="75000"/>
                  </a:schemeClr>
                </a:solidFill>
                <a:latin typeface="Comic Sans MS" panose="030F0702030302020204" pitchFamily="66" charset="0"/>
              </a:rPr>
              <a:t>AWS-Cloud and Snowflake DWH are accessed to confirm that the resources provisioned were in place.</a:t>
            </a:r>
          </a:p>
          <a:p>
            <a:pPr algn="just"/>
            <a:r>
              <a:rPr lang="en-US" dirty="0">
                <a:solidFill>
                  <a:schemeClr val="accent2">
                    <a:lumMod val="75000"/>
                  </a:schemeClr>
                </a:solidFill>
                <a:latin typeface="Comic Sans MS" panose="030F0702030302020204" pitchFamily="66" charset="0"/>
              </a:rPr>
              <a:t>Airflow is then setup using the </a:t>
            </a:r>
            <a:r>
              <a:rPr lang="en-US" i="1" dirty="0">
                <a:solidFill>
                  <a:schemeClr val="accent2">
                    <a:lumMod val="75000"/>
                  </a:schemeClr>
                </a:solidFill>
                <a:latin typeface="Comic Sans MS" panose="030F0702030302020204" pitchFamily="66" charset="0"/>
              </a:rPr>
              <a:t>docker-</a:t>
            </a:r>
            <a:r>
              <a:rPr lang="en-US" i="1" dirty="0" err="1">
                <a:solidFill>
                  <a:schemeClr val="accent2">
                    <a:lumMod val="75000"/>
                  </a:schemeClr>
                </a:solidFill>
                <a:latin typeface="Comic Sans MS" panose="030F0702030302020204" pitchFamily="66" charset="0"/>
              </a:rPr>
              <a:t>compose.yaml</a:t>
            </a:r>
            <a:r>
              <a:rPr lang="en-US" i="1" dirty="0">
                <a:solidFill>
                  <a:schemeClr val="accent2">
                    <a:lumMod val="75000"/>
                  </a:schemeClr>
                </a:solidFill>
                <a:latin typeface="Comic Sans MS" panose="030F0702030302020204" pitchFamily="66" charset="0"/>
              </a:rPr>
              <a:t> </a:t>
            </a:r>
            <a:r>
              <a:rPr lang="en-US" dirty="0">
                <a:solidFill>
                  <a:schemeClr val="accent2">
                    <a:lumMod val="75000"/>
                  </a:schemeClr>
                </a:solidFill>
                <a:latin typeface="Comic Sans MS" panose="030F0702030302020204" pitchFamily="66" charset="0"/>
              </a:rPr>
              <a:t>file which contains a built image from the </a:t>
            </a:r>
            <a:r>
              <a:rPr lang="en-US" i="1" dirty="0" err="1">
                <a:solidFill>
                  <a:schemeClr val="accent2">
                    <a:lumMod val="75000"/>
                  </a:schemeClr>
                </a:solidFill>
                <a:latin typeface="Comic Sans MS" panose="030F0702030302020204" pitchFamily="66" charset="0"/>
              </a:rPr>
              <a:t>Dockerfile</a:t>
            </a:r>
            <a:r>
              <a:rPr lang="en-US" dirty="0">
                <a:solidFill>
                  <a:schemeClr val="accent2">
                    <a:lumMod val="75000"/>
                  </a:schemeClr>
                </a:solidFill>
                <a:latin typeface="Comic Sans MS" panose="030F0702030302020204" pitchFamily="66" charset="0"/>
              </a:rPr>
              <a:t> and </a:t>
            </a:r>
            <a:r>
              <a:rPr lang="en-US" i="1" dirty="0">
                <a:solidFill>
                  <a:schemeClr val="accent2">
                    <a:lumMod val="75000"/>
                  </a:schemeClr>
                </a:solidFill>
                <a:latin typeface="Comic Sans MS" panose="030F0702030302020204" pitchFamily="66" charset="0"/>
              </a:rPr>
              <a:t>requirements.txt </a:t>
            </a:r>
            <a:r>
              <a:rPr lang="en-US" dirty="0">
                <a:solidFill>
                  <a:schemeClr val="accent2">
                    <a:lumMod val="75000"/>
                  </a:schemeClr>
                </a:solidFill>
                <a:latin typeface="Comic Sans MS" panose="030F0702030302020204" pitchFamily="66" charset="0"/>
              </a:rPr>
              <a:t>files. After the containers from the build have been confirmed to be in a healthy state, the Airflow GUI is then accessed via </a:t>
            </a:r>
            <a:r>
              <a:rPr lang="en-US" i="1" dirty="0">
                <a:solidFill>
                  <a:schemeClr val="accent2">
                    <a:lumMod val="75000"/>
                  </a:schemeClr>
                </a:solidFill>
                <a:latin typeface="Comic Sans MS" panose="030F0702030302020204" pitchFamily="66" charset="0"/>
              </a:rPr>
              <a:t>https://localhost:8080</a:t>
            </a:r>
            <a:r>
              <a:rPr lang="en-US" dirty="0">
                <a:solidFill>
                  <a:schemeClr val="accent2">
                    <a:lumMod val="75000"/>
                  </a:schemeClr>
                </a:solidFill>
                <a:latin typeface="Comic Sans MS" panose="030F0702030302020204" pitchFamily="66" charset="0"/>
              </a:rPr>
              <a:t>. </a:t>
            </a:r>
          </a:p>
          <a:p>
            <a:pPr algn="just"/>
            <a:r>
              <a:rPr lang="en-US" i="1" dirty="0">
                <a:solidFill>
                  <a:schemeClr val="accent2">
                    <a:lumMod val="75000"/>
                  </a:schemeClr>
                </a:solidFill>
                <a:latin typeface="Comic Sans MS" panose="030F0702030302020204" pitchFamily="66" charset="0"/>
              </a:rPr>
              <a:t>Note: The </a:t>
            </a:r>
            <a:r>
              <a:rPr lang="en-US" i="1" dirty="0" err="1">
                <a:solidFill>
                  <a:schemeClr val="accent2">
                    <a:lumMod val="75000"/>
                  </a:schemeClr>
                </a:solidFill>
                <a:latin typeface="Comic Sans MS" panose="030F0702030302020204" pitchFamily="66" charset="0"/>
              </a:rPr>
              <a:t>dag</a:t>
            </a:r>
            <a:r>
              <a:rPr lang="en-US" i="1" dirty="0">
                <a:solidFill>
                  <a:schemeClr val="accent2">
                    <a:lumMod val="75000"/>
                  </a:schemeClr>
                </a:solidFill>
                <a:latin typeface="Comic Sans MS" panose="030F0702030302020204" pitchFamily="66" charset="0"/>
              </a:rPr>
              <a:t> and task dependences to run in Airflow is initiated in the capstone_prj_dag.py file.</a:t>
            </a:r>
          </a:p>
          <a:p>
            <a:pPr algn="just"/>
            <a:r>
              <a:rPr lang="en-US" dirty="0">
                <a:solidFill>
                  <a:schemeClr val="accent2">
                    <a:lumMod val="75000"/>
                  </a:schemeClr>
                </a:solidFill>
                <a:latin typeface="Comic Sans MS" panose="030F0702030302020204" pitchFamily="66" charset="0"/>
              </a:rPr>
              <a:t>Within the project folder, </a:t>
            </a:r>
            <a:r>
              <a:rPr lang="en-US" i="1" dirty="0" err="1">
                <a:solidFill>
                  <a:schemeClr val="accent2">
                    <a:lumMod val="75000"/>
                  </a:schemeClr>
                </a:solidFill>
                <a:latin typeface="Comic Sans MS" panose="030F0702030302020204" pitchFamily="66" charset="0"/>
              </a:rPr>
              <a:t>dbt</a:t>
            </a:r>
            <a:r>
              <a:rPr lang="en-US" i="1" dirty="0">
                <a:solidFill>
                  <a:schemeClr val="accent2">
                    <a:lumMod val="75000"/>
                  </a:schemeClr>
                </a:solidFill>
                <a:latin typeface="Comic Sans MS" panose="030F0702030302020204" pitchFamily="66" charset="0"/>
              </a:rPr>
              <a:t> </a:t>
            </a:r>
            <a:r>
              <a:rPr lang="en-US" i="1" dirty="0" err="1">
                <a:solidFill>
                  <a:schemeClr val="accent2">
                    <a:lumMod val="75000"/>
                  </a:schemeClr>
                </a:solidFill>
                <a:latin typeface="Comic Sans MS" panose="030F0702030302020204" pitchFamily="66" charset="0"/>
              </a:rPr>
              <a:t>init</a:t>
            </a:r>
            <a:r>
              <a:rPr lang="en-US" i="1" dirty="0">
                <a:solidFill>
                  <a:schemeClr val="accent2">
                    <a:lumMod val="75000"/>
                  </a:schemeClr>
                </a:solidFill>
                <a:latin typeface="Comic Sans MS" panose="030F0702030302020204" pitchFamily="66" charset="0"/>
              </a:rPr>
              <a:t> </a:t>
            </a:r>
            <a:r>
              <a:rPr lang="en-US" dirty="0">
                <a:solidFill>
                  <a:schemeClr val="accent2">
                    <a:lumMod val="75000"/>
                  </a:schemeClr>
                </a:solidFill>
                <a:latin typeface="Comic Sans MS" panose="030F0702030302020204" pitchFamily="66" charset="0"/>
              </a:rPr>
              <a:t>is run, which initializes the </a:t>
            </a:r>
            <a:r>
              <a:rPr lang="en-US" dirty="0" err="1">
                <a:solidFill>
                  <a:schemeClr val="accent2">
                    <a:lumMod val="75000"/>
                  </a:schemeClr>
                </a:solidFill>
                <a:latin typeface="Comic Sans MS" panose="030F0702030302020204" pitchFamily="66" charset="0"/>
              </a:rPr>
              <a:t>dbt</a:t>
            </a:r>
            <a:r>
              <a:rPr lang="en-US" dirty="0">
                <a:solidFill>
                  <a:schemeClr val="accent2">
                    <a:lumMod val="75000"/>
                  </a:schemeClr>
                </a:solidFill>
                <a:latin typeface="Comic Sans MS" panose="030F0702030302020204" pitchFamily="66" charset="0"/>
              </a:rPr>
              <a:t> tool by inputting the required arguments to establish connection to the Snowflake DWH. </a:t>
            </a:r>
          </a:p>
          <a:p>
            <a:pPr algn="just"/>
            <a:r>
              <a:rPr lang="en-US" dirty="0">
                <a:solidFill>
                  <a:schemeClr val="accent2">
                    <a:lumMod val="75000"/>
                  </a:schemeClr>
                </a:solidFill>
                <a:latin typeface="Comic Sans MS" panose="030F0702030302020204" pitchFamily="66" charset="0"/>
              </a:rPr>
              <a:t>The required transformations are carried out in the two sub-folders, staging and processed, of the models folder, which has which contain different </a:t>
            </a:r>
            <a:r>
              <a:rPr lang="en-US" dirty="0" err="1">
                <a:solidFill>
                  <a:schemeClr val="accent2">
                    <a:lumMod val="75000"/>
                  </a:schemeClr>
                </a:solidFill>
                <a:latin typeface="Comic Sans MS" panose="030F0702030302020204" pitchFamily="66" charset="0"/>
              </a:rPr>
              <a:t>sql</a:t>
            </a:r>
            <a:r>
              <a:rPr lang="en-US" dirty="0">
                <a:solidFill>
                  <a:schemeClr val="accent2">
                    <a:lumMod val="75000"/>
                  </a:schemeClr>
                </a:solidFill>
                <a:latin typeface="Comic Sans MS" panose="030F0702030302020204" pitchFamily="66" charset="0"/>
              </a:rPr>
              <a:t> files that helps to create the following tables, </a:t>
            </a:r>
            <a:r>
              <a:rPr lang="en-US" i="1" dirty="0" err="1">
                <a:solidFill>
                  <a:schemeClr val="accent2">
                    <a:lumMod val="75000"/>
                  </a:schemeClr>
                </a:solidFill>
                <a:latin typeface="Comic Sans MS" panose="030F0702030302020204" pitchFamily="66" charset="0"/>
              </a:rPr>
              <a:t>travel_agency</a:t>
            </a:r>
            <a:r>
              <a:rPr lang="en-US" i="1" dirty="0">
                <a:solidFill>
                  <a:schemeClr val="accent2">
                    <a:lumMod val="75000"/>
                  </a:schemeClr>
                </a:solidFill>
                <a:latin typeface="Comic Sans MS" panose="030F0702030302020204" pitchFamily="66" charset="0"/>
              </a:rPr>
              <a:t>, </a:t>
            </a:r>
            <a:r>
              <a:rPr lang="en-US" i="1" dirty="0" err="1">
                <a:solidFill>
                  <a:schemeClr val="accent2">
                    <a:lumMod val="75000"/>
                  </a:schemeClr>
                </a:solidFill>
                <a:latin typeface="Comic Sans MS" panose="030F0702030302020204" pitchFamily="66" charset="0"/>
              </a:rPr>
              <a:t>updated_travel_agency</a:t>
            </a:r>
            <a:r>
              <a:rPr lang="en-US" i="1" dirty="0">
                <a:solidFill>
                  <a:schemeClr val="accent2">
                    <a:lumMod val="75000"/>
                  </a:schemeClr>
                </a:solidFill>
                <a:latin typeface="Comic Sans MS" panose="030F0702030302020204" pitchFamily="66" charset="0"/>
              </a:rPr>
              <a:t>, </a:t>
            </a:r>
            <a:r>
              <a:rPr lang="en-US" i="1" dirty="0" err="1">
                <a:solidFill>
                  <a:schemeClr val="accent2">
                    <a:lumMod val="75000"/>
                  </a:schemeClr>
                </a:solidFill>
                <a:latin typeface="Comic Sans MS" panose="030F0702030302020204" pitchFamily="66" charset="0"/>
              </a:rPr>
              <a:t>fact_country</a:t>
            </a:r>
            <a:r>
              <a:rPr lang="en-US" i="1" dirty="0">
                <a:solidFill>
                  <a:schemeClr val="accent2">
                    <a:lumMod val="75000"/>
                  </a:schemeClr>
                </a:solidFill>
                <a:latin typeface="Comic Sans MS" panose="030F0702030302020204" pitchFamily="66" charset="0"/>
              </a:rPr>
              <a:t>, </a:t>
            </a:r>
            <a:r>
              <a:rPr lang="en-US" i="1" dirty="0" err="1">
                <a:solidFill>
                  <a:schemeClr val="accent2">
                    <a:lumMod val="75000"/>
                  </a:schemeClr>
                </a:solidFill>
                <a:latin typeface="Comic Sans MS" panose="030F0702030302020204" pitchFamily="66" charset="0"/>
              </a:rPr>
              <a:t>dim_country</a:t>
            </a:r>
            <a:r>
              <a:rPr lang="en-US" i="1" dirty="0">
                <a:solidFill>
                  <a:schemeClr val="accent2">
                    <a:lumMod val="75000"/>
                  </a:schemeClr>
                </a:solidFill>
                <a:latin typeface="Comic Sans MS" panose="030F0702030302020204" pitchFamily="66" charset="0"/>
              </a:rPr>
              <a:t>, </a:t>
            </a:r>
            <a:r>
              <a:rPr lang="en-US" i="1" dirty="0" err="1">
                <a:solidFill>
                  <a:schemeClr val="accent2">
                    <a:lumMod val="75000"/>
                  </a:schemeClr>
                </a:solidFill>
                <a:latin typeface="Comic Sans MS" panose="030F0702030302020204" pitchFamily="66" charset="0"/>
              </a:rPr>
              <a:t>dim_region</a:t>
            </a:r>
            <a:r>
              <a:rPr lang="en-US" i="1" dirty="0">
                <a:solidFill>
                  <a:schemeClr val="accent2">
                    <a:lumMod val="75000"/>
                  </a:schemeClr>
                </a:solidFill>
                <a:latin typeface="Comic Sans MS" panose="030F0702030302020204" pitchFamily="66" charset="0"/>
              </a:rPr>
              <a:t>, </a:t>
            </a:r>
            <a:r>
              <a:rPr lang="en-US" i="1" dirty="0" err="1">
                <a:solidFill>
                  <a:schemeClr val="accent2">
                    <a:lumMod val="75000"/>
                  </a:schemeClr>
                </a:solidFill>
                <a:latin typeface="Comic Sans MS" panose="030F0702030302020204" pitchFamily="66" charset="0"/>
              </a:rPr>
              <a:t>dim_sub_region</a:t>
            </a:r>
            <a:r>
              <a:rPr lang="en-US" i="1" dirty="0">
                <a:solidFill>
                  <a:schemeClr val="accent2">
                    <a:lumMod val="75000"/>
                  </a:schemeClr>
                </a:solidFill>
                <a:latin typeface="Comic Sans MS" panose="030F0702030302020204" pitchFamily="66" charset="0"/>
              </a:rPr>
              <a:t>, </a:t>
            </a:r>
            <a:r>
              <a:rPr lang="en-US" i="1" dirty="0" err="1">
                <a:solidFill>
                  <a:schemeClr val="accent2">
                    <a:lumMod val="75000"/>
                  </a:schemeClr>
                </a:solidFill>
                <a:latin typeface="Comic Sans MS" panose="030F0702030302020204" pitchFamily="66" charset="0"/>
              </a:rPr>
              <a:t>dim_independence</a:t>
            </a:r>
            <a:r>
              <a:rPr lang="en-US" i="1" dirty="0">
                <a:solidFill>
                  <a:schemeClr val="accent2">
                    <a:lumMod val="75000"/>
                  </a:schemeClr>
                </a:solidFill>
                <a:latin typeface="Comic Sans MS" panose="030F0702030302020204" pitchFamily="66" charset="0"/>
              </a:rPr>
              <a:t>, </a:t>
            </a:r>
            <a:r>
              <a:rPr lang="en-US" i="1" dirty="0" err="1">
                <a:solidFill>
                  <a:schemeClr val="accent2">
                    <a:lumMod val="75000"/>
                  </a:schemeClr>
                </a:solidFill>
                <a:latin typeface="Comic Sans MS" panose="030F0702030302020204" pitchFamily="66" charset="0"/>
              </a:rPr>
              <a:t>dim_un_member</a:t>
            </a:r>
            <a:r>
              <a:rPr lang="en-US" i="1" dirty="0">
                <a:solidFill>
                  <a:schemeClr val="accent2">
                    <a:lumMod val="75000"/>
                  </a:schemeClr>
                </a:solidFill>
                <a:latin typeface="Comic Sans MS" panose="030F0702030302020204" pitchFamily="66" charset="0"/>
              </a:rPr>
              <a:t> </a:t>
            </a:r>
            <a:r>
              <a:rPr lang="en-US" dirty="0">
                <a:solidFill>
                  <a:schemeClr val="accent2">
                    <a:lumMod val="75000"/>
                  </a:schemeClr>
                </a:solidFill>
                <a:latin typeface="Comic Sans MS" panose="030F0702030302020204" pitchFamily="66" charset="0"/>
              </a:rPr>
              <a:t>and </a:t>
            </a:r>
            <a:r>
              <a:rPr lang="en-US" i="1" dirty="0" err="1">
                <a:solidFill>
                  <a:schemeClr val="accent2">
                    <a:lumMod val="75000"/>
                  </a:schemeClr>
                </a:solidFill>
                <a:latin typeface="Comic Sans MS" panose="030F0702030302020204" pitchFamily="66" charset="0"/>
              </a:rPr>
              <a:t>dim_continents</a:t>
            </a:r>
            <a:r>
              <a:rPr lang="en-US" i="1" dirty="0">
                <a:solidFill>
                  <a:schemeClr val="accent2">
                    <a:lumMod val="75000"/>
                  </a:schemeClr>
                </a:solidFill>
                <a:latin typeface="Comic Sans MS" panose="030F0702030302020204" pitchFamily="66" charset="0"/>
              </a:rPr>
              <a:t> </a:t>
            </a:r>
            <a:r>
              <a:rPr lang="en-US" dirty="0">
                <a:solidFill>
                  <a:schemeClr val="accent2">
                    <a:lumMod val="75000"/>
                  </a:schemeClr>
                </a:solidFill>
                <a:latin typeface="Comic Sans MS" panose="030F0702030302020204" pitchFamily="66" charset="0"/>
              </a:rPr>
              <a:t>in the DWH for the Travel Agency company by running </a:t>
            </a:r>
            <a:r>
              <a:rPr lang="en-US" i="1" dirty="0" err="1">
                <a:solidFill>
                  <a:schemeClr val="accent2">
                    <a:lumMod val="75000"/>
                  </a:schemeClr>
                </a:solidFill>
                <a:latin typeface="Comic Sans MS" panose="030F0702030302020204" pitchFamily="66" charset="0"/>
              </a:rPr>
              <a:t>dbt</a:t>
            </a:r>
            <a:r>
              <a:rPr lang="en-US" i="1" dirty="0">
                <a:solidFill>
                  <a:schemeClr val="accent2">
                    <a:lumMod val="75000"/>
                  </a:schemeClr>
                </a:solidFill>
                <a:latin typeface="Comic Sans MS" panose="030F0702030302020204" pitchFamily="66" charset="0"/>
              </a:rPr>
              <a:t> run</a:t>
            </a:r>
            <a:r>
              <a:rPr lang="en-US" dirty="0">
                <a:solidFill>
                  <a:schemeClr val="accent2">
                    <a:lumMod val="75000"/>
                  </a:schemeClr>
                </a:solidFill>
                <a:latin typeface="Comic Sans MS" panose="030F0702030302020204" pitchFamily="66" charset="0"/>
              </a:rPr>
              <a:t>. Also, within the test folder, a generic test (</a:t>
            </a:r>
            <a:r>
              <a:rPr lang="en-US" dirty="0" err="1">
                <a:solidFill>
                  <a:schemeClr val="accent2">
                    <a:lumMod val="75000"/>
                  </a:schemeClr>
                </a:solidFill>
                <a:latin typeface="Comic Sans MS" panose="030F0702030302020204" pitchFamily="66" charset="0"/>
              </a:rPr>
              <a:t>string_not_empty</a:t>
            </a:r>
            <a:r>
              <a:rPr lang="en-US" dirty="0">
                <a:solidFill>
                  <a:schemeClr val="accent2">
                    <a:lumMod val="75000"/>
                  </a:schemeClr>
                </a:solidFill>
                <a:latin typeface="Comic Sans MS" panose="030F0702030302020204" pitchFamily="66" charset="0"/>
              </a:rPr>
              <a:t>) was created. Generic and custom test were carried out on specified columns within the models to ensure the columns were not empty, unique and accepted only some particular values by running </a:t>
            </a:r>
            <a:r>
              <a:rPr lang="en-US" i="1" dirty="0" err="1">
                <a:solidFill>
                  <a:schemeClr val="accent2">
                    <a:lumMod val="75000"/>
                  </a:schemeClr>
                </a:solidFill>
                <a:latin typeface="Comic Sans MS" panose="030F0702030302020204" pitchFamily="66" charset="0"/>
              </a:rPr>
              <a:t>dbt</a:t>
            </a:r>
            <a:r>
              <a:rPr lang="en-US" i="1" dirty="0">
                <a:solidFill>
                  <a:schemeClr val="accent2">
                    <a:lumMod val="75000"/>
                  </a:schemeClr>
                </a:solidFill>
                <a:latin typeface="Comic Sans MS" panose="030F0702030302020204" pitchFamily="66" charset="0"/>
              </a:rPr>
              <a:t> test</a:t>
            </a:r>
            <a:r>
              <a:rPr lang="en-US" dirty="0">
                <a:solidFill>
                  <a:schemeClr val="accent2">
                    <a:lumMod val="75000"/>
                  </a:schemeClr>
                </a:solidFill>
                <a:latin typeface="Comic Sans MS" panose="030F0702030302020204" pitchFamily="66" charset="0"/>
              </a:rPr>
              <a:t>.</a:t>
            </a:r>
          </a:p>
        </p:txBody>
      </p:sp>
    </p:spTree>
    <p:extLst>
      <p:ext uri="{BB962C8B-B14F-4D97-AF65-F5344CB8AC3E}">
        <p14:creationId xmlns:p14="http://schemas.microsoft.com/office/powerpoint/2010/main" val="28700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45C07-BA72-AAA4-63B4-402A083D2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5D5C2B-8104-4251-899A-19A3A697A08C}"/>
              </a:ext>
            </a:extLst>
          </p:cNvPr>
          <p:cNvSpPr>
            <a:spLocks noGrp="1"/>
          </p:cNvSpPr>
          <p:nvPr>
            <p:ph type="ctrTitle"/>
          </p:nvPr>
        </p:nvSpPr>
        <p:spPr>
          <a:xfrm>
            <a:off x="467832" y="106325"/>
            <a:ext cx="9505507" cy="583217"/>
          </a:xfrm>
        </p:spPr>
        <p:txBody>
          <a:bodyPr/>
          <a:lstStyle/>
          <a:p>
            <a:pPr algn="ctr"/>
            <a:r>
              <a:rPr lang="en-US" sz="3200" u="sng" dirty="0">
                <a:solidFill>
                  <a:schemeClr val="accent2">
                    <a:lumMod val="75000"/>
                  </a:schemeClr>
                </a:solidFill>
              </a:rPr>
              <a:t>Insights from the dataset</a:t>
            </a:r>
          </a:p>
        </p:txBody>
      </p:sp>
      <p:sp>
        <p:nvSpPr>
          <p:cNvPr id="3" name="Subtitle 2">
            <a:extLst>
              <a:ext uri="{FF2B5EF4-FFF2-40B4-BE49-F238E27FC236}">
                <a16:creationId xmlns:a16="http://schemas.microsoft.com/office/drawing/2014/main" id="{DE04DE57-14C9-2F9D-E855-4ABDD30ED0BA}"/>
              </a:ext>
            </a:extLst>
          </p:cNvPr>
          <p:cNvSpPr>
            <a:spLocks noGrp="1"/>
          </p:cNvSpPr>
          <p:nvPr>
            <p:ph type="subTitle" idx="1"/>
          </p:nvPr>
        </p:nvSpPr>
        <p:spPr>
          <a:xfrm>
            <a:off x="712381" y="1084522"/>
            <a:ext cx="10324214" cy="5305646"/>
          </a:xfrm>
        </p:spPr>
        <p:txBody>
          <a:bodyPr>
            <a:noAutofit/>
          </a:bodyPr>
          <a:lstStyle/>
          <a:p>
            <a:pPr algn="just"/>
            <a:r>
              <a:rPr lang="en-US" sz="2000" dirty="0">
                <a:solidFill>
                  <a:schemeClr val="accent2">
                    <a:lumMod val="75000"/>
                  </a:schemeClr>
                </a:solidFill>
                <a:latin typeface="Comic Sans MS" panose="030F0702030302020204" pitchFamily="66" charset="0"/>
              </a:rPr>
              <a:t>-- Highest population</a:t>
            </a:r>
          </a:p>
          <a:p>
            <a:pPr algn="just"/>
            <a:r>
              <a:rPr lang="en-US" sz="2000" dirty="0">
                <a:solidFill>
                  <a:schemeClr val="accent2">
                    <a:lumMod val="75000"/>
                  </a:schemeClr>
                </a:solidFill>
                <a:latin typeface="Comic Sans MS" panose="030F0702030302020204" pitchFamily="66" charset="0"/>
              </a:rPr>
              <a:t>Countries with the highest population in the world are 1st, China (1,402,112,000) followed closely by India (1,380,004,385) with the USA (329,484,123) coming 3rd.</a:t>
            </a:r>
          </a:p>
          <a:p>
            <a:pPr algn="just"/>
            <a:endParaRPr lang="en-US" sz="2000" dirty="0">
              <a:solidFill>
                <a:schemeClr val="accent2">
                  <a:lumMod val="75000"/>
                </a:schemeClr>
              </a:solidFill>
              <a:latin typeface="Comic Sans MS" panose="030F0702030302020204" pitchFamily="66" charset="0"/>
            </a:endParaRPr>
          </a:p>
          <a:p>
            <a:pPr algn="just"/>
            <a:r>
              <a:rPr lang="en-US" sz="2000" dirty="0">
                <a:solidFill>
                  <a:schemeClr val="accent2">
                    <a:lumMod val="75000"/>
                  </a:schemeClr>
                </a:solidFill>
                <a:latin typeface="Comic Sans MS" panose="030F0702030302020204" pitchFamily="66" charset="0"/>
              </a:rPr>
              <a:t>-- Continents by population and land mass</a:t>
            </a:r>
          </a:p>
          <a:p>
            <a:pPr algn="just"/>
            <a:r>
              <a:rPr lang="en-US" sz="2000" dirty="0">
                <a:solidFill>
                  <a:schemeClr val="accent2">
                    <a:lumMod val="75000"/>
                  </a:schemeClr>
                </a:solidFill>
                <a:latin typeface="Comic Sans MS" panose="030F0702030302020204" pitchFamily="66" charset="0"/>
              </a:rPr>
              <a:t>Asia has the highest population (4,508,832,965) and land mass (31,253,314 </a:t>
            </a:r>
            <a:r>
              <a:rPr lang="en-US" sz="2000" dirty="0" err="1">
                <a:solidFill>
                  <a:schemeClr val="accent2">
                    <a:lumMod val="75000"/>
                  </a:schemeClr>
                </a:solidFill>
                <a:latin typeface="Comic Sans MS" panose="030F0702030302020204" pitchFamily="66" charset="0"/>
              </a:rPr>
              <a:t>Kmsqr</a:t>
            </a:r>
            <a:r>
              <a:rPr lang="en-US" sz="2000" dirty="0">
                <a:solidFill>
                  <a:schemeClr val="accent2">
                    <a:lumMod val="75000"/>
                  </a:schemeClr>
                </a:solidFill>
                <a:latin typeface="Comic Sans MS" panose="030F0702030302020204" pitchFamily="66" charset="0"/>
              </a:rPr>
              <a:t>), followed by Africa (population of 1,362,092,235 and land mass of 30,318,357 </a:t>
            </a:r>
            <a:r>
              <a:rPr lang="en-US" sz="2000" dirty="0" err="1">
                <a:solidFill>
                  <a:schemeClr val="accent2">
                    <a:lumMod val="75000"/>
                  </a:schemeClr>
                </a:solidFill>
                <a:latin typeface="Comic Sans MS" panose="030F0702030302020204" pitchFamily="66" charset="0"/>
              </a:rPr>
              <a:t>Kmsqr</a:t>
            </a:r>
            <a:r>
              <a:rPr lang="en-US" sz="2000" dirty="0">
                <a:solidFill>
                  <a:schemeClr val="accent2">
                    <a:lumMod val="75000"/>
                  </a:schemeClr>
                </a:solidFill>
                <a:latin typeface="Comic Sans MS" panose="030F0702030302020204" pitchFamily="66" charset="0"/>
              </a:rPr>
              <a:t>). Antarctica has the lowest population (1,430) and land mass (14,012,111 </a:t>
            </a:r>
            <a:r>
              <a:rPr lang="en-US" sz="2000" dirty="0" err="1">
                <a:solidFill>
                  <a:schemeClr val="accent2">
                    <a:lumMod val="75000"/>
                  </a:schemeClr>
                </a:solidFill>
                <a:latin typeface="Comic Sans MS" panose="030F0702030302020204" pitchFamily="66" charset="0"/>
              </a:rPr>
              <a:t>Kmsqr</a:t>
            </a:r>
            <a:r>
              <a:rPr lang="en-US" sz="2000" dirty="0">
                <a:solidFill>
                  <a:schemeClr val="accent2">
                    <a:lumMod val="75000"/>
                  </a:schemeClr>
                </a:solidFill>
                <a:latin typeface="Comic Sans MS" panose="030F0702030302020204" pitchFamily="66" charset="0"/>
              </a:rPr>
              <a:t>).</a:t>
            </a:r>
          </a:p>
          <a:p>
            <a:pPr algn="just"/>
            <a:r>
              <a:rPr lang="en-US" sz="2000" dirty="0">
                <a:solidFill>
                  <a:schemeClr val="accent2">
                    <a:lumMod val="75000"/>
                  </a:schemeClr>
                </a:solidFill>
                <a:latin typeface="Comic Sans MS" panose="030F0702030302020204" pitchFamily="66" charset="0"/>
              </a:rPr>
              <a:t>It is observed from the data that the population and land mass by continent are proportional to each other. </a:t>
            </a:r>
          </a:p>
          <a:p>
            <a:pPr algn="just"/>
            <a:endParaRPr lang="en-US" sz="2000" dirty="0">
              <a:solidFill>
                <a:schemeClr val="accent2">
                  <a:lumMod val="75000"/>
                </a:schemeClr>
              </a:solidFill>
              <a:latin typeface="Comic Sans MS" panose="030F0702030302020204" pitchFamily="66" charset="0"/>
            </a:endParaRPr>
          </a:p>
          <a:p>
            <a:pPr algn="just"/>
            <a:r>
              <a:rPr lang="en-US" sz="2000" dirty="0">
                <a:solidFill>
                  <a:schemeClr val="accent2">
                    <a:lumMod val="75000"/>
                  </a:schemeClr>
                </a:solidFill>
                <a:latin typeface="Comic Sans MS" panose="030F0702030302020204" pitchFamily="66" charset="0"/>
              </a:rPr>
              <a:t>*** The population of India is more than the population of the continent, Africa.</a:t>
            </a:r>
          </a:p>
        </p:txBody>
      </p:sp>
    </p:spTree>
    <p:extLst>
      <p:ext uri="{BB962C8B-B14F-4D97-AF65-F5344CB8AC3E}">
        <p14:creationId xmlns:p14="http://schemas.microsoft.com/office/powerpoint/2010/main" val="123333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E9BF8-9866-5F3E-2E8D-E8EA5CC360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69A828-0C6E-3520-DEC2-6279D6EAB7D3}"/>
              </a:ext>
            </a:extLst>
          </p:cNvPr>
          <p:cNvSpPr>
            <a:spLocks noGrp="1"/>
          </p:cNvSpPr>
          <p:nvPr>
            <p:ph type="ctrTitle"/>
          </p:nvPr>
        </p:nvSpPr>
        <p:spPr>
          <a:xfrm>
            <a:off x="1507067" y="1426338"/>
            <a:ext cx="7766936" cy="1646302"/>
          </a:xfrm>
        </p:spPr>
        <p:txBody>
          <a:bodyPr/>
          <a:lstStyle/>
          <a:p>
            <a:pPr algn="ctr"/>
            <a:r>
              <a:rPr lang="en-US" dirty="0">
                <a:solidFill>
                  <a:schemeClr val="accent2">
                    <a:lumMod val="75000"/>
                  </a:schemeClr>
                </a:solidFill>
              </a:rPr>
              <a:t>THANK YOU</a:t>
            </a:r>
          </a:p>
        </p:txBody>
      </p:sp>
    </p:spTree>
    <p:extLst>
      <p:ext uri="{BB962C8B-B14F-4D97-AF65-F5344CB8AC3E}">
        <p14:creationId xmlns:p14="http://schemas.microsoft.com/office/powerpoint/2010/main" val="13947231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108</TotalTime>
  <Words>836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Comic Sans MS</vt:lpstr>
      <vt:lpstr>Trebuchet MS</vt:lpstr>
      <vt:lpstr>Wingdings 3</vt:lpstr>
      <vt:lpstr>Facet</vt:lpstr>
      <vt:lpstr>CDE CAPSTONE PROJECT  presented by  OSIGBEMHE LEO</vt:lpstr>
      <vt:lpstr>Overview</vt:lpstr>
      <vt:lpstr>Methodology</vt:lpstr>
      <vt:lpstr>Architectural diagram of the project</vt:lpstr>
      <vt:lpstr>Choice of tools</vt:lpstr>
      <vt:lpstr>Processing involved</vt:lpstr>
      <vt:lpstr>Insights from the dataset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 Osigbemhe</dc:creator>
  <cp:lastModifiedBy>Leo Osigbemhe</cp:lastModifiedBy>
  <cp:revision>24</cp:revision>
  <dcterms:created xsi:type="dcterms:W3CDTF">2024-11-19T07:48:38Z</dcterms:created>
  <dcterms:modified xsi:type="dcterms:W3CDTF">2024-11-19T09:37:08Z</dcterms:modified>
</cp:coreProperties>
</file>