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71" r:id="rId4"/>
    <p:sldId id="272" r:id="rId5"/>
    <p:sldId id="275" r:id="rId6"/>
    <p:sldId id="273" r:id="rId7"/>
    <p:sldId id="274" r:id="rId8"/>
    <p:sldId id="27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C2"/>
    <a:srgbClr val="1D2786"/>
    <a:srgbClr val="2633B0"/>
    <a:srgbClr val="FFE6EB"/>
    <a:srgbClr val="515AA3"/>
    <a:srgbClr val="FFFFFF"/>
    <a:srgbClr val="003D64"/>
    <a:srgbClr val="242D8A"/>
    <a:srgbClr val="CC9966"/>
    <a:srgbClr val="141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/>
    <p:restoredTop sz="94526"/>
  </p:normalViewPr>
  <p:slideViewPr>
    <p:cSldViewPr snapToGrid="0">
      <p:cViewPr>
        <p:scale>
          <a:sx n="123" d="100"/>
          <a:sy n="123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1F95-F1E4-7546-9714-02815D288491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4A98-6AB6-4949-9DD1-25D0080A3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McLachlan, G. J., &amp; Krishnan, T. (2008). 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EM algorithm and extensions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4A98-6AB6-4949-9DD1-25D0080A387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09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76214-CC40-63F2-5701-2A36F264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343698-41C6-8E07-28C9-132D55FC3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E9D23A-CB88-3A9D-6128-1FBB49ED1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McLachlan, G. J., &amp; Krishnan, T. (2008). 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EM algorithm and extensions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F052A5-F589-2660-8D04-510E3592F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4A98-6AB6-4949-9DD1-25D0080A387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91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A19-8A5B-568B-E4E8-BCF5A40B9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0B116A-2C65-8418-47D0-6C9CC9F3F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7773AD-B063-546E-16B3-B87FE36E2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McLachlan, G. J., &amp; Krishnan, T. (2008). 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EM algorithm and extensions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042DA9-1597-3E03-BA1F-43DDB651E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4A98-6AB6-4949-9DD1-25D0080A387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0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FA991-B0BB-0FAA-8B75-8B1E0DB5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0096AB-B40C-24D4-5FC8-2400B9C6F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B71BA4-214F-E6D2-236D-880F2CEDC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McLachlan, G. J., &amp; Krishnan, T. (2008). </a:t>
            </a:r>
            <a:r>
              <a:rPr lang="es-MX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EM algorithm and extensions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28433-345F-4DE7-5543-E8E370A0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4A98-6AB6-4949-9DD1-25D0080A387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B1C9-5E3E-A2B3-2487-5637F58A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AD2F7-FA89-8059-FC62-6A0876B9A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C5E29-2CCA-BA1C-ACC9-8F22B33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13D0B-F21E-E6D6-520A-3167435F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5E095-1229-6888-C86C-2FDABDA0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5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71C65-A485-6EB3-DE7F-DBE129DF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53B8B-F89D-93D5-49C8-45AB3F13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26B76-AEC3-1567-5985-3E4CD75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27A4E-BBC7-B208-33D2-98ECBB91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92247-2C33-1939-844C-A775CD8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2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206A1-5B8A-E741-42A1-7932D5365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0B19-FA03-2DAD-6030-483F86F2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D6C52-67A9-A958-221E-40CC5A31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B6E41-49C0-D0C6-4337-1BC9538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CE83-586D-4F10-F27F-66D8967E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8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CA60A-0C0D-BA63-036D-13301C07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93386-A143-BB87-8536-8241539D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D1121-D266-3C05-E3B9-928179B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1F5B6-87EF-BC5E-A604-3EECCECA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BC710-4A8F-904D-D4DF-A43C166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39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AC983-CD10-B2C1-8D9B-62CBE8FE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2DCB3-C7F0-7935-04EF-D3BAF33D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D72E2-0B8F-653B-ABEA-F9FE1879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AFDC9-D276-5D43-2919-E1F17B25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E0E04-138C-7883-AD8A-80212DA1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45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F7238-A300-367C-27ED-966DB105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6B034-7363-A961-CF97-C93201A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C7DB3-B078-3152-2EDA-23BB74D1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46AF0-F6EB-C266-E395-B00A92A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5DC08-3F6C-C1B2-B16C-7529610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C7E6D-E78A-B1F8-9E45-86A64F39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C2180-981C-8DAE-2163-15EE0ACC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94406-3BC2-146D-3ECF-397644AF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56B8A-E6F2-77F3-7DB0-ACD04169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AE0FB-FF6B-C6AE-CB64-7DF751A22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6C46CE-FBD5-0EE9-AAFA-0C750D3A1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6D5610-D9DC-9467-F34B-E5F8317C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44C8B8-C034-3364-6A18-86D0F713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5DD9E0-828F-F571-F43B-8AD353E6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E258C-AC9E-6772-C58C-061B851B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387F28-1A91-FFD3-679E-1F773B25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3F973-B713-9D4C-7740-A8C02D1F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4FD85A-DB67-3C2E-3489-8CA2041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5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424B59-56DF-6DFF-B774-93EF6B23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2F2E20-6C89-ABE6-852C-219B6B31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F1F648-52E1-AFA2-5957-FE4AA520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4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2282-DF36-7E2E-AD1C-AEF68FB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2A00C-5248-E17A-E6EE-C1320A1B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D74F0E-FD29-92C6-90A7-BD28F83C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0B746-1370-2B8E-2252-9A8B56EF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946A8-8A75-7DC1-D922-A8240D4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F0A6D-FA4F-4EF7-0001-18F54B4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6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4D869-AC84-5520-ACB1-7968B5CE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5043D3-4EC4-5715-4DE0-CB51428C7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2857E-A146-856D-5E1A-5F4080BE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59825-58BF-EC3A-840E-C9D89835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A5B1B-844D-8A9C-C612-2BFF7D2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EAABA1-6D54-0792-3A07-A8FDF69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4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2DD976-C59C-339A-E678-7DF1CAD9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21C2F-381E-31E5-CD66-2854B75C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7C116-1FD2-3A8E-015C-895FD46AC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53EE0-C64B-8F46-984B-578A0548724F}" type="datetimeFigureOut">
              <a:rPr lang="es-MX" smtClean="0"/>
              <a:t>24/02/25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DA2DF-DD68-33B4-436A-F2734964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EF9F3-35B1-3F41-19FE-005564370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599F3-5F2E-3B45-8E9F-6E23115C71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0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9D9195-A197-28B5-76F8-8B8C7C3212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242D8A"/>
              </a:gs>
              <a:gs pos="0">
                <a:srgbClr val="242D8A"/>
              </a:gs>
              <a:gs pos="43000">
                <a:srgbClr val="515AA3"/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3800CC-8483-4CF0-2EAA-5EAE40B479B9}"/>
              </a:ext>
            </a:extLst>
          </p:cNvPr>
          <p:cNvSpPr txBox="1"/>
          <p:nvPr/>
        </p:nvSpPr>
        <p:spPr>
          <a:xfrm>
            <a:off x="1253022" y="2063340"/>
            <a:ext cx="6839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Maximización de la Expectativa</a:t>
            </a:r>
            <a:endParaRPr lang="es-ES_tradnl" sz="4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5FBB07-FD16-D87B-C705-9518A6F0554D}"/>
              </a:ext>
            </a:extLst>
          </p:cNvPr>
          <p:cNvSpPr txBox="1"/>
          <p:nvPr/>
        </p:nvSpPr>
        <p:spPr>
          <a:xfrm>
            <a:off x="1367322" y="2586560"/>
            <a:ext cx="570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Método no supervisado para la estimación de parámetros</a:t>
            </a:r>
            <a:endParaRPr lang="es-ES_tradnl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7254CF-9920-898A-B2E7-4C22995588FC}"/>
              </a:ext>
            </a:extLst>
          </p:cNvPr>
          <p:cNvSpPr txBox="1"/>
          <p:nvPr/>
        </p:nvSpPr>
        <p:spPr>
          <a:xfrm>
            <a:off x="1274925" y="5335928"/>
            <a:ext cx="294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León </a:t>
            </a:r>
            <a:r>
              <a:rPr lang="es-ES_tradnl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Felipe</a:t>
            </a:r>
            <a:r>
              <a:rPr lang="es-ES_tradnl" b="1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 Dueñas </a:t>
            </a:r>
            <a:r>
              <a:rPr lang="es-ES_tradnl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González</a:t>
            </a:r>
            <a:endParaRPr lang="es-ES_tradn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2C0891-9117-56FA-9684-0636EFCBAFC4}"/>
              </a:ext>
            </a:extLst>
          </p:cNvPr>
          <p:cNvSpPr txBox="1"/>
          <p:nvPr/>
        </p:nvSpPr>
        <p:spPr>
          <a:xfrm>
            <a:off x="1274925" y="5616808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Febrero 2025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97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8ACF2-2330-A3F2-4D25-DE11A934F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4332677-431F-DD11-D12B-9DFAC05A1D3C}"/>
              </a:ext>
            </a:extLst>
          </p:cNvPr>
          <p:cNvSpPr/>
          <p:nvPr/>
        </p:nvSpPr>
        <p:spPr>
          <a:xfrm>
            <a:off x="6466611" y="0"/>
            <a:ext cx="5725389" cy="6858000"/>
          </a:xfrm>
          <a:prstGeom prst="rect">
            <a:avLst/>
          </a:prstGeom>
          <a:solidFill>
            <a:srgbClr val="51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2633B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793C29-748E-8915-81C8-C85302DEF14C}"/>
              </a:ext>
            </a:extLst>
          </p:cNvPr>
          <p:cNvSpPr txBox="1"/>
          <p:nvPr/>
        </p:nvSpPr>
        <p:spPr>
          <a:xfrm>
            <a:off x="602671" y="696406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Quien lo planteo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0DC2FF-FDD3-C140-3D0B-3A9E911BEF69}"/>
              </a:ext>
            </a:extLst>
          </p:cNvPr>
          <p:cNvSpPr txBox="1"/>
          <p:nvPr/>
        </p:nvSpPr>
        <p:spPr>
          <a:xfrm>
            <a:off x="602671" y="2505670"/>
            <a:ext cx="512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algoritmo EM fue descubierto y empleado por distintas personas de forma independiente por varios investigadores hasta que </a:t>
            </a:r>
            <a:r>
              <a:rPr lang="es-MX" b="1" dirty="0">
                <a:solidFill>
                  <a:schemeClr val="bg1"/>
                </a:solidFill>
                <a:highlight>
                  <a:srgbClr val="2633B0"/>
                </a:highlight>
              </a:rPr>
              <a:t>Dempster</a:t>
            </a:r>
            <a:r>
              <a:rPr lang="es-MX" dirty="0"/>
              <a:t> trajo esas ideas juntas , provo la convergencia y acuño el termino “EM algorithm.”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816200-F3AF-90A4-875E-7714343C1443}"/>
              </a:ext>
            </a:extLst>
          </p:cNvPr>
          <p:cNvSpPr txBox="1"/>
          <p:nvPr/>
        </p:nvSpPr>
        <p:spPr>
          <a:xfrm>
            <a:off x="574961" y="444001"/>
            <a:ext cx="132657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Surgimiento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C2751A99-7F34-4D01-D206-C667C244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68D794-798E-B066-F45F-2C4ADEBD8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97" b="89655" l="10000" r="90000">
                        <a14:foregroundMark x1="45455" y1="33990" x2="43636" y2="32020"/>
                        <a14:foregroundMark x1="45000" y1="12808" x2="58636" y2="15764"/>
                        <a14:foregroundMark x1="51818" y1="6897" x2="51818" y2="6897"/>
                        <a14:foregroundMark x1="57727" y1="8374" x2="57727" y2="8374"/>
                        <a14:foregroundMark x1="58182" y1="9852" x2="58182" y2="9852"/>
                        <a14:foregroundMark x1="58636" y1="12315" x2="58636" y2="12315"/>
                        <a14:foregroundMark x1="59091" y1="12808" x2="59091" y2="12808"/>
                        <a14:foregroundMark x1="58636" y1="10837" x2="58636" y2="10837"/>
                        <a14:foregroundMark x1="58636" y1="11823" x2="58636" y2="11823"/>
                        <a14:foregroundMark x1="39545" y1="56158" x2="39545" y2="56158"/>
                        <a14:foregroundMark x1="39545" y1="56158" x2="41818" y2="60099"/>
                        <a14:backgroundMark x1="12273" y1="77833" x2="28636" y2="83251"/>
                        <a14:backgroundMark x1="28636" y1="83251" x2="23636" y2="72414"/>
                        <a14:backgroundMark x1="90000" y1="72414" x2="74545" y2="71429"/>
                        <a14:backgroundMark x1="32273" y1="80788" x2="37727" y2="80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04" t="2526" r="16490" b="30023"/>
          <a:stretch/>
        </p:blipFill>
        <p:spPr bwMode="auto">
          <a:xfrm>
            <a:off x="7727375" y="1715707"/>
            <a:ext cx="2576945" cy="3120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0082A8-6378-8AF3-5656-EE1032882163}"/>
              </a:ext>
            </a:extLst>
          </p:cNvPr>
          <p:cNvSpPr txBox="1"/>
          <p:nvPr/>
        </p:nvSpPr>
        <p:spPr>
          <a:xfrm>
            <a:off x="454083" y="6030789"/>
            <a:ext cx="7459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B3C2"/>
                </a:solidFill>
              </a:rPr>
              <a:t>Moon, T. K. (1996). The expectation-maximization algorithm. IEEE Signal processing magazine, 13(6), 47-60.</a:t>
            </a:r>
          </a:p>
        </p:txBody>
      </p:sp>
    </p:spTree>
    <p:extLst>
      <p:ext uri="{BB962C8B-B14F-4D97-AF65-F5344CB8AC3E}">
        <p14:creationId xmlns:p14="http://schemas.microsoft.com/office/powerpoint/2010/main" val="341245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A30E-0228-04F5-06C9-FA8ACAE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716BD2A-A8E1-B6C6-3319-B0F1464CC170}"/>
              </a:ext>
            </a:extLst>
          </p:cNvPr>
          <p:cNvSpPr/>
          <p:nvPr/>
        </p:nvSpPr>
        <p:spPr>
          <a:xfrm>
            <a:off x="6466611" y="0"/>
            <a:ext cx="5725389" cy="6858000"/>
          </a:xfrm>
          <a:prstGeom prst="rect">
            <a:avLst/>
          </a:prstGeom>
          <a:solidFill>
            <a:srgbClr val="51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2633B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94DBC-8D47-522F-3709-B532229CABAF}"/>
              </a:ext>
            </a:extLst>
          </p:cNvPr>
          <p:cNvSpPr txBox="1"/>
          <p:nvPr/>
        </p:nvSpPr>
        <p:spPr>
          <a:xfrm>
            <a:off x="602671" y="696406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¿En qué consiste?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6C904E-AA77-0A1C-DE70-7246F7EC2B17}"/>
              </a:ext>
            </a:extLst>
          </p:cNvPr>
          <p:cNvSpPr txBox="1"/>
          <p:nvPr/>
        </p:nvSpPr>
        <p:spPr>
          <a:xfrm>
            <a:off x="602671" y="2808503"/>
            <a:ext cx="51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Algoritmo que iterativo para encontrar estimaciones de máxima verosimilitud cuando no se cuentan con los datos suficientes.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5293F7-49B4-C500-B87E-90E2559F348F}"/>
              </a:ext>
            </a:extLst>
          </p:cNvPr>
          <p:cNvSpPr txBox="1"/>
          <p:nvPr/>
        </p:nvSpPr>
        <p:spPr>
          <a:xfrm>
            <a:off x="454083" y="446770"/>
            <a:ext cx="132657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Algoritmo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945A31DD-0F95-FCCE-106D-A985E546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B427FF7-CDC7-82FE-FEF4-478CD4883512}"/>
              </a:ext>
            </a:extLst>
          </p:cNvPr>
          <p:cNvSpPr/>
          <p:nvPr/>
        </p:nvSpPr>
        <p:spPr>
          <a:xfrm>
            <a:off x="8082395" y="2085110"/>
            <a:ext cx="2493819" cy="872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1D2786"/>
                </a:solidFill>
              </a:rPr>
              <a:t>Paso E:</a:t>
            </a:r>
          </a:p>
          <a:p>
            <a:pPr algn="ctr"/>
            <a:r>
              <a:rPr lang="es-MX" sz="1100" dirty="0">
                <a:solidFill>
                  <a:srgbClr val="1D2786"/>
                </a:solidFill>
              </a:rPr>
              <a:t>Calculamos la esperanza de la función de verosimilitud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D3BD8D9B-0C2D-F33E-1E58-DA0953E5B296}"/>
              </a:ext>
            </a:extLst>
          </p:cNvPr>
          <p:cNvSpPr/>
          <p:nvPr/>
        </p:nvSpPr>
        <p:spPr>
          <a:xfrm>
            <a:off x="8082395" y="3429001"/>
            <a:ext cx="2493819" cy="872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rgbClr val="1D2786"/>
                </a:solidFill>
              </a:rPr>
              <a:t>Paso M</a:t>
            </a:r>
          </a:p>
          <a:p>
            <a:pPr algn="ctr"/>
            <a:r>
              <a:rPr lang="es-MX" sz="1100" dirty="0">
                <a:solidFill>
                  <a:srgbClr val="1D2786"/>
                </a:solidFill>
              </a:rPr>
              <a:t>Se máximisa la función de verosimilitud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D4A529F-7568-0637-C435-CCAD665C476D}"/>
              </a:ext>
            </a:extLst>
          </p:cNvPr>
          <p:cNvCxnSpPr>
            <a:endCxn id="5" idx="0"/>
          </p:cNvCxnSpPr>
          <p:nvPr/>
        </p:nvCxnSpPr>
        <p:spPr>
          <a:xfrm>
            <a:off x="9329304" y="2957946"/>
            <a:ext cx="1" cy="4710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CFCCEDEF-EB6A-8AF2-5CC5-58CCFE94CD6C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5400000" flipH="1">
            <a:off x="7815695" y="2788228"/>
            <a:ext cx="1780309" cy="1246910"/>
          </a:xfrm>
          <a:prstGeom prst="bentConnector4">
            <a:avLst>
              <a:gd name="adj1" fmla="val -12840"/>
              <a:gd name="adj2" fmla="val 11833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29D43-9AFD-EEED-C37B-CB2AE7147962}"/>
              </a:ext>
            </a:extLst>
          </p:cNvPr>
          <p:cNvSpPr txBox="1"/>
          <p:nvPr/>
        </p:nvSpPr>
        <p:spPr>
          <a:xfrm rot="16200000">
            <a:off x="7346941" y="342751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Iteramos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700041-B291-2276-DD5A-5A0890BE6CF3}"/>
              </a:ext>
            </a:extLst>
          </p:cNvPr>
          <p:cNvSpPr txBox="1"/>
          <p:nvPr/>
        </p:nvSpPr>
        <p:spPr>
          <a:xfrm>
            <a:off x="454083" y="5821465"/>
            <a:ext cx="10269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B3C2"/>
                </a:solidFill>
              </a:rPr>
              <a:t>A.P. Dempster, N.M. Laird, and D.B. Rubin, “Maximum likelihood from incomplete data via the EM algorithm,” J. Royal Statiscal Soc., Ser. R, vol.39, no.1, pp.1-38,1977.</a:t>
            </a:r>
          </a:p>
        </p:txBody>
      </p:sp>
    </p:spTree>
    <p:extLst>
      <p:ext uri="{BB962C8B-B14F-4D97-AF65-F5344CB8AC3E}">
        <p14:creationId xmlns:p14="http://schemas.microsoft.com/office/powerpoint/2010/main" val="1726853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7F741-5330-BB7A-7754-10F419A8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0D3CC40-2EA8-914E-F401-23E4D5562210}"/>
              </a:ext>
            </a:extLst>
          </p:cNvPr>
          <p:cNvSpPr/>
          <p:nvPr/>
        </p:nvSpPr>
        <p:spPr>
          <a:xfrm>
            <a:off x="6466611" y="0"/>
            <a:ext cx="5725389" cy="6858000"/>
          </a:xfrm>
          <a:prstGeom prst="rect">
            <a:avLst/>
          </a:prstGeom>
          <a:solidFill>
            <a:srgbClr val="51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2633B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942A3A-DD6F-B5EC-2C67-007622DA33A4}"/>
              </a:ext>
            </a:extLst>
          </p:cNvPr>
          <p:cNvSpPr txBox="1"/>
          <p:nvPr/>
        </p:nvSpPr>
        <p:spPr>
          <a:xfrm>
            <a:off x="602671" y="70572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¿En qué consiste?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AE14D6-E757-AD09-1696-E0FEF3BFB1DA}"/>
              </a:ext>
            </a:extLst>
          </p:cNvPr>
          <p:cNvSpPr txBox="1"/>
          <p:nvPr/>
        </p:nvSpPr>
        <p:spPr>
          <a:xfrm>
            <a:off x="552449" y="2588614"/>
            <a:ext cx="512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-Manejo de datos incompletos.</a:t>
            </a:r>
          </a:p>
          <a:p>
            <a:endParaRPr lang="es-MX" dirty="0"/>
          </a:p>
          <a:p>
            <a:r>
              <a:rPr lang="es-MX" dirty="0"/>
              <a:t>-Flexibilidad a distintos modelos.</a:t>
            </a:r>
          </a:p>
          <a:p>
            <a:endParaRPr lang="es-MX" dirty="0"/>
          </a:p>
          <a:p>
            <a:r>
              <a:rPr lang="es-MX" dirty="0"/>
              <a:t>-Convergencia.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C38B72-5DC7-7FCC-186D-9580D9FC3678}"/>
              </a:ext>
            </a:extLst>
          </p:cNvPr>
          <p:cNvSpPr txBox="1"/>
          <p:nvPr/>
        </p:nvSpPr>
        <p:spPr>
          <a:xfrm>
            <a:off x="0" y="444000"/>
            <a:ext cx="23930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Pros y contras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4EB1D852-96E8-44C2-D0B5-FCD2EA70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8DD1619-A201-BE85-C53A-5419326E736A}"/>
              </a:ext>
            </a:extLst>
          </p:cNvPr>
          <p:cNvSpPr txBox="1"/>
          <p:nvPr/>
        </p:nvSpPr>
        <p:spPr>
          <a:xfrm>
            <a:off x="289211" y="2085110"/>
            <a:ext cx="132657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highlight>
                  <a:srgbClr val="AACD6D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Ventajas</a:t>
            </a:r>
            <a:endParaRPr lang="es-MX" b="1" dirty="0">
              <a:solidFill>
                <a:schemeClr val="bg1">
                  <a:lumMod val="95000"/>
                </a:schemeClr>
              </a:solidFill>
              <a:highlight>
                <a:srgbClr val="AACD6D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D216E6-6BAE-5662-D865-41420A508EAD}"/>
              </a:ext>
            </a:extLst>
          </p:cNvPr>
          <p:cNvSpPr txBox="1"/>
          <p:nvPr/>
        </p:nvSpPr>
        <p:spPr>
          <a:xfrm>
            <a:off x="6986152" y="2588614"/>
            <a:ext cx="512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-Convergencia lenta.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-Dependencia del punto incial.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-Encuentra optimos locales.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D101C8-E2E1-9982-4460-5B2EA3D284C7}"/>
              </a:ext>
            </a:extLst>
          </p:cNvPr>
          <p:cNvSpPr txBox="1"/>
          <p:nvPr/>
        </p:nvSpPr>
        <p:spPr>
          <a:xfrm>
            <a:off x="6778334" y="2098083"/>
            <a:ext cx="1326575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highlight>
                  <a:srgbClr val="FFB3C2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Desventajas</a:t>
            </a:r>
            <a:endParaRPr lang="es-MX" b="1" dirty="0">
              <a:solidFill>
                <a:schemeClr val="bg1">
                  <a:lumMod val="95000"/>
                </a:schemeClr>
              </a:solidFill>
              <a:highlight>
                <a:srgbClr val="FFB3C2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58584-AF74-A713-79E1-3C89C8148222}"/>
              </a:ext>
            </a:extLst>
          </p:cNvPr>
          <p:cNvSpPr txBox="1"/>
          <p:nvPr/>
        </p:nvSpPr>
        <p:spPr>
          <a:xfrm>
            <a:off x="402128" y="5853229"/>
            <a:ext cx="10269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B3C2"/>
                </a:solidFill>
              </a:rPr>
              <a:t>McLachlan, G. J., &amp; Krishnan, T. (2008). The EM algorithm and extensions. John Wiley &amp; Sons.</a:t>
            </a:r>
          </a:p>
        </p:txBody>
      </p:sp>
    </p:spTree>
    <p:extLst>
      <p:ext uri="{BB962C8B-B14F-4D97-AF65-F5344CB8AC3E}">
        <p14:creationId xmlns:p14="http://schemas.microsoft.com/office/powerpoint/2010/main" val="3484368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5B27-D191-D376-DCEE-49554CD4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9B25188-85CE-E305-5D79-020E54BEF874}"/>
              </a:ext>
            </a:extLst>
          </p:cNvPr>
          <p:cNvSpPr txBox="1"/>
          <p:nvPr/>
        </p:nvSpPr>
        <p:spPr>
          <a:xfrm>
            <a:off x="602671" y="70572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Procesamiento de imagenes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50406E-B34C-51BE-99C2-9FF51E398DAE}"/>
              </a:ext>
            </a:extLst>
          </p:cNvPr>
          <p:cNvSpPr txBox="1"/>
          <p:nvPr/>
        </p:nvSpPr>
        <p:spPr>
          <a:xfrm>
            <a:off x="602670" y="1933986"/>
            <a:ext cx="10183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Segmentación de imágenes</a:t>
            </a:r>
            <a:endParaRPr lang="es-MX" dirty="0"/>
          </a:p>
          <a:p>
            <a:r>
              <a:rPr lang="es-MX" dirty="0"/>
              <a:t>Dividir una imagen en regiones con características similares (por ejemplo, separar un objeto del fondo).</a:t>
            </a:r>
          </a:p>
          <a:p>
            <a:endParaRPr lang="es-MX" dirty="0"/>
          </a:p>
          <a:p>
            <a:r>
              <a:rPr lang="es-MX" b="1" dirty="0"/>
              <a:t>Restauración de imágenes</a:t>
            </a:r>
            <a:r>
              <a:rPr lang="es-MX" dirty="0"/>
              <a:t> </a:t>
            </a:r>
          </a:p>
          <a:p>
            <a:r>
              <a:rPr lang="es-MX" dirty="0"/>
              <a:t>Eliminar ruido o rellenar partes faltantes de una imagen.</a:t>
            </a:r>
          </a:p>
          <a:p>
            <a:endParaRPr lang="es-MX" dirty="0"/>
          </a:p>
          <a:p>
            <a:r>
              <a:rPr lang="es-MX" b="1" dirty="0"/>
              <a:t>Clasificación de imágenes</a:t>
            </a:r>
            <a:endParaRPr lang="es-MX" dirty="0"/>
          </a:p>
          <a:p>
            <a:r>
              <a:rPr lang="es-MX" dirty="0"/>
              <a:t>Asignar etiquetas a imágenes basándose en sus características.</a:t>
            </a:r>
          </a:p>
          <a:p>
            <a:endParaRPr lang="es-MX" dirty="0"/>
          </a:p>
          <a:p>
            <a:r>
              <a:rPr lang="es-MX" b="1" dirty="0"/>
              <a:t>Detección de objetos</a:t>
            </a:r>
            <a:endParaRPr lang="es-MX" dirty="0"/>
          </a:p>
          <a:p>
            <a:r>
              <a:rPr lang="es-MX" dirty="0"/>
              <a:t> Identificar y localizar objetos en una imagen.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36BD6A-9AE7-4073-7E93-C46065682988}"/>
              </a:ext>
            </a:extLst>
          </p:cNvPr>
          <p:cNvSpPr txBox="1"/>
          <p:nvPr/>
        </p:nvSpPr>
        <p:spPr>
          <a:xfrm>
            <a:off x="0" y="444000"/>
            <a:ext cx="23930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Aplicaciones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D7CB036D-A379-F5E8-E762-872BBB5E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25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12F68-D994-B19B-0E2B-5FCD22E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FEA828D-133E-4203-93FA-5A71CD2B0408}"/>
              </a:ext>
            </a:extLst>
          </p:cNvPr>
          <p:cNvSpPr/>
          <p:nvPr/>
        </p:nvSpPr>
        <p:spPr>
          <a:xfrm>
            <a:off x="6466610" y="0"/>
            <a:ext cx="5725389" cy="6858000"/>
          </a:xfrm>
          <a:prstGeom prst="rect">
            <a:avLst/>
          </a:prstGeom>
          <a:solidFill>
            <a:srgbClr val="51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2633B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C42A94-C3B3-6A2A-F242-54A68B1B06D7}"/>
              </a:ext>
            </a:extLst>
          </p:cNvPr>
          <p:cNvSpPr txBox="1"/>
          <p:nvPr/>
        </p:nvSpPr>
        <p:spPr>
          <a:xfrm>
            <a:off x="602671" y="70572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¿Qué codigo puedo utilizar?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A120CD-9C65-2A15-0F65-A816DCB0BF05}"/>
              </a:ext>
            </a:extLst>
          </p:cNvPr>
          <p:cNvSpPr txBox="1"/>
          <p:nvPr/>
        </p:nvSpPr>
        <p:spPr>
          <a:xfrm>
            <a:off x="0" y="444000"/>
            <a:ext cx="23930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Python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6F8B4DF0-45E4-AE5B-A048-B3B5A34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F108764-253E-DD9C-0291-09D548814DCD}"/>
              </a:ext>
            </a:extLst>
          </p:cNvPr>
          <p:cNvSpPr txBox="1"/>
          <p:nvPr/>
        </p:nvSpPr>
        <p:spPr>
          <a:xfrm>
            <a:off x="402128" y="5853229"/>
            <a:ext cx="10269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B3C2"/>
                </a:solidFill>
              </a:rPr>
              <a:t>https://qu4nt.github.io/sklearn-doc-es/modules/generated/sklearn.mixture.GaussianMixture.html</a:t>
            </a:r>
          </a:p>
        </p:txBody>
      </p:sp>
      <p:pic>
        <p:nvPicPr>
          <p:cNvPr id="5122" name="Picture 2" descr="Free Python Logo Icon - Free Download Logos Logo Icons | IconScout">
            <a:extLst>
              <a:ext uri="{FF2B5EF4-FFF2-40B4-BE49-F238E27FC236}">
                <a16:creationId xmlns:a16="http://schemas.microsoft.com/office/drawing/2014/main" id="{8385BD98-E871-994F-4680-66E31293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54" y="592140"/>
            <a:ext cx="566343" cy="5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cikit-learn - Open Collective">
            <a:extLst>
              <a:ext uri="{FF2B5EF4-FFF2-40B4-BE49-F238E27FC236}">
                <a16:creationId xmlns:a16="http://schemas.microsoft.com/office/drawing/2014/main" id="{BDCB0EDA-089D-F1C5-AC77-6CB6F89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68" y="504934"/>
            <a:ext cx="824651" cy="82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29BB00B-96E6-D904-9783-76FD2E75F30E}"/>
              </a:ext>
            </a:extLst>
          </p:cNvPr>
          <p:cNvSpPr txBox="1"/>
          <p:nvPr/>
        </p:nvSpPr>
        <p:spPr>
          <a:xfrm>
            <a:off x="602671" y="2298745"/>
            <a:ext cx="5122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distintos entornos donde se encuentra disponible algua paqueteria o biblioteca que nos permita utilizar el metodo.</a:t>
            </a:r>
          </a:p>
          <a:p>
            <a:endParaRPr lang="es-MX" dirty="0"/>
          </a:p>
          <a:p>
            <a:r>
              <a:rPr lang="es-MX" dirty="0"/>
              <a:t>Dado el alcance de esta presentación nos enfocaremos en los metodos dispobles en Python a traves de scikit-learn.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4175ED38-AE33-6D59-D178-176EEABC75C0}"/>
              </a:ext>
            </a:extLst>
          </p:cNvPr>
          <p:cNvSpPr/>
          <p:nvPr/>
        </p:nvSpPr>
        <p:spPr>
          <a:xfrm>
            <a:off x="6757554" y="2969445"/>
            <a:ext cx="5143500" cy="12439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>
                <a:solidFill>
                  <a:srgbClr val="FFB3C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s-MX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sklearn.mixture </a:t>
            </a:r>
            <a:r>
              <a:rPr lang="es-MX" sz="1100" dirty="0">
                <a:solidFill>
                  <a:srgbClr val="FFB3C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</a:t>
            </a:r>
            <a:r>
              <a:rPr lang="es-MX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GaussianMixture</a:t>
            </a:r>
          </a:p>
          <a:p>
            <a:endParaRPr lang="es-MX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MX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gmm = GaussianMixture(n_components=3, init_params=</a:t>
            </a:r>
            <a:r>
              <a:rPr lang="es-MX" sz="11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'kmeans</a:t>
            </a:r>
            <a:r>
              <a:rPr lang="es-MX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')</a:t>
            </a:r>
          </a:p>
          <a:p>
            <a:r>
              <a:rPr lang="es-MX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gmm.fit(datos)</a:t>
            </a:r>
          </a:p>
          <a:p>
            <a:endParaRPr lang="es-MX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MX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MX" sz="1100" i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7965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AFBD9-40BA-44C4-A1F2-C100C1EA9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AFF0653-D591-DBC7-1D18-171AE59B0A1B}"/>
              </a:ext>
            </a:extLst>
          </p:cNvPr>
          <p:cNvSpPr/>
          <p:nvPr/>
        </p:nvSpPr>
        <p:spPr>
          <a:xfrm>
            <a:off x="6466610" y="0"/>
            <a:ext cx="5725389" cy="6858000"/>
          </a:xfrm>
          <a:prstGeom prst="rect">
            <a:avLst/>
          </a:prstGeom>
          <a:solidFill>
            <a:srgbClr val="51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2633B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AFC004-5979-6673-557A-2E48F754C6F9}"/>
              </a:ext>
            </a:extLst>
          </p:cNvPr>
          <p:cNvSpPr txBox="1"/>
          <p:nvPr/>
        </p:nvSpPr>
        <p:spPr>
          <a:xfrm>
            <a:off x="602671" y="70572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+mj-lt"/>
              </a:rPr>
              <a:t>Aplicación del algoritmo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57E23D-840C-95B7-2029-FEE609991101}"/>
              </a:ext>
            </a:extLst>
          </p:cNvPr>
          <p:cNvSpPr txBox="1"/>
          <p:nvPr/>
        </p:nvSpPr>
        <p:spPr>
          <a:xfrm>
            <a:off x="-155170" y="453891"/>
            <a:ext cx="239302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MX" sz="1600" dirty="0">
                <a:solidFill>
                  <a:schemeClr val="bg1">
                    <a:lumMod val="95000"/>
                  </a:schemeClr>
                </a:solidFill>
                <a:highlight>
                  <a:srgbClr val="515AA3"/>
                </a:highlight>
                <a:latin typeface="Aptos Display" panose="020B0004020202020204" pitchFamily="34" charset="0"/>
                <a:ea typeface="Apple Symbols" panose="02000000000000000000" pitchFamily="2" charset="-79"/>
                <a:cs typeface="Al Nile" pitchFamily="2" charset="-78"/>
              </a:rPr>
              <a:t>Python</a:t>
            </a:r>
            <a:endParaRPr lang="es-MX" dirty="0">
              <a:solidFill>
                <a:schemeClr val="bg1">
                  <a:lumMod val="95000"/>
                </a:schemeClr>
              </a:solidFill>
              <a:highlight>
                <a:srgbClr val="515AA3"/>
              </a:highlight>
              <a:latin typeface="Aptos Display" panose="020B0004020202020204" pitchFamily="34" charset="0"/>
              <a:ea typeface="Apple Symbols" panose="02000000000000000000" pitchFamily="2" charset="-79"/>
              <a:cs typeface="Al Nile" pitchFamily="2" charset="-78"/>
            </a:endParaRPr>
          </a:p>
        </p:txBody>
      </p:sp>
      <p:pic>
        <p:nvPicPr>
          <p:cNvPr id="1026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55ADBB21-E522-4991-C3D0-206E3053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17" y="217479"/>
            <a:ext cx="453043" cy="45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DE34267-BD53-CFCC-EF98-2BAF2E908062}"/>
              </a:ext>
            </a:extLst>
          </p:cNvPr>
          <p:cNvSpPr txBox="1"/>
          <p:nvPr/>
        </p:nvSpPr>
        <p:spPr>
          <a:xfrm>
            <a:off x="402128" y="5853229"/>
            <a:ext cx="10269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B3C2"/>
                </a:solidFill>
              </a:rPr>
              <a:t>Procesamiento de creación propia</a:t>
            </a:r>
          </a:p>
        </p:txBody>
      </p:sp>
      <p:pic>
        <p:nvPicPr>
          <p:cNvPr id="5122" name="Picture 2" descr="Free Python Logo Icon - Free Download Logos Logo Icons | IconScout">
            <a:extLst>
              <a:ext uri="{FF2B5EF4-FFF2-40B4-BE49-F238E27FC236}">
                <a16:creationId xmlns:a16="http://schemas.microsoft.com/office/drawing/2014/main" id="{8D2E25FC-4F11-78D0-50F9-4A73CB9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54" y="592140"/>
            <a:ext cx="566343" cy="5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cikit-learn - Open Collective">
            <a:extLst>
              <a:ext uri="{FF2B5EF4-FFF2-40B4-BE49-F238E27FC236}">
                <a16:creationId xmlns:a16="http://schemas.microsoft.com/office/drawing/2014/main" id="{8581E409-5A1E-0970-BD0C-45B175F0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68" y="504934"/>
            <a:ext cx="824651" cy="82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4CA3E5-2835-8C8D-D8D9-A45777E4267A}"/>
              </a:ext>
            </a:extLst>
          </p:cNvPr>
          <p:cNvSpPr txBox="1"/>
          <p:nvPr/>
        </p:nvSpPr>
        <p:spPr>
          <a:xfrm>
            <a:off x="602671" y="2298745"/>
            <a:ext cx="512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s-MX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Dependiendo el objetivo del procesamiento podemos identificar como conforme vamos aumentando el número de centroides aumenta el detalle hasta que se vuelve ruido.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07A2C-8B5B-503F-E2B5-0E7E7BA4A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039" y="720410"/>
            <a:ext cx="2458226" cy="121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B92B3D-B926-6D28-F85A-6E7E5666B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039" y="2058054"/>
            <a:ext cx="2458226" cy="121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64388FF-3689-0251-2734-9985811C4A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8039" y="3395698"/>
            <a:ext cx="2458226" cy="121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15F51E3-7779-7325-70EB-6D6E5679A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8039" y="4733342"/>
            <a:ext cx="2458226" cy="1218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99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A098-0F7E-558B-4F9A-976174D65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16CC18-317B-652E-7324-A712AC7206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242D8A"/>
              </a:gs>
              <a:gs pos="0">
                <a:srgbClr val="242D8A"/>
              </a:gs>
              <a:gs pos="43000">
                <a:srgbClr val="515AA3"/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FCBD04-992D-570A-F359-3EA038A93023}"/>
              </a:ext>
            </a:extLst>
          </p:cNvPr>
          <p:cNvSpPr txBox="1"/>
          <p:nvPr/>
        </p:nvSpPr>
        <p:spPr>
          <a:xfrm>
            <a:off x="4136894" y="4318245"/>
            <a:ext cx="2727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0" u="none" strike="noStrike" cap="none" dirty="0">
                <a:solidFill>
                  <a:srgbClr val="FDF1E5"/>
                </a:solidFill>
                <a:latin typeface="Lexend"/>
                <a:ea typeface="Lexend"/>
                <a:cs typeface="Lexend"/>
                <a:sym typeface="Lexend"/>
              </a:rPr>
              <a:t>¡Gracias!</a:t>
            </a:r>
            <a:endParaRPr lang="es-MX" sz="5400" b="1" dirty="0"/>
          </a:p>
        </p:txBody>
      </p:sp>
      <p:pic>
        <p:nvPicPr>
          <p:cNvPr id="5" name="Picture 2" descr="Camera, machine, sensor, vision icon - Download on Iconfinder">
            <a:extLst>
              <a:ext uri="{FF2B5EF4-FFF2-40B4-BE49-F238E27FC236}">
                <a16:creationId xmlns:a16="http://schemas.microsoft.com/office/drawing/2014/main" id="{85DF836B-8C48-E24E-A953-E7ACF7E1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83" y="801267"/>
            <a:ext cx="3516978" cy="35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24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535</Words>
  <Application>Microsoft Macintosh PowerPoint</Application>
  <PresentationFormat>Panorámica</PresentationFormat>
  <Paragraphs>71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Lexend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FERNANDEZ MONROY</dc:creator>
  <cp:lastModifiedBy>PATRICIA FERNANDEZ MONROY</cp:lastModifiedBy>
  <cp:revision>13</cp:revision>
  <dcterms:created xsi:type="dcterms:W3CDTF">2024-10-19T17:51:16Z</dcterms:created>
  <dcterms:modified xsi:type="dcterms:W3CDTF">2025-02-24T17:05:38Z</dcterms:modified>
</cp:coreProperties>
</file>