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5"/>
    <p:restoredTop sz="94202"/>
  </p:normalViewPr>
  <p:slideViewPr>
    <p:cSldViewPr snapToGrid="0" snapToObjects="1">
      <p:cViewPr varScale="1">
        <p:scale>
          <a:sx n="108" d="100"/>
          <a:sy n="108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Deadline April 5, 2017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10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309759"/>
            <a:ext cx="10364451" cy="981683"/>
          </a:xfrm>
        </p:spPr>
        <p:txBody>
          <a:bodyPr/>
          <a:lstStyle/>
          <a:p>
            <a:r>
              <a:rPr lang="en-US" dirty="0" err="1" smtClean="0"/>
              <a:t>Nyc</a:t>
            </a:r>
            <a:r>
              <a:rPr lang="en-US" dirty="0" smtClean="0"/>
              <a:t> vehicle collision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91442"/>
            <a:ext cx="10363826" cy="526762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Q1_Part one</a:t>
            </a:r>
          </a:p>
          <a:p>
            <a:r>
              <a:rPr lang="en-US" sz="2400" cap="none" dirty="0" smtClean="0">
                <a:latin typeface="Arial" charset="0"/>
                <a:ea typeface="Arial" charset="0"/>
                <a:cs typeface="Arial" charset="0"/>
              </a:rPr>
              <a:t>Use ‘</a:t>
            </a:r>
            <a:r>
              <a:rPr lang="en-US" sz="2400" cap="none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vehicle_collisions</a:t>
            </a:r>
            <a:r>
              <a:rPr lang="en-US" sz="2400" cap="none" dirty="0" smtClean="0">
                <a:latin typeface="Arial" charset="0"/>
                <a:ea typeface="Arial" charset="0"/>
                <a:cs typeface="Arial" charset="0"/>
              </a:rPr>
              <a:t>’ data set.</a:t>
            </a:r>
          </a:p>
          <a:p>
            <a:r>
              <a:rPr lang="en-US" sz="2400" cap="none" dirty="0" smtClean="0">
                <a:latin typeface="Arial" charset="0"/>
                <a:ea typeface="Arial" charset="0"/>
                <a:cs typeface="Arial" charset="0"/>
              </a:rPr>
              <a:t>For each month in 2016, find out the percentage of collisions in </a:t>
            </a:r>
            <a:r>
              <a:rPr lang="en-US" sz="2400" cap="none" dirty="0">
                <a:latin typeface="Arial" charset="0"/>
                <a:ea typeface="Arial" charset="0"/>
                <a:cs typeface="Arial" charset="0"/>
              </a:rPr>
              <a:t>M</a:t>
            </a:r>
            <a:r>
              <a:rPr lang="en-US" sz="2400" cap="none" dirty="0" smtClean="0">
                <a:latin typeface="Arial" charset="0"/>
                <a:ea typeface="Arial" charset="0"/>
                <a:cs typeface="Arial" charset="0"/>
              </a:rPr>
              <a:t>anhattan out of that year's total accidents in New </a:t>
            </a:r>
            <a:r>
              <a:rPr lang="en-US" sz="2400" cap="none" dirty="0">
                <a:latin typeface="Arial" charset="0"/>
                <a:ea typeface="Arial" charset="0"/>
                <a:cs typeface="Arial" charset="0"/>
              </a:rPr>
              <a:t>Y</a:t>
            </a:r>
            <a:r>
              <a:rPr lang="en-US" sz="2400" cap="none" dirty="0" smtClean="0">
                <a:latin typeface="Arial" charset="0"/>
                <a:ea typeface="Arial" charset="0"/>
                <a:cs typeface="Arial" charset="0"/>
              </a:rPr>
              <a:t>ork </a:t>
            </a:r>
            <a:r>
              <a:rPr lang="en-US" sz="2400" cap="none" dirty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sz="2400" cap="none" dirty="0" smtClean="0">
                <a:latin typeface="Arial" charset="0"/>
                <a:ea typeface="Arial" charset="0"/>
                <a:cs typeface="Arial" charset="0"/>
              </a:rPr>
              <a:t>ity.</a:t>
            </a:r>
          </a:p>
          <a:p>
            <a:r>
              <a:rPr lang="en-US" sz="2400" cap="none" dirty="0">
                <a:latin typeface="Arial" charset="0"/>
                <a:ea typeface="Arial" charset="0"/>
                <a:cs typeface="Arial" charset="0"/>
              </a:rPr>
              <a:t>Display a few rows of the output </a:t>
            </a:r>
            <a:r>
              <a:rPr lang="en-US" sz="2400" b="1" cap="none" dirty="0">
                <a:latin typeface="Arial" charset="0"/>
                <a:ea typeface="Arial" charset="0"/>
                <a:cs typeface="Arial" charset="0"/>
              </a:rPr>
              <a:t>use df.head</a:t>
            </a:r>
            <a:r>
              <a:rPr lang="en-US" sz="2400" b="1" cap="none" dirty="0" smtClean="0">
                <a:latin typeface="Arial" charset="0"/>
                <a:ea typeface="Arial" charset="0"/>
                <a:cs typeface="Arial" charset="0"/>
              </a:rPr>
              <a:t>().</a:t>
            </a:r>
            <a:endParaRPr lang="en-US" sz="2400" cap="none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cap="none" dirty="0" smtClean="0">
                <a:latin typeface="Arial" charset="0"/>
                <a:ea typeface="Arial" charset="0"/>
                <a:cs typeface="Arial" charset="0"/>
              </a:rPr>
              <a:t>Generate a csv output with four columns (‘Month’, ‘Manhattan’, ‘NYC’, ‘Percentage’)</a:t>
            </a:r>
          </a:p>
          <a:p>
            <a:r>
              <a:rPr lang="en-US" sz="2400" cap="none" dirty="0" smtClean="0">
                <a:latin typeface="Arial" charset="0"/>
                <a:ea typeface="Arial" charset="0"/>
                <a:cs typeface="Arial" charset="0"/>
              </a:rPr>
              <a:t>Example output:</a:t>
            </a:r>
            <a:endParaRPr lang="en-US" sz="2400" cap="none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cap="non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179" y="4790440"/>
            <a:ext cx="5037765" cy="11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461" y="428513"/>
            <a:ext cx="10364451" cy="893760"/>
          </a:xfrm>
        </p:spPr>
        <p:txBody>
          <a:bodyPr/>
          <a:lstStyle/>
          <a:p>
            <a:r>
              <a:rPr lang="en-US" dirty="0" err="1"/>
              <a:t>Nyc</a:t>
            </a:r>
            <a:r>
              <a:rPr lang="en-US" dirty="0"/>
              <a:t> vehicle collision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1322273"/>
            <a:ext cx="10363826" cy="5099537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Q1_Part Two</a:t>
            </a:r>
            <a:endParaRPr lang="en-US" sz="3200" b="1" dirty="0"/>
          </a:p>
          <a:p>
            <a:r>
              <a:rPr lang="en-US" sz="2400" cap="none" dirty="0">
                <a:latin typeface="Arial" charset="0"/>
                <a:ea typeface="Arial" charset="0"/>
                <a:cs typeface="Arial" charset="0"/>
              </a:rPr>
              <a:t>Use </a:t>
            </a:r>
            <a:r>
              <a:rPr lang="en-US" sz="2400" cap="none" dirty="0" smtClean="0">
                <a:latin typeface="Arial" charset="0"/>
                <a:ea typeface="Arial" charset="0"/>
                <a:cs typeface="Arial" charset="0"/>
              </a:rPr>
              <a:t>‘</a:t>
            </a:r>
            <a:r>
              <a:rPr lang="en-US" sz="2400" cap="none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vehicle_collisions</a:t>
            </a:r>
            <a:r>
              <a:rPr lang="en-US" sz="2400" cap="none" dirty="0" smtClean="0">
                <a:latin typeface="Arial" charset="0"/>
                <a:ea typeface="Arial" charset="0"/>
                <a:cs typeface="Arial" charset="0"/>
              </a:rPr>
              <a:t>’ </a:t>
            </a:r>
            <a:r>
              <a:rPr lang="en-US" sz="2400" cap="none" dirty="0">
                <a:latin typeface="Arial" charset="0"/>
                <a:ea typeface="Arial" charset="0"/>
                <a:cs typeface="Arial" charset="0"/>
              </a:rPr>
              <a:t>data set</a:t>
            </a:r>
            <a:r>
              <a:rPr lang="en-US" sz="2400" cap="none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lang="en-US" sz="2400" cap="none" dirty="0" smtClean="0">
                <a:latin typeface="Arial" charset="0"/>
                <a:ea typeface="Arial" charset="0"/>
                <a:cs typeface="Arial" charset="0"/>
              </a:rPr>
              <a:t>For each borough, find out distribution of each collision scale. (One car involved? Two? Three? or more?) (From 2015 to present)</a:t>
            </a:r>
          </a:p>
          <a:p>
            <a:r>
              <a:rPr lang="en-US" sz="2400" cap="none" dirty="0">
                <a:latin typeface="Arial" charset="0"/>
                <a:ea typeface="Arial" charset="0"/>
                <a:cs typeface="Arial" charset="0"/>
              </a:rPr>
              <a:t>Display a few rows of the output </a:t>
            </a:r>
            <a:r>
              <a:rPr lang="en-US" sz="2400" b="1" cap="none" dirty="0">
                <a:latin typeface="Arial" charset="0"/>
                <a:ea typeface="Arial" charset="0"/>
                <a:cs typeface="Arial" charset="0"/>
              </a:rPr>
              <a:t>use df.head</a:t>
            </a:r>
            <a:r>
              <a:rPr lang="en-US" sz="2400" b="1" cap="none" dirty="0" smtClean="0">
                <a:latin typeface="Arial" charset="0"/>
                <a:ea typeface="Arial" charset="0"/>
                <a:cs typeface="Arial" charset="0"/>
              </a:rPr>
              <a:t>().</a:t>
            </a:r>
            <a:endParaRPr lang="en-US" sz="2400" cap="none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cap="none" dirty="0" smtClean="0">
                <a:latin typeface="Arial" charset="0"/>
                <a:ea typeface="Arial" charset="0"/>
                <a:cs typeface="Arial" charset="0"/>
              </a:rPr>
              <a:t>Generate a csv output with five columns ('borough', 'one-vehicle', 'two-vehicles', 'three-vehicles', 'more-vehicles')</a:t>
            </a:r>
          </a:p>
          <a:p>
            <a:r>
              <a:rPr lang="en-US" sz="2400" cap="none" dirty="0" smtClean="0">
                <a:latin typeface="Arial" charset="0"/>
                <a:ea typeface="Arial" charset="0"/>
                <a:cs typeface="Arial" charset="0"/>
              </a:rPr>
              <a:t>Example output:</a:t>
            </a:r>
          </a:p>
          <a:p>
            <a:pPr marL="0" indent="0">
              <a:buNone/>
            </a:pPr>
            <a:endParaRPr lang="en-US" sz="2400" cap="none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cap="non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60" y="5863010"/>
            <a:ext cx="10059478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6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309759"/>
            <a:ext cx="10364451" cy="878978"/>
          </a:xfrm>
        </p:spPr>
        <p:txBody>
          <a:bodyPr/>
          <a:lstStyle/>
          <a:p>
            <a:r>
              <a:rPr lang="en-US" dirty="0" smtClean="0"/>
              <a:t>Employee Compensation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069983"/>
            <a:ext cx="10363826" cy="5675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Q2_PART ONE</a:t>
            </a:r>
          </a:p>
          <a:p>
            <a:r>
              <a:rPr lang="en-US" sz="2400" cap="none" dirty="0" smtClean="0">
                <a:latin typeface="Arial" charset="0"/>
                <a:ea typeface="Arial" charset="0"/>
                <a:cs typeface="Arial" charset="0"/>
              </a:rPr>
              <a:t>Use '</a:t>
            </a:r>
            <a:r>
              <a:rPr lang="en-US" sz="2400" cap="none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employee_compensation</a:t>
            </a:r>
            <a:r>
              <a:rPr lang="en-US" sz="2400" cap="none" dirty="0" smtClean="0">
                <a:latin typeface="Arial" charset="0"/>
                <a:ea typeface="Arial" charset="0"/>
                <a:cs typeface="Arial" charset="0"/>
              </a:rPr>
              <a:t>' data set.</a:t>
            </a:r>
          </a:p>
          <a:p>
            <a:r>
              <a:rPr lang="en-US" sz="2400" cap="none" dirty="0" smtClean="0">
                <a:latin typeface="Arial" charset="0"/>
                <a:ea typeface="Arial" charset="0"/>
                <a:cs typeface="Arial" charset="0"/>
              </a:rPr>
              <a:t>Find out the highest paid departments in each organization group by calculating mean of total compensation for every department.</a:t>
            </a:r>
          </a:p>
          <a:p>
            <a:r>
              <a:rPr lang="en-US" sz="2400" cap="none" dirty="0" smtClean="0">
                <a:latin typeface="Arial" charset="0"/>
                <a:ea typeface="Arial" charset="0"/>
                <a:cs typeface="Arial" charset="0"/>
              </a:rPr>
              <a:t>Output should contain the organization group and the departments in each organization group with the total compensation </a:t>
            </a:r>
            <a:r>
              <a:rPr lang="en-US" sz="2400" b="1" cap="none" dirty="0" smtClean="0">
                <a:latin typeface="Arial" charset="0"/>
                <a:ea typeface="Arial" charset="0"/>
                <a:cs typeface="Arial" charset="0"/>
              </a:rPr>
              <a:t>from highest to lowest </a:t>
            </a:r>
            <a:r>
              <a:rPr lang="en-US" sz="2400" cap="none" dirty="0" smtClean="0">
                <a:latin typeface="Arial" charset="0"/>
                <a:ea typeface="Arial" charset="0"/>
                <a:cs typeface="Arial" charset="0"/>
              </a:rPr>
              <a:t>value.</a:t>
            </a:r>
          </a:p>
          <a:p>
            <a:r>
              <a:rPr lang="en-US" sz="2400" cap="none" dirty="0" smtClean="0">
                <a:latin typeface="Arial" charset="0"/>
                <a:ea typeface="Arial" charset="0"/>
                <a:cs typeface="Arial" charset="0"/>
              </a:rPr>
              <a:t>Display a few rows of the output </a:t>
            </a:r>
            <a:r>
              <a:rPr lang="en-US" sz="2400" b="1" cap="none" dirty="0" smtClean="0">
                <a:latin typeface="Arial" charset="0"/>
                <a:ea typeface="Arial" charset="0"/>
                <a:cs typeface="Arial" charset="0"/>
              </a:rPr>
              <a:t>use df.head().</a:t>
            </a:r>
            <a:endParaRPr lang="en-US" sz="2400" cap="none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cap="none" dirty="0" smtClean="0">
                <a:latin typeface="Arial" charset="0"/>
                <a:ea typeface="Arial" charset="0"/>
                <a:cs typeface="Arial" charset="0"/>
              </a:rPr>
              <a:t>Generate a csv output.</a:t>
            </a:r>
          </a:p>
          <a:p>
            <a:r>
              <a:rPr lang="en-US" sz="2400" cap="none" dirty="0" smtClean="0">
                <a:latin typeface="Arial" charset="0"/>
                <a:ea typeface="Arial" charset="0"/>
                <a:cs typeface="Arial" charset="0"/>
              </a:rPr>
              <a:t>Example output:</a:t>
            </a:r>
          </a:p>
          <a:p>
            <a:pPr marL="0" indent="0">
              <a:buNone/>
            </a:pPr>
            <a:endParaRPr lang="en-US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104" y="5525605"/>
            <a:ext cx="6464438" cy="80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7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50382"/>
            <a:ext cx="10364451" cy="830273"/>
          </a:xfrm>
        </p:spPr>
        <p:txBody>
          <a:bodyPr/>
          <a:lstStyle/>
          <a:p>
            <a:r>
              <a:rPr lang="en-US"/>
              <a:t>Employee Compensation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24571"/>
            <a:ext cx="10363826" cy="51919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 smtClean="0"/>
              <a:t>Q2_Part </a:t>
            </a:r>
            <a:r>
              <a:rPr lang="en-US" sz="3200" b="1" dirty="0"/>
              <a:t>Two</a:t>
            </a:r>
          </a:p>
          <a:p>
            <a:r>
              <a:rPr lang="en-US" cap="none" dirty="0" smtClean="0">
                <a:latin typeface="Arial" charset="0"/>
                <a:ea typeface="Arial" charset="0"/>
                <a:cs typeface="Arial" charset="0"/>
              </a:rPr>
              <a:t>Use '</a:t>
            </a:r>
            <a:r>
              <a:rPr lang="en-US" cap="none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employee_compensation</a:t>
            </a:r>
            <a:r>
              <a:rPr lang="en-US" cap="none" dirty="0" smtClean="0">
                <a:latin typeface="Arial" charset="0"/>
                <a:ea typeface="Arial" charset="0"/>
                <a:cs typeface="Arial" charset="0"/>
              </a:rPr>
              <a:t>' data set.</a:t>
            </a:r>
          </a:p>
          <a:p>
            <a:r>
              <a:rPr lang="en-US" cap="none" dirty="0" smtClean="0">
                <a:latin typeface="Arial" charset="0"/>
                <a:ea typeface="Arial" charset="0"/>
                <a:cs typeface="Arial" charset="0"/>
              </a:rPr>
              <a:t>Find the people whose overtime salary is greater than 5% of salaries (salaries refers to ’Salaries' column)</a:t>
            </a:r>
          </a:p>
          <a:p>
            <a:r>
              <a:rPr lang="en-US" cap="none" dirty="0" smtClean="0">
                <a:latin typeface="Arial" charset="0"/>
                <a:ea typeface="Arial" charset="0"/>
                <a:cs typeface="Arial" charset="0"/>
              </a:rPr>
              <a:t>For each job family these people are associated with (job family refers to ’Job </a:t>
            </a:r>
            <a:r>
              <a:rPr lang="en-US" cap="none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cap="none" dirty="0" smtClean="0">
                <a:latin typeface="Arial" charset="0"/>
                <a:ea typeface="Arial" charset="0"/>
                <a:cs typeface="Arial" charset="0"/>
              </a:rPr>
              <a:t>amily' column), calculate what is the percentage of total benefits with respect to total compensation (so for each job family you have to calculate average total benefits and average total compensation). Create a new column (</a:t>
            </a:r>
            <a:r>
              <a:rPr lang="en-US" cap="none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cap="none" dirty="0" smtClean="0">
                <a:latin typeface="Arial" charset="0"/>
                <a:ea typeface="Arial" charset="0"/>
                <a:cs typeface="Arial" charset="0"/>
              </a:rPr>
              <a:t>ercent_total_benefit) which has the percentage value.</a:t>
            </a:r>
          </a:p>
          <a:p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Display</a:t>
            </a:r>
            <a:r>
              <a:rPr lang="en-US" cap="none" dirty="0" smtClean="0">
                <a:latin typeface="Arial" charset="0"/>
                <a:ea typeface="Arial" charset="0"/>
                <a:cs typeface="Arial" charset="0"/>
              </a:rPr>
              <a:t> the top 5 job families according to </a:t>
            </a:r>
            <a:r>
              <a:rPr lang="en-US" cap="none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cap="none" dirty="0" smtClean="0">
                <a:latin typeface="Arial" charset="0"/>
                <a:ea typeface="Arial" charset="0"/>
                <a:cs typeface="Arial" charset="0"/>
              </a:rPr>
              <a:t>ercent_total_benefit using</a:t>
            </a:r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 df.head()</a:t>
            </a:r>
            <a:r>
              <a:rPr lang="en-US" cap="none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lang="en-US" cap="none" dirty="0" smtClean="0">
                <a:latin typeface="Arial" charset="0"/>
                <a:ea typeface="Arial" charset="0"/>
                <a:cs typeface="Arial" charset="0"/>
              </a:rPr>
              <a:t>Write the output (jobs and Percent_total_benefit) to a csv.</a:t>
            </a:r>
          </a:p>
          <a:p>
            <a:r>
              <a:rPr lang="en-US" cap="none" dirty="0" smtClean="0">
                <a:latin typeface="Arial" charset="0"/>
                <a:ea typeface="Arial" charset="0"/>
                <a:cs typeface="Arial" charset="0"/>
              </a:rPr>
              <a:t>Example output:</a:t>
            </a:r>
          </a:p>
          <a:p>
            <a:endParaRPr lang="en-US" cap="none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194" y="5772154"/>
            <a:ext cx="61150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0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94647"/>
          </a:xfrm>
        </p:spPr>
        <p:txBody>
          <a:bodyPr/>
          <a:lstStyle/>
          <a:p>
            <a:r>
              <a:rPr lang="en-US" dirty="0" smtClean="0"/>
              <a:t>Cricket Matches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38795"/>
            <a:ext cx="10363826" cy="47026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b="1" cap="none" dirty="0" smtClean="0">
                <a:latin typeface="Arial" charset="0"/>
                <a:ea typeface="Arial" charset="0"/>
                <a:cs typeface="Arial" charset="0"/>
              </a:rPr>
              <a:t>Q3_PART ONE</a:t>
            </a:r>
          </a:p>
          <a:p>
            <a:r>
              <a:rPr lang="en-US" sz="2800" cap="none" dirty="0" smtClean="0">
                <a:latin typeface="Arial" charset="0"/>
                <a:ea typeface="Arial" charset="0"/>
                <a:cs typeface="Arial" charset="0"/>
              </a:rPr>
              <a:t>Use ‘</a:t>
            </a:r>
            <a:r>
              <a:rPr lang="en-US" sz="2800" cap="none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cricket_matches</a:t>
            </a:r>
            <a:r>
              <a:rPr lang="en-US" sz="2800" cap="none" dirty="0" smtClean="0">
                <a:latin typeface="Arial" charset="0"/>
                <a:ea typeface="Arial" charset="0"/>
                <a:cs typeface="Arial" charset="0"/>
              </a:rPr>
              <a:t>’ data set.</a:t>
            </a:r>
          </a:p>
          <a:p>
            <a:r>
              <a:rPr lang="en-US" sz="2800" cap="none" dirty="0" smtClean="0">
                <a:latin typeface="Arial" charset="0"/>
                <a:ea typeface="Arial" charset="0"/>
                <a:cs typeface="Arial" charset="0"/>
              </a:rPr>
              <a:t>In this analysis, you are supposed to calculate the average score for each team which host the game and win the game.</a:t>
            </a:r>
          </a:p>
          <a:p>
            <a:r>
              <a:rPr lang="en-US" sz="2800" cap="none" dirty="0" smtClean="0">
                <a:latin typeface="Arial" charset="0"/>
                <a:ea typeface="Arial" charset="0"/>
                <a:cs typeface="Arial" charset="0"/>
              </a:rPr>
              <a:t>Remember that if a team hosts a game and wins the game, their score can be innings_1 runs or innings_2 runs. You have to check if the host team won the game, check which innings they played in (innings_1 or innings_2), and take the runs scored in that innings. The final answer is the average score of each team satisfying the above condition.</a:t>
            </a:r>
          </a:p>
          <a:p>
            <a:r>
              <a:rPr lang="en-US" sz="2800" cap="none" dirty="0" smtClean="0">
                <a:latin typeface="Arial" charset="0"/>
                <a:ea typeface="Arial" charset="0"/>
                <a:cs typeface="Arial" charset="0"/>
              </a:rPr>
              <a:t>Display a few rows of the output </a:t>
            </a:r>
            <a:r>
              <a:rPr lang="en-US" sz="2800" b="1" cap="none" dirty="0" smtClean="0">
                <a:latin typeface="Arial" charset="0"/>
                <a:ea typeface="Arial" charset="0"/>
                <a:cs typeface="Arial" charset="0"/>
              </a:rPr>
              <a:t>use df.head()</a:t>
            </a:r>
            <a:endParaRPr lang="en-US" sz="2800" cap="none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cap="none" dirty="0" smtClean="0">
                <a:latin typeface="Arial" charset="0"/>
                <a:ea typeface="Arial" charset="0"/>
                <a:cs typeface="Arial" charset="0"/>
              </a:rPr>
              <a:t>Generate a csv output</a:t>
            </a:r>
          </a:p>
          <a:p>
            <a:r>
              <a:rPr lang="en-US" sz="2800" cap="none" dirty="0" smtClean="0">
                <a:latin typeface="Arial" charset="0"/>
                <a:ea typeface="Arial" charset="0"/>
                <a:cs typeface="Arial" charset="0"/>
              </a:rPr>
              <a:t>Example output: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982" y="5509592"/>
            <a:ext cx="5125279" cy="80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99644"/>
          </a:xfrm>
        </p:spPr>
        <p:txBody>
          <a:bodyPr/>
          <a:lstStyle/>
          <a:p>
            <a:r>
              <a:rPr lang="en-US" dirty="0" smtClean="0"/>
              <a:t>Movie awards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18162"/>
            <a:ext cx="10363826" cy="536764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b="1" dirty="0" smtClean="0"/>
              <a:t>Q4_part one</a:t>
            </a:r>
          </a:p>
          <a:p>
            <a:r>
              <a:rPr lang="en-US" sz="2400" cap="none" dirty="0">
                <a:latin typeface="Arial" charset="0"/>
                <a:ea typeface="Arial" charset="0"/>
                <a:cs typeface="Arial" charset="0"/>
              </a:rPr>
              <a:t>Use ‘</a:t>
            </a:r>
            <a:r>
              <a:rPr lang="en-US" sz="2400" cap="none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movies_awards</a:t>
            </a:r>
            <a:r>
              <a:rPr lang="en-US" sz="2400" cap="none" dirty="0" smtClean="0">
                <a:latin typeface="Arial" charset="0"/>
                <a:ea typeface="Arial" charset="0"/>
                <a:cs typeface="Arial" charset="0"/>
              </a:rPr>
              <a:t>’ data set.</a:t>
            </a:r>
          </a:p>
          <a:p>
            <a:r>
              <a:rPr lang="en-US" sz="2400" cap="none" dirty="0" smtClean="0">
                <a:latin typeface="Arial" charset="0"/>
                <a:ea typeface="Arial" charset="0"/>
                <a:cs typeface="Arial" charset="0"/>
              </a:rPr>
              <a:t>You are supposed to extract data from the awards column in this dataset and split it into several columns. An example is given below.</a:t>
            </a:r>
          </a:p>
          <a:p>
            <a:r>
              <a:rPr lang="en-US" sz="2400" cap="none" dirty="0" smtClean="0">
                <a:latin typeface="Arial" charset="0"/>
                <a:ea typeface="Arial" charset="0"/>
                <a:cs typeface="Arial" charset="0"/>
              </a:rPr>
              <a:t>The awards has details of wins, nominations in general and also wins and nominations in certain categories(e.g. Oscar, BAFTA etc.)</a:t>
            </a:r>
          </a:p>
          <a:p>
            <a:r>
              <a:rPr lang="en-US" sz="2400" cap="none" dirty="0" smtClean="0">
                <a:latin typeface="Arial" charset="0"/>
                <a:ea typeface="Arial" charset="0"/>
                <a:cs typeface="Arial" charset="0"/>
              </a:rPr>
              <a:t>You are supposed to create a win and nominated column (these 2 columns contain total number of wins and nominations) and other columns that extract the number of wins and nominations for each category of award. </a:t>
            </a:r>
          </a:p>
          <a:p>
            <a:r>
              <a:rPr lang="en-US" sz="2400" cap="none" dirty="0" smtClean="0">
                <a:latin typeface="Arial" charset="0"/>
                <a:ea typeface="Arial" charset="0"/>
                <a:cs typeface="Arial" charset="0"/>
              </a:rPr>
              <a:t>If a movie has 2 Oscar nominations and 4 Oscar won, the columns Oscar_Awards_Won should have value 4 and Oscar_Awards_Nominated should have value 2. You should also have a total won and nominated column which aggregates all the awards (won or nominated). </a:t>
            </a:r>
          </a:p>
          <a:p>
            <a:r>
              <a:rPr lang="en-US" sz="2400" cap="none" dirty="0" smtClean="0">
                <a:latin typeface="Arial" charset="0"/>
                <a:ea typeface="Arial" charset="0"/>
                <a:cs typeface="Arial" charset="0"/>
              </a:rPr>
              <a:t>Create two separate columns for each award category (won and nominated).</a:t>
            </a:r>
          </a:p>
          <a:p>
            <a:r>
              <a:rPr lang="en-US" sz="2400" cap="none" dirty="0" smtClean="0">
                <a:latin typeface="Arial" charset="0"/>
                <a:ea typeface="Arial" charset="0"/>
                <a:cs typeface="Arial" charset="0"/>
              </a:rPr>
              <a:t>Write your output to a csv file. (Sample output is given in next page)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74863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439386"/>
            <a:ext cx="10364451" cy="641269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</a:t>
            </a:r>
            <a:r>
              <a:rPr lang="en-US" dirty="0" smtClean="0"/>
              <a:t>output for Q4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" y="1080656"/>
            <a:ext cx="11410073" cy="50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9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25275"/>
          </a:xfrm>
        </p:spPr>
        <p:txBody>
          <a:bodyPr/>
          <a:lstStyle/>
          <a:p>
            <a:r>
              <a:rPr lang="en-US" dirty="0" smtClean="0"/>
              <a:t>Before you submit, please check below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21922"/>
            <a:ext cx="10363826" cy="406927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400" cap="none" dirty="0" smtClean="0"/>
              <a:t>You </a:t>
            </a:r>
            <a:r>
              <a:rPr lang="en-US" sz="2400" cap="none" dirty="0" smtClean="0">
                <a:solidFill>
                  <a:srgbClr val="FF0000"/>
                </a:solidFill>
              </a:rPr>
              <a:t>MUST</a:t>
            </a:r>
            <a:r>
              <a:rPr lang="en-US" sz="2400" cap="none" dirty="0" smtClean="0"/>
              <a:t> use </a:t>
            </a:r>
            <a:r>
              <a:rPr lang="en-US" sz="2400" cap="none" dirty="0" smtClean="0">
                <a:solidFill>
                  <a:srgbClr val="FF0000"/>
                </a:solidFill>
              </a:rPr>
              <a:t>pandas </a:t>
            </a:r>
            <a:r>
              <a:rPr lang="en-US" sz="2400" cap="none" dirty="0" err="1" smtClean="0">
                <a:solidFill>
                  <a:srgbClr val="FF0000"/>
                </a:solidFill>
              </a:rPr>
              <a:t>DataFrame</a:t>
            </a:r>
            <a:r>
              <a:rPr lang="en-US" sz="2400" cap="none" dirty="0" smtClean="0">
                <a:solidFill>
                  <a:srgbClr val="FF0000"/>
                </a:solidFill>
              </a:rPr>
              <a:t> </a:t>
            </a:r>
            <a:r>
              <a:rPr lang="en-US" sz="2400" cap="none" dirty="0" smtClean="0"/>
              <a:t>to process your work. 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400" cap="none" dirty="0" smtClean="0"/>
              <a:t>Please create a new file for each of the question.  You should have </a:t>
            </a:r>
            <a:r>
              <a:rPr lang="en-US" sz="2400" cap="none" dirty="0" smtClean="0">
                <a:solidFill>
                  <a:srgbClr val="FF0000"/>
                </a:solidFill>
              </a:rPr>
              <a:t>SIX</a:t>
            </a:r>
            <a:r>
              <a:rPr lang="en-US" sz="2400" cap="none" dirty="0" smtClean="0"/>
              <a:t> code files.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400" cap="none" dirty="0" smtClean="0"/>
              <a:t>You have to generate one csv file for each question. You should have </a:t>
            </a:r>
            <a:r>
              <a:rPr lang="en-US" sz="2400" cap="none" dirty="0" smtClean="0">
                <a:solidFill>
                  <a:srgbClr val="FF0000"/>
                </a:solidFill>
              </a:rPr>
              <a:t>SIX</a:t>
            </a:r>
            <a:r>
              <a:rPr lang="en-US" sz="2400" cap="none" dirty="0" smtClean="0"/>
              <a:t> csv files. And your output csv file </a:t>
            </a:r>
            <a:r>
              <a:rPr lang="en-US" sz="2400" cap="none" dirty="0" smtClean="0">
                <a:solidFill>
                  <a:srgbClr val="FF0000"/>
                </a:solidFill>
              </a:rPr>
              <a:t>MUST</a:t>
            </a:r>
            <a:r>
              <a:rPr lang="en-US" sz="2400" cap="none" dirty="0" smtClean="0"/>
              <a:t> be similar as the given example. 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400" cap="none" dirty="0" smtClean="0"/>
              <a:t>You need to print some proper output in your code by using </a:t>
            </a:r>
            <a:r>
              <a:rPr lang="en-US" sz="2400" cap="none" dirty="0" smtClean="0">
                <a:solidFill>
                  <a:srgbClr val="FF0000"/>
                </a:solidFill>
              </a:rPr>
              <a:t>df.head()</a:t>
            </a:r>
            <a:r>
              <a:rPr lang="en-US" sz="2400" cap="none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400" cap="none" dirty="0" smtClean="0"/>
              <a:t>You have to write proper comments for each question. 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400" cap="none" dirty="0" smtClean="0"/>
              <a:t>Please use relative path to read csv files.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400" cap="none" dirty="0" smtClean="0"/>
              <a:t>Your submissions are suppose to be as .</a:t>
            </a:r>
            <a:r>
              <a:rPr lang="en-US" sz="2400" cap="none" dirty="0" err="1" smtClean="0"/>
              <a:t>py</a:t>
            </a:r>
            <a:r>
              <a:rPr lang="en-US" sz="2400" cap="none" dirty="0" smtClean="0"/>
              <a:t> files. [No .</a:t>
            </a:r>
            <a:r>
              <a:rPr lang="en-US" sz="2400" cap="none" dirty="0" err="1" smtClean="0"/>
              <a:t>ipynb</a:t>
            </a:r>
            <a:r>
              <a:rPr lang="en-US" sz="2400" cap="none" dirty="0" smtClean="0"/>
              <a:t> files are acceptable] and your file names should have the question and part number (e.g. Q1_Part_1)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400" cap="none" dirty="0" smtClean="0"/>
              <a:t>Your submissions should be executable without any errors. 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400" cap="none" dirty="0" smtClean="0"/>
              <a:t>No submission after the deadline will be evaluated. 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01056352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222</TotalTime>
  <Words>693</Words>
  <Application>Microsoft Macintosh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Tw Cen MT</vt:lpstr>
      <vt:lpstr>Arial</vt:lpstr>
      <vt:lpstr>Droplet</vt:lpstr>
      <vt:lpstr>Assignment 3</vt:lpstr>
      <vt:lpstr>Nyc vehicle collision analysis</vt:lpstr>
      <vt:lpstr>Nyc vehicle collision analysis</vt:lpstr>
      <vt:lpstr>Employee Compensation analysis</vt:lpstr>
      <vt:lpstr>Employee Compensation analysis</vt:lpstr>
      <vt:lpstr>Cricket Matches analysis</vt:lpstr>
      <vt:lpstr>Movie awards analysis</vt:lpstr>
      <vt:lpstr>Sample output for Q4 </vt:lpstr>
      <vt:lpstr>Before you submit, please check below !!!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</dc:title>
  <dc:creator>Tianjie Song</dc:creator>
  <cp:lastModifiedBy>Tianjie Song</cp:lastModifiedBy>
  <cp:revision>17</cp:revision>
  <cp:lastPrinted>2017-03-30T22:18:08Z</cp:lastPrinted>
  <dcterms:created xsi:type="dcterms:W3CDTF">2017-03-30T18:40:44Z</dcterms:created>
  <dcterms:modified xsi:type="dcterms:W3CDTF">2017-03-30T22:23:09Z</dcterms:modified>
</cp:coreProperties>
</file>