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1328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994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248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489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13047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6/15/2022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93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977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616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56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6/15/2022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142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t>6/15/2022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019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6/15/2022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019154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Barcode#Matrix_(2D)_barcodes" TargetMode="External"/><Relationship Id="rId2" Type="http://schemas.openxmlformats.org/officeDocument/2006/relationships/hyperlink" Target="https://en.wikipedia.org/wiki/Initialism" TargetMode="External"/><Relationship Id="rId1" Type="http://schemas.openxmlformats.org/officeDocument/2006/relationships/slideLayout" Target="../slideLayouts/slideLayout1.xml"/><Relationship Id="rId5" Type="http://schemas.openxmlformats.org/officeDocument/2006/relationships/hyperlink" Target="https://en.wikipedia.org/wiki/Denso#Denso_Wave" TargetMode="External"/><Relationship Id="rId4" Type="http://schemas.openxmlformats.org/officeDocument/2006/relationships/hyperlink" Target="https://en.wikipedia.org/wiki/Jap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5A0D-27F1-619D-5B49-CF9F1EA3C246}"/>
              </a:ext>
            </a:extLst>
          </p:cNvPr>
          <p:cNvSpPr>
            <a:spLocks noGrp="1"/>
          </p:cNvSpPr>
          <p:nvPr>
            <p:ph type="ctrTitle"/>
          </p:nvPr>
        </p:nvSpPr>
        <p:spPr>
          <a:xfrm>
            <a:off x="596348" y="1"/>
            <a:ext cx="10588487" cy="6612834"/>
          </a:xfrm>
        </p:spPr>
        <p:txBody>
          <a:bodyPr>
            <a:noAutofit/>
          </a:bodyPr>
          <a:lstStyle/>
          <a:p>
            <a:r>
              <a:rPr lang="en-US" sz="1800" b="1" kern="100" dirty="0">
                <a:effectLst/>
                <a:latin typeface="+mn-lt"/>
                <a:ea typeface="Calibri" panose="020F0502020204030204" pitchFamily="34" charset="0"/>
                <a:cs typeface="Times New Roman" panose="02020603050405020304" pitchFamily="18" charset="0"/>
              </a:rPr>
              <a:t>PROJECT PROPOSAL ON </a:t>
            </a:r>
            <a:br>
              <a:rPr lang="en-US" sz="1800" b="1" kern="100" dirty="0">
                <a:effectLst/>
                <a:latin typeface="+mn-lt"/>
                <a:ea typeface="Calibri" panose="020F0502020204030204" pitchFamily="34" charset="0"/>
                <a:cs typeface="Times New Roman" panose="02020603050405020304" pitchFamily="18" charset="0"/>
              </a:rPr>
            </a:br>
            <a:r>
              <a:rPr lang="en-US" sz="1800" b="1" kern="100" dirty="0" err="1">
                <a:effectLst/>
                <a:latin typeface="+mn-lt"/>
                <a:ea typeface="Calibri" panose="020F0502020204030204" pitchFamily="34" charset="0"/>
                <a:cs typeface="Times New Roman" panose="02020603050405020304" pitchFamily="18" charset="0"/>
              </a:rPr>
              <a:t>qr</a:t>
            </a:r>
            <a:r>
              <a:rPr lang="en-US" sz="1800" b="1" kern="100" dirty="0">
                <a:effectLst/>
                <a:latin typeface="+mn-lt"/>
                <a:ea typeface="Calibri" panose="020F0502020204030204" pitchFamily="34" charset="0"/>
                <a:cs typeface="Times New Roman" panose="02020603050405020304" pitchFamily="18" charset="0"/>
              </a:rPr>
              <a:t> code authentication for students attendance </a:t>
            </a:r>
            <a:br>
              <a:rPr lang="en-US" sz="1800" b="1" kern="100" dirty="0">
                <a:effectLst/>
                <a:latin typeface="+mn-lt"/>
                <a:ea typeface="Calibri" panose="020F0502020204030204" pitchFamily="34" charset="0"/>
                <a:cs typeface="Times New Roman" panose="02020603050405020304" pitchFamily="18" charset="0"/>
              </a:rPr>
            </a:b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BY </a:t>
            </a: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GROUP 68</a:t>
            </a:r>
            <a:br>
              <a:rPr lang="en-US" sz="1800" b="1" kern="100" dirty="0">
                <a:effectLst/>
                <a:latin typeface="+mn-lt"/>
                <a:ea typeface="Calibri" panose="020F0502020204030204" pitchFamily="34" charset="0"/>
                <a:cs typeface="Times New Roman" panose="02020603050405020304" pitchFamily="18" charset="0"/>
              </a:rPr>
            </a:b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NAME	</a:t>
            </a:r>
            <a:r>
              <a:rPr lang="en-US" sz="1800" kern="100" dirty="0">
                <a:effectLst/>
                <a:latin typeface="+mn-lt"/>
                <a:ea typeface="Calibri" panose="020F0502020204030204" pitchFamily="34" charset="0"/>
                <a:cs typeface="Times New Roman" panose="02020603050405020304" pitchFamily="18" charset="0"/>
              </a:rPr>
              <a:t>	</a:t>
            </a:r>
            <a:r>
              <a:rPr lang="en-US" sz="1800" b="1" kern="100" dirty="0">
                <a:effectLst/>
                <a:latin typeface="+mn-lt"/>
                <a:ea typeface="Calibri" panose="020F0502020204030204" pitchFamily="34" charset="0"/>
                <a:cs typeface="Times New Roman" panose="02020603050405020304" pitchFamily="18" charset="0"/>
              </a:rPr>
              <a:t>		             MAT. NO				LEVEL </a:t>
            </a:r>
            <a:br>
              <a:rPr lang="en-US" sz="1800" kern="100" dirty="0">
                <a:effectLst/>
                <a:latin typeface="+mn-lt"/>
                <a:ea typeface="Calibri" panose="020F0502020204030204" pitchFamily="34" charset="0"/>
                <a:cs typeface="Times New Roman" panose="02020603050405020304" pitchFamily="18" charset="0"/>
              </a:rPr>
            </a:br>
            <a:r>
              <a:rPr lang="en-US" sz="1800" b="1" kern="100" dirty="0" err="1">
                <a:effectLst/>
                <a:latin typeface="+mn-lt"/>
                <a:ea typeface="Calibri" panose="020F0502020204030204" pitchFamily="34" charset="0"/>
                <a:cs typeface="Times New Roman" panose="02020603050405020304" pitchFamily="18" charset="0"/>
              </a:rPr>
              <a:t>nzeako</a:t>
            </a:r>
            <a:r>
              <a:rPr lang="en-US" sz="1800" b="1" kern="100" dirty="0">
                <a:effectLst/>
                <a:latin typeface="+mn-lt"/>
                <a:ea typeface="Calibri" panose="020F0502020204030204" pitchFamily="34" charset="0"/>
                <a:cs typeface="Times New Roman" panose="02020603050405020304" pitchFamily="18" charset="0"/>
              </a:rPr>
              <a:t> </a:t>
            </a:r>
            <a:r>
              <a:rPr lang="en-US" sz="1800" b="1" kern="100" dirty="0" err="1">
                <a:effectLst/>
                <a:latin typeface="+mn-lt"/>
                <a:ea typeface="Calibri" panose="020F0502020204030204" pitchFamily="34" charset="0"/>
                <a:cs typeface="Times New Roman" panose="02020603050405020304" pitchFamily="18" charset="0"/>
              </a:rPr>
              <a:t>chioma</a:t>
            </a:r>
            <a:r>
              <a:rPr lang="en-US" sz="1800" b="1" kern="100" dirty="0">
                <a:effectLst/>
                <a:latin typeface="+mn-lt"/>
                <a:ea typeface="Calibri" panose="020F0502020204030204" pitchFamily="34" charset="0"/>
                <a:cs typeface="Times New Roman" panose="02020603050405020304" pitchFamily="18" charset="0"/>
              </a:rPr>
              <a:t> blessing	</a:t>
            </a:r>
            <a:r>
              <a:rPr lang="en-US" sz="1800" b="1" kern="100" dirty="0">
                <a:latin typeface="+mn-lt"/>
                <a:ea typeface="Calibri" panose="020F0502020204030204" pitchFamily="34" charset="0"/>
                <a:cs typeface="Times New Roman" panose="02020603050405020304" pitchFamily="18" charset="0"/>
              </a:rPr>
              <a:t>2020/140629cs</a:t>
            </a:r>
            <a:r>
              <a:rPr lang="en-US" sz="1800" b="1" kern="100" dirty="0">
                <a:effectLst/>
                <a:latin typeface="+mn-lt"/>
                <a:ea typeface="Calibri" panose="020F0502020204030204" pitchFamily="34" charset="0"/>
                <a:cs typeface="Times New Roman" panose="02020603050405020304" pitchFamily="18" charset="0"/>
              </a:rPr>
              <a:t> 		HND II </a:t>
            </a: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Abraham </a:t>
            </a:r>
            <a:r>
              <a:rPr lang="en-US" sz="1800" b="1" kern="100" dirty="0" err="1">
                <a:effectLst/>
                <a:latin typeface="+mn-lt"/>
                <a:ea typeface="Calibri" panose="020F0502020204030204" pitchFamily="34" charset="0"/>
                <a:cs typeface="Times New Roman" panose="02020603050405020304" pitchFamily="18" charset="0"/>
              </a:rPr>
              <a:t>david</a:t>
            </a:r>
            <a:r>
              <a:rPr lang="en-US" sz="1800" b="1" kern="100" dirty="0">
                <a:effectLst/>
                <a:latin typeface="+mn-lt"/>
                <a:ea typeface="Calibri" panose="020F0502020204030204" pitchFamily="34" charset="0"/>
                <a:cs typeface="Times New Roman" panose="02020603050405020304" pitchFamily="18" charset="0"/>
              </a:rPr>
              <a:t>			2020/136905CS		HND II</a:t>
            </a:r>
            <a:br>
              <a:rPr lang="en-US" sz="1800" b="1" kern="100" dirty="0">
                <a:effectLst/>
                <a:latin typeface="+mn-lt"/>
                <a:ea typeface="Calibri" panose="020F0502020204030204" pitchFamily="34" charset="0"/>
                <a:cs typeface="Times New Roman" panose="02020603050405020304" pitchFamily="18" charset="0"/>
              </a:rPr>
            </a:br>
            <a:r>
              <a:rPr lang="en-US" sz="1800" b="1" kern="100" dirty="0" err="1">
                <a:effectLst/>
                <a:latin typeface="+mn-lt"/>
                <a:ea typeface="Calibri" panose="020F0502020204030204" pitchFamily="34" charset="0"/>
                <a:cs typeface="Times New Roman" panose="02020603050405020304" pitchFamily="18" charset="0"/>
              </a:rPr>
              <a:t>adeboye</a:t>
            </a:r>
            <a:r>
              <a:rPr lang="en-US" sz="1800" b="1" kern="100" dirty="0">
                <a:effectLst/>
                <a:latin typeface="+mn-lt"/>
                <a:ea typeface="Calibri" panose="020F0502020204030204" pitchFamily="34" charset="0"/>
                <a:cs typeface="Times New Roman" panose="02020603050405020304" pitchFamily="18" charset="0"/>
              </a:rPr>
              <a:t> abbas </a:t>
            </a:r>
            <a:r>
              <a:rPr lang="en-US" sz="1800" b="1" kern="100" dirty="0" err="1">
                <a:effectLst/>
                <a:latin typeface="+mn-lt"/>
                <a:ea typeface="Calibri" panose="020F0502020204030204" pitchFamily="34" charset="0"/>
                <a:cs typeface="Times New Roman" panose="02020603050405020304" pitchFamily="18" charset="0"/>
              </a:rPr>
              <a:t>oshinuga</a:t>
            </a:r>
            <a:r>
              <a:rPr lang="en-US" sz="1800" b="1" kern="100" dirty="0">
                <a:latin typeface="+mn-lt"/>
                <a:ea typeface="Calibri" panose="020F0502020204030204" pitchFamily="34" charset="0"/>
                <a:cs typeface="Times New Roman" panose="02020603050405020304" pitchFamily="18" charset="0"/>
              </a:rPr>
              <a:t>	</a:t>
            </a:r>
            <a:r>
              <a:rPr lang="en-US" sz="1800" b="1" kern="100" dirty="0">
                <a:effectLst/>
                <a:latin typeface="+mn-lt"/>
                <a:ea typeface="Calibri" panose="020F0502020204030204" pitchFamily="34" charset="0"/>
                <a:cs typeface="Times New Roman" panose="02020603050405020304" pitchFamily="18" charset="0"/>
              </a:rPr>
              <a:t>2020/136158cs		HNDII</a:t>
            </a:r>
            <a:br>
              <a:rPr lang="en-US" sz="1800" b="1" kern="100" dirty="0">
                <a:effectLst/>
                <a:latin typeface="+mn-lt"/>
                <a:ea typeface="Calibri" panose="020F0502020204030204" pitchFamily="34" charset="0"/>
                <a:cs typeface="Times New Roman" panose="02020603050405020304" pitchFamily="18" charset="0"/>
              </a:rPr>
            </a:b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ON </a:t>
            </a: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COM 425</a:t>
            </a: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SECOND SEMESTER </a:t>
            </a:r>
            <a:br>
              <a:rPr lang="en-US" sz="1800" b="1" kern="100" dirty="0">
                <a:effectLst/>
                <a:latin typeface="+mn-lt"/>
                <a:ea typeface="Calibri" panose="020F0502020204030204" pitchFamily="34" charset="0"/>
                <a:cs typeface="Times New Roman" panose="02020603050405020304" pitchFamily="18" charset="0"/>
              </a:rPr>
            </a:br>
            <a:br>
              <a:rPr lang="en-US" sz="1800" b="1" kern="100" dirty="0">
                <a:effectLst/>
                <a:latin typeface="+mn-lt"/>
                <a:ea typeface="Calibri" panose="020F0502020204030204" pitchFamily="34" charset="0"/>
                <a:cs typeface="Times New Roman" panose="02020603050405020304" pitchFamily="18" charset="0"/>
              </a:rPr>
            </a:b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UNDER THE SUPERVISION OF </a:t>
            </a:r>
            <a:br>
              <a:rPr lang="en-US" sz="1800" b="1" kern="100" dirty="0">
                <a:effectLst/>
                <a:latin typeface="+mn-lt"/>
                <a:ea typeface="Calibri" panose="020F0502020204030204" pitchFamily="34" charset="0"/>
                <a:cs typeface="Times New Roman" panose="02020603050405020304" pitchFamily="18" charset="0"/>
              </a:rPr>
            </a:br>
            <a:r>
              <a:rPr lang="en-US" sz="1800" b="1" kern="100" dirty="0" err="1">
                <a:latin typeface="+mn-lt"/>
                <a:ea typeface="Calibri" panose="020F0502020204030204" pitchFamily="34" charset="0"/>
                <a:cs typeface="Times New Roman" panose="02020603050405020304" pitchFamily="18" charset="0"/>
              </a:rPr>
              <a:t>mr.</a:t>
            </a:r>
            <a:r>
              <a:rPr lang="en-US" sz="1800" b="1" kern="100">
                <a:latin typeface="+mn-lt"/>
                <a:ea typeface="Calibri" panose="020F0502020204030204" pitchFamily="34" charset="0"/>
                <a:cs typeface="Times New Roman" panose="02020603050405020304" pitchFamily="18" charset="0"/>
              </a:rPr>
              <a:t> </a:t>
            </a:r>
            <a:r>
              <a:rPr lang="en-US" sz="1800" b="1" kern="100">
                <a:effectLst/>
                <a:latin typeface="+mn-lt"/>
                <a:ea typeface="Calibri" panose="020F0502020204030204" pitchFamily="34" charset="0"/>
                <a:cs typeface="Times New Roman" panose="02020603050405020304" pitchFamily="18" charset="0"/>
              </a:rPr>
              <a:t>Yusuf </a:t>
            </a:r>
            <a:r>
              <a:rPr lang="en-US" sz="1800" b="1" kern="100" dirty="0" err="1">
                <a:effectLst/>
                <a:latin typeface="+mn-lt"/>
                <a:ea typeface="Calibri" panose="020F0502020204030204" pitchFamily="34" charset="0"/>
                <a:cs typeface="Times New Roman" panose="02020603050405020304" pitchFamily="18" charset="0"/>
              </a:rPr>
              <a:t>yakubu</a:t>
            </a: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DEPARTMENT OF COMPUTER SCIENCE </a:t>
            </a: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SCHOOL OF INFORMATION AND COMMUNICATION TECHNOLOGY </a:t>
            </a: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THE FEDERAL POLYTECHNIC BIDA</a:t>
            </a:r>
            <a:r>
              <a:rPr lang="en-US" sz="1800" kern="100" dirty="0">
                <a:effectLst/>
                <a:latin typeface="+mn-lt"/>
                <a:ea typeface="Calibri" panose="020F0502020204030204" pitchFamily="34" charset="0"/>
                <a:cs typeface="Times New Roman" panose="02020603050405020304" pitchFamily="18" charset="0"/>
              </a:rPr>
              <a:t>, </a:t>
            </a:r>
            <a:r>
              <a:rPr lang="en-US" sz="1800" b="1" kern="100" dirty="0">
                <a:effectLst/>
                <a:latin typeface="+mn-lt"/>
                <a:ea typeface="Calibri" panose="020F0502020204030204" pitchFamily="34" charset="0"/>
                <a:cs typeface="Times New Roman" panose="02020603050405020304" pitchFamily="18" charset="0"/>
              </a:rPr>
              <a:t>NIGER STATE </a:t>
            </a:r>
            <a:br>
              <a:rPr lang="en-US" sz="1800" b="1" kern="100" dirty="0">
                <a:effectLst/>
                <a:latin typeface="+mn-lt"/>
                <a:ea typeface="Calibri" panose="020F0502020204030204" pitchFamily="34" charset="0"/>
                <a:cs typeface="Times New Roman" panose="02020603050405020304" pitchFamily="18" charset="0"/>
              </a:rPr>
            </a:br>
            <a:br>
              <a:rPr lang="en-US" sz="1800" b="1" kern="100" dirty="0">
                <a:effectLst/>
                <a:latin typeface="+mn-lt"/>
                <a:ea typeface="Calibri" panose="020F0502020204030204" pitchFamily="34" charset="0"/>
                <a:cs typeface="Times New Roman" panose="02020603050405020304" pitchFamily="18" charset="0"/>
              </a:rPr>
            </a:br>
            <a:r>
              <a:rPr lang="en-US" sz="1800" b="1" kern="100" dirty="0">
                <a:effectLst/>
                <a:latin typeface="+mn-lt"/>
                <a:ea typeface="Calibri" panose="020F0502020204030204" pitchFamily="34" charset="0"/>
                <a:cs typeface="Times New Roman" panose="02020603050405020304" pitchFamily="18" charset="0"/>
              </a:rPr>
              <a:t>									JUNE, 2022</a:t>
            </a:r>
            <a:endParaRPr lang="en-GB" sz="1800" dirty="0">
              <a:latin typeface="+mn-lt"/>
            </a:endParaRPr>
          </a:p>
        </p:txBody>
      </p:sp>
    </p:spTree>
    <p:extLst>
      <p:ext uri="{BB962C8B-B14F-4D97-AF65-F5344CB8AC3E}">
        <p14:creationId xmlns:p14="http://schemas.microsoft.com/office/powerpoint/2010/main" val="280455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666680"/>
          </a:xfrm>
        </p:spPr>
        <p:txBody>
          <a:bodyPr>
            <a:normAutofit fontScale="90000"/>
          </a:bodyPr>
          <a:lstStyle/>
          <a:p>
            <a:r>
              <a:rPr lang="en-US" sz="2800" dirty="0"/>
              <a:t>IMPLEMENTATION / TESTING</a:t>
            </a:r>
            <a:endParaRPr lang="en-GB" sz="2800" dirty="0"/>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1099930"/>
            <a:ext cx="11913704" cy="2544417"/>
          </a:xfrm>
        </p:spPr>
        <p:txBody>
          <a:bodyPr>
            <a:normAutofit/>
          </a:bodyPr>
          <a:lstStyle/>
          <a:p>
            <a:pPr algn="just">
              <a:lnSpc>
                <a:spcPct val="170000"/>
              </a:lnSpc>
            </a:pPr>
            <a:r>
              <a:rPr lang="en-GB" sz="2800" dirty="0">
                <a:solidFill>
                  <a:schemeClr val="bg1"/>
                </a:solidFill>
                <a:effectLst/>
                <a:ea typeface="Calibri" panose="020F0502020204030204" pitchFamily="34" charset="0"/>
                <a:cs typeface="Times New Roman" panose="02020603050405020304" pitchFamily="18" charset="0"/>
              </a:rPr>
              <a:t>Testing of the proposed software will be done using students from Computer Science Department of the Federal Polytechnic </a:t>
            </a:r>
            <a:r>
              <a:rPr lang="en-GB" sz="2800" dirty="0" err="1">
                <a:solidFill>
                  <a:schemeClr val="bg1"/>
                </a:solidFill>
                <a:effectLst/>
                <a:ea typeface="Calibri" panose="020F0502020204030204" pitchFamily="34" charset="0"/>
                <a:cs typeface="Times New Roman" panose="02020603050405020304" pitchFamily="18" charset="0"/>
              </a:rPr>
              <a:t>Bida</a:t>
            </a:r>
            <a:r>
              <a:rPr lang="en-GB" sz="2800" dirty="0">
                <a:solidFill>
                  <a:schemeClr val="bg1"/>
                </a:solidFill>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86027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666680"/>
          </a:xfrm>
        </p:spPr>
        <p:txBody>
          <a:bodyPr>
            <a:normAutofit fontScale="90000"/>
          </a:bodyPr>
          <a:lstStyle/>
          <a:p>
            <a:r>
              <a:rPr lang="en-US" sz="2800" dirty="0"/>
              <a:t>References </a:t>
            </a:r>
            <a:endParaRPr lang="en-GB" sz="2800" dirty="0"/>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940905"/>
            <a:ext cx="11913704" cy="5642872"/>
          </a:xfrm>
        </p:spPr>
        <p:txBody>
          <a:bodyPr>
            <a:normAutofit/>
          </a:bodyPr>
          <a:lstStyle/>
          <a:p>
            <a:pPr algn="l">
              <a:lnSpc>
                <a:spcPct val="150000"/>
              </a:lnSpc>
            </a:pPr>
            <a:r>
              <a:rPr lang="en-US" sz="1800" b="0" i="0" dirty="0">
                <a:solidFill>
                  <a:srgbClr val="4B5563"/>
                </a:solidFill>
                <a:effectLst/>
                <a:latin typeface="Inter"/>
              </a:rPr>
              <a:t> </a:t>
            </a:r>
            <a:r>
              <a:rPr lang="en-GB" sz="1800" b="0" i="0" dirty="0">
                <a:solidFill>
                  <a:schemeClr val="bg1"/>
                </a:solidFill>
                <a:effectLst/>
                <a:latin typeface="Rockwell" panose="02060603020205020403" pitchFamily="18" charset="0"/>
              </a:rPr>
              <a:t>Idris </a:t>
            </a:r>
            <a:r>
              <a:rPr lang="en-GB" sz="1800" b="0" i="0" dirty="0" err="1">
                <a:solidFill>
                  <a:schemeClr val="bg1"/>
                </a:solidFill>
                <a:effectLst/>
                <a:latin typeface="Rockwell" panose="02060603020205020403" pitchFamily="18" charset="0"/>
              </a:rPr>
              <a:t>Olubisi</a:t>
            </a:r>
            <a:r>
              <a:rPr lang="en-GB" sz="1800" b="0" i="0" dirty="0">
                <a:solidFill>
                  <a:schemeClr val="bg1"/>
                </a:solidFill>
                <a:effectLst/>
                <a:latin typeface="Rockwell" panose="02060603020205020403" pitchFamily="18" charset="0"/>
              </a:rPr>
              <a:t> (2022) </a:t>
            </a:r>
            <a:r>
              <a:rPr lang="en-US" sz="1800" b="0" i="0" dirty="0">
                <a:solidFill>
                  <a:schemeClr val="bg1"/>
                </a:solidFill>
                <a:effectLst/>
                <a:latin typeface="Rockwell" panose="02060603020205020403" pitchFamily="18" charset="0"/>
              </a:rPr>
              <a:t>A blogging community for software developers, </a:t>
            </a:r>
            <a:r>
              <a:rPr lang="en-GB" sz="1800" b="0" i="0" dirty="0" err="1">
                <a:solidFill>
                  <a:schemeClr val="bg1"/>
                </a:solidFill>
                <a:effectLst/>
                <a:latin typeface="Rockwell" panose="02060603020205020403" pitchFamily="18" charset="0"/>
              </a:rPr>
              <a:t>Olanetsoft's</a:t>
            </a:r>
            <a:r>
              <a:rPr lang="en-GB" sz="1800" b="0" i="0" dirty="0">
                <a:solidFill>
                  <a:schemeClr val="bg1"/>
                </a:solidFill>
                <a:effectLst/>
                <a:latin typeface="Rockwell" panose="02060603020205020403" pitchFamily="18" charset="0"/>
              </a:rPr>
              <a:t> Blog January, 2022</a:t>
            </a:r>
            <a:endParaRPr lang="en-US" sz="1800" b="0" i="0" dirty="0">
              <a:solidFill>
                <a:schemeClr val="bg1"/>
              </a:solidFill>
              <a:effectLst/>
              <a:latin typeface="Rockwell" panose="02060603020205020403" pitchFamily="18" charset="0"/>
            </a:endParaRPr>
          </a:p>
          <a:p>
            <a:pPr algn="l">
              <a:lnSpc>
                <a:spcPct val="150000"/>
              </a:lnSpc>
            </a:pPr>
            <a:r>
              <a:rPr lang="en-GB" sz="1800" dirty="0">
                <a:solidFill>
                  <a:schemeClr val="bg1"/>
                </a:solidFill>
                <a:latin typeface="Rockwell" panose="02060603020205020403" pitchFamily="18" charset="0"/>
              </a:rPr>
              <a:t>Y. </a:t>
            </a:r>
            <a:r>
              <a:rPr lang="en-GB" sz="1800" dirty="0" err="1">
                <a:solidFill>
                  <a:schemeClr val="bg1"/>
                </a:solidFill>
                <a:latin typeface="Rockwell" panose="02060603020205020403" pitchFamily="18" charset="0"/>
              </a:rPr>
              <a:t>Saheed</a:t>
            </a:r>
            <a:r>
              <a:rPr lang="en-GB" sz="1800" dirty="0">
                <a:solidFill>
                  <a:schemeClr val="bg1"/>
                </a:solidFill>
                <a:latin typeface="Rockwell" panose="02060603020205020403" pitchFamily="18" charset="0"/>
              </a:rPr>
              <a:t>, M. A. </a:t>
            </a:r>
            <a:r>
              <a:rPr lang="en-GB" sz="1800" dirty="0" err="1">
                <a:solidFill>
                  <a:schemeClr val="bg1"/>
                </a:solidFill>
                <a:latin typeface="Rockwell" panose="02060603020205020403" pitchFamily="18" charset="0"/>
              </a:rPr>
              <a:t>Hambali</a:t>
            </a:r>
            <a:r>
              <a:rPr lang="en-GB" sz="1800" dirty="0">
                <a:solidFill>
                  <a:schemeClr val="bg1"/>
                </a:solidFill>
                <a:latin typeface="Rockwell" panose="02060603020205020403" pitchFamily="18" charset="0"/>
              </a:rPr>
              <a:t>, A. A. Adedeji, and I. </a:t>
            </a:r>
            <a:r>
              <a:rPr lang="en-GB" sz="1800" dirty="0" err="1">
                <a:solidFill>
                  <a:schemeClr val="bg1"/>
                </a:solidFill>
                <a:latin typeface="Rockwell" panose="02060603020205020403" pitchFamily="18" charset="0"/>
              </a:rPr>
              <a:t>Adeniji</a:t>
            </a:r>
            <a:r>
              <a:rPr lang="en-GB" sz="1800" dirty="0">
                <a:solidFill>
                  <a:schemeClr val="bg1"/>
                </a:solidFill>
                <a:latin typeface="Rockwell" panose="02060603020205020403" pitchFamily="18" charset="0"/>
              </a:rPr>
              <a:t>.: Attendance Management System Using Barcode Identification on Students’ Identity Cards. 2. H. Subramaniam and M. Hassan.: Barcode scanner based student attendance system (</a:t>
            </a:r>
            <a:r>
              <a:rPr lang="en-GB" sz="1800" dirty="0" err="1">
                <a:solidFill>
                  <a:schemeClr val="bg1"/>
                </a:solidFill>
                <a:latin typeface="Rockwell" panose="02060603020205020403" pitchFamily="18" charset="0"/>
              </a:rPr>
              <a:t>sas</a:t>
            </a:r>
            <a:r>
              <a:rPr lang="en-GB" sz="1800" dirty="0">
                <a:solidFill>
                  <a:schemeClr val="bg1"/>
                </a:solidFill>
                <a:latin typeface="Rockwell" panose="02060603020205020403" pitchFamily="18" charset="0"/>
              </a:rPr>
              <a:t>). </a:t>
            </a:r>
            <a:r>
              <a:rPr lang="en-GB" sz="1800" dirty="0" err="1">
                <a:solidFill>
                  <a:schemeClr val="bg1"/>
                </a:solidFill>
                <a:latin typeface="Rockwell" panose="02060603020205020403" pitchFamily="18" charset="0"/>
              </a:rPr>
              <a:t>Jurnal</a:t>
            </a:r>
            <a:r>
              <a:rPr lang="en-GB" sz="1800" dirty="0">
                <a:solidFill>
                  <a:schemeClr val="bg1"/>
                </a:solidFill>
                <a:latin typeface="Rockwell" panose="02060603020205020403" pitchFamily="18" charset="0"/>
              </a:rPr>
              <a:t> </a:t>
            </a:r>
            <a:r>
              <a:rPr lang="en-GB" sz="1800" dirty="0" err="1">
                <a:solidFill>
                  <a:schemeClr val="bg1"/>
                </a:solidFill>
                <a:latin typeface="Rockwell" panose="02060603020205020403" pitchFamily="18" charset="0"/>
              </a:rPr>
              <a:t>TICom</a:t>
            </a:r>
            <a:r>
              <a:rPr lang="en-GB" sz="1800" dirty="0">
                <a:solidFill>
                  <a:schemeClr val="bg1"/>
                </a:solidFill>
                <a:latin typeface="Rockwell" panose="02060603020205020403" pitchFamily="18" charset="0"/>
              </a:rPr>
              <a:t>, vol. 1, 2013. </a:t>
            </a:r>
            <a:r>
              <a:rPr lang="en-US" sz="1800" i="0" dirty="0">
                <a:solidFill>
                  <a:schemeClr val="bg1"/>
                </a:solidFill>
                <a:effectLst/>
                <a:latin typeface="Rockwell" panose="02060603020205020403" pitchFamily="18" charset="0"/>
              </a:rPr>
              <a:t>Wikipedia, 2022).</a:t>
            </a:r>
          </a:p>
          <a:p>
            <a:pPr algn="l">
              <a:lnSpc>
                <a:spcPct val="150000"/>
              </a:lnSpc>
            </a:pPr>
            <a:r>
              <a:rPr lang="en-US" sz="1800" dirty="0">
                <a:solidFill>
                  <a:schemeClr val="bg1"/>
                </a:solidFill>
                <a:latin typeface="Rockwell" panose="02060603020205020403" pitchFamily="18" charset="0"/>
              </a:rPr>
              <a:t>P. Taxila, "Development of academic attendance monitoring system using fingerprint identification," IJCSNS, vol. 9, pp. 164 (2009). </a:t>
            </a:r>
            <a:endParaRPr lang="en-GB" sz="1800" kern="100" dirty="0">
              <a:solidFill>
                <a:schemeClr val="bg1"/>
              </a:solidFill>
              <a:effectLst/>
              <a:latin typeface="Rockwell" panose="02060603020205020403" pitchFamily="18" charset="0"/>
              <a:ea typeface="Calibri" panose="020F0502020204030204" pitchFamily="34" charset="0"/>
              <a:cs typeface="Times New Roman" panose="02020603050405020304" pitchFamily="18" charset="0"/>
            </a:endParaRPr>
          </a:p>
          <a:p>
            <a:pPr algn="l">
              <a:lnSpc>
                <a:spcPct val="150000"/>
              </a:lnSpc>
            </a:pPr>
            <a:r>
              <a:rPr lang="en-US" sz="1800" i="0" dirty="0">
                <a:solidFill>
                  <a:schemeClr val="bg1"/>
                </a:solidFill>
                <a:effectLst/>
                <a:latin typeface="Rockwell" panose="02060603020205020403" pitchFamily="18" charset="0"/>
              </a:rPr>
              <a:t>Wikipedia, 2022).</a:t>
            </a:r>
            <a:endParaRPr lang="en-GB" sz="1800" kern="100" dirty="0">
              <a:solidFill>
                <a:schemeClr val="bg1"/>
              </a:solidFill>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0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1595269" y="154954"/>
            <a:ext cx="9001462" cy="573917"/>
          </a:xfrm>
        </p:spPr>
        <p:txBody>
          <a:bodyPr>
            <a:normAutofit fontScale="90000"/>
          </a:bodyPr>
          <a:lstStyle/>
          <a:p>
            <a:r>
              <a:rPr lang="en-US" sz="4000" dirty="0">
                <a:latin typeface="Arial Rounded MT Bold" panose="020F0704030504030204" pitchFamily="34" charset="0"/>
              </a:rPr>
              <a:t>INTRODUCTION</a:t>
            </a:r>
            <a:endParaRPr lang="en-GB" sz="40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728871"/>
            <a:ext cx="11913704" cy="5854906"/>
          </a:xfrm>
        </p:spPr>
        <p:txBody>
          <a:bodyPr>
            <a:normAutofit/>
          </a:bodyPr>
          <a:lstStyle/>
          <a:p>
            <a:pPr algn="just">
              <a:lnSpc>
                <a:spcPct val="100000"/>
              </a:lnSpc>
            </a:pPr>
            <a:r>
              <a:rPr lang="en-US" b="1" dirty="0">
                <a:solidFill>
                  <a:schemeClr val="bg1"/>
                </a:solidFill>
                <a:effectLst/>
                <a:latin typeface="Arial" panose="020B0604020202020204" pitchFamily="34" charset="0"/>
              </a:rPr>
              <a:t>QR CODE: </a:t>
            </a:r>
            <a:r>
              <a:rPr lang="en-US" b="0" i="0" dirty="0">
                <a:solidFill>
                  <a:schemeClr val="bg1"/>
                </a:solidFill>
                <a:effectLst/>
                <a:latin typeface="Arial" panose="020B0604020202020204" pitchFamily="34" charset="0"/>
              </a:rPr>
              <a:t>A </a:t>
            </a:r>
            <a:r>
              <a:rPr lang="en-US" b="1" i="0" dirty="0">
                <a:solidFill>
                  <a:schemeClr val="bg1"/>
                </a:solidFill>
                <a:effectLst/>
                <a:latin typeface="Arial" panose="020B0604020202020204" pitchFamily="34" charset="0"/>
              </a:rPr>
              <a:t>QR code</a:t>
            </a:r>
            <a:r>
              <a:rPr lang="en-US" b="0" i="0" dirty="0">
                <a:solidFill>
                  <a:schemeClr val="bg1"/>
                </a:solidFill>
                <a:effectLst/>
                <a:latin typeface="Arial" panose="020B0604020202020204" pitchFamily="34" charset="0"/>
              </a:rPr>
              <a:t> (an </a:t>
            </a:r>
            <a:r>
              <a:rPr lang="en-US" b="0" i="0" u="none" strike="noStrike" dirty="0">
                <a:solidFill>
                  <a:schemeClr val="bg1"/>
                </a:solidFill>
                <a:effectLst/>
                <a:latin typeface="Arial" panose="020B0604020202020204" pitchFamily="34" charset="0"/>
                <a:hlinkClick r:id="rId2" tooltip="Initialism">
                  <a:extLst>
                    <a:ext uri="{A12FA001-AC4F-418D-AE19-62706E023703}">
                      <ahyp:hlinkClr xmlns:ahyp="http://schemas.microsoft.com/office/drawing/2018/hyperlinkcolor" val="tx"/>
                    </a:ext>
                  </a:extLst>
                </a:hlinkClick>
              </a:rPr>
              <a:t>initialism</a:t>
            </a:r>
            <a:r>
              <a:rPr lang="en-US" b="0" i="0" dirty="0">
                <a:solidFill>
                  <a:schemeClr val="bg1"/>
                </a:solidFill>
                <a:effectLst/>
                <a:latin typeface="Arial" panose="020B0604020202020204" pitchFamily="34" charset="0"/>
              </a:rPr>
              <a:t> for </a:t>
            </a:r>
            <a:r>
              <a:rPr lang="en-US" b="1" i="0" dirty="0">
                <a:solidFill>
                  <a:schemeClr val="bg1"/>
                </a:solidFill>
                <a:effectLst/>
                <a:latin typeface="Arial" panose="020B0604020202020204" pitchFamily="34" charset="0"/>
              </a:rPr>
              <a:t>quick response code</a:t>
            </a:r>
            <a:r>
              <a:rPr lang="en-US" b="0" i="0" dirty="0">
                <a:solidFill>
                  <a:schemeClr val="bg1"/>
                </a:solidFill>
                <a:effectLst/>
                <a:latin typeface="Arial" panose="020B0604020202020204" pitchFamily="34" charset="0"/>
              </a:rPr>
              <a:t>) is a type of </a:t>
            </a:r>
            <a:r>
              <a:rPr lang="en-US" b="0" i="0" u="none" strike="noStrike" dirty="0">
                <a:solidFill>
                  <a:schemeClr val="bg1"/>
                </a:solidFill>
                <a:effectLst/>
                <a:latin typeface="Arial" panose="020B0604020202020204" pitchFamily="34" charset="0"/>
                <a:hlinkClick r:id="rId3" tooltip="Barcode">
                  <a:extLst>
                    <a:ext uri="{A12FA001-AC4F-418D-AE19-62706E023703}">
                      <ahyp:hlinkClr xmlns:ahyp="http://schemas.microsoft.com/office/drawing/2018/hyperlinkcolor" val="tx"/>
                    </a:ext>
                  </a:extLst>
                </a:hlinkClick>
              </a:rPr>
              <a:t>matrix barcode</a:t>
            </a:r>
            <a:r>
              <a:rPr lang="en-US" b="0" i="0" dirty="0">
                <a:solidFill>
                  <a:schemeClr val="bg1"/>
                </a:solidFill>
                <a:effectLst/>
                <a:latin typeface="Arial" panose="020B0604020202020204" pitchFamily="34" charset="0"/>
              </a:rPr>
              <a:t> (or two-dimensional barcode) invented in 1994 by the </a:t>
            </a:r>
            <a:r>
              <a:rPr lang="en-US" b="0" i="0" u="none" strike="noStrike" dirty="0">
                <a:solidFill>
                  <a:schemeClr val="bg1"/>
                </a:solidFill>
                <a:effectLst/>
                <a:latin typeface="Arial" panose="020B0604020202020204" pitchFamily="34" charset="0"/>
                <a:hlinkClick r:id="rId4" tooltip="Japan">
                  <a:extLst>
                    <a:ext uri="{A12FA001-AC4F-418D-AE19-62706E023703}">
                      <ahyp:hlinkClr xmlns:ahyp="http://schemas.microsoft.com/office/drawing/2018/hyperlinkcolor" val="tx"/>
                    </a:ext>
                  </a:extLst>
                </a:hlinkClick>
              </a:rPr>
              <a:t>Japanese</a:t>
            </a:r>
            <a:r>
              <a:rPr lang="en-US" b="0" i="0" dirty="0">
                <a:solidFill>
                  <a:schemeClr val="bg1"/>
                </a:solidFill>
                <a:effectLst/>
                <a:latin typeface="Arial" panose="020B0604020202020204" pitchFamily="34" charset="0"/>
              </a:rPr>
              <a:t> automotive company Denso </a:t>
            </a:r>
            <a:r>
              <a:rPr lang="en-US" b="0" i="0" u="none" strike="noStrike" dirty="0">
                <a:solidFill>
                  <a:schemeClr val="bg1"/>
                </a:solidFill>
                <a:effectLst/>
                <a:latin typeface="Arial" panose="020B0604020202020204" pitchFamily="34" charset="0"/>
                <a:hlinkClick r:id="rId5" tooltip="Denso">
                  <a:extLst>
                    <a:ext uri="{A12FA001-AC4F-418D-AE19-62706E023703}">
                      <ahyp:hlinkClr xmlns:ahyp="http://schemas.microsoft.com/office/drawing/2018/hyperlinkcolor" val="tx"/>
                    </a:ext>
                  </a:extLst>
                </a:hlinkClick>
              </a:rPr>
              <a:t>Wave</a:t>
            </a:r>
            <a:r>
              <a:rPr lang="en-US" b="0" i="0" u="none" strike="noStrike" dirty="0">
                <a:solidFill>
                  <a:schemeClr val="bg1"/>
                </a:solidFill>
                <a:effectLst/>
                <a:latin typeface="Arial" panose="020B0604020202020204" pitchFamily="34" charset="0"/>
              </a:rPr>
              <a:t> (Wikipedia, 2022)</a:t>
            </a:r>
            <a:r>
              <a:rPr lang="en-US" b="0" i="0" dirty="0">
                <a:solidFill>
                  <a:schemeClr val="bg1"/>
                </a:solidFill>
                <a:effectLst/>
                <a:latin typeface="Arial" panose="020B0604020202020204" pitchFamily="34" charset="0"/>
              </a:rPr>
              <a:t>.</a:t>
            </a:r>
          </a:p>
          <a:p>
            <a:pPr algn="just">
              <a:lnSpc>
                <a:spcPct val="100000"/>
              </a:lnSpc>
            </a:pPr>
            <a:r>
              <a:rPr lang="en-US" b="1" dirty="0">
                <a:solidFill>
                  <a:schemeClr val="bg1"/>
                </a:solidFill>
                <a:effectLst/>
                <a:latin typeface="Arial" panose="020B0604020202020204" pitchFamily="34" charset="0"/>
              </a:rPr>
              <a:t>AUTHENTICATION:</a:t>
            </a:r>
            <a:r>
              <a:rPr lang="en-US" b="1" dirty="0">
                <a:solidFill>
                  <a:schemeClr val="bg1"/>
                </a:solidFill>
                <a:latin typeface="Arial" panose="020B0604020202020204" pitchFamily="34" charset="0"/>
              </a:rPr>
              <a:t> </a:t>
            </a:r>
            <a:r>
              <a:rPr lang="en-US" dirty="0">
                <a:solidFill>
                  <a:schemeClr val="bg1"/>
                </a:solidFill>
                <a:latin typeface="Arial" panose="020B0604020202020204" pitchFamily="34" charset="0"/>
              </a:rPr>
              <a:t>This</a:t>
            </a:r>
            <a:r>
              <a:rPr lang="en-US" b="1" dirty="0">
                <a:solidFill>
                  <a:schemeClr val="bg1"/>
                </a:solidFill>
                <a:effectLst/>
                <a:latin typeface="Arial" panose="020B0604020202020204" pitchFamily="34" charset="0"/>
              </a:rPr>
              <a:t> </a:t>
            </a:r>
            <a:r>
              <a:rPr lang="en-US" dirty="0">
                <a:solidFill>
                  <a:schemeClr val="bg1"/>
                </a:solidFill>
                <a:latin typeface="arial" panose="020B0604020202020204" pitchFamily="34" charset="0"/>
              </a:rPr>
              <a:t>is th</a:t>
            </a:r>
            <a:r>
              <a:rPr lang="en-US" b="0" i="0" dirty="0">
                <a:solidFill>
                  <a:schemeClr val="bg1"/>
                </a:solidFill>
                <a:effectLst/>
                <a:latin typeface="arial" panose="020B0604020202020204" pitchFamily="34" charset="0"/>
              </a:rPr>
              <a:t>e process or action of proving or showing something to be true, genuine, or valid</a:t>
            </a:r>
            <a:r>
              <a:rPr lang="en-US" b="0" i="0" u="none" strike="noStrike" dirty="0">
                <a:solidFill>
                  <a:schemeClr val="bg1"/>
                </a:solidFill>
                <a:effectLst/>
                <a:latin typeface="Arial" panose="020B0604020202020204" pitchFamily="34" charset="0"/>
              </a:rPr>
              <a:t> (Wikipedia, 2022).</a:t>
            </a:r>
            <a:endParaRPr lang="en-US" b="0" i="0" dirty="0">
              <a:solidFill>
                <a:schemeClr val="bg1"/>
              </a:solidFill>
              <a:effectLst/>
              <a:latin typeface="arial" panose="020B0604020202020204" pitchFamily="34" charset="0"/>
            </a:endParaRPr>
          </a:p>
          <a:p>
            <a:pPr algn="just">
              <a:lnSpc>
                <a:spcPct val="100000"/>
              </a:lnSpc>
            </a:pPr>
            <a:r>
              <a:rPr lang="en-US" b="1" i="0" dirty="0">
                <a:solidFill>
                  <a:schemeClr val="bg1"/>
                </a:solidFill>
                <a:effectLst/>
                <a:latin typeface="arial" panose="020B0604020202020204" pitchFamily="34" charset="0"/>
              </a:rPr>
              <a:t>QR CODE AUTHENTICATION: </a:t>
            </a:r>
            <a:r>
              <a:rPr lang="en-US" i="0" dirty="0">
                <a:solidFill>
                  <a:schemeClr val="bg1"/>
                </a:solidFill>
                <a:effectLst/>
                <a:latin typeface="arial" panose="020B0604020202020204" pitchFamily="34" charset="0"/>
              </a:rPr>
              <a:t>QR Code Authentication utilizes a QR code on a printed badge that acts as a contactless card. Instead of using a traditional card reader, a computer's internal camera is utilized to read the QR code badge no additional hardware required (</a:t>
            </a:r>
            <a:r>
              <a:rPr lang="en-US" dirty="0">
                <a:solidFill>
                  <a:schemeClr val="bg1"/>
                </a:solidFill>
                <a:latin typeface="arial" panose="020B0604020202020204" pitchFamily="34" charset="0"/>
              </a:rPr>
              <a:t>Identity Automation, 2022)</a:t>
            </a:r>
            <a:r>
              <a:rPr lang="en-US" i="0" dirty="0">
                <a:solidFill>
                  <a:schemeClr val="bg1"/>
                </a:solidFill>
                <a:effectLst/>
                <a:latin typeface="arial" panose="020B0604020202020204" pitchFamily="34" charset="0"/>
              </a:rPr>
              <a:t>.</a:t>
            </a:r>
            <a:endParaRPr lang="en-US" i="0" dirty="0">
              <a:solidFill>
                <a:schemeClr val="bg1"/>
              </a:solidFill>
              <a:effectLst/>
              <a:latin typeface="Arial" panose="020B0604020202020204" pitchFamily="34" charset="0"/>
            </a:endParaRPr>
          </a:p>
          <a:p>
            <a:pPr algn="just">
              <a:lnSpc>
                <a:spcPct val="100000"/>
              </a:lnSpc>
            </a:pPr>
            <a:r>
              <a:rPr lang="en-US" b="1" i="0" dirty="0">
                <a:solidFill>
                  <a:schemeClr val="bg1"/>
                </a:solidFill>
                <a:effectLst/>
                <a:latin typeface="arial" panose="020B0604020202020204" pitchFamily="34" charset="0"/>
              </a:rPr>
              <a:t>QR CODE AUTHENTICATION SYSTEM: </a:t>
            </a:r>
            <a:r>
              <a:rPr lang="en-US" b="0" i="0" dirty="0">
                <a:solidFill>
                  <a:schemeClr val="bg1"/>
                </a:solidFill>
                <a:effectLst/>
                <a:latin typeface="arial" panose="020B0604020202020204" pitchFamily="34" charset="0"/>
              </a:rPr>
              <a:t>The QR Code authentication system is </a:t>
            </a:r>
            <a:r>
              <a:rPr lang="en-US" b="1" i="0" dirty="0">
                <a:solidFill>
                  <a:schemeClr val="bg1"/>
                </a:solidFill>
                <a:effectLst/>
                <a:latin typeface="arial" panose="020B0604020202020204" pitchFamily="34" charset="0"/>
              </a:rPr>
              <a:t>a security feature that allows a registered device to authenticate a user by scanning a QR Code</a:t>
            </a:r>
            <a:r>
              <a:rPr lang="en-US" b="0" i="0" dirty="0">
                <a:solidFill>
                  <a:schemeClr val="bg1"/>
                </a:solidFill>
                <a:effectLst/>
                <a:latin typeface="arial" panose="020B0604020202020204" pitchFamily="34" charset="0"/>
              </a:rPr>
              <a:t>. It provides a user authentication technique that is fundamentally different from using a password(</a:t>
            </a:r>
            <a:r>
              <a:rPr lang="en-GB" b="0" i="0" dirty="0">
                <a:solidFill>
                  <a:schemeClr val="bg1"/>
                </a:solidFill>
                <a:effectLst/>
                <a:latin typeface="Inter"/>
              </a:rPr>
              <a:t>Idris O. 2022).</a:t>
            </a:r>
          </a:p>
          <a:p>
            <a:pPr algn="just"/>
            <a:r>
              <a:rPr lang="en-US" sz="2000" dirty="0">
                <a:solidFill>
                  <a:schemeClr val="bg1"/>
                </a:solidFill>
              </a:rPr>
              <a:t>Student attendance system is needed to measure student participation in a classroom, </a:t>
            </a:r>
            <a:endParaRPr lang="en-GB" b="0" i="0" dirty="0">
              <a:solidFill>
                <a:schemeClr val="bg1"/>
              </a:solidFill>
              <a:effectLst/>
              <a:latin typeface="Inter"/>
            </a:endParaRPr>
          </a:p>
          <a:p>
            <a:pPr algn="just">
              <a:lnSpc>
                <a:spcPct val="100000"/>
              </a:lnSpc>
            </a:pPr>
            <a:endParaRPr lang="en-US" b="0" i="0" dirty="0">
              <a:solidFill>
                <a:schemeClr val="bg1"/>
              </a:solidFill>
              <a:effectLst/>
            </a:endParaRPr>
          </a:p>
        </p:txBody>
      </p:sp>
    </p:spTree>
    <p:extLst>
      <p:ext uri="{BB962C8B-B14F-4D97-AF65-F5344CB8AC3E}">
        <p14:creationId xmlns:p14="http://schemas.microsoft.com/office/powerpoint/2010/main" val="106005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583097"/>
            <a:ext cx="11913704" cy="6000680"/>
          </a:xfrm>
        </p:spPr>
        <p:txBody>
          <a:bodyPr>
            <a:normAutofit/>
          </a:bodyPr>
          <a:lstStyle/>
          <a:p>
            <a:pPr marL="457200" indent="-457200" algn="just">
              <a:buFont typeface="Arial" panose="020B0604020202020204" pitchFamily="34" charset="0"/>
              <a:buChar char="•"/>
            </a:pPr>
            <a:endParaRPr lang="en-US" sz="2200" dirty="0">
              <a:solidFill>
                <a:schemeClr val="bg1"/>
              </a:solidFill>
              <a:effectLst/>
              <a:cs typeface="Times New Roman" panose="02020603050405020304" pitchFamily="18" charset="0"/>
            </a:endParaRPr>
          </a:p>
          <a:p>
            <a:pPr marL="457200" indent="-457200" algn="just">
              <a:buFont typeface="Arial" panose="020B0604020202020204" pitchFamily="34" charset="0"/>
              <a:buChar char="•"/>
            </a:pPr>
            <a:r>
              <a:rPr lang="en-US" sz="2200" dirty="0">
                <a:solidFill>
                  <a:schemeClr val="bg1"/>
                </a:solidFill>
              </a:rPr>
              <a:t>It is a well-known fact that virtually all organizations whether educational or commercial need to properly record the attendance of its students or employees for effective planning, management and functioning of the organization. Regular attendance in all classes at school or university is essential to improving academic achievement. </a:t>
            </a:r>
          </a:p>
          <a:p>
            <a:pPr marL="457200" indent="-457200" algn="just">
              <a:buFont typeface="Arial" panose="020B0604020202020204" pitchFamily="34" charset="0"/>
              <a:buChar char="•"/>
            </a:pPr>
            <a:r>
              <a:rPr lang="en-GB" sz="2200" dirty="0" err="1">
                <a:solidFill>
                  <a:schemeClr val="bg1"/>
                </a:solidFill>
              </a:rPr>
              <a:t>Saheed</a:t>
            </a:r>
            <a:r>
              <a:rPr lang="en-GB" sz="2200" dirty="0">
                <a:solidFill>
                  <a:schemeClr val="bg1"/>
                </a:solidFill>
              </a:rPr>
              <a:t> et. al., (2012), from his findings stated that </a:t>
            </a:r>
            <a:r>
              <a:rPr lang="en-US" sz="2200" dirty="0">
                <a:solidFill>
                  <a:schemeClr val="bg1"/>
                </a:solidFill>
              </a:rPr>
              <a:t>most universities in the developing countries, student’s attendance is usually taken by old file system approach by calling students name and using paper sheets, this approach is being used for a long time.</a:t>
            </a:r>
          </a:p>
          <a:p>
            <a:pPr marL="457200" indent="-457200" algn="just">
              <a:buFont typeface="Arial" panose="020B0604020202020204" pitchFamily="34" charset="0"/>
              <a:buChar char="•"/>
            </a:pPr>
            <a:r>
              <a:rPr lang="en-US" sz="2200" dirty="0">
                <a:solidFill>
                  <a:schemeClr val="bg1"/>
                </a:solidFill>
              </a:rPr>
              <a:t>According to </a:t>
            </a:r>
            <a:r>
              <a:rPr lang="en-GB" sz="2200" dirty="0">
                <a:solidFill>
                  <a:schemeClr val="bg1"/>
                </a:solidFill>
              </a:rPr>
              <a:t>P. Taxila et. al., (2009), </a:t>
            </a:r>
            <a:r>
              <a:rPr lang="en-US" sz="2200" dirty="0">
                <a:solidFill>
                  <a:schemeClr val="bg1"/>
                </a:solidFill>
              </a:rPr>
              <a:t>outline the difficulties involved for the administration of universities educational institutions to regularly update the attendance record and manually calculate the percentage of classes absented and attended for the purpose of subsequent results processing and examinations</a:t>
            </a:r>
          </a:p>
          <a:p>
            <a:pPr marL="457200" indent="-457200" algn="just">
              <a:buFont typeface="Arial" panose="020B0604020202020204" pitchFamily="34" charset="0"/>
              <a:buChar char="•"/>
            </a:pPr>
            <a:r>
              <a:rPr lang="en-US" sz="2200" dirty="0">
                <a:solidFill>
                  <a:schemeClr val="bg1"/>
                </a:solidFill>
              </a:rPr>
              <a:t>Thus, Quick-Response Code is meant to improve the manual attendance system and therefore the aim of this paper is to review the existing research.</a:t>
            </a:r>
            <a:endParaRPr lang="en-GB" sz="2200" dirty="0">
              <a:solidFill>
                <a:schemeClr val="bg1"/>
              </a:solidFill>
              <a:effectLst/>
              <a:cs typeface="Times New Roman" panose="02020603050405020304" pitchFamily="18" charset="0"/>
            </a:endParaRPr>
          </a:p>
        </p:txBody>
      </p:sp>
    </p:spTree>
    <p:extLst>
      <p:ext uri="{BB962C8B-B14F-4D97-AF65-F5344CB8AC3E}">
        <p14:creationId xmlns:p14="http://schemas.microsoft.com/office/powerpoint/2010/main" val="22866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666680"/>
          </a:xfrm>
        </p:spPr>
        <p:txBody>
          <a:bodyPr>
            <a:normAutofit fontScale="90000"/>
          </a:bodyPr>
          <a:lstStyle/>
          <a:p>
            <a:r>
              <a:rPr lang="en-US" sz="2800" dirty="0"/>
              <a:t>Gaps in the study</a:t>
            </a:r>
            <a:endParaRPr lang="en-GB" sz="2800" dirty="0"/>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1099931"/>
            <a:ext cx="11913704" cy="4214191"/>
          </a:xfrm>
        </p:spPr>
        <p:txBody>
          <a:bodyPr>
            <a:normAutofit/>
          </a:bodyPr>
          <a:lstStyle/>
          <a:p>
            <a:pPr algn="just"/>
            <a:r>
              <a:rPr lang="en-US" sz="2800" dirty="0">
                <a:solidFill>
                  <a:schemeClr val="bg1"/>
                </a:solidFill>
              </a:rPr>
              <a:t>Several attendance systems is been used by department of computer science, Federal polytechnic </a:t>
            </a:r>
            <a:r>
              <a:rPr lang="en-US" sz="2800" dirty="0" err="1">
                <a:solidFill>
                  <a:schemeClr val="bg1"/>
                </a:solidFill>
              </a:rPr>
              <a:t>Bida</a:t>
            </a:r>
            <a:r>
              <a:rPr lang="en-US" sz="2800" dirty="0">
                <a:solidFill>
                  <a:schemeClr val="bg1"/>
                </a:solidFill>
              </a:rPr>
              <a:t>, which are based on manual presence. This is a highly important problem, as the current systems are inefficient in term of processing time and low in accuracy. </a:t>
            </a:r>
          </a:p>
        </p:txBody>
      </p:sp>
    </p:spTree>
    <p:extLst>
      <p:ext uri="{BB962C8B-B14F-4D97-AF65-F5344CB8AC3E}">
        <p14:creationId xmlns:p14="http://schemas.microsoft.com/office/powerpoint/2010/main" val="6894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666680"/>
          </a:xfrm>
        </p:spPr>
        <p:txBody>
          <a:bodyPr>
            <a:normAutofit fontScale="90000"/>
          </a:bodyPr>
          <a:lstStyle/>
          <a:p>
            <a:r>
              <a:rPr lang="en-US" sz="2800" dirty="0"/>
              <a:t>Scope of the research</a:t>
            </a:r>
            <a:endParaRPr lang="en-GB" sz="2800" dirty="0"/>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1099931"/>
            <a:ext cx="11913704" cy="5483845"/>
          </a:xfrm>
        </p:spPr>
        <p:txBody>
          <a:bodyPr>
            <a:normAutofit/>
          </a:bodyPr>
          <a:lstStyle/>
          <a:p>
            <a:pPr algn="just" fontAlgn="base">
              <a:lnSpc>
                <a:spcPct val="150000"/>
              </a:lnSpc>
              <a:spcAft>
                <a:spcPts val="1200"/>
              </a:spcAft>
            </a:pPr>
            <a:r>
              <a:rPr lang="en-GB" sz="3600" dirty="0">
                <a:solidFill>
                  <a:schemeClr val="bg1"/>
                </a:solidFill>
                <a:effectLst/>
                <a:ea typeface="Times New Roman" panose="02020603050405020304" pitchFamily="18" charset="0"/>
                <a:cs typeface="Helvetica" panose="020B0604020202020204" pitchFamily="34" charset="0"/>
              </a:rPr>
              <a:t>The area of the research work will be the student of computer science, the Federal Polytechnic </a:t>
            </a:r>
            <a:r>
              <a:rPr lang="en-GB" sz="3600" dirty="0" err="1">
                <a:solidFill>
                  <a:schemeClr val="bg1"/>
                </a:solidFill>
                <a:effectLst/>
                <a:ea typeface="Times New Roman" panose="02020603050405020304" pitchFamily="18" charset="0"/>
                <a:cs typeface="Helvetica" panose="020B0604020202020204" pitchFamily="34" charset="0"/>
              </a:rPr>
              <a:t>Bida</a:t>
            </a:r>
            <a:r>
              <a:rPr lang="en-GB" sz="3600" dirty="0">
                <a:solidFill>
                  <a:schemeClr val="bg1"/>
                </a:solidFill>
                <a:effectLst/>
                <a:ea typeface="Times New Roman" panose="02020603050405020304" pitchFamily="18" charset="0"/>
                <a:cs typeface="Helvetica" panose="020B0604020202020204" pitchFamily="34" charset="0"/>
              </a:rPr>
              <a:t>, Niger state.</a:t>
            </a:r>
            <a:endParaRPr lang="en-GB" sz="3600"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27342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666680"/>
          </a:xfrm>
        </p:spPr>
        <p:txBody>
          <a:bodyPr>
            <a:normAutofit fontScale="90000"/>
          </a:bodyPr>
          <a:lstStyle/>
          <a:p>
            <a:r>
              <a:rPr lang="en-US" sz="2800" dirty="0"/>
              <a:t>Problem statement</a:t>
            </a:r>
            <a:endParaRPr lang="en-GB" sz="2800" dirty="0"/>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1099931"/>
            <a:ext cx="11913704" cy="5483845"/>
          </a:xfrm>
        </p:spPr>
        <p:txBody>
          <a:bodyPr>
            <a:normAutofit/>
          </a:bodyPr>
          <a:lstStyle/>
          <a:p>
            <a:pPr algn="just">
              <a:lnSpc>
                <a:spcPct val="150000"/>
              </a:lnSpc>
              <a:spcAft>
                <a:spcPts val="800"/>
              </a:spcAft>
            </a:pPr>
            <a:r>
              <a:rPr lang="en-US" sz="2800" dirty="0">
                <a:solidFill>
                  <a:schemeClr val="bg1"/>
                </a:solidFill>
              </a:rPr>
              <a:t>It is compulsory for each classes in universities or colleges to take an attendance for each students. However, most of the lectures in colleges and universities used manual sheet paper for class attendance. Obviously, the manual record system is not efficient and requires more time. Sometimes it may also not accurate because most of the students that skipped the class tends to cheat by asking their peers to sign or cover their attendance. This give rise to the need for an automated way of verifying students attendance in the department of Computer Science, Federal Polyethnic </a:t>
            </a:r>
            <a:r>
              <a:rPr lang="en-US" sz="2800" dirty="0" err="1">
                <a:solidFill>
                  <a:schemeClr val="bg1"/>
                </a:solidFill>
              </a:rPr>
              <a:t>Bida</a:t>
            </a:r>
            <a:r>
              <a:rPr lang="en-US" sz="2800" dirty="0">
                <a:solidFill>
                  <a:schemeClr val="bg1"/>
                </a:solidFill>
              </a:rPr>
              <a:t>, which cannot be easily manipulated.</a:t>
            </a:r>
            <a:endParaRPr lang="en-GB" sz="2800" kern="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194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358887" y="274224"/>
            <a:ext cx="7166921" cy="666680"/>
          </a:xfrm>
        </p:spPr>
        <p:txBody>
          <a:bodyPr>
            <a:normAutofit fontScale="90000"/>
          </a:bodyPr>
          <a:lstStyle/>
          <a:p>
            <a:r>
              <a:rPr lang="en-US" sz="2800" b="1" dirty="0"/>
              <a:t>Aim &amp; objectives of the study</a:t>
            </a:r>
            <a:endParaRPr lang="en-GB" sz="2800" b="1" dirty="0"/>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1099932"/>
            <a:ext cx="11913704" cy="3072468"/>
          </a:xfrm>
        </p:spPr>
        <p:txBody>
          <a:bodyPr>
            <a:noAutofit/>
          </a:bodyPr>
          <a:lstStyle/>
          <a:p>
            <a:pPr algn="just">
              <a:lnSpc>
                <a:spcPct val="100000"/>
              </a:lnSpc>
              <a:spcAft>
                <a:spcPts val="800"/>
              </a:spcAft>
            </a:pPr>
            <a:r>
              <a:rPr lang="en-US" dirty="0">
                <a:solidFill>
                  <a:schemeClr val="bg1"/>
                </a:solidFill>
                <a:latin typeface="Rockwell" panose="02060603020205020403" pitchFamily="18" charset="0"/>
              </a:rPr>
              <a:t>Generally, the project aim at developing is a new system that can replace the older manually system such as system that using manual timesheets which is not systematic and efficient to be used in today’s environment. </a:t>
            </a:r>
          </a:p>
          <a:p>
            <a:pPr algn="just">
              <a:lnSpc>
                <a:spcPct val="100000"/>
              </a:lnSpc>
              <a:spcAft>
                <a:spcPts val="800"/>
              </a:spcAft>
            </a:pPr>
            <a:r>
              <a:rPr lang="en-US" dirty="0">
                <a:solidFill>
                  <a:schemeClr val="bg1"/>
                </a:solidFill>
                <a:latin typeface="Rockwell" panose="02060603020205020403" pitchFamily="18" charset="0"/>
              </a:rPr>
              <a:t>The objectives of this project are as follows: </a:t>
            </a:r>
          </a:p>
          <a:p>
            <a:pPr marL="285750" indent="-285750" algn="just">
              <a:lnSpc>
                <a:spcPct val="100000"/>
              </a:lnSpc>
              <a:spcAft>
                <a:spcPts val="800"/>
              </a:spcAft>
              <a:buFont typeface="Arial" panose="020B0604020202020204" pitchFamily="34" charset="0"/>
              <a:buChar char="•"/>
            </a:pPr>
            <a:r>
              <a:rPr lang="en-US" dirty="0">
                <a:solidFill>
                  <a:schemeClr val="bg1"/>
                </a:solidFill>
                <a:latin typeface="Rockwell" panose="02060603020205020403" pitchFamily="18" charset="0"/>
              </a:rPr>
              <a:t>To study the user authentication based on QR Code. </a:t>
            </a:r>
          </a:p>
          <a:p>
            <a:pPr marL="285750" indent="-285750" algn="just">
              <a:lnSpc>
                <a:spcPct val="100000"/>
              </a:lnSpc>
              <a:spcAft>
                <a:spcPts val="800"/>
              </a:spcAft>
              <a:buFont typeface="Arial" panose="020B0604020202020204" pitchFamily="34" charset="0"/>
              <a:buChar char="•"/>
            </a:pPr>
            <a:r>
              <a:rPr lang="en-US" dirty="0">
                <a:solidFill>
                  <a:schemeClr val="bg1"/>
                </a:solidFill>
                <a:latin typeface="Rockwell" panose="02060603020205020403" pitchFamily="18" charset="0"/>
              </a:rPr>
              <a:t>To design and develop an application that can generate a new QR Code, scan and record the attendance. </a:t>
            </a:r>
          </a:p>
          <a:p>
            <a:pPr marL="285750" indent="-285750" algn="just">
              <a:lnSpc>
                <a:spcPct val="100000"/>
              </a:lnSpc>
              <a:spcAft>
                <a:spcPts val="800"/>
              </a:spcAft>
              <a:buFont typeface="Arial" panose="020B0604020202020204" pitchFamily="34" charset="0"/>
              <a:buChar char="•"/>
            </a:pPr>
            <a:r>
              <a:rPr lang="en-US" dirty="0">
                <a:solidFill>
                  <a:schemeClr val="bg1"/>
                </a:solidFill>
                <a:latin typeface="Rockwell" panose="02060603020205020403" pitchFamily="18" charset="0"/>
              </a:rPr>
              <a:t>To evaluate and testing the functionality of the application.</a:t>
            </a:r>
            <a:endParaRPr lang="en-GB" sz="1400" dirty="0">
              <a:solidFill>
                <a:schemeClr val="bg1"/>
              </a:solidFill>
              <a:effectLst/>
              <a:latin typeface="Rockwell" panose="02060603020205020403" pitchFamily="18" charset="0"/>
              <a:ea typeface="Times New Roman" panose="02020603050405020304" pitchFamily="18" charset="0"/>
            </a:endParaRPr>
          </a:p>
        </p:txBody>
      </p:sp>
      <p:sp>
        <p:nvSpPr>
          <p:cNvPr id="6" name="Subtitle 2">
            <a:extLst>
              <a:ext uri="{FF2B5EF4-FFF2-40B4-BE49-F238E27FC236}">
                <a16:creationId xmlns:a16="http://schemas.microsoft.com/office/drawing/2014/main" id="{8172B1C5-4E66-7E3D-22DC-22BE2DC678BF}"/>
              </a:ext>
            </a:extLst>
          </p:cNvPr>
          <p:cNvSpPr txBox="1">
            <a:spLocks/>
          </p:cNvSpPr>
          <p:nvPr/>
        </p:nvSpPr>
        <p:spPr>
          <a:xfrm>
            <a:off x="139148" y="5619680"/>
            <a:ext cx="11489634" cy="96409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lnSpc>
                <a:spcPct val="100000"/>
              </a:lnSpc>
              <a:spcAft>
                <a:spcPts val="800"/>
              </a:spcAft>
            </a:pPr>
            <a:r>
              <a:rPr lang="en-GB" kern="100" dirty="0">
                <a:solidFill>
                  <a:schemeClr val="bg1"/>
                </a:solidFill>
                <a:effectLst/>
                <a:ea typeface="Calibri" panose="020F0502020204030204" pitchFamily="34" charset="0"/>
                <a:cs typeface="Times New Roman" panose="02020603050405020304" pitchFamily="18" charset="0"/>
              </a:rPr>
              <a:t>The purpose of this project is to develop a </a:t>
            </a:r>
            <a:r>
              <a:rPr lang="en-US" sz="2400" kern="100" dirty="0">
                <a:solidFill>
                  <a:schemeClr val="bg1"/>
                </a:solidFill>
                <a:effectLst/>
                <a:latin typeface="+mn-lt"/>
                <a:ea typeface="Calibri" panose="020F0502020204030204" pitchFamily="34" charset="0"/>
                <a:cs typeface="Times New Roman" panose="02020603050405020304" pitchFamily="18" charset="0"/>
              </a:rPr>
              <a:t>QR code authentication for students attendance</a:t>
            </a:r>
            <a:r>
              <a:rPr lang="en-GB" kern="100" dirty="0">
                <a:solidFill>
                  <a:schemeClr val="bg1"/>
                </a:solidFill>
                <a:effectLst/>
                <a:ea typeface="Calibri" panose="020F0502020204030204" pitchFamily="34" charset="0"/>
                <a:cs typeface="Times New Roman" panose="02020603050405020304" pitchFamily="18" charset="0"/>
              </a:rPr>
              <a:t> for the department of Computer Science, Federal Polytechnic </a:t>
            </a:r>
            <a:r>
              <a:rPr lang="en-GB" kern="100" dirty="0" err="1">
                <a:solidFill>
                  <a:schemeClr val="bg1"/>
                </a:solidFill>
                <a:effectLst/>
                <a:ea typeface="Calibri" panose="020F0502020204030204" pitchFamily="34" charset="0"/>
                <a:cs typeface="Times New Roman" panose="02020603050405020304" pitchFamily="18" charset="0"/>
              </a:rPr>
              <a:t>Bida</a:t>
            </a:r>
            <a:r>
              <a:rPr lang="en-GB" kern="100" dirty="0">
                <a:solidFill>
                  <a:schemeClr val="bg1"/>
                </a:solidFill>
                <a:effectLst/>
                <a:ea typeface="Calibri" panose="020F0502020204030204" pitchFamily="34" charset="0"/>
                <a:cs typeface="Times New Roman" panose="02020603050405020304" pitchFamily="18" charset="0"/>
              </a:rPr>
              <a:t>. </a:t>
            </a:r>
            <a:endParaRPr lang="en-GB" sz="1400" dirty="0">
              <a:solidFill>
                <a:schemeClr val="bg1"/>
              </a:solidFill>
              <a:effectLst/>
              <a:ea typeface="Times New Roman" panose="02020603050405020304" pitchFamily="18" charset="0"/>
            </a:endParaRPr>
          </a:p>
        </p:txBody>
      </p:sp>
      <p:sp>
        <p:nvSpPr>
          <p:cNvPr id="8" name="Title 1">
            <a:extLst>
              <a:ext uri="{FF2B5EF4-FFF2-40B4-BE49-F238E27FC236}">
                <a16:creationId xmlns:a16="http://schemas.microsoft.com/office/drawing/2014/main" id="{7C13E13A-E98B-6280-D088-AC62814E7488}"/>
              </a:ext>
            </a:extLst>
          </p:cNvPr>
          <p:cNvSpPr txBox="1">
            <a:spLocks/>
          </p:cNvSpPr>
          <p:nvPr/>
        </p:nvSpPr>
        <p:spPr bwMode="blackWhite">
          <a:xfrm>
            <a:off x="2199862" y="4815768"/>
            <a:ext cx="7166921" cy="66668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fontScale="900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2800" b="1" dirty="0">
                <a:solidFill>
                  <a:schemeClr val="bg1"/>
                </a:solidFill>
                <a:latin typeface="+mn-lt"/>
              </a:rPr>
              <a:t>PURPOSE OF THE STUDY </a:t>
            </a:r>
            <a:endParaRPr lang="en-GB" sz="2800" b="1" dirty="0">
              <a:solidFill>
                <a:schemeClr val="bg1"/>
              </a:solidFill>
              <a:latin typeface="+mn-lt"/>
            </a:endParaRPr>
          </a:p>
        </p:txBody>
      </p:sp>
    </p:spTree>
    <p:extLst>
      <p:ext uri="{BB962C8B-B14F-4D97-AF65-F5344CB8AC3E}">
        <p14:creationId xmlns:p14="http://schemas.microsoft.com/office/powerpoint/2010/main" val="351234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666680"/>
          </a:xfrm>
        </p:spPr>
        <p:txBody>
          <a:bodyPr>
            <a:normAutofit fontScale="90000"/>
          </a:bodyPr>
          <a:lstStyle/>
          <a:p>
            <a:r>
              <a:rPr lang="en-US" sz="2800" dirty="0"/>
              <a:t>Proposed Methodology &amp; design </a:t>
            </a:r>
            <a:endParaRPr lang="en-GB" sz="2800" dirty="0"/>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1099932"/>
            <a:ext cx="11913704" cy="503581"/>
          </a:xfrm>
        </p:spPr>
        <p:txBody>
          <a:bodyPr>
            <a:normAutofit fontScale="92500"/>
          </a:bodyPr>
          <a:lstStyle/>
          <a:p>
            <a:pPr algn="l"/>
            <a:r>
              <a:rPr lang="en-US" sz="1800" dirty="0">
                <a:solidFill>
                  <a:schemeClr val="bg1"/>
                </a:solidFill>
              </a:rPr>
              <a:t>The proposed project is going to be a web based application, and the languages to be used include, HTML, PHP, </a:t>
            </a:r>
            <a:r>
              <a:rPr lang="en-US" sz="1800" dirty="0" err="1">
                <a:solidFill>
                  <a:schemeClr val="bg1"/>
                </a:solidFill>
              </a:rPr>
              <a:t>Javascript</a:t>
            </a:r>
            <a:r>
              <a:rPr lang="en-US" sz="1800" dirty="0">
                <a:solidFill>
                  <a:schemeClr val="bg1"/>
                </a:solidFill>
              </a:rPr>
              <a:t> &amp; MySQL</a:t>
            </a:r>
            <a:endParaRPr lang="en-GB" sz="1800" dirty="0">
              <a:solidFill>
                <a:schemeClr val="bg1"/>
              </a:solidFill>
            </a:endParaRPr>
          </a:p>
        </p:txBody>
      </p:sp>
      <p:pic>
        <p:nvPicPr>
          <p:cNvPr id="5" name="Picture 4">
            <a:extLst>
              <a:ext uri="{FF2B5EF4-FFF2-40B4-BE49-F238E27FC236}">
                <a16:creationId xmlns:a16="http://schemas.microsoft.com/office/drawing/2014/main" id="{122BB477-E99D-DE5E-8B0C-2B51FC79DB19}"/>
              </a:ext>
            </a:extLst>
          </p:cNvPr>
          <p:cNvPicPr>
            <a:picLocks noChangeAspect="1"/>
          </p:cNvPicPr>
          <p:nvPr/>
        </p:nvPicPr>
        <p:blipFill>
          <a:blip r:embed="rId2"/>
          <a:stretch>
            <a:fillRect/>
          </a:stretch>
        </p:blipFill>
        <p:spPr>
          <a:xfrm>
            <a:off x="178919" y="2378283"/>
            <a:ext cx="5998698" cy="4205493"/>
          </a:xfrm>
          <a:prstGeom prst="rect">
            <a:avLst/>
          </a:prstGeom>
        </p:spPr>
      </p:pic>
      <p:pic>
        <p:nvPicPr>
          <p:cNvPr id="9" name="Picture 8">
            <a:extLst>
              <a:ext uri="{FF2B5EF4-FFF2-40B4-BE49-F238E27FC236}">
                <a16:creationId xmlns:a16="http://schemas.microsoft.com/office/drawing/2014/main" id="{5FB6A391-0F98-2324-2D00-73D3F0F190FB}"/>
              </a:ext>
            </a:extLst>
          </p:cNvPr>
          <p:cNvPicPr>
            <a:picLocks noChangeAspect="1"/>
          </p:cNvPicPr>
          <p:nvPr/>
        </p:nvPicPr>
        <p:blipFill>
          <a:blip r:embed="rId3"/>
          <a:stretch>
            <a:fillRect/>
          </a:stretch>
        </p:blipFill>
        <p:spPr>
          <a:xfrm>
            <a:off x="6363959" y="2378283"/>
            <a:ext cx="5343525" cy="2238375"/>
          </a:xfrm>
          <a:prstGeom prst="rect">
            <a:avLst/>
          </a:prstGeom>
        </p:spPr>
      </p:pic>
      <p:sp>
        <p:nvSpPr>
          <p:cNvPr id="10" name="Subtitle 2">
            <a:extLst>
              <a:ext uri="{FF2B5EF4-FFF2-40B4-BE49-F238E27FC236}">
                <a16:creationId xmlns:a16="http://schemas.microsoft.com/office/drawing/2014/main" id="{0A1F6B0C-8A35-97FC-5873-2BF3E8302A88}"/>
              </a:ext>
            </a:extLst>
          </p:cNvPr>
          <p:cNvSpPr txBox="1">
            <a:spLocks/>
          </p:cNvSpPr>
          <p:nvPr/>
        </p:nvSpPr>
        <p:spPr>
          <a:xfrm>
            <a:off x="220765" y="1880846"/>
            <a:ext cx="11913704" cy="503581"/>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GB" b="1">
                <a:solidFill>
                  <a:schemeClr val="bg1"/>
                </a:solidFill>
              </a:rPr>
              <a:t>SOFTWARE &amp; HARDWARE REQUIREMENT</a:t>
            </a:r>
            <a:endParaRPr lang="en-GB" sz="2800" b="1" dirty="0">
              <a:solidFill>
                <a:schemeClr val="bg1"/>
              </a:solidFill>
            </a:endParaRPr>
          </a:p>
        </p:txBody>
      </p:sp>
    </p:spTree>
    <p:extLst>
      <p:ext uri="{BB962C8B-B14F-4D97-AF65-F5344CB8AC3E}">
        <p14:creationId xmlns:p14="http://schemas.microsoft.com/office/powerpoint/2010/main" val="135451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CE9B0E-2FBC-C45F-94E1-F5503D3A4FED}"/>
              </a:ext>
            </a:extLst>
          </p:cNvPr>
          <p:cNvSpPr txBox="1">
            <a:spLocks/>
          </p:cNvSpPr>
          <p:nvPr/>
        </p:nvSpPr>
        <p:spPr>
          <a:xfrm>
            <a:off x="2288502" y="115957"/>
            <a:ext cx="6859617" cy="6666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a:t>Data flow diagram</a:t>
            </a:r>
            <a:endParaRPr lang="en-GB" sz="2800" dirty="0"/>
          </a:p>
        </p:txBody>
      </p:sp>
      <p:pic>
        <p:nvPicPr>
          <p:cNvPr id="5" name="Picture 4">
            <a:extLst>
              <a:ext uri="{FF2B5EF4-FFF2-40B4-BE49-F238E27FC236}">
                <a16:creationId xmlns:a16="http://schemas.microsoft.com/office/drawing/2014/main" id="{D5479161-261B-B10F-D217-CE8ED2552B67}"/>
              </a:ext>
            </a:extLst>
          </p:cNvPr>
          <p:cNvPicPr>
            <a:picLocks noChangeAspect="1"/>
          </p:cNvPicPr>
          <p:nvPr/>
        </p:nvPicPr>
        <p:blipFill>
          <a:blip r:embed="rId2"/>
          <a:stretch>
            <a:fillRect/>
          </a:stretch>
        </p:blipFill>
        <p:spPr>
          <a:xfrm>
            <a:off x="384313" y="916719"/>
            <a:ext cx="10084904" cy="5501640"/>
          </a:xfrm>
          <a:prstGeom prst="rect">
            <a:avLst/>
          </a:prstGeom>
        </p:spPr>
      </p:pic>
      <p:sp>
        <p:nvSpPr>
          <p:cNvPr id="7" name="Subtitle 6">
            <a:extLst>
              <a:ext uri="{FF2B5EF4-FFF2-40B4-BE49-F238E27FC236}">
                <a16:creationId xmlns:a16="http://schemas.microsoft.com/office/drawing/2014/main" id="{846F267C-B683-1735-A086-AC0A7561907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643187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328</TotalTime>
  <Words>959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Arial Rounded MT Bold</vt:lpstr>
      <vt:lpstr>Gill Sans MT</vt:lpstr>
      <vt:lpstr>Inter</vt:lpstr>
      <vt:lpstr>Rockwell</vt:lpstr>
      <vt:lpstr>Parcel</vt:lpstr>
      <vt:lpstr>PROJECT PROPOSAL ON  qr code authentication for students attendance   BY  GROUP 68  NAME                 MAT. NO    LEVEL  nzeako chioma blessing 2020/140629cs   HND II  Abraham david   2020/136905CS  HND II adeboye abbas oshinuga 2020/136158cs  HNDII  ON  COM 425 SECOND SEMESTER    UNDER THE SUPERVISION OF  mr. Yusuf yakubu DEPARTMENT OF COMPUTER SCIENCE  SCHOOL OF INFORMATION AND COMMUNICATION TECHNOLOGY  THE FEDERAL POLYTECHNIC BIDA, NIGER STATE            JUNE, 2022</vt:lpstr>
      <vt:lpstr>INTRODUCTION</vt:lpstr>
      <vt:lpstr>PowerPoint Presentation</vt:lpstr>
      <vt:lpstr>Gaps in the study</vt:lpstr>
      <vt:lpstr>Scope of the research</vt:lpstr>
      <vt:lpstr>Problem statement</vt:lpstr>
      <vt:lpstr>Aim &amp; objectives of the study</vt:lpstr>
      <vt:lpstr>Proposed Methodology &amp; design </vt:lpstr>
      <vt:lpstr>PowerPoint Presentation</vt:lpstr>
      <vt:lpstr>IMPLEMENTATION / TESTING</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AN EXPERT SYSTEM  FOR  PREDICTING Students'  ACADEMIC PERFORMANCE</dc:title>
  <dc:creator>user</dc:creator>
  <cp:lastModifiedBy>user</cp:lastModifiedBy>
  <cp:revision>50</cp:revision>
  <dcterms:created xsi:type="dcterms:W3CDTF">2022-06-15T10:50:58Z</dcterms:created>
  <dcterms:modified xsi:type="dcterms:W3CDTF">2022-06-15T22:40:40Z</dcterms:modified>
</cp:coreProperties>
</file>