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1" r:id="rId1"/>
  </p:sldMasterIdLst>
  <p:sldIdLst>
    <p:sldId id="256" r:id="rId2"/>
    <p:sldId id="257" r:id="rId3"/>
    <p:sldId id="267" r:id="rId4"/>
    <p:sldId id="268" r:id="rId5"/>
    <p:sldId id="260" r:id="rId6"/>
    <p:sldId id="274" r:id="rId7"/>
    <p:sldId id="269" r:id="rId8"/>
    <p:sldId id="270" r:id="rId9"/>
    <p:sldId id="273" r:id="rId10"/>
    <p:sldId id="265" r:id="rId11"/>
    <p:sldId id="27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9" d="100"/>
          <a:sy n="79" d="100"/>
        </p:scale>
        <p:origin x="42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05004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8/9/2022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38075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8/9/2022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76535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8/9/2022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96244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8/9/2022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90692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8/9/2022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55441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8/9/2022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59161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8/9/2022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35183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8/9/2022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98164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8/9/2022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41943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74774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8/9/2022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6210351"/>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05A0D-27F1-619D-5B49-CF9F1EA3C246}"/>
              </a:ext>
            </a:extLst>
          </p:cNvPr>
          <p:cNvSpPr>
            <a:spLocks noGrp="1"/>
          </p:cNvSpPr>
          <p:nvPr>
            <p:ph type="ctrTitle"/>
          </p:nvPr>
        </p:nvSpPr>
        <p:spPr>
          <a:xfrm>
            <a:off x="596348" y="204185"/>
            <a:ext cx="10588487" cy="6408649"/>
          </a:xfrm>
        </p:spPr>
        <p:txBody>
          <a:bodyPr>
            <a:noAutofit/>
          </a:bodyPr>
          <a:lstStyle/>
          <a:p>
            <a:r>
              <a:rPr lang="en-US" sz="2400" b="1" kern="100" dirty="0">
                <a:effectLst/>
                <a:latin typeface="Arial Rounded MT Bold" panose="020F0704030504030204" pitchFamily="34" charset="0"/>
                <a:ea typeface="Calibri" panose="020F0502020204030204" pitchFamily="34" charset="0"/>
                <a:cs typeface="Times New Roman" panose="02020603050405020304" pitchFamily="18" charset="0"/>
              </a:rPr>
              <a:t>DESIGN AND IMPLEMENTATION OF AN EXPERT SYSTEM FOR </a:t>
            </a:r>
            <a:r>
              <a:rPr lang="en-US" sz="2400" kern="100" dirty="0">
                <a:effectLst/>
                <a:latin typeface="Arial Rounded MT Bold" panose="020F0704030504030204" pitchFamily="34" charset="0"/>
                <a:ea typeface="Calibri" panose="020F0502020204030204" pitchFamily="34" charset="0"/>
                <a:cs typeface="Times New Roman" panose="02020603050405020304" pitchFamily="18" charset="0"/>
              </a:rPr>
              <a:t> </a:t>
            </a:r>
            <a:r>
              <a:rPr lang="en-US" sz="2400" b="1" kern="100" dirty="0">
                <a:effectLst/>
                <a:latin typeface="Arial Rounded MT Bold" panose="020F0704030504030204" pitchFamily="34" charset="0"/>
                <a:ea typeface="Calibri" panose="020F0502020204030204" pitchFamily="34" charset="0"/>
                <a:cs typeface="Times New Roman" panose="02020603050405020304" pitchFamily="18" charset="0"/>
              </a:rPr>
              <a:t>PREDICTING STUDENTS’  ACADEMIC PERFORMANCE</a:t>
            </a:r>
            <a:r>
              <a:rPr lang="en-US" sz="1800" b="1" kern="100" dirty="0">
                <a:effectLst/>
                <a:latin typeface="Arial Rounded MT Bold" panose="020F0704030504030204" pitchFamily="34" charset="0"/>
                <a:ea typeface="Calibri" panose="020F0502020204030204" pitchFamily="34" charset="0"/>
                <a:cs typeface="Times New Roman" panose="02020603050405020304" pitchFamily="18" charset="0"/>
              </a:rPr>
              <a:t/>
            </a:r>
            <a:br>
              <a:rPr lang="en-US" sz="1800" b="1" kern="100" dirty="0">
                <a:effectLst/>
                <a:latin typeface="Arial Rounded MT Bold" panose="020F0704030504030204" pitchFamily="34" charset="0"/>
                <a:ea typeface="Calibri" panose="020F0502020204030204" pitchFamily="34" charset="0"/>
                <a:cs typeface="Times New Roman" panose="02020603050405020304" pitchFamily="18" charset="0"/>
              </a:rPr>
            </a:br>
            <a:r>
              <a:rPr lang="en-US" sz="1800" b="1" kern="100" dirty="0">
                <a:effectLst/>
                <a:latin typeface="Arial Rounded MT Bold" panose="020F0704030504030204" pitchFamily="34" charset="0"/>
                <a:ea typeface="Calibri" panose="020F0502020204030204" pitchFamily="34" charset="0"/>
                <a:cs typeface="Times New Roman" panose="02020603050405020304" pitchFamily="18" charset="0"/>
              </a:rPr>
              <a:t/>
            </a:r>
            <a:br>
              <a:rPr lang="en-US" sz="1800" b="1" kern="100" dirty="0">
                <a:effectLst/>
                <a:latin typeface="Arial Rounded MT Bold" panose="020F0704030504030204" pitchFamily="34" charset="0"/>
                <a:ea typeface="Calibri" panose="020F0502020204030204" pitchFamily="34" charset="0"/>
                <a:cs typeface="Times New Roman" panose="02020603050405020304" pitchFamily="18" charset="0"/>
              </a:rPr>
            </a:br>
            <a:r>
              <a:rPr lang="en-US" sz="1800" b="1" kern="100" dirty="0">
                <a:effectLst/>
                <a:latin typeface="Arial Rounded MT Bold" panose="020F0704030504030204" pitchFamily="34" charset="0"/>
                <a:ea typeface="Calibri" panose="020F0502020204030204" pitchFamily="34" charset="0"/>
                <a:cs typeface="Times New Roman" panose="02020603050405020304" pitchFamily="18" charset="0"/>
              </a:rPr>
              <a:t>BY </a:t>
            </a:r>
            <a:br>
              <a:rPr lang="en-US" sz="1800" b="1" kern="100" dirty="0">
                <a:effectLst/>
                <a:latin typeface="Arial Rounded MT Bold" panose="020F0704030504030204" pitchFamily="34" charset="0"/>
                <a:ea typeface="Calibri" panose="020F0502020204030204" pitchFamily="34" charset="0"/>
                <a:cs typeface="Times New Roman" panose="02020603050405020304" pitchFamily="18" charset="0"/>
              </a:rPr>
            </a:br>
            <a:r>
              <a:rPr lang="en-US" sz="1800" b="1" kern="100" dirty="0">
                <a:effectLst/>
                <a:latin typeface="Arial Rounded MT Bold" panose="020F0704030504030204" pitchFamily="34" charset="0"/>
                <a:ea typeface="Calibri" panose="020F0502020204030204" pitchFamily="34" charset="0"/>
                <a:cs typeface="Times New Roman" panose="02020603050405020304" pitchFamily="18" charset="0"/>
              </a:rPr>
              <a:t>GROUP 68</a:t>
            </a:r>
            <a:br>
              <a:rPr lang="en-US" sz="1800" b="1" kern="100" dirty="0">
                <a:effectLst/>
                <a:latin typeface="Arial Rounded MT Bold" panose="020F0704030504030204" pitchFamily="34" charset="0"/>
                <a:ea typeface="Calibri" panose="020F0502020204030204" pitchFamily="34" charset="0"/>
                <a:cs typeface="Times New Roman" panose="02020603050405020304" pitchFamily="18" charset="0"/>
              </a:rPr>
            </a:br>
            <a:r>
              <a:rPr lang="en-US" sz="1800" b="1" kern="100" dirty="0">
                <a:effectLst/>
                <a:latin typeface="Arial Rounded MT Bold" panose="020F0704030504030204" pitchFamily="34" charset="0"/>
                <a:ea typeface="Calibri" panose="020F0502020204030204" pitchFamily="34" charset="0"/>
                <a:cs typeface="Times New Roman" panose="02020603050405020304" pitchFamily="18" charset="0"/>
              </a:rPr>
              <a:t/>
            </a:r>
            <a:br>
              <a:rPr lang="en-US" sz="1800" b="1" kern="100" dirty="0">
                <a:effectLst/>
                <a:latin typeface="Arial Rounded MT Bold" panose="020F0704030504030204" pitchFamily="34" charset="0"/>
                <a:ea typeface="Calibri" panose="020F0502020204030204" pitchFamily="34" charset="0"/>
                <a:cs typeface="Times New Roman" panose="02020603050405020304" pitchFamily="18" charset="0"/>
              </a:rPr>
            </a:br>
            <a:r>
              <a:rPr lang="en-US" sz="1800" b="1" kern="100" dirty="0">
                <a:effectLst/>
                <a:latin typeface="Arial Rounded MT Bold" panose="020F0704030504030204" pitchFamily="34" charset="0"/>
                <a:ea typeface="Calibri" panose="020F0502020204030204" pitchFamily="34" charset="0"/>
                <a:cs typeface="Times New Roman" panose="02020603050405020304" pitchFamily="18" charset="0"/>
              </a:rPr>
              <a:t>NAME	</a:t>
            </a:r>
            <a:r>
              <a:rPr lang="en-US" sz="1800" kern="100" dirty="0">
                <a:effectLst/>
                <a:latin typeface="Arial Rounded MT Bold" panose="020F0704030504030204" pitchFamily="34" charset="0"/>
                <a:ea typeface="Calibri" panose="020F0502020204030204" pitchFamily="34" charset="0"/>
                <a:cs typeface="Times New Roman" panose="02020603050405020304" pitchFamily="18" charset="0"/>
              </a:rPr>
              <a:t>	</a:t>
            </a:r>
            <a:r>
              <a:rPr lang="en-US" sz="1800" b="1" kern="100" dirty="0">
                <a:effectLst/>
                <a:latin typeface="Arial Rounded MT Bold" panose="020F0704030504030204" pitchFamily="34" charset="0"/>
                <a:ea typeface="Calibri" panose="020F0502020204030204" pitchFamily="34" charset="0"/>
                <a:cs typeface="Times New Roman" panose="02020603050405020304" pitchFamily="18" charset="0"/>
              </a:rPr>
              <a:t>		               MAT. NO				LEVEL </a:t>
            </a:r>
            <a:r>
              <a:rPr lang="en-US" sz="1800" kern="100" dirty="0">
                <a:effectLst/>
                <a:latin typeface="Arial Rounded MT Bold" panose="020F0704030504030204" pitchFamily="34" charset="0"/>
                <a:ea typeface="Calibri" panose="020F0502020204030204" pitchFamily="34" charset="0"/>
                <a:cs typeface="Times New Roman" panose="02020603050405020304" pitchFamily="18" charset="0"/>
              </a:rPr>
              <a:t/>
            </a:r>
            <a:br>
              <a:rPr lang="en-US" sz="1800" kern="100" dirty="0">
                <a:effectLst/>
                <a:latin typeface="Arial Rounded MT Bold" panose="020F0704030504030204" pitchFamily="34" charset="0"/>
                <a:ea typeface="Calibri" panose="020F0502020204030204" pitchFamily="34" charset="0"/>
                <a:cs typeface="Times New Roman" panose="02020603050405020304" pitchFamily="18" charset="0"/>
              </a:rPr>
            </a:br>
            <a:r>
              <a:rPr lang="en-US" sz="1800" b="1" kern="100" dirty="0">
                <a:effectLst/>
                <a:latin typeface="Arial Rounded MT Bold" panose="020F0704030504030204" pitchFamily="34" charset="0"/>
                <a:ea typeface="Calibri" panose="020F0502020204030204" pitchFamily="34" charset="0"/>
                <a:cs typeface="Times New Roman" panose="02020603050405020304" pitchFamily="18" charset="0"/>
              </a:rPr>
              <a:t>CHUKWU GODWIN .C. 	</a:t>
            </a:r>
            <a:r>
              <a:rPr lang="en-US" sz="1800" kern="100" dirty="0">
                <a:effectLst/>
                <a:latin typeface="Arial Rounded MT Bold" panose="020F0704030504030204" pitchFamily="34" charset="0"/>
                <a:ea typeface="Calibri" panose="020F0502020204030204" pitchFamily="34" charset="0"/>
                <a:cs typeface="Times New Roman" panose="02020603050405020304" pitchFamily="18" charset="0"/>
              </a:rPr>
              <a:t>		</a:t>
            </a:r>
            <a:r>
              <a:rPr lang="en-US" sz="1800" b="1" kern="100" dirty="0">
                <a:effectLst/>
                <a:latin typeface="Arial Rounded MT Bold" panose="020F0704030504030204" pitchFamily="34" charset="0"/>
                <a:ea typeface="Calibri" panose="020F0502020204030204" pitchFamily="34" charset="0"/>
                <a:cs typeface="Times New Roman" panose="02020603050405020304" pitchFamily="18" charset="0"/>
              </a:rPr>
              <a:t>2020/136191CS 			HND II </a:t>
            </a:r>
            <a:br>
              <a:rPr lang="en-US" sz="1800" b="1" kern="100" dirty="0">
                <a:effectLst/>
                <a:latin typeface="Arial Rounded MT Bold" panose="020F0704030504030204" pitchFamily="34" charset="0"/>
                <a:ea typeface="Calibri" panose="020F0502020204030204" pitchFamily="34" charset="0"/>
                <a:cs typeface="Times New Roman" panose="02020603050405020304" pitchFamily="18" charset="0"/>
              </a:rPr>
            </a:br>
            <a:r>
              <a:rPr lang="en-US" sz="1800" b="1" kern="100" dirty="0">
                <a:effectLst/>
                <a:latin typeface="Arial Rounded MT Bold" panose="020F0704030504030204" pitchFamily="34" charset="0"/>
                <a:ea typeface="Calibri" panose="020F0502020204030204" pitchFamily="34" charset="0"/>
                <a:cs typeface="Times New Roman" panose="02020603050405020304" pitchFamily="18" charset="0"/>
              </a:rPr>
              <a:t>SALIHU MULIKAT OYIZA 		2020/139268CS			HND II</a:t>
            </a:r>
            <a:br>
              <a:rPr lang="en-US" sz="1800" b="1" kern="100" dirty="0">
                <a:effectLst/>
                <a:latin typeface="Arial Rounded MT Bold" panose="020F0704030504030204" pitchFamily="34" charset="0"/>
                <a:ea typeface="Calibri" panose="020F0502020204030204" pitchFamily="34" charset="0"/>
                <a:cs typeface="Times New Roman" panose="02020603050405020304" pitchFamily="18" charset="0"/>
              </a:rPr>
            </a:br>
            <a:r>
              <a:rPr lang="en-US" sz="1800" b="1" kern="100" dirty="0">
                <a:effectLst/>
                <a:latin typeface="Arial Rounded MT Bold" panose="020F0704030504030204" pitchFamily="34" charset="0"/>
                <a:ea typeface="Calibri" panose="020F0502020204030204" pitchFamily="34" charset="0"/>
                <a:cs typeface="Times New Roman" panose="02020603050405020304" pitchFamily="18" charset="0"/>
              </a:rPr>
              <a:t>SHAABA NURUDEEN 			2020/138274CS			HNDII</a:t>
            </a:r>
            <a:br>
              <a:rPr lang="en-US" sz="1800" b="1" kern="100" dirty="0">
                <a:effectLst/>
                <a:latin typeface="Arial Rounded MT Bold" panose="020F0704030504030204" pitchFamily="34" charset="0"/>
                <a:ea typeface="Calibri" panose="020F0502020204030204" pitchFamily="34" charset="0"/>
                <a:cs typeface="Times New Roman" panose="02020603050405020304" pitchFamily="18" charset="0"/>
              </a:rPr>
            </a:br>
            <a:r>
              <a:rPr lang="en-US" sz="1800" b="1" kern="100" dirty="0">
                <a:effectLst/>
                <a:latin typeface="Arial Rounded MT Bold" panose="020F0704030504030204" pitchFamily="34" charset="0"/>
                <a:ea typeface="Calibri" panose="020F0502020204030204" pitchFamily="34" charset="0"/>
                <a:cs typeface="Times New Roman" panose="02020603050405020304" pitchFamily="18" charset="0"/>
              </a:rPr>
              <a:t/>
            </a:r>
            <a:br>
              <a:rPr lang="en-US" sz="1800" b="1" kern="100" dirty="0">
                <a:effectLst/>
                <a:latin typeface="Arial Rounded MT Bold" panose="020F0704030504030204" pitchFamily="34" charset="0"/>
                <a:ea typeface="Calibri" panose="020F0502020204030204" pitchFamily="34" charset="0"/>
                <a:cs typeface="Times New Roman" panose="02020603050405020304" pitchFamily="18" charset="0"/>
              </a:rPr>
            </a:br>
            <a:r>
              <a:rPr lang="en-US" sz="1800" b="1" kern="100" dirty="0">
                <a:effectLst/>
                <a:latin typeface="Arial Rounded MT Bold" panose="020F0704030504030204" pitchFamily="34" charset="0"/>
                <a:ea typeface="Calibri" panose="020F0502020204030204" pitchFamily="34" charset="0"/>
                <a:cs typeface="Times New Roman" panose="02020603050405020304" pitchFamily="18" charset="0"/>
              </a:rPr>
              <a:t>ON </a:t>
            </a:r>
            <a:br>
              <a:rPr lang="en-US" sz="1800" b="1" kern="100" dirty="0">
                <a:effectLst/>
                <a:latin typeface="Arial Rounded MT Bold" panose="020F0704030504030204" pitchFamily="34" charset="0"/>
                <a:ea typeface="Calibri" panose="020F0502020204030204" pitchFamily="34" charset="0"/>
                <a:cs typeface="Times New Roman" panose="02020603050405020304" pitchFamily="18" charset="0"/>
              </a:rPr>
            </a:br>
            <a:r>
              <a:rPr lang="en-US" sz="1800" b="1" kern="100" dirty="0">
                <a:effectLst/>
                <a:latin typeface="Arial Rounded MT Bold" panose="020F0704030504030204" pitchFamily="34" charset="0"/>
                <a:ea typeface="Calibri" panose="020F0502020204030204" pitchFamily="34" charset="0"/>
                <a:cs typeface="Times New Roman" panose="02020603050405020304" pitchFamily="18" charset="0"/>
              </a:rPr>
              <a:t>COM 425</a:t>
            </a:r>
            <a:br>
              <a:rPr lang="en-US" sz="1800" b="1" kern="100" dirty="0">
                <a:effectLst/>
                <a:latin typeface="Arial Rounded MT Bold" panose="020F0704030504030204" pitchFamily="34" charset="0"/>
                <a:ea typeface="Calibri" panose="020F0502020204030204" pitchFamily="34" charset="0"/>
                <a:cs typeface="Times New Roman" panose="02020603050405020304" pitchFamily="18" charset="0"/>
              </a:rPr>
            </a:br>
            <a:r>
              <a:rPr lang="en-US" sz="1800" b="1" kern="100" dirty="0">
                <a:effectLst/>
                <a:latin typeface="Arial Rounded MT Bold" panose="020F0704030504030204" pitchFamily="34" charset="0"/>
                <a:ea typeface="Calibri" panose="020F0502020204030204" pitchFamily="34" charset="0"/>
                <a:cs typeface="Times New Roman" panose="02020603050405020304" pitchFamily="18" charset="0"/>
              </a:rPr>
              <a:t>SECOND SEMESTER </a:t>
            </a:r>
            <a:br>
              <a:rPr lang="en-US" sz="1800" b="1" kern="100" dirty="0">
                <a:effectLst/>
                <a:latin typeface="Arial Rounded MT Bold" panose="020F0704030504030204" pitchFamily="34" charset="0"/>
                <a:ea typeface="Calibri" panose="020F0502020204030204" pitchFamily="34" charset="0"/>
                <a:cs typeface="Times New Roman" panose="02020603050405020304" pitchFamily="18" charset="0"/>
              </a:rPr>
            </a:br>
            <a:r>
              <a:rPr lang="en-US" sz="1800" b="1" kern="100" dirty="0">
                <a:effectLst/>
                <a:latin typeface="Arial Rounded MT Bold" panose="020F0704030504030204" pitchFamily="34" charset="0"/>
                <a:ea typeface="Calibri" panose="020F0502020204030204" pitchFamily="34" charset="0"/>
                <a:cs typeface="Times New Roman" panose="02020603050405020304" pitchFamily="18" charset="0"/>
              </a:rPr>
              <a:t/>
            </a:r>
            <a:br>
              <a:rPr lang="en-US" sz="1800" b="1" kern="100" dirty="0">
                <a:effectLst/>
                <a:latin typeface="Arial Rounded MT Bold" panose="020F0704030504030204" pitchFamily="34" charset="0"/>
                <a:ea typeface="Calibri" panose="020F0502020204030204" pitchFamily="34" charset="0"/>
                <a:cs typeface="Times New Roman" panose="02020603050405020304" pitchFamily="18" charset="0"/>
              </a:rPr>
            </a:br>
            <a:r>
              <a:rPr lang="en-US" sz="1800" b="1" kern="100" dirty="0">
                <a:effectLst/>
                <a:latin typeface="Arial Rounded MT Bold" panose="020F0704030504030204" pitchFamily="34" charset="0"/>
                <a:ea typeface="Calibri" panose="020F0502020204030204" pitchFamily="34" charset="0"/>
                <a:cs typeface="Times New Roman" panose="02020603050405020304" pitchFamily="18" charset="0"/>
              </a:rPr>
              <a:t/>
            </a:r>
            <a:br>
              <a:rPr lang="en-US" sz="1800" b="1" kern="100" dirty="0">
                <a:effectLst/>
                <a:latin typeface="Arial Rounded MT Bold" panose="020F0704030504030204" pitchFamily="34" charset="0"/>
                <a:ea typeface="Calibri" panose="020F0502020204030204" pitchFamily="34" charset="0"/>
                <a:cs typeface="Times New Roman" panose="02020603050405020304" pitchFamily="18" charset="0"/>
              </a:rPr>
            </a:br>
            <a:r>
              <a:rPr lang="en-US" sz="1800" b="1" kern="100" dirty="0">
                <a:effectLst/>
                <a:latin typeface="Arial Rounded MT Bold" panose="020F0704030504030204" pitchFamily="34" charset="0"/>
                <a:ea typeface="Calibri" panose="020F0502020204030204" pitchFamily="34" charset="0"/>
                <a:cs typeface="Times New Roman" panose="02020603050405020304" pitchFamily="18" charset="0"/>
              </a:rPr>
              <a:t>UNDER THE SUPERVISION OF </a:t>
            </a:r>
            <a:br>
              <a:rPr lang="en-US" sz="1800" b="1" kern="100" dirty="0">
                <a:effectLst/>
                <a:latin typeface="Arial Rounded MT Bold" panose="020F0704030504030204" pitchFamily="34" charset="0"/>
                <a:ea typeface="Calibri" panose="020F0502020204030204" pitchFamily="34" charset="0"/>
                <a:cs typeface="Times New Roman" panose="02020603050405020304" pitchFamily="18" charset="0"/>
              </a:rPr>
            </a:br>
            <a:r>
              <a:rPr lang="en-US" sz="1800" b="1" kern="100" dirty="0">
                <a:effectLst/>
                <a:latin typeface="Arial Rounded MT Bold" panose="020F0704030504030204" pitchFamily="34" charset="0"/>
                <a:ea typeface="Calibri" panose="020F0502020204030204" pitchFamily="34" charset="0"/>
                <a:cs typeface="Times New Roman" panose="02020603050405020304" pitchFamily="18" charset="0"/>
              </a:rPr>
              <a:t>MRS. KULUWA .H. AHMAD </a:t>
            </a:r>
            <a:br>
              <a:rPr lang="en-US" sz="1800" b="1" kern="100" dirty="0">
                <a:effectLst/>
                <a:latin typeface="Arial Rounded MT Bold" panose="020F0704030504030204" pitchFamily="34" charset="0"/>
                <a:ea typeface="Calibri" panose="020F0502020204030204" pitchFamily="34" charset="0"/>
                <a:cs typeface="Times New Roman" panose="02020603050405020304" pitchFamily="18" charset="0"/>
              </a:rPr>
            </a:br>
            <a:r>
              <a:rPr lang="en-US" sz="1800" b="1" kern="100" dirty="0">
                <a:effectLst/>
                <a:latin typeface="Arial Rounded MT Bold" panose="020F0704030504030204" pitchFamily="34" charset="0"/>
                <a:ea typeface="Calibri" panose="020F0502020204030204" pitchFamily="34" charset="0"/>
                <a:cs typeface="Times New Roman" panose="02020603050405020304" pitchFamily="18" charset="0"/>
              </a:rPr>
              <a:t>DEPARTMENT OF COMPUTER SCIENCE </a:t>
            </a:r>
            <a:br>
              <a:rPr lang="en-US" sz="1800" b="1" kern="100" dirty="0">
                <a:effectLst/>
                <a:latin typeface="Arial Rounded MT Bold" panose="020F0704030504030204" pitchFamily="34" charset="0"/>
                <a:ea typeface="Calibri" panose="020F0502020204030204" pitchFamily="34" charset="0"/>
                <a:cs typeface="Times New Roman" panose="02020603050405020304" pitchFamily="18" charset="0"/>
              </a:rPr>
            </a:br>
            <a:r>
              <a:rPr lang="en-US" sz="1800" b="1" kern="100" dirty="0">
                <a:effectLst/>
                <a:latin typeface="Arial Rounded MT Bold" panose="020F0704030504030204" pitchFamily="34" charset="0"/>
                <a:ea typeface="Calibri" panose="020F0502020204030204" pitchFamily="34" charset="0"/>
                <a:cs typeface="Times New Roman" panose="02020603050405020304" pitchFamily="18" charset="0"/>
              </a:rPr>
              <a:t>SCHOOL OF INFORMATION AND COMMUNICATION TECHNOLOGY </a:t>
            </a:r>
            <a:br>
              <a:rPr lang="en-US" sz="1800" b="1" kern="100" dirty="0">
                <a:effectLst/>
                <a:latin typeface="Arial Rounded MT Bold" panose="020F0704030504030204" pitchFamily="34" charset="0"/>
                <a:ea typeface="Calibri" panose="020F0502020204030204" pitchFamily="34" charset="0"/>
                <a:cs typeface="Times New Roman" panose="02020603050405020304" pitchFamily="18" charset="0"/>
              </a:rPr>
            </a:br>
            <a:r>
              <a:rPr lang="en-US" sz="1800" b="1" kern="100" dirty="0">
                <a:effectLst/>
                <a:latin typeface="Arial Rounded MT Bold" panose="020F0704030504030204" pitchFamily="34" charset="0"/>
                <a:ea typeface="Calibri" panose="020F0502020204030204" pitchFamily="34" charset="0"/>
                <a:cs typeface="Times New Roman" panose="02020603050405020304" pitchFamily="18" charset="0"/>
              </a:rPr>
              <a:t>THE FEDERAL POLYTECHNIC BIDA, NIGER STATE </a:t>
            </a:r>
            <a:br>
              <a:rPr lang="en-US" sz="1800" b="1" kern="100" dirty="0">
                <a:effectLst/>
                <a:latin typeface="Arial Rounded MT Bold" panose="020F0704030504030204" pitchFamily="34" charset="0"/>
                <a:ea typeface="Calibri" panose="020F0502020204030204" pitchFamily="34" charset="0"/>
                <a:cs typeface="Times New Roman" panose="02020603050405020304" pitchFamily="18" charset="0"/>
              </a:rPr>
            </a:br>
            <a:r>
              <a:rPr lang="en-US" sz="1800" b="1" kern="100" dirty="0">
                <a:effectLst/>
                <a:latin typeface="Arial Rounded MT Bold" panose="020F0704030504030204" pitchFamily="34" charset="0"/>
                <a:ea typeface="Calibri" panose="020F0502020204030204" pitchFamily="34" charset="0"/>
                <a:cs typeface="Times New Roman" panose="02020603050405020304" pitchFamily="18" charset="0"/>
              </a:rPr>
              <a:t/>
            </a:r>
            <a:br>
              <a:rPr lang="en-US" sz="1800" b="1" kern="100" dirty="0">
                <a:effectLst/>
                <a:latin typeface="Arial Rounded MT Bold" panose="020F0704030504030204" pitchFamily="34" charset="0"/>
                <a:ea typeface="Calibri" panose="020F0502020204030204" pitchFamily="34" charset="0"/>
                <a:cs typeface="Times New Roman" panose="02020603050405020304" pitchFamily="18" charset="0"/>
              </a:rPr>
            </a:br>
            <a:r>
              <a:rPr lang="en-US" sz="1800" b="1" kern="100" dirty="0">
                <a:effectLst/>
                <a:latin typeface="Arial Rounded MT Bold" panose="020F0704030504030204" pitchFamily="34" charset="0"/>
                <a:ea typeface="Calibri" panose="020F0502020204030204" pitchFamily="34" charset="0"/>
                <a:cs typeface="Times New Roman" panose="02020603050405020304" pitchFamily="18" charset="0"/>
              </a:rPr>
              <a:t>									AUGUST, 2022</a:t>
            </a:r>
            <a:endParaRPr lang="en-GB" sz="1800" dirty="0">
              <a:latin typeface="Arial Rounded MT Bold" panose="020F0704030504030204" pitchFamily="34" charset="0"/>
            </a:endParaRPr>
          </a:p>
        </p:txBody>
      </p:sp>
    </p:spTree>
    <p:extLst>
      <p:ext uri="{BB962C8B-B14F-4D97-AF65-F5344CB8AC3E}">
        <p14:creationId xmlns:p14="http://schemas.microsoft.com/office/powerpoint/2010/main" val="2804552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28C7475C-3410-9273-76CD-4647A85D7A3A}"/>
              </a:ext>
            </a:extLst>
          </p:cNvPr>
          <p:cNvSpPr txBox="1">
            <a:spLocks/>
          </p:cNvSpPr>
          <p:nvPr/>
        </p:nvSpPr>
        <p:spPr>
          <a:xfrm>
            <a:off x="53009" y="932155"/>
            <a:ext cx="11913704" cy="5651621"/>
          </a:xfrm>
          <a:prstGeom prst="rect">
            <a:avLst/>
          </a:prstGeom>
        </p:spPr>
        <p:txBody>
          <a:bodyPr vert="horz" lIns="91440" tIns="45720" rIns="91440" bIns="45720" rtlCol="0">
            <a:normAutofit/>
          </a:bodyPr>
          <a:lstStyle>
            <a:lvl1pPr marL="0" indent="0" algn="ctr" defTabSz="914400" rtl="0" eaLnBrk="1" latinLnBrk="0" hangingPunct="1">
              <a:lnSpc>
                <a:spcPct val="120000"/>
              </a:lnSpc>
              <a:spcBef>
                <a:spcPts val="1000"/>
              </a:spcBef>
              <a:buFont typeface="Arial" panose="020B0604020202020204" pitchFamily="34" charset="0"/>
              <a:buNone/>
              <a:defRPr sz="2400" kern="1200">
                <a:solidFill>
                  <a:schemeClr val="tx1"/>
                </a:solidFill>
                <a:effectLst>
                  <a:outerShdw blurRad="50800" dist="38100" dir="2700000" algn="tl" rotWithShape="0">
                    <a:srgbClr val="000000">
                      <a:alpha val="48000"/>
                    </a:srgbClr>
                  </a:outerShdw>
                </a:effectLst>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effectLst>
                  <a:outerShdw blurRad="50800" dist="38100" dir="2700000" algn="tl" rotWithShape="0">
                    <a:srgbClr val="000000">
                      <a:alpha val="48000"/>
                    </a:srgbClr>
                  </a:outerShdw>
                </a:effectLst>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2860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7432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2004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657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algn="just" fontAlgn="base">
              <a:lnSpc>
                <a:spcPct val="150000"/>
              </a:lnSpc>
              <a:spcAft>
                <a:spcPts val="900"/>
              </a:spcAft>
            </a:pPr>
            <a:r>
              <a:rPr lang="en-GB" dirty="0">
                <a:effectLst/>
                <a:latin typeface="Bookman Old Style" panose="02050604050505020204" pitchFamily="18" charset="0"/>
                <a:ea typeface="Times New Roman" panose="02020603050405020304" pitchFamily="18" charset="0"/>
              </a:rPr>
              <a:t>The </a:t>
            </a:r>
            <a:r>
              <a:rPr lang="en-GB" dirty="0" smtClean="0">
                <a:effectLst/>
                <a:latin typeface="Bookman Old Style" panose="02050604050505020204" pitchFamily="18" charset="0"/>
                <a:ea typeface="Times New Roman" panose="02020603050405020304" pitchFamily="18" charset="0"/>
              </a:rPr>
              <a:t>prediction </a:t>
            </a:r>
            <a:r>
              <a:rPr lang="en-GB" dirty="0">
                <a:effectLst/>
                <a:latin typeface="Bookman Old Style" panose="02050604050505020204" pitchFamily="18" charset="0"/>
                <a:ea typeface="Times New Roman" panose="02020603050405020304" pitchFamily="18" charset="0"/>
              </a:rPr>
              <a:t>system can be used by the management to identify the struggling students at an early stage of the semester. Early prediction of students’ academic performance can help the management to provide the needed actions at the right moment, and to plan the appropriate training in order to improve the student’s success rate such as providing the suffering students with special attention </a:t>
            </a:r>
            <a:r>
              <a:rPr lang="en-GB" dirty="0" err="1">
                <a:effectLst/>
                <a:latin typeface="Bookman Old Style" panose="02050604050505020204" pitchFamily="18" charset="0"/>
                <a:ea typeface="Times New Roman" panose="02020603050405020304" pitchFamily="18" charset="0"/>
              </a:rPr>
              <a:t>e.g</a:t>
            </a:r>
            <a:r>
              <a:rPr lang="en-GB" dirty="0">
                <a:effectLst/>
                <a:latin typeface="Bookman Old Style" panose="02050604050505020204" pitchFamily="18" charset="0"/>
                <a:ea typeface="Times New Roman" panose="02020603050405020304" pitchFamily="18" charset="0"/>
              </a:rPr>
              <a:t> counselling. </a:t>
            </a:r>
          </a:p>
        </p:txBody>
      </p:sp>
      <p:sp>
        <p:nvSpPr>
          <p:cNvPr id="5" name="Title 1">
            <a:extLst>
              <a:ext uri="{FF2B5EF4-FFF2-40B4-BE49-F238E27FC236}">
                <a16:creationId xmlns:a16="http://schemas.microsoft.com/office/drawing/2014/main" id="{AC915FCD-2B51-CB34-EFF5-8DEB4F8E4720}"/>
              </a:ext>
            </a:extLst>
          </p:cNvPr>
          <p:cNvSpPr txBox="1">
            <a:spLocks/>
          </p:cNvSpPr>
          <p:nvPr/>
        </p:nvSpPr>
        <p:spPr>
          <a:xfrm>
            <a:off x="2666191" y="365060"/>
            <a:ext cx="6859617" cy="6666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3200" dirty="0">
                <a:latin typeface="Arial Rounded MT Bold" panose="020F0704030504030204" pitchFamily="34" charset="0"/>
              </a:rPr>
              <a:t>CONCLUSION</a:t>
            </a:r>
            <a:endParaRPr lang="en-GB" sz="3200" dirty="0">
              <a:latin typeface="Arial Rounded MT Bold" panose="020F0704030504030204" pitchFamily="34" charset="0"/>
            </a:endParaRPr>
          </a:p>
        </p:txBody>
      </p:sp>
    </p:spTree>
    <p:extLst>
      <p:ext uri="{BB962C8B-B14F-4D97-AF65-F5344CB8AC3E}">
        <p14:creationId xmlns:p14="http://schemas.microsoft.com/office/powerpoint/2010/main" val="2734248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28C7475C-3410-9273-76CD-4647A85D7A3A}"/>
              </a:ext>
            </a:extLst>
          </p:cNvPr>
          <p:cNvSpPr txBox="1">
            <a:spLocks/>
          </p:cNvSpPr>
          <p:nvPr/>
        </p:nvSpPr>
        <p:spPr>
          <a:xfrm>
            <a:off x="694943" y="932155"/>
            <a:ext cx="10741153" cy="5651621"/>
          </a:xfrm>
          <a:prstGeom prst="rect">
            <a:avLst/>
          </a:prstGeom>
        </p:spPr>
        <p:txBody>
          <a:bodyPr vert="horz" lIns="91440" tIns="45720" rIns="91440" bIns="45720" rtlCol="0">
            <a:normAutofit fontScale="85000" lnSpcReduction="10000"/>
          </a:bodyPr>
          <a:lstStyle>
            <a:lvl1pPr marL="0" indent="0" algn="ctr" defTabSz="914400" rtl="0" eaLnBrk="1" latinLnBrk="0" hangingPunct="1">
              <a:lnSpc>
                <a:spcPct val="120000"/>
              </a:lnSpc>
              <a:spcBef>
                <a:spcPts val="1000"/>
              </a:spcBef>
              <a:buFont typeface="Arial" panose="020B0604020202020204" pitchFamily="34" charset="0"/>
              <a:buNone/>
              <a:defRPr sz="2400" kern="1200">
                <a:solidFill>
                  <a:schemeClr val="tx1"/>
                </a:solidFill>
                <a:effectLst>
                  <a:outerShdw blurRad="50800" dist="38100" dir="2700000" algn="tl" rotWithShape="0">
                    <a:srgbClr val="000000">
                      <a:alpha val="48000"/>
                    </a:srgbClr>
                  </a:outerShdw>
                </a:effectLst>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effectLst>
                  <a:outerShdw blurRad="50800" dist="38100" dir="2700000" algn="tl" rotWithShape="0">
                    <a:srgbClr val="000000">
                      <a:alpha val="48000"/>
                    </a:srgbClr>
                  </a:outerShdw>
                </a:effectLst>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2860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7432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2004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657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450215" indent="-450215" algn="just">
              <a:lnSpc>
                <a:spcPct val="107000"/>
              </a:lnSpc>
              <a:spcAft>
                <a:spcPts val="800"/>
              </a:spcAft>
            </a:pPr>
            <a:r>
              <a:rPr lang="en-GB" kern="100" dirty="0">
                <a:effectLst/>
                <a:ea typeface="Calibri" panose="020F0502020204030204" pitchFamily="34" charset="0"/>
                <a:cs typeface="Times New Roman" panose="02020603050405020304" pitchFamily="18" charset="0"/>
              </a:rPr>
              <a:t>Chen, X., Zou, D., &amp; </a:t>
            </a:r>
            <a:r>
              <a:rPr lang="en-GB" kern="100" dirty="0" err="1">
                <a:effectLst/>
                <a:ea typeface="Calibri" panose="020F0502020204030204" pitchFamily="34" charset="0"/>
                <a:cs typeface="Times New Roman" panose="02020603050405020304" pitchFamily="18" charset="0"/>
              </a:rPr>
              <a:t>Xie</a:t>
            </a:r>
            <a:r>
              <a:rPr lang="en-GB" kern="100" dirty="0">
                <a:effectLst/>
                <a:ea typeface="Calibri" panose="020F0502020204030204" pitchFamily="34" charset="0"/>
                <a:cs typeface="Times New Roman" panose="02020603050405020304" pitchFamily="18" charset="0"/>
              </a:rPr>
              <a:t>, H. (2020). Fifty years of British journal of educational technology: A topic </a:t>
            </a:r>
            <a:r>
              <a:rPr lang="en-GB" kern="100" dirty="0" err="1">
                <a:effectLst/>
                <a:ea typeface="Calibri" panose="020F0502020204030204" pitchFamily="34" charset="0"/>
                <a:cs typeface="Times New Roman" panose="02020603050405020304" pitchFamily="18" charset="0"/>
              </a:rPr>
              <a:t>modeling</a:t>
            </a:r>
            <a:r>
              <a:rPr lang="en-GB" kern="100" dirty="0">
                <a:effectLst/>
                <a:ea typeface="Calibri" panose="020F0502020204030204" pitchFamily="34" charset="0"/>
                <a:cs typeface="Times New Roman" panose="02020603050405020304" pitchFamily="18" charset="0"/>
              </a:rPr>
              <a:t> based bibliometric perspective. British Journal of Educational Technology, 51(3), 692–708. </a:t>
            </a:r>
            <a:endParaRPr lang="en-GB" kern="100" dirty="0" smtClean="0">
              <a:effectLst/>
              <a:ea typeface="Calibri" panose="020F0502020204030204" pitchFamily="34" charset="0"/>
              <a:cs typeface="Times New Roman" panose="02020603050405020304" pitchFamily="18" charset="0"/>
            </a:endParaRPr>
          </a:p>
          <a:p>
            <a:pPr marL="450215" indent="-450215" algn="just">
              <a:lnSpc>
                <a:spcPct val="107000"/>
              </a:lnSpc>
              <a:spcAft>
                <a:spcPts val="800"/>
              </a:spcAft>
            </a:pPr>
            <a:r>
              <a:rPr lang="en-GB" dirty="0">
                <a:effectLst/>
              </a:rPr>
              <a:t>Hussain, M., Zhu, W., Zhang, W., &amp; </a:t>
            </a:r>
            <a:r>
              <a:rPr lang="en-GB" dirty="0" err="1">
                <a:effectLst/>
              </a:rPr>
              <a:t>Abidi</a:t>
            </a:r>
            <a:r>
              <a:rPr lang="en-GB" dirty="0">
                <a:effectLst/>
              </a:rPr>
              <a:t>, S. M. R. (2018). Student engagement predictions in an e-learning system and their impact on student course assessment scores. Computational intelligence and neuroscience, Article ID 6347186</a:t>
            </a:r>
            <a:r>
              <a:rPr lang="en-GB" dirty="0" smtClean="0">
                <a:effectLst/>
              </a:rPr>
              <a:t>,</a:t>
            </a:r>
          </a:p>
          <a:p>
            <a:pPr marL="450215" indent="-450215" algn="just">
              <a:lnSpc>
                <a:spcPct val="107000"/>
              </a:lnSpc>
              <a:spcAft>
                <a:spcPts val="800"/>
              </a:spcAft>
            </a:pPr>
            <a:r>
              <a:rPr lang="en-GB" dirty="0" smtClean="0">
                <a:effectLst/>
              </a:rPr>
              <a:t> </a:t>
            </a:r>
            <a:r>
              <a:rPr lang="en-GB" kern="100" dirty="0" smtClean="0">
                <a:effectLst/>
                <a:ea typeface="Calibri" panose="020F0502020204030204" pitchFamily="34" charset="0"/>
                <a:cs typeface="Times New Roman" panose="02020603050405020304" pitchFamily="18" charset="0"/>
              </a:rPr>
              <a:t>Khan</a:t>
            </a:r>
            <a:r>
              <a:rPr lang="en-GB" kern="100" dirty="0">
                <a:effectLst/>
                <a:ea typeface="Calibri" panose="020F0502020204030204" pitchFamily="34" charset="0"/>
                <a:cs typeface="Times New Roman" panose="02020603050405020304" pitchFamily="18" charset="0"/>
              </a:rPr>
              <a:t>, S. (2018). Modern Internet of Things as a challenge for higher education. IJCSNS, 18(12), 34.</a:t>
            </a:r>
          </a:p>
          <a:p>
            <a:pPr marL="450215" indent="-450215" algn="just">
              <a:lnSpc>
                <a:spcPct val="107000"/>
              </a:lnSpc>
              <a:spcAft>
                <a:spcPts val="800"/>
              </a:spcAft>
            </a:pPr>
            <a:r>
              <a:rPr lang="en-GB" kern="100" dirty="0" err="1">
                <a:effectLst/>
                <a:ea typeface="Calibri" panose="020F0502020204030204" pitchFamily="34" charset="0"/>
                <a:cs typeface="Times New Roman" panose="02020603050405020304" pitchFamily="18" charset="0"/>
              </a:rPr>
              <a:t>Koutina</a:t>
            </a:r>
            <a:r>
              <a:rPr lang="en-GB" kern="100" dirty="0">
                <a:effectLst/>
                <a:ea typeface="Calibri" panose="020F0502020204030204" pitchFamily="34" charset="0"/>
                <a:cs typeface="Times New Roman" panose="02020603050405020304" pitchFamily="18" charset="0"/>
              </a:rPr>
              <a:t>, M., &amp; </a:t>
            </a:r>
            <a:r>
              <a:rPr lang="en-GB" kern="100" dirty="0" err="1">
                <a:effectLst/>
                <a:ea typeface="Calibri" panose="020F0502020204030204" pitchFamily="34" charset="0"/>
                <a:cs typeface="Times New Roman" panose="02020603050405020304" pitchFamily="18" charset="0"/>
              </a:rPr>
              <a:t>Kermanidis</a:t>
            </a:r>
            <a:r>
              <a:rPr lang="en-GB" kern="100" dirty="0">
                <a:effectLst/>
                <a:ea typeface="Calibri" panose="020F0502020204030204" pitchFamily="34" charset="0"/>
                <a:cs typeface="Times New Roman" panose="02020603050405020304" pitchFamily="18" charset="0"/>
              </a:rPr>
              <a:t>, K. L. (2011). Predicting postgraduate students’ performance using machine learning techniques. In Artificial intelligence applications and innovations (pp. 159-168). Springer, Berlin, Heidelberg.</a:t>
            </a:r>
          </a:p>
          <a:p>
            <a:pPr marL="450215" indent="-450215" algn="just">
              <a:lnSpc>
                <a:spcPct val="107000"/>
              </a:lnSpc>
              <a:spcAft>
                <a:spcPts val="800"/>
              </a:spcAft>
            </a:pPr>
            <a:r>
              <a:rPr lang="en-GB" kern="100" dirty="0">
                <a:effectLst/>
                <a:ea typeface="Calibri" panose="020F0502020204030204" pitchFamily="34" charset="0"/>
                <a:cs typeface="Times New Roman" panose="02020603050405020304" pitchFamily="18" charset="0"/>
              </a:rPr>
              <a:t>Norris, D., Baer, L., Leonard, J., Pugliese, L., &amp; </a:t>
            </a:r>
            <a:r>
              <a:rPr lang="en-GB" kern="100" dirty="0" err="1">
                <a:effectLst/>
                <a:ea typeface="Calibri" panose="020F0502020204030204" pitchFamily="34" charset="0"/>
                <a:cs typeface="Times New Roman" panose="02020603050405020304" pitchFamily="18" charset="0"/>
              </a:rPr>
              <a:t>Lefrere</a:t>
            </a:r>
            <a:r>
              <a:rPr lang="en-GB" kern="100" dirty="0">
                <a:effectLst/>
                <a:ea typeface="Calibri" panose="020F0502020204030204" pitchFamily="34" charset="0"/>
                <a:cs typeface="Times New Roman" panose="02020603050405020304" pitchFamily="18" charset="0"/>
              </a:rPr>
              <a:t>, P. (2008). Action analytics: Measuring and improving performance that matters in higher education. EDUCAUSE Review, 43(1), 42.</a:t>
            </a:r>
          </a:p>
          <a:p>
            <a:pPr marL="450215" indent="-450215" algn="just">
              <a:lnSpc>
                <a:spcPct val="107000"/>
              </a:lnSpc>
              <a:spcAft>
                <a:spcPts val="800"/>
              </a:spcAft>
            </a:pPr>
            <a:r>
              <a:rPr lang="en-US" kern="100" dirty="0">
                <a:effectLst/>
                <a:ea typeface="Calibri" panose="020F0502020204030204" pitchFamily="34" charset="0"/>
                <a:cs typeface="Helvetica" panose="020B0604020202020204" pitchFamily="34" charset="0"/>
              </a:rPr>
              <a:t>Scott Peterson, (2016) Machine Learning Platforms. Published by Search Enterprise AI, June, </a:t>
            </a:r>
            <a:r>
              <a:rPr lang="en-US" kern="100" dirty="0" smtClean="0">
                <a:effectLst/>
                <a:ea typeface="Calibri" panose="020F0502020204030204" pitchFamily="34" charset="0"/>
                <a:cs typeface="Helvetica" panose="020B0604020202020204" pitchFamily="34" charset="0"/>
              </a:rPr>
              <a:t>2016</a:t>
            </a:r>
            <a:endParaRPr lang="en-GB" kern="100" dirty="0">
              <a:effectLst/>
              <a:ea typeface="Calibri" panose="020F0502020204030204" pitchFamily="34" charset="0"/>
              <a:cs typeface="Times New Roman" panose="02020603050405020304" pitchFamily="18" charset="0"/>
            </a:endParaRPr>
          </a:p>
        </p:txBody>
      </p:sp>
      <p:sp>
        <p:nvSpPr>
          <p:cNvPr id="5" name="Title 1">
            <a:extLst>
              <a:ext uri="{FF2B5EF4-FFF2-40B4-BE49-F238E27FC236}">
                <a16:creationId xmlns:a16="http://schemas.microsoft.com/office/drawing/2014/main" id="{AC915FCD-2B51-CB34-EFF5-8DEB4F8E4720}"/>
              </a:ext>
            </a:extLst>
          </p:cNvPr>
          <p:cNvSpPr txBox="1">
            <a:spLocks/>
          </p:cNvSpPr>
          <p:nvPr/>
        </p:nvSpPr>
        <p:spPr>
          <a:xfrm>
            <a:off x="2666191" y="365060"/>
            <a:ext cx="6859617" cy="6666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3200" dirty="0" smtClean="0">
                <a:latin typeface="Arial Rounded MT Bold" panose="020F0704030504030204" pitchFamily="34" charset="0"/>
              </a:rPr>
              <a:t>REFERENCES</a:t>
            </a:r>
            <a:endParaRPr lang="en-GB" sz="3200" dirty="0">
              <a:latin typeface="Arial Rounded MT Bold" panose="020F0704030504030204" pitchFamily="34" charset="0"/>
            </a:endParaRPr>
          </a:p>
        </p:txBody>
      </p:sp>
    </p:spTree>
    <p:extLst>
      <p:ext uri="{BB962C8B-B14F-4D97-AF65-F5344CB8AC3E}">
        <p14:creationId xmlns:p14="http://schemas.microsoft.com/office/powerpoint/2010/main" val="2052836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9774B-6B01-4F53-61A2-CE4901D67B46}"/>
              </a:ext>
            </a:extLst>
          </p:cNvPr>
          <p:cNvSpPr>
            <a:spLocks noGrp="1"/>
          </p:cNvSpPr>
          <p:nvPr>
            <p:ph type="ctrTitle"/>
          </p:nvPr>
        </p:nvSpPr>
        <p:spPr>
          <a:xfrm>
            <a:off x="1595269" y="154954"/>
            <a:ext cx="9001462" cy="706437"/>
          </a:xfrm>
        </p:spPr>
        <p:txBody>
          <a:bodyPr>
            <a:normAutofit/>
          </a:bodyPr>
          <a:lstStyle/>
          <a:p>
            <a:r>
              <a:rPr lang="en-US" sz="4000" dirty="0">
                <a:latin typeface="Arial Rounded MT Bold" panose="020F0704030504030204" pitchFamily="34" charset="0"/>
              </a:rPr>
              <a:t>INTRODUCTION</a:t>
            </a:r>
            <a:endParaRPr lang="en-GB" sz="4000" dirty="0">
              <a:latin typeface="Arial Rounded MT Bold" panose="020F0704030504030204" pitchFamily="34" charset="0"/>
            </a:endParaRPr>
          </a:p>
        </p:txBody>
      </p:sp>
      <p:sp>
        <p:nvSpPr>
          <p:cNvPr id="3" name="Subtitle 2">
            <a:extLst>
              <a:ext uri="{FF2B5EF4-FFF2-40B4-BE49-F238E27FC236}">
                <a16:creationId xmlns:a16="http://schemas.microsoft.com/office/drawing/2014/main" id="{C834697B-C050-966F-02F0-B4E3614F586B}"/>
              </a:ext>
            </a:extLst>
          </p:cNvPr>
          <p:cNvSpPr>
            <a:spLocks noGrp="1"/>
          </p:cNvSpPr>
          <p:nvPr>
            <p:ph type="subTitle" idx="1"/>
          </p:nvPr>
        </p:nvSpPr>
        <p:spPr>
          <a:xfrm>
            <a:off x="139148" y="728871"/>
            <a:ext cx="11913704" cy="5854906"/>
          </a:xfrm>
        </p:spPr>
        <p:txBody>
          <a:bodyPr>
            <a:normAutofit/>
          </a:bodyPr>
          <a:lstStyle/>
          <a:p>
            <a:pPr algn="just">
              <a:lnSpc>
                <a:spcPct val="150000"/>
              </a:lnSpc>
            </a:pPr>
            <a:r>
              <a:rPr lang="en-US" sz="3200" cap="none" dirty="0">
                <a:solidFill>
                  <a:schemeClr val="tx1"/>
                </a:solidFill>
                <a:latin typeface="Bahnschrift" panose="020B0502040204020203" pitchFamily="34" charset="0"/>
              </a:rPr>
              <a:t>Students are the main stakeholders of the educational institutions, and the main objective of the institutions is to monitor the students’ academic performance in a course, and identify the students with inadequate academic progress (Khan et. al., 2018). </a:t>
            </a:r>
            <a:r>
              <a:rPr lang="en-GB" sz="3200" dirty="0">
                <a:effectLst/>
                <a:latin typeface="Bahnschrift" panose="020B0502040204020203" pitchFamily="34" charset="0"/>
                <a:ea typeface="Calibri" panose="020F0502020204030204" pitchFamily="34" charset="0"/>
              </a:rPr>
              <a:t>The ability to predict student performance is a crucial area because it enables instructors to identify students who need further academic support (Hussain et. al., 2019). </a:t>
            </a:r>
            <a:endParaRPr lang="en-GB" sz="3200" cap="none" dirty="0">
              <a:solidFill>
                <a:schemeClr val="tx1"/>
              </a:solidFill>
              <a:effectLst/>
              <a:latin typeface="Bahnschrift" panose="020B0502040204020203" pitchFamily="34" charset="0"/>
              <a:ea typeface="Calibri" panose="020F0502020204030204" pitchFamily="34" charset="0"/>
              <a:cs typeface="Times New Roman" panose="02020603050405020304" pitchFamily="18" charset="0"/>
            </a:endParaRPr>
          </a:p>
          <a:p>
            <a:pPr algn="just">
              <a:lnSpc>
                <a:spcPct val="150000"/>
              </a:lnSpc>
            </a:pPr>
            <a:endParaRPr lang="en-GB" sz="3200" cap="none" dirty="0">
              <a:solidFill>
                <a:schemeClr val="tx1"/>
              </a:solidFill>
              <a:effectLst/>
              <a:latin typeface="Bahnschrift" panose="020B0502040204020203" pitchFamily="34" charset="0"/>
              <a:cs typeface="Times New Roman" panose="02020603050405020304" pitchFamily="18" charset="0"/>
            </a:endParaRPr>
          </a:p>
        </p:txBody>
      </p:sp>
    </p:spTree>
    <p:extLst>
      <p:ext uri="{BB962C8B-B14F-4D97-AF65-F5344CB8AC3E}">
        <p14:creationId xmlns:p14="http://schemas.microsoft.com/office/powerpoint/2010/main" val="1060059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9774B-6B01-4F53-61A2-CE4901D67B46}"/>
              </a:ext>
            </a:extLst>
          </p:cNvPr>
          <p:cNvSpPr>
            <a:spLocks noGrp="1"/>
          </p:cNvSpPr>
          <p:nvPr>
            <p:ph type="ctrTitle"/>
          </p:nvPr>
        </p:nvSpPr>
        <p:spPr>
          <a:xfrm>
            <a:off x="1595269" y="154954"/>
            <a:ext cx="9001462" cy="706437"/>
          </a:xfrm>
        </p:spPr>
        <p:txBody>
          <a:bodyPr>
            <a:normAutofit/>
          </a:bodyPr>
          <a:lstStyle/>
          <a:p>
            <a:r>
              <a:rPr lang="en-US" sz="4000" dirty="0">
                <a:latin typeface="Arial Rounded MT Bold" panose="020F0704030504030204" pitchFamily="34" charset="0"/>
              </a:rPr>
              <a:t>PROBLEM STATEMENT</a:t>
            </a:r>
            <a:endParaRPr lang="en-GB" sz="4000" dirty="0">
              <a:latin typeface="Arial Rounded MT Bold" panose="020F0704030504030204" pitchFamily="34" charset="0"/>
            </a:endParaRPr>
          </a:p>
        </p:txBody>
      </p:sp>
      <p:sp>
        <p:nvSpPr>
          <p:cNvPr id="3" name="Subtitle 2">
            <a:extLst>
              <a:ext uri="{FF2B5EF4-FFF2-40B4-BE49-F238E27FC236}">
                <a16:creationId xmlns:a16="http://schemas.microsoft.com/office/drawing/2014/main" id="{C834697B-C050-966F-02F0-B4E3614F586B}"/>
              </a:ext>
            </a:extLst>
          </p:cNvPr>
          <p:cNvSpPr>
            <a:spLocks noGrp="1"/>
          </p:cNvSpPr>
          <p:nvPr>
            <p:ph type="subTitle" idx="1"/>
          </p:nvPr>
        </p:nvSpPr>
        <p:spPr>
          <a:xfrm>
            <a:off x="139148" y="728871"/>
            <a:ext cx="11913704" cy="5353877"/>
          </a:xfrm>
        </p:spPr>
        <p:txBody>
          <a:bodyPr>
            <a:normAutofit/>
          </a:bodyPr>
          <a:lstStyle/>
          <a:p>
            <a:pPr algn="just">
              <a:lnSpc>
                <a:spcPct val="150000"/>
              </a:lnSpc>
              <a:spcAft>
                <a:spcPts val="800"/>
              </a:spcAft>
            </a:pPr>
            <a:r>
              <a:rPr lang="en-GB" sz="2800" cap="none" dirty="0">
                <a:solidFill>
                  <a:schemeClr val="tx1"/>
                </a:solidFill>
                <a:effectLst/>
                <a:latin typeface="Bookman Old Style" panose="02050604050505020204" pitchFamily="18" charset="0"/>
                <a:ea typeface="Calibri" panose="020F0502020204030204" pitchFamily="34" charset="0"/>
              </a:rPr>
              <a:t>The academic performance of students has a significant impact on the production of leaders and human resources for the nation. There is need for predicting students' academic performance </a:t>
            </a:r>
            <a:r>
              <a:rPr lang="en-GB" sz="2800" kern="100" cap="none" dirty="0">
                <a:solidFill>
                  <a:schemeClr val="tx1"/>
                </a:solidFill>
                <a:effectLst/>
                <a:latin typeface="Bookman Old Style" panose="02050604050505020204" pitchFamily="18" charset="0"/>
                <a:ea typeface="Calibri" panose="020F0502020204030204" pitchFamily="34" charset="0"/>
                <a:cs typeface="Times New Roman" panose="02020603050405020304" pitchFamily="18" charset="0"/>
              </a:rPr>
              <a:t>to help identify students who have weaknesses in their course of study so that special attention can be given to them to improve their performance and produce quality graduates.</a:t>
            </a:r>
          </a:p>
        </p:txBody>
      </p:sp>
    </p:spTree>
    <p:extLst>
      <p:ext uri="{BB962C8B-B14F-4D97-AF65-F5344CB8AC3E}">
        <p14:creationId xmlns:p14="http://schemas.microsoft.com/office/powerpoint/2010/main" val="3018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9774B-6B01-4F53-61A2-CE4901D67B46}"/>
              </a:ext>
            </a:extLst>
          </p:cNvPr>
          <p:cNvSpPr>
            <a:spLocks noGrp="1"/>
          </p:cNvSpPr>
          <p:nvPr>
            <p:ph type="ctrTitle"/>
          </p:nvPr>
        </p:nvSpPr>
        <p:spPr>
          <a:xfrm>
            <a:off x="1595269" y="59256"/>
            <a:ext cx="9001462" cy="706437"/>
          </a:xfrm>
        </p:spPr>
        <p:txBody>
          <a:bodyPr>
            <a:normAutofit/>
          </a:bodyPr>
          <a:lstStyle/>
          <a:p>
            <a:r>
              <a:rPr lang="en-US" sz="3200" dirty="0">
                <a:latin typeface="Arial Rounded MT Bold" panose="020F0704030504030204" pitchFamily="34" charset="0"/>
              </a:rPr>
              <a:t>AIM OF THE STUDY</a:t>
            </a:r>
            <a:endParaRPr lang="en-GB" sz="3200" dirty="0">
              <a:latin typeface="Arial Rounded MT Bold" panose="020F0704030504030204" pitchFamily="34" charset="0"/>
            </a:endParaRPr>
          </a:p>
        </p:txBody>
      </p:sp>
      <p:sp>
        <p:nvSpPr>
          <p:cNvPr id="3" name="Subtitle 2">
            <a:extLst>
              <a:ext uri="{FF2B5EF4-FFF2-40B4-BE49-F238E27FC236}">
                <a16:creationId xmlns:a16="http://schemas.microsoft.com/office/drawing/2014/main" id="{C834697B-C050-966F-02F0-B4E3614F586B}"/>
              </a:ext>
            </a:extLst>
          </p:cNvPr>
          <p:cNvSpPr>
            <a:spLocks noGrp="1"/>
          </p:cNvSpPr>
          <p:nvPr>
            <p:ph type="subTitle" idx="1"/>
          </p:nvPr>
        </p:nvSpPr>
        <p:spPr>
          <a:xfrm>
            <a:off x="148026" y="739465"/>
            <a:ext cx="11913704" cy="958467"/>
          </a:xfrm>
        </p:spPr>
        <p:txBody>
          <a:bodyPr>
            <a:normAutofit/>
          </a:bodyPr>
          <a:lstStyle/>
          <a:p>
            <a:pPr marL="0" marR="0" algn="just">
              <a:lnSpc>
                <a:spcPct val="150000"/>
              </a:lnSpc>
              <a:spcBef>
                <a:spcPts val="0"/>
              </a:spcBef>
              <a:spcAft>
                <a:spcPts val="800"/>
              </a:spcAft>
            </a:pPr>
            <a:r>
              <a:rPr lang="en-GB" kern="100" dirty="0">
                <a:latin typeface="Times New Roman" panose="02020603050405020304" pitchFamily="18" charset="0"/>
                <a:ea typeface="Calibri" panose="020F0502020204030204" pitchFamily="34" charset="0"/>
                <a:cs typeface="Arial" panose="020B0604020202020204" pitchFamily="34" charset="0"/>
              </a:rPr>
              <a:t>To </a:t>
            </a:r>
            <a:r>
              <a:rPr lang="en-GB" kern="100" dirty="0" smtClean="0">
                <a:latin typeface="Times New Roman" panose="02020603050405020304" pitchFamily="18" charset="0"/>
                <a:ea typeface="Calibri" panose="020F0502020204030204" pitchFamily="34" charset="0"/>
                <a:cs typeface="Arial" panose="020B0604020202020204" pitchFamily="34" charset="0"/>
              </a:rPr>
              <a:t>be able to predict the academic performance of students in computer science department</a:t>
            </a:r>
            <a:endParaRPr lang="en-US"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5" name="Subtitle 2">
            <a:extLst>
              <a:ext uri="{FF2B5EF4-FFF2-40B4-BE49-F238E27FC236}">
                <a16:creationId xmlns:a16="http://schemas.microsoft.com/office/drawing/2014/main" id="{C7A686B0-F924-0922-E23A-8165F05346FC}"/>
              </a:ext>
            </a:extLst>
          </p:cNvPr>
          <p:cNvSpPr txBox="1">
            <a:spLocks/>
          </p:cNvSpPr>
          <p:nvPr/>
        </p:nvSpPr>
        <p:spPr>
          <a:xfrm>
            <a:off x="278296" y="2325199"/>
            <a:ext cx="11913704" cy="2458816"/>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120000"/>
              </a:lnSpc>
              <a:spcBef>
                <a:spcPts val="1000"/>
              </a:spcBef>
              <a:buFont typeface="Arial" panose="020B0604020202020204" pitchFamily="34" charset="0"/>
              <a:buNone/>
              <a:defRPr sz="2400" kern="1200">
                <a:solidFill>
                  <a:schemeClr val="tx1"/>
                </a:solidFill>
                <a:effectLst>
                  <a:outerShdw blurRad="50800" dist="38100" dir="2700000" algn="tl" rotWithShape="0">
                    <a:srgbClr val="000000">
                      <a:alpha val="48000"/>
                    </a:srgbClr>
                  </a:outerShdw>
                </a:effectLst>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effectLst>
                  <a:outerShdw blurRad="50800" dist="38100" dir="2700000" algn="tl" rotWithShape="0">
                    <a:srgbClr val="000000">
                      <a:alpha val="48000"/>
                    </a:srgbClr>
                  </a:outerShdw>
                </a:effectLst>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2860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7432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2004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657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algn="just">
              <a:lnSpc>
                <a:spcPct val="150000"/>
              </a:lnSpc>
              <a:spcAft>
                <a:spcPts val="800"/>
              </a:spcAft>
            </a:pPr>
            <a:r>
              <a:rPr lang="en-GB" kern="100" dirty="0">
                <a:effectLst/>
                <a:latin typeface="Bookman Old Style" panose="02050604050505020204" pitchFamily="18" charset="0"/>
                <a:ea typeface="Calibri" panose="020F0502020204030204" pitchFamily="34" charset="0"/>
                <a:cs typeface="Times New Roman" panose="02020603050405020304" pitchFamily="18" charset="0"/>
              </a:rPr>
              <a:t>The objectives of the study are stated below: </a:t>
            </a:r>
          </a:p>
          <a:p>
            <a:pPr marL="342900" lvl="0" indent="-342900" algn="just">
              <a:lnSpc>
                <a:spcPct val="150000"/>
              </a:lnSpc>
              <a:buFont typeface="+mj-lt"/>
              <a:buAutoNum type="romanLcPeriod"/>
            </a:pPr>
            <a:r>
              <a:rPr lang="en-GB" kern="100" dirty="0">
                <a:effectLst/>
                <a:latin typeface="Bookman Old Style" panose="02050604050505020204" pitchFamily="18" charset="0"/>
                <a:ea typeface="Calibri" panose="020F0502020204030204" pitchFamily="34" charset="0"/>
                <a:cs typeface="Times New Roman" panose="02020603050405020304" pitchFamily="18" charset="0"/>
              </a:rPr>
              <a:t>To identify some appropriate variables that influence students’ performance.</a:t>
            </a:r>
          </a:p>
          <a:p>
            <a:pPr marL="342900" lvl="0" indent="-342900" algn="just">
              <a:lnSpc>
                <a:spcPct val="150000"/>
              </a:lnSpc>
              <a:spcAft>
                <a:spcPts val="800"/>
              </a:spcAft>
              <a:buFont typeface="+mj-lt"/>
              <a:buAutoNum type="romanLcPeriod"/>
            </a:pPr>
            <a:r>
              <a:rPr lang="en-GB" kern="100" dirty="0">
                <a:effectLst/>
                <a:latin typeface="Bookman Old Style" panose="02050604050505020204" pitchFamily="18" charset="0"/>
                <a:ea typeface="Calibri" panose="020F0502020204030204" pitchFamily="34" charset="0"/>
                <a:cs typeface="Times New Roman" panose="02020603050405020304" pitchFamily="18" charset="0"/>
              </a:rPr>
              <a:t>To </a:t>
            </a:r>
            <a:r>
              <a:rPr lang="en-GB" kern="100" dirty="0" smtClean="0">
                <a:effectLst/>
                <a:latin typeface="Bookman Old Style" panose="02050604050505020204" pitchFamily="18" charset="0"/>
                <a:ea typeface="Calibri" panose="020F0502020204030204" pitchFamily="34" charset="0"/>
                <a:cs typeface="Times New Roman" panose="02020603050405020304" pitchFamily="18" charset="0"/>
              </a:rPr>
              <a:t>design and implement a prediction system </a:t>
            </a:r>
          </a:p>
          <a:p>
            <a:pPr marL="342900" lvl="0" indent="-342900" algn="just">
              <a:lnSpc>
                <a:spcPct val="150000"/>
              </a:lnSpc>
              <a:spcAft>
                <a:spcPts val="800"/>
              </a:spcAft>
              <a:buFont typeface="+mj-lt"/>
              <a:buAutoNum type="romanLcPeriod"/>
            </a:pPr>
            <a:r>
              <a:rPr lang="en-GB" kern="100" dirty="0" smtClean="0">
                <a:effectLst/>
                <a:latin typeface="Bookman Old Style" panose="02050604050505020204" pitchFamily="18" charset="0"/>
                <a:ea typeface="Calibri" panose="020F0502020204030204" pitchFamily="34" charset="0"/>
                <a:cs typeface="Times New Roman" panose="02020603050405020304" pitchFamily="18" charset="0"/>
              </a:rPr>
              <a:t>To predict the academic performance of student in computer </a:t>
            </a:r>
            <a:r>
              <a:rPr lang="en-GB" kern="100" smtClean="0">
                <a:effectLst/>
                <a:latin typeface="Bookman Old Style" panose="02050604050505020204" pitchFamily="18" charset="0"/>
                <a:ea typeface="Calibri" panose="020F0502020204030204" pitchFamily="34" charset="0"/>
                <a:cs typeface="Times New Roman" panose="02020603050405020304" pitchFamily="18" charset="0"/>
              </a:rPr>
              <a:t>science department.</a:t>
            </a:r>
            <a:endParaRPr lang="en-GB" kern="100" dirty="0">
              <a:effectLst/>
              <a:latin typeface="Bookman Old Style" panose="020506040505050202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romanLcPeriod"/>
            </a:pPr>
            <a:endParaRPr lang="en-GB" kern="100" dirty="0">
              <a:effectLst/>
              <a:latin typeface="Bookman Old Style" panose="02050604050505020204" pitchFamily="18" charset="0"/>
              <a:ea typeface="Calibri" panose="020F0502020204030204" pitchFamily="34" charset="0"/>
              <a:cs typeface="Times New Roman" panose="02020603050405020304" pitchFamily="18" charset="0"/>
            </a:endParaRPr>
          </a:p>
        </p:txBody>
      </p:sp>
      <p:sp>
        <p:nvSpPr>
          <p:cNvPr id="6" name="Title 1">
            <a:extLst>
              <a:ext uri="{FF2B5EF4-FFF2-40B4-BE49-F238E27FC236}">
                <a16:creationId xmlns:a16="http://schemas.microsoft.com/office/drawing/2014/main" id="{59B404FC-5F47-4095-9F0F-06C7F89D05EC}"/>
              </a:ext>
            </a:extLst>
          </p:cNvPr>
          <p:cNvSpPr txBox="1">
            <a:spLocks/>
          </p:cNvSpPr>
          <p:nvPr/>
        </p:nvSpPr>
        <p:spPr>
          <a:xfrm>
            <a:off x="1365930" y="1569571"/>
            <a:ext cx="9001462" cy="70643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a:latin typeface="Arial Rounded MT Bold" panose="020F0704030504030204" pitchFamily="34" charset="0"/>
              </a:rPr>
              <a:t>OBJECTIVES</a:t>
            </a:r>
            <a:endParaRPr lang="en-GB" sz="3200" dirty="0">
              <a:latin typeface="Arial Rounded MT Bold" panose="020F0704030504030204" pitchFamily="34" charset="0"/>
            </a:endParaRPr>
          </a:p>
        </p:txBody>
      </p:sp>
      <p:sp>
        <p:nvSpPr>
          <p:cNvPr id="7" name="Title 1">
            <a:extLst>
              <a:ext uri="{FF2B5EF4-FFF2-40B4-BE49-F238E27FC236}">
                <a16:creationId xmlns:a16="http://schemas.microsoft.com/office/drawing/2014/main" id="{9CD85450-F05B-46EA-8888-A66FAD7A66CF}"/>
              </a:ext>
            </a:extLst>
          </p:cNvPr>
          <p:cNvSpPr txBox="1">
            <a:spLocks/>
          </p:cNvSpPr>
          <p:nvPr/>
        </p:nvSpPr>
        <p:spPr>
          <a:xfrm>
            <a:off x="1225366" y="4526064"/>
            <a:ext cx="9001462" cy="70643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a:latin typeface="Arial Rounded MT Bold" panose="020F0704030504030204" pitchFamily="34" charset="0"/>
              </a:rPr>
              <a:t>SCOPE OF THE STUDY</a:t>
            </a:r>
            <a:endParaRPr lang="en-GB" sz="3200" dirty="0">
              <a:latin typeface="Arial Rounded MT Bold" panose="020F0704030504030204" pitchFamily="34" charset="0"/>
            </a:endParaRPr>
          </a:p>
        </p:txBody>
      </p:sp>
      <p:sp>
        <p:nvSpPr>
          <p:cNvPr id="9" name="TextBox 8">
            <a:extLst>
              <a:ext uri="{FF2B5EF4-FFF2-40B4-BE49-F238E27FC236}">
                <a16:creationId xmlns:a16="http://schemas.microsoft.com/office/drawing/2014/main" id="{C289B2F7-9EB2-4385-A1BC-659C87AFBE68}"/>
              </a:ext>
            </a:extLst>
          </p:cNvPr>
          <p:cNvSpPr txBox="1"/>
          <p:nvPr/>
        </p:nvSpPr>
        <p:spPr>
          <a:xfrm>
            <a:off x="292962" y="5411282"/>
            <a:ext cx="11443317" cy="963469"/>
          </a:xfrm>
          <a:prstGeom prst="rect">
            <a:avLst/>
          </a:prstGeom>
          <a:noFill/>
        </p:spPr>
        <p:txBody>
          <a:bodyPr wrap="square">
            <a:spAutoFit/>
          </a:bodyPr>
          <a:lstStyle/>
          <a:p>
            <a:pPr algn="just" fontAlgn="base">
              <a:lnSpc>
                <a:spcPct val="150000"/>
              </a:lnSpc>
              <a:spcAft>
                <a:spcPts val="1200"/>
              </a:spcAft>
            </a:pPr>
            <a:r>
              <a:rPr lang="en-GB" sz="2000" cap="none" dirty="0">
                <a:solidFill>
                  <a:schemeClr val="tx1"/>
                </a:solidFill>
                <a:effectLst/>
                <a:latin typeface="Bookman Old Style" panose="02050604050505020204" pitchFamily="18" charset="0"/>
                <a:ea typeface="Times New Roman" panose="02020603050405020304" pitchFamily="18" charset="0"/>
                <a:cs typeface="Times New Roman" panose="02020603050405020304" pitchFamily="18" charset="0"/>
              </a:rPr>
              <a:t>The area of the research work will be the student of computer science, the Federal Polytechnic </a:t>
            </a:r>
            <a:r>
              <a:rPr lang="en-GB" sz="2000" cap="none" dirty="0" err="1">
                <a:solidFill>
                  <a:schemeClr val="tx1"/>
                </a:solidFill>
                <a:effectLst/>
                <a:latin typeface="Bookman Old Style" panose="02050604050505020204" pitchFamily="18" charset="0"/>
                <a:ea typeface="Times New Roman" panose="02020603050405020304" pitchFamily="18" charset="0"/>
                <a:cs typeface="Times New Roman" panose="02020603050405020304" pitchFamily="18" charset="0"/>
              </a:rPr>
              <a:t>Bida</a:t>
            </a:r>
            <a:r>
              <a:rPr lang="en-GB" sz="2000" cap="none" dirty="0">
                <a:solidFill>
                  <a:schemeClr val="tx1"/>
                </a:solidFill>
                <a:effectLst/>
                <a:latin typeface="Bookman Old Style" panose="02050604050505020204" pitchFamily="18" charset="0"/>
                <a:ea typeface="Times New Roman" panose="02020603050405020304" pitchFamily="18" charset="0"/>
                <a:cs typeface="Times New Roman" panose="02020603050405020304" pitchFamily="18" charset="0"/>
              </a:rPr>
              <a:t>, Niger State.</a:t>
            </a:r>
          </a:p>
        </p:txBody>
      </p:sp>
    </p:spTree>
    <p:extLst>
      <p:ext uri="{BB962C8B-B14F-4D97-AF65-F5344CB8AC3E}">
        <p14:creationId xmlns:p14="http://schemas.microsoft.com/office/powerpoint/2010/main" val="983303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9774B-6B01-4F53-61A2-CE4901D67B46}"/>
              </a:ext>
            </a:extLst>
          </p:cNvPr>
          <p:cNvSpPr>
            <a:spLocks noGrp="1"/>
          </p:cNvSpPr>
          <p:nvPr>
            <p:ph type="ctrTitle"/>
          </p:nvPr>
        </p:nvSpPr>
        <p:spPr>
          <a:xfrm>
            <a:off x="2666191" y="274224"/>
            <a:ext cx="6859617" cy="666680"/>
          </a:xfrm>
        </p:spPr>
        <p:txBody>
          <a:bodyPr>
            <a:normAutofit/>
          </a:bodyPr>
          <a:lstStyle/>
          <a:p>
            <a:r>
              <a:rPr lang="en-US" sz="3600" dirty="0" smtClean="0">
                <a:latin typeface="Arial Rounded MT Bold" panose="020F0704030504030204" pitchFamily="34" charset="0"/>
              </a:rPr>
              <a:t>EXISTING SYSTEM </a:t>
            </a:r>
            <a:endParaRPr lang="en-GB" sz="3600" dirty="0">
              <a:latin typeface="Arial Rounded MT Bold" panose="020F0704030504030204" pitchFamily="34" charset="0"/>
            </a:endParaRPr>
          </a:p>
        </p:txBody>
      </p:sp>
      <p:sp>
        <p:nvSpPr>
          <p:cNvPr id="3" name="Subtitle 2">
            <a:extLst>
              <a:ext uri="{FF2B5EF4-FFF2-40B4-BE49-F238E27FC236}">
                <a16:creationId xmlns:a16="http://schemas.microsoft.com/office/drawing/2014/main" id="{C834697B-C050-966F-02F0-B4E3614F586B}"/>
              </a:ext>
            </a:extLst>
          </p:cNvPr>
          <p:cNvSpPr>
            <a:spLocks noGrp="1"/>
          </p:cNvSpPr>
          <p:nvPr>
            <p:ph type="subTitle" idx="1"/>
          </p:nvPr>
        </p:nvSpPr>
        <p:spPr>
          <a:xfrm>
            <a:off x="139148" y="1099931"/>
            <a:ext cx="11913704" cy="5483845"/>
          </a:xfrm>
        </p:spPr>
        <p:txBody>
          <a:bodyPr>
            <a:normAutofit/>
          </a:bodyPr>
          <a:lstStyle/>
          <a:p>
            <a:pPr algn="just">
              <a:lnSpc>
                <a:spcPct val="150000"/>
              </a:lnSpc>
            </a:pPr>
            <a:r>
              <a:rPr lang="en-GB" sz="2800" dirty="0">
                <a:latin typeface="Bookman Old Style" panose="02050604050505020204" pitchFamily="18" charset="0"/>
              </a:rPr>
              <a:t>Currently, there are many prediction systems existing in various institutions in Nigeria. An example is a system adopted by the </a:t>
            </a:r>
            <a:r>
              <a:rPr lang="en-US" sz="2800" dirty="0">
                <a:latin typeface="Bookman Old Style" panose="02050604050505020204" pitchFamily="18" charset="0"/>
              </a:rPr>
              <a:t>Department of Computer and Information Sciences, Tai </a:t>
            </a:r>
            <a:r>
              <a:rPr lang="en-US" sz="2800" dirty="0" err="1">
                <a:latin typeface="Bookman Old Style" panose="02050604050505020204" pitchFamily="18" charset="0"/>
              </a:rPr>
              <a:t>Solarin</a:t>
            </a:r>
            <a:r>
              <a:rPr lang="en-US" sz="2800" dirty="0">
                <a:latin typeface="Bookman Old Style" panose="02050604050505020204" pitchFamily="18" charset="0"/>
              </a:rPr>
              <a:t> University of Education, Ogun State Nigeria</a:t>
            </a:r>
            <a:r>
              <a:rPr lang="en-GB" sz="2800" dirty="0">
                <a:latin typeface="Bookman Old Style" panose="02050604050505020204" pitchFamily="18" charset="0"/>
              </a:rPr>
              <a:t> in which prediction is done using a </a:t>
            </a:r>
            <a:r>
              <a:rPr lang="en-US" sz="2800" dirty="0">
                <a:latin typeface="Bookman Old Style" panose="02050604050505020204" pitchFamily="18" charset="0"/>
              </a:rPr>
              <a:t>neural network to establish and analyze the complex nonlinear relationship that exists between cognitive and psychological variables that influence the academic performance of secondary school students. </a:t>
            </a:r>
            <a:endParaRPr lang="en-GB" sz="3600" cap="none" dirty="0">
              <a:solidFill>
                <a:schemeClr val="tx1"/>
              </a:solidFill>
              <a:effectLst/>
              <a:latin typeface="Bookman Old Style" panose="020506040505050202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1942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834697B-C050-966F-02F0-B4E3614F586B}"/>
              </a:ext>
            </a:extLst>
          </p:cNvPr>
          <p:cNvSpPr>
            <a:spLocks noGrp="1"/>
          </p:cNvSpPr>
          <p:nvPr>
            <p:ph type="subTitle" idx="1"/>
          </p:nvPr>
        </p:nvSpPr>
        <p:spPr>
          <a:xfrm>
            <a:off x="139148" y="1099931"/>
            <a:ext cx="11913704" cy="5483845"/>
          </a:xfrm>
        </p:spPr>
        <p:txBody>
          <a:bodyPr>
            <a:normAutofit lnSpcReduction="10000"/>
          </a:bodyPr>
          <a:lstStyle/>
          <a:p>
            <a:pPr algn="just">
              <a:lnSpc>
                <a:spcPct val="150000"/>
              </a:lnSpc>
            </a:pPr>
            <a:r>
              <a:rPr lang="en-GB" sz="2800" dirty="0">
                <a:latin typeface="Bookman Old Style" panose="02050604050505020204" pitchFamily="18" charset="0"/>
              </a:rPr>
              <a:t>In the Federal Polytechnic </a:t>
            </a:r>
            <a:r>
              <a:rPr lang="en-GB" sz="2800" dirty="0" err="1">
                <a:latin typeface="Bookman Old Style" panose="02050604050505020204" pitchFamily="18" charset="0"/>
              </a:rPr>
              <a:t>Bida</a:t>
            </a:r>
            <a:r>
              <a:rPr lang="en-GB" sz="2800" dirty="0">
                <a:latin typeface="Bookman Old Style" panose="02050604050505020204" pitchFamily="18" charset="0"/>
              </a:rPr>
              <a:t>, prediction of students’ academic performance has been done in various forms, but all the methods still boil down to the manual process, for instance in the exams office, students’ academic performance is easily predicted based on their performance on various courses, lecturers, on the other hand, predict students’ performance based on responsiveness during lectures, coordinate, on and seriousness, though most times this methods involves generalizing the student performance using a key a factor. </a:t>
            </a:r>
          </a:p>
        </p:txBody>
      </p:sp>
      <p:sp>
        <p:nvSpPr>
          <p:cNvPr id="2" name="Title 1">
            <a:extLst>
              <a:ext uri="{FF2B5EF4-FFF2-40B4-BE49-F238E27FC236}">
                <a16:creationId xmlns:a16="http://schemas.microsoft.com/office/drawing/2014/main" id="{CC59774B-6B01-4F53-61A2-CE4901D67B46}"/>
              </a:ext>
            </a:extLst>
          </p:cNvPr>
          <p:cNvSpPr>
            <a:spLocks noGrp="1"/>
          </p:cNvSpPr>
          <p:nvPr>
            <p:ph type="ctrTitle"/>
          </p:nvPr>
        </p:nvSpPr>
        <p:spPr>
          <a:xfrm>
            <a:off x="2666191" y="274224"/>
            <a:ext cx="6859617" cy="666680"/>
          </a:xfrm>
        </p:spPr>
        <p:txBody>
          <a:bodyPr>
            <a:normAutofit/>
          </a:bodyPr>
          <a:lstStyle/>
          <a:p>
            <a:r>
              <a:rPr lang="en-US" sz="3600" dirty="0" smtClean="0">
                <a:latin typeface="Arial Rounded MT Bold" panose="020F0704030504030204" pitchFamily="34" charset="0"/>
              </a:rPr>
              <a:t>CURRENT SYSTEM</a:t>
            </a:r>
            <a:endParaRPr lang="en-GB" sz="3600" dirty="0">
              <a:latin typeface="Arial Rounded MT Bold" panose="020F0704030504030204" pitchFamily="34" charset="0"/>
            </a:endParaRPr>
          </a:p>
        </p:txBody>
      </p:sp>
    </p:spTree>
    <p:extLst>
      <p:ext uri="{BB962C8B-B14F-4D97-AF65-F5344CB8AC3E}">
        <p14:creationId xmlns:p14="http://schemas.microsoft.com/office/powerpoint/2010/main" val="1386466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9774B-6B01-4F53-61A2-CE4901D67B46}"/>
              </a:ext>
            </a:extLst>
          </p:cNvPr>
          <p:cNvSpPr>
            <a:spLocks noGrp="1"/>
          </p:cNvSpPr>
          <p:nvPr>
            <p:ph type="ctrTitle"/>
          </p:nvPr>
        </p:nvSpPr>
        <p:spPr>
          <a:xfrm>
            <a:off x="2666191" y="274224"/>
            <a:ext cx="6859617" cy="308872"/>
          </a:xfrm>
        </p:spPr>
        <p:txBody>
          <a:bodyPr>
            <a:normAutofit fontScale="90000"/>
          </a:bodyPr>
          <a:lstStyle/>
          <a:p>
            <a:r>
              <a:rPr lang="en-US" sz="2800" b="1" dirty="0">
                <a:latin typeface="Baskerville Old Face" panose="02020602080505020303" pitchFamily="18" charset="0"/>
              </a:rPr>
              <a:t>LITERATURE REVIEW</a:t>
            </a:r>
            <a:endParaRPr lang="en-GB" sz="2800" b="1" dirty="0">
              <a:latin typeface="Baskerville Old Face" panose="02020602080505020303" pitchFamily="18" charset="0"/>
            </a:endParaRPr>
          </a:p>
        </p:txBody>
      </p:sp>
      <p:graphicFrame>
        <p:nvGraphicFramePr>
          <p:cNvPr id="7" name="Table 6">
            <a:extLst>
              <a:ext uri="{FF2B5EF4-FFF2-40B4-BE49-F238E27FC236}">
                <a16:creationId xmlns:a16="http://schemas.microsoft.com/office/drawing/2014/main" id="{BA783BA1-EEF4-575E-CE09-7A00EAEFF7A6}"/>
              </a:ext>
            </a:extLst>
          </p:cNvPr>
          <p:cNvGraphicFramePr>
            <a:graphicFrameLocks noGrp="1"/>
          </p:cNvGraphicFramePr>
          <p:nvPr>
            <p:extLst>
              <p:ext uri="{D42A27DB-BD31-4B8C-83A1-F6EECF244321}">
                <p14:modId xmlns:p14="http://schemas.microsoft.com/office/powerpoint/2010/main" val="3265207795"/>
              </p:ext>
            </p:extLst>
          </p:nvPr>
        </p:nvGraphicFramePr>
        <p:xfrm>
          <a:off x="198784" y="689114"/>
          <a:ext cx="11847442" cy="5701158"/>
        </p:xfrm>
        <a:graphic>
          <a:graphicData uri="http://schemas.openxmlformats.org/drawingml/2006/table">
            <a:tbl>
              <a:tblPr firstRow="1" firstCol="1" bandRow="1">
                <a:tableStyleId>{5C22544A-7EE6-4342-B048-85BDC9FD1C3A}</a:tableStyleId>
              </a:tblPr>
              <a:tblGrid>
                <a:gridCol w="452543">
                  <a:extLst>
                    <a:ext uri="{9D8B030D-6E8A-4147-A177-3AD203B41FA5}">
                      <a16:colId xmlns:a16="http://schemas.microsoft.com/office/drawing/2014/main" val="1793530293"/>
                    </a:ext>
                  </a:extLst>
                </a:gridCol>
                <a:gridCol w="2153033">
                  <a:extLst>
                    <a:ext uri="{9D8B030D-6E8A-4147-A177-3AD203B41FA5}">
                      <a16:colId xmlns:a16="http://schemas.microsoft.com/office/drawing/2014/main" val="209524338"/>
                    </a:ext>
                  </a:extLst>
                </a:gridCol>
                <a:gridCol w="2169976">
                  <a:extLst>
                    <a:ext uri="{9D8B030D-6E8A-4147-A177-3AD203B41FA5}">
                      <a16:colId xmlns:a16="http://schemas.microsoft.com/office/drawing/2014/main" val="4041421631"/>
                    </a:ext>
                  </a:extLst>
                </a:gridCol>
                <a:gridCol w="1743456">
                  <a:extLst>
                    <a:ext uri="{9D8B030D-6E8A-4147-A177-3AD203B41FA5}">
                      <a16:colId xmlns:a16="http://schemas.microsoft.com/office/drawing/2014/main" val="1088267340"/>
                    </a:ext>
                  </a:extLst>
                </a:gridCol>
                <a:gridCol w="2414513">
                  <a:extLst>
                    <a:ext uri="{9D8B030D-6E8A-4147-A177-3AD203B41FA5}">
                      <a16:colId xmlns:a16="http://schemas.microsoft.com/office/drawing/2014/main" val="751034769"/>
                    </a:ext>
                  </a:extLst>
                </a:gridCol>
                <a:gridCol w="2913921">
                  <a:extLst>
                    <a:ext uri="{9D8B030D-6E8A-4147-A177-3AD203B41FA5}">
                      <a16:colId xmlns:a16="http://schemas.microsoft.com/office/drawing/2014/main" val="311604460"/>
                    </a:ext>
                  </a:extLst>
                </a:gridCol>
              </a:tblGrid>
              <a:tr h="231219">
                <a:tc>
                  <a:txBody>
                    <a:bodyPr/>
                    <a:lstStyle/>
                    <a:p>
                      <a:pPr algn="just">
                        <a:lnSpc>
                          <a:spcPct val="107000"/>
                        </a:lnSpc>
                        <a:spcAft>
                          <a:spcPts val="800"/>
                        </a:spcAft>
                      </a:pPr>
                      <a:r>
                        <a:rPr lang="en-US" sz="1600" b="0" kern="100" dirty="0">
                          <a:solidFill>
                            <a:schemeClr val="tx1"/>
                          </a:solidFill>
                          <a:effectLst/>
                          <a:latin typeface="Baskerville Old Face" panose="02020602080505020303" pitchFamily="18" charset="0"/>
                        </a:rPr>
                        <a:t>S/N</a:t>
                      </a:r>
                      <a:endParaRPr lang="en-GB" sz="1600" b="0" kern="100" dirty="0">
                        <a:solidFill>
                          <a:schemeClr val="tx1"/>
                        </a:solidFill>
                        <a:effectLst/>
                        <a:latin typeface="Baskerville Old Face" panose="02020602080505020303" pitchFamily="18" charset="0"/>
                        <a:ea typeface="Calibri" panose="020F0502020204030204" pitchFamily="34" charset="0"/>
                        <a:cs typeface="Times New Roman" panose="02020603050405020304" pitchFamily="18" charset="0"/>
                      </a:endParaRPr>
                    </a:p>
                  </a:txBody>
                  <a:tcPr marL="29605" marR="29605" marT="0" marB="0"/>
                </a:tc>
                <a:tc>
                  <a:txBody>
                    <a:bodyPr/>
                    <a:lstStyle/>
                    <a:p>
                      <a:pPr algn="just">
                        <a:lnSpc>
                          <a:spcPct val="107000"/>
                        </a:lnSpc>
                        <a:spcAft>
                          <a:spcPts val="800"/>
                        </a:spcAft>
                      </a:pPr>
                      <a:r>
                        <a:rPr lang="en-US" sz="1600" b="0" kern="100" dirty="0">
                          <a:solidFill>
                            <a:schemeClr val="tx1"/>
                          </a:solidFill>
                          <a:effectLst/>
                          <a:latin typeface="Baskerville Old Face" panose="02020602080505020303" pitchFamily="18" charset="0"/>
                        </a:rPr>
                        <a:t>AUTHOR / YEAR</a:t>
                      </a:r>
                      <a:endParaRPr lang="en-GB" sz="1600" b="0" kern="100" dirty="0">
                        <a:solidFill>
                          <a:schemeClr val="tx1"/>
                        </a:solidFill>
                        <a:effectLst/>
                        <a:latin typeface="Baskerville Old Face" panose="02020602080505020303" pitchFamily="18" charset="0"/>
                        <a:ea typeface="Calibri" panose="020F0502020204030204" pitchFamily="34" charset="0"/>
                        <a:cs typeface="Times New Roman" panose="02020603050405020304" pitchFamily="18" charset="0"/>
                      </a:endParaRPr>
                    </a:p>
                  </a:txBody>
                  <a:tcPr marL="29605" marR="29605" marT="0" marB="0"/>
                </a:tc>
                <a:tc>
                  <a:txBody>
                    <a:bodyPr/>
                    <a:lstStyle/>
                    <a:p>
                      <a:pPr algn="just">
                        <a:lnSpc>
                          <a:spcPct val="107000"/>
                        </a:lnSpc>
                        <a:spcAft>
                          <a:spcPts val="800"/>
                        </a:spcAft>
                      </a:pPr>
                      <a:r>
                        <a:rPr lang="en-US" sz="1600" b="0" kern="100">
                          <a:solidFill>
                            <a:schemeClr val="tx1"/>
                          </a:solidFill>
                          <a:effectLst/>
                          <a:latin typeface="Baskerville Old Face" panose="02020602080505020303" pitchFamily="18" charset="0"/>
                        </a:rPr>
                        <a:t>TITLE</a:t>
                      </a:r>
                      <a:endParaRPr lang="en-GB" sz="1600" b="0" kern="100">
                        <a:solidFill>
                          <a:schemeClr val="tx1"/>
                        </a:solidFill>
                        <a:effectLst/>
                        <a:latin typeface="Baskerville Old Face" panose="02020602080505020303" pitchFamily="18" charset="0"/>
                        <a:ea typeface="Calibri" panose="020F0502020204030204" pitchFamily="34" charset="0"/>
                        <a:cs typeface="Times New Roman" panose="02020603050405020304" pitchFamily="18" charset="0"/>
                      </a:endParaRPr>
                    </a:p>
                  </a:txBody>
                  <a:tcPr marL="29605" marR="29605" marT="0" marB="0"/>
                </a:tc>
                <a:tc>
                  <a:txBody>
                    <a:bodyPr/>
                    <a:lstStyle/>
                    <a:p>
                      <a:pPr algn="just">
                        <a:lnSpc>
                          <a:spcPct val="107000"/>
                        </a:lnSpc>
                        <a:spcAft>
                          <a:spcPts val="800"/>
                        </a:spcAft>
                      </a:pPr>
                      <a:r>
                        <a:rPr lang="en-US" sz="1600" b="0" kern="100">
                          <a:solidFill>
                            <a:schemeClr val="tx1"/>
                          </a:solidFill>
                          <a:effectLst/>
                          <a:latin typeface="Baskerville Old Face" panose="02020602080505020303" pitchFamily="18" charset="0"/>
                        </a:rPr>
                        <a:t>METHODOLOGY</a:t>
                      </a:r>
                      <a:endParaRPr lang="en-GB" sz="1600" b="0" kern="100">
                        <a:solidFill>
                          <a:schemeClr val="tx1"/>
                        </a:solidFill>
                        <a:effectLst/>
                        <a:latin typeface="Baskerville Old Face" panose="02020602080505020303" pitchFamily="18" charset="0"/>
                        <a:ea typeface="Calibri" panose="020F0502020204030204" pitchFamily="34" charset="0"/>
                        <a:cs typeface="Times New Roman" panose="02020603050405020304" pitchFamily="18" charset="0"/>
                      </a:endParaRPr>
                    </a:p>
                  </a:txBody>
                  <a:tcPr marL="29605" marR="29605" marT="0" marB="0"/>
                </a:tc>
                <a:tc>
                  <a:txBody>
                    <a:bodyPr/>
                    <a:lstStyle/>
                    <a:p>
                      <a:pPr algn="just">
                        <a:lnSpc>
                          <a:spcPct val="107000"/>
                        </a:lnSpc>
                        <a:spcAft>
                          <a:spcPts val="800"/>
                        </a:spcAft>
                      </a:pPr>
                      <a:r>
                        <a:rPr lang="en-US" sz="1600" b="0" kern="100">
                          <a:solidFill>
                            <a:schemeClr val="tx1"/>
                          </a:solidFill>
                          <a:effectLst/>
                          <a:latin typeface="Baskerville Old Face" panose="02020602080505020303" pitchFamily="18" charset="0"/>
                        </a:rPr>
                        <a:t>FINDINGS</a:t>
                      </a:r>
                      <a:endParaRPr lang="en-GB" sz="1600" b="0" kern="100">
                        <a:solidFill>
                          <a:schemeClr val="tx1"/>
                        </a:solidFill>
                        <a:effectLst/>
                        <a:latin typeface="Baskerville Old Face" panose="02020602080505020303" pitchFamily="18" charset="0"/>
                        <a:ea typeface="Calibri" panose="020F0502020204030204" pitchFamily="34" charset="0"/>
                        <a:cs typeface="Times New Roman" panose="02020603050405020304" pitchFamily="18" charset="0"/>
                      </a:endParaRPr>
                    </a:p>
                  </a:txBody>
                  <a:tcPr marL="29605" marR="29605" marT="0" marB="0"/>
                </a:tc>
                <a:tc>
                  <a:txBody>
                    <a:bodyPr/>
                    <a:lstStyle/>
                    <a:p>
                      <a:pPr algn="just">
                        <a:lnSpc>
                          <a:spcPct val="107000"/>
                        </a:lnSpc>
                        <a:spcAft>
                          <a:spcPts val="800"/>
                        </a:spcAft>
                      </a:pPr>
                      <a:r>
                        <a:rPr lang="en-US" sz="1600" b="0" kern="100">
                          <a:solidFill>
                            <a:schemeClr val="tx1"/>
                          </a:solidFill>
                          <a:effectLst/>
                          <a:latin typeface="Baskerville Old Face" panose="02020602080505020303" pitchFamily="18" charset="0"/>
                        </a:rPr>
                        <a:t>WORK GAP</a:t>
                      </a:r>
                      <a:endParaRPr lang="en-GB" sz="1600" b="0" kern="100">
                        <a:solidFill>
                          <a:schemeClr val="tx1"/>
                        </a:solidFill>
                        <a:effectLst/>
                        <a:latin typeface="Baskerville Old Face" panose="02020602080505020303" pitchFamily="18" charset="0"/>
                        <a:ea typeface="Calibri" panose="020F0502020204030204" pitchFamily="34" charset="0"/>
                        <a:cs typeface="Times New Roman" panose="02020603050405020304" pitchFamily="18" charset="0"/>
                      </a:endParaRPr>
                    </a:p>
                  </a:txBody>
                  <a:tcPr marL="29605" marR="29605" marT="0" marB="0"/>
                </a:tc>
                <a:extLst>
                  <a:ext uri="{0D108BD9-81ED-4DB2-BD59-A6C34878D82A}">
                    <a16:rowId xmlns:a16="http://schemas.microsoft.com/office/drawing/2014/main" val="840835602"/>
                  </a:ext>
                </a:extLst>
              </a:tr>
              <a:tr h="730809">
                <a:tc>
                  <a:txBody>
                    <a:bodyPr/>
                    <a:lstStyle/>
                    <a:p>
                      <a:pPr algn="just">
                        <a:lnSpc>
                          <a:spcPct val="107000"/>
                        </a:lnSpc>
                        <a:spcAft>
                          <a:spcPts val="800"/>
                        </a:spcAft>
                      </a:pPr>
                      <a:r>
                        <a:rPr lang="en-US" sz="1600" b="0" kern="100" dirty="0">
                          <a:solidFill>
                            <a:schemeClr val="tx1"/>
                          </a:solidFill>
                          <a:effectLst/>
                          <a:latin typeface="Baskerville Old Face" panose="02020602080505020303" pitchFamily="18" charset="0"/>
                        </a:rPr>
                        <a:t> 1</a:t>
                      </a:r>
                      <a:endParaRPr lang="en-GB" sz="1600" b="0" kern="100" dirty="0">
                        <a:solidFill>
                          <a:schemeClr val="tx1"/>
                        </a:solidFill>
                        <a:effectLst/>
                        <a:latin typeface="Baskerville Old Face" panose="02020602080505020303" pitchFamily="18" charset="0"/>
                        <a:ea typeface="Calibri" panose="020F0502020204030204" pitchFamily="34" charset="0"/>
                        <a:cs typeface="Times New Roman" panose="02020603050405020304" pitchFamily="18" charset="0"/>
                      </a:endParaRPr>
                    </a:p>
                  </a:txBody>
                  <a:tcPr marL="29605" marR="29605" marT="0" marB="0"/>
                </a:tc>
                <a:tc>
                  <a:txBody>
                    <a:bodyPr/>
                    <a:lstStyle/>
                    <a:p>
                      <a:pPr algn="just">
                        <a:lnSpc>
                          <a:spcPct val="107000"/>
                        </a:lnSpc>
                        <a:spcAft>
                          <a:spcPts val="800"/>
                        </a:spcAft>
                      </a:pPr>
                      <a:r>
                        <a:rPr lang="en-GB" sz="1600" b="0" kern="100" dirty="0">
                          <a:solidFill>
                            <a:schemeClr val="tx1"/>
                          </a:solidFill>
                          <a:effectLst/>
                          <a:latin typeface="Baskerville Old Face" panose="02020602080505020303" pitchFamily="18" charset="0"/>
                        </a:rPr>
                        <a:t>Sadiq Hussain, </a:t>
                      </a:r>
                      <a:r>
                        <a:rPr lang="en-GB" sz="1600" b="0" kern="100" dirty="0" err="1">
                          <a:solidFill>
                            <a:schemeClr val="tx1"/>
                          </a:solidFill>
                          <a:effectLst/>
                          <a:latin typeface="Baskerville Old Face" panose="02020602080505020303" pitchFamily="18" charset="0"/>
                        </a:rPr>
                        <a:t>Zahraa</a:t>
                      </a:r>
                      <a:r>
                        <a:rPr lang="en-GB" sz="1600" b="0" kern="100" dirty="0">
                          <a:solidFill>
                            <a:schemeClr val="tx1"/>
                          </a:solidFill>
                          <a:effectLst/>
                          <a:latin typeface="Baskerville Old Face" panose="02020602080505020303" pitchFamily="18" charset="0"/>
                        </a:rPr>
                        <a:t> Fadhil Muhsin, Yass </a:t>
                      </a:r>
                      <a:r>
                        <a:rPr lang="en-GB" sz="1600" b="0" kern="100" dirty="0" err="1">
                          <a:solidFill>
                            <a:schemeClr val="tx1"/>
                          </a:solidFill>
                          <a:effectLst/>
                          <a:latin typeface="Baskerville Old Face" panose="02020602080505020303" pitchFamily="18" charset="0"/>
                        </a:rPr>
                        <a:t>Khudheir</a:t>
                      </a:r>
                      <a:r>
                        <a:rPr lang="en-GB" sz="1600" b="0" kern="100" dirty="0">
                          <a:solidFill>
                            <a:schemeClr val="tx1"/>
                          </a:solidFill>
                          <a:effectLst/>
                          <a:latin typeface="Baskerville Old Face" panose="02020602080505020303" pitchFamily="18" charset="0"/>
                        </a:rPr>
                        <a:t> Salal, </a:t>
                      </a:r>
                      <a:r>
                        <a:rPr lang="en-GB" sz="1600" b="0" kern="100" dirty="0" err="1">
                          <a:solidFill>
                            <a:schemeClr val="tx1"/>
                          </a:solidFill>
                          <a:effectLst/>
                          <a:latin typeface="Baskerville Old Face" panose="02020602080505020303" pitchFamily="18" charset="0"/>
                        </a:rPr>
                        <a:t>Paraskevi</a:t>
                      </a:r>
                      <a:r>
                        <a:rPr lang="en-GB" sz="1600" b="0" kern="100" dirty="0">
                          <a:solidFill>
                            <a:schemeClr val="tx1"/>
                          </a:solidFill>
                          <a:effectLst/>
                          <a:latin typeface="Baskerville Old Face" panose="02020602080505020303" pitchFamily="18" charset="0"/>
                        </a:rPr>
                        <a:t> </a:t>
                      </a:r>
                      <a:r>
                        <a:rPr lang="en-GB" sz="1600" b="0" kern="100" dirty="0" err="1">
                          <a:solidFill>
                            <a:schemeClr val="tx1"/>
                          </a:solidFill>
                          <a:effectLst/>
                          <a:latin typeface="Baskerville Old Face" panose="02020602080505020303" pitchFamily="18" charset="0"/>
                        </a:rPr>
                        <a:t>Theodorou</a:t>
                      </a:r>
                      <a:r>
                        <a:rPr lang="en-GB" sz="1600" b="0" kern="100" dirty="0">
                          <a:solidFill>
                            <a:schemeClr val="tx1"/>
                          </a:solidFill>
                          <a:effectLst/>
                          <a:latin typeface="Baskerville Old Face" panose="02020602080505020303" pitchFamily="18" charset="0"/>
                        </a:rPr>
                        <a:t>, </a:t>
                      </a:r>
                      <a:r>
                        <a:rPr lang="en-GB" sz="1600" b="0" kern="100" dirty="0" err="1">
                          <a:solidFill>
                            <a:schemeClr val="tx1"/>
                          </a:solidFill>
                          <a:effectLst/>
                          <a:latin typeface="Baskerville Old Face" panose="02020602080505020303" pitchFamily="18" charset="0"/>
                        </a:rPr>
                        <a:t>Fikriye</a:t>
                      </a:r>
                      <a:r>
                        <a:rPr lang="en-GB" sz="1600" b="0" kern="100" dirty="0">
                          <a:solidFill>
                            <a:schemeClr val="tx1"/>
                          </a:solidFill>
                          <a:effectLst/>
                          <a:latin typeface="Baskerville Old Face" panose="02020602080505020303" pitchFamily="18" charset="0"/>
                        </a:rPr>
                        <a:t> </a:t>
                      </a:r>
                      <a:r>
                        <a:rPr lang="en-GB" sz="1600" b="0" kern="100" dirty="0" err="1">
                          <a:solidFill>
                            <a:schemeClr val="tx1"/>
                          </a:solidFill>
                          <a:effectLst/>
                          <a:latin typeface="Baskerville Old Face" panose="02020602080505020303" pitchFamily="18" charset="0"/>
                        </a:rPr>
                        <a:t>Kurtoğlu</a:t>
                      </a:r>
                      <a:r>
                        <a:rPr lang="en-GB" sz="1600" b="0" kern="100" dirty="0">
                          <a:solidFill>
                            <a:schemeClr val="tx1"/>
                          </a:solidFill>
                          <a:effectLst/>
                          <a:latin typeface="Baskerville Old Face" panose="02020602080505020303" pitchFamily="18" charset="0"/>
                        </a:rPr>
                        <a:t> &amp; G.C. Hazarika (2019)</a:t>
                      </a:r>
                      <a:endParaRPr lang="en-GB" sz="1600" b="0" kern="100" dirty="0">
                        <a:solidFill>
                          <a:schemeClr val="tx1"/>
                        </a:solidFill>
                        <a:effectLst/>
                        <a:latin typeface="Baskerville Old Face" panose="02020602080505020303" pitchFamily="18" charset="0"/>
                        <a:ea typeface="Calibri" panose="020F0502020204030204" pitchFamily="34" charset="0"/>
                        <a:cs typeface="Times New Roman" panose="02020603050405020304" pitchFamily="18" charset="0"/>
                      </a:endParaRPr>
                    </a:p>
                  </a:txBody>
                  <a:tcPr marL="29605" marR="29605" marT="0" marB="0"/>
                </a:tc>
                <a:tc>
                  <a:txBody>
                    <a:bodyPr/>
                    <a:lstStyle/>
                    <a:p>
                      <a:pPr algn="just">
                        <a:lnSpc>
                          <a:spcPct val="107000"/>
                        </a:lnSpc>
                        <a:spcAft>
                          <a:spcPts val="800"/>
                        </a:spcAft>
                      </a:pPr>
                      <a:r>
                        <a:rPr lang="en-GB" sz="1600" b="0" kern="100">
                          <a:solidFill>
                            <a:schemeClr val="tx1"/>
                          </a:solidFill>
                          <a:effectLst/>
                          <a:latin typeface="Baskerville Old Face" panose="02020602080505020303" pitchFamily="18" charset="0"/>
                        </a:rPr>
                        <a:t>Prediction Model on Student Performance based on Internal Assessment using Deep Learning</a:t>
                      </a:r>
                      <a:endParaRPr lang="en-GB" sz="1600" b="0" kern="100">
                        <a:solidFill>
                          <a:schemeClr val="tx1"/>
                        </a:solidFill>
                        <a:effectLst/>
                        <a:latin typeface="Baskerville Old Face" panose="02020602080505020303" pitchFamily="18" charset="0"/>
                        <a:ea typeface="Calibri" panose="020F0502020204030204" pitchFamily="34" charset="0"/>
                        <a:cs typeface="Times New Roman" panose="02020603050405020304" pitchFamily="18" charset="0"/>
                      </a:endParaRPr>
                    </a:p>
                  </a:txBody>
                  <a:tcPr marL="29605" marR="29605" marT="0" marB="0"/>
                </a:tc>
                <a:tc>
                  <a:txBody>
                    <a:bodyPr/>
                    <a:lstStyle/>
                    <a:p>
                      <a:pPr marL="0" marR="0" lvl="0" indent="0" algn="just" defTabSz="914400" rtl="0" eaLnBrk="1" fontAlgn="auto" latinLnBrk="0" hangingPunct="1">
                        <a:lnSpc>
                          <a:spcPct val="107000"/>
                        </a:lnSpc>
                        <a:spcBef>
                          <a:spcPts val="0"/>
                        </a:spcBef>
                        <a:spcAft>
                          <a:spcPts val="800"/>
                        </a:spcAft>
                        <a:buClrTx/>
                        <a:buSzTx/>
                        <a:buFontTx/>
                        <a:buNone/>
                        <a:tabLst/>
                        <a:defRPr/>
                      </a:pPr>
                      <a:r>
                        <a:rPr lang="en-GB" sz="1600" b="0" kern="100" dirty="0" smtClean="0">
                          <a:solidFill>
                            <a:schemeClr val="tx1"/>
                          </a:solidFill>
                          <a:effectLst/>
                          <a:latin typeface="Baskerville Old Face" panose="02020602080505020303" pitchFamily="18" charset="0"/>
                        </a:rPr>
                        <a:t>Qualitative</a:t>
                      </a:r>
                      <a:r>
                        <a:rPr lang="en-GB" sz="1600" b="0" kern="100" baseline="0" dirty="0" smtClean="0">
                          <a:solidFill>
                            <a:schemeClr val="tx1"/>
                          </a:solidFill>
                          <a:effectLst/>
                          <a:latin typeface="Baskerville Old Face" panose="02020602080505020303" pitchFamily="18" charset="0"/>
                        </a:rPr>
                        <a:t> </a:t>
                      </a:r>
                      <a:endParaRPr lang="en-GB" sz="1600" b="0" kern="100" dirty="0">
                        <a:solidFill>
                          <a:schemeClr val="tx1"/>
                        </a:solidFill>
                        <a:effectLst/>
                        <a:latin typeface="Baskerville Old Face" panose="02020602080505020303" pitchFamily="18" charset="0"/>
                        <a:ea typeface="Calibri" panose="020F0502020204030204" pitchFamily="34" charset="0"/>
                        <a:cs typeface="Times New Roman" panose="02020603050405020304" pitchFamily="18" charset="0"/>
                      </a:endParaRPr>
                    </a:p>
                  </a:txBody>
                  <a:tcPr marL="29605" marR="29605" marT="0" marB="0"/>
                </a:tc>
                <a:tc>
                  <a:txBody>
                    <a:bodyPr/>
                    <a:lstStyle/>
                    <a:p>
                      <a:pPr algn="just">
                        <a:lnSpc>
                          <a:spcPct val="107000"/>
                        </a:lnSpc>
                        <a:spcAft>
                          <a:spcPts val="800"/>
                        </a:spcAft>
                      </a:pPr>
                      <a:r>
                        <a:rPr lang="en-GB" sz="1600" b="0" kern="100" dirty="0">
                          <a:solidFill>
                            <a:schemeClr val="tx1"/>
                          </a:solidFill>
                          <a:effectLst/>
                          <a:latin typeface="Baskerville Old Face" panose="02020602080505020303" pitchFamily="18" charset="0"/>
                        </a:rPr>
                        <a:t>The application of Machine Learning Techniques in predicting students’ performance proved to be helpful for identifying poor performers. </a:t>
                      </a:r>
                      <a:endParaRPr lang="en-GB" sz="1600" b="0" kern="100" dirty="0">
                        <a:solidFill>
                          <a:schemeClr val="tx1"/>
                        </a:solidFill>
                        <a:effectLst/>
                        <a:latin typeface="Baskerville Old Face" panose="02020602080505020303" pitchFamily="18" charset="0"/>
                        <a:ea typeface="Calibri" panose="020F0502020204030204" pitchFamily="34" charset="0"/>
                        <a:cs typeface="Times New Roman" panose="02020603050405020304" pitchFamily="18" charset="0"/>
                      </a:endParaRPr>
                    </a:p>
                  </a:txBody>
                  <a:tcPr marL="29605" marR="29605" marT="0" marB="0"/>
                </a:tc>
                <a:tc>
                  <a:txBody>
                    <a:bodyPr/>
                    <a:lstStyle/>
                    <a:p>
                      <a:pPr algn="just">
                        <a:lnSpc>
                          <a:spcPct val="107000"/>
                        </a:lnSpc>
                        <a:spcAft>
                          <a:spcPts val="800"/>
                        </a:spcAft>
                      </a:pPr>
                      <a:r>
                        <a:rPr lang="en-US" sz="1600" b="0" kern="100">
                          <a:solidFill>
                            <a:schemeClr val="tx1"/>
                          </a:solidFill>
                          <a:effectLst/>
                          <a:latin typeface="Baskerville Old Face" panose="02020602080505020303" pitchFamily="18" charset="0"/>
                        </a:rPr>
                        <a:t>The </a:t>
                      </a:r>
                      <a:r>
                        <a:rPr lang="en-US" sz="1600" b="0" kern="100" smtClean="0">
                          <a:solidFill>
                            <a:schemeClr val="tx1"/>
                          </a:solidFill>
                          <a:effectLst/>
                          <a:latin typeface="Baskerville Old Face" panose="02020602080505020303" pitchFamily="18" charset="0"/>
                        </a:rPr>
                        <a:t>research</a:t>
                      </a:r>
                      <a:r>
                        <a:rPr lang="en-US" sz="1600" b="0" kern="100" baseline="0" smtClean="0">
                          <a:solidFill>
                            <a:schemeClr val="tx1"/>
                          </a:solidFill>
                          <a:effectLst/>
                          <a:latin typeface="Baskerville Old Face" panose="02020602080505020303" pitchFamily="18" charset="0"/>
                        </a:rPr>
                        <a:t> </a:t>
                      </a:r>
                      <a:r>
                        <a:rPr lang="en-US" sz="1600" b="0" kern="100" smtClean="0">
                          <a:solidFill>
                            <a:schemeClr val="tx1"/>
                          </a:solidFill>
                          <a:effectLst/>
                          <a:latin typeface="Baskerville Old Face" panose="02020602080505020303" pitchFamily="18" charset="0"/>
                        </a:rPr>
                        <a:t>work is </a:t>
                      </a:r>
                      <a:r>
                        <a:rPr lang="en-US" sz="1600" b="0" kern="100" dirty="0">
                          <a:solidFill>
                            <a:schemeClr val="tx1"/>
                          </a:solidFill>
                          <a:effectLst/>
                          <a:latin typeface="Baskerville Old Face" panose="02020602080505020303" pitchFamily="18" charset="0"/>
                        </a:rPr>
                        <a:t>limited to only one algorithm </a:t>
                      </a:r>
                      <a:endParaRPr lang="en-GB" sz="1600" b="0" kern="100" dirty="0">
                        <a:solidFill>
                          <a:schemeClr val="tx1"/>
                        </a:solidFill>
                        <a:effectLst/>
                        <a:latin typeface="Baskerville Old Face" panose="02020602080505020303" pitchFamily="18" charset="0"/>
                        <a:ea typeface="Calibri" panose="020F0502020204030204" pitchFamily="34" charset="0"/>
                        <a:cs typeface="Times New Roman" panose="02020603050405020304" pitchFamily="18" charset="0"/>
                      </a:endParaRPr>
                    </a:p>
                  </a:txBody>
                  <a:tcPr marL="29605" marR="29605" marT="0" marB="0"/>
                </a:tc>
                <a:extLst>
                  <a:ext uri="{0D108BD9-81ED-4DB2-BD59-A6C34878D82A}">
                    <a16:rowId xmlns:a16="http://schemas.microsoft.com/office/drawing/2014/main" val="1138370646"/>
                  </a:ext>
                </a:extLst>
              </a:tr>
              <a:tr h="1099224">
                <a:tc>
                  <a:txBody>
                    <a:bodyPr/>
                    <a:lstStyle/>
                    <a:p>
                      <a:pPr algn="just">
                        <a:lnSpc>
                          <a:spcPct val="107000"/>
                        </a:lnSpc>
                        <a:spcAft>
                          <a:spcPts val="800"/>
                        </a:spcAft>
                      </a:pPr>
                      <a:r>
                        <a:rPr lang="en-US" sz="1600" b="0" kern="100" dirty="0">
                          <a:solidFill>
                            <a:schemeClr val="tx1"/>
                          </a:solidFill>
                          <a:effectLst/>
                          <a:latin typeface="Baskerville Old Face" panose="02020602080505020303" pitchFamily="18" charset="0"/>
                        </a:rPr>
                        <a:t> 2</a:t>
                      </a:r>
                      <a:endParaRPr lang="en-GB" sz="1600" b="0" kern="100" dirty="0">
                        <a:solidFill>
                          <a:schemeClr val="tx1"/>
                        </a:solidFill>
                        <a:effectLst/>
                        <a:latin typeface="Baskerville Old Face" panose="02020602080505020303" pitchFamily="18" charset="0"/>
                        <a:ea typeface="Calibri" panose="020F0502020204030204" pitchFamily="34" charset="0"/>
                        <a:cs typeface="Times New Roman" panose="02020603050405020304" pitchFamily="18" charset="0"/>
                      </a:endParaRPr>
                    </a:p>
                  </a:txBody>
                  <a:tcPr marL="29605" marR="29605" marT="0" marB="0"/>
                </a:tc>
                <a:tc>
                  <a:txBody>
                    <a:bodyPr/>
                    <a:lstStyle/>
                    <a:p>
                      <a:pPr algn="just">
                        <a:lnSpc>
                          <a:spcPct val="107000"/>
                        </a:lnSpc>
                        <a:spcAft>
                          <a:spcPts val="800"/>
                        </a:spcAft>
                      </a:pPr>
                      <a:r>
                        <a:rPr lang="en-GB" sz="1600" b="0" kern="100" dirty="0">
                          <a:solidFill>
                            <a:schemeClr val="tx1"/>
                          </a:solidFill>
                          <a:effectLst/>
                          <a:latin typeface="Baskerville Old Face" panose="02020602080505020303" pitchFamily="18" charset="0"/>
                        </a:rPr>
                        <a:t>Anjali B Raut &amp; Ankita A </a:t>
                      </a:r>
                      <a:r>
                        <a:rPr lang="en-GB" sz="1600" b="0" kern="100" dirty="0" err="1">
                          <a:solidFill>
                            <a:schemeClr val="tx1"/>
                          </a:solidFill>
                          <a:effectLst/>
                          <a:latin typeface="Baskerville Old Face" panose="02020602080505020303" pitchFamily="18" charset="0"/>
                        </a:rPr>
                        <a:t>Nichat</a:t>
                      </a:r>
                      <a:r>
                        <a:rPr lang="en-GB" sz="1600" b="0" kern="100" dirty="0">
                          <a:solidFill>
                            <a:schemeClr val="tx1"/>
                          </a:solidFill>
                          <a:effectLst/>
                          <a:latin typeface="Baskerville Old Face" panose="02020602080505020303" pitchFamily="18" charset="0"/>
                        </a:rPr>
                        <a:t> (2017)</a:t>
                      </a:r>
                      <a:endParaRPr lang="en-GB" sz="1600" b="0" kern="100" dirty="0">
                        <a:solidFill>
                          <a:schemeClr val="tx1"/>
                        </a:solidFill>
                        <a:effectLst/>
                        <a:latin typeface="Baskerville Old Face" panose="02020602080505020303" pitchFamily="18" charset="0"/>
                        <a:ea typeface="Calibri" panose="020F0502020204030204" pitchFamily="34" charset="0"/>
                        <a:cs typeface="Times New Roman" panose="02020603050405020304" pitchFamily="18" charset="0"/>
                      </a:endParaRPr>
                    </a:p>
                  </a:txBody>
                  <a:tcPr marL="29605" marR="29605" marT="0" marB="0"/>
                </a:tc>
                <a:tc>
                  <a:txBody>
                    <a:bodyPr/>
                    <a:lstStyle/>
                    <a:p>
                      <a:pPr algn="just">
                        <a:lnSpc>
                          <a:spcPct val="107000"/>
                        </a:lnSpc>
                        <a:spcAft>
                          <a:spcPts val="800"/>
                        </a:spcAft>
                      </a:pPr>
                      <a:r>
                        <a:rPr lang="en-GB" sz="1600" b="0" kern="100" dirty="0">
                          <a:solidFill>
                            <a:schemeClr val="tx1"/>
                          </a:solidFill>
                          <a:effectLst/>
                          <a:latin typeface="Baskerville Old Face" panose="02020602080505020303" pitchFamily="18" charset="0"/>
                        </a:rPr>
                        <a:t>Students’ Performance Prediction Using Decision Tree Technique</a:t>
                      </a:r>
                      <a:endParaRPr lang="en-GB" sz="1600" b="0" kern="100" dirty="0">
                        <a:solidFill>
                          <a:schemeClr val="tx1"/>
                        </a:solidFill>
                        <a:effectLst/>
                        <a:latin typeface="Baskerville Old Face" panose="02020602080505020303" pitchFamily="18" charset="0"/>
                        <a:ea typeface="Calibri" panose="020F0502020204030204" pitchFamily="34" charset="0"/>
                        <a:cs typeface="Times New Roman" panose="02020603050405020304" pitchFamily="18" charset="0"/>
                      </a:endParaRPr>
                    </a:p>
                  </a:txBody>
                  <a:tcPr marL="29605" marR="29605" marT="0" marB="0"/>
                </a:tc>
                <a:tc>
                  <a:txBody>
                    <a:bodyPr/>
                    <a:lstStyle/>
                    <a:p>
                      <a:pPr marL="0" marR="0" lvl="0" indent="0" algn="just" defTabSz="914400" rtl="0" eaLnBrk="1" fontAlgn="auto" latinLnBrk="0" hangingPunct="1">
                        <a:lnSpc>
                          <a:spcPct val="107000"/>
                        </a:lnSpc>
                        <a:spcBef>
                          <a:spcPts val="0"/>
                        </a:spcBef>
                        <a:spcAft>
                          <a:spcPts val="800"/>
                        </a:spcAft>
                        <a:buClrTx/>
                        <a:buSzTx/>
                        <a:buFontTx/>
                        <a:buNone/>
                        <a:tabLst/>
                        <a:defRPr/>
                      </a:pPr>
                      <a:r>
                        <a:rPr lang="en-GB" sz="1600" b="0" kern="100" dirty="0" smtClean="0">
                          <a:solidFill>
                            <a:schemeClr val="tx1"/>
                          </a:solidFill>
                          <a:effectLst/>
                          <a:latin typeface="Baskerville Old Face" panose="02020602080505020303" pitchFamily="18" charset="0"/>
                        </a:rPr>
                        <a:t>Qualitative</a:t>
                      </a:r>
                      <a:r>
                        <a:rPr lang="en-GB" sz="1600" b="0" kern="100" baseline="0" dirty="0" smtClean="0">
                          <a:solidFill>
                            <a:schemeClr val="tx1"/>
                          </a:solidFill>
                          <a:effectLst/>
                          <a:latin typeface="Baskerville Old Face" panose="02020602080505020303" pitchFamily="18" charset="0"/>
                        </a:rPr>
                        <a:t> </a:t>
                      </a:r>
                      <a:endParaRPr lang="en-GB" sz="1600" b="0" kern="100" dirty="0">
                        <a:solidFill>
                          <a:schemeClr val="tx1"/>
                        </a:solidFill>
                        <a:effectLst/>
                        <a:latin typeface="Baskerville Old Face" panose="02020602080505020303" pitchFamily="18" charset="0"/>
                        <a:ea typeface="Calibri" panose="020F0502020204030204" pitchFamily="34" charset="0"/>
                        <a:cs typeface="Times New Roman" panose="02020603050405020304" pitchFamily="18" charset="0"/>
                      </a:endParaRPr>
                    </a:p>
                  </a:txBody>
                  <a:tcPr marL="29605" marR="29605" marT="0" marB="0"/>
                </a:tc>
                <a:tc>
                  <a:txBody>
                    <a:bodyPr/>
                    <a:lstStyle/>
                    <a:p>
                      <a:pPr algn="just">
                        <a:lnSpc>
                          <a:spcPct val="107000"/>
                        </a:lnSpc>
                        <a:spcAft>
                          <a:spcPts val="800"/>
                        </a:spcAft>
                      </a:pPr>
                      <a:r>
                        <a:rPr lang="en-GB" sz="1600" b="0" kern="100" dirty="0">
                          <a:solidFill>
                            <a:schemeClr val="tx1"/>
                          </a:solidFill>
                          <a:effectLst/>
                          <a:latin typeface="Baskerville Old Face" panose="02020602080505020303" pitchFamily="18" charset="0"/>
                        </a:rPr>
                        <a:t>Decision tree can be used in early analysis and prediction of student </a:t>
                      </a:r>
                      <a:r>
                        <a:rPr lang="en-GB" sz="1600" b="0" kern="100" dirty="0" smtClean="0">
                          <a:solidFill>
                            <a:schemeClr val="tx1"/>
                          </a:solidFill>
                          <a:effectLst/>
                          <a:latin typeface="Baskerville Old Face" panose="02020602080505020303" pitchFamily="18" charset="0"/>
                        </a:rPr>
                        <a:t>academic</a:t>
                      </a:r>
                      <a:r>
                        <a:rPr lang="en-GB" sz="1600" b="0" kern="100" baseline="0" dirty="0" smtClean="0">
                          <a:solidFill>
                            <a:schemeClr val="tx1"/>
                          </a:solidFill>
                          <a:effectLst/>
                          <a:latin typeface="Baskerville Old Face" panose="02020602080505020303" pitchFamily="18" charset="0"/>
                        </a:rPr>
                        <a:t> performance.</a:t>
                      </a:r>
                      <a:endParaRPr lang="en-GB" sz="1600" b="0" kern="100" dirty="0">
                        <a:solidFill>
                          <a:schemeClr val="tx1"/>
                        </a:solidFill>
                        <a:effectLst/>
                        <a:latin typeface="Baskerville Old Face" panose="02020602080505020303" pitchFamily="18" charset="0"/>
                        <a:ea typeface="Calibri" panose="020F0502020204030204" pitchFamily="34" charset="0"/>
                        <a:cs typeface="Times New Roman" panose="02020603050405020304" pitchFamily="18" charset="0"/>
                      </a:endParaRPr>
                    </a:p>
                  </a:txBody>
                  <a:tcPr marL="29605" marR="29605" marT="0" marB="0"/>
                </a:tc>
                <a:tc>
                  <a:txBody>
                    <a:bodyPr/>
                    <a:lstStyle/>
                    <a:p>
                      <a:pPr algn="just">
                        <a:lnSpc>
                          <a:spcPct val="107000"/>
                        </a:lnSpc>
                        <a:spcAft>
                          <a:spcPts val="800"/>
                        </a:spcAft>
                      </a:pPr>
                      <a:r>
                        <a:rPr lang="en-GB" sz="1600" b="0" kern="100">
                          <a:solidFill>
                            <a:schemeClr val="tx1"/>
                          </a:solidFill>
                          <a:effectLst/>
                          <a:latin typeface="Baskerville Old Face" panose="02020602080505020303" pitchFamily="18" charset="0"/>
                        </a:rPr>
                        <a:t>The paper suggested applying data mining techniques on an expanded data set which consider extracurricular activities and other vocational courses completed by students, which we believe may have a significant impact on the overall performance of the students</a:t>
                      </a:r>
                      <a:endParaRPr lang="en-GB" sz="1600" b="0" kern="100">
                        <a:solidFill>
                          <a:schemeClr val="tx1"/>
                        </a:solidFill>
                        <a:effectLst/>
                        <a:latin typeface="Baskerville Old Face" panose="02020602080505020303" pitchFamily="18" charset="0"/>
                        <a:ea typeface="Calibri" panose="020F0502020204030204" pitchFamily="34" charset="0"/>
                        <a:cs typeface="Times New Roman" panose="02020603050405020304" pitchFamily="18" charset="0"/>
                      </a:endParaRPr>
                    </a:p>
                  </a:txBody>
                  <a:tcPr marL="29605" marR="29605" marT="0" marB="0"/>
                </a:tc>
                <a:extLst>
                  <a:ext uri="{0D108BD9-81ED-4DB2-BD59-A6C34878D82A}">
                    <a16:rowId xmlns:a16="http://schemas.microsoft.com/office/drawing/2014/main" val="2101172511"/>
                  </a:ext>
                </a:extLst>
              </a:tr>
              <a:tr h="942316">
                <a:tc>
                  <a:txBody>
                    <a:bodyPr/>
                    <a:lstStyle/>
                    <a:p>
                      <a:pPr algn="just">
                        <a:lnSpc>
                          <a:spcPct val="107000"/>
                        </a:lnSpc>
                        <a:spcAft>
                          <a:spcPts val="800"/>
                        </a:spcAft>
                      </a:pPr>
                      <a:r>
                        <a:rPr lang="en-US" sz="1600" b="0" kern="100" dirty="0">
                          <a:solidFill>
                            <a:schemeClr val="tx1"/>
                          </a:solidFill>
                          <a:effectLst/>
                          <a:latin typeface="Baskerville Old Face" panose="02020602080505020303" pitchFamily="18" charset="0"/>
                        </a:rPr>
                        <a:t> 3</a:t>
                      </a:r>
                      <a:endParaRPr lang="en-GB" sz="1600" b="0" kern="100" dirty="0">
                        <a:solidFill>
                          <a:schemeClr val="tx1"/>
                        </a:solidFill>
                        <a:effectLst/>
                        <a:latin typeface="Baskerville Old Face" panose="02020602080505020303" pitchFamily="18" charset="0"/>
                        <a:ea typeface="Calibri" panose="020F0502020204030204" pitchFamily="34" charset="0"/>
                        <a:cs typeface="Times New Roman" panose="02020603050405020304" pitchFamily="18" charset="0"/>
                      </a:endParaRPr>
                    </a:p>
                  </a:txBody>
                  <a:tcPr marL="29605" marR="29605" marT="0" marB="0"/>
                </a:tc>
                <a:tc>
                  <a:txBody>
                    <a:bodyPr/>
                    <a:lstStyle/>
                    <a:p>
                      <a:pPr algn="just">
                        <a:lnSpc>
                          <a:spcPct val="107000"/>
                        </a:lnSpc>
                        <a:spcAft>
                          <a:spcPts val="800"/>
                        </a:spcAft>
                      </a:pPr>
                      <a:r>
                        <a:rPr lang="en-US" sz="1600" b="0" kern="100" dirty="0" err="1">
                          <a:solidFill>
                            <a:schemeClr val="tx1"/>
                          </a:solidFill>
                          <a:effectLst/>
                          <a:latin typeface="Baskerville Old Face" panose="02020602080505020303" pitchFamily="18" charset="0"/>
                          <a:ea typeface="Calibri" panose="020F0502020204030204" pitchFamily="34" charset="0"/>
                          <a:cs typeface="Times New Roman" panose="02020603050405020304" pitchFamily="18" charset="0"/>
                        </a:rPr>
                        <a:t>Rajalaxmi</a:t>
                      </a:r>
                      <a:r>
                        <a:rPr lang="en-US" sz="1600" b="0" kern="100" dirty="0">
                          <a:solidFill>
                            <a:schemeClr val="tx1"/>
                          </a:solidFill>
                          <a:effectLst/>
                          <a:latin typeface="Baskerville Old Face" panose="02020602080505020303" pitchFamily="18" charset="0"/>
                          <a:ea typeface="Calibri" panose="020F0502020204030204" pitchFamily="34" charset="0"/>
                          <a:cs typeface="Times New Roman" panose="02020603050405020304" pitchFamily="18" charset="0"/>
                        </a:rPr>
                        <a:t> R. R., P Natesan, N. Krishnamoorthy &amp; S. </a:t>
                      </a:r>
                      <a:r>
                        <a:rPr lang="en-US" sz="1600" b="0" kern="100" dirty="0" err="1">
                          <a:solidFill>
                            <a:schemeClr val="tx1"/>
                          </a:solidFill>
                          <a:effectLst/>
                          <a:latin typeface="Baskerville Old Face" panose="02020602080505020303" pitchFamily="18" charset="0"/>
                          <a:ea typeface="Calibri" panose="020F0502020204030204" pitchFamily="34" charset="0"/>
                          <a:cs typeface="Times New Roman" panose="02020603050405020304" pitchFamily="18" charset="0"/>
                        </a:rPr>
                        <a:t>Ponni</a:t>
                      </a:r>
                      <a:r>
                        <a:rPr lang="en-US" sz="1600" b="0" kern="100" dirty="0">
                          <a:solidFill>
                            <a:schemeClr val="tx1"/>
                          </a:solidFill>
                          <a:effectLst/>
                          <a:latin typeface="Baskerville Old Face" panose="02020602080505020303" pitchFamily="18" charset="0"/>
                          <a:ea typeface="Calibri" panose="020F0502020204030204" pitchFamily="34" charset="0"/>
                          <a:cs typeface="Times New Roman" panose="02020603050405020304" pitchFamily="18" charset="0"/>
                        </a:rPr>
                        <a:t> (2019)</a:t>
                      </a:r>
                      <a:endParaRPr lang="en-GB" sz="1600" b="0" kern="100" dirty="0">
                        <a:solidFill>
                          <a:schemeClr val="tx1"/>
                        </a:solidFill>
                        <a:effectLst/>
                        <a:latin typeface="Baskerville Old Face" panose="02020602080505020303" pitchFamily="18" charset="0"/>
                        <a:ea typeface="Calibri" panose="020F0502020204030204" pitchFamily="34" charset="0"/>
                        <a:cs typeface="Times New Roman" panose="02020603050405020304" pitchFamily="18" charset="0"/>
                      </a:endParaRPr>
                    </a:p>
                  </a:txBody>
                  <a:tcPr marL="114300" marR="114300" marT="0" marB="0"/>
                </a:tc>
                <a:tc>
                  <a:txBody>
                    <a:bodyPr/>
                    <a:lstStyle/>
                    <a:p>
                      <a:pPr algn="just">
                        <a:lnSpc>
                          <a:spcPct val="107000"/>
                        </a:lnSpc>
                        <a:spcAft>
                          <a:spcPts val="800"/>
                        </a:spcAft>
                      </a:pPr>
                      <a:r>
                        <a:rPr lang="en-GB" sz="1600" b="0" kern="1800" dirty="0">
                          <a:solidFill>
                            <a:schemeClr val="tx1"/>
                          </a:solidFill>
                          <a:effectLst/>
                          <a:latin typeface="Baskerville Old Face" panose="02020602080505020303" pitchFamily="18" charset="0"/>
                        </a:rPr>
                        <a:t>Regression Model for Predicting Engineering Students Academic Performance</a:t>
                      </a:r>
                      <a:endParaRPr lang="en-GB" sz="1600" b="0" kern="100" dirty="0">
                        <a:solidFill>
                          <a:schemeClr val="tx1"/>
                        </a:solidFill>
                        <a:effectLst/>
                        <a:latin typeface="Baskerville Old Face" panose="02020602080505020303" pitchFamily="18" charset="0"/>
                      </a:endParaRPr>
                    </a:p>
                    <a:p>
                      <a:pPr algn="just">
                        <a:lnSpc>
                          <a:spcPct val="107000"/>
                        </a:lnSpc>
                        <a:spcAft>
                          <a:spcPts val="800"/>
                        </a:spcAft>
                      </a:pPr>
                      <a:r>
                        <a:rPr lang="en-US" sz="1600" b="0" kern="100" dirty="0">
                          <a:solidFill>
                            <a:schemeClr val="tx1"/>
                          </a:solidFill>
                          <a:effectLst/>
                          <a:latin typeface="Baskerville Old Face" panose="02020602080505020303" pitchFamily="18" charset="0"/>
                        </a:rPr>
                        <a:t> </a:t>
                      </a:r>
                      <a:endParaRPr lang="en-GB" sz="1600" b="0" kern="100" dirty="0">
                        <a:solidFill>
                          <a:schemeClr val="tx1"/>
                        </a:solidFill>
                        <a:effectLst/>
                        <a:latin typeface="Baskerville Old Face" panose="02020602080505020303" pitchFamily="18" charset="0"/>
                        <a:ea typeface="Calibri" panose="020F0502020204030204" pitchFamily="34" charset="0"/>
                        <a:cs typeface="Times New Roman" panose="02020603050405020304" pitchFamily="18" charset="0"/>
                      </a:endParaRPr>
                    </a:p>
                  </a:txBody>
                  <a:tcPr marL="29605" marR="29605" marT="0" marB="0"/>
                </a:tc>
                <a:tc>
                  <a:txBody>
                    <a:bodyPr/>
                    <a:lstStyle/>
                    <a:p>
                      <a:pPr marL="0" marR="0" lvl="0" indent="0" algn="just" defTabSz="914400" rtl="0" eaLnBrk="1" fontAlgn="auto" latinLnBrk="0" hangingPunct="1">
                        <a:lnSpc>
                          <a:spcPct val="107000"/>
                        </a:lnSpc>
                        <a:spcBef>
                          <a:spcPts val="0"/>
                        </a:spcBef>
                        <a:spcAft>
                          <a:spcPts val="800"/>
                        </a:spcAft>
                        <a:buClrTx/>
                        <a:buSzTx/>
                        <a:buFontTx/>
                        <a:buNone/>
                        <a:tabLst/>
                        <a:defRPr/>
                      </a:pPr>
                      <a:r>
                        <a:rPr lang="en-GB" sz="1600" b="0" kern="100" dirty="0" smtClean="0">
                          <a:solidFill>
                            <a:schemeClr val="tx1"/>
                          </a:solidFill>
                          <a:effectLst/>
                          <a:latin typeface="Baskerville Old Face" panose="02020602080505020303" pitchFamily="18" charset="0"/>
                        </a:rPr>
                        <a:t>Qualitative</a:t>
                      </a:r>
                      <a:r>
                        <a:rPr lang="en-GB" sz="1600" b="0" kern="100" baseline="0" dirty="0" smtClean="0">
                          <a:solidFill>
                            <a:schemeClr val="tx1"/>
                          </a:solidFill>
                          <a:effectLst/>
                          <a:latin typeface="Baskerville Old Face" panose="02020602080505020303" pitchFamily="18" charset="0"/>
                        </a:rPr>
                        <a:t> </a:t>
                      </a:r>
                      <a:endParaRPr lang="en-GB" sz="1600" b="0" kern="100" dirty="0" smtClean="0">
                        <a:solidFill>
                          <a:schemeClr val="tx1"/>
                        </a:solidFill>
                        <a:effectLst/>
                        <a:latin typeface="Baskerville Old Face" panose="02020602080505020303"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sz="1600" b="0" kern="100" dirty="0">
                          <a:solidFill>
                            <a:schemeClr val="tx1"/>
                          </a:solidFill>
                          <a:effectLst/>
                          <a:latin typeface="Baskerville Old Face" panose="02020602080505020303" pitchFamily="18" charset="0"/>
                        </a:rPr>
                        <a:t> </a:t>
                      </a:r>
                      <a:endParaRPr lang="en-GB" sz="1600" b="0" kern="100" dirty="0">
                        <a:solidFill>
                          <a:schemeClr val="tx1"/>
                        </a:solidFill>
                        <a:effectLst/>
                        <a:latin typeface="Baskerville Old Face" panose="02020602080505020303" pitchFamily="18" charset="0"/>
                        <a:ea typeface="Calibri" panose="020F0502020204030204" pitchFamily="34" charset="0"/>
                        <a:cs typeface="Times New Roman" panose="02020603050405020304" pitchFamily="18" charset="0"/>
                      </a:endParaRPr>
                    </a:p>
                  </a:txBody>
                  <a:tcPr marL="29605" marR="29605" marT="0" marB="0"/>
                </a:tc>
                <a:tc>
                  <a:txBody>
                    <a:bodyPr/>
                    <a:lstStyle/>
                    <a:p>
                      <a:pPr algn="just">
                        <a:lnSpc>
                          <a:spcPct val="107000"/>
                        </a:lnSpc>
                        <a:spcAft>
                          <a:spcPts val="800"/>
                        </a:spcAft>
                      </a:pPr>
                      <a:r>
                        <a:rPr lang="en-GB" sz="1600" b="0" kern="0" dirty="0" smtClean="0">
                          <a:solidFill>
                            <a:schemeClr val="tx1"/>
                          </a:solidFill>
                          <a:effectLst/>
                          <a:latin typeface="Baskerville Old Face" panose="02020602080505020303" pitchFamily="18" charset="0"/>
                        </a:rPr>
                        <a:t>The</a:t>
                      </a:r>
                      <a:r>
                        <a:rPr lang="en-GB" sz="1600" b="0" kern="0" baseline="0" dirty="0" smtClean="0">
                          <a:solidFill>
                            <a:schemeClr val="tx1"/>
                          </a:solidFill>
                          <a:effectLst/>
                          <a:latin typeface="Baskerville Old Face" panose="02020602080505020303" pitchFamily="18" charset="0"/>
                        </a:rPr>
                        <a:t> result prove that </a:t>
                      </a:r>
                      <a:r>
                        <a:rPr lang="en-GB" sz="1600" b="0" kern="0" dirty="0" smtClean="0">
                          <a:solidFill>
                            <a:schemeClr val="tx1"/>
                          </a:solidFill>
                          <a:effectLst/>
                          <a:latin typeface="Baskerville Old Face" panose="02020602080505020303" pitchFamily="18" charset="0"/>
                        </a:rPr>
                        <a:t>various </a:t>
                      </a:r>
                      <a:r>
                        <a:rPr lang="en-GB" sz="1600" b="0" kern="0" dirty="0">
                          <a:solidFill>
                            <a:schemeClr val="tx1"/>
                          </a:solidFill>
                          <a:effectLst/>
                          <a:latin typeface="Baskerville Old Face" panose="02020602080505020303" pitchFamily="18" charset="0"/>
                        </a:rPr>
                        <a:t>data mining methods can be applied for the  </a:t>
                      </a:r>
                      <a:r>
                        <a:rPr lang="en-GB" sz="1600" b="0" kern="0" dirty="0" err="1">
                          <a:solidFill>
                            <a:schemeClr val="tx1"/>
                          </a:solidFill>
                          <a:effectLst/>
                          <a:latin typeface="Baskerville Old Face" panose="02020602080505020303" pitchFamily="18" charset="0"/>
                        </a:rPr>
                        <a:t>analyzing</a:t>
                      </a:r>
                      <a:r>
                        <a:rPr lang="en-GB" sz="1600" b="0" kern="0" dirty="0">
                          <a:solidFill>
                            <a:schemeClr val="tx1"/>
                          </a:solidFill>
                          <a:effectLst/>
                          <a:latin typeface="Baskerville Old Face" panose="02020602080505020303" pitchFamily="18" charset="0"/>
                        </a:rPr>
                        <a:t> the performance of the student</a:t>
                      </a:r>
                      <a:endParaRPr lang="en-GB" sz="1600" b="0" kern="100" dirty="0">
                        <a:solidFill>
                          <a:schemeClr val="tx1"/>
                        </a:solidFill>
                        <a:effectLst/>
                        <a:latin typeface="Baskerville Old Face" panose="02020602080505020303" pitchFamily="18" charset="0"/>
                      </a:endParaRPr>
                    </a:p>
                    <a:p>
                      <a:pPr algn="just">
                        <a:lnSpc>
                          <a:spcPct val="107000"/>
                        </a:lnSpc>
                        <a:spcAft>
                          <a:spcPts val="800"/>
                        </a:spcAft>
                      </a:pPr>
                      <a:r>
                        <a:rPr lang="en-US" sz="1600" b="0" kern="100" dirty="0">
                          <a:solidFill>
                            <a:schemeClr val="tx1"/>
                          </a:solidFill>
                          <a:effectLst/>
                          <a:latin typeface="Baskerville Old Face" panose="02020602080505020303" pitchFamily="18" charset="0"/>
                        </a:rPr>
                        <a:t> </a:t>
                      </a:r>
                      <a:endParaRPr lang="en-GB" sz="1600" b="0" kern="100" dirty="0">
                        <a:solidFill>
                          <a:schemeClr val="tx1"/>
                        </a:solidFill>
                        <a:effectLst/>
                        <a:latin typeface="Baskerville Old Face" panose="02020602080505020303" pitchFamily="18" charset="0"/>
                        <a:ea typeface="Calibri" panose="020F0502020204030204" pitchFamily="34" charset="0"/>
                        <a:cs typeface="Times New Roman" panose="02020603050405020304" pitchFamily="18" charset="0"/>
                      </a:endParaRPr>
                    </a:p>
                  </a:txBody>
                  <a:tcPr marL="29605" marR="29605" marT="0" marB="0"/>
                </a:tc>
                <a:tc>
                  <a:txBody>
                    <a:bodyPr/>
                    <a:lstStyle/>
                    <a:p>
                      <a:pPr algn="just">
                        <a:lnSpc>
                          <a:spcPct val="107000"/>
                        </a:lnSpc>
                        <a:spcAft>
                          <a:spcPts val="800"/>
                        </a:spcAft>
                      </a:pPr>
                      <a:r>
                        <a:rPr lang="en-GB" sz="1600" b="0" kern="100" dirty="0">
                          <a:solidFill>
                            <a:schemeClr val="tx1"/>
                          </a:solidFill>
                          <a:effectLst/>
                          <a:latin typeface="Baskerville Old Face" panose="02020602080505020303" pitchFamily="18" charset="0"/>
                        </a:rPr>
                        <a:t>The study, however, was unable to demonstrate whether a regression model can be utilized to enhance learning outcomes. Furthermore, a methodological gap occurs when a multiple regression model is used with a limited sample size</a:t>
                      </a:r>
                      <a:endParaRPr lang="en-GB" sz="1600" b="0" kern="100" dirty="0">
                        <a:solidFill>
                          <a:schemeClr val="tx1"/>
                        </a:solidFill>
                        <a:effectLst/>
                        <a:latin typeface="Baskerville Old Face" panose="02020602080505020303" pitchFamily="18" charset="0"/>
                        <a:ea typeface="Calibri" panose="020F0502020204030204" pitchFamily="34" charset="0"/>
                        <a:cs typeface="Times New Roman" panose="02020603050405020304" pitchFamily="18" charset="0"/>
                      </a:endParaRPr>
                    </a:p>
                  </a:txBody>
                  <a:tcPr marL="29605" marR="29605" marT="0" marB="0"/>
                </a:tc>
                <a:extLst>
                  <a:ext uri="{0D108BD9-81ED-4DB2-BD59-A6C34878D82A}">
                    <a16:rowId xmlns:a16="http://schemas.microsoft.com/office/drawing/2014/main" val="1959750184"/>
                  </a:ext>
                </a:extLst>
              </a:tr>
            </a:tbl>
          </a:graphicData>
        </a:graphic>
      </p:graphicFrame>
    </p:spTree>
    <p:extLst>
      <p:ext uri="{BB962C8B-B14F-4D97-AF65-F5344CB8AC3E}">
        <p14:creationId xmlns:p14="http://schemas.microsoft.com/office/powerpoint/2010/main" val="1853503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9774B-6B01-4F53-61A2-CE4901D67B46}"/>
              </a:ext>
            </a:extLst>
          </p:cNvPr>
          <p:cNvSpPr>
            <a:spLocks noGrp="1"/>
          </p:cNvSpPr>
          <p:nvPr>
            <p:ph type="ctrTitle"/>
          </p:nvPr>
        </p:nvSpPr>
        <p:spPr>
          <a:xfrm>
            <a:off x="2666191" y="274224"/>
            <a:ext cx="6859617" cy="308872"/>
          </a:xfrm>
        </p:spPr>
        <p:txBody>
          <a:bodyPr>
            <a:normAutofit fontScale="90000"/>
          </a:bodyPr>
          <a:lstStyle/>
          <a:p>
            <a:r>
              <a:rPr lang="en-US" sz="2800" b="1" dirty="0">
                <a:latin typeface="Baskerville Old Face" panose="02020602080505020303" pitchFamily="18" charset="0"/>
              </a:rPr>
              <a:t>LITERATURE </a:t>
            </a:r>
            <a:r>
              <a:rPr lang="en-US" sz="2800" b="1" dirty="0" smtClean="0">
                <a:latin typeface="Baskerville Old Face" panose="02020602080505020303" pitchFamily="18" charset="0"/>
              </a:rPr>
              <a:t>REVIEW CONT.</a:t>
            </a:r>
            <a:endParaRPr lang="en-GB" sz="2800" b="1" dirty="0">
              <a:latin typeface="Baskerville Old Face" panose="02020602080505020303" pitchFamily="18" charset="0"/>
            </a:endParaRPr>
          </a:p>
        </p:txBody>
      </p:sp>
      <p:graphicFrame>
        <p:nvGraphicFramePr>
          <p:cNvPr id="7" name="Table 6">
            <a:extLst>
              <a:ext uri="{FF2B5EF4-FFF2-40B4-BE49-F238E27FC236}">
                <a16:creationId xmlns:a16="http://schemas.microsoft.com/office/drawing/2014/main" id="{BA783BA1-EEF4-575E-CE09-7A00EAEFF7A6}"/>
              </a:ext>
            </a:extLst>
          </p:cNvPr>
          <p:cNvGraphicFramePr>
            <a:graphicFrameLocks noGrp="1"/>
          </p:cNvGraphicFramePr>
          <p:nvPr>
            <p:extLst>
              <p:ext uri="{D42A27DB-BD31-4B8C-83A1-F6EECF244321}">
                <p14:modId xmlns:p14="http://schemas.microsoft.com/office/powerpoint/2010/main" val="2056940501"/>
              </p:ext>
            </p:extLst>
          </p:nvPr>
        </p:nvGraphicFramePr>
        <p:xfrm>
          <a:off x="198784" y="689114"/>
          <a:ext cx="11847442" cy="5656073"/>
        </p:xfrm>
        <a:graphic>
          <a:graphicData uri="http://schemas.openxmlformats.org/drawingml/2006/table">
            <a:tbl>
              <a:tblPr firstRow="1" firstCol="1" bandRow="1">
                <a:tableStyleId>{5C22544A-7EE6-4342-B048-85BDC9FD1C3A}</a:tableStyleId>
              </a:tblPr>
              <a:tblGrid>
                <a:gridCol w="452543">
                  <a:extLst>
                    <a:ext uri="{9D8B030D-6E8A-4147-A177-3AD203B41FA5}">
                      <a16:colId xmlns:a16="http://schemas.microsoft.com/office/drawing/2014/main" val="1793530293"/>
                    </a:ext>
                  </a:extLst>
                </a:gridCol>
                <a:gridCol w="2153033">
                  <a:extLst>
                    <a:ext uri="{9D8B030D-6E8A-4147-A177-3AD203B41FA5}">
                      <a16:colId xmlns:a16="http://schemas.microsoft.com/office/drawing/2014/main" val="209524338"/>
                    </a:ext>
                  </a:extLst>
                </a:gridCol>
                <a:gridCol w="1848526">
                  <a:extLst>
                    <a:ext uri="{9D8B030D-6E8A-4147-A177-3AD203B41FA5}">
                      <a16:colId xmlns:a16="http://schemas.microsoft.com/office/drawing/2014/main" val="4041421631"/>
                    </a:ext>
                  </a:extLst>
                </a:gridCol>
                <a:gridCol w="1979562">
                  <a:extLst>
                    <a:ext uri="{9D8B030D-6E8A-4147-A177-3AD203B41FA5}">
                      <a16:colId xmlns:a16="http://schemas.microsoft.com/office/drawing/2014/main" val="1088267340"/>
                    </a:ext>
                  </a:extLst>
                </a:gridCol>
                <a:gridCol w="2499857">
                  <a:extLst>
                    <a:ext uri="{9D8B030D-6E8A-4147-A177-3AD203B41FA5}">
                      <a16:colId xmlns:a16="http://schemas.microsoft.com/office/drawing/2014/main" val="751034769"/>
                    </a:ext>
                  </a:extLst>
                </a:gridCol>
                <a:gridCol w="2913921">
                  <a:extLst>
                    <a:ext uri="{9D8B030D-6E8A-4147-A177-3AD203B41FA5}">
                      <a16:colId xmlns:a16="http://schemas.microsoft.com/office/drawing/2014/main" val="311604460"/>
                    </a:ext>
                  </a:extLst>
                </a:gridCol>
              </a:tblGrid>
              <a:tr h="272108">
                <a:tc>
                  <a:txBody>
                    <a:bodyPr/>
                    <a:lstStyle/>
                    <a:p>
                      <a:pPr algn="just">
                        <a:lnSpc>
                          <a:spcPct val="107000"/>
                        </a:lnSpc>
                        <a:spcAft>
                          <a:spcPts val="800"/>
                        </a:spcAft>
                      </a:pPr>
                      <a:r>
                        <a:rPr lang="en-US" sz="1800" kern="100">
                          <a:solidFill>
                            <a:schemeClr val="tx1"/>
                          </a:solidFill>
                          <a:effectLst/>
                          <a:latin typeface="Baskerville Old Face" panose="02020602080505020303" pitchFamily="18" charset="0"/>
                        </a:rPr>
                        <a:t>S/N</a:t>
                      </a:r>
                      <a:endParaRPr lang="en-GB" sz="1800" kern="100">
                        <a:solidFill>
                          <a:schemeClr val="tx1"/>
                        </a:solidFill>
                        <a:effectLst/>
                        <a:latin typeface="Baskerville Old Face" panose="02020602080505020303" pitchFamily="18" charset="0"/>
                        <a:ea typeface="Calibri" panose="020F0502020204030204" pitchFamily="34" charset="0"/>
                        <a:cs typeface="Times New Roman" panose="02020603050405020304" pitchFamily="18" charset="0"/>
                      </a:endParaRPr>
                    </a:p>
                  </a:txBody>
                  <a:tcPr marL="29605" marR="29605" marT="0" marB="0"/>
                </a:tc>
                <a:tc>
                  <a:txBody>
                    <a:bodyPr/>
                    <a:lstStyle/>
                    <a:p>
                      <a:pPr algn="just">
                        <a:lnSpc>
                          <a:spcPct val="107000"/>
                        </a:lnSpc>
                        <a:spcAft>
                          <a:spcPts val="800"/>
                        </a:spcAft>
                      </a:pPr>
                      <a:r>
                        <a:rPr lang="en-US" sz="1800" kern="100" dirty="0">
                          <a:solidFill>
                            <a:schemeClr val="tx1"/>
                          </a:solidFill>
                          <a:effectLst/>
                          <a:latin typeface="Baskerville Old Face" panose="02020602080505020303" pitchFamily="18" charset="0"/>
                        </a:rPr>
                        <a:t>AUTHOR / YEAR</a:t>
                      </a:r>
                      <a:endParaRPr lang="en-GB" sz="1800" kern="100" dirty="0">
                        <a:solidFill>
                          <a:schemeClr val="tx1"/>
                        </a:solidFill>
                        <a:effectLst/>
                        <a:latin typeface="Baskerville Old Face" panose="02020602080505020303" pitchFamily="18" charset="0"/>
                        <a:ea typeface="Calibri" panose="020F0502020204030204" pitchFamily="34" charset="0"/>
                        <a:cs typeface="Times New Roman" panose="02020603050405020304" pitchFamily="18" charset="0"/>
                      </a:endParaRPr>
                    </a:p>
                  </a:txBody>
                  <a:tcPr marL="29605" marR="29605" marT="0" marB="0"/>
                </a:tc>
                <a:tc>
                  <a:txBody>
                    <a:bodyPr/>
                    <a:lstStyle/>
                    <a:p>
                      <a:pPr algn="just">
                        <a:lnSpc>
                          <a:spcPct val="107000"/>
                        </a:lnSpc>
                        <a:spcAft>
                          <a:spcPts val="800"/>
                        </a:spcAft>
                      </a:pPr>
                      <a:r>
                        <a:rPr lang="en-US" sz="1800" kern="100">
                          <a:solidFill>
                            <a:schemeClr val="tx1"/>
                          </a:solidFill>
                          <a:effectLst/>
                          <a:latin typeface="Baskerville Old Face" panose="02020602080505020303" pitchFamily="18" charset="0"/>
                        </a:rPr>
                        <a:t>TITLE</a:t>
                      </a:r>
                      <a:endParaRPr lang="en-GB" sz="1800" kern="100">
                        <a:solidFill>
                          <a:schemeClr val="tx1"/>
                        </a:solidFill>
                        <a:effectLst/>
                        <a:latin typeface="Baskerville Old Face" panose="02020602080505020303" pitchFamily="18" charset="0"/>
                        <a:ea typeface="Calibri" panose="020F0502020204030204" pitchFamily="34" charset="0"/>
                        <a:cs typeface="Times New Roman" panose="02020603050405020304" pitchFamily="18" charset="0"/>
                      </a:endParaRPr>
                    </a:p>
                  </a:txBody>
                  <a:tcPr marL="29605" marR="29605" marT="0" marB="0"/>
                </a:tc>
                <a:tc>
                  <a:txBody>
                    <a:bodyPr/>
                    <a:lstStyle/>
                    <a:p>
                      <a:pPr algn="just">
                        <a:lnSpc>
                          <a:spcPct val="107000"/>
                        </a:lnSpc>
                        <a:spcAft>
                          <a:spcPts val="800"/>
                        </a:spcAft>
                      </a:pPr>
                      <a:r>
                        <a:rPr lang="en-US" sz="1800" kern="100">
                          <a:solidFill>
                            <a:schemeClr val="tx1"/>
                          </a:solidFill>
                          <a:effectLst/>
                          <a:latin typeface="Baskerville Old Face" panose="02020602080505020303" pitchFamily="18" charset="0"/>
                        </a:rPr>
                        <a:t>METHODOLOGY</a:t>
                      </a:r>
                      <a:endParaRPr lang="en-GB" sz="1800" kern="100">
                        <a:solidFill>
                          <a:schemeClr val="tx1"/>
                        </a:solidFill>
                        <a:effectLst/>
                        <a:latin typeface="Baskerville Old Face" panose="02020602080505020303" pitchFamily="18" charset="0"/>
                        <a:ea typeface="Calibri" panose="020F0502020204030204" pitchFamily="34" charset="0"/>
                        <a:cs typeface="Times New Roman" panose="02020603050405020304" pitchFamily="18" charset="0"/>
                      </a:endParaRPr>
                    </a:p>
                  </a:txBody>
                  <a:tcPr marL="29605" marR="29605" marT="0" marB="0"/>
                </a:tc>
                <a:tc>
                  <a:txBody>
                    <a:bodyPr/>
                    <a:lstStyle/>
                    <a:p>
                      <a:pPr algn="just">
                        <a:lnSpc>
                          <a:spcPct val="107000"/>
                        </a:lnSpc>
                        <a:spcAft>
                          <a:spcPts val="800"/>
                        </a:spcAft>
                      </a:pPr>
                      <a:r>
                        <a:rPr lang="en-US" sz="1800" kern="100">
                          <a:solidFill>
                            <a:schemeClr val="tx1"/>
                          </a:solidFill>
                          <a:effectLst/>
                          <a:latin typeface="Baskerville Old Face" panose="02020602080505020303" pitchFamily="18" charset="0"/>
                        </a:rPr>
                        <a:t>FINDINGS</a:t>
                      </a:r>
                      <a:endParaRPr lang="en-GB" sz="1800" kern="100">
                        <a:solidFill>
                          <a:schemeClr val="tx1"/>
                        </a:solidFill>
                        <a:effectLst/>
                        <a:latin typeface="Baskerville Old Face" panose="02020602080505020303" pitchFamily="18" charset="0"/>
                        <a:ea typeface="Calibri" panose="020F0502020204030204" pitchFamily="34" charset="0"/>
                        <a:cs typeface="Times New Roman" panose="02020603050405020304" pitchFamily="18" charset="0"/>
                      </a:endParaRPr>
                    </a:p>
                  </a:txBody>
                  <a:tcPr marL="29605" marR="29605" marT="0" marB="0"/>
                </a:tc>
                <a:tc>
                  <a:txBody>
                    <a:bodyPr/>
                    <a:lstStyle/>
                    <a:p>
                      <a:pPr algn="just">
                        <a:lnSpc>
                          <a:spcPct val="107000"/>
                        </a:lnSpc>
                        <a:spcAft>
                          <a:spcPts val="800"/>
                        </a:spcAft>
                      </a:pPr>
                      <a:r>
                        <a:rPr lang="en-US" sz="1800" kern="100">
                          <a:solidFill>
                            <a:schemeClr val="tx1"/>
                          </a:solidFill>
                          <a:effectLst/>
                          <a:latin typeface="Baskerville Old Face" panose="02020602080505020303" pitchFamily="18" charset="0"/>
                        </a:rPr>
                        <a:t>WORK GAP</a:t>
                      </a:r>
                      <a:endParaRPr lang="en-GB" sz="1800" kern="100">
                        <a:solidFill>
                          <a:schemeClr val="tx1"/>
                        </a:solidFill>
                        <a:effectLst/>
                        <a:latin typeface="Baskerville Old Face" panose="02020602080505020303" pitchFamily="18" charset="0"/>
                        <a:ea typeface="Calibri" panose="020F0502020204030204" pitchFamily="34" charset="0"/>
                        <a:cs typeface="Times New Roman" panose="02020603050405020304" pitchFamily="18" charset="0"/>
                      </a:endParaRPr>
                    </a:p>
                  </a:txBody>
                  <a:tcPr marL="29605" marR="29605" marT="0" marB="0"/>
                </a:tc>
                <a:extLst>
                  <a:ext uri="{0D108BD9-81ED-4DB2-BD59-A6C34878D82A}">
                    <a16:rowId xmlns:a16="http://schemas.microsoft.com/office/drawing/2014/main" val="840835602"/>
                  </a:ext>
                </a:extLst>
              </a:tr>
              <a:tr h="1360540">
                <a:tc>
                  <a:txBody>
                    <a:bodyPr/>
                    <a:lstStyle/>
                    <a:p>
                      <a:pPr algn="just">
                        <a:lnSpc>
                          <a:spcPct val="107000"/>
                        </a:lnSpc>
                        <a:spcAft>
                          <a:spcPts val="800"/>
                        </a:spcAft>
                      </a:pPr>
                      <a:r>
                        <a:rPr lang="en-US" sz="1800" kern="100" dirty="0">
                          <a:solidFill>
                            <a:schemeClr val="tx1"/>
                          </a:solidFill>
                          <a:effectLst/>
                          <a:latin typeface="Baskerville Old Face" panose="02020602080505020303" pitchFamily="18" charset="0"/>
                        </a:rPr>
                        <a:t> 4</a:t>
                      </a:r>
                      <a:endParaRPr lang="en-GB" sz="1800" kern="100" dirty="0">
                        <a:solidFill>
                          <a:schemeClr val="tx1"/>
                        </a:solidFill>
                        <a:effectLst/>
                        <a:latin typeface="Baskerville Old Face" panose="02020602080505020303" pitchFamily="18" charset="0"/>
                        <a:ea typeface="Calibri" panose="020F0502020204030204" pitchFamily="34" charset="0"/>
                        <a:cs typeface="Times New Roman" panose="02020603050405020304" pitchFamily="18" charset="0"/>
                      </a:endParaRPr>
                    </a:p>
                  </a:txBody>
                  <a:tcPr marL="29605" marR="29605" marT="0" marB="0"/>
                </a:tc>
                <a:tc>
                  <a:txBody>
                    <a:bodyPr/>
                    <a:lstStyle/>
                    <a:p>
                      <a:pPr algn="just">
                        <a:lnSpc>
                          <a:spcPct val="107000"/>
                        </a:lnSpc>
                        <a:spcAft>
                          <a:spcPts val="800"/>
                        </a:spcAft>
                      </a:pPr>
                      <a:r>
                        <a:rPr lang="en-GB" sz="1800" kern="100">
                          <a:solidFill>
                            <a:schemeClr val="tx1"/>
                          </a:solidFill>
                          <a:effectLst/>
                          <a:latin typeface="Baskerville Old Face" panose="02020602080505020303" pitchFamily="18" charset="0"/>
                        </a:rPr>
                        <a:t>Rosa Leonor Ulloa-Cazarez (2021)</a:t>
                      </a:r>
                      <a:endParaRPr lang="en-GB" sz="1800" kern="100">
                        <a:solidFill>
                          <a:schemeClr val="tx1"/>
                        </a:solidFill>
                        <a:effectLst/>
                        <a:latin typeface="Baskerville Old Face" panose="02020602080505020303" pitchFamily="18" charset="0"/>
                        <a:ea typeface="Calibri" panose="020F0502020204030204" pitchFamily="34" charset="0"/>
                        <a:cs typeface="Times New Roman" panose="02020603050405020304" pitchFamily="18" charset="0"/>
                      </a:endParaRPr>
                    </a:p>
                  </a:txBody>
                  <a:tcPr marL="29605" marR="29605" marT="0" marB="0"/>
                </a:tc>
                <a:tc>
                  <a:txBody>
                    <a:bodyPr/>
                    <a:lstStyle/>
                    <a:p>
                      <a:pPr algn="just">
                        <a:lnSpc>
                          <a:spcPct val="107000"/>
                        </a:lnSpc>
                        <a:spcAft>
                          <a:spcPts val="800"/>
                        </a:spcAft>
                      </a:pPr>
                      <a:r>
                        <a:rPr lang="en-GB" sz="1800" kern="100" dirty="0">
                          <a:solidFill>
                            <a:schemeClr val="tx1"/>
                          </a:solidFill>
                          <a:effectLst/>
                          <a:latin typeface="Baskerville Old Face" panose="02020602080505020303" pitchFamily="18" charset="0"/>
                        </a:rPr>
                        <a:t>Fuzzy Logic Model for predicting student performance on online courses </a:t>
                      </a:r>
                      <a:endParaRPr lang="en-GB" sz="1800" kern="100" dirty="0">
                        <a:solidFill>
                          <a:schemeClr val="tx1"/>
                        </a:solidFill>
                        <a:effectLst/>
                        <a:latin typeface="Baskerville Old Face" panose="02020602080505020303" pitchFamily="18" charset="0"/>
                        <a:ea typeface="Calibri" panose="020F0502020204030204" pitchFamily="34" charset="0"/>
                        <a:cs typeface="Times New Roman" panose="02020603050405020304" pitchFamily="18" charset="0"/>
                      </a:endParaRPr>
                    </a:p>
                  </a:txBody>
                  <a:tcPr marL="29605" marR="29605" marT="0" marB="0"/>
                </a:tc>
                <a:tc>
                  <a:txBody>
                    <a:bodyPr/>
                    <a:lstStyle/>
                    <a:p>
                      <a:pPr marL="0" marR="0" lvl="0" indent="0" algn="just" defTabSz="914400" rtl="0" eaLnBrk="1" fontAlgn="auto" latinLnBrk="0" hangingPunct="1">
                        <a:lnSpc>
                          <a:spcPct val="107000"/>
                        </a:lnSpc>
                        <a:spcBef>
                          <a:spcPts val="0"/>
                        </a:spcBef>
                        <a:spcAft>
                          <a:spcPts val="800"/>
                        </a:spcAft>
                        <a:buClrTx/>
                        <a:buSzTx/>
                        <a:buFontTx/>
                        <a:buNone/>
                        <a:tabLst/>
                        <a:defRPr/>
                      </a:pPr>
                      <a:r>
                        <a:rPr lang="en-GB" sz="1800" kern="100" dirty="0" smtClean="0">
                          <a:solidFill>
                            <a:schemeClr val="tx1"/>
                          </a:solidFill>
                          <a:effectLst/>
                          <a:latin typeface="Baskerville Old Face" panose="02020602080505020303" pitchFamily="18" charset="0"/>
                        </a:rPr>
                        <a:t>Qualitative </a:t>
                      </a:r>
                      <a:endParaRPr lang="en-GB" sz="1800" kern="100" dirty="0">
                        <a:solidFill>
                          <a:schemeClr val="tx1"/>
                        </a:solidFill>
                        <a:effectLst/>
                        <a:latin typeface="Baskerville Old Face" panose="02020602080505020303" pitchFamily="18" charset="0"/>
                      </a:endParaRPr>
                    </a:p>
                  </a:txBody>
                  <a:tcPr marL="29605" marR="29605" marT="0" marB="0"/>
                </a:tc>
                <a:tc>
                  <a:txBody>
                    <a:bodyPr/>
                    <a:lstStyle/>
                    <a:p>
                      <a:pPr algn="just">
                        <a:lnSpc>
                          <a:spcPct val="107000"/>
                        </a:lnSpc>
                        <a:spcAft>
                          <a:spcPts val="800"/>
                        </a:spcAft>
                      </a:pPr>
                      <a:r>
                        <a:rPr lang="en-GB" sz="1800" kern="100">
                          <a:solidFill>
                            <a:schemeClr val="tx1"/>
                          </a:solidFill>
                          <a:effectLst/>
                          <a:latin typeface="Baskerville Old Face" panose="02020602080505020303" pitchFamily="18" charset="0"/>
                        </a:rPr>
                        <a:t>Fuzzy logic does not get a good accuracy level compared with the statistical regression mode</a:t>
                      </a:r>
                      <a:endParaRPr lang="en-GB" sz="1800" kern="100">
                        <a:solidFill>
                          <a:schemeClr val="tx1"/>
                        </a:solidFill>
                        <a:effectLst/>
                        <a:latin typeface="Baskerville Old Face" panose="02020602080505020303" pitchFamily="18" charset="0"/>
                        <a:ea typeface="Calibri" panose="020F0502020204030204" pitchFamily="34" charset="0"/>
                        <a:cs typeface="Times New Roman" panose="02020603050405020304" pitchFamily="18" charset="0"/>
                      </a:endParaRPr>
                    </a:p>
                  </a:txBody>
                  <a:tcPr marL="29605" marR="29605" marT="0" marB="0"/>
                </a:tc>
                <a:tc>
                  <a:txBody>
                    <a:bodyPr/>
                    <a:lstStyle/>
                    <a:p>
                      <a:pPr algn="just">
                        <a:lnSpc>
                          <a:spcPct val="107000"/>
                        </a:lnSpc>
                        <a:spcAft>
                          <a:spcPts val="800"/>
                        </a:spcAft>
                      </a:pPr>
                      <a:r>
                        <a:rPr lang="en-GB" sz="1800" kern="100" dirty="0">
                          <a:solidFill>
                            <a:schemeClr val="tx1"/>
                          </a:solidFill>
                          <a:effectLst/>
                          <a:latin typeface="Baskerville Old Face" panose="02020602080505020303" pitchFamily="18" charset="0"/>
                        </a:rPr>
                        <a:t>The research proposed combining fuzzy logic techniques and genetic algorithms to improve the membership functions for future work.</a:t>
                      </a:r>
                      <a:endParaRPr lang="en-GB" sz="1800" kern="100" dirty="0">
                        <a:solidFill>
                          <a:schemeClr val="tx1"/>
                        </a:solidFill>
                        <a:effectLst/>
                        <a:latin typeface="Baskerville Old Face" panose="02020602080505020303" pitchFamily="18" charset="0"/>
                        <a:ea typeface="Calibri" panose="020F0502020204030204" pitchFamily="34" charset="0"/>
                        <a:cs typeface="Times New Roman" panose="02020603050405020304" pitchFamily="18" charset="0"/>
                      </a:endParaRPr>
                    </a:p>
                  </a:txBody>
                  <a:tcPr marL="29605" marR="29605" marT="0" marB="0"/>
                </a:tc>
                <a:extLst>
                  <a:ext uri="{0D108BD9-81ED-4DB2-BD59-A6C34878D82A}">
                    <a16:rowId xmlns:a16="http://schemas.microsoft.com/office/drawing/2014/main" val="2730260975"/>
                  </a:ext>
                </a:extLst>
              </a:tr>
              <a:tr h="2932990">
                <a:tc>
                  <a:txBody>
                    <a:bodyPr/>
                    <a:lstStyle/>
                    <a:p>
                      <a:pPr algn="just">
                        <a:lnSpc>
                          <a:spcPct val="107000"/>
                        </a:lnSpc>
                        <a:spcAft>
                          <a:spcPts val="800"/>
                        </a:spcAft>
                      </a:pPr>
                      <a:r>
                        <a:rPr lang="en-US" sz="1800" kern="100" dirty="0">
                          <a:solidFill>
                            <a:schemeClr val="tx1"/>
                          </a:solidFill>
                          <a:effectLst/>
                          <a:latin typeface="Baskerville Old Face" panose="02020602080505020303" pitchFamily="18" charset="0"/>
                        </a:rPr>
                        <a:t> 5</a:t>
                      </a:r>
                      <a:endParaRPr lang="en-GB" sz="1800" kern="100" dirty="0">
                        <a:solidFill>
                          <a:schemeClr val="tx1"/>
                        </a:solidFill>
                        <a:effectLst/>
                        <a:latin typeface="Baskerville Old Face" panose="02020602080505020303" pitchFamily="18" charset="0"/>
                        <a:ea typeface="Calibri" panose="020F0502020204030204" pitchFamily="34" charset="0"/>
                        <a:cs typeface="Times New Roman" panose="02020603050405020304" pitchFamily="18" charset="0"/>
                      </a:endParaRPr>
                    </a:p>
                  </a:txBody>
                  <a:tcPr marL="29605" marR="29605" marT="0" marB="0"/>
                </a:tc>
                <a:tc>
                  <a:txBody>
                    <a:bodyPr/>
                    <a:lstStyle/>
                    <a:p>
                      <a:pPr algn="just">
                        <a:lnSpc>
                          <a:spcPct val="107000"/>
                        </a:lnSpc>
                        <a:spcAft>
                          <a:spcPts val="800"/>
                        </a:spcAft>
                      </a:pPr>
                      <a:r>
                        <a:rPr lang="en-GB" sz="1800" kern="100">
                          <a:solidFill>
                            <a:schemeClr val="tx1"/>
                          </a:solidFill>
                          <a:effectLst/>
                          <a:latin typeface="Baskerville Old Face" panose="02020602080505020303" pitchFamily="18" charset="0"/>
                        </a:rPr>
                        <a:t>S.A. Oloruntoba ,J.L.Akinode (2017)</a:t>
                      </a:r>
                      <a:endParaRPr lang="en-GB" sz="1800" kern="100">
                        <a:solidFill>
                          <a:schemeClr val="tx1"/>
                        </a:solidFill>
                        <a:effectLst/>
                        <a:latin typeface="Baskerville Old Face" panose="02020602080505020303" pitchFamily="18" charset="0"/>
                        <a:ea typeface="Calibri" panose="020F0502020204030204" pitchFamily="34" charset="0"/>
                        <a:cs typeface="Times New Roman" panose="02020603050405020304" pitchFamily="18" charset="0"/>
                      </a:endParaRPr>
                    </a:p>
                  </a:txBody>
                  <a:tcPr marL="29605" marR="29605" marT="0" marB="0"/>
                </a:tc>
                <a:tc>
                  <a:txBody>
                    <a:bodyPr/>
                    <a:lstStyle/>
                    <a:p>
                      <a:pPr algn="just">
                        <a:lnSpc>
                          <a:spcPct val="107000"/>
                        </a:lnSpc>
                        <a:spcAft>
                          <a:spcPts val="800"/>
                        </a:spcAft>
                      </a:pPr>
                      <a:r>
                        <a:rPr lang="en-GB" sz="1800" kern="0">
                          <a:solidFill>
                            <a:schemeClr val="tx1"/>
                          </a:solidFill>
                          <a:effectLst/>
                          <a:latin typeface="Baskerville Old Face" panose="02020602080505020303" pitchFamily="18" charset="0"/>
                        </a:rPr>
                        <a:t>Student Academic Performance Prediction Using Support vector machine</a:t>
                      </a:r>
                      <a:endParaRPr lang="en-GB" sz="1800" kern="100">
                        <a:solidFill>
                          <a:schemeClr val="tx1"/>
                        </a:solidFill>
                        <a:effectLst/>
                        <a:latin typeface="Baskerville Old Face" panose="02020602080505020303" pitchFamily="18" charset="0"/>
                        <a:ea typeface="Calibri" panose="020F0502020204030204" pitchFamily="34" charset="0"/>
                        <a:cs typeface="Times New Roman" panose="02020603050405020304" pitchFamily="18" charset="0"/>
                      </a:endParaRPr>
                    </a:p>
                  </a:txBody>
                  <a:tcPr marL="29605" marR="29605" marT="0" marB="0"/>
                </a:tc>
                <a:tc>
                  <a:txBody>
                    <a:bodyPr/>
                    <a:lstStyle/>
                    <a:p>
                      <a:pPr marL="0" marR="0" lvl="0" indent="0" algn="just" defTabSz="914400" rtl="0" eaLnBrk="1" fontAlgn="auto" latinLnBrk="0" hangingPunct="1">
                        <a:lnSpc>
                          <a:spcPct val="107000"/>
                        </a:lnSpc>
                        <a:spcBef>
                          <a:spcPts val="0"/>
                        </a:spcBef>
                        <a:spcAft>
                          <a:spcPts val="800"/>
                        </a:spcAft>
                        <a:buClrTx/>
                        <a:buSzTx/>
                        <a:buFontTx/>
                        <a:buNone/>
                        <a:tabLst/>
                        <a:defRPr/>
                      </a:pPr>
                      <a:r>
                        <a:rPr lang="en-GB" sz="1800" kern="100" dirty="0" smtClean="0">
                          <a:solidFill>
                            <a:schemeClr val="tx1"/>
                          </a:solidFill>
                          <a:effectLst/>
                          <a:latin typeface="Baskerville Old Face" panose="02020602080505020303" pitchFamily="18" charset="0"/>
                        </a:rPr>
                        <a:t>Qualitative </a:t>
                      </a:r>
                    </a:p>
                    <a:p>
                      <a:pPr algn="just">
                        <a:lnSpc>
                          <a:spcPct val="107000"/>
                        </a:lnSpc>
                        <a:spcAft>
                          <a:spcPts val="800"/>
                        </a:spcAft>
                      </a:pPr>
                      <a:r>
                        <a:rPr lang="en-GB" sz="1800" kern="100" dirty="0">
                          <a:solidFill>
                            <a:schemeClr val="tx1"/>
                          </a:solidFill>
                          <a:effectLst/>
                          <a:latin typeface="Baskerville Old Face" panose="02020602080505020303" pitchFamily="18" charset="0"/>
                        </a:rPr>
                        <a:t> </a:t>
                      </a:r>
                      <a:endParaRPr lang="en-GB" sz="1800" kern="100" dirty="0">
                        <a:solidFill>
                          <a:schemeClr val="tx1"/>
                        </a:solidFill>
                        <a:effectLst/>
                        <a:latin typeface="Baskerville Old Face" panose="02020602080505020303" pitchFamily="18" charset="0"/>
                        <a:ea typeface="Calibri" panose="020F0502020204030204" pitchFamily="34" charset="0"/>
                        <a:cs typeface="Times New Roman" panose="02020603050405020304" pitchFamily="18" charset="0"/>
                      </a:endParaRPr>
                    </a:p>
                  </a:txBody>
                  <a:tcPr marL="29605" marR="29605" marT="0" marB="0"/>
                </a:tc>
                <a:tc>
                  <a:txBody>
                    <a:bodyPr/>
                    <a:lstStyle/>
                    <a:p>
                      <a:pPr algn="just">
                        <a:lnSpc>
                          <a:spcPct val="107000"/>
                        </a:lnSpc>
                        <a:spcAft>
                          <a:spcPts val="800"/>
                        </a:spcAft>
                      </a:pPr>
                      <a:r>
                        <a:rPr lang="en-GB" sz="1800" kern="0" dirty="0">
                          <a:solidFill>
                            <a:schemeClr val="tx1"/>
                          </a:solidFill>
                          <a:effectLst/>
                          <a:latin typeface="Baskerville Old Face" panose="02020602080505020303" pitchFamily="18" charset="0"/>
                        </a:rPr>
                        <a:t>The results proven that Support  vector  regression algorithm  remains the  state of  the art algorithm for predicting student performance. SVM gives 98% prediction for 89 instances which is  relatively </a:t>
                      </a:r>
                      <a:r>
                        <a:rPr lang="en-GB" sz="1800" kern="0" dirty="0" smtClean="0">
                          <a:solidFill>
                            <a:schemeClr val="tx1"/>
                          </a:solidFill>
                          <a:effectLst/>
                          <a:latin typeface="Baskerville Old Face" panose="02020602080505020303" pitchFamily="18" charset="0"/>
                        </a:rPr>
                        <a:t>higher </a:t>
                      </a:r>
                      <a:r>
                        <a:rPr lang="en-GB" sz="1800" kern="0" dirty="0">
                          <a:solidFill>
                            <a:schemeClr val="tx1"/>
                          </a:solidFill>
                          <a:effectLst/>
                          <a:latin typeface="Baskerville Old Face" panose="02020602080505020303" pitchFamily="18" charset="0"/>
                        </a:rPr>
                        <a:t>than other classifier and the MSE error rate is very low. </a:t>
                      </a:r>
                      <a:endParaRPr lang="en-GB" sz="1800" kern="100" dirty="0">
                        <a:solidFill>
                          <a:schemeClr val="tx1"/>
                        </a:solidFill>
                        <a:effectLst/>
                        <a:latin typeface="Baskerville Old Face" panose="02020602080505020303" pitchFamily="18" charset="0"/>
                      </a:endParaRPr>
                    </a:p>
                    <a:p>
                      <a:pPr algn="just">
                        <a:lnSpc>
                          <a:spcPct val="107000"/>
                        </a:lnSpc>
                        <a:spcAft>
                          <a:spcPts val="800"/>
                        </a:spcAft>
                      </a:pPr>
                      <a:r>
                        <a:rPr lang="en-GB" sz="1800" kern="100" dirty="0">
                          <a:solidFill>
                            <a:schemeClr val="tx1"/>
                          </a:solidFill>
                          <a:effectLst/>
                          <a:latin typeface="Baskerville Old Face" panose="02020602080505020303" pitchFamily="18" charset="0"/>
                        </a:rPr>
                        <a:t> </a:t>
                      </a:r>
                      <a:endParaRPr lang="en-GB" sz="1800" kern="100" dirty="0">
                        <a:solidFill>
                          <a:schemeClr val="tx1"/>
                        </a:solidFill>
                        <a:effectLst/>
                        <a:latin typeface="Baskerville Old Face" panose="02020602080505020303" pitchFamily="18" charset="0"/>
                        <a:ea typeface="Calibri" panose="020F0502020204030204" pitchFamily="34" charset="0"/>
                        <a:cs typeface="Times New Roman" panose="02020603050405020304" pitchFamily="18" charset="0"/>
                      </a:endParaRPr>
                    </a:p>
                  </a:txBody>
                  <a:tcPr marL="29605" marR="29605" marT="0" marB="0"/>
                </a:tc>
                <a:tc>
                  <a:txBody>
                    <a:bodyPr/>
                    <a:lstStyle/>
                    <a:p>
                      <a:pPr algn="just">
                        <a:lnSpc>
                          <a:spcPct val="107000"/>
                        </a:lnSpc>
                        <a:spcAft>
                          <a:spcPts val="800"/>
                        </a:spcAft>
                      </a:pPr>
                      <a:r>
                        <a:rPr lang="en-GB" sz="1800" kern="0" dirty="0">
                          <a:solidFill>
                            <a:schemeClr val="tx1"/>
                          </a:solidFill>
                          <a:effectLst/>
                          <a:latin typeface="Baskerville Old Face" panose="02020602080505020303" pitchFamily="18" charset="0"/>
                        </a:rPr>
                        <a:t>For future work, an efficient method for tuning the performance of the algorithm such as particle swarm optimization could even provide better results</a:t>
                      </a:r>
                      <a:endParaRPr lang="en-GB" sz="1800" kern="100" dirty="0">
                        <a:solidFill>
                          <a:schemeClr val="tx1"/>
                        </a:solidFill>
                        <a:effectLst/>
                        <a:latin typeface="Baskerville Old Face" panose="02020602080505020303" pitchFamily="18" charset="0"/>
                        <a:ea typeface="Calibri" panose="020F0502020204030204" pitchFamily="34" charset="0"/>
                        <a:cs typeface="Times New Roman" panose="02020603050405020304" pitchFamily="18" charset="0"/>
                      </a:endParaRPr>
                    </a:p>
                  </a:txBody>
                  <a:tcPr marL="29605" marR="29605" marT="0" marB="0"/>
                </a:tc>
                <a:extLst>
                  <a:ext uri="{0D108BD9-81ED-4DB2-BD59-A6C34878D82A}">
                    <a16:rowId xmlns:a16="http://schemas.microsoft.com/office/drawing/2014/main" val="1689356089"/>
                  </a:ext>
                </a:extLst>
              </a:tr>
            </a:tbl>
          </a:graphicData>
        </a:graphic>
      </p:graphicFrame>
    </p:spTree>
    <p:extLst>
      <p:ext uri="{BB962C8B-B14F-4D97-AF65-F5344CB8AC3E}">
        <p14:creationId xmlns:p14="http://schemas.microsoft.com/office/powerpoint/2010/main" val="4247862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9774B-6B01-4F53-61A2-CE4901D67B46}"/>
              </a:ext>
            </a:extLst>
          </p:cNvPr>
          <p:cNvSpPr>
            <a:spLocks noGrp="1"/>
          </p:cNvSpPr>
          <p:nvPr>
            <p:ph type="ctrTitle"/>
          </p:nvPr>
        </p:nvSpPr>
        <p:spPr>
          <a:xfrm>
            <a:off x="1214846" y="274224"/>
            <a:ext cx="9418319" cy="666680"/>
          </a:xfrm>
        </p:spPr>
        <p:txBody>
          <a:bodyPr>
            <a:normAutofit fontScale="90000"/>
          </a:bodyPr>
          <a:lstStyle/>
          <a:p>
            <a:r>
              <a:rPr lang="en-US" sz="4400" b="1" dirty="0">
                <a:latin typeface="Book Antiqua" panose="02040602050305030304" pitchFamily="18" charset="0"/>
              </a:rPr>
              <a:t>METHODOLOGY</a:t>
            </a:r>
            <a:endParaRPr lang="en-GB" sz="4400" b="1" dirty="0">
              <a:latin typeface="Book Antiqua" panose="02040602050305030304" pitchFamily="18" charset="0"/>
            </a:endParaRPr>
          </a:p>
        </p:txBody>
      </p:sp>
      <p:grpSp>
        <p:nvGrpSpPr>
          <p:cNvPr id="10" name="Group 9"/>
          <p:cNvGrpSpPr/>
          <p:nvPr/>
        </p:nvGrpSpPr>
        <p:grpSpPr>
          <a:xfrm>
            <a:off x="560832" y="1255776"/>
            <a:ext cx="9753600" cy="1365504"/>
            <a:chOff x="560832" y="1255776"/>
            <a:chExt cx="9753600" cy="1365504"/>
          </a:xfrm>
        </p:grpSpPr>
        <p:sp>
          <p:nvSpPr>
            <p:cNvPr id="5" name="Oval 4"/>
            <p:cNvSpPr/>
            <p:nvPr/>
          </p:nvSpPr>
          <p:spPr>
            <a:xfrm>
              <a:off x="560832" y="1292352"/>
              <a:ext cx="1426464" cy="132892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5035296" y="1255776"/>
              <a:ext cx="5279136" cy="118262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ight Arrow 8"/>
            <p:cNvSpPr/>
            <p:nvPr/>
          </p:nvSpPr>
          <p:spPr>
            <a:xfrm>
              <a:off x="1962912" y="1682496"/>
              <a:ext cx="3072384" cy="256032"/>
            </a:xfrm>
            <a:prstGeom prst="rightArrow">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1" name="Group 10"/>
          <p:cNvGrpSpPr/>
          <p:nvPr/>
        </p:nvGrpSpPr>
        <p:grpSpPr>
          <a:xfrm>
            <a:off x="560832" y="3011424"/>
            <a:ext cx="9753600" cy="1365504"/>
            <a:chOff x="560832" y="1255776"/>
            <a:chExt cx="9753600" cy="1365504"/>
          </a:xfrm>
        </p:grpSpPr>
        <p:sp>
          <p:nvSpPr>
            <p:cNvPr id="12" name="Oval 11"/>
            <p:cNvSpPr/>
            <p:nvPr/>
          </p:nvSpPr>
          <p:spPr>
            <a:xfrm>
              <a:off x="560832" y="1292352"/>
              <a:ext cx="1426464" cy="132892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p:nvSpPr>
          <p:spPr>
            <a:xfrm>
              <a:off x="5035296" y="1255776"/>
              <a:ext cx="5279136" cy="118262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ight Arrow 13"/>
            <p:cNvSpPr/>
            <p:nvPr/>
          </p:nvSpPr>
          <p:spPr>
            <a:xfrm>
              <a:off x="1962912" y="1682496"/>
              <a:ext cx="3072384" cy="256032"/>
            </a:xfrm>
            <a:prstGeom prst="rightArrow">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5" name="Group 14"/>
          <p:cNvGrpSpPr/>
          <p:nvPr/>
        </p:nvGrpSpPr>
        <p:grpSpPr>
          <a:xfrm>
            <a:off x="560832" y="4767072"/>
            <a:ext cx="9753600" cy="1365504"/>
            <a:chOff x="560832" y="1255776"/>
            <a:chExt cx="9753600" cy="1365504"/>
          </a:xfrm>
        </p:grpSpPr>
        <p:sp>
          <p:nvSpPr>
            <p:cNvPr id="16" name="Oval 15"/>
            <p:cNvSpPr/>
            <p:nvPr/>
          </p:nvSpPr>
          <p:spPr>
            <a:xfrm>
              <a:off x="560832" y="1292352"/>
              <a:ext cx="1426464" cy="132892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a:off x="5035296" y="1255776"/>
              <a:ext cx="5279136" cy="118262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ight Arrow 17"/>
            <p:cNvSpPr/>
            <p:nvPr/>
          </p:nvSpPr>
          <p:spPr>
            <a:xfrm>
              <a:off x="1962912" y="1682496"/>
              <a:ext cx="3072384" cy="256032"/>
            </a:xfrm>
            <a:prstGeom prst="rightArrow">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9" name="TextBox 18"/>
          <p:cNvSpPr txBox="1"/>
          <p:nvPr/>
        </p:nvSpPr>
        <p:spPr>
          <a:xfrm>
            <a:off x="515983" y="1597152"/>
            <a:ext cx="1446929" cy="646331"/>
          </a:xfrm>
          <a:prstGeom prst="rect">
            <a:avLst/>
          </a:prstGeom>
          <a:noFill/>
        </p:spPr>
        <p:txBody>
          <a:bodyPr wrap="square" rtlCol="0">
            <a:spAutoFit/>
          </a:bodyPr>
          <a:lstStyle/>
          <a:p>
            <a:pPr algn="ctr"/>
            <a:r>
              <a:rPr lang="en-US" dirty="0">
                <a:latin typeface="Arial Rounded MT Bold" panose="020F0704030504030204" pitchFamily="34" charset="0"/>
              </a:rPr>
              <a:t>Data </a:t>
            </a:r>
          </a:p>
          <a:p>
            <a:pPr algn="ctr"/>
            <a:r>
              <a:rPr lang="en-US" dirty="0">
                <a:latin typeface="Arial Rounded MT Bold" panose="020F0704030504030204" pitchFamily="34" charset="0"/>
              </a:rPr>
              <a:t>Collection</a:t>
            </a:r>
            <a:endParaRPr lang="en-GB" dirty="0">
              <a:latin typeface="Arial Rounded MT Bold" panose="020F0704030504030204" pitchFamily="34" charset="0"/>
            </a:endParaRPr>
          </a:p>
        </p:txBody>
      </p:sp>
      <p:sp>
        <p:nvSpPr>
          <p:cNvPr id="20" name="TextBox 19"/>
          <p:cNvSpPr txBox="1"/>
          <p:nvPr/>
        </p:nvSpPr>
        <p:spPr>
          <a:xfrm>
            <a:off x="5035296" y="1250092"/>
            <a:ext cx="4913375" cy="369332"/>
          </a:xfrm>
          <a:prstGeom prst="rect">
            <a:avLst/>
          </a:prstGeom>
          <a:noFill/>
        </p:spPr>
        <p:txBody>
          <a:bodyPr wrap="square" rtlCol="0">
            <a:spAutoFit/>
          </a:bodyPr>
          <a:lstStyle/>
          <a:p>
            <a:pPr algn="ctr"/>
            <a:r>
              <a:rPr lang="en-US" dirty="0" smtClean="0">
                <a:latin typeface="Arial Rounded MT Bold" panose="020F0704030504030204" pitchFamily="34" charset="0"/>
              </a:rPr>
              <a:t>Interview, Questionnaire </a:t>
            </a:r>
            <a:endParaRPr lang="en-GB" dirty="0">
              <a:latin typeface="Arial Rounded MT Bold" panose="020F0704030504030204" pitchFamily="34" charset="0"/>
            </a:endParaRPr>
          </a:p>
        </p:txBody>
      </p:sp>
      <p:cxnSp>
        <p:nvCxnSpPr>
          <p:cNvPr id="22" name="Straight Connector 21"/>
          <p:cNvCxnSpPr/>
          <p:nvPr/>
        </p:nvCxnSpPr>
        <p:spPr>
          <a:xfrm>
            <a:off x="5023104" y="1597152"/>
            <a:ext cx="529132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047488" y="1735650"/>
            <a:ext cx="5059680" cy="369332"/>
          </a:xfrm>
          <a:prstGeom prst="rect">
            <a:avLst/>
          </a:prstGeom>
          <a:noFill/>
        </p:spPr>
        <p:txBody>
          <a:bodyPr wrap="square" rtlCol="0">
            <a:spAutoFit/>
          </a:bodyPr>
          <a:lstStyle/>
          <a:p>
            <a:pPr algn="ctr"/>
            <a:r>
              <a:rPr lang="en-US" dirty="0" smtClean="0">
                <a:latin typeface="Arial Rounded MT Bold" panose="020F0704030504030204" pitchFamily="34" charset="0"/>
              </a:rPr>
              <a:t>Exam Officer, Lecturers, Medical Personnel </a:t>
            </a:r>
            <a:endParaRPr lang="en-GB" dirty="0">
              <a:latin typeface="Arial Rounded MT Bold" panose="020F0704030504030204" pitchFamily="34" charset="0"/>
            </a:endParaRPr>
          </a:p>
        </p:txBody>
      </p:sp>
      <p:sp>
        <p:nvSpPr>
          <p:cNvPr id="25" name="TextBox 24"/>
          <p:cNvSpPr txBox="1"/>
          <p:nvPr/>
        </p:nvSpPr>
        <p:spPr>
          <a:xfrm>
            <a:off x="560832" y="3322088"/>
            <a:ext cx="1446929" cy="646331"/>
          </a:xfrm>
          <a:prstGeom prst="rect">
            <a:avLst/>
          </a:prstGeom>
          <a:noFill/>
        </p:spPr>
        <p:txBody>
          <a:bodyPr wrap="square" rtlCol="0">
            <a:spAutoFit/>
          </a:bodyPr>
          <a:lstStyle/>
          <a:p>
            <a:pPr algn="ctr"/>
            <a:r>
              <a:rPr lang="en-US" dirty="0">
                <a:latin typeface="Arial Rounded MT Bold" panose="020F0704030504030204" pitchFamily="34" charset="0"/>
              </a:rPr>
              <a:t>System </a:t>
            </a:r>
          </a:p>
          <a:p>
            <a:pPr algn="ctr"/>
            <a:r>
              <a:rPr lang="en-US" dirty="0">
                <a:latin typeface="Arial Rounded MT Bold" panose="020F0704030504030204" pitchFamily="34" charset="0"/>
              </a:rPr>
              <a:t>Design</a:t>
            </a:r>
            <a:endParaRPr lang="en-GB" dirty="0">
              <a:latin typeface="Arial Rounded MT Bold" panose="020F0704030504030204" pitchFamily="34" charset="0"/>
            </a:endParaRPr>
          </a:p>
        </p:txBody>
      </p:sp>
      <p:sp>
        <p:nvSpPr>
          <p:cNvPr id="26" name="TextBox 25"/>
          <p:cNvSpPr txBox="1"/>
          <p:nvPr/>
        </p:nvSpPr>
        <p:spPr>
          <a:xfrm>
            <a:off x="556913" y="5047024"/>
            <a:ext cx="1446929" cy="646331"/>
          </a:xfrm>
          <a:prstGeom prst="rect">
            <a:avLst/>
          </a:prstGeom>
          <a:noFill/>
        </p:spPr>
        <p:txBody>
          <a:bodyPr wrap="square" rtlCol="0">
            <a:spAutoFit/>
          </a:bodyPr>
          <a:lstStyle/>
          <a:p>
            <a:pPr algn="ctr"/>
            <a:r>
              <a:rPr lang="en-US" dirty="0">
                <a:latin typeface="Arial Rounded MT Bold" panose="020F0704030504030204" pitchFamily="34" charset="0"/>
              </a:rPr>
              <a:t>System </a:t>
            </a:r>
          </a:p>
          <a:p>
            <a:pPr algn="ctr"/>
            <a:r>
              <a:rPr lang="en-US" dirty="0" smtClean="0">
                <a:latin typeface="Arial Rounded MT Bold" panose="020F0704030504030204" pitchFamily="34" charset="0"/>
              </a:rPr>
              <a:t>Testing</a:t>
            </a:r>
            <a:endParaRPr lang="en-GB" dirty="0">
              <a:latin typeface="Arial Rounded MT Bold" panose="020F0704030504030204" pitchFamily="34" charset="0"/>
            </a:endParaRPr>
          </a:p>
        </p:txBody>
      </p:sp>
      <p:sp>
        <p:nvSpPr>
          <p:cNvPr id="27" name="TextBox 26"/>
          <p:cNvSpPr txBox="1"/>
          <p:nvPr/>
        </p:nvSpPr>
        <p:spPr>
          <a:xfrm>
            <a:off x="5055761" y="3023952"/>
            <a:ext cx="5270863" cy="369332"/>
          </a:xfrm>
          <a:prstGeom prst="rect">
            <a:avLst/>
          </a:prstGeom>
          <a:noFill/>
        </p:spPr>
        <p:txBody>
          <a:bodyPr wrap="square" rtlCol="0">
            <a:spAutoFit/>
          </a:bodyPr>
          <a:lstStyle/>
          <a:p>
            <a:pPr algn="ctr"/>
            <a:r>
              <a:rPr lang="en-US" dirty="0" smtClean="0">
                <a:latin typeface="Arial Rounded MT Bold" panose="020F0704030504030204" pitchFamily="34" charset="0"/>
              </a:rPr>
              <a:t>Statistical Analysis, Application Development </a:t>
            </a:r>
            <a:endParaRPr lang="en-GB" dirty="0">
              <a:latin typeface="Arial Rounded MT Bold" panose="020F0704030504030204" pitchFamily="34" charset="0"/>
            </a:endParaRPr>
          </a:p>
        </p:txBody>
      </p:sp>
      <p:cxnSp>
        <p:nvCxnSpPr>
          <p:cNvPr id="28" name="Straight Connector 27"/>
          <p:cNvCxnSpPr/>
          <p:nvPr/>
        </p:nvCxnSpPr>
        <p:spPr>
          <a:xfrm>
            <a:off x="5023104" y="3371012"/>
            <a:ext cx="529132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504470" y="3509510"/>
            <a:ext cx="4297898"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Arial Rounded MT Bold" panose="020F0704030504030204" pitchFamily="34" charset="0"/>
              </a:rPr>
              <a:t>SPSS</a:t>
            </a:r>
            <a:endParaRPr lang="en-US" dirty="0">
              <a:latin typeface="Arial Rounded MT Bold" panose="020F0704030504030204" pitchFamily="34" charset="0"/>
            </a:endParaRPr>
          </a:p>
          <a:p>
            <a:pPr marL="285750" indent="-285750">
              <a:buFont typeface="Arial" panose="020B0604020202020204" pitchFamily="34" charset="0"/>
              <a:buChar char="•"/>
            </a:pPr>
            <a:r>
              <a:rPr lang="en-US" dirty="0" smtClean="0">
                <a:latin typeface="Arial Rounded MT Bold" panose="020F0704030504030204" pitchFamily="34" charset="0"/>
              </a:rPr>
              <a:t>Python </a:t>
            </a:r>
            <a:r>
              <a:rPr lang="en-US" dirty="0" err="1" smtClean="0">
                <a:latin typeface="Arial Rounded MT Bold" panose="020F0704030504030204" pitchFamily="34" charset="0"/>
              </a:rPr>
              <a:t>Tkinter</a:t>
            </a:r>
            <a:r>
              <a:rPr lang="en-US" dirty="0" smtClean="0">
                <a:latin typeface="Arial Rounded MT Bold" panose="020F0704030504030204" pitchFamily="34" charset="0"/>
              </a:rPr>
              <a:t> GUI</a:t>
            </a:r>
            <a:endParaRPr lang="en-GB" dirty="0">
              <a:latin typeface="Arial Rounded MT Bold" panose="020F0704030504030204" pitchFamily="34" charset="0"/>
            </a:endParaRPr>
          </a:p>
        </p:txBody>
      </p:sp>
      <p:sp>
        <p:nvSpPr>
          <p:cNvPr id="30" name="TextBox 29"/>
          <p:cNvSpPr txBox="1"/>
          <p:nvPr/>
        </p:nvSpPr>
        <p:spPr>
          <a:xfrm>
            <a:off x="5205984" y="4797812"/>
            <a:ext cx="4389119" cy="369332"/>
          </a:xfrm>
          <a:prstGeom prst="rect">
            <a:avLst/>
          </a:prstGeom>
          <a:noFill/>
        </p:spPr>
        <p:txBody>
          <a:bodyPr wrap="square" rtlCol="0">
            <a:spAutoFit/>
          </a:bodyPr>
          <a:lstStyle/>
          <a:p>
            <a:pPr algn="ctr"/>
            <a:r>
              <a:rPr lang="en-US" dirty="0" smtClean="0">
                <a:latin typeface="Arial Rounded MT Bold" panose="020F0704030504030204" pitchFamily="34" charset="0"/>
              </a:rPr>
              <a:t>Lecturers, Students  </a:t>
            </a:r>
            <a:endParaRPr lang="en-GB" dirty="0">
              <a:latin typeface="Arial Rounded MT Bold" panose="020F0704030504030204" pitchFamily="34" charset="0"/>
            </a:endParaRPr>
          </a:p>
        </p:txBody>
      </p:sp>
      <p:cxnSp>
        <p:nvCxnSpPr>
          <p:cNvPr id="31" name="Straight Connector 30"/>
          <p:cNvCxnSpPr/>
          <p:nvPr/>
        </p:nvCxnSpPr>
        <p:spPr>
          <a:xfrm>
            <a:off x="5023104" y="5144872"/>
            <a:ext cx="529132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504470" y="5283370"/>
            <a:ext cx="4297898" cy="369332"/>
          </a:xfrm>
          <a:prstGeom prst="rect">
            <a:avLst/>
          </a:prstGeom>
          <a:noFill/>
        </p:spPr>
        <p:txBody>
          <a:bodyPr wrap="square" rtlCol="0">
            <a:spAutoFit/>
          </a:bodyPr>
          <a:lstStyle/>
          <a:p>
            <a:pPr algn="ctr"/>
            <a:r>
              <a:rPr lang="en-US" dirty="0">
                <a:latin typeface="Arial Rounded MT Bold" panose="020F0704030504030204" pitchFamily="34" charset="0"/>
              </a:rPr>
              <a:t>Computer Science Department</a:t>
            </a:r>
            <a:endParaRPr lang="en-GB" dirty="0">
              <a:latin typeface="Arial Rounded MT Bold" panose="020F0704030504030204" pitchFamily="34" charset="0"/>
            </a:endParaRPr>
          </a:p>
        </p:txBody>
      </p:sp>
    </p:spTree>
    <p:extLst>
      <p:ext uri="{BB962C8B-B14F-4D97-AF65-F5344CB8AC3E}">
        <p14:creationId xmlns:p14="http://schemas.microsoft.com/office/powerpoint/2010/main" val="83078081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546</TotalTime>
  <Words>1109</Words>
  <Application>Microsoft Office PowerPoint</Application>
  <PresentationFormat>Widescreen</PresentationFormat>
  <Paragraphs>90</Paragraphs>
  <Slides>11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Arial</vt:lpstr>
      <vt:lpstr>Arial Rounded MT Bold</vt:lpstr>
      <vt:lpstr>Bahnschrift</vt:lpstr>
      <vt:lpstr>Baskerville Old Face</vt:lpstr>
      <vt:lpstr>Book Antiqua</vt:lpstr>
      <vt:lpstr>Bookman Old Style</vt:lpstr>
      <vt:lpstr>Calibri</vt:lpstr>
      <vt:lpstr>Calibri Light</vt:lpstr>
      <vt:lpstr>Helvetica</vt:lpstr>
      <vt:lpstr>Times New Roman</vt:lpstr>
      <vt:lpstr>Office Theme</vt:lpstr>
      <vt:lpstr>DESIGN AND IMPLEMENTATION OF AN EXPERT SYSTEM FOR  PREDICTING STUDENTS’  ACADEMIC PERFORMANCE  BY  GROUP 68  NAME                   MAT. NO    LEVEL  CHUKWU GODWIN .C.    2020/136191CS    HND II  SALIHU MULIKAT OYIZA   2020/139268CS   HND II SHAABA NURUDEEN    2020/138274CS   HNDII  ON  COM 425 SECOND SEMESTER    UNDER THE SUPERVISION OF  MRS. KULUWA .H. AHMAD  DEPARTMENT OF COMPUTER SCIENCE  SCHOOL OF INFORMATION AND COMMUNICATION TECHNOLOGY  THE FEDERAL POLYTECHNIC BIDA, NIGER STATE            AUGUST, 2022</vt:lpstr>
      <vt:lpstr>INTRODUCTION</vt:lpstr>
      <vt:lpstr>PROBLEM STATEMENT</vt:lpstr>
      <vt:lpstr>AIM OF THE STUDY</vt:lpstr>
      <vt:lpstr>EXISTING SYSTEM </vt:lpstr>
      <vt:lpstr>CURRENT SYSTEM</vt:lpstr>
      <vt:lpstr>LITERATURE REVIEW</vt:lpstr>
      <vt:lpstr>LITERATURE REVIEW CONT.</vt:lpstr>
      <vt:lpstr>METHODOLOGY</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IMPLEMENTATION  OF  AN EXPERT SYSTEM  FOR  PREDICTING Students'  ACADEMIC PERFORMANCE</dc:title>
  <dc:creator>user</dc:creator>
  <cp:lastModifiedBy>user</cp:lastModifiedBy>
  <cp:revision>59</cp:revision>
  <dcterms:created xsi:type="dcterms:W3CDTF">2022-06-15T10:50:58Z</dcterms:created>
  <dcterms:modified xsi:type="dcterms:W3CDTF">2022-08-09T15:50:37Z</dcterms:modified>
</cp:coreProperties>
</file>