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69" r:id="rId5"/>
    <p:sldId id="260" r:id="rId6"/>
    <p:sldId id="271" r:id="rId7"/>
    <p:sldId id="270" r:id="rId8"/>
    <p:sldId id="273" r:id="rId9"/>
    <p:sldId id="272" r:id="rId10"/>
    <p:sldId id="274" r:id="rId11"/>
    <p:sldId id="275" r:id="rId12"/>
    <p:sldId id="268"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Helvetica Neue Light" panose="020B0604020202020204" charset="0"/>
      <p:regular r:id="rId19"/>
      <p:bold r:id="rId20"/>
      <p:italic r:id="rId21"/>
      <p:boldItalic r:id="rId22"/>
    </p:embeddedFont>
    <p:embeddedFont>
      <p:font typeface="Anton" panose="020B0604020202020204" charset="0"/>
      <p:regular r:id="rId23"/>
    </p:embeddedFont>
    <p:embeddedFont>
      <p:font typeface="DM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95519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444582" y="2220611"/>
            <a:ext cx="10857900" cy="3262432"/>
          </a:xfrm>
          <a:prstGeom prst="rect">
            <a:avLst/>
          </a:prstGeom>
          <a:noFill/>
          <a:ln>
            <a:noFill/>
          </a:ln>
        </p:spPr>
        <p:txBody>
          <a:bodyPr spcFirstLastPara="1" wrap="square" lIns="0" tIns="0" rIns="0" bIns="0" anchor="t" anchorCtr="0">
            <a:spAutoFit/>
          </a:bodyPr>
          <a:lstStyle/>
          <a:p>
            <a:pPr algn="ctr">
              <a:lnSpc>
                <a:spcPct val="80000"/>
              </a:lnSpc>
              <a:buSzPts val="6000"/>
            </a:pPr>
            <a:r>
              <a:rPr lang="es-ES" sz="6000" dirty="0" smtClean="0"/>
              <a:t>ANALISIS DE LAS </a:t>
            </a:r>
            <a:r>
              <a:rPr lang="es-ES" sz="6000" dirty="0"/>
              <a:t>VENTAS DE BEBIDAS</a:t>
            </a:r>
          </a:p>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lang="en-US" sz="2900" i="0" u="none" strike="noStrike" cap="none" dirty="0" smtClean="0">
              <a:solidFill>
                <a:srgbClr val="000000"/>
              </a:solidFill>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lang="en-US" sz="29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lang="en-US" sz="2900" i="0" u="none" strike="noStrike" cap="none" dirty="0" smtClean="0">
              <a:solidFill>
                <a:srgbClr val="000000"/>
              </a:solidFill>
              <a:latin typeface="Helvetica Neue Light"/>
              <a:ea typeface="Helvetica Neue Light"/>
              <a:cs typeface="Helvetica Neue Light"/>
              <a:sym typeface="Helvetica Neue Light"/>
            </a:endParaRPr>
          </a:p>
          <a:p>
            <a:pPr marL="0" marR="0" lvl="0" indent="0" algn="r" rtl="0">
              <a:lnSpc>
                <a:spcPct val="80000"/>
              </a:lnSpc>
              <a:spcBef>
                <a:spcPts val="0"/>
              </a:spcBef>
              <a:spcAft>
                <a:spcPts val="0"/>
              </a:spcAft>
              <a:buClr>
                <a:srgbClr val="000000"/>
              </a:buClr>
              <a:buSzPts val="2900"/>
              <a:buFont typeface="Arial"/>
              <a:buNone/>
            </a:pPr>
            <a:r>
              <a:rPr lang="en-US" sz="2000" i="0" u="none" strike="noStrike" cap="none" dirty="0" smtClean="0">
                <a:solidFill>
                  <a:srgbClr val="000000"/>
                </a:solidFill>
                <a:latin typeface="Helvetica Neue Light"/>
                <a:ea typeface="Helvetica Neue Light"/>
                <a:cs typeface="Helvetica Neue Light"/>
                <a:sym typeface="Helvetica Neue Light"/>
              </a:rPr>
              <a:t>AUTOR</a:t>
            </a:r>
            <a:r>
              <a:rPr lang="en-US" sz="2000" i="0" u="none" strike="noStrike" cap="none" dirty="0">
                <a:solidFill>
                  <a:srgbClr val="000000"/>
                </a:solidFill>
                <a:latin typeface="Helvetica Neue Light"/>
                <a:ea typeface="Helvetica Neue Light"/>
                <a:cs typeface="Helvetica Neue Light"/>
                <a:sym typeface="Helvetica Neue Light"/>
              </a:rPr>
              <a:t>: </a:t>
            </a:r>
            <a:r>
              <a:rPr lang="en-US" sz="2000" i="0" u="none" strike="noStrike" cap="none" dirty="0" smtClean="0">
                <a:solidFill>
                  <a:srgbClr val="000000"/>
                </a:solidFill>
                <a:latin typeface="Helvetica Neue Light"/>
                <a:ea typeface="Helvetica Neue Light"/>
                <a:cs typeface="Helvetica Neue Light"/>
                <a:sym typeface="Helvetica Neue Light"/>
              </a:rPr>
              <a:t>Leonardo </a:t>
            </a:r>
            <a:r>
              <a:rPr lang="en-US" sz="2000" i="0" u="none" strike="noStrike" cap="none" dirty="0" err="1" smtClean="0">
                <a:solidFill>
                  <a:srgbClr val="000000"/>
                </a:solidFill>
                <a:latin typeface="Helvetica Neue Light"/>
                <a:ea typeface="Helvetica Neue Light"/>
                <a:cs typeface="Helvetica Neue Light"/>
                <a:sym typeface="Helvetica Neue Light"/>
              </a:rPr>
              <a:t>Curuchet</a:t>
            </a:r>
            <a:endParaRPr sz="2000" dirty="0">
              <a:latin typeface="Helvetica Neue Light"/>
              <a:ea typeface="Helvetica Neue Light"/>
              <a:cs typeface="Helvetica Neue Light"/>
              <a:sym typeface="Helvetica Neue Light"/>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 name="Google Shape;160;p27"/>
          <p:cNvSpPr/>
          <p:nvPr/>
        </p:nvSpPr>
        <p:spPr>
          <a:xfrm>
            <a:off x="407368" y="1772816"/>
            <a:ext cx="2952328" cy="3024336"/>
          </a:xfrm>
          <a:prstGeom prst="rect">
            <a:avLst/>
          </a:prstGeom>
          <a:noFill/>
          <a:ln>
            <a:noFill/>
          </a:ln>
        </p:spPr>
        <p:txBody>
          <a:bodyPr spcFirstLastPara="1" wrap="square" lIns="91425" tIns="45700" rIns="91425" bIns="45700" anchor="t" anchorCtr="0">
            <a:noAutofit/>
          </a:bodyPr>
          <a:lstStyle/>
          <a:p>
            <a:pPr algn="just"/>
            <a:r>
              <a:rPr lang="es-ES" sz="1600" b="1" dirty="0" smtClean="0">
                <a:ea typeface="Helvetica Neue Light"/>
              </a:rPr>
              <a:t>El calibre lata es el mas importante en el volumen pero a la vez es el mas fluctuante o el que muestra las mayores </a:t>
            </a:r>
            <a:r>
              <a:rPr lang="es-ES" sz="1600" b="1" dirty="0" err="1" smtClean="0">
                <a:ea typeface="Helvetica Neue Light"/>
              </a:rPr>
              <a:t>caidas</a:t>
            </a:r>
            <a:r>
              <a:rPr lang="es-ES" sz="1600" b="1" dirty="0" smtClean="0">
                <a:ea typeface="Helvetica Neue Light"/>
              </a:rPr>
              <a:t> durante los distintos meses.</a:t>
            </a:r>
          </a:p>
          <a:p>
            <a:pPr algn="just"/>
            <a:endParaRPr lang="es-ES" sz="1600" b="1" dirty="0">
              <a:solidFill>
                <a:schemeClr val="dk1"/>
              </a:solidFill>
              <a:latin typeface="Helvetica Neue Light"/>
              <a:ea typeface="Helvetica Neue Light"/>
              <a:cs typeface="Helvetica Neue Light"/>
              <a:sym typeface="Helvetica Neue Light"/>
            </a:endParaRPr>
          </a:p>
          <a:p>
            <a:pPr algn="just"/>
            <a:r>
              <a:rPr lang="es-ES" sz="1600" b="1" dirty="0" smtClean="0">
                <a:solidFill>
                  <a:schemeClr val="dk1"/>
                </a:solidFill>
                <a:latin typeface="Helvetica Neue Light"/>
                <a:ea typeface="Helvetica Neue Light"/>
                <a:cs typeface="Helvetica Neue Light"/>
                <a:sym typeface="Helvetica Neue Light"/>
              </a:rPr>
              <a:t>El calibre 730 muestra </a:t>
            </a:r>
            <a:r>
              <a:rPr lang="es-ES" sz="1600" b="1" dirty="0" err="1" smtClean="0">
                <a:solidFill>
                  <a:schemeClr val="dk1"/>
                </a:solidFill>
                <a:latin typeface="Helvetica Neue Light"/>
                <a:ea typeface="Helvetica Neue Light"/>
                <a:cs typeface="Helvetica Neue Light"/>
                <a:sym typeface="Helvetica Neue Light"/>
              </a:rPr>
              <a:t>estabilidd</a:t>
            </a:r>
            <a:r>
              <a:rPr lang="es-ES" sz="1600" b="1" dirty="0" smtClean="0">
                <a:solidFill>
                  <a:schemeClr val="dk1"/>
                </a:solidFill>
                <a:latin typeface="Helvetica Neue Light"/>
                <a:ea typeface="Helvetica Neue Light"/>
                <a:cs typeface="Helvetica Neue Light"/>
                <a:sym typeface="Helvetica Neue Light"/>
              </a:rPr>
              <a:t> mensual, y picos superiores a meses de verano en Agosto y Septiembre.  </a:t>
            </a:r>
            <a:endParaRPr sz="1600" dirty="0">
              <a:solidFill>
                <a:schemeClr val="dk1"/>
              </a:solidFill>
              <a:latin typeface="Helvetica Neue Light"/>
              <a:ea typeface="Helvetica Neue Light"/>
              <a:cs typeface="Helvetica Neue Light"/>
              <a:sym typeface="Helvetica Neue Light"/>
            </a:endParaRPr>
          </a:p>
        </p:txBody>
      </p:sp>
      <p:sp>
        <p:nvSpPr>
          <p:cNvPr id="19" name="Google Shape;143;p26"/>
          <p:cNvSpPr txBox="1"/>
          <p:nvPr/>
        </p:nvSpPr>
        <p:spPr>
          <a:xfrm>
            <a:off x="388629" y="431801"/>
            <a:ext cx="11540019"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err="1" smtClean="0">
                <a:latin typeface="Anton"/>
                <a:ea typeface="Anton"/>
                <a:cs typeface="Anton"/>
                <a:sym typeface="Anton"/>
              </a:rPr>
              <a:t>Analisis</a:t>
            </a:r>
            <a:r>
              <a:rPr lang="en-US" sz="3600" b="1" dirty="0" smtClean="0">
                <a:latin typeface="Anton"/>
                <a:ea typeface="Anton"/>
                <a:cs typeface="Anton"/>
                <a:sym typeface="Anton"/>
              </a:rPr>
              <a:t> del </a:t>
            </a:r>
            <a:r>
              <a:rPr lang="en-US" sz="3600" b="1" dirty="0" err="1" smtClean="0">
                <a:latin typeface="Anton"/>
                <a:ea typeface="Anton"/>
                <a:cs typeface="Anton"/>
                <a:sym typeface="Anton"/>
              </a:rPr>
              <a:t>comportamiento</a:t>
            </a:r>
            <a:r>
              <a:rPr lang="en-US" sz="3600" b="1" dirty="0" smtClean="0">
                <a:latin typeface="Anton"/>
                <a:ea typeface="Anton"/>
                <a:cs typeface="Anton"/>
                <a:sym typeface="Anton"/>
              </a:rPr>
              <a:t> de las </a:t>
            </a:r>
            <a:r>
              <a:rPr lang="en-US" sz="3600" b="1" dirty="0" err="1" smtClean="0">
                <a:latin typeface="Anton"/>
                <a:ea typeface="Anton"/>
                <a:cs typeface="Anton"/>
                <a:sym typeface="Anton"/>
              </a:rPr>
              <a:t>bebidas</a:t>
            </a:r>
            <a:r>
              <a:rPr lang="en-US" sz="3600" b="1" dirty="0" smtClean="0">
                <a:latin typeface="Anton"/>
                <a:ea typeface="Anton"/>
                <a:cs typeface="Anton"/>
                <a:sym typeface="Anton"/>
              </a:rPr>
              <a:t> con alcohol</a:t>
            </a:r>
            <a:endParaRPr dirty="0">
              <a:latin typeface="Anton"/>
              <a:ea typeface="Anton"/>
              <a:cs typeface="Anton"/>
              <a:sym typeface="Anton"/>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1268759"/>
            <a:ext cx="8372897" cy="533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24181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cxnSp>
        <p:nvCxnSpPr>
          <p:cNvPr id="281" name="Google Shape;281;p37"/>
          <p:cNvCxnSpPr/>
          <p:nvPr/>
        </p:nvCxnSpPr>
        <p:spPr>
          <a:xfrm>
            <a:off x="3238501" y="287524"/>
            <a:ext cx="6941" cy="5157700"/>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11</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375087" y="2825702"/>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INSIGHTS &amp; </a:t>
            </a:r>
            <a:r>
              <a:rPr lang="en-US" sz="2800" b="1"/>
              <a:t>RECOMENDACIONES</a:t>
            </a:r>
            <a:endParaRPr sz="2800" b="1" i="0" u="none" strike="noStrike" cap="none">
              <a:solidFill>
                <a:srgbClr val="000000"/>
              </a:solidFill>
              <a:latin typeface="Arial"/>
              <a:ea typeface="Arial"/>
              <a:cs typeface="Arial"/>
              <a:sym typeface="Arial"/>
            </a:endParaRPr>
          </a:p>
        </p:txBody>
      </p:sp>
      <p:sp>
        <p:nvSpPr>
          <p:cNvPr id="284" name="Google Shape;284;p37"/>
          <p:cNvSpPr/>
          <p:nvPr/>
        </p:nvSpPr>
        <p:spPr>
          <a:xfrm>
            <a:off x="3397698" y="263244"/>
            <a:ext cx="8697121"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
        <p:nvSpPr>
          <p:cNvPr id="9" name="Google Shape;285;p37"/>
          <p:cNvSpPr/>
          <p:nvPr/>
        </p:nvSpPr>
        <p:spPr>
          <a:xfrm>
            <a:off x="3403221" y="404664"/>
            <a:ext cx="8697000" cy="1179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b="1" dirty="0" smtClean="0">
                <a:solidFill>
                  <a:schemeClr val="dk1"/>
                </a:solidFill>
                <a:latin typeface="DM Sans"/>
                <a:ea typeface="DM Sans"/>
                <a:cs typeface="DM Sans"/>
                <a:sym typeface="DM Sans"/>
              </a:rPr>
              <a:t>CALIBRES: </a:t>
            </a:r>
          </a:p>
          <a:p>
            <a:pPr marL="0" marR="0" lvl="0" indent="0" algn="l" rtl="0">
              <a:spcBef>
                <a:spcPts val="0"/>
              </a:spcBef>
              <a:spcAft>
                <a:spcPts val="0"/>
              </a:spcAft>
              <a:buNone/>
            </a:pPr>
            <a:endParaRPr lang="es-ES" dirty="0">
              <a:solidFill>
                <a:schemeClr val="dk1"/>
              </a:solidFill>
              <a:latin typeface="DM Sans"/>
              <a:ea typeface="DM Sans"/>
              <a:cs typeface="DM Sans"/>
              <a:sym typeface="DM Sans"/>
            </a:endParaRPr>
          </a:p>
          <a:p>
            <a:pPr marL="0" marR="0" lvl="0" indent="0" algn="l" rtl="0">
              <a:spcBef>
                <a:spcPts val="0"/>
              </a:spcBef>
              <a:spcAft>
                <a:spcPts val="0"/>
              </a:spcAft>
              <a:buNone/>
            </a:pPr>
            <a:r>
              <a:rPr lang="es-ES" dirty="0" smtClean="0">
                <a:solidFill>
                  <a:schemeClr val="dk1"/>
                </a:solidFill>
                <a:latin typeface="DM Sans"/>
                <a:ea typeface="DM Sans"/>
                <a:cs typeface="DM Sans"/>
                <a:sym typeface="DM Sans"/>
              </a:rPr>
              <a:t>Latas, Litro y Familiares, no pueden faltar en los stocks disponibles</a:t>
            </a:r>
            <a:endParaRPr dirty="0">
              <a:solidFill>
                <a:schemeClr val="dk1"/>
              </a:solidFill>
              <a:latin typeface="DM Sans"/>
              <a:ea typeface="DM Sans"/>
              <a:cs typeface="DM Sans"/>
              <a:sym typeface="DM Sans"/>
            </a:endParaRPr>
          </a:p>
        </p:txBody>
      </p:sp>
      <p:sp>
        <p:nvSpPr>
          <p:cNvPr id="10" name="Google Shape;285;p37"/>
          <p:cNvSpPr/>
          <p:nvPr/>
        </p:nvSpPr>
        <p:spPr>
          <a:xfrm>
            <a:off x="3403221" y="1594304"/>
            <a:ext cx="8697000" cy="1179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b="1" dirty="0" smtClean="0">
                <a:solidFill>
                  <a:schemeClr val="dk1"/>
                </a:solidFill>
                <a:latin typeface="DM Sans"/>
                <a:ea typeface="DM Sans"/>
                <a:cs typeface="DM Sans"/>
                <a:sym typeface="DM Sans"/>
              </a:rPr>
              <a:t>UNIDAD DE NEGOCIOS: </a:t>
            </a:r>
          </a:p>
          <a:p>
            <a:pPr marL="0" marR="0" lvl="0" indent="0" algn="l" rtl="0">
              <a:spcBef>
                <a:spcPts val="0"/>
              </a:spcBef>
              <a:spcAft>
                <a:spcPts val="0"/>
              </a:spcAft>
              <a:buNone/>
            </a:pPr>
            <a:endParaRPr lang="es-ES" dirty="0">
              <a:solidFill>
                <a:schemeClr val="dk1"/>
              </a:solidFill>
              <a:latin typeface="DM Sans"/>
              <a:ea typeface="DM Sans"/>
              <a:cs typeface="DM Sans"/>
              <a:sym typeface="DM Sans"/>
            </a:endParaRPr>
          </a:p>
          <a:p>
            <a:pPr marL="0" marR="0" lvl="0" indent="0" algn="l" rtl="0">
              <a:spcBef>
                <a:spcPts val="0"/>
              </a:spcBef>
              <a:spcAft>
                <a:spcPts val="0"/>
              </a:spcAft>
              <a:buNone/>
            </a:pPr>
            <a:r>
              <a:rPr lang="es-ES" dirty="0" smtClean="0">
                <a:solidFill>
                  <a:schemeClr val="dk1"/>
                </a:solidFill>
                <a:latin typeface="DM Sans"/>
                <a:ea typeface="DM Sans"/>
                <a:cs typeface="DM Sans"/>
                <a:sym typeface="DM Sans"/>
              </a:rPr>
              <a:t>La principal unidad de negocio a poner foco es Cervezas CMQ</a:t>
            </a:r>
            <a:endParaRPr dirty="0">
              <a:solidFill>
                <a:schemeClr val="dk1"/>
              </a:solidFill>
              <a:latin typeface="DM Sans"/>
              <a:ea typeface="DM Sans"/>
              <a:cs typeface="DM Sans"/>
              <a:sym typeface="DM Sans"/>
            </a:endParaRPr>
          </a:p>
        </p:txBody>
      </p:sp>
      <p:sp>
        <p:nvSpPr>
          <p:cNvPr id="11" name="Google Shape;285;p37"/>
          <p:cNvSpPr/>
          <p:nvPr/>
        </p:nvSpPr>
        <p:spPr>
          <a:xfrm>
            <a:off x="3396804" y="2831621"/>
            <a:ext cx="8697000" cy="1179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b="1" dirty="0" smtClean="0">
                <a:solidFill>
                  <a:schemeClr val="dk1"/>
                </a:solidFill>
                <a:latin typeface="DM Sans"/>
                <a:ea typeface="DM Sans"/>
                <a:cs typeface="DM Sans"/>
                <a:sym typeface="DM Sans"/>
              </a:rPr>
              <a:t>TIPO DE BEBIDAS: </a:t>
            </a:r>
          </a:p>
          <a:p>
            <a:pPr marL="0" marR="0" lvl="0" indent="0" algn="l" rtl="0">
              <a:spcBef>
                <a:spcPts val="0"/>
              </a:spcBef>
              <a:spcAft>
                <a:spcPts val="0"/>
              </a:spcAft>
              <a:buNone/>
            </a:pPr>
            <a:endParaRPr lang="es-ES" dirty="0">
              <a:solidFill>
                <a:schemeClr val="dk1"/>
              </a:solidFill>
              <a:latin typeface="DM Sans"/>
              <a:ea typeface="DM Sans"/>
              <a:cs typeface="DM Sans"/>
              <a:sym typeface="DM Sans"/>
            </a:endParaRPr>
          </a:p>
          <a:p>
            <a:pPr marL="0" marR="0" lvl="0" indent="0" algn="l" rtl="0">
              <a:spcBef>
                <a:spcPts val="0"/>
              </a:spcBef>
              <a:spcAft>
                <a:spcPts val="0"/>
              </a:spcAft>
              <a:buNone/>
            </a:pPr>
            <a:r>
              <a:rPr lang="es-ES" dirty="0" smtClean="0">
                <a:solidFill>
                  <a:schemeClr val="dk1"/>
                </a:solidFill>
                <a:latin typeface="DM Sans"/>
                <a:ea typeface="DM Sans"/>
                <a:cs typeface="DM Sans"/>
                <a:sym typeface="DM Sans"/>
              </a:rPr>
              <a:t>El stock disponible debe estar formado principalmente por las bebidas Con Alcohol</a:t>
            </a:r>
            <a:endParaRPr dirty="0">
              <a:solidFill>
                <a:schemeClr val="dk1"/>
              </a:solidFill>
              <a:latin typeface="DM Sans"/>
              <a:ea typeface="DM Sans"/>
              <a:cs typeface="DM Sans"/>
              <a:sym typeface="DM Sans"/>
            </a:endParaRPr>
          </a:p>
        </p:txBody>
      </p:sp>
      <p:sp>
        <p:nvSpPr>
          <p:cNvPr id="12" name="Google Shape;285;p37"/>
          <p:cNvSpPr/>
          <p:nvPr/>
        </p:nvSpPr>
        <p:spPr>
          <a:xfrm>
            <a:off x="3383118" y="4026748"/>
            <a:ext cx="8697000" cy="1179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b="1" dirty="0" smtClean="0">
                <a:solidFill>
                  <a:schemeClr val="dk1"/>
                </a:solidFill>
                <a:latin typeface="DM Sans"/>
                <a:ea typeface="DM Sans"/>
                <a:cs typeface="DM Sans"/>
                <a:sym typeface="DM Sans"/>
              </a:rPr>
              <a:t>TIPOS DE CLIENTES: </a:t>
            </a:r>
          </a:p>
          <a:p>
            <a:pPr marL="0" marR="0" lvl="0" indent="0" algn="l" rtl="0">
              <a:spcBef>
                <a:spcPts val="0"/>
              </a:spcBef>
              <a:spcAft>
                <a:spcPts val="0"/>
              </a:spcAft>
              <a:buNone/>
            </a:pPr>
            <a:endParaRPr lang="es-ES" dirty="0">
              <a:solidFill>
                <a:schemeClr val="dk1"/>
              </a:solidFill>
              <a:latin typeface="DM Sans"/>
              <a:ea typeface="DM Sans"/>
              <a:cs typeface="DM Sans"/>
              <a:sym typeface="DM Sans"/>
            </a:endParaRPr>
          </a:p>
          <a:p>
            <a:pPr marL="0" marR="0" lvl="0" indent="0" algn="l" rtl="0">
              <a:spcBef>
                <a:spcPts val="0"/>
              </a:spcBef>
              <a:spcAft>
                <a:spcPts val="0"/>
              </a:spcAft>
              <a:buNone/>
            </a:pPr>
            <a:r>
              <a:rPr lang="es-ES" dirty="0" smtClean="0">
                <a:solidFill>
                  <a:schemeClr val="dk1"/>
                </a:solidFill>
                <a:latin typeface="DM Sans"/>
                <a:ea typeface="DM Sans"/>
                <a:cs typeface="DM Sans"/>
                <a:sym typeface="DM Sans"/>
              </a:rPr>
              <a:t>Nuestra mejor </a:t>
            </a:r>
            <a:r>
              <a:rPr lang="es-ES" dirty="0" err="1" smtClean="0">
                <a:solidFill>
                  <a:schemeClr val="dk1"/>
                </a:solidFill>
                <a:latin typeface="DM Sans"/>
                <a:ea typeface="DM Sans"/>
                <a:cs typeface="DM Sans"/>
                <a:sym typeface="DM Sans"/>
              </a:rPr>
              <a:t>atencion</a:t>
            </a:r>
            <a:r>
              <a:rPr lang="es-ES" dirty="0" smtClean="0">
                <a:solidFill>
                  <a:schemeClr val="dk1"/>
                </a:solidFill>
                <a:latin typeface="DM Sans"/>
                <a:ea typeface="DM Sans"/>
                <a:cs typeface="DM Sans"/>
                <a:sym typeface="DM Sans"/>
              </a:rPr>
              <a:t> debe </a:t>
            </a:r>
            <a:r>
              <a:rPr lang="es-ES" smtClean="0">
                <a:solidFill>
                  <a:schemeClr val="dk1"/>
                </a:solidFill>
                <a:latin typeface="DM Sans"/>
                <a:ea typeface="DM Sans"/>
                <a:cs typeface="DM Sans"/>
                <a:sym typeface="DM Sans"/>
              </a:rPr>
              <a:t>estar localizada en </a:t>
            </a:r>
            <a:r>
              <a:rPr lang="es-ES" dirty="0" smtClean="0">
                <a:solidFill>
                  <a:schemeClr val="dk1"/>
                </a:solidFill>
                <a:latin typeface="DM Sans"/>
                <a:ea typeface="DM Sans"/>
                <a:cs typeface="DM Sans"/>
                <a:sym typeface="DM Sans"/>
              </a:rPr>
              <a:t>los Autoservicios y Mayoristas</a:t>
            </a:r>
            <a:endParaRPr dirty="0">
              <a:solidFill>
                <a:schemeClr val="dk1"/>
              </a:solidFill>
              <a:latin typeface="DM Sans"/>
              <a:ea typeface="DM Sans"/>
              <a:cs typeface="DM Sans"/>
              <a:sym typeface="DM Sans"/>
            </a:endParaRPr>
          </a:p>
        </p:txBody>
      </p:sp>
      <p:sp>
        <p:nvSpPr>
          <p:cNvPr id="13" name="Google Shape;285;p37"/>
          <p:cNvSpPr/>
          <p:nvPr/>
        </p:nvSpPr>
        <p:spPr>
          <a:xfrm>
            <a:off x="0" y="5445224"/>
            <a:ext cx="12192000" cy="117697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b="1" dirty="0" smtClean="0">
                <a:solidFill>
                  <a:schemeClr val="dk1"/>
                </a:solidFill>
                <a:latin typeface="DM Sans"/>
                <a:ea typeface="DM Sans"/>
                <a:cs typeface="DM Sans"/>
                <a:sym typeface="DM Sans"/>
              </a:rPr>
              <a:t>OPORTUNIDADES A ANALISAR:</a:t>
            </a:r>
            <a:r>
              <a:rPr lang="es-ES" dirty="0" smtClean="0">
                <a:solidFill>
                  <a:schemeClr val="dk1"/>
                </a:solidFill>
                <a:latin typeface="DM Sans"/>
                <a:ea typeface="DM Sans"/>
                <a:cs typeface="DM Sans"/>
                <a:sym typeface="DM Sans"/>
              </a:rPr>
              <a:t> </a:t>
            </a:r>
          </a:p>
          <a:p>
            <a:pPr marL="0" marR="0" lvl="0" indent="0" algn="ctr" rtl="0">
              <a:spcBef>
                <a:spcPts val="0"/>
              </a:spcBef>
              <a:spcAft>
                <a:spcPts val="0"/>
              </a:spcAft>
              <a:buNone/>
            </a:pPr>
            <a:endParaRPr lang="es-ES" dirty="0" smtClean="0">
              <a:solidFill>
                <a:schemeClr val="dk1"/>
              </a:solidFill>
              <a:latin typeface="DM Sans"/>
              <a:ea typeface="DM Sans"/>
              <a:cs typeface="DM Sans"/>
              <a:sym typeface="DM Sans"/>
            </a:endParaRPr>
          </a:p>
          <a:p>
            <a:pPr marL="0" marR="0" lvl="0" indent="0" algn="ctr" rtl="0">
              <a:spcBef>
                <a:spcPts val="0"/>
              </a:spcBef>
              <a:spcAft>
                <a:spcPts val="0"/>
              </a:spcAft>
              <a:buNone/>
            </a:pPr>
            <a:r>
              <a:rPr lang="es-ES" b="1" dirty="0" smtClean="0">
                <a:solidFill>
                  <a:schemeClr val="dk1"/>
                </a:solidFill>
                <a:latin typeface="DM Sans"/>
                <a:ea typeface="DM Sans"/>
                <a:cs typeface="DM Sans"/>
                <a:sym typeface="DM Sans"/>
              </a:rPr>
              <a:t>“Siendo el tipo de bebidas mas importante el con alcohol, debemos ver que es lo que afecta positiva y negativamente la curva pronunciada del calibre lata, y a la vez entender el fuerte crecimiento del calibre 730 en meses de bajo volumen como agosto y septiembre”</a:t>
            </a:r>
            <a:endParaRPr lang="es-ES" b="1" dirty="0">
              <a:solidFill>
                <a:schemeClr val="dk1"/>
              </a:solidFill>
              <a:latin typeface="DM Sans"/>
              <a:ea typeface="DM Sans"/>
              <a:cs typeface="DM Sans"/>
              <a:sym typeface="DM Sans"/>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smtClean="0">
                <a:latin typeface="Anton"/>
                <a:ea typeface="Anton"/>
                <a:cs typeface="Anton"/>
                <a:sym typeface="Anton"/>
              </a:rPr>
              <a:t>INTRODUCCION</a:t>
            </a:r>
            <a:endParaRPr dirty="0">
              <a:latin typeface="Anton"/>
              <a:ea typeface="Anton"/>
              <a:cs typeface="Anton"/>
              <a:sym typeface="Anton"/>
            </a:endParaRPr>
          </a:p>
        </p:txBody>
      </p:sp>
      <p:pic>
        <p:nvPicPr>
          <p:cNvPr id="144" name="Google Shape;144;p26"/>
          <p:cNvPicPr preferRelativeResize="0"/>
          <p:nvPr/>
        </p:nvPicPr>
        <p:blipFill rotWithShape="1">
          <a:blip r:embed="rId3">
            <a:alphaModFix/>
          </a:blip>
          <a:srcRect/>
          <a:stretch/>
        </p:blipFill>
        <p:spPr>
          <a:xfrm>
            <a:off x="8024373" y="49876"/>
            <a:ext cx="4538749" cy="6808124"/>
          </a:xfrm>
          <a:prstGeom prst="rect">
            <a:avLst/>
          </a:prstGeom>
          <a:noFill/>
          <a:ln>
            <a:noFill/>
          </a:ln>
        </p:spPr>
      </p:pic>
      <p:sp>
        <p:nvSpPr>
          <p:cNvPr id="19" name="Google Shape;160;p27"/>
          <p:cNvSpPr/>
          <p:nvPr/>
        </p:nvSpPr>
        <p:spPr>
          <a:xfrm>
            <a:off x="263352" y="1684489"/>
            <a:ext cx="8103900" cy="3096345"/>
          </a:xfrm>
          <a:prstGeom prst="rect">
            <a:avLst/>
          </a:prstGeom>
          <a:noFill/>
          <a:ln>
            <a:noFill/>
          </a:ln>
        </p:spPr>
        <p:txBody>
          <a:bodyPr spcFirstLastPara="1" wrap="square" lIns="91425" tIns="45700" rIns="91425" bIns="45700" anchor="t" anchorCtr="0">
            <a:noAutofit/>
          </a:bodyPr>
          <a:lstStyle/>
          <a:p>
            <a:pPr algn="just"/>
            <a:r>
              <a:rPr lang="es-ES" sz="1600" dirty="0"/>
              <a:t>Este </a:t>
            </a:r>
            <a:r>
              <a:rPr lang="es-ES" sz="1600" dirty="0" err="1"/>
              <a:t>dataset</a:t>
            </a:r>
            <a:r>
              <a:rPr lang="es-ES" sz="1600" dirty="0"/>
              <a:t> contiene </a:t>
            </a:r>
            <a:r>
              <a:rPr lang="es-ES" sz="1600" dirty="0" smtClean="0"/>
              <a:t>información </a:t>
            </a:r>
            <a:r>
              <a:rPr lang="es-ES" sz="1600" dirty="0"/>
              <a:t>detallada sobre las ventas de bebidas con y sin alcohol en las ciudades de Tandil, Benito </a:t>
            </a:r>
            <a:r>
              <a:rPr lang="es-ES" sz="1600" dirty="0" err="1"/>
              <a:t>Juarez</a:t>
            </a:r>
            <a:r>
              <a:rPr lang="es-ES" sz="1600" dirty="0"/>
              <a:t>, Ayacucho, Las Flores y </a:t>
            </a:r>
            <a:r>
              <a:rPr lang="es-ES" sz="1600" dirty="0" err="1"/>
              <a:t>Rauch</a:t>
            </a:r>
            <a:r>
              <a:rPr lang="es-ES" sz="1600" dirty="0"/>
              <a:t> entre otras. Contiene detallada </a:t>
            </a:r>
            <a:r>
              <a:rPr lang="es-ES" sz="1600" dirty="0" smtClean="0"/>
              <a:t>información </a:t>
            </a:r>
            <a:r>
              <a:rPr lang="es-ES" sz="1600" dirty="0"/>
              <a:t>donde podemos diferenciar, unidades de negocios, marcas, calibre, </a:t>
            </a:r>
            <a:r>
              <a:rPr lang="es-ES" sz="1600" dirty="0" smtClean="0"/>
              <a:t>división </a:t>
            </a:r>
            <a:r>
              <a:rPr lang="es-ES" sz="1600" dirty="0"/>
              <a:t>de productos, </a:t>
            </a:r>
            <a:r>
              <a:rPr lang="es-ES" sz="1600" dirty="0" err="1"/>
              <a:t>subcanal</a:t>
            </a:r>
            <a:r>
              <a:rPr lang="es-ES" sz="1600" dirty="0"/>
              <a:t> de marketing que detalla a que tipo de cliente nos podemos referir.</a:t>
            </a:r>
          </a:p>
          <a:p>
            <a:pPr algn="just"/>
            <a:r>
              <a:rPr lang="es-ES" sz="1600" dirty="0"/>
              <a:t>T</a:t>
            </a:r>
            <a:r>
              <a:rPr lang="es-ES" sz="1600" dirty="0" smtClean="0"/>
              <a:t>ambien </a:t>
            </a:r>
            <a:r>
              <a:rPr lang="es-ES" sz="1600" dirty="0"/>
              <a:t>nos muestra que supervisor es al que pertenece esa venta y que vendedor, y la </a:t>
            </a:r>
            <a:r>
              <a:rPr lang="es-ES" sz="1600" dirty="0" smtClean="0"/>
              <a:t>información </a:t>
            </a:r>
            <a:r>
              <a:rPr lang="es-ES" sz="1600" dirty="0"/>
              <a:t>se muestra en valores de hectolitros, bultos, paletas, </a:t>
            </a:r>
            <a:r>
              <a:rPr lang="es-ES" sz="1600" dirty="0" smtClean="0"/>
              <a:t>facturación </a:t>
            </a:r>
            <a:r>
              <a:rPr lang="es-ES" sz="1600" dirty="0"/>
              <a:t>final, total de comprobantes y la bonificacion total entregada en esa venta.</a:t>
            </a:r>
          </a:p>
          <a:p>
            <a:pPr algn="just"/>
            <a:r>
              <a:rPr lang="es-ES" sz="1600" dirty="0"/>
              <a:t>El periodo abarcado en el analisis va del año 2020 al 2023, y diferenciada mes a mes.</a:t>
            </a:r>
          </a:p>
          <a:p>
            <a:pPr algn="just"/>
            <a:r>
              <a:rPr lang="es-ES" sz="1600" dirty="0"/>
              <a:t>La </a:t>
            </a:r>
            <a:r>
              <a:rPr lang="es-ES" sz="1600" dirty="0" smtClean="0"/>
              <a:t>información </a:t>
            </a:r>
            <a:r>
              <a:rPr lang="es-ES" sz="1600" dirty="0"/>
              <a:t>pertenece a una distribuidora de bebidas que tiene sucursal central en la ciudad de Tandil.</a:t>
            </a:r>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smtClean="0">
                <a:latin typeface="Anton"/>
                <a:ea typeface="Anton"/>
                <a:cs typeface="Anton"/>
                <a:sym typeface="Anton"/>
              </a:rPr>
              <a:t>OBJETIVO DEL TRABAJO</a:t>
            </a:r>
            <a:endParaRPr dirty="0">
              <a:latin typeface="Anton"/>
              <a:ea typeface="Anton"/>
              <a:cs typeface="Anton"/>
              <a:sym typeface="Anton"/>
            </a:endParaRPr>
          </a:p>
        </p:txBody>
      </p:sp>
      <p:sp>
        <p:nvSpPr>
          <p:cNvPr id="19" name="Google Shape;160;p27"/>
          <p:cNvSpPr/>
          <p:nvPr/>
        </p:nvSpPr>
        <p:spPr>
          <a:xfrm>
            <a:off x="263352" y="1684489"/>
            <a:ext cx="8103900" cy="1888527"/>
          </a:xfrm>
          <a:prstGeom prst="rect">
            <a:avLst/>
          </a:prstGeom>
          <a:noFill/>
          <a:ln>
            <a:noFill/>
          </a:ln>
        </p:spPr>
        <p:txBody>
          <a:bodyPr spcFirstLastPara="1" wrap="square" lIns="91425" tIns="45700" rIns="91425" bIns="45700" anchor="t" anchorCtr="0">
            <a:noAutofit/>
          </a:bodyPr>
          <a:lstStyle/>
          <a:p>
            <a:r>
              <a:rPr lang="es-ES" sz="1600" dirty="0"/>
              <a:t>El analisis de este trabajo nos </a:t>
            </a:r>
            <a:r>
              <a:rPr lang="es-ES" sz="1600" dirty="0" smtClean="0"/>
              <a:t>deberá </a:t>
            </a:r>
            <a:r>
              <a:rPr lang="es-ES" sz="1600" dirty="0"/>
              <a:t>servir para poder determinar para el año 2024 los productos, marcas y tipos de productos principales a tener en cuenta al momento de trabajar los stock, para que la empresa pueda de esta manera anticiparse y no sufrir faltantes o quiebres en este conjunto de productos, para esto debemos analizar los principales calibres, los principales productos, las principales marcas y hacer el analisis para entender las preferencias de los segmentos de los canales de clientes. </a:t>
            </a:r>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
        <p:nvSpPr>
          <p:cNvPr id="5" name="Google Shape;160;p27"/>
          <p:cNvSpPr/>
          <p:nvPr/>
        </p:nvSpPr>
        <p:spPr>
          <a:xfrm>
            <a:off x="263352" y="3933055"/>
            <a:ext cx="8103900" cy="18885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dirty="0" smtClean="0">
                <a:solidFill>
                  <a:schemeClr val="dk1"/>
                </a:solidFill>
                <a:latin typeface="Helvetica Neue Light"/>
                <a:ea typeface="Helvetica Neue Light"/>
                <a:cs typeface="Helvetica Neue Light"/>
                <a:sym typeface="Helvetica Neue Light"/>
              </a:rPr>
              <a:t>¿Por qué seria importante este analisis?</a:t>
            </a:r>
          </a:p>
          <a:p>
            <a:pPr marL="0" marR="0" lvl="0" indent="0" algn="l" rtl="0">
              <a:spcBef>
                <a:spcPts val="0"/>
              </a:spcBef>
              <a:spcAft>
                <a:spcPts val="0"/>
              </a:spcAft>
              <a:buNone/>
            </a:pPr>
            <a:endParaRPr lang="es-ES" sz="1600"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s-ES" sz="1600" dirty="0" smtClean="0">
                <a:solidFill>
                  <a:schemeClr val="dk1"/>
                </a:solidFill>
                <a:latin typeface="Helvetica Neue Light"/>
                <a:ea typeface="Helvetica Neue Light"/>
                <a:cs typeface="Helvetica Neue Light"/>
                <a:sym typeface="Helvetica Neue Light"/>
              </a:rPr>
              <a:t>La nuevas tendencias, los nuevos consumos, y los nuevos consumidores fluctúan durante las distintas estaciones del año en su elección de bebidas, es clave poder identificar cuales productos no deben faltar en el stock para no perder venta alguna durante todas las estaciones.</a:t>
            </a:r>
            <a:endParaRPr sz="1600" dirty="0">
              <a:solidFill>
                <a:schemeClr val="dk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98662419"/>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052736"/>
            <a:ext cx="8058150" cy="530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Google Shape;160;p27"/>
          <p:cNvSpPr/>
          <p:nvPr/>
        </p:nvSpPr>
        <p:spPr>
          <a:xfrm>
            <a:off x="407368" y="1772816"/>
            <a:ext cx="2952328" cy="2736304"/>
          </a:xfrm>
          <a:prstGeom prst="rect">
            <a:avLst/>
          </a:prstGeom>
          <a:noFill/>
          <a:ln>
            <a:noFill/>
          </a:ln>
        </p:spPr>
        <p:txBody>
          <a:bodyPr spcFirstLastPara="1" wrap="square" lIns="91425" tIns="45700" rIns="91425" bIns="45700" anchor="t" anchorCtr="0">
            <a:noAutofit/>
          </a:bodyPr>
          <a:lstStyle/>
          <a:p>
            <a:r>
              <a:rPr lang="es-ES" sz="1600" b="1" dirty="0" smtClean="0"/>
              <a:t>DE LOS 5 CALIBRES ANALIZADOS DEBEMOS PRESTAR PRINCIPAL ATENCION A 3 DE ELLOS: </a:t>
            </a:r>
          </a:p>
          <a:p>
            <a:endParaRPr lang="es-ES" sz="1600" b="1" dirty="0"/>
          </a:p>
          <a:p>
            <a:r>
              <a:rPr lang="es-ES" sz="1600" b="1" dirty="0" smtClean="0"/>
              <a:t>LATA</a:t>
            </a:r>
          </a:p>
          <a:p>
            <a:endParaRPr lang="es-ES" sz="1600" b="1" dirty="0"/>
          </a:p>
          <a:p>
            <a:r>
              <a:rPr lang="es-ES" sz="1600" b="1" dirty="0" smtClean="0"/>
              <a:t>LITRO</a:t>
            </a:r>
          </a:p>
          <a:p>
            <a:endParaRPr lang="es-ES" sz="1600" b="1" dirty="0"/>
          </a:p>
          <a:p>
            <a:r>
              <a:rPr lang="es-ES" sz="1600" b="1" dirty="0" smtClean="0"/>
              <a:t>FAMILIARES</a:t>
            </a:r>
            <a:endParaRPr lang="es-ES" sz="1600" b="1" dirty="0"/>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
        <p:nvSpPr>
          <p:cNvPr id="19"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err="1" smtClean="0">
                <a:latin typeface="Anton"/>
                <a:ea typeface="Anton"/>
                <a:cs typeface="Anton"/>
                <a:sym typeface="Anton"/>
              </a:rPr>
              <a:t>Analisis</a:t>
            </a:r>
            <a:r>
              <a:rPr lang="en-US" sz="3600" b="1" dirty="0" smtClean="0">
                <a:latin typeface="Anton"/>
                <a:ea typeface="Anton"/>
                <a:cs typeface="Anton"/>
                <a:sym typeface="Anton"/>
              </a:rPr>
              <a:t> de </a:t>
            </a:r>
            <a:r>
              <a:rPr lang="en-US" sz="3600" b="1" dirty="0" err="1" smtClean="0">
                <a:latin typeface="Anton"/>
                <a:ea typeface="Anton"/>
                <a:cs typeface="Anton"/>
                <a:sym typeface="Anton"/>
              </a:rPr>
              <a:t>calibres</a:t>
            </a:r>
            <a:endParaRPr dirty="0">
              <a:latin typeface="Anton"/>
              <a:ea typeface="Anton"/>
              <a:cs typeface="Anton"/>
              <a:sym typeface="Anton"/>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 name="Google Shape;160;p27"/>
          <p:cNvSpPr/>
          <p:nvPr/>
        </p:nvSpPr>
        <p:spPr>
          <a:xfrm>
            <a:off x="407368" y="1772816"/>
            <a:ext cx="2952328" cy="2736304"/>
          </a:xfrm>
          <a:prstGeom prst="rect">
            <a:avLst/>
          </a:prstGeom>
          <a:noFill/>
          <a:ln>
            <a:noFill/>
          </a:ln>
        </p:spPr>
        <p:txBody>
          <a:bodyPr spcFirstLastPara="1" wrap="square" lIns="91425" tIns="45700" rIns="91425" bIns="45700" anchor="t" anchorCtr="0">
            <a:noAutofit/>
          </a:bodyPr>
          <a:lstStyle/>
          <a:p>
            <a:pPr algn="just"/>
            <a:r>
              <a:rPr lang="es-ES" sz="1600" b="1" dirty="0" smtClean="0"/>
              <a:t>En lo que respecta a calibres de productos, la lata se destaca muy por encima del resto dejando claro la importancia de este calibre en la ventas de estos periodos.</a:t>
            </a:r>
            <a:endParaRPr sz="1600" dirty="0">
              <a:solidFill>
                <a:schemeClr val="dk1"/>
              </a:solidFill>
              <a:latin typeface="Helvetica Neue Light"/>
              <a:ea typeface="Helvetica Neue Light"/>
              <a:cs typeface="Helvetica Neue Light"/>
              <a:sym typeface="Helvetica Neue Light"/>
            </a:endParaRPr>
          </a:p>
        </p:txBody>
      </p:sp>
      <p:sp>
        <p:nvSpPr>
          <p:cNvPr id="19" name="Google Shape;143;p26"/>
          <p:cNvSpPr txBox="1"/>
          <p:nvPr/>
        </p:nvSpPr>
        <p:spPr>
          <a:xfrm>
            <a:off x="388629" y="431801"/>
            <a:ext cx="9955843"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err="1" smtClean="0">
                <a:latin typeface="Anton"/>
                <a:ea typeface="Anton"/>
                <a:cs typeface="Anton"/>
                <a:sym typeface="Anton"/>
              </a:rPr>
              <a:t>Analisis</a:t>
            </a:r>
            <a:r>
              <a:rPr lang="en-US" sz="3600" b="1" dirty="0" smtClean="0">
                <a:latin typeface="Anton"/>
                <a:ea typeface="Anton"/>
                <a:cs typeface="Anton"/>
                <a:sym typeface="Anton"/>
              </a:rPr>
              <a:t> de </a:t>
            </a:r>
            <a:r>
              <a:rPr lang="en-US" sz="3600" b="1" dirty="0" err="1" smtClean="0">
                <a:latin typeface="Anton"/>
                <a:ea typeface="Anton"/>
                <a:cs typeface="Anton"/>
                <a:sym typeface="Anton"/>
              </a:rPr>
              <a:t>calibres</a:t>
            </a:r>
            <a:r>
              <a:rPr lang="en-US" sz="3600" b="1" dirty="0" smtClean="0">
                <a:latin typeface="Anton"/>
                <a:ea typeface="Anton"/>
                <a:cs typeface="Anton"/>
                <a:sym typeface="Anton"/>
              </a:rPr>
              <a:t> entre </a:t>
            </a:r>
            <a:r>
              <a:rPr lang="en-US" sz="3600" b="1" dirty="0" err="1" smtClean="0">
                <a:latin typeface="Anton"/>
                <a:ea typeface="Anton"/>
                <a:cs typeface="Anton"/>
                <a:sym typeface="Anton"/>
              </a:rPr>
              <a:t>los</a:t>
            </a:r>
            <a:r>
              <a:rPr lang="en-US" sz="3600" b="1" dirty="0" smtClean="0">
                <a:latin typeface="Anton"/>
                <a:ea typeface="Anton"/>
                <a:cs typeface="Anton"/>
                <a:sym typeface="Anton"/>
              </a:rPr>
              <a:t> </a:t>
            </a:r>
            <a:r>
              <a:rPr lang="en-US" sz="3600" b="1" dirty="0" err="1" smtClean="0">
                <a:latin typeface="Anton"/>
                <a:ea typeface="Anton"/>
                <a:cs typeface="Anton"/>
                <a:sym typeface="Anton"/>
              </a:rPr>
              <a:t>distintos</a:t>
            </a:r>
            <a:r>
              <a:rPr lang="en-US" sz="3600" b="1" dirty="0" smtClean="0">
                <a:latin typeface="Anton"/>
                <a:ea typeface="Anton"/>
                <a:cs typeface="Anton"/>
                <a:sym typeface="Anton"/>
              </a:rPr>
              <a:t> </a:t>
            </a:r>
            <a:r>
              <a:rPr lang="en-US" sz="3600" b="1" dirty="0" err="1" smtClean="0">
                <a:latin typeface="Anton"/>
                <a:ea typeface="Anton"/>
                <a:cs typeface="Anton"/>
                <a:sym typeface="Anton"/>
              </a:rPr>
              <a:t>vendedores</a:t>
            </a:r>
            <a:endParaRPr dirty="0">
              <a:latin typeface="Anton"/>
              <a:ea typeface="Anton"/>
              <a:cs typeface="Anton"/>
              <a:sym typeface="Anto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538" y="977261"/>
            <a:ext cx="741045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91823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 name="Google Shape;160;p27"/>
          <p:cNvSpPr/>
          <p:nvPr/>
        </p:nvSpPr>
        <p:spPr>
          <a:xfrm>
            <a:off x="407368" y="1772816"/>
            <a:ext cx="2952328" cy="2736304"/>
          </a:xfrm>
          <a:prstGeom prst="rect">
            <a:avLst/>
          </a:prstGeom>
          <a:noFill/>
          <a:ln>
            <a:noFill/>
          </a:ln>
        </p:spPr>
        <p:txBody>
          <a:bodyPr spcFirstLastPara="1" wrap="square" lIns="91425" tIns="45700" rIns="91425" bIns="45700" anchor="t" anchorCtr="0">
            <a:noAutofit/>
          </a:bodyPr>
          <a:lstStyle/>
          <a:p>
            <a:pPr algn="just"/>
            <a:r>
              <a:rPr lang="es-ES" sz="1600" b="1" dirty="0" smtClean="0"/>
              <a:t>El analisis de ventas se realiza con el estudio de 12 vendedores de calle, y la principal unidad de negocios en la venta es Cervezas CMQ, y en menor </a:t>
            </a:r>
            <a:r>
              <a:rPr lang="es-ES" sz="1600" b="1" dirty="0" err="1" smtClean="0"/>
              <a:t>proporcion</a:t>
            </a:r>
            <a:r>
              <a:rPr lang="es-ES" sz="1600" b="1" dirty="0" smtClean="0"/>
              <a:t> UNG</a:t>
            </a:r>
            <a:endParaRPr lang="es-ES" sz="1600" b="1" dirty="0"/>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
        <p:nvSpPr>
          <p:cNvPr id="19"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err="1" smtClean="0">
                <a:latin typeface="Anton"/>
                <a:ea typeface="Anton"/>
                <a:cs typeface="Anton"/>
                <a:sym typeface="Anton"/>
              </a:rPr>
              <a:t>Analisis</a:t>
            </a:r>
            <a:r>
              <a:rPr lang="en-US" sz="3600" b="1" dirty="0" smtClean="0">
                <a:latin typeface="Anton"/>
                <a:ea typeface="Anton"/>
                <a:cs typeface="Anton"/>
                <a:sym typeface="Anton"/>
              </a:rPr>
              <a:t> de </a:t>
            </a:r>
            <a:r>
              <a:rPr lang="en-US" sz="3600" b="1" dirty="0" err="1" smtClean="0">
                <a:latin typeface="Anton"/>
                <a:ea typeface="Anton"/>
                <a:cs typeface="Anton"/>
                <a:sym typeface="Anton"/>
              </a:rPr>
              <a:t>unidades</a:t>
            </a:r>
            <a:r>
              <a:rPr lang="en-US" sz="3600" b="1" dirty="0" smtClean="0">
                <a:latin typeface="Anton"/>
                <a:ea typeface="Anton"/>
                <a:cs typeface="Anton"/>
                <a:sym typeface="Anton"/>
              </a:rPr>
              <a:t> de </a:t>
            </a:r>
            <a:r>
              <a:rPr lang="en-US" sz="3600" b="1" dirty="0" err="1" smtClean="0">
                <a:latin typeface="Anton"/>
                <a:ea typeface="Anton"/>
                <a:cs typeface="Anton"/>
                <a:sym typeface="Anton"/>
              </a:rPr>
              <a:t>negocios</a:t>
            </a:r>
            <a:endParaRPr dirty="0">
              <a:latin typeface="Anton"/>
              <a:ea typeface="Anton"/>
              <a:cs typeface="Anton"/>
              <a:sym typeface="Anton"/>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171575"/>
            <a:ext cx="8372568" cy="4921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878260"/>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 name="Google Shape;160;p27"/>
          <p:cNvSpPr/>
          <p:nvPr/>
        </p:nvSpPr>
        <p:spPr>
          <a:xfrm>
            <a:off x="407368" y="1772816"/>
            <a:ext cx="2952328" cy="1872208"/>
          </a:xfrm>
          <a:prstGeom prst="rect">
            <a:avLst/>
          </a:prstGeom>
          <a:noFill/>
          <a:ln>
            <a:noFill/>
          </a:ln>
        </p:spPr>
        <p:txBody>
          <a:bodyPr spcFirstLastPara="1" wrap="square" lIns="91425" tIns="45700" rIns="91425" bIns="45700" anchor="t" anchorCtr="0">
            <a:noAutofit/>
          </a:bodyPr>
          <a:lstStyle/>
          <a:p>
            <a:pPr algn="just"/>
            <a:r>
              <a:rPr lang="es-ES" sz="1600" b="1" dirty="0" smtClean="0"/>
              <a:t>Diferenciando dos tipos de bebidas, con alcohol y sin alcohol, se observa mucha preferencia durante todo el año por el primer tipo.</a:t>
            </a:r>
            <a:endParaRPr lang="es-ES" sz="1600" b="1" dirty="0"/>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
        <p:nvSpPr>
          <p:cNvPr id="19"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smtClean="0">
                <a:latin typeface="Anton"/>
                <a:ea typeface="Anton"/>
                <a:cs typeface="Anton"/>
                <a:sym typeface="Anton"/>
              </a:rPr>
              <a:t>Ventas </a:t>
            </a:r>
            <a:r>
              <a:rPr lang="en-US" sz="3600" b="1" dirty="0" err="1" smtClean="0">
                <a:latin typeface="Anton"/>
                <a:ea typeface="Anton"/>
                <a:cs typeface="Anton"/>
                <a:sym typeface="Anton"/>
              </a:rPr>
              <a:t>por</a:t>
            </a:r>
            <a:r>
              <a:rPr lang="en-US" sz="3600" b="1" dirty="0" smtClean="0">
                <a:latin typeface="Anton"/>
                <a:ea typeface="Anton"/>
                <a:cs typeface="Anton"/>
                <a:sym typeface="Anton"/>
              </a:rPr>
              <a:t> </a:t>
            </a:r>
            <a:r>
              <a:rPr lang="en-US" sz="3600" b="1" dirty="0" err="1" smtClean="0">
                <a:latin typeface="Anton"/>
                <a:ea typeface="Anton"/>
                <a:cs typeface="Anton"/>
                <a:sym typeface="Anton"/>
              </a:rPr>
              <a:t>tipo</a:t>
            </a:r>
            <a:r>
              <a:rPr lang="en-US" sz="3600" b="1" dirty="0" smtClean="0">
                <a:latin typeface="Anton"/>
                <a:ea typeface="Anton"/>
                <a:cs typeface="Anton"/>
                <a:sym typeface="Anton"/>
              </a:rPr>
              <a:t> de </a:t>
            </a:r>
            <a:r>
              <a:rPr lang="en-US" sz="3600" b="1" dirty="0" err="1" smtClean="0">
                <a:latin typeface="Anton"/>
                <a:ea typeface="Anton"/>
                <a:cs typeface="Anton"/>
                <a:sym typeface="Anton"/>
              </a:rPr>
              <a:t>bebidas</a:t>
            </a:r>
            <a:endParaRPr dirty="0">
              <a:latin typeface="Anton"/>
              <a:ea typeface="Anton"/>
              <a:cs typeface="Anton"/>
              <a:sym typeface="Anton"/>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7" y="1065010"/>
            <a:ext cx="834775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728" y="3782876"/>
            <a:ext cx="8280920" cy="2670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160;p27"/>
          <p:cNvSpPr/>
          <p:nvPr/>
        </p:nvSpPr>
        <p:spPr>
          <a:xfrm>
            <a:off x="407368" y="4182144"/>
            <a:ext cx="2952328" cy="2127176"/>
          </a:xfrm>
          <a:prstGeom prst="rect">
            <a:avLst/>
          </a:prstGeom>
          <a:noFill/>
          <a:ln>
            <a:noFill/>
          </a:ln>
        </p:spPr>
        <p:txBody>
          <a:bodyPr spcFirstLastPara="1" wrap="square" lIns="91425" tIns="45700" rIns="91425" bIns="45700" anchor="t" anchorCtr="0">
            <a:noAutofit/>
          </a:bodyPr>
          <a:lstStyle/>
          <a:p>
            <a:pPr algn="just"/>
            <a:r>
              <a:rPr lang="es-ES" sz="1600" b="1" dirty="0" smtClean="0"/>
              <a:t>El tipo de bebida sin alcohol es mas estable durante todos el año, no </a:t>
            </a:r>
            <a:r>
              <a:rPr lang="es-ES" sz="1600" b="1" dirty="0" err="1" smtClean="0"/>
              <a:t>asi</a:t>
            </a:r>
            <a:r>
              <a:rPr lang="es-ES" sz="1600" b="1" dirty="0" smtClean="0"/>
              <a:t> la bebida con alcohol que tiene sus mayores consumos en diciembre y enero y una gran </a:t>
            </a:r>
            <a:r>
              <a:rPr lang="es-ES" sz="1600" b="1" dirty="0" err="1" smtClean="0"/>
              <a:t>caida</a:t>
            </a:r>
            <a:r>
              <a:rPr lang="es-ES" sz="1600" b="1" dirty="0" smtClean="0"/>
              <a:t> de mayo a julio.</a:t>
            </a:r>
            <a:endParaRPr lang="es-ES" sz="1600" b="1" dirty="0"/>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035197492"/>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 name="Google Shape;160;p27"/>
          <p:cNvSpPr/>
          <p:nvPr/>
        </p:nvSpPr>
        <p:spPr>
          <a:xfrm>
            <a:off x="407368" y="1772816"/>
            <a:ext cx="2952328" cy="1872208"/>
          </a:xfrm>
          <a:prstGeom prst="rect">
            <a:avLst/>
          </a:prstGeom>
          <a:noFill/>
          <a:ln>
            <a:noFill/>
          </a:ln>
        </p:spPr>
        <p:txBody>
          <a:bodyPr spcFirstLastPara="1" wrap="square" lIns="91425" tIns="45700" rIns="91425" bIns="45700" anchor="t" anchorCtr="0">
            <a:noAutofit/>
          </a:bodyPr>
          <a:lstStyle/>
          <a:p>
            <a:pPr algn="just"/>
            <a:r>
              <a:rPr lang="es-ES" sz="1600" b="1" dirty="0" smtClean="0"/>
              <a:t>El verano es la principal estación del año para la venta de bebidas, seguido de primavera, las estaciones frías tienen impacto negativo en este mercado.</a:t>
            </a:r>
            <a:endParaRPr lang="es-ES" sz="1600" b="1" dirty="0"/>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
        <p:nvSpPr>
          <p:cNvPr id="19"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smtClean="0">
                <a:latin typeface="Anton"/>
                <a:ea typeface="Anton"/>
                <a:cs typeface="Anton"/>
                <a:sym typeface="Anton"/>
              </a:rPr>
              <a:t>Ventas </a:t>
            </a:r>
            <a:r>
              <a:rPr lang="en-US" sz="3600" b="1" dirty="0" err="1" smtClean="0">
                <a:latin typeface="Anton"/>
                <a:ea typeface="Anton"/>
                <a:cs typeface="Anton"/>
                <a:sym typeface="Anton"/>
              </a:rPr>
              <a:t>por</a:t>
            </a:r>
            <a:r>
              <a:rPr lang="en-US" sz="3600" b="1" dirty="0" smtClean="0">
                <a:latin typeface="Anton"/>
                <a:ea typeface="Anton"/>
                <a:cs typeface="Anton"/>
                <a:sym typeface="Anton"/>
              </a:rPr>
              <a:t> </a:t>
            </a:r>
            <a:r>
              <a:rPr lang="en-US" sz="3600" b="1" dirty="0" err="1" smtClean="0">
                <a:latin typeface="Anton"/>
                <a:ea typeface="Anton"/>
                <a:cs typeface="Anton"/>
                <a:sym typeface="Anton"/>
              </a:rPr>
              <a:t>estacion</a:t>
            </a:r>
            <a:endParaRPr dirty="0">
              <a:latin typeface="Anton"/>
              <a:ea typeface="Anton"/>
              <a:cs typeface="Anton"/>
              <a:sym typeface="Anton"/>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514" y="1211022"/>
            <a:ext cx="7721134" cy="4973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50599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 name="Google Shape;160;p27"/>
          <p:cNvSpPr/>
          <p:nvPr/>
        </p:nvSpPr>
        <p:spPr>
          <a:xfrm>
            <a:off x="407368" y="1772816"/>
            <a:ext cx="2952328" cy="3096344"/>
          </a:xfrm>
          <a:prstGeom prst="rect">
            <a:avLst/>
          </a:prstGeom>
          <a:noFill/>
          <a:ln>
            <a:noFill/>
          </a:ln>
        </p:spPr>
        <p:txBody>
          <a:bodyPr spcFirstLastPara="1" wrap="square" lIns="91425" tIns="45700" rIns="91425" bIns="45700" anchor="t" anchorCtr="0">
            <a:noAutofit/>
          </a:bodyPr>
          <a:lstStyle/>
          <a:p>
            <a:pPr algn="just"/>
            <a:r>
              <a:rPr lang="es-ES" sz="1600" b="1" dirty="0" smtClean="0"/>
              <a:t>En los 4 tipos de clientes se ve la importancia del volumen de ventas del calibre lata, luego litro y familiares varían su importancia según el tipo de cliente</a:t>
            </a:r>
          </a:p>
          <a:p>
            <a:pPr algn="just"/>
            <a:endParaRPr lang="es-ES" sz="1600" b="1" dirty="0"/>
          </a:p>
          <a:p>
            <a:pPr algn="just"/>
            <a:r>
              <a:rPr lang="es-ES" sz="1600" b="1" dirty="0" smtClean="0"/>
              <a:t>Autoservicios y Mayoristas muestran la mayor concentración del volumen de bebidas</a:t>
            </a:r>
            <a:endParaRPr lang="es-ES" sz="1600" b="1" dirty="0"/>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
        <p:nvSpPr>
          <p:cNvPr id="19" name="Google Shape;143;p26"/>
          <p:cNvSpPr txBox="1"/>
          <p:nvPr/>
        </p:nvSpPr>
        <p:spPr>
          <a:xfrm>
            <a:off x="388629" y="431801"/>
            <a:ext cx="8731707"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err="1" smtClean="0">
                <a:latin typeface="Anton"/>
                <a:ea typeface="Anton"/>
                <a:cs typeface="Anton"/>
                <a:sym typeface="Anton"/>
              </a:rPr>
              <a:t>Analisis</a:t>
            </a:r>
            <a:r>
              <a:rPr lang="en-US" sz="3600" b="1" dirty="0" smtClean="0">
                <a:latin typeface="Anton"/>
                <a:ea typeface="Anton"/>
                <a:cs typeface="Anton"/>
                <a:sym typeface="Anton"/>
              </a:rPr>
              <a:t> de </a:t>
            </a:r>
            <a:r>
              <a:rPr lang="en-US" sz="3600" b="1" dirty="0" err="1" smtClean="0">
                <a:latin typeface="Anton"/>
                <a:ea typeface="Anton"/>
                <a:cs typeface="Anton"/>
                <a:sym typeface="Anton"/>
              </a:rPr>
              <a:t>calibres</a:t>
            </a:r>
            <a:r>
              <a:rPr lang="en-US" sz="3600" b="1" dirty="0" smtClean="0">
                <a:latin typeface="Anton"/>
                <a:ea typeface="Anton"/>
                <a:cs typeface="Anton"/>
                <a:sym typeface="Anton"/>
              </a:rPr>
              <a:t> </a:t>
            </a:r>
            <a:r>
              <a:rPr lang="en-US" sz="3600" b="1" dirty="0" err="1" smtClean="0">
                <a:latin typeface="Anton"/>
                <a:ea typeface="Anton"/>
                <a:cs typeface="Anton"/>
                <a:sym typeface="Anton"/>
              </a:rPr>
              <a:t>en</a:t>
            </a:r>
            <a:r>
              <a:rPr lang="en-US" sz="3600" b="1" dirty="0" smtClean="0">
                <a:latin typeface="Anton"/>
                <a:ea typeface="Anton"/>
                <a:cs typeface="Anton"/>
                <a:sym typeface="Anton"/>
              </a:rPr>
              <a:t> </a:t>
            </a:r>
            <a:r>
              <a:rPr lang="en-US" sz="3600" b="1" dirty="0" err="1" smtClean="0">
                <a:latin typeface="Anton"/>
                <a:ea typeface="Anton"/>
                <a:cs typeface="Anton"/>
                <a:sym typeface="Anton"/>
              </a:rPr>
              <a:t>los</a:t>
            </a:r>
            <a:r>
              <a:rPr lang="en-US" sz="3600" b="1" dirty="0" smtClean="0">
                <a:latin typeface="Anton"/>
                <a:ea typeface="Anton"/>
                <a:cs typeface="Anton"/>
                <a:sym typeface="Anton"/>
              </a:rPr>
              <a:t> </a:t>
            </a:r>
            <a:r>
              <a:rPr lang="en-US" sz="3600" b="1" dirty="0" err="1" smtClean="0">
                <a:latin typeface="Anton"/>
                <a:ea typeface="Anton"/>
                <a:cs typeface="Anton"/>
                <a:sym typeface="Anton"/>
              </a:rPr>
              <a:t>tipos</a:t>
            </a:r>
            <a:r>
              <a:rPr lang="en-US" sz="3600" b="1" dirty="0" smtClean="0">
                <a:latin typeface="Anton"/>
                <a:ea typeface="Anton"/>
                <a:cs typeface="Anton"/>
                <a:sym typeface="Anton"/>
              </a:rPr>
              <a:t> de </a:t>
            </a:r>
            <a:r>
              <a:rPr lang="en-US" sz="3600" b="1" dirty="0" err="1" smtClean="0">
                <a:latin typeface="Anton"/>
                <a:ea typeface="Anton"/>
                <a:cs typeface="Anton"/>
                <a:sym typeface="Anton"/>
              </a:rPr>
              <a:t>clientes</a:t>
            </a:r>
            <a:endParaRPr dirty="0">
              <a:latin typeface="Anton"/>
              <a:ea typeface="Anton"/>
              <a:cs typeface="Anton"/>
              <a:sym typeface="Anto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52" y="1203903"/>
            <a:ext cx="8084865" cy="481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197492"/>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735</Words>
  <Application>Microsoft Office PowerPoint</Application>
  <PresentationFormat>Personalizado</PresentationFormat>
  <Paragraphs>69</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11</vt:i4>
      </vt:variant>
    </vt:vector>
  </HeadingPairs>
  <TitlesOfParts>
    <vt:vector size="18" baseType="lpstr">
      <vt:lpstr>Arial</vt:lpstr>
      <vt:lpstr>Calibri</vt:lpstr>
      <vt:lpstr>Helvetica Neue Light</vt:lpstr>
      <vt:lpstr>Anton</vt:lpstr>
      <vt:lpstr>DM Sans</vt: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 Curuchet</dc:creator>
  <cp:lastModifiedBy>Leo Curuchet</cp:lastModifiedBy>
  <cp:revision>13</cp:revision>
  <dcterms:modified xsi:type="dcterms:W3CDTF">2024-01-16T03:09:38Z</dcterms:modified>
</cp:coreProperties>
</file>