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60" r:id="rId6"/>
    <p:sldId id="261" r:id="rId7"/>
    <p:sldId id="262"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44" d="100"/>
          <a:sy n="144" d="100"/>
        </p:scale>
        <p:origin x="87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862C-38FC-C549-7F13-37244BBDFC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FD51A95-4829-BA57-24FD-43743D9BA2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D39E577-F807-2F43-D39B-4989FE3E070A}"/>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5" name="Footer Placeholder 4">
            <a:extLst>
              <a:ext uri="{FF2B5EF4-FFF2-40B4-BE49-F238E27FC236}">
                <a16:creationId xmlns:a16="http://schemas.microsoft.com/office/drawing/2014/main" id="{CBC6DC32-5913-8634-2C1A-5D8019C9A8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D5CB962-58BF-6DC8-1812-9B0C71C5C8E2}"/>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424136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374DC-3B0B-85CC-535E-5BFA13F7D0C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F95C69A-7F2A-A0E0-92D8-6E5455FFC4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E2CA645-E639-1084-B248-534D1C185013}"/>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5" name="Footer Placeholder 4">
            <a:extLst>
              <a:ext uri="{FF2B5EF4-FFF2-40B4-BE49-F238E27FC236}">
                <a16:creationId xmlns:a16="http://schemas.microsoft.com/office/drawing/2014/main" id="{E46E3428-F351-6B11-CB21-A513BE5B57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DBCE17-62FB-79E4-D11B-54CD4A0C5549}"/>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477726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2B73B-4148-F8E3-96D0-4C3C2295D34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BEFBC78-F436-4E54-A0D2-A25F1154F3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430F67C-57EE-9292-6657-DA9C740F907D}"/>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5" name="Footer Placeholder 4">
            <a:extLst>
              <a:ext uri="{FF2B5EF4-FFF2-40B4-BE49-F238E27FC236}">
                <a16:creationId xmlns:a16="http://schemas.microsoft.com/office/drawing/2014/main" id="{D05049C1-6B87-6BF8-5541-E69650723E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F167FC-50D9-1311-2954-F8DB743DAF8D}"/>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429362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4B56-047E-41B8-BF62-85D9B1D7AE1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CDC4D26-7405-A54B-8D55-7F651AD96A1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CB5C42-4880-5BEF-C0D2-05555C8442A8}"/>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5" name="Footer Placeholder 4">
            <a:extLst>
              <a:ext uri="{FF2B5EF4-FFF2-40B4-BE49-F238E27FC236}">
                <a16:creationId xmlns:a16="http://schemas.microsoft.com/office/drawing/2014/main" id="{FA276B63-C070-6B79-517D-42FF753C96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00C4AA-68E8-6EE9-FB1B-509EE1848E2E}"/>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244141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BE205-3E6F-B0A5-7575-7349B6D73B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8210186-2104-D29D-CB6A-CB55F9BADE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79CB5C-7054-1D27-1B1E-A0EFC57D0E9F}"/>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5" name="Footer Placeholder 4">
            <a:extLst>
              <a:ext uri="{FF2B5EF4-FFF2-40B4-BE49-F238E27FC236}">
                <a16:creationId xmlns:a16="http://schemas.microsoft.com/office/drawing/2014/main" id="{814AC2C2-4A7D-C1AF-1ADE-E7FA4521A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7F0C66-32F7-8332-DD7D-219C9156BD8A}"/>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112609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4018-E688-8F59-F21C-CE445F11322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E580990-7FBC-F24D-58B0-DD3E7A7931B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DCAF388-D315-4155-5777-899B941788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B1D418B-320B-0136-5374-A7679CDD9469}"/>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6" name="Footer Placeholder 5">
            <a:extLst>
              <a:ext uri="{FF2B5EF4-FFF2-40B4-BE49-F238E27FC236}">
                <a16:creationId xmlns:a16="http://schemas.microsoft.com/office/drawing/2014/main" id="{AC3CEDE5-DFD0-6A09-4E06-230784B191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3D23AF-BBF8-E565-4B8C-671F9ABB5BD6}"/>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373574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3FD4-B1D5-766A-757B-99F2180D421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ACAD617-C224-26AE-F4CA-0F8E3FCBE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1828E9-B336-DACF-D649-CA48D936EA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79F1874-737A-60C2-6CE5-832B2A4E9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FF2CA89-6E58-DA06-B9CC-58CAFDD97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D984FC9-B535-36CB-9292-3C20C378DEBB}"/>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8" name="Footer Placeholder 7">
            <a:extLst>
              <a:ext uri="{FF2B5EF4-FFF2-40B4-BE49-F238E27FC236}">
                <a16:creationId xmlns:a16="http://schemas.microsoft.com/office/drawing/2014/main" id="{E76D1AC1-053C-D65C-FEE5-00D1BFF94A5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9B357FF-FD21-1FB7-1CF0-957DA5A5A2DC}"/>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979731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5DFA-AD8B-90E2-7586-98726C736359}"/>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CA12EE6-9972-772A-FB83-8343E2C697D5}"/>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4" name="Footer Placeholder 3">
            <a:extLst>
              <a:ext uri="{FF2B5EF4-FFF2-40B4-BE49-F238E27FC236}">
                <a16:creationId xmlns:a16="http://schemas.microsoft.com/office/drawing/2014/main" id="{04719EBB-331F-263E-46E2-56B4295ADB9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6726A3B-0350-40CC-F91C-34D59E4A9CB0}"/>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4249416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04FAD4-2D88-E5D0-C152-2D45160713CD}"/>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3" name="Footer Placeholder 2">
            <a:extLst>
              <a:ext uri="{FF2B5EF4-FFF2-40B4-BE49-F238E27FC236}">
                <a16:creationId xmlns:a16="http://schemas.microsoft.com/office/drawing/2014/main" id="{E81FAC8C-2791-63C4-2114-B0FCD4CFB1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CA84596-AC6C-923F-8B74-7AD3F6323FFA}"/>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3527550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2194-8D50-6793-16DD-59570E3BB93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4467EFD-ADEF-342E-C605-0796B2A04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6DE7A2E-2491-1643-81B0-39A5D11B5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81DA74-DEF6-6AEE-C444-BE6502EDAD82}"/>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6" name="Footer Placeholder 5">
            <a:extLst>
              <a:ext uri="{FF2B5EF4-FFF2-40B4-BE49-F238E27FC236}">
                <a16:creationId xmlns:a16="http://schemas.microsoft.com/office/drawing/2014/main" id="{297BFB34-4A22-BB98-31DC-5DB7C18627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5225B4-A736-CF2E-DC88-A1ED68BC8B0D}"/>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182142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3A28-1C97-AB7F-52AF-D010AFF06F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151D8AA-ECB8-0D03-7601-71B32B081C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446AE92-C6DC-AF87-80CC-D55D04E6B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B9B3A2-6616-D719-E520-EA0AFC00037A}"/>
              </a:ext>
            </a:extLst>
          </p:cNvPr>
          <p:cNvSpPr>
            <a:spLocks noGrp="1"/>
          </p:cNvSpPr>
          <p:nvPr>
            <p:ph type="dt" sz="half" idx="10"/>
          </p:nvPr>
        </p:nvSpPr>
        <p:spPr/>
        <p:txBody>
          <a:bodyPr/>
          <a:lstStyle/>
          <a:p>
            <a:fld id="{503AE65D-6BAD-4BD0-8BC4-1923353194F0}" type="datetimeFigureOut">
              <a:rPr lang="en-GB" smtClean="0"/>
              <a:t>29/03/2025</a:t>
            </a:fld>
            <a:endParaRPr lang="en-GB"/>
          </a:p>
        </p:txBody>
      </p:sp>
      <p:sp>
        <p:nvSpPr>
          <p:cNvPr id="6" name="Footer Placeholder 5">
            <a:extLst>
              <a:ext uri="{FF2B5EF4-FFF2-40B4-BE49-F238E27FC236}">
                <a16:creationId xmlns:a16="http://schemas.microsoft.com/office/drawing/2014/main" id="{16330971-D118-8595-643D-56D6B62C7B7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AFA802-148C-BBFB-EC60-50C30A43DA0E}"/>
              </a:ext>
            </a:extLst>
          </p:cNvPr>
          <p:cNvSpPr>
            <a:spLocks noGrp="1"/>
          </p:cNvSpPr>
          <p:nvPr>
            <p:ph type="sldNum" sz="quarter" idx="12"/>
          </p:nvPr>
        </p:nvSpPr>
        <p:spPr/>
        <p:txBody>
          <a:bodyPr/>
          <a:lstStyle/>
          <a:p>
            <a:fld id="{DF6B4A3D-2602-474B-A70B-C9EA1C4E7A34}" type="slidenum">
              <a:rPr lang="en-GB" smtClean="0"/>
              <a:t>‹#›</a:t>
            </a:fld>
            <a:endParaRPr lang="en-GB"/>
          </a:p>
        </p:txBody>
      </p:sp>
    </p:spTree>
    <p:extLst>
      <p:ext uri="{BB962C8B-B14F-4D97-AF65-F5344CB8AC3E}">
        <p14:creationId xmlns:p14="http://schemas.microsoft.com/office/powerpoint/2010/main" val="267068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0CA90B-2127-35A9-CBFA-1399C5547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B2E66E2D-7444-F0AB-501A-046CA2C05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F93D00A-EBB7-0319-48FE-DCB8A6A0D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3AE65D-6BAD-4BD0-8BC4-1923353194F0}" type="datetimeFigureOut">
              <a:rPr lang="en-GB" smtClean="0"/>
              <a:t>29/03/2025</a:t>
            </a:fld>
            <a:endParaRPr lang="en-GB"/>
          </a:p>
        </p:txBody>
      </p:sp>
      <p:sp>
        <p:nvSpPr>
          <p:cNvPr id="5" name="Footer Placeholder 4">
            <a:extLst>
              <a:ext uri="{FF2B5EF4-FFF2-40B4-BE49-F238E27FC236}">
                <a16:creationId xmlns:a16="http://schemas.microsoft.com/office/drawing/2014/main" id="{0BAFC173-9FD8-63D2-6CFB-25B68913F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ED9E616-269C-EA7C-1E47-780565B77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B4A3D-2602-474B-A70B-C9EA1C4E7A34}" type="slidenum">
              <a:rPr lang="en-GB" smtClean="0"/>
              <a:t>‹#›</a:t>
            </a:fld>
            <a:endParaRPr lang="en-GB"/>
          </a:p>
        </p:txBody>
      </p:sp>
    </p:spTree>
    <p:extLst>
      <p:ext uri="{BB962C8B-B14F-4D97-AF65-F5344CB8AC3E}">
        <p14:creationId xmlns:p14="http://schemas.microsoft.com/office/powerpoint/2010/main" val="2188007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B4BD9-447D-FB24-3341-69C743B7F0C3}"/>
              </a:ext>
            </a:extLst>
          </p:cNvPr>
          <p:cNvSpPr>
            <a:spLocks noGrp="1"/>
          </p:cNvSpPr>
          <p:nvPr>
            <p:ph type="ctrTitle"/>
          </p:nvPr>
        </p:nvSpPr>
        <p:spPr/>
        <p:txBody>
          <a:bodyPr/>
          <a:lstStyle/>
          <a:p>
            <a:r>
              <a:rPr lang="en-GB" dirty="0"/>
              <a:t>Installation</a:t>
            </a:r>
          </a:p>
        </p:txBody>
      </p:sp>
      <p:sp>
        <p:nvSpPr>
          <p:cNvPr id="3" name="Subtitle 2">
            <a:extLst>
              <a:ext uri="{FF2B5EF4-FFF2-40B4-BE49-F238E27FC236}">
                <a16:creationId xmlns:a16="http://schemas.microsoft.com/office/drawing/2014/main" id="{2F771CC3-886E-F6EA-73BB-54CD3A55FC81}"/>
              </a:ext>
            </a:extLst>
          </p:cNvPr>
          <p:cNvSpPr>
            <a:spLocks noGrp="1"/>
          </p:cNvSpPr>
          <p:nvPr>
            <p:ph type="subTitle" idx="1"/>
          </p:nvPr>
        </p:nvSpPr>
        <p:spPr/>
        <p:txBody>
          <a:bodyPr/>
          <a:lstStyle/>
          <a:p>
            <a:pPr marL="457200" indent="-457200" algn="l">
              <a:buFont typeface="+mj-lt"/>
              <a:buAutoNum type="arabicPeriod"/>
            </a:pPr>
            <a:r>
              <a:rPr lang="en-GB" dirty="0"/>
              <a:t>Integrated Development Environment (IDE) – IntelliJ</a:t>
            </a:r>
          </a:p>
          <a:p>
            <a:pPr marL="457200" indent="-457200" algn="l">
              <a:buFont typeface="+mj-lt"/>
              <a:buAutoNum type="arabicPeriod"/>
            </a:pPr>
            <a:r>
              <a:rPr lang="en-GB" dirty="0"/>
              <a:t>Git</a:t>
            </a:r>
          </a:p>
          <a:p>
            <a:pPr marL="457200" indent="-457200" algn="l">
              <a:buFont typeface="+mj-lt"/>
              <a:buAutoNum type="arabicPeriod"/>
            </a:pPr>
            <a:r>
              <a:rPr lang="en-GB" dirty="0"/>
              <a:t>Maven &amp; Java installations</a:t>
            </a:r>
          </a:p>
        </p:txBody>
      </p:sp>
    </p:spTree>
    <p:extLst>
      <p:ext uri="{BB962C8B-B14F-4D97-AF65-F5344CB8AC3E}">
        <p14:creationId xmlns:p14="http://schemas.microsoft.com/office/powerpoint/2010/main" val="2565385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771CC3-886E-F6EA-73BB-54CD3A55FC81}"/>
              </a:ext>
            </a:extLst>
          </p:cNvPr>
          <p:cNvSpPr>
            <a:spLocks noGrp="1"/>
          </p:cNvSpPr>
          <p:nvPr>
            <p:ph type="subTitle" idx="1"/>
          </p:nvPr>
        </p:nvSpPr>
        <p:spPr>
          <a:xfrm>
            <a:off x="7560675" y="2587375"/>
            <a:ext cx="3215743" cy="1555041"/>
          </a:xfrm>
        </p:spPr>
        <p:txBody>
          <a:bodyPr>
            <a:normAutofit/>
          </a:bodyPr>
          <a:lstStyle/>
          <a:p>
            <a:pPr algn="l"/>
            <a:r>
              <a:rPr lang="en-GB" sz="2000" i="1" dirty="0"/>
              <a:t>a place or container where something is deposited or stored</a:t>
            </a:r>
          </a:p>
        </p:txBody>
      </p:sp>
      <p:sp>
        <p:nvSpPr>
          <p:cNvPr id="6" name="Subtitle 2">
            <a:extLst>
              <a:ext uri="{FF2B5EF4-FFF2-40B4-BE49-F238E27FC236}">
                <a16:creationId xmlns:a16="http://schemas.microsoft.com/office/drawing/2014/main" id="{0FB56B2C-9606-F57E-258E-AA324BD941DF}"/>
              </a:ext>
            </a:extLst>
          </p:cNvPr>
          <p:cNvSpPr txBox="1">
            <a:spLocks/>
          </p:cNvSpPr>
          <p:nvPr/>
        </p:nvSpPr>
        <p:spPr>
          <a:xfrm>
            <a:off x="1468768" y="324927"/>
            <a:ext cx="9144000" cy="448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Repository (Files &amp; Folders)</a:t>
            </a:r>
          </a:p>
        </p:txBody>
      </p:sp>
      <p:pic>
        <p:nvPicPr>
          <p:cNvPr id="1026" name="Picture 2" descr="What is the difference between a directory and a file ?">
            <a:extLst>
              <a:ext uri="{FF2B5EF4-FFF2-40B4-BE49-F238E27FC236}">
                <a16:creationId xmlns:a16="http://schemas.microsoft.com/office/drawing/2014/main" id="{CB620BA1-4AB9-AB81-FDB5-8E44CCDD73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465" y="1125961"/>
            <a:ext cx="5984703" cy="4606078"/>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2">
            <a:extLst>
              <a:ext uri="{FF2B5EF4-FFF2-40B4-BE49-F238E27FC236}">
                <a16:creationId xmlns:a16="http://schemas.microsoft.com/office/drawing/2014/main" id="{50E4A9E4-45F2-93CA-B068-E8708EFF4416}"/>
              </a:ext>
            </a:extLst>
          </p:cNvPr>
          <p:cNvSpPr txBox="1">
            <a:spLocks/>
          </p:cNvSpPr>
          <p:nvPr/>
        </p:nvSpPr>
        <p:spPr>
          <a:xfrm>
            <a:off x="7560675" y="4526639"/>
            <a:ext cx="3215743" cy="1555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.docx, .xlsx, .html, .xml, .cs, .java, .</a:t>
            </a:r>
            <a:r>
              <a:rPr lang="en-GB" sz="2000" i="1" dirty="0" err="1"/>
              <a:t>py</a:t>
            </a:r>
            <a:r>
              <a:rPr lang="en-GB" sz="2000" i="1" dirty="0"/>
              <a:t>, .</a:t>
            </a:r>
            <a:r>
              <a:rPr lang="en-GB" sz="2000" i="1" dirty="0" err="1"/>
              <a:t>js</a:t>
            </a:r>
            <a:r>
              <a:rPr lang="en-GB" sz="2000" i="1" dirty="0"/>
              <a:t>, .</a:t>
            </a:r>
            <a:r>
              <a:rPr lang="en-GB" sz="2000" i="1" dirty="0" err="1"/>
              <a:t>ts</a:t>
            </a:r>
            <a:r>
              <a:rPr lang="en-GB" sz="2000" i="1" dirty="0"/>
              <a:t>, .txt</a:t>
            </a:r>
          </a:p>
        </p:txBody>
      </p:sp>
    </p:spTree>
    <p:extLst>
      <p:ext uri="{BB962C8B-B14F-4D97-AF65-F5344CB8AC3E}">
        <p14:creationId xmlns:p14="http://schemas.microsoft.com/office/powerpoint/2010/main" val="3243175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0FB56B2C-9606-F57E-258E-AA324BD941DF}"/>
              </a:ext>
            </a:extLst>
          </p:cNvPr>
          <p:cNvSpPr txBox="1">
            <a:spLocks/>
          </p:cNvSpPr>
          <p:nvPr/>
        </p:nvSpPr>
        <p:spPr>
          <a:xfrm>
            <a:off x="864065" y="94869"/>
            <a:ext cx="9144000" cy="448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How Git Works</a:t>
            </a:r>
          </a:p>
        </p:txBody>
      </p:sp>
      <p:sp>
        <p:nvSpPr>
          <p:cNvPr id="7" name="TextBox 6">
            <a:extLst>
              <a:ext uri="{FF2B5EF4-FFF2-40B4-BE49-F238E27FC236}">
                <a16:creationId xmlns:a16="http://schemas.microsoft.com/office/drawing/2014/main" id="{70805FED-F139-AE26-9693-E9F7B14071B3}"/>
              </a:ext>
            </a:extLst>
          </p:cNvPr>
          <p:cNvSpPr txBox="1"/>
          <p:nvPr/>
        </p:nvSpPr>
        <p:spPr>
          <a:xfrm>
            <a:off x="830510" y="1220598"/>
            <a:ext cx="1824606" cy="369332"/>
          </a:xfrm>
          <a:prstGeom prst="rect">
            <a:avLst/>
          </a:prstGeom>
          <a:noFill/>
        </p:spPr>
        <p:txBody>
          <a:bodyPr wrap="square" rtlCol="0">
            <a:spAutoFit/>
          </a:bodyPr>
          <a:lstStyle/>
          <a:p>
            <a:r>
              <a:rPr lang="en-GB" dirty="0"/>
              <a:t>Ifeanyi</a:t>
            </a:r>
          </a:p>
        </p:txBody>
      </p:sp>
      <p:sp>
        <p:nvSpPr>
          <p:cNvPr id="8" name="TextBox 7">
            <a:extLst>
              <a:ext uri="{FF2B5EF4-FFF2-40B4-BE49-F238E27FC236}">
                <a16:creationId xmlns:a16="http://schemas.microsoft.com/office/drawing/2014/main" id="{4DEF83F0-B103-CD5F-9811-FDD2D57572F6}"/>
              </a:ext>
            </a:extLst>
          </p:cNvPr>
          <p:cNvSpPr txBox="1"/>
          <p:nvPr/>
        </p:nvSpPr>
        <p:spPr>
          <a:xfrm>
            <a:off x="775982" y="2567031"/>
            <a:ext cx="1824606" cy="369332"/>
          </a:xfrm>
          <a:prstGeom prst="rect">
            <a:avLst/>
          </a:prstGeom>
          <a:noFill/>
        </p:spPr>
        <p:txBody>
          <a:bodyPr wrap="square" rtlCol="0">
            <a:spAutoFit/>
          </a:bodyPr>
          <a:lstStyle/>
          <a:p>
            <a:r>
              <a:rPr lang="en-GB" dirty="0"/>
              <a:t>Phil</a:t>
            </a:r>
          </a:p>
        </p:txBody>
      </p:sp>
      <p:sp>
        <p:nvSpPr>
          <p:cNvPr id="9" name="TextBox 8">
            <a:extLst>
              <a:ext uri="{FF2B5EF4-FFF2-40B4-BE49-F238E27FC236}">
                <a16:creationId xmlns:a16="http://schemas.microsoft.com/office/drawing/2014/main" id="{EAA77252-2812-99AF-614D-65256986A4DD}"/>
              </a:ext>
            </a:extLst>
          </p:cNvPr>
          <p:cNvSpPr txBox="1"/>
          <p:nvPr/>
        </p:nvSpPr>
        <p:spPr>
          <a:xfrm>
            <a:off x="9097861" y="1405480"/>
            <a:ext cx="1824606" cy="369332"/>
          </a:xfrm>
          <a:prstGeom prst="rect">
            <a:avLst/>
          </a:prstGeom>
          <a:noFill/>
        </p:spPr>
        <p:txBody>
          <a:bodyPr wrap="square" rtlCol="0">
            <a:spAutoFit/>
          </a:bodyPr>
          <a:lstStyle/>
          <a:p>
            <a:r>
              <a:rPr lang="en-GB" dirty="0"/>
              <a:t>Ugo</a:t>
            </a:r>
          </a:p>
        </p:txBody>
      </p:sp>
      <p:sp>
        <p:nvSpPr>
          <p:cNvPr id="10" name="TextBox 9">
            <a:extLst>
              <a:ext uri="{FF2B5EF4-FFF2-40B4-BE49-F238E27FC236}">
                <a16:creationId xmlns:a16="http://schemas.microsoft.com/office/drawing/2014/main" id="{F6A1B214-086C-A680-3B4A-3D36CBD12364}"/>
              </a:ext>
            </a:extLst>
          </p:cNvPr>
          <p:cNvSpPr txBox="1"/>
          <p:nvPr/>
        </p:nvSpPr>
        <p:spPr>
          <a:xfrm>
            <a:off x="8917498" y="3442124"/>
            <a:ext cx="1824606" cy="369332"/>
          </a:xfrm>
          <a:prstGeom prst="rect">
            <a:avLst/>
          </a:prstGeom>
          <a:noFill/>
        </p:spPr>
        <p:txBody>
          <a:bodyPr wrap="square" rtlCol="0">
            <a:spAutoFit/>
          </a:bodyPr>
          <a:lstStyle/>
          <a:p>
            <a:r>
              <a:rPr lang="en-GB" dirty="0" err="1"/>
              <a:t>Chiamaka</a:t>
            </a:r>
            <a:endParaRPr lang="en-GB" dirty="0"/>
          </a:p>
        </p:txBody>
      </p:sp>
      <p:sp>
        <p:nvSpPr>
          <p:cNvPr id="11" name="TextBox 10">
            <a:extLst>
              <a:ext uri="{FF2B5EF4-FFF2-40B4-BE49-F238E27FC236}">
                <a16:creationId xmlns:a16="http://schemas.microsoft.com/office/drawing/2014/main" id="{4ABF87D9-E51A-3A19-33CE-91924F5A12D8}"/>
              </a:ext>
            </a:extLst>
          </p:cNvPr>
          <p:cNvSpPr txBox="1"/>
          <p:nvPr/>
        </p:nvSpPr>
        <p:spPr>
          <a:xfrm>
            <a:off x="4815281" y="4520110"/>
            <a:ext cx="1824606" cy="369332"/>
          </a:xfrm>
          <a:prstGeom prst="rect">
            <a:avLst/>
          </a:prstGeom>
          <a:noFill/>
        </p:spPr>
        <p:txBody>
          <a:bodyPr wrap="square" rtlCol="0">
            <a:spAutoFit/>
          </a:bodyPr>
          <a:lstStyle/>
          <a:p>
            <a:r>
              <a:rPr lang="en-GB" dirty="0"/>
              <a:t>Violet</a:t>
            </a:r>
          </a:p>
        </p:txBody>
      </p:sp>
      <p:sp>
        <p:nvSpPr>
          <p:cNvPr id="12" name="Rectangle 11">
            <a:extLst>
              <a:ext uri="{FF2B5EF4-FFF2-40B4-BE49-F238E27FC236}">
                <a16:creationId xmlns:a16="http://schemas.microsoft.com/office/drawing/2014/main" id="{8317C4B0-91D7-C2B9-DCFD-6FB80FB65CE8}"/>
              </a:ext>
            </a:extLst>
          </p:cNvPr>
          <p:cNvSpPr/>
          <p:nvPr/>
        </p:nvSpPr>
        <p:spPr>
          <a:xfrm>
            <a:off x="4160940" y="1539380"/>
            <a:ext cx="2810312" cy="1057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Github</a:t>
            </a:r>
            <a:r>
              <a:rPr lang="en-GB" dirty="0"/>
              <a:t> Project</a:t>
            </a:r>
          </a:p>
          <a:p>
            <a:pPr algn="ctr"/>
            <a:r>
              <a:rPr lang="en-GB" dirty="0"/>
              <a:t>Main (ugo.txt, violet.xlsx, wip.txt, screen…</a:t>
            </a:r>
            <a:r>
              <a:rPr lang="en-GB" dirty="0" err="1"/>
              <a:t>png</a:t>
            </a:r>
            <a:r>
              <a:rPr lang="en-GB" dirty="0"/>
              <a:t>)</a:t>
            </a:r>
          </a:p>
        </p:txBody>
      </p:sp>
      <p:cxnSp>
        <p:nvCxnSpPr>
          <p:cNvPr id="14" name="Straight Arrow Connector 13">
            <a:extLst>
              <a:ext uri="{FF2B5EF4-FFF2-40B4-BE49-F238E27FC236}">
                <a16:creationId xmlns:a16="http://schemas.microsoft.com/office/drawing/2014/main" id="{51183DAC-7E47-8C8D-3825-0E5943BE6E08}"/>
              </a:ext>
            </a:extLst>
          </p:cNvPr>
          <p:cNvCxnSpPr/>
          <p:nvPr/>
        </p:nvCxnSpPr>
        <p:spPr>
          <a:xfrm flipV="1">
            <a:off x="7046752" y="1661020"/>
            <a:ext cx="1975608" cy="4069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4E2A5C87-F58A-45E5-6011-9C54585B9BEC}"/>
              </a:ext>
            </a:extLst>
          </p:cNvPr>
          <p:cNvSpPr/>
          <p:nvPr/>
        </p:nvSpPr>
        <p:spPr>
          <a:xfrm>
            <a:off x="9188042" y="1849031"/>
            <a:ext cx="1310779" cy="29835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uc_branch</a:t>
            </a:r>
            <a:endParaRPr lang="en-GB" dirty="0"/>
          </a:p>
        </p:txBody>
      </p:sp>
      <p:sp>
        <p:nvSpPr>
          <p:cNvPr id="16" name="Rectangle 15">
            <a:extLst>
              <a:ext uri="{FF2B5EF4-FFF2-40B4-BE49-F238E27FC236}">
                <a16:creationId xmlns:a16="http://schemas.microsoft.com/office/drawing/2014/main" id="{041502FD-A455-BC63-8A67-A1FC86BC81E4}"/>
              </a:ext>
            </a:extLst>
          </p:cNvPr>
          <p:cNvSpPr/>
          <p:nvPr/>
        </p:nvSpPr>
        <p:spPr>
          <a:xfrm>
            <a:off x="664827" y="1715332"/>
            <a:ext cx="1310779" cy="29835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Ikc_branch</a:t>
            </a:r>
            <a:endParaRPr lang="en-GB" dirty="0"/>
          </a:p>
        </p:txBody>
      </p:sp>
      <p:cxnSp>
        <p:nvCxnSpPr>
          <p:cNvPr id="17" name="Straight Arrow Connector 16">
            <a:extLst>
              <a:ext uri="{FF2B5EF4-FFF2-40B4-BE49-F238E27FC236}">
                <a16:creationId xmlns:a16="http://schemas.microsoft.com/office/drawing/2014/main" id="{0BC1899F-3238-67AF-D89E-5F25F7C1566A}"/>
              </a:ext>
            </a:extLst>
          </p:cNvPr>
          <p:cNvCxnSpPr>
            <a:cxnSpLocks/>
          </p:cNvCxnSpPr>
          <p:nvPr/>
        </p:nvCxnSpPr>
        <p:spPr>
          <a:xfrm flipH="1">
            <a:off x="2080469" y="1799237"/>
            <a:ext cx="2080471" cy="1049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1EB8C2A4-36E3-7634-F57B-1F19664F50EA}"/>
              </a:ext>
            </a:extLst>
          </p:cNvPr>
          <p:cNvSpPr/>
          <p:nvPr/>
        </p:nvSpPr>
        <p:spPr>
          <a:xfrm>
            <a:off x="796955" y="2906878"/>
            <a:ext cx="1310779" cy="29835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P_branch</a:t>
            </a:r>
            <a:endParaRPr lang="en-GB" dirty="0"/>
          </a:p>
        </p:txBody>
      </p:sp>
      <p:cxnSp>
        <p:nvCxnSpPr>
          <p:cNvPr id="20" name="Straight Arrow Connector 19">
            <a:extLst>
              <a:ext uri="{FF2B5EF4-FFF2-40B4-BE49-F238E27FC236}">
                <a16:creationId xmlns:a16="http://schemas.microsoft.com/office/drawing/2014/main" id="{C7AC2D64-BF2D-86DD-BB55-77A555F76736}"/>
              </a:ext>
            </a:extLst>
          </p:cNvPr>
          <p:cNvCxnSpPr>
            <a:cxnSpLocks/>
          </p:cNvCxnSpPr>
          <p:nvPr/>
        </p:nvCxnSpPr>
        <p:spPr>
          <a:xfrm flipH="1">
            <a:off x="2212597" y="2651029"/>
            <a:ext cx="1868647" cy="44471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454199A4-6BE9-DFBA-187B-7FA9F99F59DA}"/>
              </a:ext>
            </a:extLst>
          </p:cNvPr>
          <p:cNvSpPr/>
          <p:nvPr/>
        </p:nvSpPr>
        <p:spPr>
          <a:xfrm>
            <a:off x="4588779" y="4177810"/>
            <a:ext cx="1310779" cy="29835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V_brnach</a:t>
            </a:r>
            <a:endParaRPr lang="en-GB" dirty="0"/>
          </a:p>
        </p:txBody>
      </p:sp>
      <p:cxnSp>
        <p:nvCxnSpPr>
          <p:cNvPr id="23" name="Straight Arrow Connector 22">
            <a:extLst>
              <a:ext uri="{FF2B5EF4-FFF2-40B4-BE49-F238E27FC236}">
                <a16:creationId xmlns:a16="http://schemas.microsoft.com/office/drawing/2014/main" id="{29E6907B-EE8B-8151-0C0B-6BE255590025}"/>
              </a:ext>
            </a:extLst>
          </p:cNvPr>
          <p:cNvCxnSpPr>
            <a:cxnSpLocks/>
          </p:cNvCxnSpPr>
          <p:nvPr/>
        </p:nvCxnSpPr>
        <p:spPr>
          <a:xfrm>
            <a:off x="5201174" y="2906878"/>
            <a:ext cx="42994" cy="1203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99CB2E7-59A1-A405-82DC-AD10EAF01C1A}"/>
              </a:ext>
            </a:extLst>
          </p:cNvPr>
          <p:cNvSpPr/>
          <p:nvPr/>
        </p:nvSpPr>
        <p:spPr>
          <a:xfrm>
            <a:off x="8753913" y="3819174"/>
            <a:ext cx="1310779" cy="298350"/>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C_brnach</a:t>
            </a:r>
            <a:endParaRPr lang="en-GB" dirty="0"/>
          </a:p>
        </p:txBody>
      </p:sp>
      <p:cxnSp>
        <p:nvCxnSpPr>
          <p:cNvPr id="26" name="Straight Arrow Connector 25">
            <a:extLst>
              <a:ext uri="{FF2B5EF4-FFF2-40B4-BE49-F238E27FC236}">
                <a16:creationId xmlns:a16="http://schemas.microsoft.com/office/drawing/2014/main" id="{AD8EE995-6388-FE49-0C63-5C1AC1374045}"/>
              </a:ext>
            </a:extLst>
          </p:cNvPr>
          <p:cNvCxnSpPr>
            <a:cxnSpLocks/>
          </p:cNvCxnSpPr>
          <p:nvPr/>
        </p:nvCxnSpPr>
        <p:spPr>
          <a:xfrm>
            <a:off x="6803472" y="2806117"/>
            <a:ext cx="1870745" cy="11157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8D60BA82-127E-A83F-C4FC-1DD77C50D689}"/>
              </a:ext>
            </a:extLst>
          </p:cNvPr>
          <p:cNvSpPr/>
          <p:nvPr/>
        </p:nvSpPr>
        <p:spPr>
          <a:xfrm>
            <a:off x="9097861" y="2268184"/>
            <a:ext cx="1310779" cy="29835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ugo.txt</a:t>
            </a:r>
          </a:p>
        </p:txBody>
      </p:sp>
      <p:sp>
        <p:nvSpPr>
          <p:cNvPr id="30" name="Rectangle 29">
            <a:extLst>
              <a:ext uri="{FF2B5EF4-FFF2-40B4-BE49-F238E27FC236}">
                <a16:creationId xmlns:a16="http://schemas.microsoft.com/office/drawing/2014/main" id="{1E342DB0-0468-E5EE-DD4D-BD77F583787D}"/>
              </a:ext>
            </a:extLst>
          </p:cNvPr>
          <p:cNvSpPr/>
          <p:nvPr/>
        </p:nvSpPr>
        <p:spPr>
          <a:xfrm>
            <a:off x="9120931" y="2663202"/>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voilet.xlsx</a:t>
            </a:r>
          </a:p>
        </p:txBody>
      </p:sp>
      <p:sp>
        <p:nvSpPr>
          <p:cNvPr id="31" name="Rectangle 30">
            <a:extLst>
              <a:ext uri="{FF2B5EF4-FFF2-40B4-BE49-F238E27FC236}">
                <a16:creationId xmlns:a16="http://schemas.microsoft.com/office/drawing/2014/main" id="{65F4BCE7-CA40-2E12-085D-A3A076176A48}"/>
              </a:ext>
            </a:extLst>
          </p:cNvPr>
          <p:cNvSpPr/>
          <p:nvPr/>
        </p:nvSpPr>
        <p:spPr>
          <a:xfrm>
            <a:off x="10568032" y="2255384"/>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Screen.png</a:t>
            </a:r>
          </a:p>
        </p:txBody>
      </p:sp>
      <p:sp>
        <p:nvSpPr>
          <p:cNvPr id="32" name="Rectangle 31">
            <a:extLst>
              <a:ext uri="{FF2B5EF4-FFF2-40B4-BE49-F238E27FC236}">
                <a16:creationId xmlns:a16="http://schemas.microsoft.com/office/drawing/2014/main" id="{54F47632-57C1-4EB7-33FF-C29BE117AA9C}"/>
              </a:ext>
            </a:extLst>
          </p:cNvPr>
          <p:cNvSpPr/>
          <p:nvPr/>
        </p:nvSpPr>
        <p:spPr>
          <a:xfrm>
            <a:off x="10568032" y="2656942"/>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wip.txt</a:t>
            </a:r>
          </a:p>
        </p:txBody>
      </p:sp>
      <p:sp>
        <p:nvSpPr>
          <p:cNvPr id="33" name="TextBox 32">
            <a:extLst>
              <a:ext uri="{FF2B5EF4-FFF2-40B4-BE49-F238E27FC236}">
                <a16:creationId xmlns:a16="http://schemas.microsoft.com/office/drawing/2014/main" id="{1C670C42-4F35-9DEF-13BC-EF9D789B457B}"/>
              </a:ext>
            </a:extLst>
          </p:cNvPr>
          <p:cNvSpPr txBox="1"/>
          <p:nvPr/>
        </p:nvSpPr>
        <p:spPr>
          <a:xfrm>
            <a:off x="664827" y="3972760"/>
            <a:ext cx="1824606" cy="369332"/>
          </a:xfrm>
          <a:prstGeom prst="rect">
            <a:avLst/>
          </a:prstGeom>
          <a:noFill/>
        </p:spPr>
        <p:txBody>
          <a:bodyPr wrap="square" rtlCol="0">
            <a:spAutoFit/>
          </a:bodyPr>
          <a:lstStyle/>
          <a:p>
            <a:r>
              <a:rPr lang="en-GB" dirty="0"/>
              <a:t>Key</a:t>
            </a:r>
          </a:p>
        </p:txBody>
      </p:sp>
      <p:sp>
        <p:nvSpPr>
          <p:cNvPr id="34" name="TextBox 33">
            <a:extLst>
              <a:ext uri="{FF2B5EF4-FFF2-40B4-BE49-F238E27FC236}">
                <a16:creationId xmlns:a16="http://schemas.microsoft.com/office/drawing/2014/main" id="{A3578C5C-D47C-3FE6-8D65-6DCBD648579C}"/>
              </a:ext>
            </a:extLst>
          </p:cNvPr>
          <p:cNvSpPr txBox="1"/>
          <p:nvPr/>
        </p:nvSpPr>
        <p:spPr>
          <a:xfrm>
            <a:off x="593519" y="4474987"/>
            <a:ext cx="2564936" cy="1200329"/>
          </a:xfrm>
          <a:prstGeom prst="rect">
            <a:avLst/>
          </a:prstGeom>
          <a:noFill/>
        </p:spPr>
        <p:txBody>
          <a:bodyPr wrap="square" rtlCol="0">
            <a:spAutoFit/>
          </a:bodyPr>
          <a:lstStyle/>
          <a:p>
            <a:pPr marL="285750" indent="-285750">
              <a:buFont typeface="Arial" panose="020B0604020202020204" pitchFamily="34" charset="0"/>
              <a:buChar char="•"/>
            </a:pPr>
            <a:r>
              <a:rPr lang="en-GB" dirty="0"/>
              <a:t>Green (branch)</a:t>
            </a:r>
          </a:p>
          <a:p>
            <a:pPr marL="285750" indent="-285750">
              <a:buFont typeface="Arial" panose="020B0604020202020204" pitchFamily="34" charset="0"/>
              <a:buChar char="•"/>
            </a:pPr>
            <a:r>
              <a:rPr lang="en-GB" dirty="0"/>
              <a:t>Red (modified file)</a:t>
            </a:r>
          </a:p>
          <a:p>
            <a:pPr marL="285750" indent="-285750">
              <a:buFont typeface="Arial" panose="020B0604020202020204" pitchFamily="34" charset="0"/>
              <a:buChar char="•"/>
            </a:pPr>
            <a:r>
              <a:rPr lang="en-GB" dirty="0"/>
              <a:t>Purple (unmodified)</a:t>
            </a:r>
          </a:p>
          <a:p>
            <a:pPr marL="285750" indent="-285750">
              <a:buFont typeface="Arial" panose="020B0604020202020204" pitchFamily="34" charset="0"/>
              <a:buChar char="•"/>
            </a:pPr>
            <a:r>
              <a:rPr lang="en-GB" dirty="0"/>
              <a:t>Yellow (not latest)</a:t>
            </a:r>
          </a:p>
        </p:txBody>
      </p:sp>
      <p:sp>
        <p:nvSpPr>
          <p:cNvPr id="36" name="Rectangle 35">
            <a:extLst>
              <a:ext uri="{FF2B5EF4-FFF2-40B4-BE49-F238E27FC236}">
                <a16:creationId xmlns:a16="http://schemas.microsoft.com/office/drawing/2014/main" id="{009A54D8-E79F-BF40-7B88-466FFD77E29D}"/>
              </a:ext>
            </a:extLst>
          </p:cNvPr>
          <p:cNvSpPr/>
          <p:nvPr/>
        </p:nvSpPr>
        <p:spPr>
          <a:xfrm>
            <a:off x="8674216" y="4759152"/>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ugo.txt</a:t>
            </a:r>
          </a:p>
        </p:txBody>
      </p:sp>
      <p:sp>
        <p:nvSpPr>
          <p:cNvPr id="37" name="Rectangle 36">
            <a:extLst>
              <a:ext uri="{FF2B5EF4-FFF2-40B4-BE49-F238E27FC236}">
                <a16:creationId xmlns:a16="http://schemas.microsoft.com/office/drawing/2014/main" id="{41111F33-C078-EBB4-32AD-60C6AFB12300}"/>
              </a:ext>
            </a:extLst>
          </p:cNvPr>
          <p:cNvSpPr/>
          <p:nvPr/>
        </p:nvSpPr>
        <p:spPr>
          <a:xfrm>
            <a:off x="8697286" y="5154170"/>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voilet.xlsx</a:t>
            </a:r>
          </a:p>
        </p:txBody>
      </p:sp>
      <p:sp>
        <p:nvSpPr>
          <p:cNvPr id="38" name="Rectangle 37">
            <a:extLst>
              <a:ext uri="{FF2B5EF4-FFF2-40B4-BE49-F238E27FC236}">
                <a16:creationId xmlns:a16="http://schemas.microsoft.com/office/drawing/2014/main" id="{13E1FAD9-7488-AF02-BC6A-5C70C337EF37}"/>
              </a:ext>
            </a:extLst>
          </p:cNvPr>
          <p:cNvSpPr/>
          <p:nvPr/>
        </p:nvSpPr>
        <p:spPr>
          <a:xfrm>
            <a:off x="10144387" y="4746352"/>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Screen.png</a:t>
            </a:r>
          </a:p>
        </p:txBody>
      </p:sp>
      <p:sp>
        <p:nvSpPr>
          <p:cNvPr id="39" name="Rectangle 38">
            <a:extLst>
              <a:ext uri="{FF2B5EF4-FFF2-40B4-BE49-F238E27FC236}">
                <a16:creationId xmlns:a16="http://schemas.microsoft.com/office/drawing/2014/main" id="{45F8C21D-A3FF-CD82-EA42-A9B1A86EBD05}"/>
              </a:ext>
            </a:extLst>
          </p:cNvPr>
          <p:cNvSpPr/>
          <p:nvPr/>
        </p:nvSpPr>
        <p:spPr>
          <a:xfrm>
            <a:off x="10144387" y="5147910"/>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wip.txt</a:t>
            </a:r>
          </a:p>
        </p:txBody>
      </p:sp>
      <p:sp>
        <p:nvSpPr>
          <p:cNvPr id="40" name="Rectangle 39">
            <a:extLst>
              <a:ext uri="{FF2B5EF4-FFF2-40B4-BE49-F238E27FC236}">
                <a16:creationId xmlns:a16="http://schemas.microsoft.com/office/drawing/2014/main" id="{3E1C1EB1-0DC2-DE36-2B53-EEE8AF7941CC}"/>
              </a:ext>
            </a:extLst>
          </p:cNvPr>
          <p:cNvSpPr/>
          <p:nvPr/>
        </p:nvSpPr>
        <p:spPr>
          <a:xfrm>
            <a:off x="4068660" y="4929862"/>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ugo.txt</a:t>
            </a:r>
          </a:p>
        </p:txBody>
      </p:sp>
      <p:sp>
        <p:nvSpPr>
          <p:cNvPr id="41" name="Rectangle 40">
            <a:extLst>
              <a:ext uri="{FF2B5EF4-FFF2-40B4-BE49-F238E27FC236}">
                <a16:creationId xmlns:a16="http://schemas.microsoft.com/office/drawing/2014/main" id="{8C8FFE1A-3264-32BB-033D-A472483C4169}"/>
              </a:ext>
            </a:extLst>
          </p:cNvPr>
          <p:cNvSpPr/>
          <p:nvPr/>
        </p:nvSpPr>
        <p:spPr>
          <a:xfrm>
            <a:off x="4091730" y="5324880"/>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voilet.xlsx</a:t>
            </a:r>
          </a:p>
        </p:txBody>
      </p:sp>
      <p:sp>
        <p:nvSpPr>
          <p:cNvPr id="42" name="Rectangle 41">
            <a:extLst>
              <a:ext uri="{FF2B5EF4-FFF2-40B4-BE49-F238E27FC236}">
                <a16:creationId xmlns:a16="http://schemas.microsoft.com/office/drawing/2014/main" id="{55B37577-6F24-75F9-1C21-86B17CA6DC37}"/>
              </a:ext>
            </a:extLst>
          </p:cNvPr>
          <p:cNvSpPr/>
          <p:nvPr/>
        </p:nvSpPr>
        <p:spPr>
          <a:xfrm>
            <a:off x="5538831" y="4917062"/>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Screen.png</a:t>
            </a:r>
          </a:p>
        </p:txBody>
      </p:sp>
      <p:sp>
        <p:nvSpPr>
          <p:cNvPr id="43" name="Rectangle 42">
            <a:extLst>
              <a:ext uri="{FF2B5EF4-FFF2-40B4-BE49-F238E27FC236}">
                <a16:creationId xmlns:a16="http://schemas.microsoft.com/office/drawing/2014/main" id="{0BC8E86C-B32F-F0E8-E0CC-3E73D7BC0A36}"/>
              </a:ext>
            </a:extLst>
          </p:cNvPr>
          <p:cNvSpPr/>
          <p:nvPr/>
        </p:nvSpPr>
        <p:spPr>
          <a:xfrm>
            <a:off x="5538831" y="5318620"/>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wip.txt</a:t>
            </a:r>
          </a:p>
        </p:txBody>
      </p:sp>
      <p:sp>
        <p:nvSpPr>
          <p:cNvPr id="45" name="Rectangle 44">
            <a:extLst>
              <a:ext uri="{FF2B5EF4-FFF2-40B4-BE49-F238E27FC236}">
                <a16:creationId xmlns:a16="http://schemas.microsoft.com/office/drawing/2014/main" id="{1C00779A-895B-DEDF-D4E5-AF6BB5C17C01}"/>
              </a:ext>
            </a:extLst>
          </p:cNvPr>
          <p:cNvSpPr/>
          <p:nvPr/>
        </p:nvSpPr>
        <p:spPr>
          <a:xfrm>
            <a:off x="221258" y="3281504"/>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ugo.txt</a:t>
            </a:r>
          </a:p>
        </p:txBody>
      </p:sp>
      <p:sp>
        <p:nvSpPr>
          <p:cNvPr id="46" name="Rectangle 45">
            <a:extLst>
              <a:ext uri="{FF2B5EF4-FFF2-40B4-BE49-F238E27FC236}">
                <a16:creationId xmlns:a16="http://schemas.microsoft.com/office/drawing/2014/main" id="{7491C8DD-A73F-742C-1484-47B1B69A2AE2}"/>
              </a:ext>
            </a:extLst>
          </p:cNvPr>
          <p:cNvSpPr/>
          <p:nvPr/>
        </p:nvSpPr>
        <p:spPr>
          <a:xfrm>
            <a:off x="244328" y="3676522"/>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voilet.xlsx</a:t>
            </a:r>
          </a:p>
        </p:txBody>
      </p:sp>
      <p:sp>
        <p:nvSpPr>
          <p:cNvPr id="47" name="Rectangle 46">
            <a:extLst>
              <a:ext uri="{FF2B5EF4-FFF2-40B4-BE49-F238E27FC236}">
                <a16:creationId xmlns:a16="http://schemas.microsoft.com/office/drawing/2014/main" id="{B91D6CE3-B65D-95A0-D86A-86D1525F2BA4}"/>
              </a:ext>
            </a:extLst>
          </p:cNvPr>
          <p:cNvSpPr/>
          <p:nvPr/>
        </p:nvSpPr>
        <p:spPr>
          <a:xfrm>
            <a:off x="1691429" y="3268704"/>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Screen.png</a:t>
            </a:r>
          </a:p>
        </p:txBody>
      </p:sp>
      <p:sp>
        <p:nvSpPr>
          <p:cNvPr id="48" name="Rectangle 47">
            <a:extLst>
              <a:ext uri="{FF2B5EF4-FFF2-40B4-BE49-F238E27FC236}">
                <a16:creationId xmlns:a16="http://schemas.microsoft.com/office/drawing/2014/main" id="{E5D2DE6A-AC6D-14BF-4FCF-BC9D35E175BF}"/>
              </a:ext>
            </a:extLst>
          </p:cNvPr>
          <p:cNvSpPr/>
          <p:nvPr/>
        </p:nvSpPr>
        <p:spPr>
          <a:xfrm>
            <a:off x="1691429" y="3670262"/>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wip.txt</a:t>
            </a:r>
          </a:p>
        </p:txBody>
      </p:sp>
      <p:sp>
        <p:nvSpPr>
          <p:cNvPr id="49" name="Rectangle 48">
            <a:extLst>
              <a:ext uri="{FF2B5EF4-FFF2-40B4-BE49-F238E27FC236}">
                <a16:creationId xmlns:a16="http://schemas.microsoft.com/office/drawing/2014/main" id="{FCB4A3FB-F33E-51FE-5B05-3AD181893A9D}"/>
              </a:ext>
            </a:extLst>
          </p:cNvPr>
          <p:cNvSpPr/>
          <p:nvPr/>
        </p:nvSpPr>
        <p:spPr>
          <a:xfrm>
            <a:off x="221258" y="449963"/>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ugo.txt</a:t>
            </a:r>
          </a:p>
        </p:txBody>
      </p:sp>
      <p:sp>
        <p:nvSpPr>
          <p:cNvPr id="50" name="Rectangle 49">
            <a:extLst>
              <a:ext uri="{FF2B5EF4-FFF2-40B4-BE49-F238E27FC236}">
                <a16:creationId xmlns:a16="http://schemas.microsoft.com/office/drawing/2014/main" id="{13F61745-016F-0B3F-F475-8B035395AA04}"/>
              </a:ext>
            </a:extLst>
          </p:cNvPr>
          <p:cNvSpPr/>
          <p:nvPr/>
        </p:nvSpPr>
        <p:spPr>
          <a:xfrm>
            <a:off x="244328" y="844981"/>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voilet.xlsx</a:t>
            </a:r>
          </a:p>
        </p:txBody>
      </p:sp>
      <p:sp>
        <p:nvSpPr>
          <p:cNvPr id="51" name="Rectangle 50">
            <a:extLst>
              <a:ext uri="{FF2B5EF4-FFF2-40B4-BE49-F238E27FC236}">
                <a16:creationId xmlns:a16="http://schemas.microsoft.com/office/drawing/2014/main" id="{50576886-EC0B-17C1-7126-C7B1B91B5E05}"/>
              </a:ext>
            </a:extLst>
          </p:cNvPr>
          <p:cNvSpPr/>
          <p:nvPr/>
        </p:nvSpPr>
        <p:spPr>
          <a:xfrm>
            <a:off x="1691429" y="437163"/>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Screen.png</a:t>
            </a:r>
          </a:p>
        </p:txBody>
      </p:sp>
      <p:sp>
        <p:nvSpPr>
          <p:cNvPr id="52" name="Rectangle 51">
            <a:extLst>
              <a:ext uri="{FF2B5EF4-FFF2-40B4-BE49-F238E27FC236}">
                <a16:creationId xmlns:a16="http://schemas.microsoft.com/office/drawing/2014/main" id="{B806E5A8-34CB-8709-3A2F-1DE173C30D1A}"/>
              </a:ext>
            </a:extLst>
          </p:cNvPr>
          <p:cNvSpPr/>
          <p:nvPr/>
        </p:nvSpPr>
        <p:spPr>
          <a:xfrm>
            <a:off x="1691429" y="838721"/>
            <a:ext cx="1482753"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wip.txt</a:t>
            </a:r>
          </a:p>
        </p:txBody>
      </p:sp>
      <p:sp>
        <p:nvSpPr>
          <p:cNvPr id="53" name="TextBox 52">
            <a:extLst>
              <a:ext uri="{FF2B5EF4-FFF2-40B4-BE49-F238E27FC236}">
                <a16:creationId xmlns:a16="http://schemas.microsoft.com/office/drawing/2014/main" id="{C5CA2B21-4910-C006-6083-F7663C2B5429}"/>
              </a:ext>
            </a:extLst>
          </p:cNvPr>
          <p:cNvSpPr txBox="1"/>
          <p:nvPr/>
        </p:nvSpPr>
        <p:spPr>
          <a:xfrm>
            <a:off x="10123416" y="1428096"/>
            <a:ext cx="1310779" cy="400110"/>
          </a:xfrm>
          <a:prstGeom prst="rect">
            <a:avLst/>
          </a:prstGeom>
          <a:noFill/>
        </p:spPr>
        <p:txBody>
          <a:bodyPr wrap="square" rtlCol="0">
            <a:spAutoFit/>
          </a:bodyPr>
          <a:lstStyle/>
          <a:p>
            <a:r>
              <a:rPr lang="en-GB" sz="1000" dirty="0"/>
              <a:t>made a modification on ugo.txt file</a:t>
            </a:r>
          </a:p>
        </p:txBody>
      </p:sp>
      <p:sp>
        <p:nvSpPr>
          <p:cNvPr id="54" name="TextBox 53">
            <a:extLst>
              <a:ext uri="{FF2B5EF4-FFF2-40B4-BE49-F238E27FC236}">
                <a16:creationId xmlns:a16="http://schemas.microsoft.com/office/drawing/2014/main" id="{4300BD0C-E572-A71E-E4F6-896D005A11D7}"/>
              </a:ext>
            </a:extLst>
          </p:cNvPr>
          <p:cNvSpPr txBox="1"/>
          <p:nvPr/>
        </p:nvSpPr>
        <p:spPr>
          <a:xfrm>
            <a:off x="7341417" y="1443890"/>
            <a:ext cx="1310779" cy="246221"/>
          </a:xfrm>
          <a:prstGeom prst="rect">
            <a:avLst/>
          </a:prstGeom>
          <a:noFill/>
        </p:spPr>
        <p:txBody>
          <a:bodyPr wrap="square" rtlCol="0">
            <a:spAutoFit/>
          </a:bodyPr>
          <a:lstStyle/>
          <a:p>
            <a:r>
              <a:rPr lang="en-GB" sz="1000" dirty="0"/>
              <a:t>Git clone</a:t>
            </a:r>
          </a:p>
        </p:txBody>
      </p:sp>
      <p:sp>
        <p:nvSpPr>
          <p:cNvPr id="55" name="TextBox 54">
            <a:extLst>
              <a:ext uri="{FF2B5EF4-FFF2-40B4-BE49-F238E27FC236}">
                <a16:creationId xmlns:a16="http://schemas.microsoft.com/office/drawing/2014/main" id="{8F18C7F3-6BAC-87BE-A482-7424B2277A95}"/>
              </a:ext>
            </a:extLst>
          </p:cNvPr>
          <p:cNvSpPr txBox="1"/>
          <p:nvPr/>
        </p:nvSpPr>
        <p:spPr>
          <a:xfrm>
            <a:off x="2239863" y="1618286"/>
            <a:ext cx="1868646" cy="246221"/>
          </a:xfrm>
          <a:prstGeom prst="rect">
            <a:avLst/>
          </a:prstGeom>
          <a:noFill/>
        </p:spPr>
        <p:txBody>
          <a:bodyPr wrap="square" rtlCol="0">
            <a:spAutoFit/>
          </a:bodyPr>
          <a:lstStyle/>
          <a:p>
            <a:r>
              <a:rPr lang="en-GB" sz="1000" dirty="0"/>
              <a:t>Git clone / git pull origin main</a:t>
            </a:r>
          </a:p>
        </p:txBody>
      </p:sp>
      <p:sp>
        <p:nvSpPr>
          <p:cNvPr id="56" name="TextBox 55">
            <a:extLst>
              <a:ext uri="{FF2B5EF4-FFF2-40B4-BE49-F238E27FC236}">
                <a16:creationId xmlns:a16="http://schemas.microsoft.com/office/drawing/2014/main" id="{0CD4DC5C-A7E8-7EAA-B6D0-1C792CF61F38}"/>
              </a:ext>
            </a:extLst>
          </p:cNvPr>
          <p:cNvSpPr txBox="1"/>
          <p:nvPr/>
        </p:nvSpPr>
        <p:spPr>
          <a:xfrm>
            <a:off x="2489433" y="2634339"/>
            <a:ext cx="1310779" cy="400110"/>
          </a:xfrm>
          <a:prstGeom prst="rect">
            <a:avLst/>
          </a:prstGeom>
          <a:noFill/>
        </p:spPr>
        <p:txBody>
          <a:bodyPr wrap="square" rtlCol="0">
            <a:spAutoFit/>
          </a:bodyPr>
          <a:lstStyle/>
          <a:p>
            <a:r>
              <a:rPr lang="en-GB" sz="1000" dirty="0"/>
              <a:t>Git clone </a:t>
            </a:r>
            <a:r>
              <a:rPr lang="en-GB" sz="1000" dirty="0" err="1"/>
              <a:t>clone</a:t>
            </a:r>
            <a:r>
              <a:rPr lang="en-GB" sz="1000" dirty="0"/>
              <a:t> / git pull origin main</a:t>
            </a:r>
          </a:p>
        </p:txBody>
      </p:sp>
      <p:sp>
        <p:nvSpPr>
          <p:cNvPr id="57" name="TextBox 56">
            <a:extLst>
              <a:ext uri="{FF2B5EF4-FFF2-40B4-BE49-F238E27FC236}">
                <a16:creationId xmlns:a16="http://schemas.microsoft.com/office/drawing/2014/main" id="{69D9075B-892D-FA99-0188-DC310E44EB63}"/>
              </a:ext>
            </a:extLst>
          </p:cNvPr>
          <p:cNvSpPr txBox="1"/>
          <p:nvPr/>
        </p:nvSpPr>
        <p:spPr>
          <a:xfrm>
            <a:off x="4545784" y="3447648"/>
            <a:ext cx="1310779" cy="400110"/>
          </a:xfrm>
          <a:prstGeom prst="rect">
            <a:avLst/>
          </a:prstGeom>
          <a:noFill/>
        </p:spPr>
        <p:txBody>
          <a:bodyPr wrap="square" rtlCol="0">
            <a:spAutoFit/>
          </a:bodyPr>
          <a:lstStyle/>
          <a:p>
            <a:r>
              <a:rPr lang="en-GB" sz="1000" dirty="0"/>
              <a:t>Git clone </a:t>
            </a:r>
            <a:r>
              <a:rPr lang="en-GB" sz="1000" dirty="0" err="1"/>
              <a:t>clone</a:t>
            </a:r>
            <a:r>
              <a:rPr lang="en-GB" sz="1000" dirty="0"/>
              <a:t> / git pull origin main</a:t>
            </a:r>
          </a:p>
        </p:txBody>
      </p:sp>
      <p:sp>
        <p:nvSpPr>
          <p:cNvPr id="58" name="TextBox 57">
            <a:extLst>
              <a:ext uri="{FF2B5EF4-FFF2-40B4-BE49-F238E27FC236}">
                <a16:creationId xmlns:a16="http://schemas.microsoft.com/office/drawing/2014/main" id="{7495816D-7CB7-30BE-7CB9-1CCA82741019}"/>
              </a:ext>
            </a:extLst>
          </p:cNvPr>
          <p:cNvSpPr txBox="1"/>
          <p:nvPr/>
        </p:nvSpPr>
        <p:spPr>
          <a:xfrm>
            <a:off x="7529120" y="3036717"/>
            <a:ext cx="1310779" cy="400110"/>
          </a:xfrm>
          <a:prstGeom prst="rect">
            <a:avLst/>
          </a:prstGeom>
          <a:noFill/>
        </p:spPr>
        <p:txBody>
          <a:bodyPr wrap="square" rtlCol="0">
            <a:spAutoFit/>
          </a:bodyPr>
          <a:lstStyle/>
          <a:p>
            <a:r>
              <a:rPr lang="en-GB" sz="1000" dirty="0"/>
              <a:t>Git clone </a:t>
            </a:r>
            <a:r>
              <a:rPr lang="en-GB" sz="1000" dirty="0" err="1"/>
              <a:t>clone</a:t>
            </a:r>
            <a:r>
              <a:rPr lang="en-GB" sz="1000" dirty="0"/>
              <a:t> / git pull origin main</a:t>
            </a:r>
          </a:p>
        </p:txBody>
      </p:sp>
      <p:sp>
        <p:nvSpPr>
          <p:cNvPr id="59" name="TextBox 58">
            <a:extLst>
              <a:ext uri="{FF2B5EF4-FFF2-40B4-BE49-F238E27FC236}">
                <a16:creationId xmlns:a16="http://schemas.microsoft.com/office/drawing/2014/main" id="{4858E4E1-6021-B5E9-EAEC-9C50DA2C4462}"/>
              </a:ext>
            </a:extLst>
          </p:cNvPr>
          <p:cNvSpPr txBox="1"/>
          <p:nvPr/>
        </p:nvSpPr>
        <p:spPr>
          <a:xfrm>
            <a:off x="9097861" y="425978"/>
            <a:ext cx="2392957" cy="707886"/>
          </a:xfrm>
          <a:prstGeom prst="rect">
            <a:avLst/>
          </a:prstGeom>
          <a:noFill/>
        </p:spPr>
        <p:txBody>
          <a:bodyPr wrap="square" rtlCol="0">
            <a:spAutoFit/>
          </a:bodyPr>
          <a:lstStyle/>
          <a:p>
            <a:pPr marL="171450" indent="-171450">
              <a:buFont typeface="Arial" panose="020B0604020202020204" pitchFamily="34" charset="0"/>
              <a:buChar char="•"/>
            </a:pPr>
            <a:r>
              <a:rPr lang="en-GB" sz="1000" dirty="0"/>
              <a:t>Git status (check the status)</a:t>
            </a:r>
          </a:p>
          <a:p>
            <a:pPr marL="171450" indent="-171450">
              <a:buFont typeface="Arial" panose="020B0604020202020204" pitchFamily="34" charset="0"/>
              <a:buChar char="•"/>
            </a:pPr>
            <a:r>
              <a:rPr lang="en-GB" sz="1000" dirty="0"/>
              <a:t>Git add ugo.txt</a:t>
            </a:r>
          </a:p>
          <a:p>
            <a:pPr marL="171450" indent="-171450">
              <a:buFont typeface="Arial" panose="020B0604020202020204" pitchFamily="34" charset="0"/>
              <a:buChar char="•"/>
            </a:pPr>
            <a:r>
              <a:rPr lang="en-GB" sz="1000" dirty="0"/>
              <a:t>Git commit –m “modified ugo.txt”</a:t>
            </a:r>
          </a:p>
          <a:p>
            <a:pPr marL="171450" indent="-171450">
              <a:buFont typeface="Arial" panose="020B0604020202020204" pitchFamily="34" charset="0"/>
              <a:buChar char="•"/>
            </a:pPr>
            <a:r>
              <a:rPr lang="en-GB" sz="1000" dirty="0"/>
              <a:t>Git push –u origin </a:t>
            </a:r>
            <a:r>
              <a:rPr lang="en-GB" sz="1000" dirty="0" err="1"/>
              <a:t>uc_branch</a:t>
            </a:r>
            <a:endParaRPr lang="en-GB" sz="1000" dirty="0"/>
          </a:p>
        </p:txBody>
      </p:sp>
      <p:sp>
        <p:nvSpPr>
          <p:cNvPr id="60" name="TextBox 59">
            <a:extLst>
              <a:ext uri="{FF2B5EF4-FFF2-40B4-BE49-F238E27FC236}">
                <a16:creationId xmlns:a16="http://schemas.microsoft.com/office/drawing/2014/main" id="{C7EB028B-DBF9-964D-8BC3-6A6D55777FF1}"/>
              </a:ext>
            </a:extLst>
          </p:cNvPr>
          <p:cNvSpPr txBox="1"/>
          <p:nvPr/>
        </p:nvSpPr>
        <p:spPr>
          <a:xfrm>
            <a:off x="7270111" y="2033409"/>
            <a:ext cx="1310779" cy="246221"/>
          </a:xfrm>
          <a:prstGeom prst="rect">
            <a:avLst/>
          </a:prstGeom>
          <a:noFill/>
        </p:spPr>
        <p:txBody>
          <a:bodyPr wrap="square" rtlCol="0">
            <a:spAutoFit/>
          </a:bodyPr>
          <a:lstStyle/>
          <a:p>
            <a:r>
              <a:rPr lang="en-GB" sz="1000" dirty="0"/>
              <a:t>Push – (</a:t>
            </a:r>
            <a:r>
              <a:rPr lang="en-GB" sz="1000" dirty="0" err="1"/>
              <a:t>uc_branch</a:t>
            </a:r>
            <a:r>
              <a:rPr lang="en-GB" sz="1000" dirty="0"/>
              <a:t>)</a:t>
            </a:r>
          </a:p>
        </p:txBody>
      </p:sp>
      <p:sp>
        <p:nvSpPr>
          <p:cNvPr id="61" name="Rectangle 60">
            <a:extLst>
              <a:ext uri="{FF2B5EF4-FFF2-40B4-BE49-F238E27FC236}">
                <a16:creationId xmlns:a16="http://schemas.microsoft.com/office/drawing/2014/main" id="{58DD42DB-921E-A7B2-1517-38FD5343C978}"/>
              </a:ext>
            </a:extLst>
          </p:cNvPr>
          <p:cNvSpPr/>
          <p:nvPr/>
        </p:nvSpPr>
        <p:spPr>
          <a:xfrm>
            <a:off x="9097861" y="2268184"/>
            <a:ext cx="1310779" cy="29835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ugo.txt</a:t>
            </a:r>
          </a:p>
        </p:txBody>
      </p:sp>
      <p:sp>
        <p:nvSpPr>
          <p:cNvPr id="63" name="Rectangle 62">
            <a:extLst>
              <a:ext uri="{FF2B5EF4-FFF2-40B4-BE49-F238E27FC236}">
                <a16:creationId xmlns:a16="http://schemas.microsoft.com/office/drawing/2014/main" id="{F1B3656B-229E-1583-2AE5-4506D9605185}"/>
              </a:ext>
            </a:extLst>
          </p:cNvPr>
          <p:cNvSpPr/>
          <p:nvPr/>
        </p:nvSpPr>
        <p:spPr>
          <a:xfrm>
            <a:off x="223355" y="445749"/>
            <a:ext cx="1310779" cy="2983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ugo.txt</a:t>
            </a:r>
          </a:p>
        </p:txBody>
      </p:sp>
      <p:sp>
        <p:nvSpPr>
          <p:cNvPr id="1024" name="Rectangle 1023">
            <a:extLst>
              <a:ext uri="{FF2B5EF4-FFF2-40B4-BE49-F238E27FC236}">
                <a16:creationId xmlns:a16="http://schemas.microsoft.com/office/drawing/2014/main" id="{1CCE110A-3A6A-D03C-8058-491B33C45060}"/>
              </a:ext>
            </a:extLst>
          </p:cNvPr>
          <p:cNvSpPr/>
          <p:nvPr/>
        </p:nvSpPr>
        <p:spPr>
          <a:xfrm>
            <a:off x="214968" y="3279825"/>
            <a:ext cx="1310779" cy="2983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ugo.txt</a:t>
            </a:r>
          </a:p>
        </p:txBody>
      </p:sp>
      <p:sp>
        <p:nvSpPr>
          <p:cNvPr id="1025" name="Rectangle 1024">
            <a:extLst>
              <a:ext uri="{FF2B5EF4-FFF2-40B4-BE49-F238E27FC236}">
                <a16:creationId xmlns:a16="http://schemas.microsoft.com/office/drawing/2014/main" id="{1A3B80D9-96FC-288B-FC23-F68EC9C4ACE8}"/>
              </a:ext>
            </a:extLst>
          </p:cNvPr>
          <p:cNvSpPr/>
          <p:nvPr/>
        </p:nvSpPr>
        <p:spPr>
          <a:xfrm>
            <a:off x="4068660" y="4929296"/>
            <a:ext cx="1310779" cy="2983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ugo.txt</a:t>
            </a:r>
          </a:p>
        </p:txBody>
      </p:sp>
      <p:sp>
        <p:nvSpPr>
          <p:cNvPr id="1027" name="Rectangle 1026">
            <a:extLst>
              <a:ext uri="{FF2B5EF4-FFF2-40B4-BE49-F238E27FC236}">
                <a16:creationId xmlns:a16="http://schemas.microsoft.com/office/drawing/2014/main" id="{5E06FBD7-369F-BCC2-229F-7FF135716335}"/>
              </a:ext>
            </a:extLst>
          </p:cNvPr>
          <p:cNvSpPr/>
          <p:nvPr/>
        </p:nvSpPr>
        <p:spPr>
          <a:xfrm>
            <a:off x="8674216" y="4756612"/>
            <a:ext cx="1310779" cy="29835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ugo.txt</a:t>
            </a:r>
          </a:p>
        </p:txBody>
      </p:sp>
      <p:cxnSp>
        <p:nvCxnSpPr>
          <p:cNvPr id="1028" name="Straight Arrow Connector 1027">
            <a:extLst>
              <a:ext uri="{FF2B5EF4-FFF2-40B4-BE49-F238E27FC236}">
                <a16:creationId xmlns:a16="http://schemas.microsoft.com/office/drawing/2014/main" id="{3EFB6F1D-0831-38A6-25AE-12834E5882A7}"/>
              </a:ext>
            </a:extLst>
          </p:cNvPr>
          <p:cNvCxnSpPr>
            <a:cxnSpLocks/>
          </p:cNvCxnSpPr>
          <p:nvPr/>
        </p:nvCxnSpPr>
        <p:spPr>
          <a:xfrm flipH="1">
            <a:off x="7021584" y="2151309"/>
            <a:ext cx="2099347" cy="235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32" name="TextBox 1031">
            <a:extLst>
              <a:ext uri="{FF2B5EF4-FFF2-40B4-BE49-F238E27FC236}">
                <a16:creationId xmlns:a16="http://schemas.microsoft.com/office/drawing/2014/main" id="{02196D1E-114D-B50C-696F-FE70520CC4CA}"/>
              </a:ext>
            </a:extLst>
          </p:cNvPr>
          <p:cNvSpPr txBox="1"/>
          <p:nvPr/>
        </p:nvSpPr>
        <p:spPr>
          <a:xfrm>
            <a:off x="4502795" y="1276559"/>
            <a:ext cx="2392957" cy="246221"/>
          </a:xfrm>
          <a:prstGeom prst="rect">
            <a:avLst/>
          </a:prstGeom>
          <a:noFill/>
        </p:spPr>
        <p:txBody>
          <a:bodyPr wrap="square" rtlCol="0">
            <a:spAutoFit/>
          </a:bodyPr>
          <a:lstStyle/>
          <a:p>
            <a:r>
              <a:rPr lang="en-GB" sz="1000" dirty="0"/>
              <a:t>Merge </a:t>
            </a:r>
            <a:r>
              <a:rPr lang="en-GB" sz="1000" dirty="0" err="1"/>
              <a:t>Uc_branch</a:t>
            </a:r>
            <a:r>
              <a:rPr lang="en-GB" sz="1000" dirty="0"/>
              <a:t> </a:t>
            </a:r>
            <a:r>
              <a:rPr lang="en-GB" sz="1000" dirty="0">
                <a:sym typeface="Wingdings" panose="05000000000000000000" pitchFamily="2" charset="2"/>
              </a:rPr>
              <a:t> main</a:t>
            </a:r>
            <a:endParaRPr lang="en-GB" sz="1000" dirty="0"/>
          </a:p>
        </p:txBody>
      </p:sp>
      <p:sp>
        <p:nvSpPr>
          <p:cNvPr id="1033" name="TextBox 1032">
            <a:extLst>
              <a:ext uri="{FF2B5EF4-FFF2-40B4-BE49-F238E27FC236}">
                <a16:creationId xmlns:a16="http://schemas.microsoft.com/office/drawing/2014/main" id="{A9317E4C-300A-DED1-6ADF-BFE4034BD3D1}"/>
              </a:ext>
            </a:extLst>
          </p:cNvPr>
          <p:cNvSpPr txBox="1"/>
          <p:nvPr/>
        </p:nvSpPr>
        <p:spPr>
          <a:xfrm>
            <a:off x="6249804" y="458311"/>
            <a:ext cx="3204942" cy="1015663"/>
          </a:xfrm>
          <a:prstGeom prst="rect">
            <a:avLst/>
          </a:prstGeom>
          <a:noFill/>
        </p:spPr>
        <p:txBody>
          <a:bodyPr wrap="square" rtlCol="0">
            <a:spAutoFit/>
          </a:bodyPr>
          <a:lstStyle/>
          <a:p>
            <a:pPr marL="171450" indent="-171450">
              <a:buFont typeface="Arial" panose="020B0604020202020204" pitchFamily="34" charset="0"/>
              <a:buChar char="•"/>
            </a:pPr>
            <a:r>
              <a:rPr lang="en-GB" sz="1000" dirty="0"/>
              <a:t>Git status (check the status)</a:t>
            </a:r>
          </a:p>
          <a:p>
            <a:pPr marL="171450" indent="-171450">
              <a:buFont typeface="Arial" panose="020B0604020202020204" pitchFamily="34" charset="0"/>
              <a:buChar char="•"/>
            </a:pPr>
            <a:r>
              <a:rPr lang="en-GB" sz="1000" dirty="0"/>
              <a:t>Git add ugo.txt</a:t>
            </a:r>
          </a:p>
          <a:p>
            <a:pPr marL="171450" indent="-171450">
              <a:buFont typeface="Arial" panose="020B0604020202020204" pitchFamily="34" charset="0"/>
              <a:buChar char="•"/>
            </a:pPr>
            <a:r>
              <a:rPr lang="en-GB" sz="1000" dirty="0"/>
              <a:t>Git commit –m “modified ugo.txt”</a:t>
            </a:r>
          </a:p>
          <a:p>
            <a:pPr marL="171450" indent="-171450">
              <a:buFont typeface="Arial" panose="020B0604020202020204" pitchFamily="34" charset="0"/>
              <a:buChar char="•"/>
            </a:pPr>
            <a:r>
              <a:rPr lang="en-GB" sz="1000" dirty="0"/>
              <a:t>Git pull origin main</a:t>
            </a:r>
          </a:p>
          <a:p>
            <a:pPr marL="171450" indent="-171450">
              <a:buFont typeface="Arial" panose="020B0604020202020204" pitchFamily="34" charset="0"/>
              <a:buChar char="•"/>
            </a:pPr>
            <a:r>
              <a:rPr lang="en-GB" sz="1000" dirty="0"/>
              <a:t>If conflict, resolve and repeat 1-3 steps above.</a:t>
            </a:r>
          </a:p>
          <a:p>
            <a:pPr marL="171450" indent="-171450">
              <a:buFont typeface="Arial" panose="020B0604020202020204" pitchFamily="34" charset="0"/>
              <a:buChar char="•"/>
            </a:pPr>
            <a:r>
              <a:rPr lang="en-GB" sz="1000" dirty="0"/>
              <a:t>Git push –u origin </a:t>
            </a:r>
            <a:r>
              <a:rPr lang="en-GB" sz="1000" dirty="0" err="1"/>
              <a:t>uc_branch</a:t>
            </a:r>
            <a:endParaRPr lang="en-GB" sz="1000" dirty="0"/>
          </a:p>
        </p:txBody>
      </p:sp>
    </p:spTree>
    <p:extLst>
      <p:ext uri="{BB962C8B-B14F-4D97-AF65-F5344CB8AC3E}">
        <p14:creationId xmlns:p14="http://schemas.microsoft.com/office/powerpoint/2010/main" val="101534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771CC3-886E-F6EA-73BB-54CD3A55FC81}"/>
              </a:ext>
            </a:extLst>
          </p:cNvPr>
          <p:cNvSpPr>
            <a:spLocks noGrp="1"/>
          </p:cNvSpPr>
          <p:nvPr>
            <p:ph type="subTitle" idx="1"/>
          </p:nvPr>
        </p:nvSpPr>
        <p:spPr>
          <a:xfrm>
            <a:off x="589142" y="1120653"/>
            <a:ext cx="8683733" cy="1555041"/>
          </a:xfrm>
        </p:spPr>
        <p:txBody>
          <a:bodyPr>
            <a:normAutofit/>
          </a:bodyPr>
          <a:lstStyle/>
          <a:p>
            <a:pPr algn="l"/>
            <a:r>
              <a:rPr lang="en-GB" sz="2000" i="1" dirty="0"/>
              <a:t>“ls – to list everything within the path</a:t>
            </a:r>
          </a:p>
          <a:p>
            <a:pPr algn="l"/>
            <a:r>
              <a:rPr lang="en-GB" sz="2000" i="1" dirty="0"/>
              <a:t>“cd </a:t>
            </a:r>
            <a:r>
              <a:rPr lang="en-GB" sz="2000" i="1" dirty="0" err="1"/>
              <a:t>name_of_directory</a:t>
            </a:r>
            <a:r>
              <a:rPr lang="en-GB" sz="2000" i="1" dirty="0"/>
              <a:t>/ “   change directory</a:t>
            </a:r>
          </a:p>
          <a:p>
            <a:pPr algn="l"/>
            <a:r>
              <a:rPr lang="en-GB" sz="2000" i="1" dirty="0"/>
              <a:t>“cd ..”    means stepping back to previous directory</a:t>
            </a:r>
          </a:p>
        </p:txBody>
      </p:sp>
      <p:sp>
        <p:nvSpPr>
          <p:cNvPr id="6" name="Subtitle 2">
            <a:extLst>
              <a:ext uri="{FF2B5EF4-FFF2-40B4-BE49-F238E27FC236}">
                <a16:creationId xmlns:a16="http://schemas.microsoft.com/office/drawing/2014/main" id="{0FB56B2C-9606-F57E-258E-AA324BD941DF}"/>
              </a:ext>
            </a:extLst>
          </p:cNvPr>
          <p:cNvSpPr txBox="1">
            <a:spLocks/>
          </p:cNvSpPr>
          <p:nvPr/>
        </p:nvSpPr>
        <p:spPr>
          <a:xfrm>
            <a:off x="1468768" y="324927"/>
            <a:ext cx="9144000" cy="448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Commands</a:t>
            </a:r>
          </a:p>
        </p:txBody>
      </p:sp>
    </p:spTree>
    <p:extLst>
      <p:ext uri="{BB962C8B-B14F-4D97-AF65-F5344CB8AC3E}">
        <p14:creationId xmlns:p14="http://schemas.microsoft.com/office/powerpoint/2010/main" val="123833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771CC3-886E-F6EA-73BB-54CD3A55FC81}"/>
              </a:ext>
            </a:extLst>
          </p:cNvPr>
          <p:cNvSpPr>
            <a:spLocks noGrp="1"/>
          </p:cNvSpPr>
          <p:nvPr>
            <p:ph type="subTitle" idx="1"/>
          </p:nvPr>
        </p:nvSpPr>
        <p:spPr>
          <a:xfrm>
            <a:off x="589142" y="1120653"/>
            <a:ext cx="10850063" cy="1555041"/>
          </a:xfrm>
        </p:spPr>
        <p:txBody>
          <a:bodyPr>
            <a:normAutofit fontScale="92500" lnSpcReduction="10000"/>
          </a:bodyPr>
          <a:lstStyle/>
          <a:p>
            <a:pPr algn="l"/>
            <a:r>
              <a:rPr lang="en-GB" sz="2000" i="1" dirty="0"/>
              <a:t>Git Clone:  this is to clone a copy of the repository into your local machine. This command is used only to create a copy of the repo on your machine. When it is in your local machine, there is no need to use it again. To use you need to use the command below.</a:t>
            </a:r>
          </a:p>
          <a:p>
            <a:pPr algn="l"/>
            <a:endParaRPr lang="en-GB" sz="2000" i="1" dirty="0"/>
          </a:p>
          <a:p>
            <a:pPr algn="l"/>
            <a:r>
              <a:rPr lang="en-GB" sz="2000" i="1" dirty="0"/>
              <a:t>git clone </a:t>
            </a:r>
            <a:r>
              <a:rPr lang="en-GB" sz="2000" i="1" dirty="0" err="1"/>
              <a:t>link_of_the_repo</a:t>
            </a:r>
            <a:endParaRPr lang="en-GB" sz="2000" i="1" dirty="0"/>
          </a:p>
        </p:txBody>
      </p:sp>
      <p:sp>
        <p:nvSpPr>
          <p:cNvPr id="6" name="Subtitle 2">
            <a:extLst>
              <a:ext uri="{FF2B5EF4-FFF2-40B4-BE49-F238E27FC236}">
                <a16:creationId xmlns:a16="http://schemas.microsoft.com/office/drawing/2014/main" id="{0FB56B2C-9606-F57E-258E-AA324BD941DF}"/>
              </a:ext>
            </a:extLst>
          </p:cNvPr>
          <p:cNvSpPr txBox="1">
            <a:spLocks/>
          </p:cNvSpPr>
          <p:nvPr/>
        </p:nvSpPr>
        <p:spPr>
          <a:xfrm>
            <a:off x="1468768" y="324927"/>
            <a:ext cx="9144000" cy="448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Git Commands</a:t>
            </a:r>
          </a:p>
        </p:txBody>
      </p:sp>
      <p:sp>
        <p:nvSpPr>
          <p:cNvPr id="2" name="Subtitle 2">
            <a:extLst>
              <a:ext uri="{FF2B5EF4-FFF2-40B4-BE49-F238E27FC236}">
                <a16:creationId xmlns:a16="http://schemas.microsoft.com/office/drawing/2014/main" id="{6A182EF6-2213-4E0A-6458-E4A6E7A88C92}"/>
              </a:ext>
            </a:extLst>
          </p:cNvPr>
          <p:cNvSpPr txBox="1">
            <a:spLocks/>
          </p:cNvSpPr>
          <p:nvPr/>
        </p:nvSpPr>
        <p:spPr>
          <a:xfrm>
            <a:off x="589141" y="2912632"/>
            <a:ext cx="10850063" cy="1555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Git Status:  This command is used to check the status of files on your machine. To use you need to use the command below.</a:t>
            </a:r>
          </a:p>
          <a:p>
            <a:pPr algn="l"/>
            <a:endParaRPr lang="en-GB" sz="2000" i="1" dirty="0"/>
          </a:p>
          <a:p>
            <a:pPr algn="l"/>
            <a:r>
              <a:rPr lang="en-GB" sz="2000" i="1" dirty="0"/>
              <a:t>git status</a:t>
            </a:r>
          </a:p>
        </p:txBody>
      </p:sp>
      <p:sp>
        <p:nvSpPr>
          <p:cNvPr id="4" name="Subtitle 2">
            <a:extLst>
              <a:ext uri="{FF2B5EF4-FFF2-40B4-BE49-F238E27FC236}">
                <a16:creationId xmlns:a16="http://schemas.microsoft.com/office/drawing/2014/main" id="{1833E938-4B61-B01C-2D35-9E8512434EF8}"/>
              </a:ext>
            </a:extLst>
          </p:cNvPr>
          <p:cNvSpPr txBox="1">
            <a:spLocks/>
          </p:cNvSpPr>
          <p:nvPr/>
        </p:nvSpPr>
        <p:spPr>
          <a:xfrm>
            <a:off x="423444" y="4778254"/>
            <a:ext cx="10850063" cy="1555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Git Add:  This command is used to add untracked files from working directory to staging area (tracked). To use you need to use the command below.</a:t>
            </a:r>
          </a:p>
          <a:p>
            <a:pPr algn="l"/>
            <a:endParaRPr lang="en-GB" sz="2000" i="1" dirty="0"/>
          </a:p>
          <a:p>
            <a:pPr algn="l"/>
            <a:r>
              <a:rPr lang="en-GB" sz="2000" i="1" dirty="0"/>
              <a:t>git add </a:t>
            </a:r>
            <a:r>
              <a:rPr lang="en-GB" sz="2000" i="1" dirty="0" err="1"/>
              <a:t>name_of_file</a:t>
            </a:r>
            <a:r>
              <a:rPr lang="en-GB" sz="2000" i="1" dirty="0"/>
              <a:t> (for single file); git add . (for all untracked files)</a:t>
            </a:r>
          </a:p>
        </p:txBody>
      </p:sp>
    </p:spTree>
    <p:extLst>
      <p:ext uri="{BB962C8B-B14F-4D97-AF65-F5344CB8AC3E}">
        <p14:creationId xmlns:p14="http://schemas.microsoft.com/office/powerpoint/2010/main" val="402322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771CC3-886E-F6EA-73BB-54CD3A55FC81}"/>
              </a:ext>
            </a:extLst>
          </p:cNvPr>
          <p:cNvSpPr>
            <a:spLocks noGrp="1"/>
          </p:cNvSpPr>
          <p:nvPr>
            <p:ph type="subTitle" idx="1"/>
          </p:nvPr>
        </p:nvSpPr>
        <p:spPr>
          <a:xfrm>
            <a:off x="589142" y="1120653"/>
            <a:ext cx="10850063" cy="1555041"/>
          </a:xfrm>
        </p:spPr>
        <p:txBody>
          <a:bodyPr>
            <a:normAutofit/>
          </a:bodyPr>
          <a:lstStyle/>
          <a:p>
            <a:pPr algn="l"/>
            <a:r>
              <a:rPr lang="en-GB" sz="2000" i="1" dirty="0"/>
              <a:t>Git Commit:  this is to commit changes from the staging area to the local repository, ready for push into the remote. To use you need to use the command below.</a:t>
            </a:r>
          </a:p>
          <a:p>
            <a:pPr algn="l"/>
            <a:endParaRPr lang="en-GB" sz="2000" i="1" dirty="0"/>
          </a:p>
          <a:p>
            <a:pPr algn="l"/>
            <a:r>
              <a:rPr lang="en-GB" sz="2000" i="1" dirty="0"/>
              <a:t>git commit –m “commit message here!”</a:t>
            </a:r>
          </a:p>
        </p:txBody>
      </p:sp>
      <p:sp>
        <p:nvSpPr>
          <p:cNvPr id="6" name="Subtitle 2">
            <a:extLst>
              <a:ext uri="{FF2B5EF4-FFF2-40B4-BE49-F238E27FC236}">
                <a16:creationId xmlns:a16="http://schemas.microsoft.com/office/drawing/2014/main" id="{0FB56B2C-9606-F57E-258E-AA324BD941DF}"/>
              </a:ext>
            </a:extLst>
          </p:cNvPr>
          <p:cNvSpPr txBox="1">
            <a:spLocks/>
          </p:cNvSpPr>
          <p:nvPr/>
        </p:nvSpPr>
        <p:spPr>
          <a:xfrm>
            <a:off x="1468768" y="324927"/>
            <a:ext cx="9144000" cy="448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Git Commands</a:t>
            </a:r>
          </a:p>
        </p:txBody>
      </p:sp>
      <p:sp>
        <p:nvSpPr>
          <p:cNvPr id="2" name="Subtitle 2">
            <a:extLst>
              <a:ext uri="{FF2B5EF4-FFF2-40B4-BE49-F238E27FC236}">
                <a16:creationId xmlns:a16="http://schemas.microsoft.com/office/drawing/2014/main" id="{6A182EF6-2213-4E0A-6458-E4A6E7A88C92}"/>
              </a:ext>
            </a:extLst>
          </p:cNvPr>
          <p:cNvSpPr txBox="1">
            <a:spLocks/>
          </p:cNvSpPr>
          <p:nvPr/>
        </p:nvSpPr>
        <p:spPr>
          <a:xfrm>
            <a:off x="589141" y="2912632"/>
            <a:ext cx="10850063" cy="1555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Git push:  This is to push committed items from local repository to remote repository. To use you need to use the command below.</a:t>
            </a:r>
          </a:p>
          <a:p>
            <a:pPr algn="l"/>
            <a:endParaRPr lang="en-GB" sz="2000" i="1" dirty="0"/>
          </a:p>
          <a:p>
            <a:pPr algn="l"/>
            <a:r>
              <a:rPr lang="en-GB" sz="2000" i="1" dirty="0"/>
              <a:t>git push –u origin </a:t>
            </a:r>
            <a:r>
              <a:rPr lang="en-GB" sz="2000" i="1" dirty="0" err="1"/>
              <a:t>branch_name</a:t>
            </a:r>
            <a:endParaRPr lang="en-GB" sz="2000" i="1" dirty="0"/>
          </a:p>
        </p:txBody>
      </p:sp>
      <p:sp>
        <p:nvSpPr>
          <p:cNvPr id="4" name="Subtitle 2">
            <a:extLst>
              <a:ext uri="{FF2B5EF4-FFF2-40B4-BE49-F238E27FC236}">
                <a16:creationId xmlns:a16="http://schemas.microsoft.com/office/drawing/2014/main" id="{1833E938-4B61-B01C-2D35-9E8512434EF8}"/>
              </a:ext>
            </a:extLst>
          </p:cNvPr>
          <p:cNvSpPr txBox="1">
            <a:spLocks/>
          </p:cNvSpPr>
          <p:nvPr/>
        </p:nvSpPr>
        <p:spPr>
          <a:xfrm>
            <a:off x="423444" y="4778254"/>
            <a:ext cx="10850063" cy="155504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Git checkout –b </a:t>
            </a:r>
            <a:r>
              <a:rPr lang="en-GB" sz="2000" i="1" dirty="0" err="1"/>
              <a:t>branch_name</a:t>
            </a:r>
            <a:r>
              <a:rPr lang="en-GB" sz="2000" i="1" dirty="0"/>
              <a:t>:  This command is used create a branch and move all files from the current branch into the new branch and also switching into the new branch. To use you need to use the command below.</a:t>
            </a:r>
          </a:p>
          <a:p>
            <a:pPr algn="l"/>
            <a:endParaRPr lang="en-GB" sz="2000" i="1" dirty="0"/>
          </a:p>
          <a:p>
            <a:pPr algn="l"/>
            <a:r>
              <a:rPr lang="en-GB" sz="2000" i="1" dirty="0"/>
              <a:t>Git checkout –b </a:t>
            </a:r>
            <a:r>
              <a:rPr lang="en-GB" sz="2000" i="1" dirty="0" err="1"/>
              <a:t>branch_name</a:t>
            </a:r>
            <a:endParaRPr lang="en-GB" sz="2000" i="1" dirty="0"/>
          </a:p>
        </p:txBody>
      </p:sp>
    </p:spTree>
    <p:extLst>
      <p:ext uri="{BB962C8B-B14F-4D97-AF65-F5344CB8AC3E}">
        <p14:creationId xmlns:p14="http://schemas.microsoft.com/office/powerpoint/2010/main" val="3446682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0FB56B2C-9606-F57E-258E-AA324BD941DF}"/>
              </a:ext>
            </a:extLst>
          </p:cNvPr>
          <p:cNvSpPr txBox="1">
            <a:spLocks/>
          </p:cNvSpPr>
          <p:nvPr/>
        </p:nvSpPr>
        <p:spPr>
          <a:xfrm>
            <a:off x="1468768" y="324927"/>
            <a:ext cx="9144000" cy="448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b="1" dirty="0"/>
              <a:t>Git Commands</a:t>
            </a:r>
          </a:p>
        </p:txBody>
      </p:sp>
      <p:sp>
        <p:nvSpPr>
          <p:cNvPr id="4" name="Subtitle 2">
            <a:extLst>
              <a:ext uri="{FF2B5EF4-FFF2-40B4-BE49-F238E27FC236}">
                <a16:creationId xmlns:a16="http://schemas.microsoft.com/office/drawing/2014/main" id="{1833E938-4B61-B01C-2D35-9E8512434EF8}"/>
              </a:ext>
            </a:extLst>
          </p:cNvPr>
          <p:cNvSpPr txBox="1">
            <a:spLocks/>
          </p:cNvSpPr>
          <p:nvPr/>
        </p:nvSpPr>
        <p:spPr>
          <a:xfrm>
            <a:off x="670968" y="1261803"/>
            <a:ext cx="10850063" cy="1555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Git checkout </a:t>
            </a:r>
            <a:r>
              <a:rPr lang="en-GB" sz="2000" i="1" dirty="0" err="1"/>
              <a:t>branch_name</a:t>
            </a:r>
            <a:r>
              <a:rPr lang="en-GB" sz="2000" i="1" dirty="0"/>
              <a:t>:  This command is used to switching into the existing branch. To use you need to use the command below.</a:t>
            </a:r>
          </a:p>
          <a:p>
            <a:pPr algn="l"/>
            <a:endParaRPr lang="en-GB" sz="2000" i="1" dirty="0"/>
          </a:p>
          <a:p>
            <a:pPr algn="l"/>
            <a:r>
              <a:rPr lang="en-GB" sz="2000" i="1" dirty="0"/>
              <a:t>Git checkout </a:t>
            </a:r>
            <a:r>
              <a:rPr lang="en-GB" sz="2000" i="1" dirty="0" err="1"/>
              <a:t>branch_name</a:t>
            </a:r>
            <a:endParaRPr lang="en-GB" sz="2000" i="1" dirty="0"/>
          </a:p>
        </p:txBody>
      </p:sp>
      <p:sp>
        <p:nvSpPr>
          <p:cNvPr id="8" name="Subtitle 2">
            <a:extLst>
              <a:ext uri="{FF2B5EF4-FFF2-40B4-BE49-F238E27FC236}">
                <a16:creationId xmlns:a16="http://schemas.microsoft.com/office/drawing/2014/main" id="{24B5C1FE-49C0-AA9F-8276-2F5993F19C58}"/>
              </a:ext>
            </a:extLst>
          </p:cNvPr>
          <p:cNvSpPr txBox="1">
            <a:spLocks/>
          </p:cNvSpPr>
          <p:nvPr/>
        </p:nvSpPr>
        <p:spPr>
          <a:xfrm>
            <a:off x="818254" y="3263636"/>
            <a:ext cx="10850063" cy="155504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000" i="1" dirty="0"/>
              <a:t>Git branch:  This command is used to list available branches. To use you need to use the command below.</a:t>
            </a:r>
          </a:p>
          <a:p>
            <a:pPr algn="l"/>
            <a:endParaRPr lang="en-GB" sz="2000" i="1" dirty="0"/>
          </a:p>
          <a:p>
            <a:pPr algn="l"/>
            <a:r>
              <a:rPr lang="en-GB" sz="2000" i="1" dirty="0"/>
              <a:t>Git branch</a:t>
            </a:r>
          </a:p>
        </p:txBody>
      </p:sp>
    </p:spTree>
    <p:extLst>
      <p:ext uri="{BB962C8B-B14F-4D97-AF65-F5344CB8AC3E}">
        <p14:creationId xmlns:p14="http://schemas.microsoft.com/office/powerpoint/2010/main" val="195880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Git Works: Explained in 4 Minutes">
            <a:extLst>
              <a:ext uri="{FF2B5EF4-FFF2-40B4-BE49-F238E27FC236}">
                <a16:creationId xmlns:a16="http://schemas.microsoft.com/office/drawing/2014/main" id="{39275B91-68ED-19F4-D430-09D2459CC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566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397</TotalTime>
  <Words>694</Words>
  <Application>Microsoft Office PowerPoint</Application>
  <PresentationFormat>Widescreen</PresentationFormat>
  <Paragraphs>99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Ugochukwu Anajemba</dc:creator>
  <cp:lastModifiedBy>Ugochukwu Anajemba</cp:lastModifiedBy>
  <cp:revision>2</cp:revision>
  <dcterms:created xsi:type="dcterms:W3CDTF">2024-08-03T12:47:38Z</dcterms:created>
  <dcterms:modified xsi:type="dcterms:W3CDTF">2025-03-29T14:16:31Z</dcterms:modified>
</cp:coreProperties>
</file>