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  <p:sldId id="265" r:id="rId11"/>
    <p:sldId id="266" r:id="rId12"/>
    <p:sldId id="269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03B3BB-1642-4E0A-8F6D-08BC0C1415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2F04877-D0A5-40FD-AE87-C5052761A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BDC60C-0871-446D-97B8-CE16F2B67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81B6-C6C2-4A3E-A280-A6B2E0DF0E8B}" type="datetimeFigureOut">
              <a:rPr lang="fr-FR" smtClean="0"/>
              <a:t>09/12/2021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ADA9F5-DBF9-450F-9C6B-F9F3DD9ED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FCED6F-0E56-4446-9BE9-025C95520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2249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34C07F-888E-4882-975D-8D9756D2C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5F5FA2F-E01D-446D-A11A-8844B7D1B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153D99-A8A9-4BC9-8631-7242461D3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81B6-C6C2-4A3E-A280-A6B2E0DF0E8B}" type="datetimeFigureOut">
              <a:rPr lang="fr-FR" smtClean="0"/>
              <a:t>09/12/2021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DDA5EF-ED70-4C75-BFA6-C3FEFB85F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C53137-8115-451D-896B-B4972EE1A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301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FA91338-943D-4943-BA34-E27ACF9E78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34C0613-E75A-4C9F-8743-765DFC420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230206-5524-49CA-9654-6DEE0365A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81B6-C6C2-4A3E-A280-A6B2E0DF0E8B}" type="datetimeFigureOut">
              <a:rPr lang="fr-FR" smtClean="0"/>
              <a:t>09/12/2021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5F6A94-44F5-498A-80C0-AE497F006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25E97D-DD94-44EF-9CC9-75488D813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1141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7B8DA-E0D6-4BB1-AC33-67C28976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709F6C-D6D0-4D01-9B6B-8E3A017B8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59DF31-486E-4D67-BA06-C32544242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81B6-C6C2-4A3E-A280-A6B2E0DF0E8B}" type="datetimeFigureOut">
              <a:rPr lang="fr-FR" smtClean="0"/>
              <a:t>09/12/2021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B5BEE8-6A72-45CB-8276-2F506B2C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BA66C9-B356-4FEF-9A19-BC6E5DBF6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9665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2EFD77-1DBB-4C9D-AB0F-E1B3D228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0CEC42-7BD9-4287-9C1E-2684397BD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F139EC-D7AA-4465-96C9-F73F33EC8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81B6-C6C2-4A3E-A280-A6B2E0DF0E8B}" type="datetimeFigureOut">
              <a:rPr lang="fr-FR" smtClean="0"/>
              <a:t>09/12/2021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1C42AB-DCCF-4695-A6DA-2BC9FE6B7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1C7ACB-5A4A-4659-9330-91AB067F9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7805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1AB0CD-E15D-42F3-8416-7D9C8A238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F1D604-3197-4935-AFDF-8A427837F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B099555-8D47-4097-8D24-319CA338D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88398E-B0BB-40F7-9035-82DF0CA60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81B6-C6C2-4A3E-A280-A6B2E0DF0E8B}" type="datetimeFigureOut">
              <a:rPr lang="fr-FR" smtClean="0"/>
              <a:t>09/12/2021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59DC058-F428-4ECA-9288-565A19FAE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DFED6E3-9F36-48D1-AD9A-5D2AA522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0922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10B670-3E44-4144-9C48-211AAB01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DDAE2E-B6C3-4C70-95B6-950A3C5EB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867CAFB-E547-42B6-AE37-D1678466C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CA39063-A95A-4B8D-8B5C-5CDD8F07F0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1517289-3EDC-4740-8B60-326081EBD4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45764F0-A180-4731-BDEA-743186671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81B6-C6C2-4A3E-A280-A6B2E0DF0E8B}" type="datetimeFigureOut">
              <a:rPr lang="fr-FR" smtClean="0"/>
              <a:t>09/12/2021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6A997FC-29B0-4E5A-947E-08DB69C8E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55F5EF7-FC88-4057-9DB5-8D881C83B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3404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C9972F-68F2-4A2F-BF78-199309452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CEA305F-60EA-42A9-A288-024D90413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81B6-C6C2-4A3E-A280-A6B2E0DF0E8B}" type="datetimeFigureOut">
              <a:rPr lang="fr-FR" smtClean="0"/>
              <a:t>09/12/2021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EE7BC5F-6EC3-48FC-A662-F6394E302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42CC2E3-1A20-498D-8CCB-E555B8C13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547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24591FE-0433-4EA3-8089-A9D1A6234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81B6-C6C2-4A3E-A280-A6B2E0DF0E8B}" type="datetimeFigureOut">
              <a:rPr lang="fr-FR" smtClean="0"/>
              <a:t>09/12/2021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A7DC157-6C71-48DB-A8F1-8F922A81D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B68A967-C4EF-40F5-A773-60250C385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6875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51BA8-32C8-4B0A-AB5A-0E67361C1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CD8B23-886C-4359-A016-996859DAB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3352C61-E145-4AD2-A386-661EB01A0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57D8966-D736-4B2A-ADD8-86FE7FB52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81B6-C6C2-4A3E-A280-A6B2E0DF0E8B}" type="datetimeFigureOut">
              <a:rPr lang="fr-FR" smtClean="0"/>
              <a:t>09/12/2021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3409AC4-65E4-4E66-844C-104437F31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8D12816-E931-459C-8C2D-0F888B7DB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6967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DA827A-3E0B-4715-B0D3-4A39E55F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12BFC37-DE9A-4C53-AE93-CEE1C1657C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116CB19-B4D6-4525-AD4F-5D8FA55DC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8F948F5-E9F1-48E1-BFA4-32E1FDC89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81B6-C6C2-4A3E-A280-A6B2E0DF0E8B}" type="datetimeFigureOut">
              <a:rPr lang="fr-FR" smtClean="0"/>
              <a:t>09/12/2021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F395791-6F10-42A6-AAF4-8A076A0F5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06BC4FE-19F3-4549-8857-D5115A05E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1961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D7057EA-E8E9-4316-A8FB-C8F4F8977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0A9B35-D252-461D-9A64-DA9BF41CB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4A8DF2-02A5-4B7D-91E6-7C8867ADF8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181B6-C6C2-4A3E-A280-A6B2E0DF0E8B}" type="datetimeFigureOut">
              <a:rPr lang="fr-FR" smtClean="0"/>
              <a:t>09/12/2021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8F5BDE-2596-4F77-A69B-CBD55200D3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B9426D-7556-490B-BD23-7556EC99D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395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006F30-ECC6-400A-8362-C5CA847EA8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DF38632-B304-4C0B-9880-823904B1F9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0918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5863C4-7B58-4C4E-BB53-10CC25FA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III- </a:t>
            </a:r>
            <a:r>
              <a:rPr lang="en-US" sz="4000" dirty="0"/>
              <a:t>Analysis</a:t>
            </a:r>
            <a:r>
              <a:rPr lang="fr-FR" sz="4000" dirty="0"/>
              <a:t> of Data, global </a:t>
            </a:r>
            <a:r>
              <a:rPr lang="fr-FR" sz="4000" dirty="0" err="1"/>
              <a:t>analysis</a:t>
            </a:r>
            <a:r>
              <a:rPr lang="fr-FR" sz="4000" dirty="0"/>
              <a:t> </a:t>
            </a:r>
            <a:r>
              <a:rPr lang="en-US" sz="4000" dirty="0"/>
              <a:t>of </a:t>
            </a:r>
            <a:r>
              <a:rPr lang="en-US" sz="4000" dirty="0">
                <a:solidFill>
                  <a:srgbClr val="00B0F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Lifestyle habits</a:t>
            </a:r>
            <a:endParaRPr lang="en-US" sz="4000" dirty="0">
              <a:solidFill>
                <a:srgbClr val="808080"/>
              </a:solidFill>
              <a:cs typeface="Arial" panose="020B0604020202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D629A2D-2599-49EC-B6DF-38D69A832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3806" y="2600553"/>
            <a:ext cx="6210866" cy="425744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3AF9237A-A458-4548-88E4-A663D6C9E5A5}"/>
              </a:ext>
            </a:extLst>
          </p:cNvPr>
          <p:cNvSpPr txBox="1"/>
          <p:nvPr/>
        </p:nvSpPr>
        <p:spPr>
          <a:xfrm>
            <a:off x="669957" y="2021230"/>
            <a:ext cx="49612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MTRANS {</a:t>
            </a:r>
            <a:r>
              <a:rPr lang="en-US" dirty="0" err="1"/>
              <a:t>Automobile,Motorbike,Bike,Public_Transportation,Walking</a:t>
            </a:r>
            <a:r>
              <a:rPr lang="en-US" dirty="0"/>
              <a:t>}</a:t>
            </a:r>
          </a:p>
          <a:p>
            <a:r>
              <a:rPr lang="en-US" dirty="0"/>
              <a:t>Answering to the question:</a:t>
            </a:r>
          </a:p>
          <a:p>
            <a:r>
              <a:rPr lang="en-US" b="0" i="1" dirty="0">
                <a:solidFill>
                  <a:srgbClr val="2E2E2E"/>
                </a:solidFill>
                <a:effectLst/>
                <a:latin typeface="NexusSerif"/>
              </a:rPr>
              <a:t>“Which transportation do you usually use?”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068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5863C4-7B58-4C4E-BB53-10CC25FA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III- </a:t>
            </a:r>
            <a:r>
              <a:rPr lang="en-US" sz="4000" dirty="0"/>
              <a:t>Analysis</a:t>
            </a:r>
            <a:r>
              <a:rPr lang="fr-FR" sz="4000" dirty="0"/>
              <a:t> of Data, global </a:t>
            </a:r>
            <a:r>
              <a:rPr lang="fr-FR" sz="4000" dirty="0" err="1"/>
              <a:t>analysis</a:t>
            </a:r>
            <a:r>
              <a:rPr lang="fr-FR" sz="4000" dirty="0"/>
              <a:t> </a:t>
            </a:r>
            <a:r>
              <a:rPr lang="en-US" sz="4000" dirty="0"/>
              <a:t>of </a:t>
            </a:r>
            <a:r>
              <a:rPr lang="en-US" sz="4000" dirty="0">
                <a:solidFill>
                  <a:srgbClr val="00B0F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Lifestyle habits</a:t>
            </a:r>
            <a:endParaRPr lang="en-US" sz="4000" dirty="0">
              <a:solidFill>
                <a:srgbClr val="808080"/>
              </a:solidFill>
              <a:cs typeface="Arial" panose="020B0604020202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A923A4E-38BB-405D-AD0F-3DD4741F8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965" y="1682210"/>
            <a:ext cx="8991412" cy="508195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A9AC5FB-64E3-4F37-9DBE-3C0221AD0190}"/>
              </a:ext>
            </a:extLst>
          </p:cNvPr>
          <p:cNvSpPr txBox="1"/>
          <p:nvPr/>
        </p:nvSpPr>
        <p:spPr>
          <a:xfrm>
            <a:off x="349314" y="1690688"/>
            <a:ext cx="275602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TUE numeric{from 0 to 2}</a:t>
            </a:r>
          </a:p>
          <a:p>
            <a:r>
              <a:rPr lang="en-US" sz="1600" dirty="0"/>
              <a:t>[0,1[= </a:t>
            </a:r>
            <a:r>
              <a:rPr lang="en-US" sz="1600" b="0" i="0" dirty="0">
                <a:solidFill>
                  <a:srgbClr val="2E2E2E"/>
                </a:solidFill>
                <a:effectLst/>
                <a:latin typeface="NexusSerif"/>
              </a:rPr>
              <a:t>0–2 hours</a:t>
            </a:r>
          </a:p>
          <a:p>
            <a:r>
              <a:rPr lang="en-US" sz="1600" b="0" i="0" dirty="0">
                <a:solidFill>
                  <a:srgbClr val="2E2E2E"/>
                </a:solidFill>
                <a:effectLst/>
                <a:latin typeface="NexusSerif"/>
              </a:rPr>
              <a:t>[1,2[ =3–5 hours</a:t>
            </a:r>
          </a:p>
          <a:p>
            <a:r>
              <a:rPr lang="en-US" sz="1600" dirty="0"/>
              <a:t>2=</a:t>
            </a:r>
            <a:r>
              <a:rPr lang="en-US" sz="1600" b="0" i="0" dirty="0">
                <a:solidFill>
                  <a:srgbClr val="2E2E2E"/>
                </a:solidFill>
                <a:effectLst/>
                <a:latin typeface="NexusSerif"/>
              </a:rPr>
              <a:t>More than 5 </a:t>
            </a:r>
            <a:r>
              <a:rPr lang="en-US" sz="1600" b="0" i="0" dirty="0" err="1">
                <a:solidFill>
                  <a:srgbClr val="2E2E2E"/>
                </a:solidFill>
                <a:effectLst/>
                <a:latin typeface="NexusSerif"/>
              </a:rPr>
              <a:t>hours</a:t>
            </a:r>
            <a:r>
              <a:rPr lang="en-US" sz="1600" dirty="0" err="1"/>
              <a:t>Answering</a:t>
            </a:r>
            <a:r>
              <a:rPr lang="en-US" sz="1600" dirty="0"/>
              <a:t> to the question:</a:t>
            </a:r>
            <a:endParaRPr lang="en-US" sz="1600" b="0" i="0" dirty="0">
              <a:solidFill>
                <a:srgbClr val="2E2E2E"/>
              </a:solidFill>
              <a:effectLst/>
              <a:latin typeface="NexusSerif"/>
            </a:endParaRPr>
          </a:p>
          <a:p>
            <a:r>
              <a:rPr lang="en-US" sz="1600" b="0" i="1" dirty="0">
                <a:solidFill>
                  <a:srgbClr val="2E2E2E"/>
                </a:solidFill>
                <a:effectLst/>
                <a:latin typeface="NexusSerif"/>
              </a:rPr>
              <a:t>“How much time do you use technological devices such as cell phone, videogames, television, computer and others?”</a:t>
            </a:r>
            <a:endParaRPr lang="en-US" sz="1600" i="1" dirty="0"/>
          </a:p>
          <a:p>
            <a:endParaRPr lang="en-US" sz="1600" dirty="0"/>
          </a:p>
          <a:p>
            <a:r>
              <a:rPr lang="en-US" sz="1600" dirty="0"/>
              <a:t>FAF numeric{from 0 to 3}</a:t>
            </a:r>
          </a:p>
          <a:p>
            <a:r>
              <a:rPr lang="en-US" sz="1600" dirty="0"/>
              <a:t>0=</a:t>
            </a:r>
            <a:r>
              <a:rPr lang="en-US" sz="1600" b="0" i="0" dirty="0">
                <a:solidFill>
                  <a:srgbClr val="2E2E2E"/>
                </a:solidFill>
                <a:effectLst/>
                <a:latin typeface="NexusSerif"/>
              </a:rPr>
              <a:t>I do not have</a:t>
            </a:r>
          </a:p>
          <a:p>
            <a:r>
              <a:rPr lang="en-US" sz="1600" dirty="0"/>
              <a:t>]0,1]=</a:t>
            </a:r>
            <a:r>
              <a:rPr lang="en-US" sz="1600" b="0" i="0" dirty="0">
                <a:solidFill>
                  <a:srgbClr val="2E2E2E"/>
                </a:solidFill>
                <a:effectLst/>
                <a:latin typeface="NexusSerif"/>
              </a:rPr>
              <a:t>1 or 2 days</a:t>
            </a:r>
          </a:p>
          <a:p>
            <a:r>
              <a:rPr lang="en-US" sz="1600" b="0" i="0" dirty="0">
                <a:solidFill>
                  <a:srgbClr val="2E2E2E"/>
                </a:solidFill>
                <a:effectLst/>
                <a:latin typeface="NexusSerif"/>
              </a:rPr>
              <a:t>]1,2]= 2 or 4 days</a:t>
            </a:r>
          </a:p>
          <a:p>
            <a:r>
              <a:rPr lang="en-US" sz="1600" b="0" i="0" dirty="0">
                <a:solidFill>
                  <a:srgbClr val="2E2E2E"/>
                </a:solidFill>
                <a:effectLst/>
                <a:latin typeface="NexusSerif"/>
              </a:rPr>
              <a:t>]2,3]= 4 or 5 days</a:t>
            </a:r>
            <a:endParaRPr lang="en-US" sz="1600" dirty="0">
              <a:solidFill>
                <a:srgbClr val="2E2E2E"/>
              </a:solidFill>
              <a:latin typeface="NexusSerif"/>
            </a:endParaRPr>
          </a:p>
          <a:p>
            <a:endParaRPr lang="en-US" sz="1600" dirty="0"/>
          </a:p>
          <a:p>
            <a:r>
              <a:rPr lang="en-US" sz="1600" dirty="0"/>
              <a:t>Answering to the question:</a:t>
            </a:r>
          </a:p>
          <a:p>
            <a:r>
              <a:rPr lang="en-US" sz="1600" b="0" i="1" dirty="0">
                <a:solidFill>
                  <a:srgbClr val="2E2E2E"/>
                </a:solidFill>
                <a:effectLst/>
                <a:latin typeface="NexusSerif"/>
              </a:rPr>
              <a:t>“How often do you have physical activity?”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4143009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079C5E-6E3B-4A30-8ED3-6BBEAD8CB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dirty="0"/>
              <a:t>III- </a:t>
            </a:r>
            <a:r>
              <a:rPr lang="en-US" sz="4400" dirty="0"/>
              <a:t>Analysis</a:t>
            </a:r>
            <a:r>
              <a:rPr lang="fr-FR" sz="4400" dirty="0"/>
              <a:t> of Data, local </a:t>
            </a:r>
            <a:r>
              <a:rPr lang="fr-FR" sz="4400" dirty="0" err="1"/>
              <a:t>analysis</a:t>
            </a:r>
            <a:r>
              <a:rPr lang="fr-FR" sz="4400" dirty="0"/>
              <a:t> 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70B81E-3C6C-4A6E-8515-2A1575995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345" y="1535915"/>
            <a:ext cx="10515600" cy="47395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The </a:t>
            </a:r>
            <a:r>
              <a:rPr lang="en-US" dirty="0" err="1"/>
              <a:t>visualisation</a:t>
            </a:r>
            <a:r>
              <a:rPr lang="en-US" dirty="0"/>
              <a:t> you will see there is for the type of obesity </a:t>
            </a:r>
            <a:r>
              <a:rPr lang="en-US" sz="2800" dirty="0" err="1">
                <a:solidFill>
                  <a:srgbClr val="AEAAA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Nobeyesdad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=“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Insufficient_Weight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831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A226AB-E5AF-4755-8BF1-C230E7297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IV- </a:t>
            </a:r>
            <a:r>
              <a:rPr lang="fr-FR" dirty="0" err="1"/>
              <a:t>Prediction</a:t>
            </a:r>
            <a:r>
              <a:rPr lang="fr-FR" dirty="0"/>
              <a:t> 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8F68AA-939C-4E4E-BDC9-4E786D130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Ligne</a:t>
            </a:r>
            <a:r>
              <a:rPr lang="en-US" dirty="0"/>
              <a:t> correlation </a:t>
            </a:r>
            <a:r>
              <a:rPr lang="en-US" dirty="0" err="1"/>
              <a:t>typeOb</a:t>
            </a:r>
            <a:r>
              <a:rPr lang="en-US" dirty="0"/>
              <a:t> et </a:t>
            </a:r>
            <a:r>
              <a:rPr lang="en-US" dirty="0" err="1"/>
              <a:t>poids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760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A226AB-E5AF-4755-8BF1-C230E7297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V- Classification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8F68AA-939C-4E4E-BDC9-4E786D130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968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354BD7-870D-4BEF-A419-B1553F461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Summary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6516EC-118E-405C-8EE9-601768AF4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I- </a:t>
            </a:r>
            <a:r>
              <a:rPr lang="en-US" dirty="0"/>
              <a:t>Presentation</a:t>
            </a:r>
            <a:r>
              <a:rPr lang="fr-FR" dirty="0"/>
              <a:t> of the BDD</a:t>
            </a:r>
          </a:p>
          <a:p>
            <a:pPr marL="0" indent="0">
              <a:buNone/>
            </a:pPr>
            <a:r>
              <a:rPr lang="fr-FR" dirty="0"/>
              <a:t>II- </a:t>
            </a:r>
            <a:r>
              <a:rPr lang="fr-FR" dirty="0" err="1"/>
              <a:t>Creation</a:t>
            </a:r>
            <a:r>
              <a:rPr lang="fr-FR" dirty="0"/>
              <a:t> of groups of variables </a:t>
            </a:r>
          </a:p>
          <a:p>
            <a:pPr marL="0" indent="0">
              <a:buNone/>
            </a:pPr>
            <a:r>
              <a:rPr lang="fr-FR" dirty="0"/>
              <a:t>III- </a:t>
            </a:r>
            <a:r>
              <a:rPr lang="en-US" dirty="0"/>
              <a:t>Analysis</a:t>
            </a:r>
            <a:r>
              <a:rPr lang="fr-FR" dirty="0"/>
              <a:t> of Data</a:t>
            </a:r>
          </a:p>
          <a:p>
            <a:pPr marL="457200" lvl="1" indent="0">
              <a:buNone/>
            </a:pPr>
            <a:r>
              <a:rPr lang="fr-FR" dirty="0"/>
              <a:t>III.A- Global </a:t>
            </a:r>
            <a:r>
              <a:rPr lang="fr-FR" dirty="0" err="1"/>
              <a:t>analysis</a:t>
            </a:r>
            <a:r>
              <a:rPr lang="fr-FR" dirty="0"/>
              <a:t> </a:t>
            </a:r>
          </a:p>
          <a:p>
            <a:pPr marL="457200" lvl="1" indent="0">
              <a:buNone/>
            </a:pPr>
            <a:r>
              <a:rPr lang="fr-FR" dirty="0"/>
              <a:t>III.B- Local </a:t>
            </a:r>
            <a:r>
              <a:rPr lang="fr-FR" dirty="0" err="1"/>
              <a:t>analysis</a:t>
            </a:r>
            <a:r>
              <a:rPr lang="fr-FR" dirty="0"/>
              <a:t> </a:t>
            </a:r>
          </a:p>
          <a:p>
            <a:pPr marL="0" indent="0">
              <a:buNone/>
            </a:pPr>
            <a:r>
              <a:rPr lang="fr-FR" dirty="0"/>
              <a:t>IV- </a:t>
            </a:r>
            <a:r>
              <a:rPr lang="fr-FR" dirty="0" err="1"/>
              <a:t>Prediction</a:t>
            </a:r>
            <a:r>
              <a:rPr lang="fr-FR" dirty="0"/>
              <a:t> </a:t>
            </a:r>
          </a:p>
          <a:p>
            <a:pPr marL="0" indent="0">
              <a:buNone/>
            </a:pPr>
            <a:r>
              <a:rPr lang="fr-FR" dirty="0"/>
              <a:t>V- Classification </a:t>
            </a:r>
          </a:p>
          <a:p>
            <a:pPr marL="0" indent="0">
              <a:buNone/>
            </a:pPr>
            <a:r>
              <a:rPr lang="fr-FR" dirty="0"/>
              <a:t>VI- Conclusion </a:t>
            </a:r>
          </a:p>
          <a:p>
            <a:pPr marL="0" indent="0">
              <a:buNone/>
            </a:pPr>
            <a:r>
              <a:rPr lang="fr-FR" dirty="0"/>
              <a:t>VII- Bonus : </a:t>
            </a:r>
            <a:r>
              <a:rPr lang="fr-FR" dirty="0" err="1"/>
              <a:t>study</a:t>
            </a:r>
            <a:r>
              <a:rPr lang="fr-FR" dirty="0"/>
              <a:t> of </a:t>
            </a:r>
            <a:r>
              <a:rPr lang="fr-FR" dirty="0" err="1"/>
              <a:t>alcohol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0439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73094C-32B6-4A4C-8F77-83B546870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I- </a:t>
            </a:r>
            <a:r>
              <a:rPr lang="fr-FR" dirty="0" err="1"/>
              <a:t>Presentation</a:t>
            </a:r>
            <a:r>
              <a:rPr lang="fr-FR" dirty="0"/>
              <a:t> of the BDD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E49F31-5031-4BCE-9427-B19FD0654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637134"/>
            <a:ext cx="8529119" cy="483009"/>
          </a:xfrm>
        </p:spPr>
        <p:txBody>
          <a:bodyPr/>
          <a:lstStyle/>
          <a:p>
            <a:pPr marL="0" indent="0">
              <a:buNone/>
            </a:pPr>
            <a:r>
              <a:rPr lang="en-US" b="1" i="0" dirty="0">
                <a:effectLst/>
              </a:rPr>
              <a:t>Dimension</a:t>
            </a:r>
            <a:r>
              <a:rPr lang="en-US" b="0" i="0" dirty="0">
                <a:effectLst/>
              </a:rPr>
              <a:t>: </a:t>
            </a:r>
            <a:r>
              <a:rPr lang="en-US" sz="2000" b="0" i="0" dirty="0">
                <a:effectLst/>
              </a:rPr>
              <a:t>2111 rows × 17 columns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6CE692B-5514-40B3-8593-7E10AC73C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8" y="3475667"/>
            <a:ext cx="12192000" cy="2002276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44B581D9-1F77-4B24-890A-EC5EC085D46D}"/>
              </a:ext>
            </a:extLst>
          </p:cNvPr>
          <p:cNvSpPr txBox="1">
            <a:spLocks/>
          </p:cNvSpPr>
          <p:nvPr/>
        </p:nvSpPr>
        <p:spPr>
          <a:xfrm>
            <a:off x="-1" y="2177202"/>
            <a:ext cx="8529119" cy="483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Name</a:t>
            </a:r>
            <a:r>
              <a:rPr lang="en-US" dirty="0"/>
              <a:t>: </a:t>
            </a:r>
            <a:r>
              <a:rPr lang="en-US" sz="2000" dirty="0" err="1"/>
              <a:t>ObesityDataSet_raw_and_data_sinthetic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7574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3293AB-AB1D-47D3-9AA8-B79126A89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II- </a:t>
            </a:r>
            <a:r>
              <a:rPr lang="fr-FR" dirty="0" err="1"/>
              <a:t>Creation</a:t>
            </a:r>
            <a:r>
              <a:rPr lang="fr-FR" dirty="0"/>
              <a:t> of groups of variables 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6FFFB8-3553-4E9F-A345-49F8EB38E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b="1" u="sng" dirty="0">
                <a:solidFill>
                  <a:srgbClr val="AEAAA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 of the subject</a:t>
            </a:r>
            <a:r>
              <a:rPr lang="en-US" sz="2000" b="1" u="sng" dirty="0">
                <a:solidFill>
                  <a:srgbClr val="AEAAA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en-US" sz="2000" dirty="0">
                <a:solidFill>
                  <a:srgbClr val="AEAAA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800" dirty="0">
                <a:solidFill>
                  <a:srgbClr val="AEAAA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Gender, Age, Height, Weight, </a:t>
            </a:r>
            <a:r>
              <a:rPr lang="en-US" sz="1800" dirty="0" err="1">
                <a:solidFill>
                  <a:srgbClr val="AEAAA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Family_history_with_overweight</a:t>
            </a:r>
            <a:r>
              <a:rPr lang="en-US" sz="1800" dirty="0">
                <a:solidFill>
                  <a:srgbClr val="AEAAA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solidFill>
                  <a:srgbClr val="AEAAA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NObeyesdad</a:t>
            </a:r>
            <a:r>
              <a:rPr lang="en-US" sz="1800" dirty="0">
                <a:solidFill>
                  <a:srgbClr val="AEAAA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b="1" u="sng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Addictions naucify:</a:t>
            </a:r>
            <a:r>
              <a:rPr lang="en-US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Smoke, Consumption of alcohol (CALC)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b="1" u="sng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Good eating habits: </a:t>
            </a:r>
            <a:r>
              <a:rPr lang="en-US" sz="1800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Frequency of consumption of vegetables (FCVC) Consumption of water daily (CH20)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b="1" u="sng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Bad eating habits:</a:t>
            </a:r>
            <a:r>
              <a:rPr lang="en-US" sz="20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FFC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Frequent consumption of high caloric food (FAVC), Consumption of food between meals (CAEC)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2000" b="1" u="sng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Quantification of </a:t>
            </a:r>
            <a:r>
              <a:rPr lang="fr-FR" sz="2000" b="1" u="sng" dirty="0" err="1">
                <a:solidFill>
                  <a:srgbClr val="8080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food</a:t>
            </a:r>
            <a:r>
              <a:rPr lang="fr-FR" sz="2000" b="1" u="sng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consomption :</a:t>
            </a:r>
            <a:r>
              <a:rPr lang="fr-FR" sz="2000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 of main meals (NCP)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Calorie’s consumption monitoring (SCC)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b="1" u="sng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Lifestyle habits: </a:t>
            </a:r>
            <a:r>
              <a:rPr lang="en-US" sz="18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Physical activity frequency (FAF), </a:t>
            </a:r>
            <a:r>
              <a:rPr lang="en-US" sz="1800" dirty="0">
                <a:solidFill>
                  <a:srgbClr val="9CC2E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 using technology devices (TUE)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>
                <a:solidFill>
                  <a:srgbClr val="9CC2E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Transportation used (MTRANS)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1342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3293AB-AB1D-47D3-9AA8-B79126A89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r-FR" dirty="0"/>
            </a:br>
            <a:r>
              <a:rPr lang="fr-FR" dirty="0"/>
              <a:t>III- </a:t>
            </a:r>
            <a:r>
              <a:rPr lang="en-US" dirty="0"/>
              <a:t>Analysis</a:t>
            </a:r>
            <a:r>
              <a:rPr lang="fr-FR" dirty="0"/>
              <a:t> of Data, global </a:t>
            </a:r>
            <a:r>
              <a:rPr lang="fr-FR" dirty="0" err="1"/>
              <a:t>analysis</a:t>
            </a:r>
            <a:r>
              <a:rPr lang="fr-FR" dirty="0"/>
              <a:t> </a:t>
            </a:r>
            <a:r>
              <a:rPr lang="en-US" dirty="0">
                <a:solidFill>
                  <a:srgbClr val="FF0000"/>
                </a:solidFill>
              </a:rPr>
              <a:t>Harmful addictions</a:t>
            </a:r>
            <a:br>
              <a:rPr lang="fr-FR" dirty="0">
                <a:solidFill>
                  <a:srgbClr val="FF0000"/>
                </a:solidFill>
              </a:rPr>
            </a:b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257B06B-382D-402E-8B45-58BD0AD3A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379" y="1484769"/>
            <a:ext cx="8181621" cy="537323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FCD5898-9FCC-4A37-9FE5-94246D1A8A7F}"/>
              </a:ext>
            </a:extLst>
          </p:cNvPr>
          <p:cNvSpPr txBox="1"/>
          <p:nvPr/>
        </p:nvSpPr>
        <p:spPr>
          <a:xfrm>
            <a:off x="461728" y="2164001"/>
            <a:ext cx="42008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SMOKE {</a:t>
            </a:r>
            <a:r>
              <a:rPr lang="en-US" dirty="0" err="1"/>
              <a:t>yes,no</a:t>
            </a: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Answering to the question:</a:t>
            </a:r>
          </a:p>
          <a:p>
            <a:r>
              <a:rPr lang="en-US" b="0" i="1" dirty="0">
                <a:solidFill>
                  <a:srgbClr val="2E2E2E"/>
                </a:solidFill>
                <a:effectLst/>
                <a:latin typeface="NexusSerif"/>
              </a:rPr>
              <a:t>“Do you smoke?”</a:t>
            </a:r>
          </a:p>
          <a:p>
            <a:endParaRPr lang="en-US" i="1" dirty="0"/>
          </a:p>
          <a:p>
            <a:r>
              <a:rPr lang="en-US" dirty="0"/>
              <a:t>CAEC {</a:t>
            </a:r>
            <a:r>
              <a:rPr lang="en-US" dirty="0" err="1"/>
              <a:t>no,Sometimes,Frequently,Always</a:t>
            </a: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Answering to the question:</a:t>
            </a:r>
          </a:p>
          <a:p>
            <a:r>
              <a:rPr lang="en-US" dirty="0"/>
              <a:t> </a:t>
            </a:r>
            <a:r>
              <a:rPr lang="en-US" i="1" dirty="0"/>
              <a:t>“</a:t>
            </a:r>
            <a:r>
              <a:rPr lang="en-US" i="1" dirty="0">
                <a:solidFill>
                  <a:srgbClr val="2E2E2E"/>
                </a:solidFill>
                <a:latin typeface="NexusSerif"/>
              </a:rPr>
              <a:t>H</a:t>
            </a:r>
            <a:r>
              <a:rPr lang="en-US" b="0" i="1" dirty="0">
                <a:solidFill>
                  <a:srgbClr val="2E2E2E"/>
                </a:solidFill>
                <a:effectLst/>
                <a:latin typeface="NexusSerif"/>
              </a:rPr>
              <a:t>ow often do you drink alcohol?”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626498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5863C4-7B58-4C4E-BB53-10CC25FA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III- </a:t>
            </a:r>
            <a:r>
              <a:rPr lang="en-US" dirty="0"/>
              <a:t>Analysis</a:t>
            </a:r>
            <a:r>
              <a:rPr lang="fr-FR" dirty="0"/>
              <a:t> of Data, global </a:t>
            </a:r>
            <a:r>
              <a:rPr lang="fr-FR" dirty="0" err="1"/>
              <a:t>analysis</a:t>
            </a:r>
            <a:r>
              <a:rPr lang="fr-FR" dirty="0"/>
              <a:t> </a:t>
            </a:r>
            <a:r>
              <a:rPr lang="en-US" dirty="0"/>
              <a:t>of </a:t>
            </a:r>
            <a:r>
              <a:rPr lang="en-US" dirty="0">
                <a:solidFill>
                  <a:srgbClr val="92D050"/>
                </a:solidFill>
              </a:rPr>
              <a:t>good eating habits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E7F651C-7212-429B-9EF6-968FBEA168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9" t="1111" r="50000" b="1148"/>
          <a:stretch/>
        </p:blipFill>
        <p:spPr>
          <a:xfrm>
            <a:off x="4055951" y="1765426"/>
            <a:ext cx="3675419" cy="484360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2995C1B-B977-47D9-A095-25BD36751C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091"/>
          <a:stretch/>
        </p:blipFill>
        <p:spPr>
          <a:xfrm>
            <a:off x="7948943" y="1563036"/>
            <a:ext cx="4010685" cy="5294963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98EF1A18-7EA6-49A3-AE5A-EB5D950A19AE}"/>
              </a:ext>
            </a:extLst>
          </p:cNvPr>
          <p:cNvSpPr txBox="1"/>
          <p:nvPr/>
        </p:nvSpPr>
        <p:spPr>
          <a:xfrm>
            <a:off x="579420" y="2118511"/>
            <a:ext cx="34765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FCVC {numeric value from 1 to 3}</a:t>
            </a:r>
          </a:p>
          <a:p>
            <a:r>
              <a:rPr lang="en-US" dirty="0"/>
              <a:t>1= Never </a:t>
            </a:r>
          </a:p>
          <a:p>
            <a:r>
              <a:rPr lang="en-US" dirty="0"/>
              <a:t>2= Sometimes </a:t>
            </a:r>
          </a:p>
          <a:p>
            <a:r>
              <a:rPr lang="en-US" dirty="0"/>
              <a:t>3= Always </a:t>
            </a:r>
          </a:p>
          <a:p>
            <a:endParaRPr lang="en-US" dirty="0"/>
          </a:p>
          <a:p>
            <a:r>
              <a:rPr lang="en-US" dirty="0"/>
              <a:t>Answering to the question:</a:t>
            </a:r>
          </a:p>
          <a:p>
            <a:r>
              <a:rPr lang="en-US" b="0" i="1" dirty="0">
                <a:solidFill>
                  <a:srgbClr val="2E2E2E"/>
                </a:solidFill>
                <a:effectLst/>
              </a:rPr>
              <a:t>“Do you usually eat vegetables in your meals?”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03282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5863C4-7B58-4C4E-BB53-10CC25FA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III- </a:t>
            </a:r>
            <a:r>
              <a:rPr lang="en-US" dirty="0"/>
              <a:t>Analysis</a:t>
            </a:r>
            <a:r>
              <a:rPr lang="fr-FR" dirty="0"/>
              <a:t> of Data, global </a:t>
            </a:r>
            <a:r>
              <a:rPr lang="fr-FR" dirty="0" err="1"/>
              <a:t>analysis</a:t>
            </a:r>
            <a:r>
              <a:rPr lang="fr-FR" dirty="0"/>
              <a:t> </a:t>
            </a:r>
            <a:r>
              <a:rPr lang="en-US" dirty="0"/>
              <a:t>of </a:t>
            </a:r>
            <a:r>
              <a:rPr lang="en-US" dirty="0">
                <a:solidFill>
                  <a:srgbClr val="92D050"/>
                </a:solidFill>
              </a:rPr>
              <a:t>good eating habits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7861CE9-C75D-413A-9866-1D531C51DB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909"/>
          <a:stretch/>
        </p:blipFill>
        <p:spPr>
          <a:xfrm>
            <a:off x="8057584" y="1419606"/>
            <a:ext cx="4134416" cy="543839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1D718FE-3F7B-421C-B243-D4BBB61D3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417" y="1610000"/>
            <a:ext cx="3775295" cy="505760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93883C7-4101-4A53-B360-07EF7EA9FDD4}"/>
              </a:ext>
            </a:extLst>
          </p:cNvPr>
          <p:cNvSpPr txBox="1"/>
          <p:nvPr/>
        </p:nvSpPr>
        <p:spPr>
          <a:xfrm>
            <a:off x="583950" y="2192956"/>
            <a:ext cx="34765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CH2O {numeric value from 1 to 3}</a:t>
            </a:r>
          </a:p>
          <a:p>
            <a:r>
              <a:rPr lang="en-US" dirty="0">
                <a:solidFill>
                  <a:srgbClr val="FF0000"/>
                </a:solidFill>
              </a:rPr>
              <a:t>1= </a:t>
            </a:r>
            <a:r>
              <a:rPr lang="en-US" b="0" i="0" dirty="0">
                <a:solidFill>
                  <a:srgbClr val="FF0000"/>
                </a:solidFill>
                <a:effectLst/>
              </a:rPr>
              <a:t>Less than a liter </a:t>
            </a:r>
          </a:p>
          <a:p>
            <a:r>
              <a:rPr lang="en-US" dirty="0">
                <a:solidFill>
                  <a:srgbClr val="FF0000"/>
                </a:solidFill>
              </a:rPr>
              <a:t>[1,2[= </a:t>
            </a:r>
            <a:r>
              <a:rPr lang="en-US" b="0" i="0" dirty="0">
                <a:solidFill>
                  <a:srgbClr val="FF0000"/>
                </a:solidFill>
                <a:effectLst/>
              </a:rPr>
              <a:t>Between 1 and 2 L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r>
              <a:rPr lang="en-US" dirty="0">
                <a:solidFill>
                  <a:srgbClr val="FF0000"/>
                </a:solidFill>
              </a:rPr>
              <a:t>3= </a:t>
            </a:r>
            <a:r>
              <a:rPr lang="en-US" b="0" i="0" dirty="0">
                <a:solidFill>
                  <a:srgbClr val="FF0000"/>
                </a:solidFill>
                <a:effectLst/>
              </a:rPr>
              <a:t>More than 2 L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/>
              <a:t>Answering to the question:</a:t>
            </a:r>
          </a:p>
          <a:p>
            <a:r>
              <a:rPr lang="en-US" b="0" dirty="0">
                <a:solidFill>
                  <a:srgbClr val="2E2E2E"/>
                </a:solidFill>
                <a:effectLst/>
              </a:rPr>
              <a:t>“How much water do you drink daily?”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210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5863C4-7B58-4C4E-BB53-10CC25FA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III- </a:t>
            </a:r>
            <a:r>
              <a:rPr lang="en-US" dirty="0"/>
              <a:t>Analysis</a:t>
            </a:r>
            <a:r>
              <a:rPr lang="fr-FR" dirty="0"/>
              <a:t> of Data, global </a:t>
            </a:r>
            <a:r>
              <a:rPr lang="fr-FR" dirty="0" err="1"/>
              <a:t>analysis</a:t>
            </a:r>
            <a:r>
              <a:rPr lang="fr-FR" dirty="0"/>
              <a:t> </a:t>
            </a:r>
            <a:r>
              <a:rPr lang="en-US" dirty="0"/>
              <a:t>of </a:t>
            </a:r>
            <a:r>
              <a:rPr lang="en-US" sz="4900" dirty="0">
                <a:solidFill>
                  <a:srgbClr val="FFC000"/>
                </a:solidFill>
                <a:cs typeface="Arial" panose="020B0604020202020204" pitchFamily="34" charset="0"/>
              </a:rPr>
              <a:t>bad eating habits</a:t>
            </a:r>
            <a:endParaRPr lang="en-US" sz="2000" dirty="0">
              <a:solidFill>
                <a:srgbClr val="FFC000"/>
              </a:solidFill>
              <a:cs typeface="Arial" panose="020B0604020202020204" pitchFamily="34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386FBACA-72F9-4EAD-8B50-5CF7A378F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304" y="1690688"/>
            <a:ext cx="7734710" cy="51273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57E4EE95-441A-400C-B0CE-8436E33D4AC2}"/>
              </a:ext>
            </a:extLst>
          </p:cNvPr>
          <p:cNvSpPr txBox="1"/>
          <p:nvPr/>
        </p:nvSpPr>
        <p:spPr>
          <a:xfrm>
            <a:off x="838200" y="2500032"/>
            <a:ext cx="34681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FAVC {</a:t>
            </a:r>
            <a:r>
              <a:rPr lang="en-US" dirty="0" err="1"/>
              <a:t>yes,no</a:t>
            </a: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Answering to the question:</a:t>
            </a:r>
          </a:p>
          <a:p>
            <a:r>
              <a:rPr lang="en-US" b="0" i="1" dirty="0">
                <a:solidFill>
                  <a:srgbClr val="2E2E2E"/>
                </a:solidFill>
                <a:effectLst/>
              </a:rPr>
              <a:t>“Do you eat high caloric food frequently?”</a:t>
            </a:r>
          </a:p>
          <a:p>
            <a:endParaRPr lang="en-US" i="1" dirty="0">
              <a:solidFill>
                <a:srgbClr val="2E2E2E"/>
              </a:solidFill>
            </a:endParaRPr>
          </a:p>
          <a:p>
            <a:r>
              <a:rPr lang="en-US" i="1" dirty="0"/>
              <a:t>CAEC {</a:t>
            </a:r>
            <a:r>
              <a:rPr lang="en-US" i="1" dirty="0" err="1"/>
              <a:t>no,Sometimes,Frequently,Always</a:t>
            </a:r>
            <a:r>
              <a:rPr lang="en-US" i="1" dirty="0"/>
              <a:t>}</a:t>
            </a:r>
          </a:p>
          <a:p>
            <a:endParaRPr lang="en-US" i="1" dirty="0"/>
          </a:p>
          <a:p>
            <a:r>
              <a:rPr lang="en-US" dirty="0"/>
              <a:t>Answering to the question:</a:t>
            </a:r>
          </a:p>
          <a:p>
            <a:r>
              <a:rPr lang="en-US" dirty="0"/>
              <a:t>“</a:t>
            </a:r>
            <a:r>
              <a:rPr lang="en-US" b="0" dirty="0">
                <a:solidFill>
                  <a:srgbClr val="2E2E2E"/>
                </a:solidFill>
                <a:effectLst/>
              </a:rPr>
              <a:t>Do you eat any food between meals?”</a:t>
            </a:r>
            <a:endParaRPr lang="en-US" dirty="0"/>
          </a:p>
          <a:p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806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5863C4-7B58-4C4E-BB53-10CC25FA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III- </a:t>
            </a:r>
            <a:r>
              <a:rPr lang="en-US" sz="4000" dirty="0"/>
              <a:t>Analysis</a:t>
            </a:r>
            <a:r>
              <a:rPr lang="fr-FR" sz="4000" dirty="0"/>
              <a:t> of Data, global </a:t>
            </a:r>
            <a:r>
              <a:rPr lang="fr-FR" sz="4000" dirty="0" err="1"/>
              <a:t>analysis</a:t>
            </a:r>
            <a:r>
              <a:rPr lang="fr-FR" sz="4000" dirty="0"/>
              <a:t> </a:t>
            </a:r>
            <a:r>
              <a:rPr lang="en-US" sz="4000" dirty="0"/>
              <a:t>of </a:t>
            </a:r>
            <a:r>
              <a:rPr lang="fr-FR" sz="4000" dirty="0">
                <a:solidFill>
                  <a:srgbClr val="808080"/>
                </a:solidFill>
                <a:cs typeface="Arial" panose="020B0604020202020204" pitchFamily="34" charset="0"/>
              </a:rPr>
              <a:t>Quantification of </a:t>
            </a:r>
            <a:r>
              <a:rPr lang="fr-FR" sz="4000" dirty="0" err="1">
                <a:solidFill>
                  <a:srgbClr val="808080"/>
                </a:solidFill>
                <a:cs typeface="Arial" panose="020B0604020202020204" pitchFamily="34" charset="0"/>
              </a:rPr>
              <a:t>food</a:t>
            </a:r>
            <a:r>
              <a:rPr lang="fr-FR" sz="4000" dirty="0">
                <a:solidFill>
                  <a:srgbClr val="808080"/>
                </a:solidFill>
                <a:cs typeface="Arial" panose="020B0604020202020204" pitchFamily="34" charset="0"/>
              </a:rPr>
              <a:t> consomption </a:t>
            </a:r>
            <a:endParaRPr lang="en-US" sz="4000" dirty="0">
              <a:solidFill>
                <a:srgbClr val="808080"/>
              </a:solidFill>
              <a:cs typeface="Arial" panose="020B0604020202020204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9B273695-F3F3-4EA6-A0C9-0DD2FB497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6444" y="1799236"/>
            <a:ext cx="7375556" cy="5058764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7B0A696-9BE4-4410-AE89-A12680C79F75}"/>
              </a:ext>
            </a:extLst>
          </p:cNvPr>
          <p:cNvSpPr txBox="1"/>
          <p:nvPr/>
        </p:nvSpPr>
        <p:spPr>
          <a:xfrm>
            <a:off x="742384" y="2426329"/>
            <a:ext cx="393825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SCC {</a:t>
            </a:r>
            <a:r>
              <a:rPr lang="en-US" dirty="0" err="1"/>
              <a:t>yes,no</a:t>
            </a: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Answering to the question:</a:t>
            </a:r>
          </a:p>
          <a:p>
            <a:r>
              <a:rPr lang="en-US" b="0" i="1" dirty="0">
                <a:solidFill>
                  <a:srgbClr val="2E2E2E"/>
                </a:solidFill>
                <a:effectLst/>
              </a:rPr>
              <a:t>“Do you monitor the calories you eat daily?”</a:t>
            </a:r>
          </a:p>
          <a:p>
            <a:endParaRPr lang="en-US" i="1" dirty="0">
              <a:solidFill>
                <a:srgbClr val="2E2E2E"/>
              </a:solidFill>
            </a:endParaRPr>
          </a:p>
          <a:p>
            <a:r>
              <a:rPr lang="en-US" i="1" dirty="0">
                <a:solidFill>
                  <a:srgbClr val="2E2E2E"/>
                </a:solidFill>
              </a:rPr>
              <a:t>NCP </a:t>
            </a:r>
            <a:r>
              <a:rPr lang="en-US" dirty="0"/>
              <a:t>{numeric value from 1 to 3}</a:t>
            </a:r>
          </a:p>
          <a:p>
            <a:r>
              <a:rPr lang="en-US" dirty="0">
                <a:solidFill>
                  <a:srgbClr val="FF0000"/>
                </a:solidFill>
              </a:rPr>
              <a:t>1= Between 1 and  2</a:t>
            </a:r>
          </a:p>
          <a:p>
            <a:r>
              <a:rPr lang="en-US" dirty="0">
                <a:solidFill>
                  <a:srgbClr val="FF0000"/>
                </a:solidFill>
              </a:rPr>
              <a:t>2= Three</a:t>
            </a:r>
          </a:p>
          <a:p>
            <a:r>
              <a:rPr lang="en-US" dirty="0">
                <a:solidFill>
                  <a:srgbClr val="FF0000"/>
                </a:solidFill>
              </a:rPr>
              <a:t>3= More than three</a:t>
            </a:r>
          </a:p>
          <a:p>
            <a:r>
              <a:rPr lang="en-US" i="1" dirty="0">
                <a:solidFill>
                  <a:srgbClr val="2E2E2E"/>
                </a:solidFill>
              </a:rPr>
              <a:t>“How many main meals do you have daily?”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3392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632</Words>
  <Application>Microsoft Office PowerPoint</Application>
  <PresentationFormat>Grand écran</PresentationFormat>
  <Paragraphs>93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NexusSerif</vt:lpstr>
      <vt:lpstr>Thème Office</vt:lpstr>
      <vt:lpstr>Présentation PowerPoint</vt:lpstr>
      <vt:lpstr>Summary</vt:lpstr>
      <vt:lpstr>I- Presentation of the BDD </vt:lpstr>
      <vt:lpstr>II- Creation of groups of variables  </vt:lpstr>
      <vt:lpstr> III- Analysis of Data, global analysis Harmful addictions </vt:lpstr>
      <vt:lpstr>III- Analysis of Data, global analysis of good eating habits</vt:lpstr>
      <vt:lpstr>III- Analysis of Data, global analysis of good eating habits</vt:lpstr>
      <vt:lpstr>III- Analysis of Data, global analysis of bad eating habits</vt:lpstr>
      <vt:lpstr>III- Analysis of Data, global analysis of Quantification of food consomption </vt:lpstr>
      <vt:lpstr>III- Analysis of Data, global analysis of Lifestyle habits</vt:lpstr>
      <vt:lpstr>III- Analysis of Data, global analysis of Lifestyle habits</vt:lpstr>
      <vt:lpstr>III- Analysis of Data, local analysis </vt:lpstr>
      <vt:lpstr>IV- Prediction </vt:lpstr>
      <vt:lpstr>V- Classification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romain girodet</dc:creator>
  <cp:lastModifiedBy>romain girodet</cp:lastModifiedBy>
  <cp:revision>9</cp:revision>
  <dcterms:created xsi:type="dcterms:W3CDTF">2021-12-07T18:15:09Z</dcterms:created>
  <dcterms:modified xsi:type="dcterms:W3CDTF">2021-12-09T14:45:23Z</dcterms:modified>
</cp:coreProperties>
</file>