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9" r:id="rId13"/>
    <p:sldId id="280" r:id="rId14"/>
    <p:sldId id="281" r:id="rId15"/>
    <p:sldId id="272" r:id="rId16"/>
    <p:sldId id="273" r:id="rId17"/>
    <p:sldId id="275" r:id="rId18"/>
    <p:sldId id="276" r:id="rId19"/>
    <p:sldId id="282" r:id="rId20"/>
    <p:sldId id="277" r:id="rId21"/>
    <p:sldId id="283" r:id="rId22"/>
    <p:sldId id="278" r:id="rId23"/>
    <p:sldId id="267" r:id="rId24"/>
    <p:sldId id="270" r:id="rId25"/>
    <p:sldId id="274" r:id="rId26"/>
    <p:sldId id="279" r:id="rId27"/>
    <p:sldId id="268" r:id="rId28"/>
    <p:sldId id="286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B3BB-1642-4E0A-8F6D-08BC0C141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F04877-D0A5-40FD-AE87-C5052761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DC60C-0871-446D-97B8-CE16F2B6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DA9F5-DBF9-450F-9C6B-F9F3DD9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ED6F-0E56-4446-9BE9-025C9552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4C07F-888E-4882-975D-8D9756D2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5FA2F-E01D-446D-A11A-8844B7D1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53D99-A8A9-4BC9-8631-7242461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DDA5EF-ED70-4C75-BFA6-C3FEFB8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53137-8115-451D-896B-B4972EE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91338-943D-4943-BA34-E27ACF9E7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4C0613-E75A-4C9F-8743-765DFC42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30206-5524-49CA-9654-6DEE0365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5F6A94-44F5-498A-80C0-AE497F0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5E97D-DD94-44EF-9CC9-75488D81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4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7B8DA-E0D6-4BB1-AC33-67C2897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09F6C-D6D0-4D01-9B6B-8E3A017B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9DF31-486E-4D67-BA06-C3254424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5BEE8-6A72-45CB-8276-2F506B2C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BA66C9-B356-4FEF-9A19-BC6E5DBF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66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EFD77-1DBB-4C9D-AB0F-E1B3D22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CEC42-7BD9-4287-9C1E-2684397B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39EC-D7AA-4465-96C9-F73F33EC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C42AB-DCCF-4695-A6DA-2BC9FE6B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C7ACB-5A4A-4659-9330-91AB067F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80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AB0CD-E15D-42F3-8416-7D9C8A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1D604-3197-4935-AFDF-8A427837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99555-8D47-4097-8D24-319CA338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8398E-B0BB-40F7-9035-82DF0CA6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9DC058-F428-4ECA-9288-565A19F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FED6E3-9F36-48D1-AD9A-5D2AA522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9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0B670-3E44-4144-9C48-211AAB0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DAE2E-B6C3-4C70-95B6-950A3C5E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7CAFB-E547-42B6-AE37-D1678466C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A39063-A95A-4B8D-8B5C-5CDD8F07F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517289-3EDC-4740-8B60-326081EBD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5764F0-A180-4731-BDEA-74318667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A997FC-29B0-4E5A-947E-08DB69C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F5EF7-FC88-4057-9DB5-8D881C83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9972F-68F2-4A2F-BF78-19930945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EA305F-60EA-42A9-A288-024D9041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BC5F-6EC3-48FC-A662-F6394E3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CC2E3-1A20-498D-8CCB-E555B8C1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47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4591FE-0433-4EA3-8089-A9D1A623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7DC157-6C71-48DB-A8F1-8F922A81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8A967-C4EF-40F5-A773-60250C38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8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51BA8-32C8-4B0A-AB5A-0E67361C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CD8B23-886C-4359-A016-996859DA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2C61-E145-4AD2-A386-661EB01A0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D8966-D736-4B2A-ADD8-86FE7FB5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09AC4-65E4-4E66-844C-104437F3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D12816-E931-459C-8C2D-0F888B7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A827A-3E0B-4715-B0D3-4A39E55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2BFC37-DE9A-4C53-AE93-CEE1C1657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6CB19-B4D6-4525-AD4F-5D8FA55DC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F948F5-E9F1-48E1-BFA4-32E1FDC8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95791-6F10-42A6-AAF4-8A076A0F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6BC4FE-19F3-4549-8857-D5115A0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96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7057EA-E8E9-4316-A8FB-C8F4F897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0A9B35-D252-461D-9A64-DA9BF41C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A8DF2-02A5-4B7D-91E6-7C8867A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81B6-C6C2-4A3E-A280-A6B2E0DF0E8B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F5BDE-2596-4F77-A69B-CBD55200D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B9426D-7556-490B-BD23-7556EC99D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17B23-E041-47D1-810D-3B096E644D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9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06F30-ECC6-400A-8362-C5CA847EA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Prediction</a:t>
            </a:r>
            <a:r>
              <a:rPr lang="fr-FR" dirty="0"/>
              <a:t> of </a:t>
            </a:r>
            <a:r>
              <a:rPr lang="fr-FR" dirty="0" err="1"/>
              <a:t>Obesity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F38632-B304-4C0B-9880-823904B1F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by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your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-apple-system"/>
              </a:rPr>
              <a:t>devoted</a:t>
            </a:r>
            <a:endParaRPr lang="fr-FR" dirty="0"/>
          </a:p>
          <a:p>
            <a:r>
              <a:rPr lang="fr-FR" dirty="0"/>
              <a:t>Leonard Desportes </a:t>
            </a:r>
          </a:p>
          <a:p>
            <a:r>
              <a:rPr lang="fr-FR" dirty="0"/>
              <a:t>Romain Girodet</a:t>
            </a:r>
          </a:p>
        </p:txBody>
      </p:sp>
    </p:spTree>
    <p:extLst>
      <p:ext uri="{BB962C8B-B14F-4D97-AF65-F5344CB8AC3E}">
        <p14:creationId xmlns:p14="http://schemas.microsoft.com/office/powerpoint/2010/main" val="122091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629A2D-2599-49EC-B6DF-38D69A83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06" y="2600553"/>
            <a:ext cx="6210866" cy="425744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AF9237A-A458-4548-88E4-A663D6C9E5A5}"/>
              </a:ext>
            </a:extLst>
          </p:cNvPr>
          <p:cNvSpPr txBox="1"/>
          <p:nvPr/>
        </p:nvSpPr>
        <p:spPr>
          <a:xfrm>
            <a:off x="516047" y="2329046"/>
            <a:ext cx="5069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MTRANS {</a:t>
            </a:r>
            <a:r>
              <a:rPr lang="en-US" dirty="0" err="1"/>
              <a:t>Automobile,Motorbike,Bike,Public_Transportation,Walking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“Which transportation do you usually use?”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en-US" sz="4000" dirty="0">
                <a:solidFill>
                  <a:srgbClr val="00B0F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Lifestyle habits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23A4E-38BB-405D-AD0F-3DD4741F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65" y="1682210"/>
            <a:ext cx="8991412" cy="508195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9AC5FB-64E3-4F37-9DBE-3C0221AD0190}"/>
              </a:ext>
            </a:extLst>
          </p:cNvPr>
          <p:cNvSpPr txBox="1"/>
          <p:nvPr/>
        </p:nvSpPr>
        <p:spPr>
          <a:xfrm>
            <a:off x="349315" y="1690688"/>
            <a:ext cx="24915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TUE numeric{from 0 to 2}</a:t>
            </a:r>
          </a:p>
          <a:p>
            <a:r>
              <a:rPr lang="en-US" sz="1600" dirty="0"/>
              <a:t>[0,1[= 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0–2 hours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[1,2[ =3–5 hours</a:t>
            </a:r>
          </a:p>
          <a:p>
            <a:r>
              <a:rPr lang="en-US" sz="1600" dirty="0"/>
              <a:t>2=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More than 5 </a:t>
            </a:r>
            <a:r>
              <a:rPr lang="en-US" sz="1600" b="0" i="0" dirty="0" err="1">
                <a:solidFill>
                  <a:srgbClr val="2E2E2E"/>
                </a:solidFill>
                <a:effectLst/>
                <a:latin typeface="NexusSerif"/>
              </a:rPr>
              <a:t>hours</a:t>
            </a:r>
            <a:r>
              <a:rPr lang="en-US" sz="1600" dirty="0" err="1"/>
              <a:t>Answering</a:t>
            </a:r>
            <a:r>
              <a:rPr lang="en-US" sz="1600" dirty="0"/>
              <a:t> to the question:</a:t>
            </a:r>
            <a:endParaRPr lang="en-US" sz="1600" b="0" i="0" dirty="0">
              <a:solidFill>
                <a:srgbClr val="2E2E2E"/>
              </a:solidFill>
              <a:effectLst/>
              <a:latin typeface="NexusSerif"/>
            </a:endParaRP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much time do you use technological devices such as cell phone, videogames, television, computer and others?”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FAF numeric{from 0 to 3}</a:t>
            </a:r>
          </a:p>
          <a:p>
            <a:r>
              <a:rPr lang="en-US" sz="1600" dirty="0"/>
              <a:t>0=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I do not have</a:t>
            </a:r>
          </a:p>
          <a:p>
            <a:r>
              <a:rPr lang="en-US" sz="1600" dirty="0"/>
              <a:t>]0,1]=</a:t>
            </a:r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1 or 2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]1,2]= 2 or 4 days</a:t>
            </a:r>
          </a:p>
          <a:p>
            <a:r>
              <a:rPr lang="en-US" sz="1600" b="0" i="0" dirty="0">
                <a:solidFill>
                  <a:srgbClr val="2E2E2E"/>
                </a:solidFill>
                <a:effectLst/>
                <a:latin typeface="NexusSerif"/>
              </a:rPr>
              <a:t>]2,3]= 4 or 5 days</a:t>
            </a:r>
            <a:endParaRPr lang="en-US" sz="1600" dirty="0">
              <a:solidFill>
                <a:srgbClr val="2E2E2E"/>
              </a:solidFill>
              <a:latin typeface="NexusSerif"/>
            </a:endParaRPr>
          </a:p>
          <a:p>
            <a:endParaRPr lang="en-US" sz="1600" dirty="0"/>
          </a:p>
          <a:p>
            <a:r>
              <a:rPr lang="en-US" sz="1600" dirty="0"/>
              <a:t>Answering to the question:</a:t>
            </a:r>
          </a:p>
          <a:p>
            <a:r>
              <a:rPr lang="en-US" sz="1600" b="0" i="1" dirty="0">
                <a:solidFill>
                  <a:srgbClr val="2E2E2E"/>
                </a:solidFill>
                <a:effectLst/>
                <a:latin typeface="NexusSerif"/>
              </a:rPr>
              <a:t>“How often do you have physical activity?”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4300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535914"/>
            <a:ext cx="10515600" cy="4050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TRY IT YOURSELF !</a:t>
            </a:r>
          </a:p>
          <a:p>
            <a:pPr marL="0" indent="0">
              <a:buNone/>
            </a:pPr>
            <a:r>
              <a:rPr lang="en-US" sz="2400" dirty="0"/>
              <a:t>If you go to the Notebook section </a:t>
            </a:r>
            <a:r>
              <a:rPr lang="en-US" sz="2400" b="1" dirty="0">
                <a:solidFill>
                  <a:srgbClr val="6796E6"/>
                </a:solidFill>
                <a:latin typeface="Consolas" panose="020B0609020204030204" pitchFamily="49" charset="0"/>
              </a:rPr>
              <a:t>“L</a:t>
            </a:r>
            <a:r>
              <a:rPr lang="en-US" sz="2400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ocal Data-visualization: studies  of the different obesity type groups” </a:t>
            </a:r>
          </a:p>
          <a:p>
            <a:pPr marL="0" indent="0">
              <a:buNone/>
            </a:pPr>
            <a:endParaRPr lang="en-US" sz="2400" b="1" dirty="0">
              <a:solidFill>
                <a:srgbClr val="6796E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You will be able to Try Two Functions 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endParaRPr 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These functions will allow you to visualize and understand the following variable: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 Gender, Age, Height, Weight,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1400" dirty="0">
              <a:solidFill>
                <a:srgbClr val="AEAAAA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1385181"/>
            <a:ext cx="10515600" cy="615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100" dirty="0"/>
              <a:t>The </a:t>
            </a:r>
            <a:r>
              <a:rPr lang="en-US" sz="1100" dirty="0" err="1"/>
              <a:t>visualisation</a:t>
            </a:r>
            <a:r>
              <a:rPr lang="en-US" sz="1100" dirty="0"/>
              <a:t> you will see there is for the type of obesity </a:t>
            </a:r>
            <a:r>
              <a:rPr lang="en-US" sz="11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F3BAAA8-E4A8-4C07-82DF-2D0626945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67" y="2000817"/>
            <a:ext cx="9708866" cy="48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79C5E-6E3B-4A30-8ED3-6BBEAD8C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III- </a:t>
            </a:r>
            <a:r>
              <a:rPr lang="en-US" sz="4400" dirty="0"/>
              <a:t>Analysis</a:t>
            </a:r>
            <a:r>
              <a:rPr lang="fr-FR" sz="4400" dirty="0"/>
              <a:t> of Data, local </a:t>
            </a:r>
            <a:r>
              <a:rPr lang="fr-FR" sz="4400" dirty="0" err="1"/>
              <a:t>analysis</a:t>
            </a:r>
            <a:r>
              <a:rPr lang="fr-FR" sz="4400" dirty="0"/>
              <a:t>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0B81E-3C6C-4A6E-8515-2A15759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86" y="1523687"/>
            <a:ext cx="4619248" cy="3654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visualization_ID_Variable_Table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obesity_variable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/>
              <a:t>The </a:t>
            </a:r>
            <a:r>
              <a:rPr lang="en-US" sz="1400" dirty="0" err="1"/>
              <a:t>visualisation</a:t>
            </a:r>
            <a:r>
              <a:rPr lang="en-US" sz="1400" dirty="0"/>
              <a:t> </a:t>
            </a:r>
            <a:r>
              <a:rPr lang="en-US" sz="1600" dirty="0"/>
              <a:t>you will see there is for the type of obesity </a:t>
            </a:r>
            <a:r>
              <a:rPr lang="en-US" sz="16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=“</a:t>
            </a:r>
            <a:r>
              <a:rPr lang="es-E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Obesity_Type_I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CA20A-B092-4138-BAE3-EBA5327A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133" y="1513659"/>
            <a:ext cx="6750867" cy="53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3A623E46-B378-4DB4-A139-0CEB12779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877751"/>
              </p:ext>
            </p:extLst>
          </p:nvPr>
        </p:nvGraphicFramePr>
        <p:xfrm>
          <a:off x="186430" y="1455281"/>
          <a:ext cx="11819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781">
                  <a:extLst>
                    <a:ext uri="{9D8B030D-6E8A-4147-A177-3AD203B41FA5}">
                      <a16:colId xmlns:a16="http://schemas.microsoft.com/office/drawing/2014/main" val="268631331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2629635083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927885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sous forme qualitative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Variable Encodée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84801"/>
                  </a:ext>
                </a:extLst>
              </a:tr>
              <a:tr h="35943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= 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8134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E12C69E-3256-448B-AD61-7E1248322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02265"/>
              </p:ext>
            </p:extLst>
          </p:nvPr>
        </p:nvGraphicFramePr>
        <p:xfrm>
          <a:off x="186430" y="3659407"/>
          <a:ext cx="1181914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490">
                  <a:extLst>
                    <a:ext uri="{9D8B030D-6E8A-4147-A177-3AD203B41FA5}">
                      <a16:colId xmlns:a16="http://schemas.microsoft.com/office/drawing/2014/main" val="2115355154"/>
                    </a:ext>
                  </a:extLst>
                </a:gridCol>
                <a:gridCol w="1225119">
                  <a:extLst>
                    <a:ext uri="{9D8B030D-6E8A-4147-A177-3AD203B41FA5}">
                      <a16:colId xmlns:a16="http://schemas.microsoft.com/office/drawing/2014/main" val="312489140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1468416287"/>
                    </a:ext>
                  </a:extLst>
                </a:gridCol>
                <a:gridCol w="2246459">
                  <a:extLst>
                    <a:ext uri="{9D8B030D-6E8A-4147-A177-3AD203B41FA5}">
                      <a16:colId xmlns:a16="http://schemas.microsoft.com/office/drawing/2014/main" val="2311975971"/>
                    </a:ext>
                  </a:extLst>
                </a:gridCol>
                <a:gridCol w="1786963">
                  <a:extLst>
                    <a:ext uri="{9D8B030D-6E8A-4147-A177-3AD203B41FA5}">
                      <a16:colId xmlns:a16="http://schemas.microsoft.com/office/drawing/2014/main" val="4286149607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CAEC (Consumption of food between meals)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 (Consumption of alcohol)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Sometimes = 1 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Frequently = 2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Always = 3</a:t>
                      </a:r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fr-FR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10264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64BFAA4-1D6B-4D57-8231-10857EC0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08782"/>
              </p:ext>
            </p:extLst>
          </p:nvPr>
        </p:nvGraphicFramePr>
        <p:xfrm>
          <a:off x="186430" y="4441430"/>
          <a:ext cx="11819140" cy="607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984">
                  <a:extLst>
                    <a:ext uri="{9D8B030D-6E8A-4147-A177-3AD203B41FA5}">
                      <a16:colId xmlns:a16="http://schemas.microsoft.com/office/drawing/2014/main" val="2057142947"/>
                    </a:ext>
                  </a:extLst>
                </a:gridCol>
                <a:gridCol w="1722268">
                  <a:extLst>
                    <a:ext uri="{9D8B030D-6E8A-4147-A177-3AD203B41FA5}">
                      <a16:colId xmlns:a16="http://schemas.microsoft.com/office/drawing/2014/main" val="1733800063"/>
                    </a:ext>
                  </a:extLst>
                </a:gridCol>
                <a:gridCol w="1651246">
                  <a:extLst>
                    <a:ext uri="{9D8B030D-6E8A-4147-A177-3AD203B41FA5}">
                      <a16:colId xmlns:a16="http://schemas.microsoft.com/office/drawing/2014/main" val="2620401219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655830984"/>
                    </a:ext>
                  </a:extLst>
                </a:gridCol>
                <a:gridCol w="2775863">
                  <a:extLst>
                    <a:ext uri="{9D8B030D-6E8A-4147-A177-3AD203B41FA5}">
                      <a16:colId xmlns:a16="http://schemas.microsoft.com/office/drawing/2014/main" val="3537328702"/>
                    </a:ext>
                  </a:extLst>
                </a:gridCol>
                <a:gridCol w="1355214">
                  <a:extLst>
                    <a:ext uri="{9D8B030D-6E8A-4147-A177-3AD203B41FA5}">
                      <a16:colId xmlns:a16="http://schemas.microsoft.com/office/drawing/2014/main" val="1111631344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MTRANS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(Transportation used)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Automobile = 0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Motorbike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 = 2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Transportation = 3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Walking = 4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23632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8578D0D-B296-40C4-9281-C2193563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6445"/>
              </p:ext>
            </p:extLst>
          </p:nvPr>
        </p:nvGraphicFramePr>
        <p:xfrm>
          <a:off x="186430" y="5190543"/>
          <a:ext cx="1181914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1">
                  <a:extLst>
                    <a:ext uri="{9D8B030D-6E8A-4147-A177-3AD203B41FA5}">
                      <a16:colId xmlns:a16="http://schemas.microsoft.com/office/drawing/2014/main" val="3685183705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982552543"/>
                    </a:ext>
                  </a:extLst>
                </a:gridCol>
                <a:gridCol w="1606859">
                  <a:extLst>
                    <a:ext uri="{9D8B030D-6E8A-4147-A177-3AD203B41FA5}">
                      <a16:colId xmlns:a16="http://schemas.microsoft.com/office/drawing/2014/main" val="2919782079"/>
                    </a:ext>
                  </a:extLst>
                </a:gridCol>
                <a:gridCol w="1562469">
                  <a:extLst>
                    <a:ext uri="{9D8B030D-6E8A-4147-A177-3AD203B41FA5}">
                      <a16:colId xmlns:a16="http://schemas.microsoft.com/office/drawing/2014/main" val="765399280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93932422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278995759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1522041907"/>
                    </a:ext>
                  </a:extLst>
                </a:gridCol>
                <a:gridCol w="1272468">
                  <a:extLst>
                    <a:ext uri="{9D8B030D-6E8A-4147-A177-3AD203B41FA5}">
                      <a16:colId xmlns:a16="http://schemas.microsoft.com/office/drawing/2014/main" val="1553249112"/>
                    </a:ext>
                  </a:extLst>
                </a:gridCol>
              </a:tblGrid>
              <a:tr h="60717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NObeyesdad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(target variable)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Insufficient Weight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= 1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 = 2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level II = 3 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 = 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 = 5 </a:t>
                      </a: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Obesity Type III = 6.</a:t>
                      </a:r>
                      <a:endParaRPr lang="fr-FR" dirty="0"/>
                    </a:p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6334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B3FD43E-5ACD-460A-BA78-77165795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87634"/>
              </p:ext>
            </p:extLst>
          </p:nvPr>
        </p:nvGraphicFramePr>
        <p:xfrm>
          <a:off x="186430" y="2328744"/>
          <a:ext cx="118191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539">
                  <a:extLst>
                    <a:ext uri="{9D8B030D-6E8A-4147-A177-3AD203B41FA5}">
                      <a16:colId xmlns:a16="http://schemas.microsoft.com/office/drawing/2014/main" val="3244798084"/>
                    </a:ext>
                  </a:extLst>
                </a:gridCol>
                <a:gridCol w="2399931">
                  <a:extLst>
                    <a:ext uri="{9D8B030D-6E8A-4147-A177-3AD203B41FA5}">
                      <a16:colId xmlns:a16="http://schemas.microsoft.com/office/drawing/2014/main" val="2344013428"/>
                    </a:ext>
                  </a:extLst>
                </a:gridCol>
                <a:gridCol w="4305670">
                  <a:extLst>
                    <a:ext uri="{9D8B030D-6E8A-4147-A177-3AD203B41FA5}">
                      <a16:colId xmlns:a16="http://schemas.microsoft.com/office/drawing/2014/main" val="1273126127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Family_history_with_overweight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(Frequent consumption of high caloric food)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SCC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(Calorie’s consumption monitoring)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SMOKE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= 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 = 1</a:t>
                      </a:r>
                      <a:endParaRPr lang="fr-FR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884488"/>
                  </a:ext>
                </a:extLst>
              </a:tr>
            </a:tbl>
          </a:graphicData>
        </a:graphic>
      </p:graphicFrame>
      <p:sp>
        <p:nvSpPr>
          <p:cNvPr id="12" name="Titre 1">
            <a:extLst>
              <a:ext uri="{FF2B5EF4-FFF2-40B4-BE49-F238E27FC236}">
                <a16:creationId xmlns:a16="http://schemas.microsoft.com/office/drawing/2014/main" id="{8C989D11-E8C9-42EB-8136-8FFE50278FC7}"/>
              </a:ext>
            </a:extLst>
          </p:cNvPr>
          <p:cNvSpPr txBox="1">
            <a:spLocks/>
          </p:cNvSpPr>
          <p:nvPr/>
        </p:nvSpPr>
        <p:spPr>
          <a:xfrm>
            <a:off x="838200" y="2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Modeling </a:t>
            </a:r>
            <a:r>
              <a:rPr lang="fr-FR" sz="3200" i="1" dirty="0"/>
              <a:t>(manuel 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46709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32CA40-F686-42D2-A34B-D1A2A39EBE49}"/>
              </a:ext>
            </a:extLst>
          </p:cNvPr>
          <p:cNvSpPr txBox="1">
            <a:spLocks/>
          </p:cNvSpPr>
          <p:nvPr/>
        </p:nvSpPr>
        <p:spPr>
          <a:xfrm>
            <a:off x="990600" y="289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encoding</a:t>
            </a:r>
            <a:r>
              <a:rPr lang="fr-FR" sz="3200" i="1" dirty="0"/>
              <a:t>) </a:t>
            </a:r>
            <a:endParaRPr lang="en-US" i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A0926D-8381-4572-B0AE-B782D8213AC5}"/>
              </a:ext>
            </a:extLst>
          </p:cNvPr>
          <p:cNvSpPr txBox="1"/>
          <p:nvPr/>
        </p:nvSpPr>
        <p:spPr>
          <a:xfrm>
            <a:off x="838200" y="1399038"/>
            <a:ext cx="8749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Encoding by labels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We simply transform the type of the column to ‘category’, this assigns each variable of the column to a category. Example for the gender column: the categories ‘Male’ and ’Female’ are generated. </a:t>
            </a:r>
          </a:p>
          <a:p>
            <a:pPr algn="just"/>
            <a:r>
              <a:rPr lang="en-US" i="1" dirty="0"/>
              <a:t>Once this is done, we just have to ad the code part ‘.</a:t>
            </a:r>
            <a:r>
              <a:rPr lang="en-US" i="1" dirty="0" err="1"/>
              <a:t>cat.codes</a:t>
            </a:r>
            <a:r>
              <a:rPr lang="en-US" i="1" dirty="0"/>
              <a:t>’ which transforms the qualitative categories into  numerical categories.</a:t>
            </a:r>
          </a:p>
          <a:p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A59A53-4A64-43EB-A806-A91406B5E60E}"/>
              </a:ext>
            </a:extLst>
          </p:cNvPr>
          <p:cNvSpPr txBox="1"/>
          <p:nvPr/>
        </p:nvSpPr>
        <p:spPr>
          <a:xfrm>
            <a:off x="838200" y="4428648"/>
            <a:ext cx="8749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Ordinal encoding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This type of encoding enables us to transform the qualitative data into numeric data in only one line of code. Indeed, we create a model </a:t>
            </a:r>
            <a:r>
              <a:rPr lang="en-US" i="1" dirty="0" err="1"/>
              <a:t>OrdinalEncoder</a:t>
            </a:r>
            <a:r>
              <a:rPr lang="en-US" i="1" dirty="0"/>
              <a:t>() than is directly applied to the columns of the </a:t>
            </a:r>
            <a:r>
              <a:rPr lang="en-US" i="1" dirty="0" err="1"/>
              <a:t>dataframe</a:t>
            </a:r>
            <a:r>
              <a:rPr lang="en-US" i="1" dirty="0"/>
              <a:t> we chose.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49DFC36-E5E6-4993-8703-A2DDB31E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18" y="3845347"/>
            <a:ext cx="6060488" cy="3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0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6BBD4-C1DB-44F2-A7CB-B82FA61A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(test set and train set)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2819270-19C4-4809-8669-3BA55E806BAB}"/>
              </a:ext>
            </a:extLst>
          </p:cNvPr>
          <p:cNvSpPr txBox="1"/>
          <p:nvPr/>
        </p:nvSpPr>
        <p:spPr>
          <a:xfrm>
            <a:off x="838200" y="2448027"/>
            <a:ext cx="8749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Splitting the data into a training set and a test set : </a:t>
            </a:r>
            <a:endParaRPr lang="en-US" i="1" dirty="0"/>
          </a:p>
          <a:p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5585D27-9CB4-4C98-B51F-FBF4F368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5" y="2969254"/>
            <a:ext cx="8256818" cy="25020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1794D9A-BC07-4558-B13B-C6DB91FEC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3593537"/>
            <a:ext cx="3088260" cy="29505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89867B4-9F96-4A9A-A8C3-AB90DC2AFFB3}"/>
              </a:ext>
            </a:extLst>
          </p:cNvPr>
          <p:cNvSpPr txBox="1"/>
          <p:nvPr/>
        </p:nvSpPr>
        <p:spPr>
          <a:xfrm>
            <a:off x="838200" y="3515899"/>
            <a:ext cx="378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The shapes of the train and test set : </a:t>
            </a:r>
            <a:endParaRPr lang="en-US" i="1" dirty="0"/>
          </a:p>
          <a:p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DD8CDB-2995-44F3-8C25-4A959F5F0858}"/>
              </a:ext>
            </a:extLst>
          </p:cNvPr>
          <p:cNvSpPr txBox="1"/>
          <p:nvPr/>
        </p:nvSpPr>
        <p:spPr>
          <a:xfrm>
            <a:off x="838200" y="4025128"/>
            <a:ext cx="67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Once the data split, we scale the data, to get a more precise 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8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Creation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C1D02-94E7-4C92-AA01-126E458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913" y="5650903"/>
            <a:ext cx="2991047" cy="30885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6A21E92-1022-4D6C-BF44-2FF5BB70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940"/>
            <a:ext cx="11112374" cy="448377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i="1" dirty="0"/>
              <a:t>Creation of the Models</a:t>
            </a:r>
          </a:p>
          <a:p>
            <a:pPr marL="0" indent="0" algn="just">
              <a:buNone/>
            </a:pPr>
            <a:r>
              <a:rPr lang="en-US" sz="2600" i="1" dirty="0"/>
              <a:t>We decided to test different models to see which one was the more precise.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1-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Neighbors</a:t>
            </a: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Classifiers</a:t>
            </a:r>
            <a:endParaRPr lang="es-ES" sz="2800" b="1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/>
              <a:t>K-Neighbors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s-ES" sz="2800" b="1" dirty="0">
                <a:solidFill>
                  <a:srgbClr val="6796E6"/>
                </a:solidFill>
                <a:latin typeface="Consolas" panose="020B0609020204030204" pitchFamily="49" charset="0"/>
              </a:rPr>
              <a:t>2- SVM </a:t>
            </a:r>
            <a:r>
              <a:rPr lang="es-ES" sz="2800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Classifiers</a:t>
            </a:r>
            <a:endParaRPr lang="en-US" b="1" i="1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600" dirty="0"/>
              <a:t>  SVC (Support Vector Classification)</a:t>
            </a:r>
            <a:endParaRPr lang="en-US" sz="2600" b="1" i="1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3-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Grid-search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on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SVC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model</a:t>
            </a:r>
            <a:endParaRPr lang="es-ES" b="1" dirty="0">
              <a:solidFill>
                <a:srgbClr val="6796E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i="1" dirty="0"/>
              <a:t>       </a:t>
            </a:r>
            <a:r>
              <a:rPr lang="en-US" sz="2600" i="1" dirty="0"/>
              <a:t>For this model we chose parameters adapted to our SVC Mode</a:t>
            </a:r>
          </a:p>
          <a:p>
            <a:pPr marL="0" indent="0">
              <a:buNone/>
            </a:pPr>
            <a:r>
              <a:rPr lang="en-US" sz="2600" i="1" dirty="0"/>
              <a:t>       and obtained :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7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</a:t>
            </a:r>
            <a:r>
              <a:rPr lang="fr-FR" sz="4400" i="1" dirty="0"/>
              <a:t>(</a:t>
            </a:r>
            <a:r>
              <a:rPr lang="fr-FR" sz="4400" i="1" dirty="0" err="1"/>
              <a:t>Creation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797C5-B43C-44AC-9F16-1AB248B0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6796E6"/>
                </a:solidFill>
                <a:latin typeface="Consolas" panose="020B0609020204030204" pitchFamily="49" charset="0"/>
              </a:rPr>
              <a:t>4-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Bagging</a:t>
            </a: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Bagging, </a:t>
            </a:r>
            <a:r>
              <a:rPr lang="en-US" dirty="0" err="1"/>
              <a:t>RandomForest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5-Boosting </a:t>
            </a:r>
            <a:r>
              <a:rPr lang="es-ES" b="1" dirty="0" err="1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Classifiers</a:t>
            </a:r>
            <a:endParaRPr lang="es-E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dirty="0" err="1"/>
              <a:t>AdaBoost</a:t>
            </a:r>
            <a:r>
              <a:rPr lang="es-E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6-Voting </a:t>
            </a:r>
            <a:r>
              <a:rPr lang="es-ES" b="1" dirty="0" err="1">
                <a:solidFill>
                  <a:srgbClr val="6796E6"/>
                </a:solidFill>
                <a:latin typeface="Consolas" panose="020B0609020204030204" pitchFamily="49" charset="0"/>
              </a:rPr>
              <a:t>Classifiiers</a:t>
            </a:r>
            <a:r>
              <a:rPr lang="es-ES" b="1" dirty="0">
                <a:solidFill>
                  <a:srgbClr val="6796E6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s-ES" dirty="0" err="1"/>
              <a:t>HardVoting</a:t>
            </a:r>
            <a:r>
              <a:rPr lang="es-ES" dirty="0"/>
              <a:t>, </a:t>
            </a:r>
            <a:r>
              <a:rPr lang="es-ES" dirty="0" err="1"/>
              <a:t>SoftVoting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1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54BD7-870D-4BEF-A419-B1553F46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516EC-118E-405C-8EE9-601768AF4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I- </a:t>
            </a:r>
            <a:r>
              <a:rPr lang="en-US" dirty="0"/>
              <a:t>Presentation</a:t>
            </a:r>
            <a:r>
              <a:rPr lang="fr-FR" dirty="0"/>
              <a:t> of the BDD</a:t>
            </a:r>
          </a:p>
          <a:p>
            <a:pPr marL="0" indent="0">
              <a:buNone/>
            </a:pPr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</a:p>
          <a:p>
            <a:pPr marL="0" indent="0">
              <a:buNone/>
            </a:pP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</a:t>
            </a:r>
          </a:p>
          <a:p>
            <a:pPr marL="457200" lvl="1" indent="0">
              <a:buNone/>
            </a:pPr>
            <a:r>
              <a:rPr lang="fr-FR" dirty="0"/>
              <a:t>III.A- Global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/>
              <a:t>III.B- Local </a:t>
            </a:r>
            <a:r>
              <a:rPr lang="fr-FR" dirty="0" err="1"/>
              <a:t>analysis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IV- Modeling</a:t>
            </a:r>
          </a:p>
          <a:p>
            <a:pPr marL="0" indent="0">
              <a:buNone/>
            </a:pPr>
            <a:r>
              <a:rPr lang="fr-FR" dirty="0"/>
              <a:t>V- Modeling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VI- How to use </a:t>
            </a:r>
            <a:r>
              <a:rPr lang="fr-FR" dirty="0" err="1"/>
              <a:t>our</a:t>
            </a:r>
            <a:r>
              <a:rPr lang="fr-FR" dirty="0"/>
              <a:t> FLASK application ?</a:t>
            </a:r>
          </a:p>
          <a:p>
            <a:pPr marL="0" indent="0">
              <a:buNone/>
            </a:pPr>
            <a:r>
              <a:rPr lang="fr-FR" dirty="0"/>
              <a:t>VII- Conclusion </a:t>
            </a:r>
          </a:p>
        </p:txBody>
      </p:sp>
    </p:spTree>
    <p:extLst>
      <p:ext uri="{BB962C8B-B14F-4D97-AF65-F5344CB8AC3E}">
        <p14:creationId xmlns:p14="http://schemas.microsoft.com/office/powerpoint/2010/main" val="183043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IV- Modeling </a:t>
            </a: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/>
              <a:t>Testing of the models</a:t>
            </a:r>
          </a:p>
          <a:p>
            <a:pPr algn="just"/>
            <a:r>
              <a:rPr lang="en-US" i="1" dirty="0"/>
              <a:t>To test the model, we created a list of prediction of our test set that we compered to its already known results. That is how we obtained the accuracy of each model. </a:t>
            </a:r>
          </a:p>
          <a:p>
            <a:pPr algn="just"/>
            <a:r>
              <a:rPr lang="en-US" i="1" dirty="0"/>
              <a:t>We also created a confusion matrix for each model, to illustrate our results.</a:t>
            </a:r>
          </a:p>
          <a:p>
            <a:pPr algn="just"/>
            <a:endParaRPr lang="en-US" b="1" i="1" dirty="0"/>
          </a:p>
          <a:p>
            <a:pPr algn="just"/>
            <a:r>
              <a:rPr lang="en-US" b="1" i="1" dirty="0"/>
              <a:t>Example for the SVC Classification model :</a:t>
            </a:r>
          </a:p>
          <a:p>
            <a:pPr algn="just"/>
            <a:endParaRPr lang="en-US" b="1" i="1" dirty="0"/>
          </a:p>
          <a:p>
            <a:pPr algn="just"/>
            <a:r>
              <a:rPr lang="en-US" i="1" dirty="0"/>
              <a:t>Prediction thanks to the function “.predict()”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Final accuracy of the model : 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Confusion matrix :</a:t>
            </a:r>
          </a:p>
          <a:p>
            <a:pPr algn="just"/>
            <a:endParaRPr lang="en-US" i="1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8A1B23C-B86B-473E-A093-D6BA8ECFD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96" y="4834870"/>
            <a:ext cx="2673718" cy="178966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C6506D4-23ED-48F9-82FE-476E8E6F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7" y="4174570"/>
            <a:ext cx="3128274" cy="3619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C7DE786-97DC-4DAD-A99B-317D9C43B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014" y="3629166"/>
            <a:ext cx="4245940" cy="36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214AB-9CCA-4538-83A4-8E699205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IV- Modeling </a:t>
            </a:r>
            <a:r>
              <a:rPr lang="fr-FR" sz="4400" i="1" dirty="0"/>
              <a:t>(</a:t>
            </a:r>
            <a:r>
              <a:rPr lang="fr-FR" i="1" dirty="0" err="1"/>
              <a:t>T</a:t>
            </a:r>
            <a:r>
              <a:rPr lang="fr-FR" sz="4400" i="1" dirty="0" err="1"/>
              <a:t>esting</a:t>
            </a:r>
            <a:r>
              <a:rPr lang="fr-FR" sz="4400" i="1" dirty="0"/>
              <a:t> of the </a:t>
            </a:r>
            <a:r>
              <a:rPr lang="fr-FR" sz="4400" i="1" dirty="0" err="1"/>
              <a:t>models</a:t>
            </a:r>
            <a:r>
              <a:rPr lang="fr-FR" sz="4400" i="1" dirty="0"/>
              <a:t>)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5E8506-A60D-4A38-99CB-B98709A9D2FB}"/>
              </a:ext>
            </a:extLst>
          </p:cNvPr>
          <p:cNvSpPr txBox="1"/>
          <p:nvPr/>
        </p:nvSpPr>
        <p:spPr>
          <a:xfrm>
            <a:off x="6720595" y="2092440"/>
            <a:ext cx="5018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VotingClassifier we selected only the classifier with a score above 0,50 (We deleted the </a:t>
            </a:r>
            <a:r>
              <a:rPr lang="en-US" dirty="0" err="1"/>
              <a:t>AdaBoostClassifier</a:t>
            </a:r>
            <a:r>
              <a:rPr lang="en-US" dirty="0"/>
              <a:t>).</a:t>
            </a:r>
          </a:p>
          <a:p>
            <a:r>
              <a:rPr lang="en-US" dirty="0"/>
              <a:t> We tried both Hard and soft VotingClassifier.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19D8E-877A-4714-81DC-EB14021C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853" y="3794203"/>
            <a:ext cx="4638795" cy="11127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F6117DC-16B3-4D74-9625-EDE7EF2C2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3"/>
          <a:stretch/>
        </p:blipFill>
        <p:spPr>
          <a:xfrm>
            <a:off x="838200" y="1772168"/>
            <a:ext cx="4562949" cy="45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5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F74262-129C-43EA-B20C-E49742D45D07}"/>
              </a:ext>
            </a:extLst>
          </p:cNvPr>
          <p:cNvSpPr txBox="1"/>
          <p:nvPr/>
        </p:nvSpPr>
        <p:spPr>
          <a:xfrm>
            <a:off x="838200" y="2672427"/>
            <a:ext cx="4591639" cy="314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We can look at the correlation matrix of the encoded data to see which columns/variables are the more correlated to our target variable.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It will allow us to see what variable are really useful for our classification.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63ED4-995F-49F7-A686-3C363FF96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982"/>
          <a:stretch/>
        </p:blipFill>
        <p:spPr>
          <a:xfrm>
            <a:off x="6006096" y="1690688"/>
            <a:ext cx="5347703" cy="5106721"/>
          </a:xfrm>
          <a:prstGeom prst="rect">
            <a:avLst/>
          </a:prstGeom>
          <a:effectLst/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AA9F8DA7-7A68-4829-AC5E-00201EBC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(To go </a:t>
            </a:r>
            <a:r>
              <a:rPr lang="fr-FR" sz="3200" i="1" dirty="0" err="1"/>
              <a:t>futher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22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 </a:t>
            </a:r>
            <a:endParaRPr lang="en-US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BE7893-5C69-4B50-80A2-D4FD826E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66" y="3181576"/>
            <a:ext cx="6866299" cy="22353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7BB210-4DEF-4CAB-A03F-714B86A9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81" y="1202257"/>
            <a:ext cx="543013" cy="4079535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C465AD2-EE40-4B47-93CE-47288324BF07}"/>
              </a:ext>
            </a:extLst>
          </p:cNvPr>
          <p:cNvSpPr txBox="1"/>
          <p:nvPr/>
        </p:nvSpPr>
        <p:spPr>
          <a:xfrm>
            <a:off x="838200" y="1825804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After encoding the variables, we did a correlation matrix to see with parameter are the most correlated to the type of Obesity.</a:t>
            </a:r>
          </a:p>
          <a:p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66453-A4B2-46C1-A19A-9D0988B88C55}"/>
              </a:ext>
            </a:extLst>
          </p:cNvPr>
          <p:cNvSpPr txBox="1"/>
          <p:nvPr/>
        </p:nvSpPr>
        <p:spPr>
          <a:xfrm>
            <a:off x="838200" y="541690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most correlated variable is, </a:t>
            </a:r>
            <a:r>
              <a:rPr lang="fr-FR" dirty="0" err="1"/>
              <a:t>unsurprisingly</a:t>
            </a:r>
            <a:r>
              <a:rPr lang="en-US" i="1" dirty="0"/>
              <a:t>, the Weight. But we can also see that the family history with overweight is highly correlated to the type of obesity. </a:t>
            </a:r>
          </a:p>
          <a:p>
            <a:pPr algn="just"/>
            <a:r>
              <a:rPr lang="en-US" i="1" dirty="0"/>
              <a:t>The Age, Frequency of consumption of vegetables (FCVC) and if the person has a high consumption of high caloric food (FAVC) are also highly correlated parameters.</a:t>
            </a:r>
            <a:endParaRPr lang="fr-FR" i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1E657-CCF1-4BA5-95E6-2BD9B0F9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Correlation</a:t>
            </a:r>
            <a:r>
              <a:rPr lang="fr-FR" sz="3200" i="1" dirty="0"/>
              <a:t> matrix)</a:t>
            </a:r>
            <a:r>
              <a:rPr lang="fr-FR" sz="3200" dirty="0"/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811389-A4AD-49F7-95FA-F4F71383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45" y="3199170"/>
            <a:ext cx="6657429" cy="3365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A6AA4B-FC60-41C3-94F8-E4EEA99C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298" y="3551780"/>
            <a:ext cx="6083476" cy="173001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BBACA88-CDA2-48BC-B22C-9ECED3A574DB}"/>
              </a:ext>
            </a:extLst>
          </p:cNvPr>
          <p:cNvSpPr txBox="1"/>
          <p:nvPr/>
        </p:nvSpPr>
        <p:spPr>
          <a:xfrm>
            <a:off x="838200" y="1916087"/>
            <a:ext cx="496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Since </a:t>
            </a:r>
            <a:r>
              <a:rPr lang="en-US" b="1" i="1" dirty="0"/>
              <a:t>Weight</a:t>
            </a:r>
            <a:r>
              <a:rPr lang="en-US" i="1" dirty="0"/>
              <a:t> is the most correlated variable to Obesity, we decided to study the correlation of this parameter with all the others</a:t>
            </a:r>
          </a:p>
          <a:p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70AF8B-FECF-4F2D-8FF7-36ABB312C5FC}"/>
              </a:ext>
            </a:extLst>
          </p:cNvPr>
          <p:cNvSpPr txBox="1"/>
          <p:nvPr/>
        </p:nvSpPr>
        <p:spPr>
          <a:xfrm>
            <a:off x="838201" y="5380672"/>
            <a:ext cx="10525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We can see that the Weight has also a high correlation with family history with overweight, but also with the Height. </a:t>
            </a:r>
          </a:p>
          <a:p>
            <a:pPr algn="just"/>
            <a:r>
              <a:rPr lang="en-US" i="1" dirty="0"/>
              <a:t>As for Obesity, the correlation between Weight and the parameters Age, FAVC and FCVC is high, but we can also see a high correlation with new parameters as daily water consumption CH2O and consumption of alcohol (CALC)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D46A03-6B6C-415B-BF9F-FAC1F9A80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081" y="1202257"/>
            <a:ext cx="543013" cy="4079535"/>
          </a:xfrm>
          <a:prstGeom prst="rect">
            <a:avLst/>
          </a:prstGeom>
          <a:scene3d>
            <a:camera prst="orthographicFront">
              <a:rot lat="3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61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C58400A-0ED1-4210-93F1-5C9D77D0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000" dirty="0"/>
              <a:t>V- Modeling </a:t>
            </a:r>
            <a:r>
              <a:rPr lang="fr-FR" sz="4000" dirty="0" err="1"/>
              <a:t>with</a:t>
            </a:r>
            <a:r>
              <a:rPr lang="fr-FR" sz="4000" dirty="0"/>
              <a:t> </a:t>
            </a:r>
            <a:r>
              <a:rPr lang="fr-FR" sz="4000" dirty="0" err="1"/>
              <a:t>reduced</a:t>
            </a:r>
            <a:r>
              <a:rPr lang="fr-FR" sz="4000" dirty="0"/>
              <a:t> </a:t>
            </a:r>
            <a:r>
              <a:rPr lang="fr-FR" sz="4000" dirty="0" err="1"/>
              <a:t>features</a:t>
            </a:r>
            <a:br>
              <a:rPr lang="fr-FR" dirty="0"/>
            </a:br>
            <a:r>
              <a:rPr lang="fr-FR" sz="3200" i="1" dirty="0"/>
              <a:t>(Drop of the </a:t>
            </a:r>
            <a:r>
              <a:rPr lang="fr-FR" sz="3200" i="1" dirty="0" err="1"/>
              <a:t>unusfull</a:t>
            </a:r>
            <a:r>
              <a:rPr lang="fr-FR" sz="3200" i="1" dirty="0"/>
              <a:t> data)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95F9C9-E47B-4BB8-A757-792358F81138}"/>
              </a:ext>
            </a:extLst>
          </p:cNvPr>
          <p:cNvSpPr txBox="1"/>
          <p:nvPr/>
        </p:nvSpPr>
        <p:spPr>
          <a:xfrm>
            <a:off x="908482" y="2324430"/>
            <a:ext cx="10445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Looking at the correlation matrix, we decided to drop the variables with a correlation with our target variable under 0,15. This would enable us to use only very correlated variables and be more precise in our prediction.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/>
              <a:t>Those are the columns we dropped :</a:t>
            </a:r>
          </a:p>
          <a:p>
            <a:endParaRPr 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DA978BF6-099B-44F8-B668-7F5BEB1B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06" y="3842660"/>
            <a:ext cx="9411752" cy="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46382A5-FA00-4BA6-A46F-329E2A12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Testing</a:t>
            </a:r>
            <a:r>
              <a:rPr lang="fr-FR" sz="3200" i="1" dirty="0"/>
              <a:t> of the </a:t>
            </a:r>
            <a:r>
              <a:rPr lang="fr-FR" sz="3200" i="1" dirty="0" err="1"/>
              <a:t>reduced</a:t>
            </a:r>
            <a:r>
              <a:rPr lang="fr-FR" sz="3200" i="1" dirty="0"/>
              <a:t> </a:t>
            </a:r>
            <a:r>
              <a:rPr lang="fr-FR" sz="3200" i="1" dirty="0" err="1"/>
              <a:t>models</a:t>
            </a:r>
            <a:r>
              <a:rPr lang="fr-FR" sz="3200" i="1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3D42F8-7E41-44C8-B4EB-153226C15EFB}"/>
              </a:ext>
            </a:extLst>
          </p:cNvPr>
          <p:cNvSpPr txBox="1"/>
          <p:nvPr/>
        </p:nvSpPr>
        <p:spPr>
          <a:xfrm>
            <a:off x="838200" y="198903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for the SVC Classification model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thanks to the function “.predict()”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accuracy of the model 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Confusion matrix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F41B54-9941-489E-A6EF-9B7E5E7B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2026"/>
            <a:ext cx="2952473" cy="19483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194488C-29A0-4F5C-A227-EAECBC22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093" y="2565024"/>
            <a:ext cx="5828707" cy="3101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C67245E-D1AC-43D3-9922-12F69303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21" y="3118849"/>
            <a:ext cx="2745411" cy="3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43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4400" dirty="0"/>
              <a:t>V- Modeling </a:t>
            </a:r>
            <a:r>
              <a:rPr lang="fr-FR" sz="4400" dirty="0" err="1"/>
              <a:t>with</a:t>
            </a:r>
            <a:r>
              <a:rPr lang="fr-FR" sz="4400" dirty="0"/>
              <a:t> </a:t>
            </a:r>
            <a:r>
              <a:rPr lang="fr-FR" sz="4400" dirty="0" err="1"/>
              <a:t>reduced</a:t>
            </a:r>
            <a:r>
              <a:rPr lang="fr-FR" sz="4400" dirty="0"/>
              <a:t> </a:t>
            </a:r>
            <a:r>
              <a:rPr lang="fr-FR" sz="4400" dirty="0" err="1"/>
              <a:t>features</a:t>
            </a:r>
            <a:br>
              <a:rPr lang="fr-FR" sz="4400" dirty="0"/>
            </a:br>
            <a:r>
              <a:rPr lang="fr-FR" sz="3200" i="1" dirty="0"/>
              <a:t>(</a:t>
            </a:r>
            <a:r>
              <a:rPr lang="fr-FR" sz="3200" i="1" dirty="0" err="1"/>
              <a:t>Results</a:t>
            </a:r>
            <a:r>
              <a:rPr lang="fr-FR" sz="3200" i="1" dirty="0"/>
              <a:t>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4FEF4A-555F-4FC2-9946-0B4185442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75"/>
          <a:stretch/>
        </p:blipFill>
        <p:spPr>
          <a:xfrm>
            <a:off x="838199" y="1855960"/>
            <a:ext cx="6277825" cy="140592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CB48D8-1434-400F-AE8B-56A9A4FED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6277824" cy="154617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90C7E3-A54F-439C-84A6-3C5F9A99ABFD}"/>
              </a:ext>
            </a:extLst>
          </p:cNvPr>
          <p:cNvSpPr txBox="1"/>
          <p:nvPr/>
        </p:nvSpPr>
        <p:spPr>
          <a:xfrm>
            <a:off x="740875" y="5423024"/>
            <a:ext cx="1071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the reduced models (with only significant features) have globally a higher accuracy than the models with all features. </a:t>
            </a:r>
          </a:p>
        </p:txBody>
      </p:sp>
    </p:spTree>
    <p:extLst>
      <p:ext uri="{BB962C8B-B14F-4D97-AF65-F5344CB8AC3E}">
        <p14:creationId xmlns:p14="http://schemas.microsoft.com/office/powerpoint/2010/main" val="93596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AA153-5DDD-4524-990D-5E1F0763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VI- How to use our FLASK application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D208-C2B0-4E82-A2A5-8A7DEE05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53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65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226AB-E5AF-4755-8BF1-C230E729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VI- Conclusion</a:t>
            </a:r>
            <a:endParaRPr lang="fr-FR" sz="32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E610F-C23C-4CB2-BA8A-71754ACB9D93}"/>
              </a:ext>
            </a:extLst>
          </p:cNvPr>
          <p:cNvSpPr txBox="1"/>
          <p:nvPr/>
        </p:nvSpPr>
        <p:spPr>
          <a:xfrm>
            <a:off x="950614" y="2082297"/>
            <a:ext cx="10909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objective: </a:t>
            </a:r>
            <a:r>
              <a:rPr lang="en-US" dirty="0"/>
              <a:t>get a Classifier  with at least an </a:t>
            </a:r>
            <a:r>
              <a:rPr lang="en-US" b="1" dirty="0"/>
              <a:t>accuracy of 90%. </a:t>
            </a:r>
          </a:p>
          <a:p>
            <a:endParaRPr lang="en-US" b="1" dirty="0"/>
          </a:p>
          <a:p>
            <a:r>
              <a:rPr lang="en-US" b="1" dirty="0"/>
              <a:t>Our result: </a:t>
            </a:r>
            <a:r>
              <a:rPr lang="en-US" dirty="0"/>
              <a:t>Classifier with an </a:t>
            </a:r>
            <a:r>
              <a:rPr lang="en-US" b="1" dirty="0"/>
              <a:t>accuracy of 97%. </a:t>
            </a:r>
          </a:p>
          <a:p>
            <a:endParaRPr lang="en-US" dirty="0"/>
          </a:p>
          <a:p>
            <a:r>
              <a:rPr lang="en-US" dirty="0"/>
              <a:t>We obtain our a </a:t>
            </a:r>
            <a:r>
              <a:rPr lang="en-US" b="1" dirty="0" err="1"/>
              <a:t>SoftVotingClassifier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</a:t>
            </a:r>
            <a:r>
              <a:rPr lang="en-US" dirty="0" err="1"/>
              <a:t>the</a:t>
            </a:r>
            <a:r>
              <a:rPr lang="en-US" dirty="0"/>
              <a:t> following classifier : Bagging,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s-ES" dirty="0" err="1"/>
              <a:t>GradientBoosting</a:t>
            </a:r>
            <a:r>
              <a:rPr lang="es-ES" dirty="0"/>
              <a:t>, </a:t>
            </a:r>
            <a:r>
              <a:rPr lang="es-ES" dirty="0" err="1"/>
              <a:t>HistGradientBoosting</a:t>
            </a:r>
            <a:r>
              <a:rPr lang="en-US" dirty="0"/>
              <a:t>, SVC (optimize with Grid-search) 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the features :</a:t>
            </a:r>
          </a:p>
        </p:txBody>
      </p:sp>
    </p:spTree>
    <p:extLst>
      <p:ext uri="{BB962C8B-B14F-4D97-AF65-F5344CB8AC3E}">
        <p14:creationId xmlns:p14="http://schemas.microsoft.com/office/powerpoint/2010/main" val="357808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3094C-32B6-4A4C-8F77-83B54687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</a:t>
            </a:r>
            <a:r>
              <a:rPr lang="fr-FR" dirty="0" err="1"/>
              <a:t>Presentation</a:t>
            </a:r>
            <a:r>
              <a:rPr lang="fr-FR" dirty="0"/>
              <a:t> of the BDD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49F31-5031-4BCE-9427-B19FD065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37134"/>
            <a:ext cx="8529119" cy="483009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</a:rPr>
              <a:t>Dimension</a:t>
            </a:r>
            <a:r>
              <a:rPr lang="en-US" b="0" i="0" dirty="0">
                <a:effectLst/>
              </a:rPr>
              <a:t>: </a:t>
            </a:r>
            <a:r>
              <a:rPr lang="en-US" sz="2000" b="0" i="0" dirty="0">
                <a:effectLst/>
              </a:rPr>
              <a:t>2111 rows × 17 columns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CE692B-5514-40B3-8593-7E10AC73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" y="3475667"/>
            <a:ext cx="12192000" cy="200227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4B581D9-1F77-4B24-890A-EC5EC085D46D}"/>
              </a:ext>
            </a:extLst>
          </p:cNvPr>
          <p:cNvSpPr txBox="1">
            <a:spLocks/>
          </p:cNvSpPr>
          <p:nvPr/>
        </p:nvSpPr>
        <p:spPr>
          <a:xfrm>
            <a:off x="-1" y="2177202"/>
            <a:ext cx="8529119" cy="4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Name</a:t>
            </a:r>
            <a:r>
              <a:rPr lang="en-US" dirty="0"/>
              <a:t>: </a:t>
            </a:r>
            <a:r>
              <a:rPr lang="en-US" sz="2000" dirty="0" err="1"/>
              <a:t>ObesityDataSet_raw_and_data_sinthetic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57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94006-4AFD-4F2A-8379-1EDCCD0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VI- Conclusion</a:t>
            </a:r>
            <a:br>
              <a:rPr lang="fr-FR" dirty="0"/>
            </a:br>
            <a:r>
              <a:rPr lang="fr-FR" sz="3200" i="1" dirty="0"/>
              <a:t>(If </a:t>
            </a:r>
            <a:r>
              <a:rPr lang="fr-FR" sz="3200" i="1" dirty="0" err="1"/>
              <a:t>we</a:t>
            </a:r>
            <a:r>
              <a:rPr lang="fr-FR" sz="3200" i="1" dirty="0"/>
              <a:t> </a:t>
            </a:r>
            <a:r>
              <a:rPr lang="fr-FR" sz="3200" i="1" dirty="0" err="1"/>
              <a:t>had</a:t>
            </a:r>
            <a:r>
              <a:rPr lang="fr-FR" sz="3200" i="1" dirty="0"/>
              <a:t> to start the Project </a:t>
            </a:r>
            <a:r>
              <a:rPr lang="fr-FR" sz="3200" i="1" dirty="0" err="1"/>
              <a:t>again</a:t>
            </a:r>
            <a:r>
              <a:rPr lang="fr-FR" sz="3200" i="1" dirty="0"/>
              <a:t> ) </a:t>
            </a:r>
            <a:endParaRPr lang="en-US" sz="3200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CE578-F713-4A52-B02F-4A6029D7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 we did Well ? </a:t>
            </a:r>
          </a:p>
          <a:p>
            <a:pPr marL="0" indent="0">
              <a:buNone/>
            </a:pPr>
            <a:r>
              <a:rPr lang="en-US" dirty="0"/>
              <a:t>The Analysis of the dataset. </a:t>
            </a:r>
          </a:p>
          <a:p>
            <a:pPr marL="0" indent="0">
              <a:buNone/>
            </a:pPr>
            <a:r>
              <a:rPr lang="en-US" dirty="0"/>
              <a:t>Realization of a flask App (using few html)</a:t>
            </a:r>
          </a:p>
          <a:p>
            <a:pPr marL="0" indent="0">
              <a:buNone/>
            </a:pPr>
            <a:r>
              <a:rPr lang="en-US" dirty="0"/>
              <a:t>Our collaboration (use of </a:t>
            </a:r>
            <a:r>
              <a:rPr lang="en-US" dirty="0" err="1"/>
              <a:t>github</a:t>
            </a:r>
            <a:r>
              <a:rPr lang="en-US" dirty="0"/>
              <a:t>, division of tasks)</a:t>
            </a:r>
          </a:p>
          <a:p>
            <a:pPr marL="0" indent="0">
              <a:buNone/>
            </a:pPr>
            <a:r>
              <a:rPr lang="en-US" dirty="0"/>
              <a:t>Selection of the most significant features to improve our models.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to proceeded to find a model with a good accuracy ?</a:t>
            </a:r>
          </a:p>
          <a:p>
            <a:pPr marL="0" indent="0">
              <a:buNone/>
            </a:pPr>
            <a:r>
              <a:rPr lang="en-US" b="1" dirty="0"/>
              <a:t>Or what we should have done if we didn’t found conclusive first results.  </a:t>
            </a:r>
          </a:p>
          <a:p>
            <a:pPr marL="0" indent="0">
              <a:buNone/>
            </a:pPr>
            <a:r>
              <a:rPr lang="en-US" dirty="0"/>
              <a:t>For a list of features:  </a:t>
            </a:r>
          </a:p>
          <a:p>
            <a:pPr marL="457200" lvl="1" indent="0">
              <a:buNone/>
            </a:pPr>
            <a:r>
              <a:rPr lang="en-US" dirty="0"/>
              <a:t>Select a list of classifier. </a:t>
            </a:r>
          </a:p>
          <a:p>
            <a:pPr marL="457200" lvl="1" indent="0">
              <a:buNone/>
            </a:pPr>
            <a:r>
              <a:rPr lang="en-US" dirty="0"/>
              <a:t>For each classifier :</a:t>
            </a:r>
          </a:p>
          <a:p>
            <a:pPr marL="914400" lvl="2" indent="0">
              <a:buNone/>
            </a:pPr>
            <a:r>
              <a:rPr lang="en-US" dirty="0"/>
              <a:t>applied a grid Search to find the best parameters and create new optimize classifier.</a:t>
            </a:r>
          </a:p>
          <a:p>
            <a:pPr marL="914400" lvl="2" indent="0">
              <a:buNone/>
            </a:pPr>
            <a:r>
              <a:rPr lang="en-US" dirty="0"/>
              <a:t>Keep only optimize classifier having an accuracy above 50%.   </a:t>
            </a:r>
          </a:p>
          <a:p>
            <a:pPr marL="457200" lvl="1" indent="0">
              <a:buNone/>
            </a:pPr>
            <a:r>
              <a:rPr lang="en-US" dirty="0"/>
              <a:t>Proceed to a Voting Classifier. </a:t>
            </a:r>
          </a:p>
        </p:txBody>
      </p:sp>
    </p:spTree>
    <p:extLst>
      <p:ext uri="{BB962C8B-B14F-4D97-AF65-F5344CB8AC3E}">
        <p14:creationId xmlns:p14="http://schemas.microsoft.com/office/powerpoint/2010/main" val="384490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</a:t>
            </a:r>
            <a:r>
              <a:rPr lang="fr-FR" dirty="0" err="1"/>
              <a:t>Creation</a:t>
            </a:r>
            <a:r>
              <a:rPr lang="fr-FR" dirty="0"/>
              <a:t> of groups of variables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6FFFB8-3553-4E9F-A345-49F8EB3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AEAAA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of the subject</a:t>
            </a:r>
            <a:r>
              <a:rPr lang="en-US" sz="2000" b="1" u="sng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Gender, Age, Height, Weight,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Family_history_with_overweight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NObeyesdad</a:t>
            </a:r>
            <a:r>
              <a:rPr lang="en-US" sz="1800" dirty="0">
                <a:solidFill>
                  <a:srgbClr val="AEAAA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Addictions naucify:</a:t>
            </a: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Smoke, Consumption of alcohol (CALC)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eating habits: </a:t>
            </a:r>
            <a:r>
              <a:rPr lang="en-US" sz="18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 of consumption of vegetables (FCVC) Consumption of water daily (CH20)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 eating habits:</a:t>
            </a:r>
            <a:r>
              <a:rPr lang="en-US" sz="20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C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Frequent consumption of high caloric food (FAVC), Consumption of food between meals (CAEC)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Quantification of </a:t>
            </a:r>
            <a:r>
              <a:rPr lang="fr-FR" sz="2000" b="1" u="sng" dirty="0" err="1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food</a:t>
            </a:r>
            <a:r>
              <a:rPr lang="fr-FR" sz="2000" b="1" u="sng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consomption :</a:t>
            </a:r>
            <a:r>
              <a:rPr lang="fr-FR" sz="20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main meals (NCP)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Calorie’s consumption monitoring (SCC)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Lifestyle habits: </a:t>
            </a:r>
            <a:r>
              <a:rPr lang="en-US" sz="1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activity frequency (FAF),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using technology devices (TUE)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9CC2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Transportation used (MTRANS)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13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293AB-AB1D-47D3-9AA8-B79126A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>
                <a:solidFill>
                  <a:srgbClr val="FF0000"/>
                </a:solidFill>
              </a:rPr>
              <a:t>Harmful addictions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B06B-382D-402E-8B45-58BD0AD3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379" y="1484769"/>
            <a:ext cx="8181621" cy="537323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CD5898-9FCC-4A37-9FE5-94246D1A8A7F}"/>
              </a:ext>
            </a:extLst>
          </p:cNvPr>
          <p:cNvSpPr txBox="1"/>
          <p:nvPr/>
        </p:nvSpPr>
        <p:spPr>
          <a:xfrm>
            <a:off x="461728" y="2164001"/>
            <a:ext cx="42008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“Do you smoke?”</a:t>
            </a:r>
          </a:p>
          <a:p>
            <a:endParaRPr lang="en-US" i="1" dirty="0"/>
          </a:p>
          <a:p>
            <a:r>
              <a:rPr lang="en-US" dirty="0"/>
              <a:t>CALC {</a:t>
            </a:r>
            <a:r>
              <a:rPr lang="en-US" dirty="0" err="1"/>
              <a:t>no,Sometimes,Frequently,Always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>
                <a:solidFill>
                  <a:srgbClr val="2E2E2E"/>
                </a:solidFill>
                <a:latin typeface="NexusSerif"/>
              </a:rPr>
              <a:t>H</a:t>
            </a:r>
            <a:r>
              <a:rPr lang="en-US" b="0" i="1" dirty="0">
                <a:solidFill>
                  <a:srgbClr val="2E2E2E"/>
                </a:solidFill>
                <a:effectLst/>
                <a:latin typeface="NexusSerif"/>
              </a:rPr>
              <a:t>ow often do you drink alcohol?”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64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7F651C-7212-429B-9EF6-968FBEA16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t="1111" r="50000" b="1148"/>
          <a:stretch/>
        </p:blipFill>
        <p:spPr>
          <a:xfrm>
            <a:off x="4055951" y="1765426"/>
            <a:ext cx="3675419" cy="48436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2995C1B-B977-47D9-A095-25BD36751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91"/>
          <a:stretch/>
        </p:blipFill>
        <p:spPr>
          <a:xfrm>
            <a:off x="7948943" y="1563036"/>
            <a:ext cx="4010685" cy="52949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EF1A18-7EA6-49A3-AE5A-EB5D950A19AE}"/>
              </a:ext>
            </a:extLst>
          </p:cNvPr>
          <p:cNvSpPr txBox="1"/>
          <p:nvPr/>
        </p:nvSpPr>
        <p:spPr>
          <a:xfrm>
            <a:off x="579420" y="2274838"/>
            <a:ext cx="3258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FCVC {numeric value from 1 to 3}</a:t>
            </a:r>
          </a:p>
          <a:p>
            <a:pPr algn="just"/>
            <a:r>
              <a:rPr lang="en-US" dirty="0"/>
              <a:t>1= Never </a:t>
            </a:r>
          </a:p>
          <a:p>
            <a:pPr algn="just"/>
            <a:r>
              <a:rPr lang="en-US" dirty="0"/>
              <a:t>2= Sometimes </a:t>
            </a:r>
          </a:p>
          <a:p>
            <a:pPr algn="just"/>
            <a:r>
              <a:rPr lang="en-US" dirty="0"/>
              <a:t>3= Always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Answering to the question:</a:t>
            </a:r>
          </a:p>
          <a:p>
            <a:pPr algn="just"/>
            <a:r>
              <a:rPr lang="en-US" b="0" i="1" dirty="0">
                <a:solidFill>
                  <a:srgbClr val="2E2E2E"/>
                </a:solidFill>
                <a:effectLst/>
              </a:rPr>
              <a:t>“Do you usually eat vegetables in your meals?”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32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dirty="0">
                <a:solidFill>
                  <a:srgbClr val="92D050"/>
                </a:solidFill>
              </a:rPr>
              <a:t>good eating habits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861CE9-C75D-413A-9866-1D531C51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09"/>
          <a:stretch/>
        </p:blipFill>
        <p:spPr>
          <a:xfrm>
            <a:off x="8057584" y="1419606"/>
            <a:ext cx="4134416" cy="54383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D718FE-3F7B-421C-B243-D4BBB61D3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7" y="1610000"/>
            <a:ext cx="3775295" cy="50576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3883C7-4101-4A53-B360-07EF7EA9FDD4}"/>
              </a:ext>
            </a:extLst>
          </p:cNvPr>
          <p:cNvSpPr txBox="1"/>
          <p:nvPr/>
        </p:nvSpPr>
        <p:spPr>
          <a:xfrm>
            <a:off x="583950" y="2192956"/>
            <a:ext cx="347653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CH2O {numeric value from 1 to 3}</a:t>
            </a:r>
          </a:p>
          <a:p>
            <a:r>
              <a:rPr lang="en-US" sz="1600" dirty="0"/>
              <a:t>First interpretation:</a:t>
            </a:r>
          </a:p>
          <a:p>
            <a:pPr lvl="1"/>
            <a:r>
              <a:rPr lang="en-US" sz="1600" dirty="0"/>
              <a:t>1= </a:t>
            </a:r>
            <a:r>
              <a:rPr lang="en-US" sz="1600" b="0" i="0" dirty="0">
                <a:effectLst/>
              </a:rPr>
              <a:t>Less than a liter </a:t>
            </a:r>
          </a:p>
          <a:p>
            <a:pPr lvl="1"/>
            <a:r>
              <a:rPr lang="en-US" sz="1600" dirty="0"/>
              <a:t>]1,3[= </a:t>
            </a:r>
            <a:r>
              <a:rPr lang="en-US" sz="1600" b="0" i="0" dirty="0">
                <a:effectLst/>
              </a:rPr>
              <a:t>Between 1 and 2 L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3= </a:t>
            </a:r>
            <a:r>
              <a:rPr lang="en-US" sz="1600" b="0" i="0" dirty="0">
                <a:effectLst/>
              </a:rPr>
              <a:t>More than 2 L</a:t>
            </a:r>
          </a:p>
          <a:p>
            <a:r>
              <a:rPr lang="en-US" sz="1600" dirty="0"/>
              <a:t>Second Interpretation:</a:t>
            </a:r>
          </a:p>
          <a:p>
            <a:pPr lvl="1"/>
            <a:r>
              <a:rPr lang="en-US" sz="1600" dirty="0"/>
              <a:t>The measuring unit is the liter. </a:t>
            </a:r>
          </a:p>
          <a:p>
            <a:endParaRPr lang="en-US" sz="1100" i="1" dirty="0"/>
          </a:p>
          <a:p>
            <a:r>
              <a:rPr lang="en-US" dirty="0"/>
              <a:t>Answering to the question:</a:t>
            </a:r>
          </a:p>
          <a:p>
            <a:r>
              <a:rPr lang="en-US" b="0" dirty="0">
                <a:solidFill>
                  <a:srgbClr val="2E2E2E"/>
                </a:solidFill>
                <a:effectLst/>
              </a:rPr>
              <a:t>“How much water do you drink daily?”</a:t>
            </a:r>
          </a:p>
          <a:p>
            <a:endParaRPr lang="en-US" b="0" dirty="0">
              <a:solidFill>
                <a:srgbClr val="2E2E2E"/>
              </a:solidFill>
              <a:effectLst/>
            </a:endParaRPr>
          </a:p>
          <a:p>
            <a:r>
              <a:rPr lang="en-US" sz="1200" i="1" dirty="0"/>
              <a:t>This feature wasn’t significant enough. We didn’t keep it in our final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1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III- </a:t>
            </a:r>
            <a:r>
              <a:rPr lang="en-US" dirty="0"/>
              <a:t>Analysis</a:t>
            </a:r>
            <a:r>
              <a:rPr lang="fr-FR" dirty="0"/>
              <a:t> of Data, global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en-US" dirty="0"/>
              <a:t>of </a:t>
            </a:r>
            <a:r>
              <a:rPr lang="en-US" sz="4900" dirty="0">
                <a:solidFill>
                  <a:srgbClr val="FFC000"/>
                </a:solidFill>
                <a:cs typeface="Arial" panose="020B0604020202020204" pitchFamily="34" charset="0"/>
              </a:rPr>
              <a:t>bad eating habits</a:t>
            </a:r>
            <a:endParaRPr lang="en-US" sz="2000" dirty="0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6FBACA-72F9-4EAD-8B50-5CF7A378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04" y="1690688"/>
            <a:ext cx="7734710" cy="51273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7E4EE95-441A-400C-B0CE-8436E33D4AC2}"/>
              </a:ext>
            </a:extLst>
          </p:cNvPr>
          <p:cNvSpPr txBox="1"/>
          <p:nvPr/>
        </p:nvSpPr>
        <p:spPr>
          <a:xfrm>
            <a:off x="838200" y="2500032"/>
            <a:ext cx="3468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FAVC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eat high caloric food frequently?”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/>
              <a:t>CAEC {</a:t>
            </a:r>
            <a:r>
              <a:rPr lang="en-US" i="1" dirty="0" err="1"/>
              <a:t>no,Sometimes,Frequently,Always</a:t>
            </a:r>
            <a:r>
              <a:rPr lang="en-US" i="1" dirty="0"/>
              <a:t>}</a:t>
            </a:r>
          </a:p>
          <a:p>
            <a:endParaRPr lang="en-US" i="1" dirty="0"/>
          </a:p>
          <a:p>
            <a:r>
              <a:rPr lang="en-US" dirty="0"/>
              <a:t>Answering to the question:</a:t>
            </a:r>
          </a:p>
          <a:p>
            <a:r>
              <a:rPr lang="en-US" dirty="0"/>
              <a:t>“</a:t>
            </a:r>
            <a:r>
              <a:rPr lang="en-US" b="0" dirty="0">
                <a:solidFill>
                  <a:srgbClr val="2E2E2E"/>
                </a:solidFill>
                <a:effectLst/>
              </a:rPr>
              <a:t>Do you eat any food between meals?”</a:t>
            </a:r>
            <a:endParaRPr lang="en-US" dirty="0"/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863C4-7B58-4C4E-BB53-10CC25FA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III- </a:t>
            </a:r>
            <a:r>
              <a:rPr lang="en-US" sz="4000" dirty="0"/>
              <a:t>Analysis</a:t>
            </a:r>
            <a:r>
              <a:rPr lang="fr-FR" sz="4000" dirty="0"/>
              <a:t> of Data, global </a:t>
            </a:r>
            <a:r>
              <a:rPr lang="fr-FR" sz="4000" dirty="0" err="1"/>
              <a:t>analysis</a:t>
            </a:r>
            <a:r>
              <a:rPr lang="fr-FR" sz="4000" dirty="0"/>
              <a:t> </a:t>
            </a:r>
            <a:r>
              <a:rPr lang="en-US" sz="4000" dirty="0"/>
              <a:t>of 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Quantification of </a:t>
            </a:r>
            <a:r>
              <a:rPr lang="fr-FR" sz="4000" dirty="0" err="1">
                <a:solidFill>
                  <a:srgbClr val="808080"/>
                </a:solidFill>
                <a:cs typeface="Arial" panose="020B0604020202020204" pitchFamily="34" charset="0"/>
              </a:rPr>
              <a:t>food</a:t>
            </a:r>
            <a:r>
              <a:rPr lang="fr-FR" sz="4000" dirty="0">
                <a:solidFill>
                  <a:srgbClr val="808080"/>
                </a:solidFill>
                <a:cs typeface="Arial" panose="020B0604020202020204" pitchFamily="34" charset="0"/>
              </a:rPr>
              <a:t> consomption </a:t>
            </a:r>
            <a:endParaRPr lang="en-US" sz="4000" dirty="0">
              <a:solidFill>
                <a:srgbClr val="808080"/>
              </a:solidFill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B0A696-9BE4-4410-AE89-A12680C79F75}"/>
              </a:ext>
            </a:extLst>
          </p:cNvPr>
          <p:cNvSpPr txBox="1"/>
          <p:nvPr/>
        </p:nvSpPr>
        <p:spPr>
          <a:xfrm>
            <a:off x="742384" y="2426329"/>
            <a:ext cx="39382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SCC {</a:t>
            </a:r>
            <a:r>
              <a:rPr lang="en-US" dirty="0" err="1"/>
              <a:t>yes,no</a:t>
            </a: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Answering to the question:</a:t>
            </a:r>
          </a:p>
          <a:p>
            <a:r>
              <a:rPr lang="en-US" b="0" i="1" dirty="0">
                <a:solidFill>
                  <a:srgbClr val="2E2E2E"/>
                </a:solidFill>
                <a:effectLst/>
              </a:rPr>
              <a:t>“Do you monitor the calories you eat daily?”</a:t>
            </a:r>
          </a:p>
          <a:p>
            <a:endParaRPr lang="en-US" i="1" dirty="0">
              <a:solidFill>
                <a:srgbClr val="2E2E2E"/>
              </a:solidFill>
            </a:endParaRPr>
          </a:p>
          <a:p>
            <a:r>
              <a:rPr lang="en-US" i="1" dirty="0">
                <a:solidFill>
                  <a:srgbClr val="2E2E2E"/>
                </a:solidFill>
              </a:rPr>
              <a:t>NCP </a:t>
            </a:r>
            <a:r>
              <a:rPr lang="en-US" dirty="0"/>
              <a:t>{numeric value from 1 to 3}</a:t>
            </a:r>
          </a:p>
          <a:p>
            <a:endParaRPr lang="en-US" dirty="0"/>
          </a:p>
          <a:p>
            <a:r>
              <a:rPr lang="en-US" i="1" dirty="0">
                <a:solidFill>
                  <a:srgbClr val="2E2E2E"/>
                </a:solidFill>
              </a:rPr>
              <a:t>“How many main meals do you have daily?”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AC3375-21AD-47AB-90FA-BA262653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15" y="1765427"/>
            <a:ext cx="7141462" cy="50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39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Microsoft Office PowerPoint</Application>
  <PresentationFormat>Grand écran</PresentationFormat>
  <Paragraphs>257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Consolas</vt:lpstr>
      <vt:lpstr>NexusSerif</vt:lpstr>
      <vt:lpstr>Thème Office</vt:lpstr>
      <vt:lpstr>Prediction of Obesity</vt:lpstr>
      <vt:lpstr>Summary</vt:lpstr>
      <vt:lpstr>I- Presentation of the BDD </vt:lpstr>
      <vt:lpstr>II- Creation of groups of variables  </vt:lpstr>
      <vt:lpstr> III- Analysis of Data, global analysis Harmful addictions </vt:lpstr>
      <vt:lpstr>III- Analysis of Data, global analysis of good eating habits</vt:lpstr>
      <vt:lpstr>III- Analysis of Data, global analysis of good eating habits</vt:lpstr>
      <vt:lpstr>III- Analysis of Data, global analysis of bad eating habits</vt:lpstr>
      <vt:lpstr>III- Analysis of Data, global analysis of Quantification of food consomption </vt:lpstr>
      <vt:lpstr>III- Analysis of Data, global analysis of Lifestyle habits</vt:lpstr>
      <vt:lpstr>III- Analysis of Data, global analysis of Lifestyle habits</vt:lpstr>
      <vt:lpstr>III- Analysis of Data, local analysis </vt:lpstr>
      <vt:lpstr>III- Analysis of Data, local analysis </vt:lpstr>
      <vt:lpstr>III- Analysis of Data, local analysis </vt:lpstr>
      <vt:lpstr>Présentation PowerPoint</vt:lpstr>
      <vt:lpstr>Présentation PowerPoint</vt:lpstr>
      <vt:lpstr>IV- Modeling (test set and train set) </vt:lpstr>
      <vt:lpstr>IV- Modeling (Creation of the models)</vt:lpstr>
      <vt:lpstr>IV- Modeling(Creation of the models)</vt:lpstr>
      <vt:lpstr>IV- Modeling (Testing of the models)</vt:lpstr>
      <vt:lpstr>IV- Modeling (Testing of the models)</vt:lpstr>
      <vt:lpstr>V- Modeling with reduced features (To go futher)</vt:lpstr>
      <vt:lpstr>V- Modeling with reduced features (Correlation matrix) </vt:lpstr>
      <vt:lpstr>V- Modeling with reduced features (Correlation matrix) </vt:lpstr>
      <vt:lpstr>V- Modeling with reduced features (Drop of the unusfull data) </vt:lpstr>
      <vt:lpstr>V- Modeling with reduced features (Testing of the reduced models)</vt:lpstr>
      <vt:lpstr>V- Modeling with reduced features (Results) </vt:lpstr>
      <vt:lpstr>VI- How to use our FLASK application ?</vt:lpstr>
      <vt:lpstr>VI- Conclusion</vt:lpstr>
      <vt:lpstr>VI- Conclusion (If we had to start the Project again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romain girodet</dc:creator>
  <cp:lastModifiedBy>romain girodet</cp:lastModifiedBy>
  <cp:revision>43</cp:revision>
  <dcterms:created xsi:type="dcterms:W3CDTF">2021-12-07T18:15:09Z</dcterms:created>
  <dcterms:modified xsi:type="dcterms:W3CDTF">2021-12-15T09:54:18Z</dcterms:modified>
</cp:coreProperties>
</file>