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9" r:id="rId13"/>
    <p:sldId id="272" r:id="rId14"/>
    <p:sldId id="273" r:id="rId15"/>
    <p:sldId id="267" r:id="rId16"/>
    <p:sldId id="270" r:id="rId17"/>
    <p:sldId id="274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CFD5EA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3B3BB-1642-4E0A-8F6D-08BC0C141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F04877-D0A5-40FD-AE87-C5052761A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BDC60C-0871-446D-97B8-CE16F2B67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ADA9F5-DBF9-450F-9C6B-F9F3DD9E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FCED6F-0E56-4446-9BE9-025C9552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24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34C07F-888E-4882-975D-8D9756D2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F5FA2F-E01D-446D-A11A-8844B7D1B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153D99-A8A9-4BC9-8631-7242461D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DDA5EF-ED70-4C75-BFA6-C3FEFB85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C53137-8115-451D-896B-B4972EE1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0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A91338-943D-4943-BA34-E27ACF9E7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4C0613-E75A-4C9F-8743-765DFC420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30206-5524-49CA-9654-6DEE0365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5F6A94-44F5-498A-80C0-AE497F00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25E97D-DD94-44EF-9CC9-75488D81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14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7B8DA-E0D6-4BB1-AC33-67C28976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709F6C-D6D0-4D01-9B6B-8E3A017B8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59DF31-486E-4D67-BA06-C3254424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B5BEE8-6A72-45CB-8276-2F506B2C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BA66C9-B356-4FEF-9A19-BC6E5DBF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66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2EFD77-1DBB-4C9D-AB0F-E1B3D228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0CEC42-7BD9-4287-9C1E-2684397BD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F139EC-D7AA-4465-96C9-F73F33EC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1C42AB-DCCF-4695-A6DA-2BC9FE6B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1C7ACB-5A4A-4659-9330-91AB067F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80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AB0CD-E15D-42F3-8416-7D9C8A23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F1D604-3197-4935-AFDF-8A427837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099555-8D47-4097-8D24-319CA338D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88398E-B0BB-40F7-9035-82DF0CA6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9DC058-F428-4ECA-9288-565A19FA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FED6E3-9F36-48D1-AD9A-5D2AA522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92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10B670-3E44-4144-9C48-211AAB01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DDAE2E-B6C3-4C70-95B6-950A3C5EB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67CAFB-E547-42B6-AE37-D1678466C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A39063-A95A-4B8D-8B5C-5CDD8F07F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517289-3EDC-4740-8B60-326081EBD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5764F0-A180-4731-BDEA-74318667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6A997FC-29B0-4E5A-947E-08DB69C8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5F5EF7-FC88-4057-9DB5-8D881C83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40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C9972F-68F2-4A2F-BF78-19930945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EA305F-60EA-42A9-A288-024D9041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E7BC5F-6EC3-48FC-A662-F6394E30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2CC2E3-1A20-498D-8CCB-E555B8C1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47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24591FE-0433-4EA3-8089-A9D1A623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A7DC157-6C71-48DB-A8F1-8F922A81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68A967-C4EF-40F5-A773-60250C38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87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51BA8-32C8-4B0A-AB5A-0E67361C1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CD8B23-886C-4359-A016-996859DAB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352C61-E145-4AD2-A386-661EB01A0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7D8966-D736-4B2A-ADD8-86FE7FB5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409AC4-65E4-4E66-844C-104437F3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D12816-E931-459C-8C2D-0F888B7D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96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DA827A-3E0B-4715-B0D3-4A39E55F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12BFC37-DE9A-4C53-AE93-CEE1C1657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16CB19-B4D6-4525-AD4F-5D8FA55DC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F948F5-E9F1-48E1-BFA4-32E1FDC8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395791-6F10-42A6-AAF4-8A076A0F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6BC4FE-19F3-4549-8857-D5115A05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96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D7057EA-E8E9-4316-A8FB-C8F4F897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0A9B35-D252-461D-9A64-DA9BF41CB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4A8DF2-02A5-4B7D-91E6-7C8867ADF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81B6-C6C2-4A3E-A280-A6B2E0DF0E8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8F5BDE-2596-4F77-A69B-CBD55200D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B9426D-7556-490B-BD23-7556EC99D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9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06F30-ECC6-400A-8362-C5CA847EA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F38632-B304-4C0B-9880-823904B1F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918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III- </a:t>
            </a:r>
            <a:r>
              <a:rPr lang="en-US" sz="4000" dirty="0"/>
              <a:t>Analysis</a:t>
            </a:r>
            <a:r>
              <a:rPr lang="fr-FR" sz="4000" dirty="0"/>
              <a:t> of Data, global </a:t>
            </a:r>
            <a:r>
              <a:rPr lang="fr-FR" sz="4000" dirty="0" err="1"/>
              <a:t>analysis</a:t>
            </a:r>
            <a:r>
              <a:rPr lang="fr-FR" sz="4000" dirty="0"/>
              <a:t> </a:t>
            </a:r>
            <a:r>
              <a:rPr lang="en-US" sz="4000" dirty="0"/>
              <a:t>of </a:t>
            </a:r>
            <a:r>
              <a:rPr lang="en-US" sz="4000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Lifestyle habits</a:t>
            </a:r>
            <a:endParaRPr lang="en-US" sz="4000" dirty="0">
              <a:solidFill>
                <a:srgbClr val="808080"/>
              </a:solidFill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D629A2D-2599-49EC-B6DF-38D69A832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806" y="2600553"/>
            <a:ext cx="6210866" cy="425744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AF9237A-A458-4548-88E4-A663D6C9E5A5}"/>
              </a:ext>
            </a:extLst>
          </p:cNvPr>
          <p:cNvSpPr txBox="1"/>
          <p:nvPr/>
        </p:nvSpPr>
        <p:spPr>
          <a:xfrm>
            <a:off x="669957" y="2021230"/>
            <a:ext cx="49612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MTRANS {</a:t>
            </a:r>
            <a:r>
              <a:rPr lang="en-US" dirty="0" err="1"/>
              <a:t>Automobile,Motorbike,Bike,Public_Transportation,Walking</a:t>
            </a:r>
            <a:r>
              <a:rPr lang="en-US" dirty="0"/>
              <a:t>}</a:t>
            </a:r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  <a:latin typeface="NexusSerif"/>
              </a:rPr>
              <a:t>“Which transportation do you usually use?”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6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III- </a:t>
            </a:r>
            <a:r>
              <a:rPr lang="en-US" sz="4000" dirty="0"/>
              <a:t>Analysis</a:t>
            </a:r>
            <a:r>
              <a:rPr lang="fr-FR" sz="4000" dirty="0"/>
              <a:t> of Data, global </a:t>
            </a:r>
            <a:r>
              <a:rPr lang="fr-FR" sz="4000" dirty="0" err="1"/>
              <a:t>analysis</a:t>
            </a:r>
            <a:r>
              <a:rPr lang="fr-FR" sz="4000" dirty="0"/>
              <a:t> </a:t>
            </a:r>
            <a:r>
              <a:rPr lang="en-US" sz="4000" dirty="0"/>
              <a:t>of </a:t>
            </a:r>
            <a:r>
              <a:rPr lang="en-US" sz="4000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Lifestyle habits</a:t>
            </a:r>
            <a:endParaRPr lang="en-US" sz="4000" dirty="0">
              <a:solidFill>
                <a:srgbClr val="808080"/>
              </a:solidFill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923A4E-38BB-405D-AD0F-3DD4741F8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965" y="1682210"/>
            <a:ext cx="8991412" cy="508195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A9AC5FB-64E3-4F37-9DBE-3C0221AD0190}"/>
              </a:ext>
            </a:extLst>
          </p:cNvPr>
          <p:cNvSpPr txBox="1"/>
          <p:nvPr/>
        </p:nvSpPr>
        <p:spPr>
          <a:xfrm>
            <a:off x="349315" y="1690688"/>
            <a:ext cx="24915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TUE numeric{from 0 to 2}</a:t>
            </a:r>
          </a:p>
          <a:p>
            <a:r>
              <a:rPr lang="en-US" sz="1600" dirty="0"/>
              <a:t>[0,1[= 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0–2 hours</a:t>
            </a:r>
          </a:p>
          <a:p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[1,2[ =3–5 hours</a:t>
            </a:r>
          </a:p>
          <a:p>
            <a:r>
              <a:rPr lang="en-US" sz="1600" dirty="0"/>
              <a:t>2=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More than 5 </a:t>
            </a:r>
            <a:r>
              <a:rPr lang="en-US" sz="1600" b="0" i="0" dirty="0" err="1">
                <a:solidFill>
                  <a:srgbClr val="2E2E2E"/>
                </a:solidFill>
                <a:effectLst/>
                <a:latin typeface="NexusSerif"/>
              </a:rPr>
              <a:t>hours</a:t>
            </a:r>
            <a:r>
              <a:rPr lang="en-US" sz="1600" dirty="0" err="1"/>
              <a:t>Answering</a:t>
            </a:r>
            <a:r>
              <a:rPr lang="en-US" sz="1600" dirty="0"/>
              <a:t> to the question:</a:t>
            </a:r>
            <a:endParaRPr lang="en-US" sz="1600" b="0" i="0" dirty="0">
              <a:solidFill>
                <a:srgbClr val="2E2E2E"/>
              </a:solidFill>
              <a:effectLst/>
              <a:latin typeface="NexusSerif"/>
            </a:endParaRPr>
          </a:p>
          <a:p>
            <a:r>
              <a:rPr lang="en-US" sz="1600" b="0" i="1" dirty="0">
                <a:solidFill>
                  <a:srgbClr val="2E2E2E"/>
                </a:solidFill>
                <a:effectLst/>
                <a:latin typeface="NexusSerif"/>
              </a:rPr>
              <a:t>“How much time do you use technological devices such as cell phone, videogames, television, computer and others?”</a:t>
            </a:r>
            <a:endParaRPr lang="en-US" sz="1600" i="1" dirty="0"/>
          </a:p>
          <a:p>
            <a:endParaRPr lang="en-US" sz="1600" dirty="0"/>
          </a:p>
          <a:p>
            <a:r>
              <a:rPr lang="en-US" sz="1600" dirty="0"/>
              <a:t>FAF numeric{from 0 to 3}</a:t>
            </a:r>
          </a:p>
          <a:p>
            <a:r>
              <a:rPr lang="en-US" sz="1600" dirty="0"/>
              <a:t>0=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I do not have</a:t>
            </a:r>
          </a:p>
          <a:p>
            <a:r>
              <a:rPr lang="en-US" sz="1600" dirty="0"/>
              <a:t>]0,1]=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1 or 2 days</a:t>
            </a:r>
          </a:p>
          <a:p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]1,2]= 2 or 4 days</a:t>
            </a:r>
          </a:p>
          <a:p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]2,3]= 4 or 5 days</a:t>
            </a:r>
            <a:endParaRPr lang="en-US" sz="1600" dirty="0">
              <a:solidFill>
                <a:srgbClr val="2E2E2E"/>
              </a:solidFill>
              <a:latin typeface="NexusSerif"/>
            </a:endParaRPr>
          </a:p>
          <a:p>
            <a:endParaRPr lang="en-US" sz="1600" dirty="0"/>
          </a:p>
          <a:p>
            <a:r>
              <a:rPr lang="en-US" sz="1600" dirty="0"/>
              <a:t>Answering to the question:</a:t>
            </a:r>
          </a:p>
          <a:p>
            <a:r>
              <a:rPr lang="en-US" sz="1600" b="0" i="1" dirty="0">
                <a:solidFill>
                  <a:srgbClr val="2E2E2E"/>
                </a:solidFill>
                <a:effectLst/>
                <a:latin typeface="NexusSerif"/>
              </a:rPr>
              <a:t>“How often do you have physical activity?”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14300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79C5E-6E3B-4A30-8ED3-6BBEAD8C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III- </a:t>
            </a:r>
            <a:r>
              <a:rPr lang="en-US" sz="4400" dirty="0"/>
              <a:t>Analysis</a:t>
            </a:r>
            <a:r>
              <a:rPr lang="fr-FR" sz="4400" dirty="0"/>
              <a:t> of Data, local </a:t>
            </a:r>
            <a:r>
              <a:rPr lang="fr-FR" sz="4400" dirty="0" err="1"/>
              <a:t>analysis</a:t>
            </a:r>
            <a:r>
              <a:rPr lang="fr-FR" sz="4400" dirty="0"/>
              <a:t>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70B81E-3C6C-4A6E-8515-2A1575995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45" y="1535915"/>
            <a:ext cx="10515600" cy="47395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visualisation</a:t>
            </a:r>
            <a:r>
              <a:rPr lang="en-US" dirty="0"/>
              <a:t> you will see there is for the type of obesity </a:t>
            </a:r>
            <a:r>
              <a:rPr lang="en-US" sz="2800" dirty="0" err="1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Nobeyesdad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=“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Insufficient_Weight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31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3A623E46-B378-4DB4-A139-0CEB127794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877751"/>
              </p:ext>
            </p:extLst>
          </p:nvPr>
        </p:nvGraphicFramePr>
        <p:xfrm>
          <a:off x="186430" y="1455281"/>
          <a:ext cx="118191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781">
                  <a:extLst>
                    <a:ext uri="{9D8B030D-6E8A-4147-A177-3AD203B41FA5}">
                      <a16:colId xmlns:a16="http://schemas.microsoft.com/office/drawing/2014/main" val="2686313315"/>
                    </a:ext>
                  </a:extLst>
                </a:gridCol>
                <a:gridCol w="2707689">
                  <a:extLst>
                    <a:ext uri="{9D8B030D-6E8A-4147-A177-3AD203B41FA5}">
                      <a16:colId xmlns:a16="http://schemas.microsoft.com/office/drawing/2014/main" val="2629635083"/>
                    </a:ext>
                  </a:extLst>
                </a:gridCol>
                <a:gridCol w="4305670">
                  <a:extLst>
                    <a:ext uri="{9D8B030D-6E8A-4147-A177-3AD203B41FA5}">
                      <a16:colId xmlns:a16="http://schemas.microsoft.com/office/drawing/2014/main" val="9278856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 sous forme qualitative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 Encodée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484801"/>
                  </a:ext>
                </a:extLst>
              </a:tr>
              <a:tr h="35943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male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female = 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98134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E12C69E-3256-448B-AD61-7E1248322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702265"/>
              </p:ext>
            </p:extLst>
          </p:nvPr>
        </p:nvGraphicFramePr>
        <p:xfrm>
          <a:off x="186430" y="3659407"/>
          <a:ext cx="1181914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490">
                  <a:extLst>
                    <a:ext uri="{9D8B030D-6E8A-4147-A177-3AD203B41FA5}">
                      <a16:colId xmlns:a16="http://schemas.microsoft.com/office/drawing/2014/main" val="2115355154"/>
                    </a:ext>
                  </a:extLst>
                </a:gridCol>
                <a:gridCol w="1225119">
                  <a:extLst>
                    <a:ext uri="{9D8B030D-6E8A-4147-A177-3AD203B41FA5}">
                      <a16:colId xmlns:a16="http://schemas.microsoft.com/office/drawing/2014/main" val="3124891401"/>
                    </a:ext>
                  </a:extLst>
                </a:gridCol>
                <a:gridCol w="2024109">
                  <a:extLst>
                    <a:ext uri="{9D8B030D-6E8A-4147-A177-3AD203B41FA5}">
                      <a16:colId xmlns:a16="http://schemas.microsoft.com/office/drawing/2014/main" val="1468416287"/>
                    </a:ext>
                  </a:extLst>
                </a:gridCol>
                <a:gridCol w="2246459">
                  <a:extLst>
                    <a:ext uri="{9D8B030D-6E8A-4147-A177-3AD203B41FA5}">
                      <a16:colId xmlns:a16="http://schemas.microsoft.com/office/drawing/2014/main" val="2311975971"/>
                    </a:ext>
                  </a:extLst>
                </a:gridCol>
                <a:gridCol w="1786963">
                  <a:extLst>
                    <a:ext uri="{9D8B030D-6E8A-4147-A177-3AD203B41FA5}">
                      <a16:colId xmlns:a16="http://schemas.microsoft.com/office/drawing/2014/main" val="4286149607"/>
                    </a:ext>
                  </a:extLst>
                </a:gridCol>
              </a:tblGrid>
              <a:tr h="60717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CAEC (Consumption of food between meals)</a:t>
                      </a:r>
                    </a:p>
                    <a:p>
                      <a:pPr marL="0" algn="just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 (Consumption of alcohol)</a:t>
                      </a: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= 0</a:t>
                      </a:r>
                    </a:p>
                    <a:p>
                      <a:pPr marL="0" algn="ctr" defTabSz="914400" rtl="0" eaLnBrk="1" latinLnBrk="0" hangingPunct="1"/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Sometimes = 1 </a:t>
                      </a: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Frequently = 2</a:t>
                      </a: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Always = 3</a:t>
                      </a: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10264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A64BFAA4-1D6B-4D57-8231-10857EC0C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708782"/>
              </p:ext>
            </p:extLst>
          </p:nvPr>
        </p:nvGraphicFramePr>
        <p:xfrm>
          <a:off x="186430" y="4441430"/>
          <a:ext cx="11819140" cy="607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6984">
                  <a:extLst>
                    <a:ext uri="{9D8B030D-6E8A-4147-A177-3AD203B41FA5}">
                      <a16:colId xmlns:a16="http://schemas.microsoft.com/office/drawing/2014/main" val="2057142947"/>
                    </a:ext>
                  </a:extLst>
                </a:gridCol>
                <a:gridCol w="1722268">
                  <a:extLst>
                    <a:ext uri="{9D8B030D-6E8A-4147-A177-3AD203B41FA5}">
                      <a16:colId xmlns:a16="http://schemas.microsoft.com/office/drawing/2014/main" val="1733800063"/>
                    </a:ext>
                  </a:extLst>
                </a:gridCol>
                <a:gridCol w="1651246">
                  <a:extLst>
                    <a:ext uri="{9D8B030D-6E8A-4147-A177-3AD203B41FA5}">
                      <a16:colId xmlns:a16="http://schemas.microsoft.com/office/drawing/2014/main" val="2620401219"/>
                    </a:ext>
                  </a:extLst>
                </a:gridCol>
                <a:gridCol w="1047565">
                  <a:extLst>
                    <a:ext uri="{9D8B030D-6E8A-4147-A177-3AD203B41FA5}">
                      <a16:colId xmlns:a16="http://schemas.microsoft.com/office/drawing/2014/main" val="1655830984"/>
                    </a:ext>
                  </a:extLst>
                </a:gridCol>
                <a:gridCol w="2775863">
                  <a:extLst>
                    <a:ext uri="{9D8B030D-6E8A-4147-A177-3AD203B41FA5}">
                      <a16:colId xmlns:a16="http://schemas.microsoft.com/office/drawing/2014/main" val="3537328702"/>
                    </a:ext>
                  </a:extLst>
                </a:gridCol>
                <a:gridCol w="1355214">
                  <a:extLst>
                    <a:ext uri="{9D8B030D-6E8A-4147-A177-3AD203B41FA5}">
                      <a16:colId xmlns:a16="http://schemas.microsoft.com/office/drawing/2014/main" val="1111631344"/>
                    </a:ext>
                  </a:extLst>
                </a:gridCol>
              </a:tblGrid>
              <a:tr h="60717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MTRANS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(Transportation used)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Automobile = 0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Motorbike = 1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Bike = 2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Transportation = 3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Walking = 4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523632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98578D0D-B296-40C4-9281-C21935637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766445"/>
              </p:ext>
            </p:extLst>
          </p:nvPr>
        </p:nvGraphicFramePr>
        <p:xfrm>
          <a:off x="186430" y="5190543"/>
          <a:ext cx="1181914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1">
                  <a:extLst>
                    <a:ext uri="{9D8B030D-6E8A-4147-A177-3AD203B41FA5}">
                      <a16:colId xmlns:a16="http://schemas.microsoft.com/office/drawing/2014/main" val="3685183705"/>
                    </a:ext>
                  </a:extLst>
                </a:gridCol>
                <a:gridCol w="1305017">
                  <a:extLst>
                    <a:ext uri="{9D8B030D-6E8A-4147-A177-3AD203B41FA5}">
                      <a16:colId xmlns:a16="http://schemas.microsoft.com/office/drawing/2014/main" val="982552543"/>
                    </a:ext>
                  </a:extLst>
                </a:gridCol>
                <a:gridCol w="1606859">
                  <a:extLst>
                    <a:ext uri="{9D8B030D-6E8A-4147-A177-3AD203B41FA5}">
                      <a16:colId xmlns:a16="http://schemas.microsoft.com/office/drawing/2014/main" val="2919782079"/>
                    </a:ext>
                  </a:extLst>
                </a:gridCol>
                <a:gridCol w="1562469">
                  <a:extLst>
                    <a:ext uri="{9D8B030D-6E8A-4147-A177-3AD203B41FA5}">
                      <a16:colId xmlns:a16="http://schemas.microsoft.com/office/drawing/2014/main" val="765399280"/>
                    </a:ext>
                  </a:extLst>
                </a:gridCol>
                <a:gridCol w="1518082">
                  <a:extLst>
                    <a:ext uri="{9D8B030D-6E8A-4147-A177-3AD203B41FA5}">
                      <a16:colId xmlns:a16="http://schemas.microsoft.com/office/drawing/2014/main" val="939324222"/>
                    </a:ext>
                  </a:extLst>
                </a:gridCol>
                <a:gridCol w="1287262">
                  <a:extLst>
                    <a:ext uri="{9D8B030D-6E8A-4147-A177-3AD203B41FA5}">
                      <a16:colId xmlns:a16="http://schemas.microsoft.com/office/drawing/2014/main" val="3278995759"/>
                    </a:ext>
                  </a:extLst>
                </a:gridCol>
                <a:gridCol w="1322773">
                  <a:extLst>
                    <a:ext uri="{9D8B030D-6E8A-4147-A177-3AD203B41FA5}">
                      <a16:colId xmlns:a16="http://schemas.microsoft.com/office/drawing/2014/main" val="1522041907"/>
                    </a:ext>
                  </a:extLst>
                </a:gridCol>
                <a:gridCol w="1272468">
                  <a:extLst>
                    <a:ext uri="{9D8B030D-6E8A-4147-A177-3AD203B41FA5}">
                      <a16:colId xmlns:a16="http://schemas.microsoft.com/office/drawing/2014/main" val="1553249112"/>
                    </a:ext>
                  </a:extLst>
                </a:gridCol>
              </a:tblGrid>
              <a:tr h="60717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NObeyesdad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(target variable)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Insufficient Weight = 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 = 1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Overweight level I = 2</a:t>
                      </a:r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Overweight level II = 3 </a:t>
                      </a:r>
                      <a:endParaRPr lang="fr-FR" dirty="0"/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Obesity Type I = 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Obesity type II = 5 </a:t>
                      </a:r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Obesity Type III = 6.</a:t>
                      </a:r>
                      <a:endParaRPr lang="fr-FR" dirty="0"/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363343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0B3FD43E-5ACD-460A-BA78-77165795E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287634"/>
              </p:ext>
            </p:extLst>
          </p:nvPr>
        </p:nvGraphicFramePr>
        <p:xfrm>
          <a:off x="186430" y="2328744"/>
          <a:ext cx="1181914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3539">
                  <a:extLst>
                    <a:ext uri="{9D8B030D-6E8A-4147-A177-3AD203B41FA5}">
                      <a16:colId xmlns:a16="http://schemas.microsoft.com/office/drawing/2014/main" val="3244798084"/>
                    </a:ext>
                  </a:extLst>
                </a:gridCol>
                <a:gridCol w="2399931">
                  <a:extLst>
                    <a:ext uri="{9D8B030D-6E8A-4147-A177-3AD203B41FA5}">
                      <a16:colId xmlns:a16="http://schemas.microsoft.com/office/drawing/2014/main" val="2344013428"/>
                    </a:ext>
                  </a:extLst>
                </a:gridCol>
                <a:gridCol w="4305670">
                  <a:extLst>
                    <a:ext uri="{9D8B030D-6E8A-4147-A177-3AD203B41FA5}">
                      <a16:colId xmlns:a16="http://schemas.microsoft.com/office/drawing/2014/main" val="1273126127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Family_history_with_overweight</a:t>
                      </a: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FAVC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(Frequent consumption of high caloric food)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SCC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(Calorie’s consumption monitoring)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SMOKE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= 0</a:t>
                      </a: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 = 1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884488"/>
                  </a:ext>
                </a:extLst>
              </a:tr>
            </a:tbl>
          </a:graphicData>
        </a:graphic>
      </p:graphicFrame>
      <p:sp>
        <p:nvSpPr>
          <p:cNvPr id="12" name="Titre 1">
            <a:extLst>
              <a:ext uri="{FF2B5EF4-FFF2-40B4-BE49-F238E27FC236}">
                <a16:creationId xmlns:a16="http://schemas.microsoft.com/office/drawing/2014/main" id="{8C989D11-E8C9-42EB-8136-8FFE50278FC7}"/>
              </a:ext>
            </a:extLst>
          </p:cNvPr>
          <p:cNvSpPr txBox="1">
            <a:spLocks/>
          </p:cNvSpPr>
          <p:nvPr/>
        </p:nvSpPr>
        <p:spPr>
          <a:xfrm>
            <a:off x="838200" y="2694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IV- </a:t>
            </a:r>
            <a:r>
              <a:rPr lang="fr-FR" dirty="0" err="1"/>
              <a:t>Prediction</a:t>
            </a:r>
            <a:r>
              <a:rPr lang="fr-FR" dirty="0"/>
              <a:t> </a:t>
            </a:r>
            <a:r>
              <a:rPr lang="fr-FR" sz="3200" i="1" dirty="0"/>
              <a:t>(manuel </a:t>
            </a:r>
            <a:r>
              <a:rPr lang="fr-FR" sz="3200" i="1" dirty="0" err="1"/>
              <a:t>encoding</a:t>
            </a:r>
            <a:r>
              <a:rPr lang="fr-FR" sz="3200" i="1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246709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E32CA40-F686-42D2-A34B-D1A2A39EBE49}"/>
              </a:ext>
            </a:extLst>
          </p:cNvPr>
          <p:cNvSpPr txBox="1">
            <a:spLocks/>
          </p:cNvSpPr>
          <p:nvPr/>
        </p:nvSpPr>
        <p:spPr>
          <a:xfrm>
            <a:off x="990600" y="2892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IV- </a:t>
            </a:r>
            <a:r>
              <a:rPr lang="fr-FR" dirty="0" err="1"/>
              <a:t>Prediction</a:t>
            </a:r>
            <a:r>
              <a:rPr lang="fr-FR" dirty="0"/>
              <a:t> </a:t>
            </a:r>
            <a:r>
              <a:rPr lang="fr-FR" sz="3200" i="1" dirty="0"/>
              <a:t>(</a:t>
            </a:r>
            <a:r>
              <a:rPr lang="fr-FR" sz="3200" i="1" dirty="0" err="1"/>
              <a:t>encoding</a:t>
            </a:r>
            <a:r>
              <a:rPr lang="fr-FR" sz="3200" i="1" dirty="0"/>
              <a:t>) </a:t>
            </a:r>
            <a:endParaRPr lang="en-US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3A0926D-8381-4572-B0AE-B782D8213AC5}"/>
              </a:ext>
            </a:extLst>
          </p:cNvPr>
          <p:cNvSpPr txBox="1"/>
          <p:nvPr/>
        </p:nvSpPr>
        <p:spPr>
          <a:xfrm>
            <a:off x="838200" y="1399038"/>
            <a:ext cx="87496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/>
              <a:t>Encoding by labels</a:t>
            </a:r>
          </a:p>
          <a:p>
            <a:pPr algn="just"/>
            <a:endParaRPr lang="en-US" i="1" dirty="0"/>
          </a:p>
          <a:p>
            <a:pPr algn="just"/>
            <a:r>
              <a:rPr lang="en-US" i="1" dirty="0"/>
              <a:t>We simply transform the type of the column to ‘category’, this assigns each variable of the column to a category. Example for the gender column: the categories ‘Male’ and ’Female’ are generated. </a:t>
            </a:r>
          </a:p>
          <a:p>
            <a:pPr algn="just"/>
            <a:r>
              <a:rPr lang="en-US" i="1" dirty="0"/>
              <a:t>Once this is done, we just have to ad the code part ‘.</a:t>
            </a:r>
            <a:r>
              <a:rPr lang="en-US" i="1" dirty="0" err="1"/>
              <a:t>cat.codes</a:t>
            </a:r>
            <a:r>
              <a:rPr lang="en-US" i="1" dirty="0"/>
              <a:t>’ which transforms the qualitative categories into  numerical categories.</a:t>
            </a:r>
          </a:p>
          <a:p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1A59A53-4A64-43EB-A806-A91406B5E60E}"/>
              </a:ext>
            </a:extLst>
          </p:cNvPr>
          <p:cNvSpPr txBox="1"/>
          <p:nvPr/>
        </p:nvSpPr>
        <p:spPr>
          <a:xfrm>
            <a:off x="838200" y="4428648"/>
            <a:ext cx="8749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/>
              <a:t>Ordinal encoding</a:t>
            </a:r>
          </a:p>
          <a:p>
            <a:pPr algn="just"/>
            <a:endParaRPr lang="en-US" i="1" dirty="0"/>
          </a:p>
          <a:p>
            <a:pPr algn="just"/>
            <a:r>
              <a:rPr lang="en-US" i="1" dirty="0"/>
              <a:t>This type of encoding enables us to transform the qualitative data into numeric data in only one line of code. Indeed, we create a model </a:t>
            </a:r>
            <a:r>
              <a:rPr lang="en-US" i="1" dirty="0" err="1"/>
              <a:t>OrdinalEncoder</a:t>
            </a:r>
            <a:r>
              <a:rPr lang="en-US" i="1" dirty="0"/>
              <a:t>() than is directly applied to the columns of the </a:t>
            </a:r>
            <a:r>
              <a:rPr lang="en-US" i="1" dirty="0" err="1"/>
              <a:t>dataframe</a:t>
            </a:r>
            <a:r>
              <a:rPr lang="en-US" i="1" dirty="0"/>
              <a:t> we chose.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49DFC36-E5E6-4993-8703-A2DDB31E2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118" y="3845347"/>
            <a:ext cx="6060488" cy="30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04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226AB-E5AF-4755-8BF1-C230E729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IV- </a:t>
            </a:r>
            <a:r>
              <a:rPr lang="fr-FR" dirty="0" err="1"/>
              <a:t>Prediction</a:t>
            </a:r>
            <a:r>
              <a:rPr lang="fr-FR" dirty="0"/>
              <a:t> </a:t>
            </a:r>
            <a:r>
              <a:rPr lang="fr-FR" sz="3200" i="1" dirty="0"/>
              <a:t>(</a:t>
            </a:r>
            <a:r>
              <a:rPr lang="fr-FR" sz="3200" i="1" dirty="0" err="1"/>
              <a:t>Correlation</a:t>
            </a:r>
            <a:r>
              <a:rPr lang="fr-FR" sz="3200" i="1" dirty="0"/>
              <a:t> matrix) </a:t>
            </a:r>
            <a:endParaRPr lang="en-US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BE7893-5C69-4B50-80A2-D4FD826E5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1017"/>
            <a:ext cx="7343775" cy="23907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07BB210-4DEF-4CAB-A03F-714B86A93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329" y="365125"/>
            <a:ext cx="628964" cy="4725267"/>
          </a:xfrm>
          <a:prstGeom prst="rect">
            <a:avLst/>
          </a:prstGeom>
          <a:scene3d>
            <a:camera prst="orthographicFront">
              <a:rot lat="300000" lon="0" rev="0"/>
            </a:camera>
            <a:lightRig rig="threePt" dir="t"/>
          </a:scene3d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C465AD2-EE40-4B47-93CE-47288324BF07}"/>
              </a:ext>
            </a:extLst>
          </p:cNvPr>
          <p:cNvSpPr txBox="1"/>
          <p:nvPr/>
        </p:nvSpPr>
        <p:spPr>
          <a:xfrm>
            <a:off x="838200" y="1690688"/>
            <a:ext cx="4961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After encoding the variables, we did a correlation matrix to see with parameter are the most correlated to the type of Obesity.</a:t>
            </a:r>
          </a:p>
          <a:p>
            <a:endParaRPr lang="en-US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5366453-A4B2-46C1-A19A-9D0988B88C55}"/>
              </a:ext>
            </a:extLst>
          </p:cNvPr>
          <p:cNvSpPr txBox="1"/>
          <p:nvPr/>
        </p:nvSpPr>
        <p:spPr>
          <a:xfrm>
            <a:off x="838200" y="5416908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We can see that the most correlated variable is, </a:t>
            </a:r>
            <a:r>
              <a:rPr lang="fr-FR" dirty="0" err="1"/>
              <a:t>unsurprisingly</a:t>
            </a:r>
            <a:r>
              <a:rPr lang="en-US" i="1" dirty="0"/>
              <a:t>, the Weight. But we can also see that the family history with overweight is highly correlated to the type of obesity. </a:t>
            </a:r>
          </a:p>
          <a:p>
            <a:pPr algn="just"/>
            <a:r>
              <a:rPr lang="en-US" i="1" dirty="0"/>
              <a:t>The Age, Frequency of consumption of vegetables (FCVC) and if the person has a high consumption of high caloric food (FAVC) are also highly correlated parameters.</a:t>
            </a:r>
            <a:endParaRPr lang="fr-FR" i="1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60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1E657-CCF1-4BA5-95E6-2BD9B0F9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IV- </a:t>
            </a:r>
            <a:r>
              <a:rPr lang="fr-FR" dirty="0" err="1"/>
              <a:t>Prediction</a:t>
            </a:r>
            <a:r>
              <a:rPr lang="fr-FR" dirty="0"/>
              <a:t> </a:t>
            </a:r>
            <a:r>
              <a:rPr lang="fr-FR" sz="3200" i="1" dirty="0"/>
              <a:t>(</a:t>
            </a:r>
            <a:r>
              <a:rPr lang="fr-FR" sz="3200" i="1" dirty="0" err="1"/>
              <a:t>Correlation</a:t>
            </a:r>
            <a:r>
              <a:rPr lang="fr-FR" sz="3200" i="1" dirty="0"/>
              <a:t> matrix)</a:t>
            </a:r>
            <a:r>
              <a:rPr lang="fr-FR" sz="3200" dirty="0"/>
              <a:t> 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DFEDEE9-EEA3-407F-B4B9-642794FE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654" y="365125"/>
            <a:ext cx="628964" cy="4725267"/>
          </a:xfrm>
          <a:prstGeom prst="rect">
            <a:avLst/>
          </a:prstGeom>
          <a:scene3d>
            <a:camera prst="orthographicFront">
              <a:rot lat="300000" lon="0" rev="0"/>
            </a:camera>
            <a:lightRig rig="threePt" dir="t"/>
          </a:scene3d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3811389-A4AD-49F7-95FA-F4F71383C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1017"/>
            <a:ext cx="6972300" cy="3524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7A6AA4B-FC60-41C3-94F8-E4EEA99C4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650" y="3243442"/>
            <a:ext cx="6419850" cy="20097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BBACA88-CDA2-48BC-B22C-9ECED3A574DB}"/>
              </a:ext>
            </a:extLst>
          </p:cNvPr>
          <p:cNvSpPr txBox="1"/>
          <p:nvPr/>
        </p:nvSpPr>
        <p:spPr>
          <a:xfrm>
            <a:off x="838200" y="1690688"/>
            <a:ext cx="4961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Since </a:t>
            </a:r>
            <a:r>
              <a:rPr lang="en-US" b="1" i="1" dirty="0"/>
              <a:t>Weight</a:t>
            </a:r>
            <a:r>
              <a:rPr lang="en-US" i="1" dirty="0"/>
              <a:t> is the most correlated variable to Obesity, we decided to study the correlation of this parameter with all the others</a:t>
            </a:r>
          </a:p>
          <a:p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F70AF8B-FECF-4F2D-8FF7-36ABB312C5FC}"/>
              </a:ext>
            </a:extLst>
          </p:cNvPr>
          <p:cNvSpPr txBox="1"/>
          <p:nvPr/>
        </p:nvSpPr>
        <p:spPr>
          <a:xfrm>
            <a:off x="838201" y="5380672"/>
            <a:ext cx="10525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We can see that the Weight has also a high correlation with family history with overweight, but also with the Height. </a:t>
            </a:r>
          </a:p>
          <a:p>
            <a:pPr algn="just"/>
            <a:r>
              <a:rPr lang="en-US" i="1" dirty="0"/>
              <a:t>As for Obesity, the correlation between Weight and the parameters Age, FAVC and FCVC is high, but we can also see a high correlation with new parameters as daily water consumption CH2O and consumption of alcohol (CALC)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EC58400A-0ED1-4210-93F1-5C9D77D02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IV- </a:t>
            </a:r>
            <a:r>
              <a:rPr lang="fr-FR" dirty="0" err="1"/>
              <a:t>Prediction</a:t>
            </a:r>
            <a:r>
              <a:rPr lang="fr-FR" dirty="0"/>
              <a:t> </a:t>
            </a:r>
            <a:r>
              <a:rPr lang="fr-FR" sz="3200" dirty="0"/>
              <a:t> 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9832442-FF05-4347-B7E5-904CB4AC2C1B}"/>
              </a:ext>
            </a:extLst>
          </p:cNvPr>
          <p:cNvSpPr txBox="1"/>
          <p:nvPr/>
        </p:nvSpPr>
        <p:spPr>
          <a:xfrm>
            <a:off x="838200" y="1690688"/>
            <a:ext cx="10445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Looking at the correlation matrix, we decided to drop the variables with a correlation with our target variable under 0,15. This would enable us to use only very correlated variables and be more precise in our prediction.</a:t>
            </a:r>
          </a:p>
          <a:p>
            <a:pPr algn="just"/>
            <a:endParaRPr lang="en-US" i="1" dirty="0"/>
          </a:p>
          <a:p>
            <a:pPr algn="just"/>
            <a:r>
              <a:rPr lang="en-US" i="1" dirty="0"/>
              <a:t>Those are the column we dropped :</a:t>
            </a:r>
          </a:p>
          <a:p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DDF68F3-FF09-4B25-A069-01452D6BB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124" y="3208918"/>
            <a:ext cx="9411752" cy="44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57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226AB-E5AF-4755-8BF1-C230E729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V- Classification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8F68AA-939C-4E4E-BDC9-4E786D130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6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354BD7-870D-4BEF-A419-B1553F46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6516EC-118E-405C-8EE9-601768AF4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I- </a:t>
            </a:r>
            <a:r>
              <a:rPr lang="en-US" dirty="0"/>
              <a:t>Presentation</a:t>
            </a:r>
            <a:r>
              <a:rPr lang="fr-FR" dirty="0"/>
              <a:t> of the BDD</a:t>
            </a:r>
          </a:p>
          <a:p>
            <a:pPr marL="0" indent="0">
              <a:buNone/>
            </a:pPr>
            <a:r>
              <a:rPr lang="fr-FR" dirty="0"/>
              <a:t>II- </a:t>
            </a:r>
            <a:r>
              <a:rPr lang="fr-FR" dirty="0" err="1"/>
              <a:t>Creation</a:t>
            </a:r>
            <a:r>
              <a:rPr lang="fr-FR" dirty="0"/>
              <a:t> of groups of variables </a:t>
            </a:r>
          </a:p>
          <a:p>
            <a:pPr marL="0" indent="0">
              <a:buNone/>
            </a:pPr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</a:t>
            </a:r>
          </a:p>
          <a:p>
            <a:pPr marL="457200" lvl="1" indent="0">
              <a:buNone/>
            </a:pPr>
            <a:r>
              <a:rPr lang="fr-FR" dirty="0"/>
              <a:t>III.A- Global </a:t>
            </a:r>
            <a:r>
              <a:rPr lang="fr-FR" dirty="0" err="1"/>
              <a:t>analysis</a:t>
            </a:r>
            <a:r>
              <a:rPr lang="fr-FR" dirty="0"/>
              <a:t> </a:t>
            </a:r>
          </a:p>
          <a:p>
            <a:pPr marL="457200" lvl="1" indent="0">
              <a:buNone/>
            </a:pPr>
            <a:r>
              <a:rPr lang="fr-FR" dirty="0"/>
              <a:t>III.B- Local </a:t>
            </a:r>
            <a:r>
              <a:rPr lang="fr-FR" dirty="0" err="1"/>
              <a:t>analysis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IV- </a:t>
            </a:r>
            <a:r>
              <a:rPr lang="fr-FR" dirty="0" err="1"/>
              <a:t>Prediction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V- Classification </a:t>
            </a:r>
          </a:p>
          <a:p>
            <a:pPr marL="0" indent="0">
              <a:buNone/>
            </a:pPr>
            <a:r>
              <a:rPr lang="fr-FR" dirty="0"/>
              <a:t>VI- Conclusion </a:t>
            </a:r>
          </a:p>
          <a:p>
            <a:pPr marL="0" indent="0">
              <a:buNone/>
            </a:pPr>
            <a:r>
              <a:rPr lang="fr-FR" dirty="0"/>
              <a:t>VII- Bonus : </a:t>
            </a:r>
            <a:r>
              <a:rPr lang="fr-FR" dirty="0" err="1"/>
              <a:t>study</a:t>
            </a:r>
            <a:r>
              <a:rPr lang="fr-FR" dirty="0"/>
              <a:t> of </a:t>
            </a:r>
            <a:r>
              <a:rPr lang="fr-FR" dirty="0" err="1"/>
              <a:t>alcohol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043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73094C-32B6-4A4C-8F77-83B54687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I- </a:t>
            </a:r>
            <a:r>
              <a:rPr lang="fr-FR" dirty="0" err="1"/>
              <a:t>Presentation</a:t>
            </a:r>
            <a:r>
              <a:rPr lang="fr-FR" dirty="0"/>
              <a:t> of the BDD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E49F31-5031-4BCE-9427-B19FD0654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37134"/>
            <a:ext cx="8529119" cy="483009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</a:rPr>
              <a:t>Dimension</a:t>
            </a:r>
            <a:r>
              <a:rPr lang="en-US" b="0" i="0" dirty="0">
                <a:effectLst/>
              </a:rPr>
              <a:t>: </a:t>
            </a:r>
            <a:r>
              <a:rPr lang="en-US" sz="2000" b="0" i="0" dirty="0">
                <a:effectLst/>
              </a:rPr>
              <a:t>2111 rows × 17 columns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CE692B-5514-40B3-8593-7E10AC73C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8" y="3475667"/>
            <a:ext cx="12192000" cy="2002276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4B581D9-1F77-4B24-890A-EC5EC085D46D}"/>
              </a:ext>
            </a:extLst>
          </p:cNvPr>
          <p:cNvSpPr txBox="1">
            <a:spLocks/>
          </p:cNvSpPr>
          <p:nvPr/>
        </p:nvSpPr>
        <p:spPr>
          <a:xfrm>
            <a:off x="-1" y="2177202"/>
            <a:ext cx="8529119" cy="483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Name</a:t>
            </a:r>
            <a:r>
              <a:rPr lang="en-US" dirty="0"/>
              <a:t>: </a:t>
            </a:r>
            <a:r>
              <a:rPr lang="en-US" sz="2000" dirty="0" err="1"/>
              <a:t>ObesityDataSet_raw_and_data_sinthetic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757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293AB-AB1D-47D3-9AA8-B79126A8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II- </a:t>
            </a:r>
            <a:r>
              <a:rPr lang="fr-FR" dirty="0" err="1"/>
              <a:t>Creation</a:t>
            </a:r>
            <a:r>
              <a:rPr lang="fr-FR" dirty="0"/>
              <a:t> of groups of variables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6FFFB8-3553-4E9F-A345-49F8EB38E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AEAAA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of the subject</a:t>
            </a:r>
            <a:r>
              <a:rPr lang="en-US" sz="2000" b="1" u="sng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8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Gender, Age, Height, Weight, </a:t>
            </a:r>
            <a:r>
              <a:rPr lang="en-US" sz="1800" dirty="0" err="1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Family_history_with_overweight</a:t>
            </a:r>
            <a:r>
              <a:rPr lang="en-US" sz="18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NObeyesdad</a:t>
            </a:r>
            <a:r>
              <a:rPr lang="en-US" sz="18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Addictions naucify:</a:t>
            </a:r>
            <a:r>
              <a:rPr lang="en-US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Smoke, Consumption of alcohol (CALC)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Good eating habits: </a:t>
            </a:r>
            <a:r>
              <a:rPr lang="en-US" sz="18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Frequency of consumption of vegetables (FCVC) Consumption of water daily (CH20)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Bad eating habits:</a:t>
            </a:r>
            <a:r>
              <a:rPr lang="en-US" sz="2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Frequent consumption of high caloric food (FAVC), Consumption of food between meals (CAEC)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000" b="1" u="sng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Quantification of </a:t>
            </a:r>
            <a:r>
              <a:rPr lang="fr-FR" sz="2000" b="1" u="sng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food</a:t>
            </a:r>
            <a:r>
              <a:rPr lang="fr-FR" sz="2000" b="1" u="sng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consomption :</a:t>
            </a:r>
            <a:r>
              <a:rPr lang="fr-FR" sz="20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main meals (NCP)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Calorie’s consumption monitoring (SCC)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Lifestyle habits: </a:t>
            </a:r>
            <a:r>
              <a:rPr lang="en-US" sz="18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Physical activity frequency (FAF), </a:t>
            </a:r>
            <a:r>
              <a:rPr lang="en-US" sz="1800" dirty="0">
                <a:solidFill>
                  <a:srgbClr val="9CC2E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 using technology devices (TUE)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>
                <a:solidFill>
                  <a:srgbClr val="9CC2E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Transportation used (MTRANS)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134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293AB-AB1D-47D3-9AA8-B79126A8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Data, global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en-US" dirty="0">
                <a:solidFill>
                  <a:srgbClr val="FF0000"/>
                </a:solidFill>
              </a:rPr>
              <a:t>Harmful addictions</a:t>
            </a:r>
            <a:br>
              <a:rPr lang="fr-FR" dirty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57B06B-382D-402E-8B45-58BD0AD3A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379" y="1484769"/>
            <a:ext cx="8181621" cy="537323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FCD5898-9FCC-4A37-9FE5-94246D1A8A7F}"/>
              </a:ext>
            </a:extLst>
          </p:cNvPr>
          <p:cNvSpPr txBox="1"/>
          <p:nvPr/>
        </p:nvSpPr>
        <p:spPr>
          <a:xfrm>
            <a:off x="461728" y="2164001"/>
            <a:ext cx="42008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SMOKE {</a:t>
            </a:r>
            <a:r>
              <a:rPr lang="en-US" dirty="0" err="1"/>
              <a:t>yes,no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  <a:latin typeface="NexusSerif"/>
              </a:rPr>
              <a:t>“Do you smoke?”</a:t>
            </a:r>
          </a:p>
          <a:p>
            <a:endParaRPr lang="en-US" i="1" dirty="0"/>
          </a:p>
          <a:p>
            <a:r>
              <a:rPr lang="en-US" dirty="0"/>
              <a:t>CAEC {</a:t>
            </a:r>
            <a:r>
              <a:rPr lang="en-US" dirty="0" err="1"/>
              <a:t>no,Sometimes,Frequently,Always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dirty="0"/>
              <a:t> </a:t>
            </a:r>
            <a:r>
              <a:rPr lang="en-US" i="1" dirty="0"/>
              <a:t>“</a:t>
            </a:r>
            <a:r>
              <a:rPr lang="en-US" i="1" dirty="0">
                <a:solidFill>
                  <a:srgbClr val="2E2E2E"/>
                </a:solidFill>
                <a:latin typeface="NexusSerif"/>
              </a:rPr>
              <a:t>H</a:t>
            </a:r>
            <a:r>
              <a:rPr lang="en-US" b="0" i="1" dirty="0">
                <a:solidFill>
                  <a:srgbClr val="2E2E2E"/>
                </a:solidFill>
                <a:effectLst/>
                <a:latin typeface="NexusSerif"/>
              </a:rPr>
              <a:t>ow often do you drink alcohol?”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26498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Data, global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en-US" dirty="0"/>
              <a:t>of </a:t>
            </a:r>
            <a:r>
              <a:rPr lang="en-US" dirty="0">
                <a:solidFill>
                  <a:srgbClr val="92D050"/>
                </a:solidFill>
              </a:rPr>
              <a:t>good eating habits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7F651C-7212-429B-9EF6-968FBEA168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" t="1111" r="50000" b="1148"/>
          <a:stretch/>
        </p:blipFill>
        <p:spPr>
          <a:xfrm>
            <a:off x="4055951" y="1765426"/>
            <a:ext cx="3675419" cy="484360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2995C1B-B977-47D9-A095-25BD36751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91"/>
          <a:stretch/>
        </p:blipFill>
        <p:spPr>
          <a:xfrm>
            <a:off x="7948943" y="1563036"/>
            <a:ext cx="4010685" cy="529496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8EF1A18-7EA6-49A3-AE5A-EB5D950A19AE}"/>
              </a:ext>
            </a:extLst>
          </p:cNvPr>
          <p:cNvSpPr txBox="1"/>
          <p:nvPr/>
        </p:nvSpPr>
        <p:spPr>
          <a:xfrm>
            <a:off x="579420" y="2274838"/>
            <a:ext cx="32589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FCVC {numeric value from 1 to 3}</a:t>
            </a:r>
          </a:p>
          <a:p>
            <a:pPr algn="just"/>
            <a:r>
              <a:rPr lang="en-US" dirty="0"/>
              <a:t>1= Never </a:t>
            </a:r>
          </a:p>
          <a:p>
            <a:pPr algn="just"/>
            <a:r>
              <a:rPr lang="en-US" dirty="0"/>
              <a:t>2= Sometimes </a:t>
            </a:r>
          </a:p>
          <a:p>
            <a:pPr algn="just"/>
            <a:r>
              <a:rPr lang="en-US" dirty="0"/>
              <a:t>3= Always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Answering to the question:</a:t>
            </a:r>
          </a:p>
          <a:p>
            <a:pPr algn="just"/>
            <a:r>
              <a:rPr lang="en-US" b="0" i="1" dirty="0">
                <a:solidFill>
                  <a:srgbClr val="2E2E2E"/>
                </a:solidFill>
                <a:effectLst/>
              </a:rPr>
              <a:t>“Do you usually eat vegetables in your meals?”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0328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Data, global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en-US" dirty="0"/>
              <a:t>of </a:t>
            </a:r>
            <a:r>
              <a:rPr lang="en-US" dirty="0">
                <a:solidFill>
                  <a:srgbClr val="92D050"/>
                </a:solidFill>
              </a:rPr>
              <a:t>good eating habits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7861CE9-C75D-413A-9866-1D531C51DB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09"/>
          <a:stretch/>
        </p:blipFill>
        <p:spPr>
          <a:xfrm>
            <a:off x="8057584" y="1419606"/>
            <a:ext cx="4134416" cy="543839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1D718FE-3F7B-421C-B243-D4BBB61D3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417" y="1610000"/>
            <a:ext cx="3775295" cy="505760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93883C7-4101-4A53-B360-07EF7EA9FDD4}"/>
              </a:ext>
            </a:extLst>
          </p:cNvPr>
          <p:cNvSpPr txBox="1"/>
          <p:nvPr/>
        </p:nvSpPr>
        <p:spPr>
          <a:xfrm>
            <a:off x="583950" y="2192956"/>
            <a:ext cx="34765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CH2O {numeric value from 1 to 3}</a:t>
            </a:r>
          </a:p>
          <a:p>
            <a:r>
              <a:rPr lang="en-US" dirty="0">
                <a:solidFill>
                  <a:srgbClr val="FF0000"/>
                </a:solidFill>
              </a:rPr>
              <a:t>1=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Less than a liter </a:t>
            </a:r>
          </a:p>
          <a:p>
            <a:r>
              <a:rPr lang="en-US" dirty="0">
                <a:solidFill>
                  <a:srgbClr val="FF0000"/>
                </a:solidFill>
              </a:rPr>
              <a:t>[1,2[=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Between 1 and 2 L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3=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More than 2 L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dirty="0">
                <a:solidFill>
                  <a:srgbClr val="2E2E2E"/>
                </a:solidFill>
                <a:effectLst/>
              </a:rPr>
              <a:t>“How much water do you drink daily?”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1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Data, global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en-US" dirty="0"/>
              <a:t>of </a:t>
            </a:r>
            <a:r>
              <a:rPr lang="en-US" sz="4900" dirty="0">
                <a:solidFill>
                  <a:srgbClr val="FFC000"/>
                </a:solidFill>
                <a:cs typeface="Arial" panose="020B0604020202020204" pitchFamily="34" charset="0"/>
              </a:rPr>
              <a:t>bad eating habits</a:t>
            </a:r>
            <a:endParaRPr lang="en-US" sz="2000" dirty="0">
              <a:solidFill>
                <a:srgbClr val="FFC000"/>
              </a:solidFill>
              <a:cs typeface="Arial" panose="020B060402020202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86FBACA-72F9-4EAD-8B50-5CF7A378F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304" y="1690688"/>
            <a:ext cx="7734710" cy="51273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7E4EE95-441A-400C-B0CE-8436E33D4AC2}"/>
              </a:ext>
            </a:extLst>
          </p:cNvPr>
          <p:cNvSpPr txBox="1"/>
          <p:nvPr/>
        </p:nvSpPr>
        <p:spPr>
          <a:xfrm>
            <a:off x="838200" y="2500032"/>
            <a:ext cx="34681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FAVC {</a:t>
            </a:r>
            <a:r>
              <a:rPr lang="en-US" dirty="0" err="1"/>
              <a:t>yes,no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</a:rPr>
              <a:t>“Do you eat high caloric food frequently?”</a:t>
            </a:r>
          </a:p>
          <a:p>
            <a:endParaRPr lang="en-US" i="1" dirty="0">
              <a:solidFill>
                <a:srgbClr val="2E2E2E"/>
              </a:solidFill>
            </a:endParaRPr>
          </a:p>
          <a:p>
            <a:r>
              <a:rPr lang="en-US" i="1" dirty="0"/>
              <a:t>CAEC {</a:t>
            </a:r>
            <a:r>
              <a:rPr lang="en-US" i="1" dirty="0" err="1"/>
              <a:t>no,Sometimes,Frequently,Always</a:t>
            </a:r>
            <a:r>
              <a:rPr lang="en-US" i="1" dirty="0"/>
              <a:t>}</a:t>
            </a:r>
          </a:p>
          <a:p>
            <a:endParaRPr lang="en-US" i="1" dirty="0"/>
          </a:p>
          <a:p>
            <a:r>
              <a:rPr lang="en-US" dirty="0"/>
              <a:t>Answering to the question:</a:t>
            </a:r>
          </a:p>
          <a:p>
            <a:r>
              <a:rPr lang="en-US" dirty="0"/>
              <a:t>“</a:t>
            </a:r>
            <a:r>
              <a:rPr lang="en-US" b="0" dirty="0">
                <a:solidFill>
                  <a:srgbClr val="2E2E2E"/>
                </a:solidFill>
                <a:effectLst/>
              </a:rPr>
              <a:t>Do you eat any food between meals?”</a:t>
            </a:r>
            <a:endParaRPr lang="en-US" dirty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06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III- </a:t>
            </a:r>
            <a:r>
              <a:rPr lang="en-US" sz="4000" dirty="0"/>
              <a:t>Analysis</a:t>
            </a:r>
            <a:r>
              <a:rPr lang="fr-FR" sz="4000" dirty="0"/>
              <a:t> of Data, global </a:t>
            </a:r>
            <a:r>
              <a:rPr lang="fr-FR" sz="4000" dirty="0" err="1"/>
              <a:t>analysis</a:t>
            </a:r>
            <a:r>
              <a:rPr lang="fr-FR" sz="4000" dirty="0"/>
              <a:t> </a:t>
            </a:r>
            <a:r>
              <a:rPr lang="en-US" sz="4000" dirty="0"/>
              <a:t>of </a:t>
            </a:r>
            <a:r>
              <a:rPr lang="fr-FR" sz="4000" dirty="0">
                <a:solidFill>
                  <a:srgbClr val="808080"/>
                </a:solidFill>
                <a:cs typeface="Arial" panose="020B0604020202020204" pitchFamily="34" charset="0"/>
              </a:rPr>
              <a:t>Quantification of </a:t>
            </a:r>
            <a:r>
              <a:rPr lang="fr-FR" sz="4000" dirty="0" err="1">
                <a:solidFill>
                  <a:srgbClr val="808080"/>
                </a:solidFill>
                <a:cs typeface="Arial" panose="020B0604020202020204" pitchFamily="34" charset="0"/>
              </a:rPr>
              <a:t>food</a:t>
            </a:r>
            <a:r>
              <a:rPr lang="fr-FR" sz="4000" dirty="0">
                <a:solidFill>
                  <a:srgbClr val="808080"/>
                </a:solidFill>
                <a:cs typeface="Arial" panose="020B0604020202020204" pitchFamily="34" charset="0"/>
              </a:rPr>
              <a:t> consomption </a:t>
            </a:r>
            <a:endParaRPr lang="en-US" sz="4000" dirty="0">
              <a:solidFill>
                <a:srgbClr val="808080"/>
              </a:solidFill>
              <a:cs typeface="Arial" panose="020B0604020202020204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B273695-F3F3-4EA6-A0C9-0DD2FB497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444" y="1799236"/>
            <a:ext cx="7375556" cy="505876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7B0A696-9BE4-4410-AE89-A12680C79F75}"/>
              </a:ext>
            </a:extLst>
          </p:cNvPr>
          <p:cNvSpPr txBox="1"/>
          <p:nvPr/>
        </p:nvSpPr>
        <p:spPr>
          <a:xfrm>
            <a:off x="742384" y="2426329"/>
            <a:ext cx="39382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SCC {</a:t>
            </a:r>
            <a:r>
              <a:rPr lang="en-US" dirty="0" err="1"/>
              <a:t>yes,no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</a:rPr>
              <a:t>“Do you monitor the calories you eat daily?”</a:t>
            </a:r>
          </a:p>
          <a:p>
            <a:endParaRPr lang="en-US" i="1" dirty="0">
              <a:solidFill>
                <a:srgbClr val="2E2E2E"/>
              </a:solidFill>
            </a:endParaRPr>
          </a:p>
          <a:p>
            <a:r>
              <a:rPr lang="en-US" i="1" dirty="0">
                <a:solidFill>
                  <a:srgbClr val="2E2E2E"/>
                </a:solidFill>
              </a:rPr>
              <a:t>NCP </a:t>
            </a:r>
            <a:r>
              <a:rPr lang="en-US" dirty="0"/>
              <a:t>{numeric value from 1 to 3}</a:t>
            </a:r>
          </a:p>
          <a:p>
            <a:r>
              <a:rPr lang="en-US" dirty="0">
                <a:solidFill>
                  <a:srgbClr val="FF0000"/>
                </a:solidFill>
              </a:rPr>
              <a:t>1= Between 1 and  2</a:t>
            </a:r>
          </a:p>
          <a:p>
            <a:r>
              <a:rPr lang="en-US" dirty="0">
                <a:solidFill>
                  <a:srgbClr val="FF0000"/>
                </a:solidFill>
              </a:rPr>
              <a:t>2= Three</a:t>
            </a:r>
          </a:p>
          <a:p>
            <a:r>
              <a:rPr lang="en-US" dirty="0">
                <a:solidFill>
                  <a:srgbClr val="FF0000"/>
                </a:solidFill>
              </a:rPr>
              <a:t>3= More than three</a:t>
            </a:r>
          </a:p>
          <a:p>
            <a:r>
              <a:rPr lang="en-US" i="1" dirty="0">
                <a:solidFill>
                  <a:srgbClr val="2E2E2E"/>
                </a:solidFill>
              </a:rPr>
              <a:t>“How many main meals do you have daily?”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392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1118</Words>
  <Application>Microsoft Office PowerPoint</Application>
  <PresentationFormat>Grand écran</PresentationFormat>
  <Paragraphs>153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NexusSerif</vt:lpstr>
      <vt:lpstr>Thème Office</vt:lpstr>
      <vt:lpstr>Présentation PowerPoint</vt:lpstr>
      <vt:lpstr>Summary</vt:lpstr>
      <vt:lpstr>I- Presentation of the BDD </vt:lpstr>
      <vt:lpstr>II- Creation of groups of variables  </vt:lpstr>
      <vt:lpstr> III- Analysis of Data, global analysis Harmful addictions </vt:lpstr>
      <vt:lpstr>III- Analysis of Data, global analysis of good eating habits</vt:lpstr>
      <vt:lpstr>III- Analysis of Data, global analysis of good eating habits</vt:lpstr>
      <vt:lpstr>III- Analysis of Data, global analysis of bad eating habits</vt:lpstr>
      <vt:lpstr>III- Analysis of Data, global analysis of Quantification of food consomption </vt:lpstr>
      <vt:lpstr>III- Analysis of Data, global analysis of Lifestyle habits</vt:lpstr>
      <vt:lpstr>III- Analysis of Data, global analysis of Lifestyle habits</vt:lpstr>
      <vt:lpstr>III- Analysis of Data, local analysis </vt:lpstr>
      <vt:lpstr>Présentation PowerPoint</vt:lpstr>
      <vt:lpstr>Présentation PowerPoint</vt:lpstr>
      <vt:lpstr>IV- Prediction (Correlation matrix) </vt:lpstr>
      <vt:lpstr>IV- Prediction (Correlation matrix) </vt:lpstr>
      <vt:lpstr>IV- Prediction  </vt:lpstr>
      <vt:lpstr>V- Classification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girodet</dc:creator>
  <cp:lastModifiedBy>DESPORTES Leonard</cp:lastModifiedBy>
  <cp:revision>23</cp:revision>
  <dcterms:created xsi:type="dcterms:W3CDTF">2021-12-07T18:15:09Z</dcterms:created>
  <dcterms:modified xsi:type="dcterms:W3CDTF">2021-12-11T10:59:14Z</dcterms:modified>
</cp:coreProperties>
</file>