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9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B3BB-1642-4E0A-8F6D-08BC0C14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04877-D0A5-40FD-AE87-C5052761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C60C-0871-446D-97B8-CE16F2B6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DA9F5-DBF9-450F-9C6B-F9F3DD9E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ED6F-0E56-4446-9BE9-025C9552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4C07F-888E-4882-975D-8D9756D2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F5FA2F-E01D-446D-A11A-8844B7D1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53D99-A8A9-4BC9-8631-7242461D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DDA5EF-ED70-4C75-BFA6-C3FEFB85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53137-8115-451D-896B-B4972EE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A91338-943D-4943-BA34-E27ACF9E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C0613-E75A-4C9F-8743-765DFC42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30206-5524-49CA-9654-6DEE0365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F6A94-44F5-498A-80C0-AE497F00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5E97D-DD94-44EF-9CC9-75488D8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4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7B8DA-E0D6-4BB1-AC33-67C2897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09F6C-D6D0-4D01-9B6B-8E3A017B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9DF31-486E-4D67-BA06-C3254424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5BEE8-6A72-45CB-8276-2F506B2C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A66C9-B356-4FEF-9A19-BC6E5DBF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EFD77-1DBB-4C9D-AB0F-E1B3D228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CEC42-7BD9-4287-9C1E-2684397B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139EC-D7AA-4465-96C9-F73F33EC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C42AB-DCCF-4695-A6DA-2BC9FE6B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C7ACB-5A4A-4659-9330-91AB067F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AB0CD-E15D-42F3-8416-7D9C8A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1D604-3197-4935-AFDF-8A427837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099555-8D47-4097-8D24-319CA338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8398E-B0BB-40F7-9035-82DF0CA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DC058-F428-4ECA-9288-565A19F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ED6E3-9F36-48D1-AD9A-5D2AA522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0B670-3E44-4144-9C48-211AAB0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DAE2E-B6C3-4C70-95B6-950A3C5E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7CAFB-E547-42B6-AE37-D1678466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A39063-A95A-4B8D-8B5C-5CDD8F07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17289-3EDC-4740-8B60-326081EB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764F0-A180-4731-BDEA-74318667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A997FC-29B0-4E5A-947E-08DB69C8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5F5EF7-FC88-4057-9DB5-8D881C83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9972F-68F2-4A2F-BF78-1993094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EA305F-60EA-42A9-A288-024D9041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E7BC5F-6EC3-48FC-A662-F6394E3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2CC2E3-1A20-498D-8CCB-E555B8C1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4591FE-0433-4EA3-8089-A9D1A62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DC157-6C71-48DB-A8F1-8F922A81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8A967-C4EF-40F5-A773-60250C38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51BA8-32C8-4B0A-AB5A-0E67361C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D8B23-886C-4359-A016-996859DA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52C61-E145-4AD2-A386-661EB01A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7D8966-D736-4B2A-ADD8-86FE7FB5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409AC4-65E4-4E66-844C-104437F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12816-E931-459C-8C2D-0F888B7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A827A-3E0B-4715-B0D3-4A39E55F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2BFC37-DE9A-4C53-AE93-CEE1C1657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6CB19-B4D6-4525-AD4F-5D8FA55D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948F5-E9F1-48E1-BFA4-32E1FDC8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395791-6F10-42A6-AAF4-8A076A0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6BC4FE-19F3-4549-8857-D5115A0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6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7057EA-E8E9-4316-A8FB-C8F4F897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A9B35-D252-461D-9A64-DA9BF41C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A8DF2-02A5-4B7D-91E6-7C8867AD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81B6-C6C2-4A3E-A280-A6B2E0DF0E8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F5BDE-2596-4F77-A69B-CBD55200D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9426D-7556-490B-BD23-7556EC99D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9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06F30-ECC6-400A-8362-C5CA847E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F38632-B304-4C0B-9880-823904B1F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91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629A2D-2599-49EC-B6DF-38D69A83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6" y="2600553"/>
            <a:ext cx="6210866" cy="42574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F9237A-A458-4548-88E4-A663D6C9E5A5}"/>
              </a:ext>
            </a:extLst>
          </p:cNvPr>
          <p:cNvSpPr txBox="1"/>
          <p:nvPr/>
        </p:nvSpPr>
        <p:spPr>
          <a:xfrm>
            <a:off x="669957" y="2021230"/>
            <a:ext cx="4961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MTRANS {</a:t>
            </a:r>
            <a:r>
              <a:rPr lang="en-US" dirty="0" err="1"/>
              <a:t>Automobile,Motorbike,Bike,Public_Transportation,Walking</a:t>
            </a:r>
            <a:r>
              <a:rPr lang="en-US" dirty="0"/>
              <a:t>}</a:t>
            </a:r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“Which transportation do you usually use?”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923A4E-38BB-405D-AD0F-3DD4741F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65" y="1682210"/>
            <a:ext cx="8991412" cy="50819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9AC5FB-64E3-4F37-9DBE-3C0221AD0190}"/>
              </a:ext>
            </a:extLst>
          </p:cNvPr>
          <p:cNvSpPr txBox="1"/>
          <p:nvPr/>
        </p:nvSpPr>
        <p:spPr>
          <a:xfrm>
            <a:off x="349315" y="1690688"/>
            <a:ext cx="2491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TUE numeric{from 0 to 2}</a:t>
            </a:r>
          </a:p>
          <a:p>
            <a:r>
              <a:rPr lang="en-US" sz="1600" dirty="0"/>
              <a:t>[0,1[= 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0–2 hours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[1,2[ =3–5 hours</a:t>
            </a:r>
          </a:p>
          <a:p>
            <a:r>
              <a:rPr lang="en-US" sz="1600" dirty="0"/>
              <a:t>2=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More than 5 </a:t>
            </a:r>
            <a:r>
              <a:rPr lang="en-US" sz="1600" b="0" i="0" dirty="0" err="1">
                <a:solidFill>
                  <a:srgbClr val="2E2E2E"/>
                </a:solidFill>
                <a:effectLst/>
                <a:latin typeface="NexusSerif"/>
              </a:rPr>
              <a:t>hours</a:t>
            </a:r>
            <a:r>
              <a:rPr lang="en-US" sz="1600" dirty="0" err="1"/>
              <a:t>Answering</a:t>
            </a:r>
            <a:r>
              <a:rPr lang="en-US" sz="1600" dirty="0"/>
              <a:t> to the question:</a:t>
            </a:r>
            <a:endParaRPr lang="en-US" sz="1600" b="0" i="0" dirty="0">
              <a:solidFill>
                <a:srgbClr val="2E2E2E"/>
              </a:solidFill>
              <a:effectLst/>
              <a:latin typeface="NexusSerif"/>
            </a:endParaRP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much time do you use technological devices such as cell phone, videogames, television, computer and others?”</a:t>
            </a:r>
            <a:endParaRPr lang="en-US" sz="1600" i="1" dirty="0"/>
          </a:p>
          <a:p>
            <a:endParaRPr lang="en-US" sz="1600" dirty="0"/>
          </a:p>
          <a:p>
            <a:r>
              <a:rPr lang="en-US" sz="1600" dirty="0"/>
              <a:t>FAF numeric{from 0 to 3}</a:t>
            </a:r>
          </a:p>
          <a:p>
            <a:r>
              <a:rPr lang="en-US" sz="1600" dirty="0"/>
              <a:t>0=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I do not have</a:t>
            </a:r>
          </a:p>
          <a:p>
            <a:r>
              <a:rPr lang="en-US" sz="1600" dirty="0"/>
              <a:t>]0,1]=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1 or 2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]1,2]= 2 or 4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]2,3]= 4 or 5 days</a:t>
            </a:r>
            <a:endParaRPr lang="en-US" sz="1600" dirty="0">
              <a:solidFill>
                <a:srgbClr val="2E2E2E"/>
              </a:solidFill>
              <a:latin typeface="NexusSerif"/>
            </a:endParaRPr>
          </a:p>
          <a:p>
            <a:endParaRPr lang="en-US" sz="1600" dirty="0"/>
          </a:p>
          <a:p>
            <a:r>
              <a:rPr lang="en-US" sz="1600" dirty="0"/>
              <a:t>Answering to the question:</a:t>
            </a: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often do you have physical activity?”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4300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1535915"/>
            <a:ext cx="10515600" cy="4739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visualisation</a:t>
            </a:r>
            <a:r>
              <a:rPr lang="en-US" dirty="0"/>
              <a:t> you will see there is for the type of obesity </a:t>
            </a:r>
            <a:r>
              <a:rPr lang="en-US" sz="2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Insufficient_Weight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3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 </a:t>
            </a:r>
            <a:endParaRPr lang="en-US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BE7893-5C69-4B50-80A2-D4FD826E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1017"/>
            <a:ext cx="7343775" cy="23907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7BB210-4DEF-4CAB-A03F-714B86A9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680" y="365125"/>
            <a:ext cx="628964" cy="472526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C465AD2-EE40-4B47-93CE-47288324BF07}"/>
              </a:ext>
            </a:extLst>
          </p:cNvPr>
          <p:cNvSpPr txBox="1"/>
          <p:nvPr/>
        </p:nvSpPr>
        <p:spPr>
          <a:xfrm>
            <a:off x="838200" y="1690688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After encoding the variables, we did a correlation matrix to see with parameter are the most correlated to the type of Obesity.</a:t>
            </a:r>
          </a:p>
          <a:p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5366453-A4B2-46C1-A19A-9D0988B88C55}"/>
              </a:ext>
            </a:extLst>
          </p:cNvPr>
          <p:cNvSpPr txBox="1"/>
          <p:nvPr/>
        </p:nvSpPr>
        <p:spPr>
          <a:xfrm>
            <a:off x="838200" y="541690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most correlated variable is, </a:t>
            </a:r>
            <a:r>
              <a:rPr lang="fr-FR" dirty="0" err="1"/>
              <a:t>unsurprisingly</a:t>
            </a:r>
            <a:r>
              <a:rPr lang="en-US" i="1" dirty="0"/>
              <a:t>, the Weight. But we can also see that the family history with overweight is highly correlated to the type of obesity. </a:t>
            </a:r>
          </a:p>
          <a:p>
            <a:pPr algn="just"/>
            <a:r>
              <a:rPr lang="en-US" i="1" dirty="0"/>
              <a:t>The Age, Frequency of consumption of vegetables (FCVC) and if the person has a high consumption of high caloric food (FAVC) are also highly correlated parameters.</a:t>
            </a:r>
            <a:endParaRPr lang="fr-FR" i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6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E657-CCF1-4BA5-95E6-2BD9B0F9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</a:t>
            </a:r>
            <a:r>
              <a:rPr lang="fr-FR" sz="3200" dirty="0"/>
              <a:t> 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FEDEE9-EEA3-407F-B4B9-642794FE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687" y="365125"/>
            <a:ext cx="628964" cy="472526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3811389-A4AD-49F7-95FA-F4F71383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1017"/>
            <a:ext cx="6972300" cy="3524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A6AA4B-FC60-41C3-94F8-E4EEA99C4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3243442"/>
            <a:ext cx="6419850" cy="20097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BBACA88-CDA2-48BC-B22C-9ECED3A574DB}"/>
              </a:ext>
            </a:extLst>
          </p:cNvPr>
          <p:cNvSpPr txBox="1"/>
          <p:nvPr/>
        </p:nvSpPr>
        <p:spPr>
          <a:xfrm>
            <a:off x="838200" y="1690688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Since Weight is the most correlated variable to Obesity, we decided to study the correlation of this parameter with all the others</a:t>
            </a:r>
          </a:p>
          <a:p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70AF8B-FECF-4F2D-8FF7-36ABB312C5FC}"/>
              </a:ext>
            </a:extLst>
          </p:cNvPr>
          <p:cNvSpPr txBox="1"/>
          <p:nvPr/>
        </p:nvSpPr>
        <p:spPr>
          <a:xfrm>
            <a:off x="838201" y="5380672"/>
            <a:ext cx="10525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Weight has also a high correlation with family history with overweight, but also with the Height. </a:t>
            </a:r>
          </a:p>
          <a:p>
            <a:pPr algn="just"/>
            <a:r>
              <a:rPr lang="en-US" i="1" dirty="0"/>
              <a:t>As for Obesity, the correlation between Weight and the parameters Age, FAVC and FCVC is high, but we can also see a high correlation with new parameters as daily water consumption CH2O and consumption of alcohol (CALC)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V- Classification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F68AA-939C-4E4E-BDC9-4E786D13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6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54BD7-870D-4BEF-A419-B1553F46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516EC-118E-405C-8EE9-601768AF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I- </a:t>
            </a:r>
            <a:r>
              <a:rPr lang="en-US" dirty="0"/>
              <a:t>Presentation</a:t>
            </a:r>
            <a:r>
              <a:rPr lang="fr-FR" dirty="0"/>
              <a:t> of the BDD</a:t>
            </a:r>
          </a:p>
          <a:p>
            <a:pPr marL="0" indent="0">
              <a:buNone/>
            </a:pPr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</a:p>
          <a:p>
            <a:pPr marL="0" indent="0">
              <a:buNone/>
            </a:pP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</a:t>
            </a:r>
          </a:p>
          <a:p>
            <a:pPr marL="457200" lvl="1" indent="0">
              <a:buNone/>
            </a:pPr>
            <a:r>
              <a:rPr lang="fr-FR" dirty="0"/>
              <a:t>III.A- Global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III.B- Local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V- Classification </a:t>
            </a:r>
          </a:p>
          <a:p>
            <a:pPr marL="0" indent="0">
              <a:buNone/>
            </a:pPr>
            <a:r>
              <a:rPr lang="fr-FR" dirty="0"/>
              <a:t>VI- Conclusion </a:t>
            </a:r>
          </a:p>
          <a:p>
            <a:pPr marL="0" indent="0">
              <a:buNone/>
            </a:pPr>
            <a:r>
              <a:rPr lang="fr-FR" dirty="0"/>
              <a:t>VII- Bonus : </a:t>
            </a:r>
            <a:r>
              <a:rPr lang="fr-FR" dirty="0" err="1"/>
              <a:t>study</a:t>
            </a:r>
            <a:r>
              <a:rPr lang="fr-FR" dirty="0"/>
              <a:t> of </a:t>
            </a:r>
            <a:r>
              <a:rPr lang="fr-FR" dirty="0" err="1"/>
              <a:t>alcohol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43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3094C-32B6-4A4C-8F77-83B54687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</a:t>
            </a:r>
            <a:r>
              <a:rPr lang="fr-FR" dirty="0" err="1"/>
              <a:t>Presentation</a:t>
            </a:r>
            <a:r>
              <a:rPr lang="fr-FR" dirty="0"/>
              <a:t> of the BDD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49F31-5031-4BCE-9427-B19FD065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7134"/>
            <a:ext cx="8529119" cy="483009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Dimension</a:t>
            </a:r>
            <a:r>
              <a:rPr lang="en-US" b="0" i="0" dirty="0">
                <a:effectLst/>
              </a:rPr>
              <a:t>: </a:t>
            </a:r>
            <a:r>
              <a:rPr lang="en-US" sz="2000" b="0" i="0" dirty="0">
                <a:effectLst/>
              </a:rPr>
              <a:t>2111 rows × 17 columns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CE692B-5514-40B3-8593-7E10AC73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" y="3475667"/>
            <a:ext cx="12192000" cy="200227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4B581D9-1F77-4B24-890A-EC5EC085D46D}"/>
              </a:ext>
            </a:extLst>
          </p:cNvPr>
          <p:cNvSpPr txBox="1">
            <a:spLocks/>
          </p:cNvSpPr>
          <p:nvPr/>
        </p:nvSpPr>
        <p:spPr>
          <a:xfrm>
            <a:off x="-1" y="2177202"/>
            <a:ext cx="8529119" cy="48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sz="2000" dirty="0" err="1"/>
              <a:t>ObesityDataSet_raw_and_data_sinthetic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57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FFFB8-3553-4E9F-A345-49F8EB38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AEAAA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of the subject</a:t>
            </a:r>
            <a:r>
              <a:rPr lang="en-US" sz="2000" b="1" u="sng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Gender, Age, Height, Weight,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Family_history_with_overweight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Addictions naucify: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Smoke, Consumption of alcohol (CALC)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 eating habits: </a:t>
            </a:r>
            <a:r>
              <a:rPr lang="en-US" sz="18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 of consumption of vegetables (FCVC) Consumption of water daily (CH20)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Bad eating habits:</a:t>
            </a:r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Frequent consumption of high caloric food (FAVC), Consumption of food between meals (CAEC)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Quantification of </a:t>
            </a:r>
            <a:r>
              <a:rPr lang="fr-FR" sz="2000" b="1" u="sng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food</a:t>
            </a: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consomption :</a:t>
            </a:r>
            <a:r>
              <a:rPr lang="fr-FR" sz="20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main meals (NCP)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Calorie’s consumption monitoring (SCC)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Lifestyle habits: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 activity frequency (FAF),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using technology devices (TUE)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Transportation used (MTRANS)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3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>
                <a:solidFill>
                  <a:srgbClr val="FF0000"/>
                </a:solidFill>
              </a:rPr>
              <a:t>Harmful addictions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57B06B-382D-402E-8B45-58BD0AD3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79" y="1484769"/>
            <a:ext cx="8181621" cy="53732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CD5898-9FCC-4A37-9FE5-94246D1A8A7F}"/>
              </a:ext>
            </a:extLst>
          </p:cNvPr>
          <p:cNvSpPr txBox="1"/>
          <p:nvPr/>
        </p:nvSpPr>
        <p:spPr>
          <a:xfrm>
            <a:off x="461728" y="2164001"/>
            <a:ext cx="4200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“Do you smoke?”</a:t>
            </a:r>
          </a:p>
          <a:p>
            <a:endParaRPr lang="en-US" i="1" dirty="0"/>
          </a:p>
          <a:p>
            <a:r>
              <a:rPr lang="en-US" dirty="0"/>
              <a:t>CAEC {</a:t>
            </a:r>
            <a:r>
              <a:rPr lang="en-US" dirty="0" err="1"/>
              <a:t>no,Sometimes,Frequently,Always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 </a:t>
            </a:r>
            <a:r>
              <a:rPr lang="en-US" i="1" dirty="0"/>
              <a:t>“</a:t>
            </a:r>
            <a:r>
              <a:rPr lang="en-US" i="1" dirty="0">
                <a:solidFill>
                  <a:srgbClr val="2E2E2E"/>
                </a:solidFill>
                <a:latin typeface="NexusSerif"/>
              </a:rPr>
              <a:t>H</a:t>
            </a:r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ow often do you drink alcohol?”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649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7F651C-7212-429B-9EF6-968FBEA16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1111" r="50000" b="1148"/>
          <a:stretch/>
        </p:blipFill>
        <p:spPr>
          <a:xfrm>
            <a:off x="4055951" y="1765426"/>
            <a:ext cx="3675419" cy="48436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995C1B-B977-47D9-A095-25BD3675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91"/>
          <a:stretch/>
        </p:blipFill>
        <p:spPr>
          <a:xfrm>
            <a:off x="7948943" y="1563036"/>
            <a:ext cx="4010685" cy="52949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EF1A18-7EA6-49A3-AE5A-EB5D950A19AE}"/>
              </a:ext>
            </a:extLst>
          </p:cNvPr>
          <p:cNvSpPr txBox="1"/>
          <p:nvPr/>
        </p:nvSpPr>
        <p:spPr>
          <a:xfrm>
            <a:off x="579420" y="2274838"/>
            <a:ext cx="3258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FCVC {numeric value from 1 to 3}</a:t>
            </a:r>
          </a:p>
          <a:p>
            <a:pPr algn="just"/>
            <a:r>
              <a:rPr lang="en-US" dirty="0"/>
              <a:t>1= Never </a:t>
            </a:r>
          </a:p>
          <a:p>
            <a:pPr algn="just"/>
            <a:r>
              <a:rPr lang="en-US" dirty="0"/>
              <a:t>2= Sometimes </a:t>
            </a:r>
          </a:p>
          <a:p>
            <a:pPr algn="just"/>
            <a:r>
              <a:rPr lang="en-US" dirty="0"/>
              <a:t>3= Always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Answering to the question:</a:t>
            </a:r>
          </a:p>
          <a:p>
            <a:pPr algn="just"/>
            <a:r>
              <a:rPr lang="en-US" b="0" i="1" dirty="0">
                <a:solidFill>
                  <a:srgbClr val="2E2E2E"/>
                </a:solidFill>
                <a:effectLst/>
              </a:rPr>
              <a:t>“Do you usually eat vegetables in your meals?”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328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861CE9-C75D-413A-9866-1D531C51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9"/>
          <a:stretch/>
        </p:blipFill>
        <p:spPr>
          <a:xfrm>
            <a:off x="8057584" y="1419606"/>
            <a:ext cx="4134416" cy="54383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D718FE-3F7B-421C-B243-D4BBB61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7" y="1610000"/>
            <a:ext cx="3775295" cy="50576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3883C7-4101-4A53-B360-07EF7EA9FDD4}"/>
              </a:ext>
            </a:extLst>
          </p:cNvPr>
          <p:cNvSpPr txBox="1"/>
          <p:nvPr/>
        </p:nvSpPr>
        <p:spPr>
          <a:xfrm>
            <a:off x="583950" y="2192956"/>
            <a:ext cx="3476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CH2O 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Less than a liter </a:t>
            </a:r>
          </a:p>
          <a:p>
            <a:r>
              <a:rPr lang="en-US" dirty="0">
                <a:solidFill>
                  <a:srgbClr val="FF0000"/>
                </a:solidFill>
              </a:rPr>
              <a:t>[1,2[=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Between 1 and 2 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3=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More than 2 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dirty="0">
                <a:solidFill>
                  <a:srgbClr val="2E2E2E"/>
                </a:solidFill>
                <a:effectLst/>
              </a:rPr>
              <a:t>“How much water do you drink daily?”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sz="4900" dirty="0">
                <a:solidFill>
                  <a:srgbClr val="FFC000"/>
                </a:solidFill>
                <a:cs typeface="Arial" panose="020B0604020202020204" pitchFamily="34" charset="0"/>
              </a:rPr>
              <a:t>bad eating habits</a:t>
            </a:r>
            <a:endParaRPr lang="en-US" sz="20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6FBACA-72F9-4EAD-8B50-5CF7A378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04" y="1690688"/>
            <a:ext cx="7734710" cy="51273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7E4EE95-441A-400C-B0CE-8436E33D4AC2}"/>
              </a:ext>
            </a:extLst>
          </p:cNvPr>
          <p:cNvSpPr txBox="1"/>
          <p:nvPr/>
        </p:nvSpPr>
        <p:spPr>
          <a:xfrm>
            <a:off x="838200" y="2500032"/>
            <a:ext cx="3468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FAVC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eat high caloric food frequently?”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/>
              <a:t>CAEC {</a:t>
            </a:r>
            <a:r>
              <a:rPr lang="en-US" i="1" dirty="0" err="1"/>
              <a:t>no,Sometimes,Frequently,Always</a:t>
            </a:r>
            <a:r>
              <a:rPr lang="en-US" i="1" dirty="0"/>
              <a:t>}</a:t>
            </a:r>
          </a:p>
          <a:p>
            <a:endParaRPr lang="en-US" i="1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“</a:t>
            </a:r>
            <a:r>
              <a:rPr lang="en-US" b="0" dirty="0">
                <a:solidFill>
                  <a:srgbClr val="2E2E2E"/>
                </a:solidFill>
                <a:effectLst/>
              </a:rPr>
              <a:t>Do you eat any food between meals?”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0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Quantification of </a:t>
            </a:r>
            <a:r>
              <a:rPr lang="fr-FR" sz="4000" dirty="0" err="1">
                <a:solidFill>
                  <a:srgbClr val="808080"/>
                </a:solidFill>
                <a:cs typeface="Arial" panose="020B0604020202020204" pitchFamily="34" charset="0"/>
              </a:rPr>
              <a:t>food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 consomption 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B273695-F3F3-4EA6-A0C9-0DD2FB49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44" y="1799236"/>
            <a:ext cx="7375556" cy="505876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B0A696-9BE4-4410-AE89-A12680C79F75}"/>
              </a:ext>
            </a:extLst>
          </p:cNvPr>
          <p:cNvSpPr txBox="1"/>
          <p:nvPr/>
        </p:nvSpPr>
        <p:spPr>
          <a:xfrm>
            <a:off x="742384" y="2426329"/>
            <a:ext cx="3938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monitor the calories you eat daily?”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>
                <a:solidFill>
                  <a:srgbClr val="2E2E2E"/>
                </a:solidFill>
              </a:rPr>
              <a:t>NCP </a:t>
            </a:r>
            <a:r>
              <a:rPr lang="en-US" dirty="0"/>
              <a:t>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Between 1 and  2</a:t>
            </a:r>
          </a:p>
          <a:p>
            <a:r>
              <a:rPr lang="en-US" dirty="0">
                <a:solidFill>
                  <a:srgbClr val="FF0000"/>
                </a:solidFill>
              </a:rPr>
              <a:t>2= Three</a:t>
            </a:r>
          </a:p>
          <a:p>
            <a:r>
              <a:rPr lang="en-US" dirty="0">
                <a:solidFill>
                  <a:srgbClr val="FF0000"/>
                </a:solidFill>
              </a:rPr>
              <a:t>3= More than three</a:t>
            </a:r>
          </a:p>
          <a:p>
            <a:r>
              <a:rPr lang="en-US" i="1" dirty="0">
                <a:solidFill>
                  <a:srgbClr val="2E2E2E"/>
                </a:solidFill>
              </a:rPr>
              <a:t>“How many main meals do you have daily?”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9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816</Words>
  <Application>Microsoft Office PowerPoint</Application>
  <PresentationFormat>Grand écran</PresentationFormat>
  <Paragraphs>99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NexusSerif</vt:lpstr>
      <vt:lpstr>Thème Office</vt:lpstr>
      <vt:lpstr>Présentation PowerPoint</vt:lpstr>
      <vt:lpstr>Summary</vt:lpstr>
      <vt:lpstr>I- Presentation of the BDD </vt:lpstr>
      <vt:lpstr>II- Creation of groups of variables  </vt:lpstr>
      <vt:lpstr> III- Analysis of Data, global analysis Harmful addictions </vt:lpstr>
      <vt:lpstr>III- Analysis of Data, global analysis of good eating habits</vt:lpstr>
      <vt:lpstr>III- Analysis of Data, global analysis of good eating habits</vt:lpstr>
      <vt:lpstr>III- Analysis of Data, global analysis of bad eating habits</vt:lpstr>
      <vt:lpstr>III- Analysis of Data, global analysis of Quantification of food consomption </vt:lpstr>
      <vt:lpstr>III- Analysis of Data, global analysis of Lifestyle habits</vt:lpstr>
      <vt:lpstr>III- Analysis of Data, global analysis of Lifestyle habits</vt:lpstr>
      <vt:lpstr>III- Analysis of Data, local analysis </vt:lpstr>
      <vt:lpstr>IV- Prediction (Correlation matrix) </vt:lpstr>
      <vt:lpstr>IV- Prediction (Correlation matrix) </vt:lpstr>
      <vt:lpstr>V-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girodet</dc:creator>
  <cp:lastModifiedBy>DESPORTES Leonard</cp:lastModifiedBy>
  <cp:revision>14</cp:revision>
  <dcterms:created xsi:type="dcterms:W3CDTF">2021-12-07T18:15:09Z</dcterms:created>
  <dcterms:modified xsi:type="dcterms:W3CDTF">2021-12-09T16:38:48Z</dcterms:modified>
</cp:coreProperties>
</file>