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67" r:id="rId20"/>
    <p:sldId id="270" r:id="rId21"/>
    <p:sldId id="274" r:id="rId22"/>
    <p:sldId id="279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669957" y="2021230"/>
            <a:ext cx="4961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5"/>
            <a:ext cx="10515600" cy="473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visualisation</a:t>
            </a:r>
            <a:r>
              <a:rPr lang="en-US" dirty="0"/>
              <a:t> you will see there is for the type of obesity </a:t>
            </a:r>
            <a:r>
              <a:rPr lang="en-US" sz="2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Insufficient_Weight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6BBD4-C1DB-44F2-A7CB-B82FA61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(test set and train set)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B39F71-B5E1-49FD-B76C-FEE8205379BD}"/>
              </a:ext>
            </a:extLst>
          </p:cNvPr>
          <p:cNvSpPr txBox="1"/>
          <p:nvPr/>
        </p:nvSpPr>
        <p:spPr>
          <a:xfrm>
            <a:off x="838200" y="1597001"/>
            <a:ext cx="874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Splitting the data into a training set and a test set : </a:t>
            </a:r>
            <a:endParaRPr lang="en-US" i="1" dirty="0"/>
          </a:p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4227F1-31FA-47FA-8F93-CA6C74DB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5" y="2118228"/>
            <a:ext cx="8256818" cy="2502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93CB9F-B77A-47F4-B394-55642BDB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9" y="2742511"/>
            <a:ext cx="3088260" cy="29505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7A5233-1F5A-4375-99EA-849319A68A9F}"/>
              </a:ext>
            </a:extLst>
          </p:cNvPr>
          <p:cNvSpPr txBox="1"/>
          <p:nvPr/>
        </p:nvSpPr>
        <p:spPr>
          <a:xfrm>
            <a:off x="838200" y="2664873"/>
            <a:ext cx="378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The shapes of the train and test set : </a:t>
            </a:r>
            <a:endParaRPr lang="en-US" i="1" dirty="0"/>
          </a:p>
          <a:p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F4D091-DEE3-4097-99E1-85A6424A392F}"/>
              </a:ext>
            </a:extLst>
          </p:cNvPr>
          <p:cNvSpPr txBox="1"/>
          <p:nvPr/>
        </p:nvSpPr>
        <p:spPr>
          <a:xfrm>
            <a:off x="838200" y="3174102"/>
            <a:ext cx="67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the data split, we scale the data, to get a more precise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8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Creation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A455BD-A61B-42F7-BA51-D3A57135EA1E}"/>
              </a:ext>
            </a:extLst>
          </p:cNvPr>
          <p:cNvSpPr txBox="1"/>
          <p:nvPr/>
        </p:nvSpPr>
        <p:spPr>
          <a:xfrm>
            <a:off x="762786" y="2429267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Creation of the Models</a:t>
            </a:r>
          </a:p>
          <a:p>
            <a:pPr algn="just"/>
            <a:r>
              <a:rPr lang="en-US" i="1" dirty="0"/>
              <a:t>We decided to test different models to see which one was the more precise.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- K-Neighbors Classification Model </a:t>
            </a:r>
            <a:endParaRPr lang="en-US" i="1" dirty="0"/>
          </a:p>
          <a:p>
            <a:r>
              <a:rPr lang="en-US" b="1" i="1" dirty="0"/>
              <a:t>- SVC (Support Vector Classification Model)</a:t>
            </a:r>
          </a:p>
          <a:p>
            <a:endParaRPr lang="en-US" b="1" i="1" dirty="0"/>
          </a:p>
          <a:p>
            <a:r>
              <a:rPr lang="en-US" b="1" i="1" dirty="0"/>
              <a:t>- </a:t>
            </a:r>
            <a:r>
              <a:rPr lang="en-US" b="1" i="1" dirty="0" err="1"/>
              <a:t>GridSearch</a:t>
            </a:r>
            <a:r>
              <a:rPr lang="en-US" b="1" i="1" dirty="0"/>
              <a:t> </a:t>
            </a:r>
            <a:r>
              <a:rPr lang="en-US" b="1" i="1" dirty="0" err="1"/>
              <a:t>Classifcation</a:t>
            </a:r>
            <a:r>
              <a:rPr lang="en-US" b="1" i="1" dirty="0"/>
              <a:t> on the SVC Model</a:t>
            </a:r>
          </a:p>
          <a:p>
            <a:r>
              <a:rPr lang="en-US" i="1" dirty="0"/>
              <a:t>For this model we chose parameters adapted to our SVC Model and obtained :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C1D02-94E7-4C92-AA01-126E458A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339" y="4428733"/>
            <a:ext cx="2991047" cy="3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7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Testing of the models</a:t>
            </a:r>
          </a:p>
          <a:p>
            <a:pPr algn="just"/>
            <a:r>
              <a:rPr lang="en-US" i="1" dirty="0"/>
              <a:t>To test the model, we created a list of prediction of our test set that we compered to its already known results. That is how we obtained the accuracy of each model. </a:t>
            </a:r>
          </a:p>
          <a:p>
            <a:pPr algn="just"/>
            <a:r>
              <a:rPr lang="en-US" i="1" dirty="0"/>
              <a:t>We also created a confusion matrix for each model, to illustrate our results.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Example for the SVC Classification model :</a:t>
            </a:r>
          </a:p>
          <a:p>
            <a:pPr algn="just"/>
            <a:endParaRPr lang="en-US" b="1" i="1" dirty="0"/>
          </a:p>
          <a:p>
            <a:pPr algn="just"/>
            <a:r>
              <a:rPr lang="en-US" i="1" dirty="0"/>
              <a:t>Prediction thanks to the function “.predict()”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Final accuracy of the model : 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Confusion matrix :</a:t>
            </a:r>
          </a:p>
          <a:p>
            <a:pPr algn="just"/>
            <a:endParaRPr lang="en-US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8A1B23C-B86B-473E-A093-D6BA8ECF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96" y="4834870"/>
            <a:ext cx="2673718" cy="17896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C6506D4-23ED-48F9-82FE-476E8E6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7" y="4174570"/>
            <a:ext cx="3128274" cy="3619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7DE786-97DC-4DAD-A99B-317D9C43B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14" y="3629166"/>
            <a:ext cx="4245940" cy="3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F74262-129C-43EA-B20C-E49742D45D07}"/>
              </a:ext>
            </a:extLst>
          </p:cNvPr>
          <p:cNvSpPr txBox="1"/>
          <p:nvPr/>
        </p:nvSpPr>
        <p:spPr>
          <a:xfrm>
            <a:off x="838200" y="2672427"/>
            <a:ext cx="4591639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We can look at the correlation matrix of the encoded data to see which columns/variables are the more correlated to our target variable.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It will allow us to see what variable are really useful for our classification.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63ED4-995F-49F7-A686-3C363FF96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982"/>
          <a:stretch/>
        </p:blipFill>
        <p:spPr>
          <a:xfrm>
            <a:off x="6006096" y="1690688"/>
            <a:ext cx="5347703" cy="5106721"/>
          </a:xfrm>
          <a:prstGeom prst="rect">
            <a:avLst/>
          </a:prstGeom>
          <a:effectLst/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AA9F8DA7-7A68-4829-AC5E-00201EBC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(To go </a:t>
            </a:r>
            <a:r>
              <a:rPr lang="fr-FR" sz="3200" i="1" dirty="0" err="1"/>
              <a:t>futher</a:t>
            </a:r>
            <a:r>
              <a:rPr lang="fr-FR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22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017"/>
            <a:ext cx="7343775" cy="23907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329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</a:t>
            </a:r>
            <a:r>
              <a:rPr lang="fr-FR" dirty="0" err="1"/>
              <a:t>Prediction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V- Classification </a:t>
            </a:r>
          </a:p>
          <a:p>
            <a:pPr marL="0" indent="0">
              <a:buNone/>
            </a:pPr>
            <a:r>
              <a:rPr lang="fr-FR" dirty="0"/>
              <a:t>VI- Conclusion </a:t>
            </a:r>
          </a:p>
          <a:p>
            <a:pPr marL="0" indent="0">
              <a:buNone/>
            </a:pPr>
            <a:r>
              <a:rPr lang="fr-FR" dirty="0"/>
              <a:t>VII- Bonus :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alcohol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FEDEE9-EEA3-407F-B4B9-642794FE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654" y="365125"/>
            <a:ext cx="628964" cy="4725267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1017"/>
            <a:ext cx="6972300" cy="352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243442"/>
            <a:ext cx="6419850" cy="20097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690688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Classification </a:t>
            </a:r>
            <a:r>
              <a:rPr lang="fr-FR" sz="3200" i="1" dirty="0"/>
              <a:t>(Drop of the </a:t>
            </a:r>
            <a:r>
              <a:rPr lang="fr-FR" sz="3200" i="1" dirty="0" err="1"/>
              <a:t>unusfull</a:t>
            </a:r>
            <a:r>
              <a:rPr lang="fr-FR" sz="3200" i="1" dirty="0"/>
              <a:t> data)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832442-FF05-4347-B7E5-904CB4AC2C1B}"/>
              </a:ext>
            </a:extLst>
          </p:cNvPr>
          <p:cNvSpPr txBox="1"/>
          <p:nvPr/>
        </p:nvSpPr>
        <p:spPr>
          <a:xfrm>
            <a:off x="838200" y="1690688"/>
            <a:ext cx="10445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Looking at the correlation matrix, we decided to drop the variables with a correlation with our target variable under 0,15. This would enable us to use only very correlated variables and be more precise in our prediction.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Those are the columns we dropped :</a:t>
            </a:r>
          </a:p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DF68F3-FF09-4B25-A069-01452D6B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24" y="3208918"/>
            <a:ext cx="9411752" cy="44016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3DCBFA-F693-4355-8A01-F947E1C70D8F}"/>
              </a:ext>
            </a:extLst>
          </p:cNvPr>
          <p:cNvSpPr txBox="1"/>
          <p:nvPr/>
        </p:nvSpPr>
        <p:spPr>
          <a:xfrm>
            <a:off x="838200" y="4170413"/>
            <a:ext cx="1044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we drop the columns from the training set we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reduced</a:t>
            </a:r>
            <a:r>
              <a:rPr lang="fr-FR" sz="3200" i="1" dirty="0"/>
              <a:t>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9890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for the SVC Classification model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thanks to the function “.predict()”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accuracy of the model 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41B54-9941-489E-A6EF-9B7E5E7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026"/>
            <a:ext cx="2952473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94488C-29A0-4F5C-A227-EAECBC22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93" y="2565024"/>
            <a:ext cx="5828707" cy="310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67245E-D1AC-43D3-9922-12F69303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21" y="3118849"/>
            <a:ext cx="2745411" cy="3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V- Classification </a:t>
            </a:r>
            <a:r>
              <a:rPr lang="fr-FR" sz="3200" i="1" dirty="0"/>
              <a:t>(</a:t>
            </a:r>
            <a:r>
              <a:rPr lang="fr-FR" sz="3200" i="1" dirty="0" err="1"/>
              <a:t>Results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CAEC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Less than a liter </a:t>
            </a:r>
          </a:p>
          <a:p>
            <a:r>
              <a:rPr lang="en-US" dirty="0">
                <a:solidFill>
                  <a:srgbClr val="FF0000"/>
                </a:solidFill>
              </a:rPr>
              <a:t>[1,2[=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Between 1 and 2 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3=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More than 2 L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B273695-F3F3-4EA6-A0C9-0DD2FB49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44" y="1799236"/>
            <a:ext cx="7375556" cy="50587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r>
              <a:rPr lang="en-US" dirty="0">
                <a:solidFill>
                  <a:srgbClr val="FF0000"/>
                </a:solidFill>
              </a:rPr>
              <a:t>1= Between 1 and  2</a:t>
            </a:r>
          </a:p>
          <a:p>
            <a:r>
              <a:rPr lang="en-US" dirty="0">
                <a:solidFill>
                  <a:srgbClr val="FF0000"/>
                </a:solidFill>
              </a:rPr>
              <a:t>2= Three</a:t>
            </a:r>
          </a:p>
          <a:p>
            <a:r>
              <a:rPr lang="en-US" dirty="0">
                <a:solidFill>
                  <a:srgbClr val="FF0000"/>
                </a:solidFill>
              </a:rPr>
              <a:t>3= More than three</a:t>
            </a:r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1411</Words>
  <Application>Microsoft Office PowerPoint</Application>
  <PresentationFormat>Grand écran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NexusSerif</vt:lpstr>
      <vt:lpstr>Thème Office</vt:lpstr>
      <vt:lpstr>Présentation PowerPoint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Présentation PowerPoint</vt:lpstr>
      <vt:lpstr>Présentation PowerPoint</vt:lpstr>
      <vt:lpstr>V- Classification (test set and train set) </vt:lpstr>
      <vt:lpstr>V- Classification (Creation of the models)</vt:lpstr>
      <vt:lpstr>V- Classification (Testing of the models)</vt:lpstr>
      <vt:lpstr>V- Classification (To go futher)</vt:lpstr>
      <vt:lpstr>IV- Classification (Correlation matrix) </vt:lpstr>
      <vt:lpstr>IV- Classification (Correlation matrix) </vt:lpstr>
      <vt:lpstr>IV- Classification (Drop of the unusfull data) </vt:lpstr>
      <vt:lpstr>V- Classification (Testing of the reduced models)</vt:lpstr>
      <vt:lpstr>V- Classification (Results)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DESPORTES Leonard</cp:lastModifiedBy>
  <cp:revision>29</cp:revision>
  <dcterms:created xsi:type="dcterms:W3CDTF">2021-12-07T18:15:09Z</dcterms:created>
  <dcterms:modified xsi:type="dcterms:W3CDTF">2021-12-11T12:45:12Z</dcterms:modified>
</cp:coreProperties>
</file>