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80" r:id="rId14"/>
    <p:sldId id="281" r:id="rId15"/>
    <p:sldId id="272" r:id="rId16"/>
    <p:sldId id="273" r:id="rId17"/>
    <p:sldId id="275" r:id="rId18"/>
    <p:sldId id="276" r:id="rId19"/>
    <p:sldId id="282" r:id="rId20"/>
    <p:sldId id="277" r:id="rId21"/>
    <p:sldId id="283" r:id="rId22"/>
    <p:sldId id="278" r:id="rId23"/>
    <p:sldId id="267" r:id="rId24"/>
    <p:sldId id="270" r:id="rId25"/>
    <p:sldId id="274" r:id="rId26"/>
    <p:sldId id="279" r:id="rId27"/>
    <p:sldId id="268" r:id="rId28"/>
    <p:sldId id="28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Obesity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your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devoted</a:t>
            </a:r>
            <a:endParaRPr lang="fr-FR" dirty="0"/>
          </a:p>
          <a:p>
            <a:r>
              <a:rPr lang="fr-FR" dirty="0"/>
              <a:t>Leonard Desportes </a:t>
            </a:r>
          </a:p>
          <a:p>
            <a:r>
              <a:rPr lang="fr-FR" dirty="0"/>
              <a:t>Romain Girodet</a:t>
            </a:r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516047" y="2329046"/>
            <a:ext cx="5069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4"/>
            <a:ext cx="10515600" cy="4050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TRY IT YOURSELF !</a:t>
            </a:r>
          </a:p>
          <a:p>
            <a:pPr marL="0" indent="0">
              <a:buNone/>
            </a:pPr>
            <a:r>
              <a:rPr lang="en-US" sz="2400" dirty="0"/>
              <a:t>If you go to the Notebook section </a:t>
            </a:r>
            <a:r>
              <a:rPr lang="en-US" sz="2400" b="1" dirty="0">
                <a:solidFill>
                  <a:srgbClr val="6796E6"/>
                </a:solidFill>
                <a:latin typeface="Consolas" panose="020B0609020204030204" pitchFamily="49" charset="0"/>
              </a:rPr>
              <a:t>“L</a:t>
            </a:r>
            <a:r>
              <a:rPr lang="en-US" sz="24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ocal Data-visualization: studies  of the different obesity type groups” </a:t>
            </a:r>
          </a:p>
          <a:p>
            <a:pPr marL="0" indent="0">
              <a:buNone/>
            </a:pPr>
            <a:endParaRPr lang="en-US" sz="2400" b="1" dirty="0">
              <a:solidFill>
                <a:srgbClr val="6796E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You will be able to Try Two Functions 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These functions will allow you to visualize and understand the following variable: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Gender, Age, Height, Weight,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1400" dirty="0">
              <a:solidFill>
                <a:srgbClr val="AEAAAA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385181"/>
            <a:ext cx="10515600" cy="615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100" dirty="0"/>
              <a:t>The </a:t>
            </a:r>
            <a:r>
              <a:rPr lang="en-US" sz="1100" dirty="0" err="1"/>
              <a:t>visualisation</a:t>
            </a:r>
            <a:r>
              <a:rPr lang="en-US" sz="1100" dirty="0"/>
              <a:t> you will see there is for the type of obesity </a:t>
            </a:r>
            <a:r>
              <a:rPr lang="en-US" sz="11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3BAAA8-E4A8-4C07-82DF-2D062694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7" y="2000817"/>
            <a:ext cx="9708866" cy="48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86" y="1523687"/>
            <a:ext cx="4619248" cy="3654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visualisation</a:t>
            </a:r>
            <a:r>
              <a:rPr lang="en-US" sz="1400" dirty="0"/>
              <a:t> </a:t>
            </a:r>
            <a:r>
              <a:rPr lang="en-US" sz="1600" dirty="0"/>
              <a:t>you will see there is for the type of obesity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CA20A-B092-4138-BAE3-EBA5327A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133" y="1513659"/>
            <a:ext cx="6750867" cy="53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Modeling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BBD4-C1DB-44F2-A7CB-B82FA61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(test set and train set)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819270-19C4-4809-8669-3BA55E806BAB}"/>
              </a:ext>
            </a:extLst>
          </p:cNvPr>
          <p:cNvSpPr txBox="1"/>
          <p:nvPr/>
        </p:nvSpPr>
        <p:spPr>
          <a:xfrm>
            <a:off x="838200" y="2448027"/>
            <a:ext cx="874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Splitting the data into a training set and a test set : </a:t>
            </a:r>
            <a:endParaRPr lang="en-US" i="1" dirty="0"/>
          </a:p>
          <a:p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5585D27-9CB4-4C98-B51F-FBF4F368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5" y="2969254"/>
            <a:ext cx="8256818" cy="25020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794D9A-BC07-4558-B13B-C6DB91FE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3593537"/>
            <a:ext cx="3088260" cy="29505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867B4-9F96-4A9A-A8C3-AB90DC2AFFB3}"/>
              </a:ext>
            </a:extLst>
          </p:cNvPr>
          <p:cNvSpPr txBox="1"/>
          <p:nvPr/>
        </p:nvSpPr>
        <p:spPr>
          <a:xfrm>
            <a:off x="838200" y="3515899"/>
            <a:ext cx="37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The shapes of the train and test set : </a:t>
            </a:r>
            <a:endParaRPr lang="en-US" i="1" dirty="0"/>
          </a:p>
          <a:p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DD8CDB-2995-44F3-8C25-4A959F5F0858}"/>
              </a:ext>
            </a:extLst>
          </p:cNvPr>
          <p:cNvSpPr txBox="1"/>
          <p:nvPr/>
        </p:nvSpPr>
        <p:spPr>
          <a:xfrm>
            <a:off x="838200" y="4025128"/>
            <a:ext cx="67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the data split, we scale the data, to get a more precise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Creation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1D02-94E7-4C92-AA01-126E458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13" y="5650903"/>
            <a:ext cx="2991047" cy="30885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A21E92-1022-4D6C-BF44-2FF5BB70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940"/>
            <a:ext cx="11112374" cy="44837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i="1" dirty="0"/>
              <a:t>Creation of the Models</a:t>
            </a:r>
          </a:p>
          <a:p>
            <a:pPr marL="0" indent="0" algn="just">
              <a:buNone/>
            </a:pPr>
            <a:r>
              <a:rPr lang="en-US" sz="2600" i="1" dirty="0"/>
              <a:t>We decided to test different models to see which one was the more precise.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1-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Neighbors</a:t>
            </a: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Classifiers</a:t>
            </a:r>
            <a:endParaRPr lang="es-ES" sz="2800" b="1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/>
              <a:t>K-Neighbors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2- SVM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Classifiers</a:t>
            </a:r>
            <a:endParaRPr lang="en-US" b="1" i="1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600" dirty="0"/>
              <a:t>  SVC (Support Vector Classification)</a:t>
            </a:r>
            <a:endParaRPr lang="en-US" sz="2600" b="1" i="1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3-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Grid-search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on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SVC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model</a:t>
            </a:r>
            <a:endParaRPr lang="es-ES" b="1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/>
              <a:t>       </a:t>
            </a:r>
            <a:r>
              <a:rPr lang="en-US" sz="2600" i="1" dirty="0"/>
              <a:t>For this model we chose parameters adapted to our SVC Mode</a:t>
            </a:r>
          </a:p>
          <a:p>
            <a:pPr marL="0" indent="0">
              <a:buNone/>
            </a:pPr>
            <a:r>
              <a:rPr lang="en-US" sz="2600" i="1" dirty="0"/>
              <a:t>       and obtained :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7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</a:t>
            </a:r>
            <a:r>
              <a:rPr lang="fr-FR" sz="4400" i="1" dirty="0"/>
              <a:t>(</a:t>
            </a:r>
            <a:r>
              <a:rPr lang="fr-FR" sz="4400" i="1" dirty="0" err="1"/>
              <a:t>Creation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797C5-B43C-44AC-9F16-1AB248B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4-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Bagging</a:t>
            </a: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Bagging, </a:t>
            </a:r>
            <a:r>
              <a:rPr lang="en-US" dirty="0" err="1"/>
              <a:t>RandomForest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5-Boosting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 err="1"/>
              <a:t>AdaBoost</a:t>
            </a:r>
            <a:r>
              <a:rPr lang="es-E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6-Voting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Classifiiers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/>
              <a:t>HardVoting</a:t>
            </a:r>
            <a:r>
              <a:rPr lang="es-ES" dirty="0"/>
              <a:t>, </a:t>
            </a:r>
            <a:r>
              <a:rPr lang="es-ES" dirty="0" err="1"/>
              <a:t>SoftVoting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Modeling</a:t>
            </a:r>
          </a:p>
          <a:p>
            <a:pPr marL="0" indent="0">
              <a:buNone/>
            </a:pPr>
            <a:r>
              <a:rPr lang="fr-FR" dirty="0"/>
              <a:t>V- Modeling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VI- How to use </a:t>
            </a:r>
            <a:r>
              <a:rPr lang="fr-FR" dirty="0" err="1"/>
              <a:t>our</a:t>
            </a:r>
            <a:r>
              <a:rPr lang="fr-FR" dirty="0"/>
              <a:t> FLASK application ?</a:t>
            </a:r>
          </a:p>
          <a:p>
            <a:pPr marL="0" indent="0">
              <a:buNone/>
            </a:pPr>
            <a:r>
              <a:rPr lang="fr-FR" dirty="0"/>
              <a:t>VII- Conclusion </a:t>
            </a:r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Testing of the models</a:t>
            </a:r>
          </a:p>
          <a:p>
            <a:pPr algn="just"/>
            <a:r>
              <a:rPr lang="en-US" i="1" dirty="0"/>
              <a:t>To test the model, we created a list of prediction of our test set that we compered to its already known results. That is how we obtained the accuracy of each model. </a:t>
            </a:r>
          </a:p>
          <a:p>
            <a:pPr algn="just"/>
            <a:r>
              <a:rPr lang="en-US" i="1" dirty="0"/>
              <a:t>We also created a confusion matrix for each model, to illustrate our results.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Example for the SVC Classification model :</a:t>
            </a:r>
          </a:p>
          <a:p>
            <a:pPr algn="just"/>
            <a:endParaRPr lang="en-US" b="1" i="1" dirty="0"/>
          </a:p>
          <a:p>
            <a:pPr algn="just"/>
            <a:r>
              <a:rPr lang="en-US" i="1" dirty="0"/>
              <a:t>Prediction thanks to the function “.predict()”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Final accuracy of the model : 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Confusion matrix :</a:t>
            </a:r>
          </a:p>
          <a:p>
            <a:pPr algn="just"/>
            <a:endParaRPr lang="en-US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A1B23C-B86B-473E-A093-D6BA8ECF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96" y="4834870"/>
            <a:ext cx="2673718" cy="17896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C6506D4-23ED-48F9-82FE-476E8E6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7" y="4174570"/>
            <a:ext cx="3128274" cy="361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7DE786-97DC-4DAD-A99B-317D9C43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14" y="3629166"/>
            <a:ext cx="4245940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 </a:t>
            </a:r>
            <a:r>
              <a:rPr lang="fr-FR" sz="4400" i="1" dirty="0"/>
              <a:t>(</a:t>
            </a:r>
            <a:r>
              <a:rPr lang="fr-FR" i="1" dirty="0" err="1"/>
              <a:t>T</a:t>
            </a:r>
            <a:r>
              <a:rPr lang="fr-FR" sz="4400" i="1" dirty="0" err="1"/>
              <a:t>esting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5E8506-A60D-4A38-99CB-B98709A9D2FB}"/>
              </a:ext>
            </a:extLst>
          </p:cNvPr>
          <p:cNvSpPr txBox="1"/>
          <p:nvPr/>
        </p:nvSpPr>
        <p:spPr>
          <a:xfrm>
            <a:off x="6720595" y="2092440"/>
            <a:ext cx="501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VotingClassifier we selected only the classifier with a score above 0,50 (We deleted the </a:t>
            </a:r>
            <a:r>
              <a:rPr lang="en-US" dirty="0" err="1"/>
              <a:t>AdaBoostClassifier</a:t>
            </a:r>
            <a:r>
              <a:rPr lang="en-US" dirty="0"/>
              <a:t>).</a:t>
            </a:r>
          </a:p>
          <a:p>
            <a:r>
              <a:rPr lang="en-US" dirty="0"/>
              <a:t> We tried both Hard and soft VotingClassifier.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198F3A-68E1-486F-ABE8-E75B9FC1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2168"/>
            <a:ext cx="5189750" cy="43932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C6485CA-D48B-4E27-A9EF-56694616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53" y="3794203"/>
            <a:ext cx="4948072" cy="10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F74262-129C-43EA-B20C-E49742D45D07}"/>
              </a:ext>
            </a:extLst>
          </p:cNvPr>
          <p:cNvSpPr txBox="1"/>
          <p:nvPr/>
        </p:nvSpPr>
        <p:spPr>
          <a:xfrm>
            <a:off x="838200" y="2672427"/>
            <a:ext cx="4591639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We can look at the correlation matrix of the encoded data to see which columns/variables are the more correlated to our target variable.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It will allow us to see what variable are really useful for our classification.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63ED4-995F-49F7-A686-3C363FF96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982"/>
          <a:stretch/>
        </p:blipFill>
        <p:spPr>
          <a:xfrm>
            <a:off x="6006096" y="1690688"/>
            <a:ext cx="5347703" cy="5106721"/>
          </a:xfrm>
          <a:prstGeom prst="rect">
            <a:avLst/>
          </a:prstGeom>
          <a:effectLst/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A9F8DA7-7A68-4829-AC5E-00201EBC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(To go </a:t>
            </a:r>
            <a:r>
              <a:rPr lang="fr-FR" sz="3200" i="1" dirty="0" err="1"/>
              <a:t>futher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22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6" y="3181576"/>
            <a:ext cx="6866299" cy="22353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81" y="1202257"/>
            <a:ext cx="543013" cy="4079535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825804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45" y="3199170"/>
            <a:ext cx="6657429" cy="3365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98" y="3551780"/>
            <a:ext cx="6083476" cy="17300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916087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D46A03-6B6C-415B-BF9F-FAC1F9A8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081" y="1202257"/>
            <a:ext cx="543013" cy="4079535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000" dirty="0"/>
              <a:t>V- Modeling </a:t>
            </a:r>
            <a:r>
              <a:rPr lang="fr-FR" sz="4000" dirty="0" err="1"/>
              <a:t>with</a:t>
            </a:r>
            <a:r>
              <a:rPr lang="fr-FR" sz="4000" dirty="0"/>
              <a:t> </a:t>
            </a:r>
            <a:r>
              <a:rPr lang="fr-FR" sz="4000" dirty="0" err="1"/>
              <a:t>reduced</a:t>
            </a:r>
            <a:r>
              <a:rPr lang="fr-FR" sz="4000" dirty="0"/>
              <a:t> </a:t>
            </a:r>
            <a:r>
              <a:rPr lang="fr-FR" sz="4000" dirty="0" err="1"/>
              <a:t>features</a:t>
            </a:r>
            <a:br>
              <a:rPr lang="fr-FR" dirty="0"/>
            </a:br>
            <a:r>
              <a:rPr lang="fr-FR" sz="3200" i="1" dirty="0"/>
              <a:t>(Drop of the </a:t>
            </a:r>
            <a:r>
              <a:rPr lang="fr-FR" sz="3200" i="1" dirty="0" err="1"/>
              <a:t>unusfull</a:t>
            </a:r>
            <a:r>
              <a:rPr lang="fr-FR" sz="3200" i="1" dirty="0"/>
              <a:t> data)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95F9C9-E47B-4BB8-A757-792358F81138}"/>
              </a:ext>
            </a:extLst>
          </p:cNvPr>
          <p:cNvSpPr txBox="1"/>
          <p:nvPr/>
        </p:nvSpPr>
        <p:spPr>
          <a:xfrm>
            <a:off x="908482" y="2324430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columns we dropped :</a:t>
            </a:r>
          </a:p>
          <a:p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978BF6-099B-44F8-B668-7F5BEB1B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06" y="3842660"/>
            <a:ext cx="9411752" cy="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reduced</a:t>
            </a:r>
            <a:r>
              <a:rPr lang="fr-FR" sz="3200" i="1" dirty="0"/>
              <a:t>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9890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for the SVC Classification model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thanks to the function “.predict()”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accuracy of the model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41B54-9941-489E-A6EF-9B7E5E7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026"/>
            <a:ext cx="2952473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94488C-29A0-4F5C-A227-EAECBC22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93" y="2565024"/>
            <a:ext cx="5828707" cy="310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7245E-D1AC-43D3-9922-12F69303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21" y="3118849"/>
            <a:ext cx="2745411" cy="3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Results</a:t>
            </a:r>
            <a:r>
              <a:rPr lang="fr-FR" sz="3200" i="1" dirty="0"/>
              <a:t>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90C7E3-A54F-439C-84A6-3C5F9A99ABFD}"/>
              </a:ext>
            </a:extLst>
          </p:cNvPr>
          <p:cNvSpPr txBox="1"/>
          <p:nvPr/>
        </p:nvSpPr>
        <p:spPr>
          <a:xfrm>
            <a:off x="740875" y="5423024"/>
            <a:ext cx="1071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reduced models (with only significant features) have globally a higher accuracy than the models with all features.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A4A837-F1C1-4B84-97BC-B59505B8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54072"/>
            <a:ext cx="6649017" cy="12880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7EA6AA-C249-4C4F-B486-44007B9B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7158"/>
            <a:ext cx="6649016" cy="14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AA153-5DDD-4524-990D-5E1F0763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VI- How to use our FLASK application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D208-C2B0-4E82-A2A5-8A7DEE05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393"/>
          </a:xfrm>
        </p:spPr>
        <p:txBody>
          <a:bodyPr/>
          <a:lstStyle/>
          <a:p>
            <a:r>
              <a:rPr lang="en-US" dirty="0"/>
              <a:t>ON our GitHub You will find a READ_ME_FLASK.docx</a:t>
            </a:r>
          </a:p>
          <a:p>
            <a:r>
              <a:rPr lang="en-US" dirty="0"/>
              <a:t>You will find all the explanation here.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F9ABD-6DC1-47D8-91C4-D2860D83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16" y="3340634"/>
            <a:ext cx="9087840" cy="31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5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VI- Conclusion</a:t>
            </a:r>
            <a:endParaRPr lang="fr-FR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E610F-C23C-4CB2-BA8A-71754ACB9D93}"/>
              </a:ext>
            </a:extLst>
          </p:cNvPr>
          <p:cNvSpPr txBox="1"/>
          <p:nvPr/>
        </p:nvSpPr>
        <p:spPr>
          <a:xfrm>
            <a:off x="950614" y="2082297"/>
            <a:ext cx="10909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objective: </a:t>
            </a:r>
            <a:r>
              <a:rPr lang="en-US" dirty="0"/>
              <a:t>get a Classifier  with at least an </a:t>
            </a:r>
            <a:r>
              <a:rPr lang="en-US" b="1" dirty="0"/>
              <a:t>accuracy of 90%. </a:t>
            </a:r>
          </a:p>
          <a:p>
            <a:endParaRPr lang="en-US" b="1" dirty="0"/>
          </a:p>
          <a:p>
            <a:r>
              <a:rPr lang="en-US" b="1" dirty="0"/>
              <a:t>Our result: </a:t>
            </a:r>
            <a:r>
              <a:rPr lang="en-US" dirty="0"/>
              <a:t>Classifier with an </a:t>
            </a:r>
            <a:r>
              <a:rPr lang="en-US" b="1" dirty="0"/>
              <a:t>accuracy of 97%. </a:t>
            </a:r>
          </a:p>
          <a:p>
            <a:endParaRPr lang="en-US" dirty="0"/>
          </a:p>
          <a:p>
            <a:r>
              <a:rPr lang="en-US" dirty="0"/>
              <a:t>We obtain our a </a:t>
            </a:r>
            <a:r>
              <a:rPr lang="en-US" b="1" dirty="0" err="1"/>
              <a:t>SoftVotingClassifier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the</a:t>
            </a:r>
            <a:r>
              <a:rPr lang="en-US" dirty="0"/>
              <a:t> following classifier : Bagging,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r>
              <a:rPr lang="en-US" dirty="0"/>
              <a:t>, SVC (optimize with Grid-search)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features :</a:t>
            </a:r>
          </a:p>
        </p:txBody>
      </p:sp>
    </p:spTree>
    <p:extLst>
      <p:ext uri="{BB962C8B-B14F-4D97-AF65-F5344CB8AC3E}">
        <p14:creationId xmlns:p14="http://schemas.microsoft.com/office/powerpoint/2010/main" val="357808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94006-4AFD-4F2A-8379-1EDCCD0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VI- Conclusion</a:t>
            </a:r>
            <a:br>
              <a:rPr lang="fr-FR" dirty="0"/>
            </a:br>
            <a:r>
              <a:rPr lang="fr-FR" sz="3200" i="1" dirty="0"/>
              <a:t>(If </a:t>
            </a:r>
            <a:r>
              <a:rPr lang="fr-FR" sz="3200" i="1" dirty="0" err="1"/>
              <a:t>we</a:t>
            </a:r>
            <a:r>
              <a:rPr lang="fr-FR" sz="3200" i="1" dirty="0"/>
              <a:t> </a:t>
            </a:r>
            <a:r>
              <a:rPr lang="fr-FR" sz="3200" i="1" dirty="0" err="1"/>
              <a:t>had</a:t>
            </a:r>
            <a:r>
              <a:rPr lang="fr-FR" sz="3200" i="1" dirty="0"/>
              <a:t> to start the Project </a:t>
            </a:r>
            <a:r>
              <a:rPr lang="fr-FR" sz="3200" i="1" dirty="0" err="1"/>
              <a:t>again</a:t>
            </a:r>
            <a:r>
              <a:rPr lang="fr-FR" sz="3200" i="1" dirty="0"/>
              <a:t> ) </a:t>
            </a:r>
            <a:endParaRPr lang="en-US" sz="32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CE578-F713-4A52-B02F-4A6029D7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we did Well ? </a:t>
            </a:r>
          </a:p>
          <a:p>
            <a:pPr marL="0" indent="0">
              <a:buNone/>
            </a:pPr>
            <a:r>
              <a:rPr lang="en-US" dirty="0"/>
              <a:t>The Analysis of the dataset. </a:t>
            </a:r>
          </a:p>
          <a:p>
            <a:pPr marL="0" indent="0">
              <a:buNone/>
            </a:pPr>
            <a:r>
              <a:rPr lang="en-US" dirty="0"/>
              <a:t>Realization of a flask App (using few html)</a:t>
            </a:r>
          </a:p>
          <a:p>
            <a:pPr marL="0" indent="0">
              <a:buNone/>
            </a:pPr>
            <a:r>
              <a:rPr lang="en-US" dirty="0"/>
              <a:t>Our collaboration (use of </a:t>
            </a:r>
            <a:r>
              <a:rPr lang="en-US" dirty="0" err="1"/>
              <a:t>github</a:t>
            </a:r>
            <a:r>
              <a:rPr lang="en-US" dirty="0"/>
              <a:t>, division of tasks)</a:t>
            </a:r>
          </a:p>
          <a:p>
            <a:pPr marL="0" indent="0">
              <a:buNone/>
            </a:pPr>
            <a:r>
              <a:rPr lang="en-US" dirty="0"/>
              <a:t>Selection of the most significant features to improve our models.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proceeded to find a model with a good accuracy ?</a:t>
            </a:r>
          </a:p>
          <a:p>
            <a:pPr marL="0" indent="0">
              <a:buNone/>
            </a:pPr>
            <a:r>
              <a:rPr lang="en-US" b="1" dirty="0"/>
              <a:t>Or what we should have done if we didn’t found conclusive first results.  </a:t>
            </a:r>
          </a:p>
          <a:p>
            <a:pPr marL="0" indent="0">
              <a:buNone/>
            </a:pPr>
            <a:r>
              <a:rPr lang="en-US" dirty="0"/>
              <a:t>For a list of features:  </a:t>
            </a:r>
          </a:p>
          <a:p>
            <a:pPr marL="457200" lvl="1" indent="0">
              <a:buNone/>
            </a:pPr>
            <a:r>
              <a:rPr lang="en-US" dirty="0"/>
              <a:t>Select a list of classifier. </a:t>
            </a:r>
          </a:p>
          <a:p>
            <a:pPr marL="457200" lvl="1" indent="0">
              <a:buNone/>
            </a:pPr>
            <a:r>
              <a:rPr lang="en-US" dirty="0"/>
              <a:t>For each classifier :</a:t>
            </a:r>
          </a:p>
          <a:p>
            <a:pPr marL="914400" lvl="2" indent="0">
              <a:buNone/>
            </a:pPr>
            <a:r>
              <a:rPr lang="en-US" dirty="0"/>
              <a:t>applied a grid Search to find the best parameters and create new optimize classifier.</a:t>
            </a:r>
          </a:p>
          <a:p>
            <a:pPr marL="914400" lvl="2" indent="0">
              <a:buNone/>
            </a:pPr>
            <a:r>
              <a:rPr lang="en-US" dirty="0"/>
              <a:t>Keep only optimize classifier having an accuracy above 50%.   </a:t>
            </a:r>
          </a:p>
          <a:p>
            <a:pPr marL="457200" lvl="1" indent="0">
              <a:buNone/>
            </a:pPr>
            <a:r>
              <a:rPr lang="en-US" dirty="0"/>
              <a:t>Proceed to a Voting Classifier. </a:t>
            </a:r>
          </a:p>
        </p:txBody>
      </p:sp>
    </p:spTree>
    <p:extLst>
      <p:ext uri="{BB962C8B-B14F-4D97-AF65-F5344CB8AC3E}">
        <p14:creationId xmlns:p14="http://schemas.microsoft.com/office/powerpoint/2010/main" val="384490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(CALC)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CALC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sz="1600" dirty="0"/>
              <a:t>First interpretation:</a:t>
            </a:r>
          </a:p>
          <a:p>
            <a:pPr lvl="1"/>
            <a:r>
              <a:rPr lang="en-US" sz="1600" dirty="0"/>
              <a:t>1= </a:t>
            </a:r>
            <a:r>
              <a:rPr lang="en-US" sz="1600" b="0" i="0" dirty="0">
                <a:effectLst/>
              </a:rPr>
              <a:t>Less than a liter </a:t>
            </a:r>
          </a:p>
          <a:p>
            <a:pPr lvl="1"/>
            <a:r>
              <a:rPr lang="en-US" sz="1600" dirty="0"/>
              <a:t>]1,3[= </a:t>
            </a:r>
            <a:r>
              <a:rPr lang="en-US" sz="1600" b="0" i="0" dirty="0">
                <a:effectLst/>
              </a:rPr>
              <a:t>Between 1 and 2 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3= </a:t>
            </a:r>
            <a:r>
              <a:rPr lang="en-US" sz="1600" b="0" i="0" dirty="0">
                <a:effectLst/>
              </a:rPr>
              <a:t>More than 2 L</a:t>
            </a:r>
          </a:p>
          <a:p>
            <a:r>
              <a:rPr lang="en-US" sz="1600" dirty="0"/>
              <a:t>Second Interpretation:</a:t>
            </a:r>
          </a:p>
          <a:p>
            <a:pPr lvl="1"/>
            <a:r>
              <a:rPr lang="en-US" sz="1600" dirty="0"/>
              <a:t>The measuring unit is the liter. </a:t>
            </a:r>
          </a:p>
          <a:p>
            <a:endParaRPr lang="en-US" sz="1100" i="1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</a:p>
          <a:p>
            <a:endParaRPr lang="en-US" b="0" dirty="0">
              <a:solidFill>
                <a:srgbClr val="2E2E2E"/>
              </a:solidFill>
              <a:effectLst/>
            </a:endParaRPr>
          </a:p>
          <a:p>
            <a:r>
              <a:rPr lang="en-US" sz="1200" i="1" dirty="0"/>
              <a:t>This feature wasn’t significant enough. We didn’t keep it in our final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CALC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endParaRPr lang="en-US" dirty="0"/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C3375-21AD-47AB-90FA-BA262653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15" y="1765427"/>
            <a:ext cx="7141462" cy="50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Microsoft Office PowerPoint</Application>
  <PresentationFormat>Grand écran</PresentationFormat>
  <Paragraphs>259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Consolas</vt:lpstr>
      <vt:lpstr>NexusSerif</vt:lpstr>
      <vt:lpstr>Thème Office</vt:lpstr>
      <vt:lpstr>Prediction of Obesity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III- Analysis of Data, local analysis </vt:lpstr>
      <vt:lpstr>III- Analysis of Data, local analysis </vt:lpstr>
      <vt:lpstr>Présentation PowerPoint</vt:lpstr>
      <vt:lpstr>Présentation PowerPoint</vt:lpstr>
      <vt:lpstr>IV- Modeling (test set and train set) </vt:lpstr>
      <vt:lpstr>IV- Modeling (Creation of the models)</vt:lpstr>
      <vt:lpstr>IV- Modeling(Creation of the models)</vt:lpstr>
      <vt:lpstr>IV- Modeling (Testing of the models)</vt:lpstr>
      <vt:lpstr>IV- Modeling (Testing of the models)</vt:lpstr>
      <vt:lpstr>V- Modeling with reduced features (To go futher)</vt:lpstr>
      <vt:lpstr>V- Modeling with reduced features (Correlation matrix) </vt:lpstr>
      <vt:lpstr>V- Modeling with reduced features (Correlation matrix) </vt:lpstr>
      <vt:lpstr>V- Modeling with reduced features (Drop of the unusfull data) </vt:lpstr>
      <vt:lpstr>V- Modeling with reduced features (Testing of the reduced models)</vt:lpstr>
      <vt:lpstr>V- Modeling with reduced features (Results) </vt:lpstr>
      <vt:lpstr>VI- How to use our FLASK application ?</vt:lpstr>
      <vt:lpstr>VI- Conclusion</vt:lpstr>
      <vt:lpstr>VI- Conclusion (If we had to start the Project again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romain girodet</cp:lastModifiedBy>
  <cp:revision>44</cp:revision>
  <dcterms:created xsi:type="dcterms:W3CDTF">2021-12-07T18:15:09Z</dcterms:created>
  <dcterms:modified xsi:type="dcterms:W3CDTF">2021-12-15T11:32:15Z</dcterms:modified>
</cp:coreProperties>
</file>