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3.pn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2782518"/>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929053"/>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PROJECT</a:t>
            </a:r>
          </a:p>
        </p:txBody>
      </p:sp>
      <p:sp>
        <p:nvSpPr>
          <p:cNvPr name="TextBox 9" id="9"/>
          <p:cNvSpPr txBox="true"/>
          <p:nvPr/>
        </p:nvSpPr>
        <p:spPr>
          <a:xfrm rot="0">
            <a:off x="4236347" y="3018376"/>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PYTHON</a:t>
            </a:r>
          </a:p>
        </p:txBody>
      </p:sp>
      <p:sp>
        <p:nvSpPr>
          <p:cNvPr name="TextBox 10" id="10"/>
          <p:cNvSpPr txBox="true"/>
          <p:nvPr/>
        </p:nvSpPr>
        <p:spPr>
          <a:xfrm rot="0">
            <a:off x="2719596" y="7062845"/>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PACE UNIVERSITY</a:t>
            </a:r>
          </a:p>
        </p:txBody>
      </p:sp>
      <p:sp>
        <p:nvSpPr>
          <p:cNvPr name="TextBox 11" id="11"/>
          <p:cNvSpPr txBox="true"/>
          <p:nvPr/>
        </p:nvSpPr>
        <p:spPr>
          <a:xfrm rot="0">
            <a:off x="233795" y="8431756"/>
            <a:ext cx="12848809" cy="1614989"/>
          </a:xfrm>
          <a:prstGeom prst="rect">
            <a:avLst/>
          </a:prstGeom>
        </p:spPr>
        <p:txBody>
          <a:bodyPr anchor="t" rtlCol="false" tIns="0" lIns="0" bIns="0" rIns="0">
            <a:spAutoFit/>
          </a:bodyPr>
          <a:lstStyle/>
          <a:p>
            <a:pPr>
              <a:lnSpc>
                <a:spcPts val="2557"/>
              </a:lnSpc>
            </a:pPr>
            <a:r>
              <a:rPr lang="en-US" sz="1853" spc="98">
                <a:solidFill>
                  <a:srgbClr val="231F20"/>
                </a:solidFill>
                <a:latin typeface="Montserrat Classic Bold"/>
              </a:rPr>
              <a:t>TEAM MEMBERS:</a:t>
            </a:r>
          </a:p>
          <a:p>
            <a:pPr>
              <a:lnSpc>
                <a:spcPts val="2557"/>
              </a:lnSpc>
            </a:pPr>
          </a:p>
          <a:p>
            <a:pPr>
              <a:lnSpc>
                <a:spcPts val="2557"/>
              </a:lnSpc>
            </a:pPr>
            <a:r>
              <a:rPr lang="en-US" sz="1853" spc="98">
                <a:solidFill>
                  <a:srgbClr val="231F20"/>
                </a:solidFill>
                <a:latin typeface="Montserrat Classic Bold"/>
              </a:rPr>
              <a:t>MAHITH GEALLAPALLY</a:t>
            </a:r>
          </a:p>
          <a:p>
            <a:pPr>
              <a:lnSpc>
                <a:spcPts val="2557"/>
              </a:lnSpc>
            </a:pPr>
            <a:r>
              <a:rPr lang="en-US" sz="1853" spc="98">
                <a:solidFill>
                  <a:srgbClr val="231F20"/>
                </a:solidFill>
                <a:latin typeface="Montserrat Classic Bold"/>
              </a:rPr>
              <a:t>JEGAN NADAR</a:t>
            </a:r>
          </a:p>
          <a:p>
            <a:pPr>
              <a:lnSpc>
                <a:spcPts val="2557"/>
              </a:lnSpc>
            </a:pPr>
            <a:r>
              <a:rPr lang="en-US" sz="1853" spc="98">
                <a:solidFill>
                  <a:srgbClr val="231F20"/>
                </a:solidFill>
                <a:latin typeface="Montserrat Classic Bold"/>
              </a:rPr>
              <a:t>ADITI SHRIVASTAVA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5978356" y="3050912"/>
            <a:ext cx="8149287" cy="7236088"/>
            <a:chOff x="0" y="0"/>
            <a:chExt cx="2535467" cy="2251346"/>
          </a:xfrm>
        </p:grpSpPr>
        <p:sp>
          <p:nvSpPr>
            <p:cNvPr name="Freeform 6" id="6"/>
            <p:cNvSpPr/>
            <p:nvPr/>
          </p:nvSpPr>
          <p:spPr>
            <a:xfrm flipH="false" flipV="false" rot="0">
              <a:off x="0" y="0"/>
              <a:ext cx="2535467" cy="2251346"/>
            </a:xfrm>
            <a:custGeom>
              <a:avLst/>
              <a:gdLst/>
              <a:ahLst/>
              <a:cxnLst/>
              <a:rect r="r" b="b" t="t" l="l"/>
              <a:pathLst>
                <a:path h="2251346" w="2535467">
                  <a:moveTo>
                    <a:pt x="0" y="0"/>
                  </a:moveTo>
                  <a:lnTo>
                    <a:pt x="2535467" y="0"/>
                  </a:lnTo>
                  <a:lnTo>
                    <a:pt x="2535467" y="2251346"/>
                  </a:lnTo>
                  <a:lnTo>
                    <a:pt x="0" y="2251346"/>
                  </a:lnTo>
                  <a:close/>
                </a:path>
              </a:pathLst>
            </a:custGeom>
            <a:solidFill>
              <a:srgbClr val="1A1A1A"/>
            </a:solidFill>
          </p:spPr>
        </p:sp>
        <p:sp>
          <p:nvSpPr>
            <p:cNvPr name="TextBox 7" id="7"/>
            <p:cNvSpPr txBox="true"/>
            <p:nvPr/>
          </p:nvSpPr>
          <p:spPr>
            <a:xfrm>
              <a:off x="0" y="-57150"/>
              <a:ext cx="2535467" cy="230849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6569796" y="2485357"/>
            <a:ext cx="6991017" cy="6991017"/>
          </a:xfrm>
          <a:custGeom>
            <a:avLst/>
            <a:gdLst/>
            <a:ahLst/>
            <a:cxnLst/>
            <a:rect r="r" b="b" t="t" l="l"/>
            <a:pathLst>
              <a:path h="6991017" w="6991017">
                <a:moveTo>
                  <a:pt x="0" y="0"/>
                </a:moveTo>
                <a:lnTo>
                  <a:pt x="6991017" y="0"/>
                </a:lnTo>
                <a:lnTo>
                  <a:pt x="6991017" y="6991017"/>
                </a:lnTo>
                <a:lnTo>
                  <a:pt x="0" y="6991017"/>
                </a:lnTo>
                <a:lnTo>
                  <a:pt x="0" y="0"/>
                </a:lnTo>
                <a:close/>
              </a:path>
            </a:pathLst>
          </a:custGeom>
          <a:blipFill>
            <a:blip r:embed="rId6"/>
            <a:stretch>
              <a:fillRect l="0" t="0" r="0" b="0"/>
            </a:stretch>
          </a:blipFill>
        </p:spPr>
      </p:sp>
      <p:sp>
        <p:nvSpPr>
          <p:cNvPr name="TextBox 9" id="9"/>
          <p:cNvSpPr txBox="true"/>
          <p:nvPr/>
        </p:nvSpPr>
        <p:spPr>
          <a:xfrm rot="0">
            <a:off x="3256334" y="46208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PAIR PLOT</a:t>
            </a:r>
          </a:p>
        </p:txBody>
      </p:sp>
      <p:sp>
        <p:nvSpPr>
          <p:cNvPr name="TextBox 10" id="10"/>
          <p:cNvSpPr txBox="true"/>
          <p:nvPr/>
        </p:nvSpPr>
        <p:spPr>
          <a:xfrm rot="0">
            <a:off x="7138149" y="9588586"/>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FFFFF"/>
                </a:solidFill>
                <a:latin typeface="Oswald"/>
              </a:rPr>
              <a:t>PAIR PLOT OF THE DATASET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4"/>
            <a:stretch>
              <a:fillRect l="0" t="-86495" r="0" b="0"/>
            </a:stretch>
          </a:blipFill>
        </p:spPr>
      </p:sp>
      <p:grpSp>
        <p:nvGrpSpPr>
          <p:cNvPr name="Group 4" id="4"/>
          <p:cNvGrpSpPr/>
          <p:nvPr/>
        </p:nvGrpSpPr>
        <p:grpSpPr>
          <a:xfrm rot="0">
            <a:off x="5978356" y="3050912"/>
            <a:ext cx="8149287" cy="5933254"/>
            <a:chOff x="0" y="0"/>
            <a:chExt cx="2535467" cy="1845999"/>
          </a:xfrm>
        </p:grpSpPr>
        <p:sp>
          <p:nvSpPr>
            <p:cNvPr name="Freeform 5" id="5"/>
            <p:cNvSpPr/>
            <p:nvPr/>
          </p:nvSpPr>
          <p:spPr>
            <a:xfrm flipH="false" flipV="false" rot="0">
              <a:off x="0" y="0"/>
              <a:ext cx="2535467" cy="1845999"/>
            </a:xfrm>
            <a:custGeom>
              <a:avLst/>
              <a:gdLst/>
              <a:ahLst/>
              <a:cxnLst/>
              <a:rect r="r" b="b" t="t" l="l"/>
              <a:pathLst>
                <a:path h="1845999" w="2535467">
                  <a:moveTo>
                    <a:pt x="0" y="0"/>
                  </a:moveTo>
                  <a:lnTo>
                    <a:pt x="2535467" y="0"/>
                  </a:lnTo>
                  <a:lnTo>
                    <a:pt x="2535467" y="1845999"/>
                  </a:lnTo>
                  <a:lnTo>
                    <a:pt x="0" y="1845999"/>
                  </a:lnTo>
                  <a:close/>
                </a:path>
              </a:pathLst>
            </a:custGeom>
            <a:solidFill>
              <a:srgbClr val="CCCCCC"/>
            </a:solidFill>
          </p:spPr>
        </p:sp>
        <p:sp>
          <p:nvSpPr>
            <p:cNvPr name="TextBox 6" id="6"/>
            <p:cNvSpPr txBox="true"/>
            <p:nvPr/>
          </p:nvSpPr>
          <p:spPr>
            <a:xfrm>
              <a:off x="0" y="-57150"/>
              <a:ext cx="2535467" cy="1903149"/>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7" id="7"/>
          <p:cNvSpPr/>
          <p:nvPr/>
        </p:nvSpPr>
        <p:spPr>
          <a:xfrm flipH="false" flipV="false" rot="0">
            <a:off x="6551357" y="2589336"/>
            <a:ext cx="7003284" cy="5554787"/>
          </a:xfrm>
          <a:custGeom>
            <a:avLst/>
            <a:gdLst/>
            <a:ahLst/>
            <a:cxnLst/>
            <a:rect r="r" b="b" t="t" l="l"/>
            <a:pathLst>
              <a:path h="5554787" w="7003284">
                <a:moveTo>
                  <a:pt x="0" y="0"/>
                </a:moveTo>
                <a:lnTo>
                  <a:pt x="7003284" y="0"/>
                </a:lnTo>
                <a:lnTo>
                  <a:pt x="7003284" y="5554788"/>
                </a:lnTo>
                <a:lnTo>
                  <a:pt x="0" y="5554788"/>
                </a:lnTo>
                <a:lnTo>
                  <a:pt x="0" y="0"/>
                </a:lnTo>
                <a:close/>
              </a:path>
            </a:pathLst>
          </a:custGeom>
          <a:blipFill>
            <a:blip r:embed="rId5"/>
            <a:stretch>
              <a:fillRect l="0" t="0" r="0" b="0"/>
            </a:stretch>
          </a:blipFill>
        </p:spPr>
      </p:sp>
      <p:sp>
        <p:nvSpPr>
          <p:cNvPr name="TextBox 8" id="8"/>
          <p:cNvSpPr txBox="true"/>
          <p:nvPr/>
        </p:nvSpPr>
        <p:spPr>
          <a:xfrm rot="0">
            <a:off x="3256334" y="46208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CORRELATION MATRIX</a:t>
            </a:r>
          </a:p>
        </p:txBody>
      </p:sp>
      <p:sp>
        <p:nvSpPr>
          <p:cNvPr name="TextBox 9" id="9"/>
          <p:cNvSpPr txBox="true"/>
          <p:nvPr/>
        </p:nvSpPr>
        <p:spPr>
          <a:xfrm rot="0">
            <a:off x="7359642" y="8244757"/>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000000"/>
                </a:solidFill>
                <a:latin typeface="Oswald"/>
              </a:rPr>
              <a:t>HEAT MAP OF THE DATASET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5978356" y="3050912"/>
            <a:ext cx="8149287" cy="6448555"/>
            <a:chOff x="0" y="0"/>
            <a:chExt cx="2535467" cy="2006323"/>
          </a:xfrm>
        </p:grpSpPr>
        <p:sp>
          <p:nvSpPr>
            <p:cNvPr name="Freeform 6" id="6"/>
            <p:cNvSpPr/>
            <p:nvPr/>
          </p:nvSpPr>
          <p:spPr>
            <a:xfrm flipH="false" flipV="false" rot="0">
              <a:off x="0" y="0"/>
              <a:ext cx="2535467" cy="2006323"/>
            </a:xfrm>
            <a:custGeom>
              <a:avLst/>
              <a:gdLst/>
              <a:ahLst/>
              <a:cxnLst/>
              <a:rect r="r" b="b" t="t" l="l"/>
              <a:pathLst>
                <a:path h="2006323" w="2535467">
                  <a:moveTo>
                    <a:pt x="0" y="0"/>
                  </a:moveTo>
                  <a:lnTo>
                    <a:pt x="2535467" y="0"/>
                  </a:lnTo>
                  <a:lnTo>
                    <a:pt x="2535467" y="2006323"/>
                  </a:lnTo>
                  <a:lnTo>
                    <a:pt x="0" y="2006323"/>
                  </a:lnTo>
                  <a:close/>
                </a:path>
              </a:pathLst>
            </a:custGeom>
            <a:solidFill>
              <a:srgbClr val="1A1A1A"/>
            </a:solidFill>
          </p:spPr>
        </p:sp>
        <p:sp>
          <p:nvSpPr>
            <p:cNvPr name="TextBox 7" id="7"/>
            <p:cNvSpPr txBox="true"/>
            <p:nvPr/>
          </p:nvSpPr>
          <p:spPr>
            <a:xfrm>
              <a:off x="0" y="-57150"/>
              <a:ext cx="2535467" cy="2063473"/>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6300030" y="2544249"/>
            <a:ext cx="7505938" cy="5644962"/>
          </a:xfrm>
          <a:custGeom>
            <a:avLst/>
            <a:gdLst/>
            <a:ahLst/>
            <a:cxnLst/>
            <a:rect r="r" b="b" t="t" l="l"/>
            <a:pathLst>
              <a:path h="5644962" w="7505938">
                <a:moveTo>
                  <a:pt x="0" y="0"/>
                </a:moveTo>
                <a:lnTo>
                  <a:pt x="7505938" y="0"/>
                </a:lnTo>
                <a:lnTo>
                  <a:pt x="7505938" y="5644962"/>
                </a:lnTo>
                <a:lnTo>
                  <a:pt x="0" y="5644962"/>
                </a:lnTo>
                <a:lnTo>
                  <a:pt x="0" y="0"/>
                </a:lnTo>
                <a:close/>
              </a:path>
            </a:pathLst>
          </a:custGeom>
          <a:blipFill>
            <a:blip r:embed="rId6"/>
            <a:stretch>
              <a:fillRect l="0" t="0" r="0" b="0"/>
            </a:stretch>
          </a:blipFill>
        </p:spPr>
      </p:sp>
      <p:sp>
        <p:nvSpPr>
          <p:cNvPr name="TextBox 9" id="9"/>
          <p:cNvSpPr txBox="true"/>
          <p:nvPr/>
        </p:nvSpPr>
        <p:spPr>
          <a:xfrm rot="0">
            <a:off x="3256334" y="46208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SCATTER PLOT</a:t>
            </a:r>
          </a:p>
        </p:txBody>
      </p:sp>
      <p:sp>
        <p:nvSpPr>
          <p:cNvPr name="TextBox 10" id="10"/>
          <p:cNvSpPr txBox="true"/>
          <p:nvPr/>
        </p:nvSpPr>
        <p:spPr>
          <a:xfrm rot="0">
            <a:off x="7138149" y="8476596"/>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FFFFF"/>
                </a:solidFill>
                <a:latin typeface="Oswald"/>
              </a:rPr>
              <a:t>SALES X CATEGORY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4"/>
            <a:stretch>
              <a:fillRect l="0" t="-86495" r="0" b="0"/>
            </a:stretch>
          </a:blipFill>
        </p:spPr>
      </p:sp>
      <p:grpSp>
        <p:nvGrpSpPr>
          <p:cNvPr name="Group 4" id="4"/>
          <p:cNvGrpSpPr/>
          <p:nvPr/>
        </p:nvGrpSpPr>
        <p:grpSpPr>
          <a:xfrm rot="0">
            <a:off x="5978356" y="3050912"/>
            <a:ext cx="8149287" cy="6448555"/>
            <a:chOff x="0" y="0"/>
            <a:chExt cx="2535467" cy="2006323"/>
          </a:xfrm>
        </p:grpSpPr>
        <p:sp>
          <p:nvSpPr>
            <p:cNvPr name="Freeform 5" id="5"/>
            <p:cNvSpPr/>
            <p:nvPr/>
          </p:nvSpPr>
          <p:spPr>
            <a:xfrm flipH="false" flipV="false" rot="0">
              <a:off x="0" y="0"/>
              <a:ext cx="2535467" cy="2006323"/>
            </a:xfrm>
            <a:custGeom>
              <a:avLst/>
              <a:gdLst/>
              <a:ahLst/>
              <a:cxnLst/>
              <a:rect r="r" b="b" t="t" l="l"/>
              <a:pathLst>
                <a:path h="2006323" w="2535467">
                  <a:moveTo>
                    <a:pt x="0" y="0"/>
                  </a:moveTo>
                  <a:lnTo>
                    <a:pt x="2535467" y="0"/>
                  </a:lnTo>
                  <a:lnTo>
                    <a:pt x="2535467" y="2006323"/>
                  </a:lnTo>
                  <a:lnTo>
                    <a:pt x="0" y="2006323"/>
                  </a:lnTo>
                  <a:close/>
                </a:path>
              </a:pathLst>
            </a:custGeom>
            <a:solidFill>
              <a:srgbClr val="CCCCCC"/>
            </a:solidFill>
          </p:spPr>
        </p:sp>
        <p:sp>
          <p:nvSpPr>
            <p:cNvPr name="TextBox 6" id="6"/>
            <p:cNvSpPr txBox="true"/>
            <p:nvPr/>
          </p:nvSpPr>
          <p:spPr>
            <a:xfrm>
              <a:off x="0" y="-57150"/>
              <a:ext cx="2535467" cy="2063473"/>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7" id="7"/>
          <p:cNvSpPr/>
          <p:nvPr/>
        </p:nvSpPr>
        <p:spPr>
          <a:xfrm flipH="false" flipV="false" rot="0">
            <a:off x="6399282" y="2588423"/>
            <a:ext cx="7307434" cy="5644962"/>
          </a:xfrm>
          <a:custGeom>
            <a:avLst/>
            <a:gdLst/>
            <a:ahLst/>
            <a:cxnLst/>
            <a:rect r="r" b="b" t="t" l="l"/>
            <a:pathLst>
              <a:path h="5644962" w="7307434">
                <a:moveTo>
                  <a:pt x="0" y="0"/>
                </a:moveTo>
                <a:lnTo>
                  <a:pt x="7307434" y="0"/>
                </a:lnTo>
                <a:lnTo>
                  <a:pt x="7307434" y="5644962"/>
                </a:lnTo>
                <a:lnTo>
                  <a:pt x="0" y="5644962"/>
                </a:lnTo>
                <a:lnTo>
                  <a:pt x="0" y="0"/>
                </a:lnTo>
                <a:close/>
              </a:path>
            </a:pathLst>
          </a:custGeom>
          <a:blipFill>
            <a:blip r:embed="rId5"/>
            <a:stretch>
              <a:fillRect l="0" t="0" r="0" b="0"/>
            </a:stretch>
          </a:blipFill>
        </p:spPr>
      </p:sp>
      <p:sp>
        <p:nvSpPr>
          <p:cNvPr name="TextBox 8" id="8"/>
          <p:cNvSpPr txBox="true"/>
          <p:nvPr/>
        </p:nvSpPr>
        <p:spPr>
          <a:xfrm rot="0">
            <a:off x="3256334" y="46208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SCATTER PLOT</a:t>
            </a:r>
          </a:p>
        </p:txBody>
      </p:sp>
      <p:sp>
        <p:nvSpPr>
          <p:cNvPr name="TextBox 9" id="9"/>
          <p:cNvSpPr txBox="true"/>
          <p:nvPr/>
        </p:nvSpPr>
        <p:spPr>
          <a:xfrm rot="0">
            <a:off x="7138149" y="8476596"/>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000000"/>
                </a:solidFill>
                <a:latin typeface="Oswald"/>
              </a:rPr>
              <a:t>SALES X QUANTITY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3877827" y="3198574"/>
            <a:ext cx="10954874" cy="6448555"/>
            <a:chOff x="0" y="0"/>
            <a:chExt cx="3408363" cy="2006323"/>
          </a:xfrm>
        </p:grpSpPr>
        <p:sp>
          <p:nvSpPr>
            <p:cNvPr name="Freeform 6" id="6"/>
            <p:cNvSpPr/>
            <p:nvPr/>
          </p:nvSpPr>
          <p:spPr>
            <a:xfrm flipH="false" flipV="false" rot="0">
              <a:off x="0" y="0"/>
              <a:ext cx="3408363" cy="2006323"/>
            </a:xfrm>
            <a:custGeom>
              <a:avLst/>
              <a:gdLst/>
              <a:ahLst/>
              <a:cxnLst/>
              <a:rect r="r" b="b" t="t" l="l"/>
              <a:pathLst>
                <a:path h="2006323" w="3408363">
                  <a:moveTo>
                    <a:pt x="0" y="0"/>
                  </a:moveTo>
                  <a:lnTo>
                    <a:pt x="3408363" y="0"/>
                  </a:lnTo>
                  <a:lnTo>
                    <a:pt x="3408363" y="2006323"/>
                  </a:lnTo>
                  <a:lnTo>
                    <a:pt x="0" y="2006323"/>
                  </a:lnTo>
                  <a:close/>
                </a:path>
              </a:pathLst>
            </a:custGeom>
            <a:solidFill>
              <a:srgbClr val="1A1A1A"/>
            </a:solidFill>
          </p:spPr>
        </p:sp>
        <p:sp>
          <p:nvSpPr>
            <p:cNvPr name="TextBox 7" id="7"/>
            <p:cNvSpPr txBox="true"/>
            <p:nvPr/>
          </p:nvSpPr>
          <p:spPr>
            <a:xfrm>
              <a:off x="0" y="-57150"/>
              <a:ext cx="3408363" cy="2063473"/>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4338479" y="2367170"/>
            <a:ext cx="10033570" cy="5999121"/>
          </a:xfrm>
          <a:custGeom>
            <a:avLst/>
            <a:gdLst/>
            <a:ahLst/>
            <a:cxnLst/>
            <a:rect r="r" b="b" t="t" l="l"/>
            <a:pathLst>
              <a:path h="5999121" w="10033570">
                <a:moveTo>
                  <a:pt x="0" y="0"/>
                </a:moveTo>
                <a:lnTo>
                  <a:pt x="10033570" y="0"/>
                </a:lnTo>
                <a:lnTo>
                  <a:pt x="10033570" y="5999120"/>
                </a:lnTo>
                <a:lnTo>
                  <a:pt x="0" y="5999120"/>
                </a:lnTo>
                <a:lnTo>
                  <a:pt x="0" y="0"/>
                </a:lnTo>
                <a:close/>
              </a:path>
            </a:pathLst>
          </a:custGeom>
          <a:blipFill>
            <a:blip r:embed="rId6"/>
            <a:stretch>
              <a:fillRect l="0" t="0" r="0" b="0"/>
            </a:stretch>
          </a:blipFill>
        </p:spPr>
      </p:sp>
      <p:sp>
        <p:nvSpPr>
          <p:cNvPr name="TextBox 9" id="9"/>
          <p:cNvSpPr txBox="true"/>
          <p:nvPr/>
        </p:nvSpPr>
        <p:spPr>
          <a:xfrm rot="0">
            <a:off x="2546294" y="372982"/>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BAR GRAPH</a:t>
            </a:r>
          </a:p>
        </p:txBody>
      </p:sp>
      <p:sp>
        <p:nvSpPr>
          <p:cNvPr name="TextBox 10" id="10"/>
          <p:cNvSpPr txBox="true"/>
          <p:nvPr/>
        </p:nvSpPr>
        <p:spPr>
          <a:xfrm rot="0">
            <a:off x="6194309" y="8476596"/>
            <a:ext cx="6321909"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FFFFF"/>
                </a:solidFill>
                <a:latin typeface="Oswald"/>
              </a:rPr>
              <a:t>TOP 10 SALES WITH HIGHEST SALES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4"/>
            <a:stretch>
              <a:fillRect l="0" t="-86495" r="0" b="0"/>
            </a:stretch>
          </a:blipFill>
        </p:spPr>
      </p:sp>
      <p:grpSp>
        <p:nvGrpSpPr>
          <p:cNvPr name="Group 4" id="4"/>
          <p:cNvGrpSpPr/>
          <p:nvPr/>
        </p:nvGrpSpPr>
        <p:grpSpPr>
          <a:xfrm rot="0">
            <a:off x="3256334" y="2809745"/>
            <a:ext cx="11709649" cy="6174421"/>
            <a:chOff x="0" y="0"/>
            <a:chExt cx="3643194" cy="1921032"/>
          </a:xfrm>
        </p:grpSpPr>
        <p:sp>
          <p:nvSpPr>
            <p:cNvPr name="Freeform 5" id="5"/>
            <p:cNvSpPr/>
            <p:nvPr/>
          </p:nvSpPr>
          <p:spPr>
            <a:xfrm flipH="false" flipV="false" rot="0">
              <a:off x="0" y="0"/>
              <a:ext cx="3643194" cy="1921032"/>
            </a:xfrm>
            <a:custGeom>
              <a:avLst/>
              <a:gdLst/>
              <a:ahLst/>
              <a:cxnLst/>
              <a:rect r="r" b="b" t="t" l="l"/>
              <a:pathLst>
                <a:path h="1921032" w="3643194">
                  <a:moveTo>
                    <a:pt x="0" y="0"/>
                  </a:moveTo>
                  <a:lnTo>
                    <a:pt x="3643194" y="0"/>
                  </a:lnTo>
                  <a:lnTo>
                    <a:pt x="3643194" y="1921032"/>
                  </a:lnTo>
                  <a:lnTo>
                    <a:pt x="0" y="1921032"/>
                  </a:lnTo>
                  <a:close/>
                </a:path>
              </a:pathLst>
            </a:custGeom>
            <a:solidFill>
              <a:srgbClr val="CCCCCC"/>
            </a:solidFill>
          </p:spPr>
        </p:sp>
        <p:sp>
          <p:nvSpPr>
            <p:cNvPr name="TextBox 6" id="6"/>
            <p:cNvSpPr txBox="true"/>
            <p:nvPr/>
          </p:nvSpPr>
          <p:spPr>
            <a:xfrm>
              <a:off x="0" y="-57150"/>
              <a:ext cx="3643194" cy="1978182"/>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7" id="7"/>
          <p:cNvSpPr/>
          <p:nvPr/>
        </p:nvSpPr>
        <p:spPr>
          <a:xfrm flipH="false" flipV="false" rot="0">
            <a:off x="3822466" y="2453494"/>
            <a:ext cx="10643069" cy="5380013"/>
          </a:xfrm>
          <a:custGeom>
            <a:avLst/>
            <a:gdLst/>
            <a:ahLst/>
            <a:cxnLst/>
            <a:rect r="r" b="b" t="t" l="l"/>
            <a:pathLst>
              <a:path h="5380013" w="10643069">
                <a:moveTo>
                  <a:pt x="0" y="0"/>
                </a:moveTo>
                <a:lnTo>
                  <a:pt x="10643068" y="0"/>
                </a:lnTo>
                <a:lnTo>
                  <a:pt x="10643068" y="5380012"/>
                </a:lnTo>
                <a:lnTo>
                  <a:pt x="0" y="5380012"/>
                </a:lnTo>
                <a:lnTo>
                  <a:pt x="0" y="0"/>
                </a:lnTo>
                <a:close/>
              </a:path>
            </a:pathLst>
          </a:custGeom>
          <a:blipFill>
            <a:blip r:embed="rId5"/>
            <a:stretch>
              <a:fillRect l="0" t="0" r="0" b="0"/>
            </a:stretch>
          </a:blipFill>
        </p:spPr>
      </p:sp>
      <p:sp>
        <p:nvSpPr>
          <p:cNvPr name="TextBox 8" id="8"/>
          <p:cNvSpPr txBox="true"/>
          <p:nvPr/>
        </p:nvSpPr>
        <p:spPr>
          <a:xfrm rot="0">
            <a:off x="2335030" y="41286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TIME SERIES PLOT</a:t>
            </a:r>
          </a:p>
        </p:txBody>
      </p:sp>
      <p:sp>
        <p:nvSpPr>
          <p:cNvPr name="TextBox 9" id="9"/>
          <p:cNvSpPr txBox="true"/>
          <p:nvPr/>
        </p:nvSpPr>
        <p:spPr>
          <a:xfrm rot="0">
            <a:off x="6402490" y="8010557"/>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000000"/>
                </a:solidFill>
                <a:latin typeface="Oswald"/>
              </a:rPr>
              <a:t>SALES OVER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2199117" y="2754191"/>
            <a:ext cx="13889766" cy="6448555"/>
            <a:chOff x="0" y="0"/>
            <a:chExt cx="4321488" cy="2006323"/>
          </a:xfrm>
        </p:grpSpPr>
        <p:sp>
          <p:nvSpPr>
            <p:cNvPr name="Freeform 6" id="6"/>
            <p:cNvSpPr/>
            <p:nvPr/>
          </p:nvSpPr>
          <p:spPr>
            <a:xfrm flipH="false" flipV="false" rot="0">
              <a:off x="0" y="0"/>
              <a:ext cx="4321488" cy="2006323"/>
            </a:xfrm>
            <a:custGeom>
              <a:avLst/>
              <a:gdLst/>
              <a:ahLst/>
              <a:cxnLst/>
              <a:rect r="r" b="b" t="t" l="l"/>
              <a:pathLst>
                <a:path h="2006323" w="4321488">
                  <a:moveTo>
                    <a:pt x="0" y="0"/>
                  </a:moveTo>
                  <a:lnTo>
                    <a:pt x="4321488" y="0"/>
                  </a:lnTo>
                  <a:lnTo>
                    <a:pt x="4321488" y="2006323"/>
                  </a:lnTo>
                  <a:lnTo>
                    <a:pt x="0" y="2006323"/>
                  </a:lnTo>
                  <a:close/>
                </a:path>
              </a:pathLst>
            </a:custGeom>
            <a:solidFill>
              <a:srgbClr val="1A1A1A"/>
            </a:solidFill>
          </p:spPr>
        </p:sp>
        <p:sp>
          <p:nvSpPr>
            <p:cNvPr name="TextBox 7" id="7"/>
            <p:cNvSpPr txBox="true"/>
            <p:nvPr/>
          </p:nvSpPr>
          <p:spPr>
            <a:xfrm>
              <a:off x="0" y="-57150"/>
              <a:ext cx="4321488" cy="2063473"/>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2693736" y="2160090"/>
            <a:ext cx="12900527" cy="5966821"/>
          </a:xfrm>
          <a:custGeom>
            <a:avLst/>
            <a:gdLst/>
            <a:ahLst/>
            <a:cxnLst/>
            <a:rect r="r" b="b" t="t" l="l"/>
            <a:pathLst>
              <a:path h="5966821" w="12900527">
                <a:moveTo>
                  <a:pt x="0" y="0"/>
                </a:moveTo>
                <a:lnTo>
                  <a:pt x="12900528" y="0"/>
                </a:lnTo>
                <a:lnTo>
                  <a:pt x="12900528" y="5966820"/>
                </a:lnTo>
                <a:lnTo>
                  <a:pt x="0" y="5966820"/>
                </a:lnTo>
                <a:lnTo>
                  <a:pt x="0" y="0"/>
                </a:lnTo>
                <a:close/>
              </a:path>
            </a:pathLst>
          </a:custGeom>
          <a:blipFill>
            <a:blip r:embed="rId6"/>
            <a:stretch>
              <a:fillRect l="0" t="0" r="0" b="0"/>
            </a:stretch>
          </a:blipFill>
        </p:spPr>
      </p:sp>
      <p:sp>
        <p:nvSpPr>
          <p:cNvPr name="TextBox 9" id="9"/>
          <p:cNvSpPr txBox="true"/>
          <p:nvPr/>
        </p:nvSpPr>
        <p:spPr>
          <a:xfrm rot="0">
            <a:off x="2546294" y="372982"/>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TIME SERIES PLOT</a:t>
            </a:r>
          </a:p>
        </p:txBody>
      </p:sp>
      <p:sp>
        <p:nvSpPr>
          <p:cNvPr name="TextBox 10" id="10"/>
          <p:cNvSpPr txBox="true"/>
          <p:nvPr/>
        </p:nvSpPr>
        <p:spPr>
          <a:xfrm rot="0">
            <a:off x="6194309" y="8260260"/>
            <a:ext cx="6321909"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FFFFF"/>
                </a:solidFill>
                <a:latin typeface="Oswald"/>
              </a:rPr>
              <a:t>SALES BY PRODUCT CATEGORY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3926620"/>
            <a:ext cx="7247008" cy="4312710"/>
          </a:xfrm>
          <a:prstGeom prst="rect">
            <a:avLst/>
          </a:prstGeom>
        </p:spPr>
        <p:txBody>
          <a:bodyPr anchor="t" rtlCol="false" tIns="0" lIns="0" bIns="0" rIns="0">
            <a:spAutoFit/>
          </a:bodyPr>
          <a:lstStyle/>
          <a:p>
            <a:pPr marL="0" indent="0" lvl="0">
              <a:lnSpc>
                <a:spcPts val="3842"/>
              </a:lnSpc>
              <a:spcBef>
                <a:spcPct val="0"/>
              </a:spcBef>
            </a:pPr>
            <a:r>
              <a:rPr lang="en-US" sz="2744">
                <a:solidFill>
                  <a:srgbClr val="000000"/>
                </a:solidFill>
                <a:latin typeface="DM Sans Italics"/>
              </a:rPr>
              <a:t>In conclusion, our analysis of Superstore data revealed actionable insights to drive business growth. By optimizing operations, understanding customer preferences, and implementing data-driven strategies, we can enhance profitability and customer satisfaction. This project underscores the power of data analytics in unlocking the Superstore's full potential.</a:t>
            </a:r>
          </a:p>
        </p:txBody>
      </p:sp>
      <p:sp>
        <p:nvSpPr>
          <p:cNvPr name="TextBox 5" id="5"/>
          <p:cNvSpPr txBox="true"/>
          <p:nvPr/>
        </p:nvSpPr>
        <p:spPr>
          <a:xfrm rot="0">
            <a:off x="1561733" y="2105045"/>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30794" y="3666428"/>
            <a:ext cx="1400485" cy="4647397"/>
            <a:chOff x="0" y="0"/>
            <a:chExt cx="368852" cy="1224006"/>
          </a:xfrm>
        </p:grpSpPr>
        <p:sp>
          <p:nvSpPr>
            <p:cNvPr name="Freeform 4" id="4"/>
            <p:cNvSpPr/>
            <p:nvPr/>
          </p:nvSpPr>
          <p:spPr>
            <a:xfrm flipH="false" flipV="false" rot="0">
              <a:off x="0" y="0"/>
              <a:ext cx="368852" cy="1224006"/>
            </a:xfrm>
            <a:custGeom>
              <a:avLst/>
              <a:gdLst/>
              <a:ahLst/>
              <a:cxnLst/>
              <a:rect r="r" b="b" t="t" l="l"/>
              <a:pathLst>
                <a:path h="1224006" w="368852">
                  <a:moveTo>
                    <a:pt x="0" y="0"/>
                  </a:moveTo>
                  <a:lnTo>
                    <a:pt x="368852" y="0"/>
                  </a:lnTo>
                  <a:lnTo>
                    <a:pt x="368852" y="1224006"/>
                  </a:lnTo>
                  <a:lnTo>
                    <a:pt x="0" y="1224006"/>
                  </a:lnTo>
                  <a:close/>
                </a:path>
              </a:pathLst>
            </a:custGeom>
            <a:solidFill>
              <a:srgbClr val="CCCCCC"/>
            </a:solidFill>
          </p:spPr>
        </p:sp>
        <p:sp>
          <p:nvSpPr>
            <p:cNvPr name="TextBox 5" id="5"/>
            <p:cNvSpPr txBox="true"/>
            <p:nvPr/>
          </p:nvSpPr>
          <p:spPr>
            <a:xfrm>
              <a:off x="0" y="-19050"/>
              <a:ext cx="368852" cy="124305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292467" y="1801725"/>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542827" y="398991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542827" y="478703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542827" y="566819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542827" y="646531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562428" y="725768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918905" y="4097868"/>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4" id="14"/>
          <p:cNvSpPr txBox="true"/>
          <p:nvPr/>
        </p:nvSpPr>
        <p:spPr>
          <a:xfrm rot="0">
            <a:off x="6918905" y="4892086"/>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DEFINITION</a:t>
            </a:r>
          </a:p>
        </p:txBody>
      </p:sp>
      <p:sp>
        <p:nvSpPr>
          <p:cNvPr name="TextBox 15" id="15"/>
          <p:cNvSpPr txBox="true"/>
          <p:nvPr/>
        </p:nvSpPr>
        <p:spPr>
          <a:xfrm rot="0">
            <a:off x="6918905" y="5812176"/>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DATASET USED </a:t>
            </a:r>
          </a:p>
        </p:txBody>
      </p:sp>
      <p:sp>
        <p:nvSpPr>
          <p:cNvPr name="TextBox 16" id="16"/>
          <p:cNvSpPr txBox="true"/>
          <p:nvPr/>
        </p:nvSpPr>
        <p:spPr>
          <a:xfrm rot="0">
            <a:off x="6918905" y="6606394"/>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EDA</a:t>
            </a:r>
          </a:p>
        </p:txBody>
      </p:sp>
      <p:sp>
        <p:nvSpPr>
          <p:cNvPr name="TextBox 17" id="17"/>
          <p:cNvSpPr txBox="true"/>
          <p:nvPr/>
        </p:nvSpPr>
        <p:spPr>
          <a:xfrm rot="0">
            <a:off x="6918905" y="7407238"/>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INTRODUCTION</a:t>
            </a:r>
          </a:p>
        </p:txBody>
      </p:sp>
      <p:sp>
        <p:nvSpPr>
          <p:cNvPr name="Freeform 4" id="4"/>
          <p:cNvSpPr/>
          <p:nvPr/>
        </p:nvSpPr>
        <p:spPr>
          <a:xfrm flipH="false" flipV="false" rot="0">
            <a:off x="13890282" y="-3793978"/>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4019974"/>
          </a:xfrm>
          <a:prstGeom prst="rect">
            <a:avLst/>
          </a:prstGeom>
        </p:spPr>
        <p:txBody>
          <a:bodyPr anchor="t" rtlCol="false" tIns="0" lIns="0" bIns="0" rIns="0">
            <a:spAutoFit/>
          </a:bodyPr>
          <a:lstStyle/>
          <a:p>
            <a:pPr algn="just">
              <a:lnSpc>
                <a:spcPts val="3999"/>
              </a:lnSpc>
            </a:pPr>
            <a:r>
              <a:rPr lang="en-US" sz="2898" spc="284">
                <a:solidFill>
                  <a:srgbClr val="F5FFF5"/>
                </a:solidFill>
                <a:latin typeface="DM Sans"/>
              </a:rPr>
              <a:t>Welcome to our Superstore data analysis project! With a rich dataset encompassing sales, profits, and customer information, we embark on a journey to uncover valuable insights. Through Python-based analysis, we aim to optimize operations, identify growth opportunities, and enhance customer experiences. Let's dive into the data-driven world of Superstore retail!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441658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115324" y="2110355"/>
            <a:ext cx="13583198" cy="1702517"/>
          </a:xfrm>
          <a:prstGeom prst="rect">
            <a:avLst/>
          </a:prstGeom>
        </p:spPr>
        <p:txBody>
          <a:bodyPr anchor="t" rtlCol="false" tIns="0" lIns="0" bIns="0" rIns="0">
            <a:spAutoFit/>
          </a:bodyPr>
          <a:lstStyle/>
          <a:p>
            <a:pPr>
              <a:lnSpc>
                <a:spcPts val="13948"/>
              </a:lnSpc>
            </a:pPr>
            <a:r>
              <a:rPr lang="en-US" sz="10107" spc="990">
                <a:solidFill>
                  <a:srgbClr val="000000"/>
                </a:solidFill>
                <a:latin typeface="Oswald Bold"/>
              </a:rPr>
              <a:t>PROBLEM DEFINITION</a:t>
            </a:r>
          </a:p>
        </p:txBody>
      </p:sp>
      <p:sp>
        <p:nvSpPr>
          <p:cNvPr name="TextBox 6" id="6"/>
          <p:cNvSpPr txBox="true"/>
          <p:nvPr/>
        </p:nvSpPr>
        <p:spPr>
          <a:xfrm rot="0">
            <a:off x="3115324" y="3985221"/>
            <a:ext cx="13289195" cy="3010324"/>
          </a:xfrm>
          <a:prstGeom prst="rect">
            <a:avLst/>
          </a:prstGeom>
        </p:spPr>
        <p:txBody>
          <a:bodyPr anchor="t" rtlCol="false" tIns="0" lIns="0" bIns="0" rIns="0">
            <a:spAutoFit/>
          </a:bodyPr>
          <a:lstStyle/>
          <a:p>
            <a:pPr algn="just">
              <a:lnSpc>
                <a:spcPts val="3999"/>
              </a:lnSpc>
            </a:pPr>
            <a:r>
              <a:rPr lang="en-US" sz="2898" spc="284">
                <a:solidFill>
                  <a:srgbClr val="000000"/>
                </a:solidFill>
                <a:latin typeface="DM Sans"/>
              </a:rPr>
              <a:t>Our Superstore faces challenges in maximizing profitability and customer satisfaction. By analyzing sales trends, factors influencing profits, and customer behaviors, we seek to identify bottlenecks and opportunities for improvement. The goal is to optimize operations and tailor strategies to enhance business performance in the competitive retail landscape.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80377">
            <a:off x="12626929" y="3541601"/>
            <a:ext cx="12102934" cy="12419055"/>
          </a:xfrm>
          <a:custGeom>
            <a:avLst/>
            <a:gdLst/>
            <a:ahLst/>
            <a:cxnLst/>
            <a:rect r="r" b="b" t="t" l="l"/>
            <a:pathLst>
              <a:path h="12419055" w="12102934">
                <a:moveTo>
                  <a:pt x="0" y="0"/>
                </a:moveTo>
                <a:lnTo>
                  <a:pt x="12102934" y="0"/>
                </a:lnTo>
                <a:lnTo>
                  <a:pt x="12102934" y="12419055"/>
                </a:lnTo>
                <a:lnTo>
                  <a:pt x="0" y="12419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26186" y="3726070"/>
            <a:ext cx="13235629" cy="5532230"/>
          </a:xfrm>
          <a:custGeom>
            <a:avLst/>
            <a:gdLst/>
            <a:ahLst/>
            <a:cxnLst/>
            <a:rect r="r" b="b" t="t" l="l"/>
            <a:pathLst>
              <a:path h="5532230" w="13235629">
                <a:moveTo>
                  <a:pt x="0" y="0"/>
                </a:moveTo>
                <a:lnTo>
                  <a:pt x="13235628" y="0"/>
                </a:lnTo>
                <a:lnTo>
                  <a:pt x="13235628" y="5532230"/>
                </a:lnTo>
                <a:lnTo>
                  <a:pt x="0" y="5532230"/>
                </a:lnTo>
                <a:lnTo>
                  <a:pt x="0" y="0"/>
                </a:lnTo>
                <a:close/>
              </a:path>
            </a:pathLst>
          </a:custGeom>
          <a:blipFill>
            <a:blip r:embed="rId4"/>
            <a:stretch>
              <a:fillRect l="0" t="0" r="0" b="0"/>
            </a:stretch>
          </a:blipFill>
        </p:spPr>
      </p:sp>
      <p:sp>
        <p:nvSpPr>
          <p:cNvPr name="TextBox 5" id="5"/>
          <p:cNvSpPr txBox="true"/>
          <p:nvPr/>
        </p:nvSpPr>
        <p:spPr>
          <a:xfrm rot="0">
            <a:off x="2335030" y="1573791"/>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DATA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80377">
            <a:off x="13906670" y="3541601"/>
            <a:ext cx="12102934" cy="12419055"/>
          </a:xfrm>
          <a:custGeom>
            <a:avLst/>
            <a:gdLst/>
            <a:ahLst/>
            <a:cxnLst/>
            <a:rect r="r" b="b" t="t" l="l"/>
            <a:pathLst>
              <a:path h="12419055" w="12102934">
                <a:moveTo>
                  <a:pt x="0" y="0"/>
                </a:moveTo>
                <a:lnTo>
                  <a:pt x="12102934" y="0"/>
                </a:lnTo>
                <a:lnTo>
                  <a:pt x="12102934" y="12419055"/>
                </a:lnTo>
                <a:lnTo>
                  <a:pt x="0" y="12419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335030" y="1573791"/>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DATA USED</a:t>
            </a:r>
          </a:p>
        </p:txBody>
      </p:sp>
      <p:sp>
        <p:nvSpPr>
          <p:cNvPr name="TextBox 5" id="5"/>
          <p:cNvSpPr txBox="true"/>
          <p:nvPr/>
        </p:nvSpPr>
        <p:spPr>
          <a:xfrm rot="0">
            <a:off x="2499402" y="3886779"/>
            <a:ext cx="13289195" cy="4019974"/>
          </a:xfrm>
          <a:prstGeom prst="rect">
            <a:avLst/>
          </a:prstGeom>
        </p:spPr>
        <p:txBody>
          <a:bodyPr anchor="t" rtlCol="false" tIns="0" lIns="0" bIns="0" rIns="0">
            <a:spAutoFit/>
          </a:bodyPr>
          <a:lstStyle/>
          <a:p>
            <a:pPr algn="just">
              <a:lnSpc>
                <a:spcPts val="3999"/>
              </a:lnSpc>
            </a:pPr>
            <a:r>
              <a:rPr lang="en-US" sz="2898" spc="284">
                <a:solidFill>
                  <a:srgbClr val="FFFFFF"/>
                </a:solidFill>
                <a:latin typeface="DM Sans"/>
              </a:rPr>
              <a:t>We have used an unstructured data of the superstore. The key factors we are being used from the dataset are Sales, Quantity, Profit and Category.  The unstructured data is cleaned by dropping NULL values and deleting any duplicate values. Therefore, using the dataset to visualize in the form of boxplot, scatter plot and pairplot. Moreover, making use of the dataset to get the essential outcome where we can determine how the sales of products can be increased.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57232" y="3201487"/>
            <a:ext cx="6623441" cy="6893060"/>
            <a:chOff x="0" y="0"/>
            <a:chExt cx="2060735" cy="2144621"/>
          </a:xfrm>
        </p:grpSpPr>
        <p:sp>
          <p:nvSpPr>
            <p:cNvPr name="Freeform 6" id="6"/>
            <p:cNvSpPr/>
            <p:nvPr/>
          </p:nvSpPr>
          <p:spPr>
            <a:xfrm flipH="false" flipV="false" rot="0">
              <a:off x="0" y="0"/>
              <a:ext cx="2060735" cy="2144621"/>
            </a:xfrm>
            <a:custGeom>
              <a:avLst/>
              <a:gdLst/>
              <a:ahLst/>
              <a:cxnLst/>
              <a:rect r="r" b="b" t="t" l="l"/>
              <a:pathLst>
                <a:path h="2144621" w="2060735">
                  <a:moveTo>
                    <a:pt x="0" y="0"/>
                  </a:moveTo>
                  <a:lnTo>
                    <a:pt x="2060735" y="0"/>
                  </a:lnTo>
                  <a:lnTo>
                    <a:pt x="2060735" y="2144621"/>
                  </a:lnTo>
                  <a:lnTo>
                    <a:pt x="0" y="2144621"/>
                  </a:lnTo>
                  <a:close/>
                </a:path>
              </a:pathLst>
            </a:custGeom>
            <a:solidFill>
              <a:srgbClr val="1A1A1A"/>
            </a:solidFill>
          </p:spPr>
        </p:sp>
        <p:sp>
          <p:nvSpPr>
            <p:cNvPr name="TextBox 7" id="7"/>
            <p:cNvSpPr txBox="true"/>
            <p:nvPr/>
          </p:nvSpPr>
          <p:spPr>
            <a:xfrm>
              <a:off x="0" y="-57150"/>
              <a:ext cx="2060735" cy="2201771"/>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8" id="8"/>
          <p:cNvGrpSpPr/>
          <p:nvPr/>
        </p:nvGrpSpPr>
        <p:grpSpPr>
          <a:xfrm rot="0">
            <a:off x="10341654" y="3201487"/>
            <a:ext cx="6623441" cy="6893060"/>
            <a:chOff x="0" y="0"/>
            <a:chExt cx="2060735" cy="2144621"/>
          </a:xfrm>
        </p:grpSpPr>
        <p:sp>
          <p:nvSpPr>
            <p:cNvPr name="Freeform 9" id="9"/>
            <p:cNvSpPr/>
            <p:nvPr/>
          </p:nvSpPr>
          <p:spPr>
            <a:xfrm flipH="false" flipV="false" rot="0">
              <a:off x="0" y="0"/>
              <a:ext cx="2060735" cy="2144621"/>
            </a:xfrm>
            <a:custGeom>
              <a:avLst/>
              <a:gdLst/>
              <a:ahLst/>
              <a:cxnLst/>
              <a:rect r="r" b="b" t="t" l="l"/>
              <a:pathLst>
                <a:path h="2144621" w="2060735">
                  <a:moveTo>
                    <a:pt x="0" y="0"/>
                  </a:moveTo>
                  <a:lnTo>
                    <a:pt x="2060735" y="0"/>
                  </a:lnTo>
                  <a:lnTo>
                    <a:pt x="2060735" y="2144621"/>
                  </a:lnTo>
                  <a:lnTo>
                    <a:pt x="0" y="2144621"/>
                  </a:lnTo>
                  <a:close/>
                </a:path>
              </a:pathLst>
            </a:custGeom>
            <a:solidFill>
              <a:srgbClr val="1A1A1A"/>
            </a:solidFill>
          </p:spPr>
        </p:sp>
        <p:sp>
          <p:nvSpPr>
            <p:cNvPr name="TextBox 10" id="10"/>
            <p:cNvSpPr txBox="true"/>
            <p:nvPr/>
          </p:nvSpPr>
          <p:spPr>
            <a:xfrm>
              <a:off x="0" y="-57150"/>
              <a:ext cx="2060735" cy="220177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1" id="11"/>
          <p:cNvSpPr/>
          <p:nvPr/>
        </p:nvSpPr>
        <p:spPr>
          <a:xfrm flipH="false" flipV="false" rot="0">
            <a:off x="1459147" y="2425329"/>
            <a:ext cx="6019610" cy="5882801"/>
          </a:xfrm>
          <a:custGeom>
            <a:avLst/>
            <a:gdLst/>
            <a:ahLst/>
            <a:cxnLst/>
            <a:rect r="r" b="b" t="t" l="l"/>
            <a:pathLst>
              <a:path h="5882801" w="6019610">
                <a:moveTo>
                  <a:pt x="0" y="0"/>
                </a:moveTo>
                <a:lnTo>
                  <a:pt x="6019611" y="0"/>
                </a:lnTo>
                <a:lnTo>
                  <a:pt x="6019611" y="5882801"/>
                </a:lnTo>
                <a:lnTo>
                  <a:pt x="0" y="5882801"/>
                </a:lnTo>
                <a:lnTo>
                  <a:pt x="0" y="0"/>
                </a:lnTo>
                <a:close/>
              </a:path>
            </a:pathLst>
          </a:custGeom>
          <a:blipFill>
            <a:blip r:embed="rId6"/>
            <a:stretch>
              <a:fillRect l="0" t="0" r="0" b="0"/>
            </a:stretch>
          </a:blipFill>
        </p:spPr>
      </p:sp>
      <p:sp>
        <p:nvSpPr>
          <p:cNvPr name="Freeform 12" id="12"/>
          <p:cNvSpPr/>
          <p:nvPr/>
        </p:nvSpPr>
        <p:spPr>
          <a:xfrm flipH="false" flipV="false" rot="0">
            <a:off x="10642569" y="2425329"/>
            <a:ext cx="5937961" cy="5852059"/>
          </a:xfrm>
          <a:custGeom>
            <a:avLst/>
            <a:gdLst/>
            <a:ahLst/>
            <a:cxnLst/>
            <a:rect r="r" b="b" t="t" l="l"/>
            <a:pathLst>
              <a:path h="5852059" w="5937961">
                <a:moveTo>
                  <a:pt x="0" y="0"/>
                </a:moveTo>
                <a:lnTo>
                  <a:pt x="5937961" y="0"/>
                </a:lnTo>
                <a:lnTo>
                  <a:pt x="5937961" y="5852060"/>
                </a:lnTo>
                <a:lnTo>
                  <a:pt x="0" y="5852060"/>
                </a:lnTo>
                <a:lnTo>
                  <a:pt x="0" y="0"/>
                </a:lnTo>
                <a:close/>
              </a:path>
            </a:pathLst>
          </a:custGeom>
          <a:blipFill>
            <a:blip r:embed="rId7"/>
            <a:stretch>
              <a:fillRect l="0" t="0" r="0" b="0"/>
            </a:stretch>
          </a:blipFill>
        </p:spPr>
      </p:sp>
      <p:sp>
        <p:nvSpPr>
          <p:cNvPr name="TextBox 13" id="13"/>
          <p:cNvSpPr txBox="true"/>
          <p:nvPr/>
        </p:nvSpPr>
        <p:spPr>
          <a:xfrm rot="0">
            <a:off x="2363605" y="535917"/>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EDA</a:t>
            </a:r>
          </a:p>
        </p:txBody>
      </p:sp>
      <p:sp>
        <p:nvSpPr>
          <p:cNvPr name="TextBox 14" id="14"/>
          <p:cNvSpPr txBox="true"/>
          <p:nvPr/>
        </p:nvSpPr>
        <p:spPr>
          <a:xfrm rot="0">
            <a:off x="1541797" y="8547053"/>
            <a:ext cx="5854311" cy="10542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CHECKING FOR DATATYPES IN DATA 1</a:t>
            </a:r>
          </a:p>
        </p:txBody>
      </p:sp>
      <p:sp>
        <p:nvSpPr>
          <p:cNvPr name="TextBox 15" id="15"/>
          <p:cNvSpPr txBox="true"/>
          <p:nvPr/>
        </p:nvSpPr>
        <p:spPr>
          <a:xfrm rot="0">
            <a:off x="10726219" y="8547053"/>
            <a:ext cx="5854311" cy="10542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CHECKING FOR DATATYPES IN DATA 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5658420" y="3050912"/>
            <a:ext cx="8813768" cy="6425463"/>
            <a:chOff x="0" y="0"/>
            <a:chExt cx="2742206" cy="1999138"/>
          </a:xfrm>
        </p:grpSpPr>
        <p:sp>
          <p:nvSpPr>
            <p:cNvPr name="Freeform 6" id="6"/>
            <p:cNvSpPr/>
            <p:nvPr/>
          </p:nvSpPr>
          <p:spPr>
            <a:xfrm flipH="false" flipV="false" rot="0">
              <a:off x="0" y="0"/>
              <a:ext cx="2742206" cy="1999138"/>
            </a:xfrm>
            <a:custGeom>
              <a:avLst/>
              <a:gdLst/>
              <a:ahLst/>
              <a:cxnLst/>
              <a:rect r="r" b="b" t="t" l="l"/>
              <a:pathLst>
                <a:path h="1999138" w="2742206">
                  <a:moveTo>
                    <a:pt x="0" y="0"/>
                  </a:moveTo>
                  <a:lnTo>
                    <a:pt x="2742206" y="0"/>
                  </a:lnTo>
                  <a:lnTo>
                    <a:pt x="2742206" y="1999138"/>
                  </a:lnTo>
                  <a:lnTo>
                    <a:pt x="0" y="1999138"/>
                  </a:lnTo>
                  <a:close/>
                </a:path>
              </a:pathLst>
            </a:custGeom>
            <a:solidFill>
              <a:srgbClr val="1A1A1A"/>
            </a:solidFill>
          </p:spPr>
        </p:sp>
        <p:sp>
          <p:nvSpPr>
            <p:cNvPr name="TextBox 7" id="7"/>
            <p:cNvSpPr txBox="true"/>
            <p:nvPr/>
          </p:nvSpPr>
          <p:spPr>
            <a:xfrm>
              <a:off x="0" y="-57150"/>
              <a:ext cx="2742206" cy="2056288"/>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6047121" y="2492789"/>
            <a:ext cx="8060977" cy="6089693"/>
          </a:xfrm>
          <a:custGeom>
            <a:avLst/>
            <a:gdLst/>
            <a:ahLst/>
            <a:cxnLst/>
            <a:rect r="r" b="b" t="t" l="l"/>
            <a:pathLst>
              <a:path h="6089693" w="8060977">
                <a:moveTo>
                  <a:pt x="0" y="0"/>
                </a:moveTo>
                <a:lnTo>
                  <a:pt x="8060977" y="0"/>
                </a:lnTo>
                <a:lnTo>
                  <a:pt x="8060977" y="6089693"/>
                </a:lnTo>
                <a:lnTo>
                  <a:pt x="0" y="6089693"/>
                </a:lnTo>
                <a:lnTo>
                  <a:pt x="0" y="0"/>
                </a:lnTo>
                <a:close/>
              </a:path>
            </a:pathLst>
          </a:custGeom>
          <a:blipFill>
            <a:blip r:embed="rId6"/>
            <a:stretch>
              <a:fillRect l="0" t="0" r="0" b="0"/>
            </a:stretch>
          </a:blipFill>
        </p:spPr>
      </p:sp>
      <p:sp>
        <p:nvSpPr>
          <p:cNvPr name="TextBox 9" id="9"/>
          <p:cNvSpPr txBox="true"/>
          <p:nvPr/>
        </p:nvSpPr>
        <p:spPr>
          <a:xfrm rot="0">
            <a:off x="3256334" y="46208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BOX PLOT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0282" y="-3793978"/>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34933" y="2979994"/>
            <a:ext cx="8026235" cy="6893060"/>
            <a:chOff x="0" y="0"/>
            <a:chExt cx="2497182" cy="2144621"/>
          </a:xfrm>
        </p:grpSpPr>
        <p:sp>
          <p:nvSpPr>
            <p:cNvPr name="Freeform 5" id="5"/>
            <p:cNvSpPr/>
            <p:nvPr/>
          </p:nvSpPr>
          <p:spPr>
            <a:xfrm flipH="false" flipV="false" rot="0">
              <a:off x="0" y="0"/>
              <a:ext cx="2497182" cy="2144621"/>
            </a:xfrm>
            <a:custGeom>
              <a:avLst/>
              <a:gdLst/>
              <a:ahLst/>
              <a:cxnLst/>
              <a:rect r="r" b="b" t="t" l="l"/>
              <a:pathLst>
                <a:path h="2144621" w="2497182">
                  <a:moveTo>
                    <a:pt x="0" y="0"/>
                  </a:moveTo>
                  <a:lnTo>
                    <a:pt x="2497182" y="0"/>
                  </a:lnTo>
                  <a:lnTo>
                    <a:pt x="2497182" y="2144621"/>
                  </a:lnTo>
                  <a:lnTo>
                    <a:pt x="0" y="2144621"/>
                  </a:lnTo>
                  <a:close/>
                </a:path>
              </a:pathLst>
            </a:custGeom>
            <a:solidFill>
              <a:srgbClr val="CCCCCC"/>
            </a:solidFill>
          </p:spPr>
        </p:sp>
        <p:sp>
          <p:nvSpPr>
            <p:cNvPr name="TextBox 6" id="6"/>
            <p:cNvSpPr txBox="true"/>
            <p:nvPr/>
          </p:nvSpPr>
          <p:spPr>
            <a:xfrm>
              <a:off x="0" y="-57150"/>
              <a:ext cx="2497182" cy="220177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7" id="7"/>
          <p:cNvSpPr/>
          <p:nvPr/>
        </p:nvSpPr>
        <p:spPr>
          <a:xfrm flipH="false" flipV="false" rot="0">
            <a:off x="1028700" y="2561616"/>
            <a:ext cx="7239062" cy="5991626"/>
          </a:xfrm>
          <a:custGeom>
            <a:avLst/>
            <a:gdLst/>
            <a:ahLst/>
            <a:cxnLst/>
            <a:rect r="r" b="b" t="t" l="l"/>
            <a:pathLst>
              <a:path h="5991626" w="7239062">
                <a:moveTo>
                  <a:pt x="0" y="0"/>
                </a:moveTo>
                <a:lnTo>
                  <a:pt x="7239062" y="0"/>
                </a:lnTo>
                <a:lnTo>
                  <a:pt x="7239062" y="5991626"/>
                </a:lnTo>
                <a:lnTo>
                  <a:pt x="0" y="5991626"/>
                </a:lnTo>
                <a:lnTo>
                  <a:pt x="0" y="0"/>
                </a:lnTo>
                <a:close/>
              </a:path>
            </a:pathLst>
          </a:custGeom>
          <a:blipFill>
            <a:blip r:embed="rId4"/>
            <a:stretch>
              <a:fillRect l="0" t="0" r="0" b="0"/>
            </a:stretch>
          </a:blipFill>
        </p:spPr>
      </p:sp>
      <p:grpSp>
        <p:nvGrpSpPr>
          <p:cNvPr name="Group 8" id="8"/>
          <p:cNvGrpSpPr/>
          <p:nvPr/>
        </p:nvGrpSpPr>
        <p:grpSpPr>
          <a:xfrm rot="0">
            <a:off x="9602221" y="2979994"/>
            <a:ext cx="8026235" cy="6893060"/>
            <a:chOff x="0" y="0"/>
            <a:chExt cx="2497182" cy="2144621"/>
          </a:xfrm>
        </p:grpSpPr>
        <p:sp>
          <p:nvSpPr>
            <p:cNvPr name="Freeform 9" id="9"/>
            <p:cNvSpPr/>
            <p:nvPr/>
          </p:nvSpPr>
          <p:spPr>
            <a:xfrm flipH="false" flipV="false" rot="0">
              <a:off x="0" y="0"/>
              <a:ext cx="2497182" cy="2144621"/>
            </a:xfrm>
            <a:custGeom>
              <a:avLst/>
              <a:gdLst/>
              <a:ahLst/>
              <a:cxnLst/>
              <a:rect r="r" b="b" t="t" l="l"/>
              <a:pathLst>
                <a:path h="2144621" w="2497182">
                  <a:moveTo>
                    <a:pt x="0" y="0"/>
                  </a:moveTo>
                  <a:lnTo>
                    <a:pt x="2497182" y="0"/>
                  </a:lnTo>
                  <a:lnTo>
                    <a:pt x="2497182" y="2144621"/>
                  </a:lnTo>
                  <a:lnTo>
                    <a:pt x="0" y="2144621"/>
                  </a:lnTo>
                  <a:close/>
                </a:path>
              </a:pathLst>
            </a:custGeom>
            <a:solidFill>
              <a:srgbClr val="CCCCCC"/>
            </a:solidFill>
          </p:spPr>
        </p:sp>
        <p:sp>
          <p:nvSpPr>
            <p:cNvPr name="TextBox 10" id="10"/>
            <p:cNvSpPr txBox="true"/>
            <p:nvPr/>
          </p:nvSpPr>
          <p:spPr>
            <a:xfrm>
              <a:off x="0" y="-57150"/>
              <a:ext cx="2497182" cy="220177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1" id="11"/>
          <p:cNvSpPr/>
          <p:nvPr/>
        </p:nvSpPr>
        <p:spPr>
          <a:xfrm flipH="false" flipV="false" rot="0">
            <a:off x="10008171" y="2542914"/>
            <a:ext cx="7214336" cy="6010328"/>
          </a:xfrm>
          <a:custGeom>
            <a:avLst/>
            <a:gdLst/>
            <a:ahLst/>
            <a:cxnLst/>
            <a:rect r="r" b="b" t="t" l="l"/>
            <a:pathLst>
              <a:path h="6010328" w="7214336">
                <a:moveTo>
                  <a:pt x="0" y="0"/>
                </a:moveTo>
                <a:lnTo>
                  <a:pt x="7214336" y="0"/>
                </a:lnTo>
                <a:lnTo>
                  <a:pt x="7214336" y="6010328"/>
                </a:lnTo>
                <a:lnTo>
                  <a:pt x="0" y="6010328"/>
                </a:lnTo>
                <a:lnTo>
                  <a:pt x="0" y="0"/>
                </a:lnTo>
                <a:close/>
              </a:path>
            </a:pathLst>
          </a:custGeom>
          <a:blipFill>
            <a:blip r:embed="rId5"/>
            <a:stretch>
              <a:fillRect l="0" t="0" r="0" b="0"/>
            </a:stretch>
          </a:blipFill>
        </p:spPr>
      </p:sp>
      <p:sp>
        <p:nvSpPr>
          <p:cNvPr name="TextBox 12" id="12"/>
          <p:cNvSpPr txBox="true"/>
          <p:nvPr/>
        </p:nvSpPr>
        <p:spPr>
          <a:xfrm rot="0">
            <a:off x="2335030" y="36364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FFFFFF"/>
                </a:solidFill>
                <a:latin typeface="Oswald Bold"/>
              </a:rPr>
              <a:t>BOX PLOT</a:t>
            </a:r>
          </a:p>
        </p:txBody>
      </p:sp>
      <p:sp>
        <p:nvSpPr>
          <p:cNvPr name="TextBox 13" id="13"/>
          <p:cNvSpPr txBox="true"/>
          <p:nvPr/>
        </p:nvSpPr>
        <p:spPr>
          <a:xfrm rot="0">
            <a:off x="1541797" y="8702611"/>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000000"/>
                </a:solidFill>
                <a:latin typeface="Oswald"/>
              </a:rPr>
              <a:t>BOX PLOT FOR SALES</a:t>
            </a:r>
          </a:p>
        </p:txBody>
      </p:sp>
      <p:sp>
        <p:nvSpPr>
          <p:cNvPr name="TextBox 14" id="14"/>
          <p:cNvSpPr txBox="true"/>
          <p:nvPr/>
        </p:nvSpPr>
        <p:spPr>
          <a:xfrm rot="0">
            <a:off x="10509085" y="8702611"/>
            <a:ext cx="5854311"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000000"/>
                </a:solidFill>
                <a:latin typeface="Oswald"/>
              </a:rPr>
              <a:t>BOX PLOT FOR PROFIT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DAGBfYVU-i0</dc:identifier>
  <dcterms:modified xsi:type="dcterms:W3CDTF">2011-08-01T06:04:30Z</dcterms:modified>
  <cp:revision>1</cp:revision>
  <dc:title>Python</dc:title>
</cp:coreProperties>
</file>