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832E5-1D43-46EF-84CA-C7268ADA8D14}" type="datetimeFigureOut">
              <a:rPr lang="fr-FR" smtClean="0"/>
              <a:t>16/02/2014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02951-A136-470F-8BFD-C3957BD01B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6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66DF-8B31-46D0-9712-EA51460B35DB}" type="datetime1">
              <a:rPr lang="fr-FR" smtClean="0"/>
              <a:t>16/02/2014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63081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6B3-0336-4BDC-AFAE-6518BB318265}" type="datetime1">
              <a:rPr lang="fr-FR" smtClean="0"/>
              <a:t>16/02/2014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5398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6867-BBAC-430E-8C5F-654485E00765}" type="datetime1">
              <a:rPr lang="fr-FR" smtClean="0"/>
              <a:t>16/02/2014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6669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3A9D-9FA3-456C-B3FE-9F362F1101C4}" type="datetime1">
              <a:rPr lang="fr-FR" smtClean="0"/>
              <a:t>16/02/2014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5000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B33F-AA8B-4972-AB46-207067B56546}" type="datetime1">
              <a:rPr lang="fr-FR" smtClean="0"/>
              <a:t>16/02/2014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54403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4B00-2E3E-4119-A729-A9DAB98322F7}" type="datetime1">
              <a:rPr lang="fr-FR" smtClean="0"/>
              <a:t>16/02/2014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250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9CF6-3A3A-4EB3-BD87-3242EE1D9C76}" type="datetime1">
              <a:rPr lang="fr-FR" smtClean="0"/>
              <a:t>16/02/2014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31693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12D2-9070-428E-A547-D8A14AF4707A}" type="datetime1">
              <a:rPr lang="fr-FR" smtClean="0"/>
              <a:t>16/02/2014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16452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1A3B-CD09-45B7-B093-BE5C90052C92}" type="datetime1">
              <a:rPr lang="fr-FR" smtClean="0"/>
              <a:t>16/02/2014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08899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2C4A-C12A-465B-A346-3E2F7B0F0A53}" type="datetime1">
              <a:rPr lang="fr-FR" smtClean="0"/>
              <a:t>16/02/2014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2145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8691-40DF-48DF-B2AF-8EF7A1C92BD5}" type="datetime1">
              <a:rPr lang="fr-FR" smtClean="0"/>
              <a:t>16/02/2014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9564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359E-49BE-4E95-804C-4BA58881DC6F}" type="datetime1">
              <a:rPr lang="fr-FR" smtClean="0"/>
              <a:t>16/02/2014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01BEF-0842-4E2C-B811-C3248B57FD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7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MANAGEMENT DES ORGANISATIONS 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ENJEUX DE</a:t>
            </a:r>
          </a:p>
          <a:p>
            <a:r>
              <a:rPr lang="fr-FR" sz="1800" dirty="0" smtClean="0"/>
              <a:t> LA COMMUNICATION</a:t>
            </a:r>
            <a:endParaRPr lang="fr-FR" sz="1800" dirty="0"/>
          </a:p>
        </p:txBody>
      </p:sp>
      <p:pic>
        <p:nvPicPr>
          <p:cNvPr id="7170" name="Picture 2" descr="C:\Users\Etienne\AppData\Local\Microsoft\Windows\Temporary Internet Files\Content.IE5\EB8LAP01\MP90042306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86" y="116632"/>
            <a:ext cx="679102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fld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49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CULTURE ET STRUCTURE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Quand une culture devient forte , son influence sur les managers et leurs façons de planifier, organiser, diriger et contrôler augmente</a:t>
            </a:r>
            <a:endParaRPr lang="fr-FR" sz="1800" dirty="0"/>
          </a:p>
        </p:txBody>
      </p:sp>
      <p:pic>
        <p:nvPicPr>
          <p:cNvPr id="1026" name="Picture 2" descr="C:\Users\Etienne\AppData\Local\Microsoft\Windows\Temporary Internet Files\Content.IE5\8X6PYXCF\MP90038553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36" y="3717032"/>
            <a:ext cx="2080263" cy="29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705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LA COMMUNICATION INTERPERSONNELLE ET D’EQUIPE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r>
              <a:rPr lang="fr-FR" sz="1800" dirty="0" smtClean="0"/>
              <a:t>Un manager ne peut concevoir une stratégie ou prendre une décision s’il ne dispose pas des informations nécessaires 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Les décisions prises ne peuvent se concrétiser sans communication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Une communication inefficace engendre  une suite de dysfonctionnements relationnels</a:t>
            </a:r>
            <a:endParaRPr lang="fr-FR" sz="1800" dirty="0"/>
          </a:p>
        </p:txBody>
      </p:sp>
      <p:pic>
        <p:nvPicPr>
          <p:cNvPr id="9218" name="Picture 2" descr="C:\Users\Etienne\AppData\Local\Microsoft\Windows\Temporary Internet Files\Content.IE5\EB8LAP01\MP90039007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70" y="4725144"/>
            <a:ext cx="2473214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327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Une communication efficace 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800" b="1" dirty="0" smtClean="0"/>
              <a:t>7 éléments: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L’émetteur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Le codage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Le message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Le canal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Le décodage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Le récepteur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Le feedback 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10242" name="Picture 2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0112" y="2996952"/>
            <a:ext cx="3033379" cy="20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355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Les obstacles à la communication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1800" dirty="0" smtClean="0"/>
              <a:t>Filtrage</a:t>
            </a:r>
          </a:p>
          <a:p>
            <a:endParaRPr lang="fr-FR" sz="1800" dirty="0"/>
          </a:p>
          <a:p>
            <a:r>
              <a:rPr lang="fr-FR" sz="1800" dirty="0" smtClean="0"/>
              <a:t>Perception sélective</a:t>
            </a:r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Surcharge d’informations</a:t>
            </a:r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Emotions</a:t>
            </a:r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Langage</a:t>
            </a:r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Culture nationale</a:t>
            </a:r>
            <a:endParaRPr lang="fr-FR" sz="1800" dirty="0"/>
          </a:p>
        </p:txBody>
      </p:sp>
      <p:pic>
        <p:nvPicPr>
          <p:cNvPr id="8194" name="Picture 2" descr="C:\Users\Etienne\AppData\Local\Microsoft\Windows\Temporary Internet Files\Content.IE5\T6QLAAGA\MP90038539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7999" y="3789040"/>
            <a:ext cx="2028829" cy="28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21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 influence des technologies sur la communication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Meilleur suivi de la performance</a:t>
            </a:r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Meilleur accès à l’information</a:t>
            </a:r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Prise de décision plus rapide</a:t>
            </a:r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Partage d’informations</a:t>
            </a:r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Meilleure collaboration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93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LA FONCTION MANAGERIALE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 smtClean="0"/>
              <a:t>DEFINITION DE L’ENTREPRENEUR</a:t>
            </a:r>
            <a:endParaRPr lang="fr-FR" sz="1800" dirty="0"/>
          </a:p>
          <a:p>
            <a:pPr marL="0" indent="0">
              <a:buNone/>
            </a:pPr>
            <a:endParaRPr lang="fr-FR" sz="1800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sz="1800" dirty="0" smtClean="0"/>
              <a:t>DEFINITION DU MANAGER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999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Rôle du manager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Le manager idéal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Imaginer le futur possible: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Organiser et coordonner les tâches: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Motiver et former les hommes :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Contrôler la performance: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5122" name="Picture 2" descr="C:\Users\Etienne\AppData\Local\Microsoft\Windows\Temporary Internet Files\Content.IE5\T6QLAAGA\MC9002942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24" y="2924943"/>
            <a:ext cx="2550247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297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 rôle du manager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Concrètement </a:t>
            </a:r>
            <a:r>
              <a:rPr lang="fr-FR" sz="1800" dirty="0" smtClean="0"/>
              <a:t>le management n’a rien </a:t>
            </a:r>
            <a:r>
              <a:rPr lang="fr-FR" sz="1800" dirty="0"/>
              <a:t>d’une science </a:t>
            </a:r>
            <a:r>
              <a:rPr lang="fr-FR" sz="1800" dirty="0" smtClean="0"/>
              <a:t>exacte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1800" b="1" dirty="0" smtClean="0"/>
              <a:t>PETER DRUCKER </a:t>
            </a:r>
            <a:r>
              <a:rPr lang="fr-FR" sz="1800" dirty="0" smtClean="0"/>
              <a:t>décrit le manager :</a:t>
            </a:r>
            <a:endParaRPr lang="fr-FR" sz="1800" b="1" dirty="0"/>
          </a:p>
        </p:txBody>
      </p:sp>
      <p:pic>
        <p:nvPicPr>
          <p:cNvPr id="4098" name="Picture 2" descr="C:\Users\Etienne\AppData\Local\Microsoft\Windows\Temporary Internet Files\Content.IE5\T6QLAAGA\MC9002942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8224" y="2708920"/>
            <a:ext cx="2382885" cy="377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49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DEMARCHE MANAGERIALE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MISSION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NIVEAU DE RISQUE PERSONNEL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RESPONSABILITE PAR RAPPORT A LA STRATEGIE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endParaRPr lang="fr-FR" sz="2400" dirty="0" smtClean="0"/>
          </a:p>
        </p:txBody>
      </p:sp>
      <p:pic>
        <p:nvPicPr>
          <p:cNvPr id="3074" name="Picture 2" descr="C:\Users\Etienne\AppData\Local\Microsoft\Windows\Temporary Internet Files\Content.IE5\T6QLAAGA\MC9002942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263" y="3945356"/>
            <a:ext cx="2195735" cy="225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65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ROLE </a:t>
            </a:r>
            <a:r>
              <a:rPr lang="fr-FR" sz="2400" dirty="0"/>
              <a:t>PAR RAPPORT A L’INNOVATION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CAPACITES ATTENDUES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/>
          </a:p>
          <a:p>
            <a:pPr>
              <a:buFont typeface="Wingdings" panose="05000000000000000000" pitchFamily="2" charset="2"/>
              <a:buChar char="q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2400" dirty="0" smtClean="0"/>
              <a:t>CONTEXTE</a:t>
            </a:r>
            <a:endParaRPr lang="fr-FR" dirty="0"/>
          </a:p>
        </p:txBody>
      </p:sp>
      <p:pic>
        <p:nvPicPr>
          <p:cNvPr id="2050" name="Picture 2" descr="C:\Users\Etienne\AppData\Local\Microsoft\Windows\Temporary Internet Files\Content.IE5\T6QLAAGA\MC9002942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90459" y="3212976"/>
            <a:ext cx="242595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50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PROGRAMME DU JOUR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La culture d’entreprise  et son rôle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La communication interpersonnelle et d’équipe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La fonction managériale et ses outils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036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La meilleure démarche entrepreneuriale peut échouer si elle ne s’accompagne pas d’une démarche managériale efficace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 smtClean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smtClean="0"/>
              <a:t>Fin </a:t>
            </a:r>
            <a:endParaRPr lang="fr-FR" sz="2400" dirty="0"/>
          </a:p>
        </p:txBody>
      </p:sp>
      <p:pic>
        <p:nvPicPr>
          <p:cNvPr id="1026" name="Picture 2" descr="C:\Users\Etienne\AppData\Local\Microsoft\Windows\Temporary Internet Files\Content.IE5\8X6PYXCF\MC90023728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94" y="3573016"/>
            <a:ext cx="1881612" cy="157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367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LA CULTURE D’ORGANISATION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La culture d’entreprise cherche à créer un « esprit maison » caractérisant la spécificité de leur savoir faire vis-à-vis des entreprises concurrentes. 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Ensemble de valeurs , principes, traditions et pratiques partagés au sein d’un organisation qui influencent le comportement de ses membres.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</p:txBody>
      </p:sp>
      <p:pic>
        <p:nvPicPr>
          <p:cNvPr id="6146" name="Picture 2" descr="C:\Users\Etienne\AppData\Local\Microsoft\Windows\Temporary Internet Files\Content.IE5\8X6PYXCF\MP90038679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300192" y="4509120"/>
            <a:ext cx="2258066" cy="19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61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Elle trouve ses fondements dans: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- la culture nationale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- la  personnalité des fondateurs et des dirigeants actuels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- les sous cultures ( selon l’âge, le métier, l’origine socio-culturelle)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- les éléments vécus par l’entreprise ayant marqué son histoire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387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LES ELEMENTS 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MYTHES ET HEROS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SYMBOLES ET RITES</a:t>
            </a:r>
          </a:p>
          <a:p>
            <a:endParaRPr lang="fr-FR" sz="1800" dirty="0" smtClean="0"/>
          </a:p>
          <a:p>
            <a:pPr marL="0" indent="0">
              <a:buNone/>
            </a:pPr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VALEURS PARTAGEES </a:t>
            </a:r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INTERDITS ET TABOUS</a:t>
            </a:r>
            <a:endParaRPr lang="fr-FR" sz="1800" dirty="0"/>
          </a:p>
        </p:txBody>
      </p:sp>
      <p:pic>
        <p:nvPicPr>
          <p:cNvPr id="5122" name="Picture 2" descr="C:\Users\Etienne\AppData\Local\Microsoft\Windows\Temporary Internet Files\Content.IE5\2GE1FYY7\MP9003826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155340"/>
            <a:ext cx="2870667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61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7 DIMENSIONS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1800" dirty="0" smtClean="0"/>
              <a:t>Attention portée aux détails </a:t>
            </a:r>
          </a:p>
          <a:p>
            <a:pPr>
              <a:buFont typeface="+mj-lt"/>
              <a:buAutoNum type="arabicPeriod"/>
            </a:pPr>
            <a:endParaRPr lang="fr-FR" sz="1800" dirty="0"/>
          </a:p>
          <a:p>
            <a:pPr>
              <a:buFont typeface="+mj-lt"/>
              <a:buAutoNum type="arabicPeriod"/>
            </a:pPr>
            <a:r>
              <a:rPr lang="fr-FR" sz="1800" dirty="0" smtClean="0"/>
              <a:t>Intérêt pour le résultat</a:t>
            </a:r>
          </a:p>
          <a:p>
            <a:pPr>
              <a:buFont typeface="+mj-lt"/>
              <a:buAutoNum type="arabicPeriod"/>
            </a:pPr>
            <a:endParaRPr lang="fr-FR" sz="1800" dirty="0"/>
          </a:p>
          <a:p>
            <a:pPr>
              <a:buFont typeface="+mj-lt"/>
              <a:buAutoNum type="arabicPeriod"/>
            </a:pPr>
            <a:r>
              <a:rPr lang="fr-FR" sz="1800" dirty="0" smtClean="0"/>
              <a:t>Intérêt pour les personnes </a:t>
            </a:r>
          </a:p>
          <a:p>
            <a:pPr>
              <a:buFont typeface="+mj-lt"/>
              <a:buAutoNum type="arabicPeriod"/>
            </a:pPr>
            <a:endParaRPr lang="fr-FR" sz="1800" dirty="0"/>
          </a:p>
          <a:p>
            <a:pPr>
              <a:buFont typeface="+mj-lt"/>
              <a:buAutoNum type="arabicPeriod"/>
            </a:pPr>
            <a:r>
              <a:rPr lang="fr-FR" sz="1800" dirty="0" smtClean="0"/>
              <a:t>Intérêt pour le groupe</a:t>
            </a:r>
          </a:p>
          <a:p>
            <a:pPr>
              <a:buFont typeface="+mj-lt"/>
              <a:buAutoNum type="arabicPeriod"/>
            </a:pPr>
            <a:endParaRPr lang="fr-FR" sz="1800" dirty="0"/>
          </a:p>
          <a:p>
            <a:pPr>
              <a:buFont typeface="+mj-lt"/>
              <a:buAutoNum type="arabicPeriod"/>
            </a:pPr>
            <a:r>
              <a:rPr lang="fr-FR" sz="1800" dirty="0" smtClean="0"/>
              <a:t>Agressivité</a:t>
            </a:r>
          </a:p>
          <a:p>
            <a:pPr>
              <a:buFont typeface="+mj-lt"/>
              <a:buAutoNum type="arabicPeriod"/>
            </a:pPr>
            <a:endParaRPr lang="fr-FR" sz="1800" dirty="0"/>
          </a:p>
          <a:p>
            <a:pPr>
              <a:buFont typeface="+mj-lt"/>
              <a:buAutoNum type="arabicPeriod"/>
            </a:pPr>
            <a:r>
              <a:rPr lang="fr-FR" sz="1800" dirty="0" smtClean="0"/>
              <a:t>Stabilité </a:t>
            </a:r>
          </a:p>
          <a:p>
            <a:pPr>
              <a:buFont typeface="+mj-lt"/>
              <a:buAutoNum type="arabicPeriod"/>
            </a:pPr>
            <a:endParaRPr lang="fr-FR" sz="1800" dirty="0"/>
          </a:p>
          <a:p>
            <a:pPr>
              <a:buFont typeface="+mj-lt"/>
              <a:buAutoNum type="arabicPeriod"/>
            </a:pPr>
            <a:r>
              <a:rPr lang="fr-FR" sz="1800" dirty="0" smtClean="0"/>
              <a:t>Innovation et prise de risque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390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Outil au service du management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L’émergence de la culture d’entreprise s’explique:</a:t>
            </a:r>
          </a:p>
          <a:p>
            <a:endParaRPr lang="fr-FR" sz="1800" dirty="0"/>
          </a:p>
          <a:p>
            <a:r>
              <a:rPr lang="fr-FR" sz="1800" dirty="0" smtClean="0"/>
              <a:t>La remise en cause de l’organisation taylorienne</a:t>
            </a:r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La réussite des entreprises japonaises</a:t>
            </a:r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L’échec de certaines fusions d’entreprises</a:t>
            </a:r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4098" name="Picture 2" descr="C:\Users\Etienne\AppData\Local\Microsoft\Windows\Temporary Internet Files\Content.IE5\8X6PYXCF\MP90038553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82" y="3356992"/>
            <a:ext cx="255207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282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INTERETS 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Facteur de cohésion entre les salariés et les dirigeants</a:t>
            </a:r>
          </a:p>
          <a:p>
            <a:endParaRPr lang="fr-FR" sz="1800" dirty="0"/>
          </a:p>
          <a:p>
            <a:r>
              <a:rPr lang="fr-FR" sz="1800" dirty="0" smtClean="0"/>
              <a:t>Oriente l’effort de tous vers la réalisation de buts</a:t>
            </a:r>
          </a:p>
          <a:p>
            <a:endParaRPr lang="fr-FR" sz="1800" dirty="0"/>
          </a:p>
          <a:p>
            <a:r>
              <a:rPr lang="fr-FR" sz="1800" dirty="0" smtClean="0"/>
              <a:t>Facteur de motivation</a:t>
            </a:r>
          </a:p>
          <a:p>
            <a:endParaRPr lang="fr-FR" sz="1800" dirty="0"/>
          </a:p>
          <a:p>
            <a:r>
              <a:rPr lang="fr-FR" sz="1800" dirty="0" smtClean="0"/>
              <a:t>Facteur de performance </a:t>
            </a:r>
          </a:p>
          <a:p>
            <a:endParaRPr lang="fr-FR" sz="1800" dirty="0"/>
          </a:p>
          <a:p>
            <a:r>
              <a:rPr lang="fr-FR" sz="1800" dirty="0" smtClean="0"/>
              <a:t>Facilite la communication dans l’entreprise</a:t>
            </a:r>
          </a:p>
          <a:p>
            <a:endParaRPr lang="fr-FR" sz="1800" dirty="0"/>
          </a:p>
          <a:p>
            <a:r>
              <a:rPr lang="fr-FR" sz="1800" dirty="0" smtClean="0"/>
              <a:t>Facilite l’acceptation du changement de stratégie en s’appuyant sur l’esprit de groupe</a:t>
            </a:r>
            <a:endParaRPr lang="fr-FR" sz="1800" dirty="0"/>
          </a:p>
        </p:txBody>
      </p:sp>
      <p:pic>
        <p:nvPicPr>
          <p:cNvPr id="3074" name="Picture 2" descr="C:\Users\Etienne\AppData\Local\Microsoft\Windows\Temporary Internet Files\Content.IE5\EB8LAP01\MP90030290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8223" y="1196752"/>
            <a:ext cx="2185199" cy="20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193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Limites</a:t>
            </a:r>
            <a:br>
              <a:rPr lang="fr-FR" sz="2400" dirty="0" smtClean="0"/>
            </a:b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Un frein aux changements</a:t>
            </a:r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Perte de liberté pour certains salariés</a:t>
            </a:r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L’instabilité des emplois rend la culture moins efficace</a:t>
            </a:r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1800" dirty="0" smtClean="0"/>
              <a:t>En cas de fusion: chocs culturels</a:t>
            </a:r>
            <a:endParaRPr lang="fr-FR" sz="1800" dirty="0"/>
          </a:p>
        </p:txBody>
      </p:sp>
      <p:pic>
        <p:nvPicPr>
          <p:cNvPr id="2050" name="Picture 2" descr="C:\Users\Etienne\AppData\Local\Microsoft\Windows\Temporary Internet Files\Content.IE5\8X6PYXCF\MP90030290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74" y="1347931"/>
            <a:ext cx="2734232" cy="19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01BEF-0842-4E2C-B811-C3248B57FD0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029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454</Words>
  <Application>Microsoft Office PowerPoint</Application>
  <PresentationFormat>Affichage à l'écran (4:3)</PresentationFormat>
  <Paragraphs>220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MANAGEMENT DES ORGANISATIONS </vt:lpstr>
      <vt:lpstr>PROGRAMME DU JOUR</vt:lpstr>
      <vt:lpstr>LA CULTURE D’ORGANISATION</vt:lpstr>
      <vt:lpstr>Présentation PowerPoint</vt:lpstr>
      <vt:lpstr>LES ELEMENTS </vt:lpstr>
      <vt:lpstr>7 DIMENSIONS</vt:lpstr>
      <vt:lpstr>Outil au service du management</vt:lpstr>
      <vt:lpstr>INTERETS </vt:lpstr>
      <vt:lpstr>Limites </vt:lpstr>
      <vt:lpstr>CULTURE ET STRUCTURE</vt:lpstr>
      <vt:lpstr>LA COMMUNICATION INTERPERSONNELLE ET D’EQUIPE</vt:lpstr>
      <vt:lpstr>Une communication efficace </vt:lpstr>
      <vt:lpstr>Les obstacles à la communication</vt:lpstr>
      <vt:lpstr>L influence des technologies sur la communication</vt:lpstr>
      <vt:lpstr>LA FONCTION MANAGERIALE</vt:lpstr>
      <vt:lpstr>Rôle du manager</vt:lpstr>
      <vt:lpstr>Le rôle du manager</vt:lpstr>
      <vt:lpstr>DEMARCHE MANAGERIALE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DES ORGANISATIONS</dc:title>
  <dc:creator>Etienne</dc:creator>
  <cp:lastModifiedBy>Etienne</cp:lastModifiedBy>
  <cp:revision>16</cp:revision>
  <dcterms:created xsi:type="dcterms:W3CDTF">2014-02-15T19:35:25Z</dcterms:created>
  <dcterms:modified xsi:type="dcterms:W3CDTF">2014-02-16T10:31:43Z</dcterms:modified>
</cp:coreProperties>
</file>