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12F2-1963-4435-89F8-F808D1244CB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66EC-2D72-415A-8A63-98565C8F16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87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12F2-1963-4435-89F8-F808D1244CB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66EC-2D72-415A-8A63-98565C8F16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16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12F2-1963-4435-89F8-F808D1244CB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66EC-2D72-415A-8A63-98565C8F16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44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12F2-1963-4435-89F8-F808D1244CB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66EC-2D72-415A-8A63-98565C8F16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73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12F2-1963-4435-89F8-F808D1244CB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66EC-2D72-415A-8A63-98565C8F16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09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12F2-1963-4435-89F8-F808D1244CB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66EC-2D72-415A-8A63-98565C8F16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54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12F2-1963-4435-89F8-F808D1244CB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66EC-2D72-415A-8A63-98565C8F16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91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12F2-1963-4435-89F8-F808D1244CB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66EC-2D72-415A-8A63-98565C8F16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67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12F2-1963-4435-89F8-F808D1244CB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66EC-2D72-415A-8A63-98565C8F16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70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12F2-1963-4435-89F8-F808D1244CB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66EC-2D72-415A-8A63-98565C8F16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40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12F2-1963-4435-89F8-F808D1244CB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66EC-2D72-415A-8A63-98565C8F16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21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012F2-1963-4435-89F8-F808D1244CB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166EC-2D72-415A-8A63-98565C8F16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21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73939"/>
              </p:ext>
            </p:extLst>
          </p:nvPr>
        </p:nvGraphicFramePr>
        <p:xfrm>
          <a:off x="430486" y="499279"/>
          <a:ext cx="2765152" cy="3071211"/>
        </p:xfrm>
        <a:graphic>
          <a:graphicData uri="http://schemas.openxmlformats.org/drawingml/2006/table">
            <a:tbl>
              <a:tblPr/>
              <a:tblGrid>
                <a:gridCol w="2765152"/>
              </a:tblGrid>
              <a:tr h="297531">
                <a:tc>
                  <a:txBody>
                    <a:bodyPr/>
                    <a:lstStyle/>
                    <a:p>
                      <a:pPr algn="ctr" fontAlgn="auto"/>
                      <a:r>
                        <a:rPr lang="fr-FR" sz="1100" b="1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Rectangle</a:t>
                      </a:r>
                      <a:endParaRPr lang="fr-FR" sz="1100" b="1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6803">
                <a:tc>
                  <a:txBody>
                    <a:bodyPr/>
                    <a:lstStyle/>
                    <a:p>
                      <a:pPr algn="l" fontAlgn="auto"/>
                      <a:r>
                        <a:rPr lang="fr-FR" sz="11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​- longueur</a:t>
                      </a:r>
                      <a:r>
                        <a:rPr lang="fr-FR" sz="1100" b="0" i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: </a:t>
                      </a:r>
                      <a:r>
                        <a:rPr lang="fr-FR" sz="1100" b="0" i="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float</a:t>
                      </a:r>
                      <a:endParaRPr lang="fr-FR" sz="1100" b="0" i="0" baseline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rtl="0" fontAlgn="base"/>
                      <a:r>
                        <a:rPr lang="fr-F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 largeur : </a:t>
                      </a:r>
                      <a:r>
                        <a:rPr lang="fr-FR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float</a:t>
                      </a:r>
                      <a:r>
                        <a:rPr lang="fr-F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rtl="0" fontAlgn="base"/>
                      <a:r>
                        <a:rPr lang="fr-F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 /aire : </a:t>
                      </a:r>
                      <a:r>
                        <a:rPr lang="fr-FR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float</a:t>
                      </a:r>
                      <a:r>
                        <a:rPr lang="fr-F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rtl="0" fontAlgn="base"/>
                      <a:r>
                        <a:rPr lang="fr-F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 /</a:t>
                      </a:r>
                      <a:r>
                        <a:rPr lang="fr-FR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perimetre</a:t>
                      </a:r>
                      <a:r>
                        <a:rPr lang="fr-F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: </a:t>
                      </a:r>
                      <a:r>
                        <a:rPr lang="fr-FR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float</a:t>
                      </a:r>
                      <a:r>
                        <a:rPr lang="fr-F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rtl="0" fontAlgn="base"/>
                      <a:r>
                        <a:rPr lang="fr-FR" sz="1100" b="0" i="0" u="sng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 &lt;&lt;</a:t>
                      </a:r>
                      <a:r>
                        <a:rPr lang="fr-FR" sz="1100" b="0" i="0" u="sng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readonly</a:t>
                      </a:r>
                      <a:r>
                        <a:rPr lang="fr-FR" sz="1100" b="0" i="0" u="sng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&gt;&gt; </a:t>
                      </a:r>
                      <a:r>
                        <a:rPr lang="fr-FR" sz="1100" b="0" i="0" u="sng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nbcotes</a:t>
                      </a:r>
                      <a:r>
                        <a:rPr lang="fr-FR" sz="1100" b="0" i="0" u="sng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: </a:t>
                      </a:r>
                      <a:r>
                        <a:rPr lang="fr-FR" sz="1100" b="0" i="0" u="sng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100" b="0" i="0" u="sng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​</a:t>
                      </a:r>
                      <a:r>
                        <a:rPr lang="fr-FR" sz="1100" b="0" i="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eger</a:t>
                      </a:r>
                      <a:r>
                        <a:rPr lang="fr-FR" sz="1100" b="0" i="0" u="sng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= 4</a:t>
                      </a:r>
                    </a:p>
                    <a:p>
                      <a:pPr rtl="0" fontAlgn="base"/>
                      <a:r>
                        <a:rPr lang="fr-FR" sz="1100" b="0" i="0" u="sng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 &lt;&lt;</a:t>
                      </a:r>
                      <a:r>
                        <a:rPr lang="fr-FR" sz="1100" b="0" i="0" u="sng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readonly</a:t>
                      </a:r>
                      <a:r>
                        <a:rPr lang="fr-FR" sz="1100" b="0" i="0" u="sng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&gt;&gt; </a:t>
                      </a:r>
                      <a:r>
                        <a:rPr lang="fr-FR" sz="1100" b="0" i="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mesureAngle</a:t>
                      </a:r>
                      <a:r>
                        <a:rPr lang="fr-FR" sz="1100" b="0" i="0" u="sng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: </a:t>
                      </a:r>
                      <a:r>
                        <a:rPr lang="fr-FR" sz="1100" b="0" i="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fr-FR" sz="1100" b="0" i="0" u="sng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= 90</a:t>
                      </a:r>
                    </a:p>
                    <a:p>
                      <a:pPr rtl="0" fontAlgn="base"/>
                      <a:r>
                        <a:rPr lang="fr-F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 couleur : Couleur</a:t>
                      </a:r>
                      <a:r>
                        <a:rPr lang="fr-FR" sz="11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[1..*]</a:t>
                      </a:r>
                      <a:endParaRPr lang="fr-F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fr-FR" sz="11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 </a:t>
                      </a:r>
                      <a:r>
                        <a:rPr lang="fr-FR" sz="1100" b="0" i="0" u="none" strike="noStrik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posX</a:t>
                      </a:r>
                      <a:r>
                        <a:rPr lang="fr-FR" sz="11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: </a:t>
                      </a:r>
                      <a:r>
                        <a:rPr lang="fr-FR" sz="1100" b="0" i="0" u="none" strike="noStrik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float</a:t>
                      </a:r>
                      <a:endParaRPr lang="fr-FR" sz="11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fr-FR" sz="11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 </a:t>
                      </a:r>
                      <a:r>
                        <a:rPr lang="fr-FR" sz="1100" b="0" i="0" u="none" strike="noStrik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posY</a:t>
                      </a:r>
                      <a:r>
                        <a:rPr lang="fr-FR" sz="11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: </a:t>
                      </a:r>
                      <a:r>
                        <a:rPr lang="fr-FR" sz="1100" b="0" i="0" u="none" strike="noStrik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float</a:t>
                      </a:r>
                      <a:endParaRPr lang="fr-FR" sz="11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fr-FR" sz="1100" b="0" i="0" u="sng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 /</a:t>
                      </a:r>
                      <a:r>
                        <a:rPr lang="fr-FR" sz="1100" b="0" i="0" u="sng" strike="noStrik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pGR</a:t>
                      </a:r>
                      <a:r>
                        <a:rPr lang="fr-FR" sz="1100" b="0" i="0" u="sng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: Rectangle [0..*]</a:t>
                      </a:r>
                    </a:p>
                    <a:p>
                      <a:pPr rtl="0" fontAlgn="base"/>
                      <a:endParaRPr lang="fr-F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fr-F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fr-FR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fr-F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&gt;&gt; + Rectangle(in </a:t>
                      </a:r>
                      <a:r>
                        <a:rPr lang="fr-FR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lng</a:t>
                      </a:r>
                      <a:r>
                        <a:rPr lang="fr-F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 </a:t>
                      </a:r>
                      <a:r>
                        <a:rPr lang="fr-FR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fr-F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in </a:t>
                      </a:r>
                      <a:r>
                        <a:rPr lang="fr-FR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lrg</a:t>
                      </a:r>
                      <a:r>
                        <a:rPr lang="fr-F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 </a:t>
                      </a:r>
                      <a:r>
                        <a:rPr lang="fr-FR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fr-F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in couleur: string, in </a:t>
                      </a:r>
                      <a:r>
                        <a:rPr lang="fr-FR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posX</a:t>
                      </a:r>
                      <a:r>
                        <a:rPr lang="fr-F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 </a:t>
                      </a:r>
                      <a:r>
                        <a:rPr lang="fr-FR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fr-F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in </a:t>
                      </a:r>
                      <a:r>
                        <a:rPr lang="fr-FR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posY</a:t>
                      </a:r>
                      <a:r>
                        <a:rPr lang="fr-F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 </a:t>
                      </a:r>
                      <a:r>
                        <a:rPr lang="fr-FR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fr-F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en-US" sz="1100" b="0" i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rtl="0" fontAlgn="base"/>
                      <a:endParaRPr lang="en-US" sz="1100" b="0" i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l" fontAlgn="auto"/>
                      <a:endParaRPr lang="fr-FR" sz="11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831272"/>
              </p:ext>
            </p:extLst>
          </p:nvPr>
        </p:nvGraphicFramePr>
        <p:xfrm>
          <a:off x="6353212" y="499279"/>
          <a:ext cx="1889863" cy="2024846"/>
        </p:xfrm>
        <a:graphic>
          <a:graphicData uri="http://schemas.openxmlformats.org/drawingml/2006/table">
            <a:tbl>
              <a:tblPr/>
              <a:tblGrid>
                <a:gridCol w="1889863"/>
              </a:tblGrid>
              <a:tr h="262723">
                <a:tc>
                  <a:txBody>
                    <a:bodyPr/>
                    <a:lstStyle/>
                    <a:p>
                      <a:pPr algn="ctr" fontAlgn="auto"/>
                      <a:r>
                        <a:rPr lang="fr-FR" sz="1100" b="1" i="0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carré12x12 : Rectangle</a:t>
                      </a:r>
                      <a:r>
                        <a:rPr lang="fr-FR" sz="1100" b="1" i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fr-FR" sz="1100" b="1" i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2123">
                <a:tc>
                  <a:txBody>
                    <a:bodyPr/>
                    <a:lstStyle/>
                    <a:p>
                      <a:pPr algn="l" fontAlgn="auto"/>
                      <a:r>
                        <a:rPr lang="fr-FR" sz="11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fr-FR" sz="1100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​longueur</a:t>
                      </a:r>
                      <a:r>
                        <a:rPr lang="fr-FR" sz="1100" b="0" i="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fr-FR" sz="1100" b="0" i="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fr-FR" sz="1100" b="0" i="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</a:t>
                      </a:r>
                    </a:p>
                    <a:p>
                      <a:pPr rtl="0" fontAlgn="base"/>
                      <a:r>
                        <a:rPr lang="fr-F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largeur : </a:t>
                      </a:r>
                      <a:r>
                        <a:rPr lang="fr-FR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fr-F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 = 12</a:t>
                      </a:r>
                    </a:p>
                    <a:p>
                      <a:pPr rtl="0" fontAlgn="base"/>
                      <a:r>
                        <a:rPr lang="fr-F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aire : </a:t>
                      </a:r>
                      <a:r>
                        <a:rPr lang="fr-FR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fr-F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 = 144</a:t>
                      </a:r>
                    </a:p>
                    <a:p>
                      <a:pPr rtl="0" fontAlgn="base"/>
                      <a:r>
                        <a:rPr lang="fr-FR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perimetre</a:t>
                      </a:r>
                      <a:r>
                        <a:rPr lang="fr-F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 </a:t>
                      </a:r>
                      <a:r>
                        <a:rPr lang="fr-FR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fr-F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 = 48</a:t>
                      </a:r>
                    </a:p>
                    <a:p>
                      <a:pPr rtl="0" fontAlgn="base"/>
                      <a:r>
                        <a:rPr lang="fr-FR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nbcotes</a:t>
                      </a:r>
                      <a:r>
                        <a:rPr lang="fr-F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 </a:t>
                      </a:r>
                      <a:r>
                        <a:rPr lang="fr-FR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r>
                        <a:rPr lang="fr-FR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eger</a:t>
                      </a:r>
                      <a:r>
                        <a:rPr lang="fr-F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4</a:t>
                      </a:r>
                      <a:endParaRPr lang="fr-F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fr-FR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posX</a:t>
                      </a:r>
                      <a:r>
                        <a:rPr lang="fr-FR" sz="11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0</a:t>
                      </a:r>
                    </a:p>
                    <a:p>
                      <a:pPr rtl="0" fontAlgn="base"/>
                      <a:r>
                        <a:rPr lang="fr-FR" sz="1100" b="0" i="0" u="none" strike="noStrik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posY</a:t>
                      </a:r>
                      <a:r>
                        <a:rPr lang="fr-FR" sz="11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0</a:t>
                      </a:r>
                      <a:endParaRPr lang="fr-F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fr-F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couleur : string = «Noir»</a:t>
                      </a:r>
                      <a:endParaRPr lang="fr-FR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6503" y="4995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64849"/>
              </p:ext>
            </p:extLst>
          </p:nvPr>
        </p:nvGraphicFramePr>
        <p:xfrm>
          <a:off x="430487" y="4153419"/>
          <a:ext cx="3097571" cy="2203966"/>
        </p:xfrm>
        <a:graphic>
          <a:graphicData uri="http://schemas.openxmlformats.org/drawingml/2006/table">
            <a:tbl>
              <a:tblPr/>
              <a:tblGrid>
                <a:gridCol w="3097571"/>
              </a:tblGrid>
              <a:tr h="268486">
                <a:tc>
                  <a:txBody>
                    <a:bodyPr/>
                    <a:lstStyle/>
                    <a:p>
                      <a:pPr algn="ctr" fontAlgn="auto"/>
                      <a:r>
                        <a:rPr lang="fr-FR" sz="1100" b="1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Tortue</a:t>
                      </a:r>
                      <a:endParaRPr lang="fr-FR" sz="1100" b="1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376">
                <a:tc>
                  <a:txBody>
                    <a:bodyPr/>
                    <a:lstStyle/>
                    <a:p>
                      <a:pPr algn="l" fontAlgn="auto"/>
                      <a:r>
                        <a:rPr lang="fr-FR" sz="1100" b="0" i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fr-FR" sz="11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: </a:t>
                      </a:r>
                      <a:r>
                        <a:rPr lang="fr-FR" sz="1100" b="0" i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integer</a:t>
                      </a:r>
                      <a:endParaRPr lang="fr-FR" sz="1100" b="0" i="0" u="none" baseline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 fontAlgn="auto"/>
                      <a:r>
                        <a:rPr lang="fr-FR" sz="1100" b="0" i="0" u="none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espéranceDeVie</a:t>
                      </a:r>
                      <a:r>
                        <a:rPr lang="fr-FR" sz="1100" b="0" i="0" u="non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: </a:t>
                      </a:r>
                      <a:r>
                        <a:rPr lang="fr-FR" sz="1100" b="0" i="0" u="none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integer</a:t>
                      </a:r>
                      <a:endParaRPr lang="fr-FR" sz="1100" b="0" i="0" u="none" baseline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 fontAlgn="auto"/>
                      <a:r>
                        <a:rPr lang="fr-FR" sz="1100" b="0" i="0" u="none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nomEspèce</a:t>
                      </a:r>
                      <a:r>
                        <a:rPr lang="fr-FR" sz="1100" b="0" i="0" u="non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: string</a:t>
                      </a:r>
                    </a:p>
                    <a:p>
                      <a:pPr algn="l" fontAlgn="auto"/>
                      <a:r>
                        <a:rPr lang="fr-FR" sz="1100" b="0" i="0" u="none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hyberne</a:t>
                      </a:r>
                      <a:r>
                        <a:rPr lang="fr-FR" sz="1100" b="0" i="0" u="non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: </a:t>
                      </a:r>
                      <a:r>
                        <a:rPr lang="fr-FR" sz="1100" b="0" i="0" u="none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boolean</a:t>
                      </a:r>
                      <a:endParaRPr lang="fr-FR" sz="1100" b="0" i="0" u="none" baseline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 fontAlgn="auto"/>
                      <a:r>
                        <a:rPr lang="fr-FR" sz="1100" b="0" i="0" u="non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régime : string</a:t>
                      </a:r>
                    </a:p>
                    <a:p>
                      <a:pPr algn="l" fontAlgn="auto"/>
                      <a:r>
                        <a:rPr lang="fr-FR" sz="1100" b="0" i="0" u="non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habitat : string</a:t>
                      </a:r>
                    </a:p>
                    <a:p>
                      <a:pPr algn="l" fontAlgn="auto"/>
                      <a:r>
                        <a:rPr lang="fr-FR" sz="1100" b="0" i="0" u="non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genre : string</a:t>
                      </a:r>
                    </a:p>
                    <a:p>
                      <a:pPr algn="l" fontAlgn="auto"/>
                      <a:r>
                        <a:rPr lang="fr-FR" sz="1100" b="0" i="0" u="non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+ </a:t>
                      </a:r>
                      <a:r>
                        <a:rPr lang="fr-FR" sz="1100" b="0" i="0" u="none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miseEnHybernation</a:t>
                      </a:r>
                      <a:r>
                        <a:rPr lang="fr-FR" sz="1100" b="0" i="0" u="non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(in t: Tortue)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kern="12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+ manger(in t: Tortue)</a:t>
                      </a:r>
                      <a:endParaRPr lang="fr-FR" sz="1100" b="0" i="0" u="none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l" fontAlgn="auto"/>
                      <a:endParaRPr lang="fr-FR" sz="1100" b="0" i="0" u="none" baseline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 fontAlgn="auto"/>
                      <a:endParaRPr lang="fr-FR" sz="1100" b="0" i="0" u="non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98826"/>
              </p:ext>
            </p:extLst>
          </p:nvPr>
        </p:nvGraphicFramePr>
        <p:xfrm>
          <a:off x="3322957" y="612458"/>
          <a:ext cx="2477767" cy="1021080"/>
        </p:xfrm>
        <a:graphic>
          <a:graphicData uri="http://schemas.openxmlformats.org/drawingml/2006/table">
            <a:tbl>
              <a:tblPr/>
              <a:tblGrid>
                <a:gridCol w="2477767"/>
              </a:tblGrid>
              <a:tr h="179497">
                <a:tc>
                  <a:txBody>
                    <a:bodyPr/>
                    <a:lstStyle/>
                    <a:p>
                      <a:pPr algn="ctr" fontAlgn="auto"/>
                      <a:r>
                        <a:rPr lang="fr-FR" sz="1100" b="1" i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Comment</a:t>
                      </a:r>
                      <a:endParaRPr lang="fr-FR" sz="1100" b="1" i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229">
                <a:tc>
                  <a:txBody>
                    <a:bodyPr/>
                    <a:lstStyle/>
                    <a:p>
                      <a:pPr algn="l" fontAlgn="auto"/>
                      <a:r>
                        <a:rPr lang="fr-FR" sz="11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aire = longueur*largeur</a:t>
                      </a:r>
                    </a:p>
                    <a:p>
                      <a:pPr algn="l" fontAlgn="auto"/>
                      <a:r>
                        <a:rPr lang="fr-FR" sz="11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perimetre</a:t>
                      </a:r>
                      <a:r>
                        <a:rPr lang="fr-FR" sz="11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2*longueur + 2*largeur</a:t>
                      </a:r>
                      <a:r>
                        <a:rPr lang="fr-FR" sz="11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1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auto"/>
                      <a:r>
                        <a:rPr lang="fr-FR" sz="11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pGR</a:t>
                      </a:r>
                      <a:r>
                        <a:rPr lang="fr-FR" sz="11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renvoie tous les rectangles qui sont les plus grand</a:t>
                      </a:r>
                      <a:endParaRPr lang="fr-FR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Connecteur droit 12"/>
          <p:cNvCxnSpPr/>
          <p:nvPr/>
        </p:nvCxnSpPr>
        <p:spPr>
          <a:xfrm flipH="1">
            <a:off x="1281113" y="1023938"/>
            <a:ext cx="2090775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1562100" y="1185864"/>
            <a:ext cx="1809787" cy="26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15798"/>
              </p:ext>
            </p:extLst>
          </p:nvPr>
        </p:nvGraphicFramePr>
        <p:xfrm>
          <a:off x="3371887" y="2171700"/>
          <a:ext cx="1571588" cy="1356360"/>
        </p:xfrm>
        <a:graphic>
          <a:graphicData uri="http://schemas.openxmlformats.org/drawingml/2006/table">
            <a:tbl>
              <a:tblPr/>
              <a:tblGrid>
                <a:gridCol w="1571588"/>
              </a:tblGrid>
              <a:tr h="179497">
                <a:tc>
                  <a:txBody>
                    <a:bodyPr/>
                    <a:lstStyle/>
                    <a:p>
                      <a:pPr algn="ctr" fontAlgn="auto"/>
                      <a:r>
                        <a:rPr lang="fr-FR" sz="1100" b="1" i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&lt;&lt;</a:t>
                      </a:r>
                      <a:r>
                        <a:rPr lang="fr-FR" sz="1100" b="1" i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enum</a:t>
                      </a:r>
                      <a:r>
                        <a:rPr lang="fr-FR" sz="1100" b="1" i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&gt;&gt; Couleur</a:t>
                      </a:r>
                      <a:endParaRPr lang="fr-FR" sz="1100" b="1" i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229">
                <a:tc>
                  <a:txBody>
                    <a:bodyPr/>
                    <a:lstStyle/>
                    <a:p>
                      <a:pPr algn="l" fontAlgn="auto"/>
                      <a:r>
                        <a:rPr lang="fr-FR" sz="11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Rouge</a:t>
                      </a:r>
                    </a:p>
                    <a:p>
                      <a:pPr algn="l" fontAlgn="auto"/>
                      <a:r>
                        <a:rPr lang="fr-FR" sz="11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Vert</a:t>
                      </a:r>
                    </a:p>
                    <a:p>
                      <a:pPr algn="l" fontAlgn="auto"/>
                      <a:r>
                        <a:rPr lang="fr-FR" sz="11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Bleu</a:t>
                      </a:r>
                    </a:p>
                    <a:p>
                      <a:pPr algn="l" fontAlgn="auto"/>
                      <a:r>
                        <a:rPr lang="fr-FR" sz="11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Marron</a:t>
                      </a:r>
                    </a:p>
                    <a:p>
                      <a:pPr algn="l" fontAlgn="auto"/>
                      <a:r>
                        <a:rPr lang="fr-FR" sz="11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Violet</a:t>
                      </a:r>
                    </a:p>
                    <a:p>
                      <a:pPr algn="l" fontAlgn="auto"/>
                      <a:r>
                        <a:rPr lang="fr-FR" sz="11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Issou</a:t>
                      </a:r>
                      <a:endParaRPr lang="fr-FR" sz="1100" b="0" i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1546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85</Words>
  <Application>Microsoft Office PowerPoint</Application>
  <PresentationFormat>Grand écran</PresentationFormat>
  <Paragraphs>44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Gatien haddad</dc:creator>
  <cp:lastModifiedBy>Gatien haddad</cp:lastModifiedBy>
  <cp:revision>8</cp:revision>
  <dcterms:created xsi:type="dcterms:W3CDTF">2021-01-29T09:23:30Z</dcterms:created>
  <dcterms:modified xsi:type="dcterms:W3CDTF">2021-01-29T10:46:44Z</dcterms:modified>
</cp:coreProperties>
</file>