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5" r:id="rId11"/>
    <p:sldId id="266" r:id="rId12"/>
    <p:sldId id="267" r:id="rId13"/>
    <p:sldId id="268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2" autoAdjust="0"/>
    <p:restoredTop sz="94660"/>
  </p:normalViewPr>
  <p:slideViewPr>
    <p:cSldViewPr snapToGrid="0">
      <p:cViewPr>
        <p:scale>
          <a:sx n="75" d="100"/>
          <a:sy n="75" d="100"/>
        </p:scale>
        <p:origin x="-99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A27A-BF25-4543-8023-DB699C1EA6BC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C61F-5978-454C-B608-48093AA9F0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448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A27A-BF25-4543-8023-DB699C1EA6BC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C61F-5978-454C-B608-48093AA9F0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29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A27A-BF25-4543-8023-DB699C1EA6BC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C61F-5978-454C-B608-48093AA9F0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773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A27A-BF25-4543-8023-DB699C1EA6BC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C61F-5978-454C-B608-48093AA9F0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194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A27A-BF25-4543-8023-DB699C1EA6BC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C61F-5978-454C-B608-48093AA9F0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3571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A27A-BF25-4543-8023-DB699C1EA6BC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C61F-5978-454C-B608-48093AA9F0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8397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A27A-BF25-4543-8023-DB699C1EA6BC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C61F-5978-454C-B608-48093AA9F0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5902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A27A-BF25-4543-8023-DB699C1EA6BC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C61F-5978-454C-B608-48093AA9F0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3376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A27A-BF25-4543-8023-DB699C1EA6BC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C61F-5978-454C-B608-48093AA9F0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9962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A27A-BF25-4543-8023-DB699C1EA6BC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C61F-5978-454C-B608-48093AA9F0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2162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A27A-BF25-4543-8023-DB699C1EA6BC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C61F-5978-454C-B608-48093AA9F0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31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dirty="0" smtClean="0"/>
              <a:t>Gatien HADDAD, L2 CMI-INFO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3A27A-BF25-4543-8023-DB699C1EA6BC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5C61F-5978-454C-B608-48093AA9F01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Gatien HADDAD, L2 CMI-INFO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2710" y="556591"/>
            <a:ext cx="8493866" cy="2038941"/>
          </a:xfrm>
        </p:spPr>
        <p:txBody>
          <a:bodyPr/>
          <a:lstStyle/>
          <a:p>
            <a:pPr algn="ctr"/>
            <a:r>
              <a:rPr lang="fr-FR" b="1" dirty="0" smtClean="0"/>
              <a:t>La logique épistémique et le muddy children puzzle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53584" y="3338391"/>
            <a:ext cx="6400800" cy="1947333"/>
          </a:xfrm>
        </p:spPr>
        <p:txBody>
          <a:bodyPr/>
          <a:lstStyle/>
          <a:p>
            <a:r>
              <a:rPr lang="fr-FR" dirty="0" smtClean="0"/>
              <a:t>Maitre de stage : Christian </a:t>
            </a:r>
            <a:r>
              <a:rPr lang="fr-FR" dirty="0"/>
              <a:t>R</a:t>
            </a:r>
            <a:r>
              <a:rPr lang="fr-FR" dirty="0" smtClean="0"/>
              <a:t>étoré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62710" y="6275851"/>
            <a:ext cx="11356334" cy="31826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sz="1100" dirty="0" smtClean="0"/>
              <a:t>Gatien HADDAD, L2 CMI-INFO</a:t>
            </a:r>
            <a:r>
              <a:rPr lang="en-US" sz="1200" dirty="0" smtClean="0"/>
              <a:t>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1400" dirty="0" smtClean="0"/>
              <a:t>1/7</a:t>
            </a:r>
            <a:endParaRPr lang="en-US" sz="14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081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16834" y="346452"/>
            <a:ext cx="10910326" cy="76944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tx1"/>
                </a:solidFill>
              </a:rPr>
              <a:t>Jeu des As et des huits</a:t>
            </a:r>
            <a:endParaRPr lang="fr-FR" sz="4400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296" y="1956307"/>
            <a:ext cx="641746" cy="93481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636" y="1956307"/>
            <a:ext cx="641746" cy="93481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008" y="1956307"/>
            <a:ext cx="641746" cy="93481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348" y="1956307"/>
            <a:ext cx="641746" cy="93481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98360" y="1440792"/>
            <a:ext cx="2611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 smtClean="0"/>
              <a:t>Cartes des joueurs :</a:t>
            </a:r>
            <a:endParaRPr lang="fr-FR" sz="2000" b="1" u="sng" dirty="0"/>
          </a:p>
        </p:txBody>
      </p:sp>
      <p:sp>
        <p:nvSpPr>
          <p:cNvPr id="12" name="ZoneTexte 11"/>
          <p:cNvSpPr txBox="1"/>
          <p:nvPr/>
        </p:nvSpPr>
        <p:spPr>
          <a:xfrm>
            <a:off x="3567954" y="1434771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Alice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122895" y="1434771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Bob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8677836" y="1434771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Chloé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390" y="1956307"/>
            <a:ext cx="665504" cy="934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536" y="1956307"/>
            <a:ext cx="665504" cy="934810"/>
          </a:xfrm>
          <a:prstGeom prst="rect">
            <a:avLst/>
          </a:prstGeom>
        </p:spPr>
      </p:pic>
      <p:cxnSp>
        <p:nvCxnSpPr>
          <p:cNvPr id="147" name="Connecteur droit avec flèche 146"/>
          <p:cNvCxnSpPr/>
          <p:nvPr/>
        </p:nvCxnSpPr>
        <p:spPr>
          <a:xfrm>
            <a:off x="1152531" y="3560148"/>
            <a:ext cx="271156" cy="3677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147"/>
          <p:cNvCxnSpPr/>
          <p:nvPr/>
        </p:nvCxnSpPr>
        <p:spPr>
          <a:xfrm>
            <a:off x="1568456" y="3560148"/>
            <a:ext cx="271156" cy="3677"/>
          </a:xfrm>
          <a:prstGeom prst="straightConnector1">
            <a:avLst/>
          </a:prstGeom>
          <a:ln>
            <a:solidFill>
              <a:schemeClr val="tx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ZoneTexte 148"/>
          <p:cNvSpPr txBox="1"/>
          <p:nvPr/>
        </p:nvSpPr>
        <p:spPr>
          <a:xfrm>
            <a:off x="1130612" y="3279913"/>
            <a:ext cx="333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A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0" name="ZoneTexte 149"/>
          <p:cNvSpPr txBox="1"/>
          <p:nvPr/>
        </p:nvSpPr>
        <p:spPr>
          <a:xfrm>
            <a:off x="1537346" y="3279912"/>
            <a:ext cx="333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2"/>
                </a:solidFill>
              </a:rPr>
              <a:t>B</a:t>
            </a:r>
            <a:endParaRPr lang="fr-FR" dirty="0">
              <a:solidFill>
                <a:schemeClr val="tx2"/>
              </a:solidFill>
            </a:endParaRPr>
          </a:p>
        </p:txBody>
      </p:sp>
      <p:cxnSp>
        <p:nvCxnSpPr>
          <p:cNvPr id="151" name="Connecteur droit avec flèche 150"/>
          <p:cNvCxnSpPr/>
          <p:nvPr/>
        </p:nvCxnSpPr>
        <p:spPr>
          <a:xfrm>
            <a:off x="1947715" y="3560148"/>
            <a:ext cx="271156" cy="3677"/>
          </a:xfrm>
          <a:prstGeom prst="straightConnector1">
            <a:avLst/>
          </a:prstGeom>
          <a:ln>
            <a:solidFill>
              <a:srgbClr val="92D05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ZoneTexte 151"/>
          <p:cNvSpPr txBox="1"/>
          <p:nvPr/>
        </p:nvSpPr>
        <p:spPr>
          <a:xfrm>
            <a:off x="1916605" y="3279912"/>
            <a:ext cx="333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92D050"/>
                </a:solidFill>
              </a:rPr>
              <a:t>C</a:t>
            </a:r>
            <a:endParaRPr lang="fr-FR" dirty="0">
              <a:solidFill>
                <a:srgbClr val="92D05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3340" y="2914100"/>
            <a:ext cx="4286848" cy="39439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4142">
            <a:off x="10744183" y="1907299"/>
            <a:ext cx="418784" cy="588251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4142">
            <a:off x="10887552" y="2078748"/>
            <a:ext cx="418784" cy="588251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7342094" y="4058907"/>
            <a:ext cx="3148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[</a:t>
            </a:r>
            <a:r>
              <a:rPr lang="fr-FR" sz="2400" b="1" dirty="0">
                <a:solidFill>
                  <a:schemeClr val="bg1"/>
                </a:solidFill>
              </a:rPr>
              <a:t>C</a:t>
            </a:r>
            <a:r>
              <a:rPr lang="fr-FR" sz="2400" b="1" dirty="0" smtClean="0">
                <a:solidFill>
                  <a:schemeClr val="bg1"/>
                </a:solidFill>
              </a:rPr>
              <a:t>](¬[B](cartes))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294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16834" y="346452"/>
            <a:ext cx="10910326" cy="76944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tx1"/>
                </a:solidFill>
              </a:rPr>
              <a:t>Jeu des As et des huits</a:t>
            </a:r>
            <a:endParaRPr lang="fr-FR" sz="4400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296" y="1956307"/>
            <a:ext cx="641746" cy="93481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636" y="1956307"/>
            <a:ext cx="641746" cy="93481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008" y="1956307"/>
            <a:ext cx="641746" cy="93481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348" y="1956307"/>
            <a:ext cx="641746" cy="93481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98360" y="1440792"/>
            <a:ext cx="2611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 smtClean="0"/>
              <a:t>Cartes des joueurs :</a:t>
            </a:r>
            <a:endParaRPr lang="fr-FR" sz="2000" b="1" u="sng" dirty="0"/>
          </a:p>
        </p:txBody>
      </p:sp>
      <p:sp>
        <p:nvSpPr>
          <p:cNvPr id="12" name="ZoneTexte 11"/>
          <p:cNvSpPr txBox="1"/>
          <p:nvPr/>
        </p:nvSpPr>
        <p:spPr>
          <a:xfrm>
            <a:off x="3567954" y="1434771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Alice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122895" y="1434771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Bob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8677836" y="1434771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Chloé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390" y="1956307"/>
            <a:ext cx="665504" cy="934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536" y="1956307"/>
            <a:ext cx="665504" cy="934810"/>
          </a:xfrm>
          <a:prstGeom prst="rect">
            <a:avLst/>
          </a:prstGeom>
        </p:spPr>
      </p:pic>
      <p:cxnSp>
        <p:nvCxnSpPr>
          <p:cNvPr id="147" name="Connecteur droit avec flèche 146"/>
          <p:cNvCxnSpPr/>
          <p:nvPr/>
        </p:nvCxnSpPr>
        <p:spPr>
          <a:xfrm>
            <a:off x="1152531" y="3560148"/>
            <a:ext cx="271156" cy="3677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147"/>
          <p:cNvCxnSpPr/>
          <p:nvPr/>
        </p:nvCxnSpPr>
        <p:spPr>
          <a:xfrm>
            <a:off x="1568456" y="3560148"/>
            <a:ext cx="271156" cy="3677"/>
          </a:xfrm>
          <a:prstGeom prst="straightConnector1">
            <a:avLst/>
          </a:prstGeom>
          <a:ln>
            <a:solidFill>
              <a:schemeClr val="tx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ZoneTexte 148"/>
          <p:cNvSpPr txBox="1"/>
          <p:nvPr/>
        </p:nvSpPr>
        <p:spPr>
          <a:xfrm>
            <a:off x="1130612" y="3279913"/>
            <a:ext cx="333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A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0" name="ZoneTexte 149"/>
          <p:cNvSpPr txBox="1"/>
          <p:nvPr/>
        </p:nvSpPr>
        <p:spPr>
          <a:xfrm>
            <a:off x="1537346" y="3279912"/>
            <a:ext cx="333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2"/>
                </a:solidFill>
              </a:rPr>
              <a:t>B</a:t>
            </a:r>
            <a:endParaRPr lang="fr-FR" dirty="0">
              <a:solidFill>
                <a:schemeClr val="tx2"/>
              </a:solidFill>
            </a:endParaRPr>
          </a:p>
        </p:txBody>
      </p:sp>
      <p:cxnSp>
        <p:nvCxnSpPr>
          <p:cNvPr id="151" name="Connecteur droit avec flèche 150"/>
          <p:cNvCxnSpPr/>
          <p:nvPr/>
        </p:nvCxnSpPr>
        <p:spPr>
          <a:xfrm>
            <a:off x="1947715" y="3560148"/>
            <a:ext cx="271156" cy="3677"/>
          </a:xfrm>
          <a:prstGeom prst="straightConnector1">
            <a:avLst/>
          </a:prstGeom>
          <a:ln>
            <a:solidFill>
              <a:srgbClr val="92D05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ZoneTexte 151"/>
          <p:cNvSpPr txBox="1"/>
          <p:nvPr/>
        </p:nvSpPr>
        <p:spPr>
          <a:xfrm>
            <a:off x="1916605" y="3279912"/>
            <a:ext cx="333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92D050"/>
                </a:solidFill>
              </a:rPr>
              <a:t>C</a:t>
            </a:r>
            <a:endParaRPr lang="fr-FR" dirty="0">
              <a:solidFill>
                <a:srgbClr val="92D050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1090" y="2828636"/>
            <a:ext cx="3258005" cy="413442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4142">
            <a:off x="10744183" y="1907299"/>
            <a:ext cx="418784" cy="588251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4142">
            <a:off x="10887552" y="2078748"/>
            <a:ext cx="418784" cy="588251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7342094" y="4065257"/>
            <a:ext cx="2100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[</a:t>
            </a:r>
            <a:r>
              <a:rPr lang="fr-FR" sz="2400" b="1" dirty="0">
                <a:solidFill>
                  <a:schemeClr val="bg1"/>
                </a:solidFill>
              </a:rPr>
              <a:t>C</a:t>
            </a:r>
            <a:r>
              <a:rPr lang="fr-FR" sz="2400" b="1" dirty="0" smtClean="0">
                <a:solidFill>
                  <a:schemeClr val="bg1"/>
                </a:solidFill>
              </a:rPr>
              <a:t>](cartes)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102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16834" y="346452"/>
            <a:ext cx="10910326" cy="76944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tx1"/>
                </a:solidFill>
              </a:rPr>
              <a:t>Jeu des As et des huits</a:t>
            </a:r>
            <a:endParaRPr lang="fr-FR" sz="4400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296" y="1956307"/>
            <a:ext cx="641746" cy="93481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636" y="1956307"/>
            <a:ext cx="641746" cy="93481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008" y="1956307"/>
            <a:ext cx="641746" cy="93481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348" y="1956307"/>
            <a:ext cx="641746" cy="93481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98360" y="1440792"/>
            <a:ext cx="2611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 smtClean="0"/>
              <a:t>Cartes des joueurs :</a:t>
            </a:r>
            <a:endParaRPr lang="fr-FR" sz="2000" b="1" u="sng" dirty="0"/>
          </a:p>
        </p:txBody>
      </p:sp>
      <p:sp>
        <p:nvSpPr>
          <p:cNvPr id="12" name="ZoneTexte 11"/>
          <p:cNvSpPr txBox="1"/>
          <p:nvPr/>
        </p:nvSpPr>
        <p:spPr>
          <a:xfrm>
            <a:off x="3567954" y="1434771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Alice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122895" y="1434771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Bob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8677836" y="1434771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Chloé</a:t>
            </a:r>
            <a:r>
              <a:rPr lang="fr-FR" dirty="0" smtClean="0"/>
              <a:t> </a:t>
            </a:r>
            <a:endParaRPr lang="fr-FR" dirty="0"/>
          </a:p>
        </p:txBody>
      </p:sp>
      <p:cxnSp>
        <p:nvCxnSpPr>
          <p:cNvPr id="147" name="Connecteur droit avec flèche 146"/>
          <p:cNvCxnSpPr/>
          <p:nvPr/>
        </p:nvCxnSpPr>
        <p:spPr>
          <a:xfrm>
            <a:off x="1152531" y="3560148"/>
            <a:ext cx="271156" cy="3677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147"/>
          <p:cNvCxnSpPr/>
          <p:nvPr/>
        </p:nvCxnSpPr>
        <p:spPr>
          <a:xfrm>
            <a:off x="1568456" y="3560148"/>
            <a:ext cx="271156" cy="3677"/>
          </a:xfrm>
          <a:prstGeom prst="straightConnector1">
            <a:avLst/>
          </a:prstGeom>
          <a:ln>
            <a:solidFill>
              <a:schemeClr val="tx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ZoneTexte 148"/>
          <p:cNvSpPr txBox="1"/>
          <p:nvPr/>
        </p:nvSpPr>
        <p:spPr>
          <a:xfrm>
            <a:off x="1130612" y="3279913"/>
            <a:ext cx="333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A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0" name="ZoneTexte 149"/>
          <p:cNvSpPr txBox="1"/>
          <p:nvPr/>
        </p:nvSpPr>
        <p:spPr>
          <a:xfrm>
            <a:off x="1537346" y="3279912"/>
            <a:ext cx="333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2"/>
                </a:solidFill>
              </a:rPr>
              <a:t>B</a:t>
            </a:r>
            <a:endParaRPr lang="fr-FR" dirty="0">
              <a:solidFill>
                <a:schemeClr val="tx2"/>
              </a:solidFill>
            </a:endParaRPr>
          </a:p>
        </p:txBody>
      </p:sp>
      <p:cxnSp>
        <p:nvCxnSpPr>
          <p:cNvPr id="151" name="Connecteur droit avec flèche 150"/>
          <p:cNvCxnSpPr/>
          <p:nvPr/>
        </p:nvCxnSpPr>
        <p:spPr>
          <a:xfrm>
            <a:off x="1947715" y="3560148"/>
            <a:ext cx="271156" cy="3677"/>
          </a:xfrm>
          <a:prstGeom prst="straightConnector1">
            <a:avLst/>
          </a:prstGeom>
          <a:ln>
            <a:solidFill>
              <a:srgbClr val="92D05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ZoneTexte 151"/>
          <p:cNvSpPr txBox="1"/>
          <p:nvPr/>
        </p:nvSpPr>
        <p:spPr>
          <a:xfrm>
            <a:off x="1916605" y="3279912"/>
            <a:ext cx="333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92D050"/>
                </a:solidFill>
              </a:rPr>
              <a:t>C</a:t>
            </a:r>
            <a:endParaRPr lang="fr-FR" dirty="0">
              <a:solidFill>
                <a:srgbClr val="92D050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090" y="2828636"/>
            <a:ext cx="3258005" cy="413442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4142">
            <a:off x="10744183" y="1907299"/>
            <a:ext cx="418784" cy="588251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4142">
            <a:off x="10887552" y="2078748"/>
            <a:ext cx="418784" cy="588251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671" y="1956307"/>
            <a:ext cx="641746" cy="93481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830" y="1956307"/>
            <a:ext cx="641746" cy="93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0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16834" y="346452"/>
            <a:ext cx="10910326" cy="76944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tx1"/>
                </a:solidFill>
              </a:rPr>
              <a:t>Conclusion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943047" y="3186952"/>
            <a:ext cx="6057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/>
              <a:t>Merci de votre écoute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71532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2440775"/>
            <a:ext cx="8534400" cy="3615267"/>
          </a:xfrm>
        </p:spPr>
        <p:txBody>
          <a:bodyPr anchor="t"/>
          <a:lstStyle/>
          <a:p>
            <a:r>
              <a:rPr lang="fr-FR" dirty="0" smtClean="0"/>
              <a:t>1. Introduction </a:t>
            </a:r>
          </a:p>
          <a:p>
            <a:r>
              <a:rPr lang="fr-FR" dirty="0" smtClean="0"/>
              <a:t>2. Muddy Children Puzzle</a:t>
            </a:r>
          </a:p>
          <a:p>
            <a:r>
              <a:rPr lang="fr-FR" dirty="0" smtClean="0"/>
              <a:t>3. Formalisation de la syntaxe</a:t>
            </a:r>
          </a:p>
          <a:p>
            <a:r>
              <a:rPr lang="fr-FR" dirty="0"/>
              <a:t>4</a:t>
            </a:r>
            <a:r>
              <a:rPr lang="fr-FR" dirty="0" smtClean="0"/>
              <a:t>. Les As et les huits</a:t>
            </a:r>
          </a:p>
          <a:p>
            <a:r>
              <a:rPr lang="fr-FR" dirty="0"/>
              <a:t>5</a:t>
            </a:r>
            <a:r>
              <a:rPr lang="fr-FR" dirty="0" smtClean="0"/>
              <a:t>. Conclusion</a:t>
            </a:r>
          </a:p>
        </p:txBody>
      </p:sp>
    </p:spTree>
    <p:extLst>
      <p:ext uri="{BB962C8B-B14F-4D97-AF65-F5344CB8AC3E}">
        <p14:creationId xmlns:p14="http://schemas.microsoft.com/office/powerpoint/2010/main" val="94901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16834" y="346452"/>
            <a:ext cx="10910326" cy="76944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tx1"/>
                </a:solidFill>
              </a:rPr>
              <a:t>Introduction</a:t>
            </a:r>
            <a:endParaRPr lang="fr-FR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93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16834" y="346452"/>
            <a:ext cx="10910326" cy="76944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tx1"/>
                </a:solidFill>
              </a:rPr>
              <a:t>Muddy Children Puzzle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36104" y="1544825"/>
            <a:ext cx="91383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200" dirty="0" smtClean="0"/>
              <a:t>- “</a:t>
            </a:r>
            <a:r>
              <a:rPr lang="fr-FR" sz="2200" dirty="0"/>
              <a:t>Au moins l’un d’entre vous est sale</a:t>
            </a:r>
            <a:r>
              <a:rPr lang="fr-FR" sz="2200" dirty="0" smtClean="0"/>
              <a:t>.”</a:t>
            </a:r>
          </a:p>
          <a:p>
            <a:pPr lvl="0"/>
            <a:r>
              <a:rPr lang="fr-FR" sz="1000" dirty="0" smtClean="0"/>
              <a:t> </a:t>
            </a:r>
          </a:p>
          <a:p>
            <a:pPr lvl="0"/>
            <a:r>
              <a:rPr lang="fr-FR" sz="2200" dirty="0" smtClean="0"/>
              <a:t>- “</a:t>
            </a:r>
            <a:r>
              <a:rPr lang="fr-FR" sz="2200" dirty="0"/>
              <a:t>Si l’un d’entre vous sait qu’il est sale, qu’il lève la main</a:t>
            </a:r>
            <a:r>
              <a:rPr lang="fr-FR" sz="2200" dirty="0" smtClean="0"/>
              <a:t>.”</a:t>
            </a:r>
            <a:endParaRPr lang="fr-FR" sz="2200" dirty="0"/>
          </a:p>
        </p:txBody>
      </p:sp>
      <p:sp>
        <p:nvSpPr>
          <p:cNvPr id="3" name="ZoneTexte 2"/>
          <p:cNvSpPr txBox="1"/>
          <p:nvPr/>
        </p:nvSpPr>
        <p:spPr>
          <a:xfrm>
            <a:off x="221501" y="2828393"/>
            <a:ext cx="2828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 smtClean="0"/>
              <a:t>Avec deux enfants</a:t>
            </a:r>
            <a:endParaRPr lang="fr-FR" sz="2000" b="1" u="sng" dirty="0"/>
          </a:p>
        </p:txBody>
      </p:sp>
      <p:sp>
        <p:nvSpPr>
          <p:cNvPr id="32" name="Ellipse 31"/>
          <p:cNvSpPr/>
          <p:nvPr/>
        </p:nvSpPr>
        <p:spPr>
          <a:xfrm>
            <a:off x="2420475" y="3879337"/>
            <a:ext cx="2009537" cy="85168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sp>
        <p:nvSpPr>
          <p:cNvPr id="36" name="ZoneTexte 35"/>
          <p:cNvSpPr txBox="1"/>
          <p:nvPr/>
        </p:nvSpPr>
        <p:spPr>
          <a:xfrm>
            <a:off x="2527988" y="4151292"/>
            <a:ext cx="179451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1 </a:t>
            </a:r>
            <a:r>
              <a:rPr lang="fr-FR" sz="1400" b="1" dirty="0" smtClean="0">
                <a:solidFill>
                  <a:schemeClr val="bg1"/>
                </a:solidFill>
              </a:rPr>
              <a:t>⊢ </a:t>
            </a:r>
            <a:r>
              <a:rPr lang="fr-FR" sz="1400" b="1" dirty="0" smtClean="0">
                <a:solidFill>
                  <a:schemeClr val="bg1"/>
                </a:solidFill>
              </a:rPr>
              <a:t>As, Bs</a:t>
            </a:r>
            <a:endParaRPr lang="fr-FR" sz="1400" b="1" dirty="0">
              <a:solidFill>
                <a:schemeClr val="bg1"/>
              </a:solidFill>
            </a:endParaRPr>
          </a:p>
        </p:txBody>
      </p:sp>
      <p:cxnSp>
        <p:nvCxnSpPr>
          <p:cNvPr id="45" name="Connecteur en arc 44"/>
          <p:cNvCxnSpPr>
            <a:stCxn id="32" idx="1"/>
            <a:endCxn id="32" idx="2"/>
          </p:cNvCxnSpPr>
          <p:nvPr/>
        </p:nvCxnSpPr>
        <p:spPr>
          <a:xfrm rot="16200000" flipH="1" flipV="1">
            <a:off x="2417061" y="4007478"/>
            <a:ext cx="301118" cy="294290"/>
          </a:xfrm>
          <a:prstGeom prst="curvedConnector4">
            <a:avLst>
              <a:gd name="adj1" fmla="val -32564"/>
              <a:gd name="adj2" fmla="val 144017"/>
            </a:avLst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en arc 51"/>
          <p:cNvCxnSpPr>
            <a:stCxn id="32" idx="1"/>
            <a:endCxn id="32" idx="2"/>
          </p:cNvCxnSpPr>
          <p:nvPr/>
        </p:nvCxnSpPr>
        <p:spPr>
          <a:xfrm rot="16200000" flipH="1" flipV="1">
            <a:off x="2417061" y="4007478"/>
            <a:ext cx="301118" cy="294290"/>
          </a:xfrm>
          <a:prstGeom prst="curvedConnector4">
            <a:avLst>
              <a:gd name="adj1" fmla="val -52809"/>
              <a:gd name="adj2" fmla="val 166027"/>
            </a:avLst>
          </a:prstGeom>
          <a:ln>
            <a:solidFill>
              <a:schemeClr val="tx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/>
          <p:cNvSpPr/>
          <p:nvPr/>
        </p:nvSpPr>
        <p:spPr>
          <a:xfrm>
            <a:off x="5497819" y="3879337"/>
            <a:ext cx="2009537" cy="85168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sp>
        <p:nvSpPr>
          <p:cNvPr id="59" name="ZoneTexte 58"/>
          <p:cNvSpPr txBox="1"/>
          <p:nvPr/>
        </p:nvSpPr>
        <p:spPr>
          <a:xfrm>
            <a:off x="5605332" y="4151292"/>
            <a:ext cx="179451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2</a:t>
            </a:r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⊢ </a:t>
            </a:r>
            <a:r>
              <a:rPr lang="fr-FR" sz="1400" b="1" dirty="0" smtClean="0">
                <a:solidFill>
                  <a:schemeClr val="bg1"/>
                </a:solidFill>
              </a:rPr>
              <a:t>Bs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2" name="Ellipse 61"/>
          <p:cNvSpPr/>
          <p:nvPr/>
        </p:nvSpPr>
        <p:spPr>
          <a:xfrm>
            <a:off x="2420475" y="5381860"/>
            <a:ext cx="2009537" cy="85168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sp>
        <p:nvSpPr>
          <p:cNvPr id="63" name="ZoneTexte 62"/>
          <p:cNvSpPr txBox="1"/>
          <p:nvPr/>
        </p:nvSpPr>
        <p:spPr>
          <a:xfrm>
            <a:off x="2527988" y="5653815"/>
            <a:ext cx="179451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3</a:t>
            </a:r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⊢ </a:t>
            </a:r>
            <a:r>
              <a:rPr lang="fr-FR" sz="1400" b="1" dirty="0" smtClean="0">
                <a:solidFill>
                  <a:schemeClr val="bg1"/>
                </a:solidFill>
              </a:rPr>
              <a:t>As</a:t>
            </a:r>
            <a:endParaRPr lang="fr-FR" sz="1400" b="1" dirty="0">
              <a:solidFill>
                <a:schemeClr val="bg1"/>
              </a:solidFill>
            </a:endParaRPr>
          </a:p>
        </p:txBody>
      </p:sp>
      <p:cxnSp>
        <p:nvCxnSpPr>
          <p:cNvPr id="64" name="Connecteur en arc 63"/>
          <p:cNvCxnSpPr>
            <a:stCxn id="62" idx="1"/>
            <a:endCxn id="62" idx="2"/>
          </p:cNvCxnSpPr>
          <p:nvPr/>
        </p:nvCxnSpPr>
        <p:spPr>
          <a:xfrm rot="16200000" flipH="1" flipV="1">
            <a:off x="2417061" y="5510001"/>
            <a:ext cx="301118" cy="294290"/>
          </a:xfrm>
          <a:prstGeom prst="curvedConnector4">
            <a:avLst>
              <a:gd name="adj1" fmla="val -32564"/>
              <a:gd name="adj2" fmla="val 144017"/>
            </a:avLst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en arc 64"/>
          <p:cNvCxnSpPr>
            <a:stCxn id="62" idx="1"/>
            <a:endCxn id="62" idx="2"/>
          </p:cNvCxnSpPr>
          <p:nvPr/>
        </p:nvCxnSpPr>
        <p:spPr>
          <a:xfrm rot="16200000" flipH="1" flipV="1">
            <a:off x="2417061" y="5510001"/>
            <a:ext cx="301118" cy="294290"/>
          </a:xfrm>
          <a:prstGeom prst="curvedConnector4">
            <a:avLst>
              <a:gd name="adj1" fmla="val -52809"/>
              <a:gd name="adj2" fmla="val 166027"/>
            </a:avLst>
          </a:prstGeom>
          <a:ln>
            <a:solidFill>
              <a:schemeClr val="tx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en arc 74"/>
          <p:cNvCxnSpPr>
            <a:stCxn id="58" idx="7"/>
            <a:endCxn id="58" idx="6"/>
          </p:cNvCxnSpPr>
          <p:nvPr/>
        </p:nvCxnSpPr>
        <p:spPr>
          <a:xfrm rot="16200000" flipH="1">
            <a:off x="7209652" y="4007478"/>
            <a:ext cx="301118" cy="294290"/>
          </a:xfrm>
          <a:prstGeom prst="curvedConnector4">
            <a:avLst>
              <a:gd name="adj1" fmla="val -27713"/>
              <a:gd name="adj2" fmla="val 136681"/>
            </a:avLst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en arc 82"/>
          <p:cNvCxnSpPr>
            <a:stCxn id="58" idx="7"/>
            <a:endCxn id="58" idx="6"/>
          </p:cNvCxnSpPr>
          <p:nvPr/>
        </p:nvCxnSpPr>
        <p:spPr>
          <a:xfrm rot="16200000" flipH="1">
            <a:off x="7209652" y="4007478"/>
            <a:ext cx="301118" cy="294290"/>
          </a:xfrm>
          <a:prstGeom prst="curvedConnector4">
            <a:avLst>
              <a:gd name="adj1" fmla="val -49856"/>
              <a:gd name="adj2" fmla="val 155022"/>
            </a:avLst>
          </a:prstGeom>
          <a:ln>
            <a:solidFill>
              <a:schemeClr val="tx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llipse 90"/>
          <p:cNvSpPr/>
          <p:nvPr/>
        </p:nvSpPr>
        <p:spPr>
          <a:xfrm>
            <a:off x="5497819" y="5381860"/>
            <a:ext cx="2009537" cy="85168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sp>
        <p:nvSpPr>
          <p:cNvPr id="92" name="ZoneTexte 91"/>
          <p:cNvSpPr txBox="1"/>
          <p:nvPr/>
        </p:nvSpPr>
        <p:spPr>
          <a:xfrm>
            <a:off x="5605332" y="5653815"/>
            <a:ext cx="179451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4 ⊢</a:t>
            </a:r>
            <a:endParaRPr lang="fr-FR" sz="1400" b="1" dirty="0">
              <a:solidFill>
                <a:schemeClr val="bg1"/>
              </a:solidFill>
            </a:endParaRPr>
          </a:p>
        </p:txBody>
      </p:sp>
      <p:cxnSp>
        <p:nvCxnSpPr>
          <p:cNvPr id="93" name="Connecteur en arc 92"/>
          <p:cNvCxnSpPr>
            <a:stCxn id="91" idx="7"/>
            <a:endCxn id="91" idx="6"/>
          </p:cNvCxnSpPr>
          <p:nvPr/>
        </p:nvCxnSpPr>
        <p:spPr>
          <a:xfrm rot="16200000" flipH="1">
            <a:off x="7209652" y="5510001"/>
            <a:ext cx="301118" cy="294290"/>
          </a:xfrm>
          <a:prstGeom prst="curvedConnector4">
            <a:avLst>
              <a:gd name="adj1" fmla="val -27713"/>
              <a:gd name="adj2" fmla="val 136681"/>
            </a:avLst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en arc 93"/>
          <p:cNvCxnSpPr>
            <a:stCxn id="91" idx="7"/>
            <a:endCxn id="91" idx="6"/>
          </p:cNvCxnSpPr>
          <p:nvPr/>
        </p:nvCxnSpPr>
        <p:spPr>
          <a:xfrm rot="16200000" flipH="1">
            <a:off x="7209652" y="5510001"/>
            <a:ext cx="301118" cy="294290"/>
          </a:xfrm>
          <a:prstGeom prst="curvedConnector4">
            <a:avLst>
              <a:gd name="adj1" fmla="val -49856"/>
              <a:gd name="adj2" fmla="val 155022"/>
            </a:avLst>
          </a:prstGeom>
          <a:ln>
            <a:solidFill>
              <a:schemeClr val="tx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>
            <a:stCxn id="32" idx="6"/>
            <a:endCxn id="58" idx="2"/>
          </p:cNvCxnSpPr>
          <p:nvPr/>
        </p:nvCxnSpPr>
        <p:spPr>
          <a:xfrm>
            <a:off x="4430012" y="4305182"/>
            <a:ext cx="1067807" cy="0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>
            <a:stCxn id="32" idx="4"/>
            <a:endCxn id="62" idx="0"/>
          </p:cNvCxnSpPr>
          <p:nvPr/>
        </p:nvCxnSpPr>
        <p:spPr>
          <a:xfrm>
            <a:off x="3425244" y="4731026"/>
            <a:ext cx="0" cy="650834"/>
          </a:xfrm>
          <a:prstGeom prst="straightConnector1">
            <a:avLst/>
          </a:prstGeom>
          <a:ln>
            <a:solidFill>
              <a:schemeClr val="tx2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2" idx="6"/>
            <a:endCxn id="91" idx="2"/>
          </p:cNvCxnSpPr>
          <p:nvPr/>
        </p:nvCxnSpPr>
        <p:spPr>
          <a:xfrm>
            <a:off x="4430012" y="5807705"/>
            <a:ext cx="1067807" cy="0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>
            <a:stCxn id="58" idx="4"/>
            <a:endCxn id="91" idx="0"/>
          </p:cNvCxnSpPr>
          <p:nvPr/>
        </p:nvCxnSpPr>
        <p:spPr>
          <a:xfrm>
            <a:off x="6502588" y="4731026"/>
            <a:ext cx="0" cy="650834"/>
          </a:xfrm>
          <a:prstGeom prst="straightConnector1">
            <a:avLst/>
          </a:prstGeom>
          <a:ln>
            <a:solidFill>
              <a:schemeClr val="tx2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>
            <a:stCxn id="3" idx="3"/>
          </p:cNvCxnSpPr>
          <p:nvPr/>
        </p:nvCxnSpPr>
        <p:spPr>
          <a:xfrm>
            <a:off x="3049894" y="3028448"/>
            <a:ext cx="271156" cy="3677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5"/>
          <p:cNvCxnSpPr/>
          <p:nvPr/>
        </p:nvCxnSpPr>
        <p:spPr>
          <a:xfrm>
            <a:off x="3465819" y="3028448"/>
            <a:ext cx="271156" cy="3677"/>
          </a:xfrm>
          <a:prstGeom prst="straightConnector1">
            <a:avLst/>
          </a:prstGeom>
          <a:ln>
            <a:solidFill>
              <a:schemeClr val="tx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/>
          <p:cNvSpPr txBox="1"/>
          <p:nvPr/>
        </p:nvSpPr>
        <p:spPr>
          <a:xfrm>
            <a:off x="3027975" y="2748213"/>
            <a:ext cx="333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A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3434709" y="2748212"/>
            <a:ext cx="333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2"/>
                </a:solidFill>
              </a:rPr>
              <a:t>B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479251" y="2737477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⊢</a:t>
            </a:r>
            <a:endParaRPr lang="fr-FR" dirty="0"/>
          </a:p>
        </p:txBody>
      </p:sp>
      <p:sp>
        <p:nvSpPr>
          <p:cNvPr id="112" name="Rectangle 111"/>
          <p:cNvSpPr/>
          <p:nvPr/>
        </p:nvSpPr>
        <p:spPr>
          <a:xfrm>
            <a:off x="4508907" y="2783643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|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46240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  <p:bldP spid="32" grpId="0" animBg="1"/>
      <p:bldP spid="32" grpId="1" animBg="1"/>
      <p:bldP spid="36" grpId="0"/>
      <p:bldP spid="36" grpId="1"/>
      <p:bldP spid="58" grpId="0" animBg="1"/>
      <p:bldP spid="58" grpId="1" animBg="1"/>
      <p:bldP spid="59" grpId="0"/>
      <p:bldP spid="59" grpId="1"/>
      <p:bldP spid="62" grpId="0" animBg="1"/>
      <p:bldP spid="63" grpId="0"/>
      <p:bldP spid="91" grpId="0" animBg="1"/>
      <p:bldP spid="91" grpId="1" animBg="1"/>
      <p:bldP spid="92" grpId="0"/>
      <p:bldP spid="92" grpId="1"/>
      <p:bldP spid="107" grpId="0"/>
      <p:bldP spid="108" grpId="0"/>
      <p:bldP spid="111" grpId="0"/>
      <p:bldP spid="1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16834" y="346452"/>
            <a:ext cx="10910326" cy="76944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tx1"/>
                </a:solidFill>
              </a:rPr>
              <a:t>Muddy Children Puzzle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36104" y="1544825"/>
            <a:ext cx="91383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200" dirty="0" smtClean="0"/>
              <a:t>- “</a:t>
            </a:r>
            <a:r>
              <a:rPr lang="fr-FR" sz="2200" dirty="0"/>
              <a:t>Au moins l’un d’entre vous est sale</a:t>
            </a:r>
            <a:r>
              <a:rPr lang="fr-FR" sz="2200" dirty="0" smtClean="0"/>
              <a:t>.”</a:t>
            </a:r>
          </a:p>
          <a:p>
            <a:pPr lvl="0"/>
            <a:r>
              <a:rPr lang="fr-FR" sz="1000" dirty="0" smtClean="0"/>
              <a:t> </a:t>
            </a:r>
          </a:p>
          <a:p>
            <a:pPr lvl="0"/>
            <a:r>
              <a:rPr lang="fr-FR" sz="2200" dirty="0" smtClean="0"/>
              <a:t>- “</a:t>
            </a:r>
            <a:r>
              <a:rPr lang="fr-FR" sz="2200" dirty="0"/>
              <a:t>Si l’un d’entre vous sait qu’il est sale, qu’il lève la main</a:t>
            </a:r>
            <a:r>
              <a:rPr lang="fr-FR" sz="2200" dirty="0" smtClean="0"/>
              <a:t>.”</a:t>
            </a:r>
            <a:endParaRPr lang="fr-FR" sz="2200" dirty="0"/>
          </a:p>
        </p:txBody>
      </p:sp>
      <p:sp>
        <p:nvSpPr>
          <p:cNvPr id="3" name="ZoneTexte 2"/>
          <p:cNvSpPr txBox="1"/>
          <p:nvPr/>
        </p:nvSpPr>
        <p:spPr>
          <a:xfrm>
            <a:off x="221501" y="2828393"/>
            <a:ext cx="2828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 smtClean="0"/>
              <a:t>Avec trois enfants</a:t>
            </a:r>
            <a:endParaRPr lang="fr-FR" sz="2000" b="1" u="sng" dirty="0"/>
          </a:p>
        </p:txBody>
      </p:sp>
      <p:sp>
        <p:nvSpPr>
          <p:cNvPr id="32" name="Ellipse 31"/>
          <p:cNvSpPr/>
          <p:nvPr/>
        </p:nvSpPr>
        <p:spPr>
          <a:xfrm>
            <a:off x="1890251" y="3474520"/>
            <a:ext cx="1389524" cy="6767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sp>
        <p:nvSpPr>
          <p:cNvPr id="36" name="ZoneTexte 35"/>
          <p:cNvSpPr txBox="1"/>
          <p:nvPr/>
        </p:nvSpPr>
        <p:spPr>
          <a:xfrm>
            <a:off x="1978025" y="3659024"/>
            <a:ext cx="12096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1 </a:t>
            </a:r>
            <a:r>
              <a:rPr lang="fr-FR" sz="1400" b="1" dirty="0" smtClean="0">
                <a:solidFill>
                  <a:schemeClr val="bg1"/>
                </a:solidFill>
              </a:rPr>
              <a:t>⊢ </a:t>
            </a:r>
            <a:r>
              <a:rPr lang="fr-FR" sz="1400" b="1" dirty="0" smtClean="0">
                <a:solidFill>
                  <a:schemeClr val="bg1"/>
                </a:solidFill>
              </a:rPr>
              <a:t>As, Bs</a:t>
            </a:r>
            <a:endParaRPr lang="fr-FR" sz="1400" b="1" dirty="0">
              <a:solidFill>
                <a:schemeClr val="bg1"/>
              </a:solidFill>
            </a:endParaRPr>
          </a:p>
        </p:txBody>
      </p:sp>
      <p:cxnSp>
        <p:nvCxnSpPr>
          <p:cNvPr id="45" name="Connecteur en arc 44"/>
          <p:cNvCxnSpPr>
            <a:stCxn id="32" idx="1"/>
            <a:endCxn id="32" idx="2"/>
          </p:cNvCxnSpPr>
          <p:nvPr/>
        </p:nvCxnSpPr>
        <p:spPr>
          <a:xfrm rot="16200000" flipH="1" flipV="1">
            <a:off x="1872356" y="3591527"/>
            <a:ext cx="239281" cy="203491"/>
          </a:xfrm>
          <a:prstGeom prst="curvedConnector4">
            <a:avLst>
              <a:gd name="adj1" fmla="val -41421"/>
              <a:gd name="adj2" fmla="val 171772"/>
            </a:avLst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en arc 51"/>
          <p:cNvCxnSpPr>
            <a:stCxn id="32" idx="1"/>
            <a:endCxn id="32" idx="2"/>
          </p:cNvCxnSpPr>
          <p:nvPr/>
        </p:nvCxnSpPr>
        <p:spPr>
          <a:xfrm rot="16200000" flipH="1" flipV="1">
            <a:off x="1872356" y="3591527"/>
            <a:ext cx="239281" cy="203491"/>
          </a:xfrm>
          <a:prstGeom prst="curvedConnector4">
            <a:avLst>
              <a:gd name="adj1" fmla="val -71939"/>
              <a:gd name="adj2" fmla="val 195176"/>
            </a:avLst>
          </a:prstGeom>
          <a:ln>
            <a:solidFill>
              <a:schemeClr val="tx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>
            <a:stCxn id="3" idx="3"/>
          </p:cNvCxnSpPr>
          <p:nvPr/>
        </p:nvCxnSpPr>
        <p:spPr>
          <a:xfrm>
            <a:off x="3049894" y="3028448"/>
            <a:ext cx="271156" cy="3677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5"/>
          <p:cNvCxnSpPr/>
          <p:nvPr/>
        </p:nvCxnSpPr>
        <p:spPr>
          <a:xfrm>
            <a:off x="3465819" y="3028448"/>
            <a:ext cx="271156" cy="3677"/>
          </a:xfrm>
          <a:prstGeom prst="straightConnector1">
            <a:avLst/>
          </a:prstGeom>
          <a:ln>
            <a:solidFill>
              <a:schemeClr val="tx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/>
          <p:cNvSpPr txBox="1"/>
          <p:nvPr/>
        </p:nvSpPr>
        <p:spPr>
          <a:xfrm>
            <a:off x="3027975" y="2748213"/>
            <a:ext cx="333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A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3434709" y="2748212"/>
            <a:ext cx="333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2"/>
                </a:solidFill>
              </a:rPr>
              <a:t>B</a:t>
            </a:r>
            <a:endParaRPr lang="fr-FR" dirty="0">
              <a:solidFill>
                <a:schemeClr val="tx2"/>
              </a:solidFill>
            </a:endParaRPr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3845078" y="3028448"/>
            <a:ext cx="271156" cy="3677"/>
          </a:xfrm>
          <a:prstGeom prst="straightConnector1">
            <a:avLst/>
          </a:prstGeom>
          <a:ln>
            <a:solidFill>
              <a:srgbClr val="92D05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3813968" y="2748212"/>
            <a:ext cx="333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92D050"/>
                </a:solidFill>
              </a:rPr>
              <a:t>C</a:t>
            </a:r>
            <a:endParaRPr lang="fr-FR" dirty="0">
              <a:solidFill>
                <a:srgbClr val="92D050"/>
              </a:solidFill>
            </a:endParaRPr>
          </a:p>
        </p:txBody>
      </p:sp>
      <p:cxnSp>
        <p:nvCxnSpPr>
          <p:cNvPr id="15" name="Connecteur en arc 14"/>
          <p:cNvCxnSpPr>
            <a:stCxn id="32" idx="1"/>
            <a:endCxn id="32" idx="2"/>
          </p:cNvCxnSpPr>
          <p:nvPr/>
        </p:nvCxnSpPr>
        <p:spPr>
          <a:xfrm rot="16200000" flipH="1" flipV="1">
            <a:off x="1872356" y="3591527"/>
            <a:ext cx="239281" cy="203491"/>
          </a:xfrm>
          <a:prstGeom prst="curvedConnector4">
            <a:avLst>
              <a:gd name="adj1" fmla="val -102458"/>
              <a:gd name="adj2" fmla="val 212339"/>
            </a:avLst>
          </a:prstGeom>
          <a:ln>
            <a:solidFill>
              <a:srgbClr val="92D05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e 115"/>
          <p:cNvSpPr/>
          <p:nvPr/>
        </p:nvSpPr>
        <p:spPr>
          <a:xfrm>
            <a:off x="4436601" y="3474520"/>
            <a:ext cx="1389524" cy="6767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sp>
        <p:nvSpPr>
          <p:cNvPr id="117" name="ZoneTexte 116"/>
          <p:cNvSpPr txBox="1"/>
          <p:nvPr/>
        </p:nvSpPr>
        <p:spPr>
          <a:xfrm>
            <a:off x="4524375" y="3659024"/>
            <a:ext cx="12096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2</a:t>
            </a:r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⊢ </a:t>
            </a:r>
            <a:r>
              <a:rPr lang="fr-FR" sz="1400" b="1" dirty="0" smtClean="0">
                <a:solidFill>
                  <a:schemeClr val="bg1"/>
                </a:solidFill>
              </a:rPr>
              <a:t>Bs</a:t>
            </a:r>
            <a:endParaRPr lang="fr-FR" sz="1400" b="1" dirty="0">
              <a:solidFill>
                <a:schemeClr val="bg1"/>
              </a:solidFill>
            </a:endParaRPr>
          </a:p>
        </p:txBody>
      </p:sp>
      <p:cxnSp>
        <p:nvCxnSpPr>
          <p:cNvPr id="118" name="Connecteur en arc 117"/>
          <p:cNvCxnSpPr>
            <a:stCxn id="116" idx="7"/>
            <a:endCxn id="116" idx="6"/>
          </p:cNvCxnSpPr>
          <p:nvPr/>
        </p:nvCxnSpPr>
        <p:spPr>
          <a:xfrm rot="16200000" flipH="1">
            <a:off x="5604738" y="3591528"/>
            <a:ext cx="239281" cy="203491"/>
          </a:xfrm>
          <a:prstGeom prst="curvedConnector4">
            <a:avLst>
              <a:gd name="adj1" fmla="val -28815"/>
              <a:gd name="adj2" fmla="val 172552"/>
            </a:avLst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en arc 118"/>
          <p:cNvCxnSpPr>
            <a:stCxn id="116" idx="7"/>
            <a:endCxn id="116" idx="6"/>
          </p:cNvCxnSpPr>
          <p:nvPr/>
        </p:nvCxnSpPr>
        <p:spPr>
          <a:xfrm rot="16200000" flipH="1">
            <a:off x="5604738" y="3591528"/>
            <a:ext cx="239281" cy="203491"/>
          </a:xfrm>
          <a:prstGeom prst="curvedConnector4">
            <a:avLst>
              <a:gd name="adj1" fmla="val -48718"/>
              <a:gd name="adj2" fmla="val 199077"/>
            </a:avLst>
          </a:prstGeom>
          <a:ln>
            <a:solidFill>
              <a:schemeClr val="tx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en arc 119"/>
          <p:cNvCxnSpPr>
            <a:stCxn id="116" idx="7"/>
            <a:endCxn id="116" idx="6"/>
          </p:cNvCxnSpPr>
          <p:nvPr/>
        </p:nvCxnSpPr>
        <p:spPr>
          <a:xfrm rot="16200000" flipH="1">
            <a:off x="5604738" y="3591528"/>
            <a:ext cx="239281" cy="203491"/>
          </a:xfrm>
          <a:prstGeom prst="curvedConnector4">
            <a:avLst>
              <a:gd name="adj1" fmla="val -65968"/>
              <a:gd name="adj2" fmla="val 207658"/>
            </a:avLst>
          </a:prstGeom>
          <a:ln>
            <a:solidFill>
              <a:srgbClr val="92D05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1890251" y="4921854"/>
            <a:ext cx="1389524" cy="6767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sp>
        <p:nvSpPr>
          <p:cNvPr id="135" name="ZoneTexte 134"/>
          <p:cNvSpPr txBox="1"/>
          <p:nvPr/>
        </p:nvSpPr>
        <p:spPr>
          <a:xfrm>
            <a:off x="1978025" y="5106358"/>
            <a:ext cx="12096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3</a:t>
            </a:r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⊢ </a:t>
            </a:r>
            <a:r>
              <a:rPr lang="fr-FR" sz="1400" b="1" dirty="0" smtClean="0">
                <a:solidFill>
                  <a:schemeClr val="bg1"/>
                </a:solidFill>
              </a:rPr>
              <a:t>As</a:t>
            </a:r>
            <a:endParaRPr lang="fr-FR" sz="1400" b="1" dirty="0">
              <a:solidFill>
                <a:schemeClr val="bg1"/>
              </a:solidFill>
            </a:endParaRPr>
          </a:p>
        </p:txBody>
      </p:sp>
      <p:cxnSp>
        <p:nvCxnSpPr>
          <p:cNvPr id="136" name="Connecteur en arc 135"/>
          <p:cNvCxnSpPr>
            <a:stCxn id="134" idx="1"/>
            <a:endCxn id="134" idx="2"/>
          </p:cNvCxnSpPr>
          <p:nvPr/>
        </p:nvCxnSpPr>
        <p:spPr>
          <a:xfrm rot="16200000" flipH="1" flipV="1">
            <a:off x="1872356" y="5038861"/>
            <a:ext cx="239281" cy="203491"/>
          </a:xfrm>
          <a:prstGeom prst="curvedConnector4">
            <a:avLst>
              <a:gd name="adj1" fmla="val -41421"/>
              <a:gd name="adj2" fmla="val 171772"/>
            </a:avLst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en arc 136"/>
          <p:cNvCxnSpPr>
            <a:stCxn id="134" idx="1"/>
            <a:endCxn id="134" idx="2"/>
          </p:cNvCxnSpPr>
          <p:nvPr/>
        </p:nvCxnSpPr>
        <p:spPr>
          <a:xfrm rot="16200000" flipH="1" flipV="1">
            <a:off x="1872356" y="5038861"/>
            <a:ext cx="239281" cy="203491"/>
          </a:xfrm>
          <a:prstGeom prst="curvedConnector4">
            <a:avLst>
              <a:gd name="adj1" fmla="val -71939"/>
              <a:gd name="adj2" fmla="val 195176"/>
            </a:avLst>
          </a:prstGeom>
          <a:ln>
            <a:solidFill>
              <a:schemeClr val="tx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en arc 137"/>
          <p:cNvCxnSpPr>
            <a:stCxn id="134" idx="1"/>
            <a:endCxn id="134" idx="2"/>
          </p:cNvCxnSpPr>
          <p:nvPr/>
        </p:nvCxnSpPr>
        <p:spPr>
          <a:xfrm rot="16200000" flipH="1" flipV="1">
            <a:off x="1872356" y="5038861"/>
            <a:ext cx="239281" cy="203491"/>
          </a:xfrm>
          <a:prstGeom prst="curvedConnector4">
            <a:avLst>
              <a:gd name="adj1" fmla="val -102458"/>
              <a:gd name="adj2" fmla="val 212339"/>
            </a:avLst>
          </a:prstGeom>
          <a:ln>
            <a:solidFill>
              <a:srgbClr val="92D05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Ellipse 138"/>
          <p:cNvSpPr/>
          <p:nvPr/>
        </p:nvSpPr>
        <p:spPr>
          <a:xfrm>
            <a:off x="4436601" y="4921854"/>
            <a:ext cx="1389524" cy="6767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sp>
        <p:nvSpPr>
          <p:cNvPr id="140" name="ZoneTexte 139"/>
          <p:cNvSpPr txBox="1"/>
          <p:nvPr/>
        </p:nvSpPr>
        <p:spPr>
          <a:xfrm>
            <a:off x="4524375" y="5106358"/>
            <a:ext cx="12096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4</a:t>
            </a:r>
            <a:r>
              <a:rPr lang="fr-FR" sz="1400" b="1" dirty="0" smtClean="0">
                <a:solidFill>
                  <a:schemeClr val="bg1"/>
                </a:solidFill>
              </a:rPr>
              <a:t> ⊢</a:t>
            </a:r>
            <a:endParaRPr lang="fr-FR" sz="1400" b="1" dirty="0">
              <a:solidFill>
                <a:schemeClr val="bg1"/>
              </a:solidFill>
            </a:endParaRPr>
          </a:p>
        </p:txBody>
      </p:sp>
      <p:cxnSp>
        <p:nvCxnSpPr>
          <p:cNvPr id="141" name="Connecteur en arc 140"/>
          <p:cNvCxnSpPr>
            <a:stCxn id="139" idx="7"/>
            <a:endCxn id="139" idx="6"/>
          </p:cNvCxnSpPr>
          <p:nvPr/>
        </p:nvCxnSpPr>
        <p:spPr>
          <a:xfrm rot="16200000" flipH="1">
            <a:off x="5604738" y="5038862"/>
            <a:ext cx="239281" cy="203491"/>
          </a:xfrm>
          <a:prstGeom prst="curvedConnector4">
            <a:avLst>
              <a:gd name="adj1" fmla="val -28815"/>
              <a:gd name="adj2" fmla="val 172552"/>
            </a:avLst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en arc 141"/>
          <p:cNvCxnSpPr>
            <a:stCxn id="139" idx="7"/>
            <a:endCxn id="139" idx="6"/>
          </p:cNvCxnSpPr>
          <p:nvPr/>
        </p:nvCxnSpPr>
        <p:spPr>
          <a:xfrm rot="16200000" flipH="1">
            <a:off x="5604738" y="5038862"/>
            <a:ext cx="239281" cy="203491"/>
          </a:xfrm>
          <a:prstGeom prst="curvedConnector4">
            <a:avLst>
              <a:gd name="adj1" fmla="val -48718"/>
              <a:gd name="adj2" fmla="val 199077"/>
            </a:avLst>
          </a:prstGeom>
          <a:ln>
            <a:solidFill>
              <a:schemeClr val="tx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en arc 142"/>
          <p:cNvCxnSpPr>
            <a:stCxn id="139" idx="7"/>
            <a:endCxn id="139" idx="6"/>
          </p:cNvCxnSpPr>
          <p:nvPr/>
        </p:nvCxnSpPr>
        <p:spPr>
          <a:xfrm rot="16200000" flipH="1">
            <a:off x="5604738" y="5038862"/>
            <a:ext cx="239281" cy="203491"/>
          </a:xfrm>
          <a:prstGeom prst="curvedConnector4">
            <a:avLst>
              <a:gd name="adj1" fmla="val -65968"/>
              <a:gd name="adj2" fmla="val 207658"/>
            </a:avLst>
          </a:prstGeom>
          <a:ln>
            <a:solidFill>
              <a:srgbClr val="92D05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avec flèche 184"/>
          <p:cNvCxnSpPr>
            <a:stCxn id="32" idx="6"/>
            <a:endCxn id="116" idx="2"/>
          </p:cNvCxnSpPr>
          <p:nvPr/>
        </p:nvCxnSpPr>
        <p:spPr>
          <a:xfrm>
            <a:off x="3279775" y="3812914"/>
            <a:ext cx="1156826" cy="0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avec flèche 186"/>
          <p:cNvCxnSpPr>
            <a:stCxn id="134" idx="6"/>
            <a:endCxn id="139" idx="2"/>
          </p:cNvCxnSpPr>
          <p:nvPr/>
        </p:nvCxnSpPr>
        <p:spPr>
          <a:xfrm>
            <a:off x="3279775" y="5260248"/>
            <a:ext cx="1156826" cy="0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avec flèche 188"/>
          <p:cNvCxnSpPr>
            <a:stCxn id="32" idx="4"/>
            <a:endCxn id="134" idx="0"/>
          </p:cNvCxnSpPr>
          <p:nvPr/>
        </p:nvCxnSpPr>
        <p:spPr>
          <a:xfrm>
            <a:off x="2585013" y="4151308"/>
            <a:ext cx="0" cy="770546"/>
          </a:xfrm>
          <a:prstGeom prst="straightConnector1">
            <a:avLst/>
          </a:prstGeom>
          <a:ln>
            <a:solidFill>
              <a:schemeClr val="tx2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avec flèche 190"/>
          <p:cNvCxnSpPr>
            <a:stCxn id="116" idx="4"/>
            <a:endCxn id="139" idx="0"/>
          </p:cNvCxnSpPr>
          <p:nvPr/>
        </p:nvCxnSpPr>
        <p:spPr>
          <a:xfrm>
            <a:off x="5131363" y="4151308"/>
            <a:ext cx="0" cy="770546"/>
          </a:xfrm>
          <a:prstGeom prst="straightConnector1">
            <a:avLst/>
          </a:prstGeom>
          <a:ln>
            <a:solidFill>
              <a:schemeClr val="tx2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Ellipse 191"/>
          <p:cNvSpPr/>
          <p:nvPr/>
        </p:nvSpPr>
        <p:spPr>
          <a:xfrm>
            <a:off x="3073322" y="4335812"/>
            <a:ext cx="1389524" cy="6767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sp>
        <p:nvSpPr>
          <p:cNvPr id="193" name="ZoneTexte 192"/>
          <p:cNvSpPr txBox="1"/>
          <p:nvPr/>
        </p:nvSpPr>
        <p:spPr>
          <a:xfrm>
            <a:off x="3027975" y="4520316"/>
            <a:ext cx="149639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5</a:t>
            </a:r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⊢ </a:t>
            </a:r>
            <a:r>
              <a:rPr lang="fr-FR" sz="1400" b="1" dirty="0" smtClean="0">
                <a:solidFill>
                  <a:schemeClr val="bg1"/>
                </a:solidFill>
              </a:rPr>
              <a:t>As, Bs, Cs</a:t>
            </a:r>
            <a:endParaRPr lang="fr-FR" sz="1400" b="1" dirty="0">
              <a:solidFill>
                <a:schemeClr val="bg1"/>
              </a:solidFill>
            </a:endParaRPr>
          </a:p>
        </p:txBody>
      </p:sp>
      <p:cxnSp>
        <p:nvCxnSpPr>
          <p:cNvPr id="194" name="Connecteur en arc 193"/>
          <p:cNvCxnSpPr>
            <a:stCxn id="192" idx="1"/>
            <a:endCxn id="192" idx="2"/>
          </p:cNvCxnSpPr>
          <p:nvPr/>
        </p:nvCxnSpPr>
        <p:spPr>
          <a:xfrm rot="16200000" flipH="1" flipV="1">
            <a:off x="3055427" y="4452819"/>
            <a:ext cx="239281" cy="203491"/>
          </a:xfrm>
          <a:prstGeom prst="curvedConnector4">
            <a:avLst>
              <a:gd name="adj1" fmla="val -41421"/>
              <a:gd name="adj2" fmla="val 171772"/>
            </a:avLst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en arc 194"/>
          <p:cNvCxnSpPr>
            <a:stCxn id="192" idx="1"/>
            <a:endCxn id="192" idx="2"/>
          </p:cNvCxnSpPr>
          <p:nvPr/>
        </p:nvCxnSpPr>
        <p:spPr>
          <a:xfrm rot="16200000" flipH="1" flipV="1">
            <a:off x="3055427" y="4452819"/>
            <a:ext cx="239281" cy="203491"/>
          </a:xfrm>
          <a:prstGeom prst="curvedConnector4">
            <a:avLst>
              <a:gd name="adj1" fmla="val -71939"/>
              <a:gd name="adj2" fmla="val 195176"/>
            </a:avLst>
          </a:prstGeom>
          <a:ln>
            <a:solidFill>
              <a:schemeClr val="tx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en arc 195"/>
          <p:cNvCxnSpPr>
            <a:stCxn id="192" idx="1"/>
            <a:endCxn id="192" idx="2"/>
          </p:cNvCxnSpPr>
          <p:nvPr/>
        </p:nvCxnSpPr>
        <p:spPr>
          <a:xfrm rot="16200000" flipH="1" flipV="1">
            <a:off x="3055427" y="4452819"/>
            <a:ext cx="239281" cy="203491"/>
          </a:xfrm>
          <a:prstGeom prst="curvedConnector4">
            <a:avLst>
              <a:gd name="adj1" fmla="val -102458"/>
              <a:gd name="adj2" fmla="val 212339"/>
            </a:avLst>
          </a:prstGeom>
          <a:ln>
            <a:solidFill>
              <a:srgbClr val="92D05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Ellipse 196"/>
          <p:cNvSpPr/>
          <p:nvPr/>
        </p:nvSpPr>
        <p:spPr>
          <a:xfrm>
            <a:off x="5619672" y="4335812"/>
            <a:ext cx="1389524" cy="6767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sp>
        <p:nvSpPr>
          <p:cNvPr id="198" name="ZoneTexte 197"/>
          <p:cNvSpPr txBox="1"/>
          <p:nvPr/>
        </p:nvSpPr>
        <p:spPr>
          <a:xfrm>
            <a:off x="5707446" y="4520316"/>
            <a:ext cx="12096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6</a:t>
            </a:r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⊢ </a:t>
            </a:r>
            <a:r>
              <a:rPr lang="fr-FR" sz="1400" b="1" dirty="0" smtClean="0">
                <a:solidFill>
                  <a:schemeClr val="bg1"/>
                </a:solidFill>
              </a:rPr>
              <a:t>Bs, Cs</a:t>
            </a:r>
            <a:endParaRPr lang="fr-FR" sz="1400" b="1" dirty="0">
              <a:solidFill>
                <a:schemeClr val="bg1"/>
              </a:solidFill>
            </a:endParaRPr>
          </a:p>
        </p:txBody>
      </p:sp>
      <p:cxnSp>
        <p:nvCxnSpPr>
          <p:cNvPr id="199" name="Connecteur en arc 198"/>
          <p:cNvCxnSpPr>
            <a:stCxn id="197" idx="7"/>
            <a:endCxn id="197" idx="6"/>
          </p:cNvCxnSpPr>
          <p:nvPr/>
        </p:nvCxnSpPr>
        <p:spPr>
          <a:xfrm rot="16200000" flipH="1">
            <a:off x="6787809" y="4452820"/>
            <a:ext cx="239281" cy="203491"/>
          </a:xfrm>
          <a:prstGeom prst="curvedConnector4">
            <a:avLst>
              <a:gd name="adj1" fmla="val -28815"/>
              <a:gd name="adj2" fmla="val 172552"/>
            </a:avLst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en arc 199"/>
          <p:cNvCxnSpPr>
            <a:stCxn id="197" idx="7"/>
            <a:endCxn id="197" idx="6"/>
          </p:cNvCxnSpPr>
          <p:nvPr/>
        </p:nvCxnSpPr>
        <p:spPr>
          <a:xfrm rot="16200000" flipH="1">
            <a:off x="6787809" y="4452820"/>
            <a:ext cx="239281" cy="203491"/>
          </a:xfrm>
          <a:prstGeom prst="curvedConnector4">
            <a:avLst>
              <a:gd name="adj1" fmla="val -48718"/>
              <a:gd name="adj2" fmla="val 199077"/>
            </a:avLst>
          </a:prstGeom>
          <a:ln>
            <a:solidFill>
              <a:schemeClr val="tx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en arc 200"/>
          <p:cNvCxnSpPr>
            <a:stCxn id="197" idx="7"/>
            <a:endCxn id="197" idx="6"/>
          </p:cNvCxnSpPr>
          <p:nvPr/>
        </p:nvCxnSpPr>
        <p:spPr>
          <a:xfrm rot="16200000" flipH="1">
            <a:off x="6787809" y="4452820"/>
            <a:ext cx="239281" cy="203491"/>
          </a:xfrm>
          <a:prstGeom prst="curvedConnector4">
            <a:avLst>
              <a:gd name="adj1" fmla="val -65968"/>
              <a:gd name="adj2" fmla="val 207658"/>
            </a:avLst>
          </a:prstGeom>
          <a:ln>
            <a:solidFill>
              <a:srgbClr val="92D05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Ellipse 201"/>
          <p:cNvSpPr/>
          <p:nvPr/>
        </p:nvSpPr>
        <p:spPr>
          <a:xfrm>
            <a:off x="3073322" y="5783146"/>
            <a:ext cx="1389524" cy="6767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sp>
        <p:nvSpPr>
          <p:cNvPr id="203" name="ZoneTexte 202"/>
          <p:cNvSpPr txBox="1"/>
          <p:nvPr/>
        </p:nvSpPr>
        <p:spPr>
          <a:xfrm>
            <a:off x="3161096" y="5967650"/>
            <a:ext cx="12096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7</a:t>
            </a:r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⊢ </a:t>
            </a:r>
            <a:r>
              <a:rPr lang="fr-FR" sz="1400" b="1" dirty="0" smtClean="0">
                <a:solidFill>
                  <a:schemeClr val="bg1"/>
                </a:solidFill>
              </a:rPr>
              <a:t>As, Cs</a:t>
            </a:r>
            <a:endParaRPr lang="fr-FR" sz="1400" b="1" dirty="0">
              <a:solidFill>
                <a:schemeClr val="bg1"/>
              </a:solidFill>
            </a:endParaRPr>
          </a:p>
        </p:txBody>
      </p:sp>
      <p:cxnSp>
        <p:nvCxnSpPr>
          <p:cNvPr id="204" name="Connecteur en arc 203"/>
          <p:cNvCxnSpPr>
            <a:stCxn id="202" idx="1"/>
            <a:endCxn id="202" idx="2"/>
          </p:cNvCxnSpPr>
          <p:nvPr/>
        </p:nvCxnSpPr>
        <p:spPr>
          <a:xfrm rot="16200000" flipH="1" flipV="1">
            <a:off x="3055427" y="5900153"/>
            <a:ext cx="239281" cy="203491"/>
          </a:xfrm>
          <a:prstGeom prst="curvedConnector4">
            <a:avLst>
              <a:gd name="adj1" fmla="val -41421"/>
              <a:gd name="adj2" fmla="val 171772"/>
            </a:avLst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en arc 204"/>
          <p:cNvCxnSpPr>
            <a:stCxn id="202" idx="1"/>
            <a:endCxn id="202" idx="2"/>
          </p:cNvCxnSpPr>
          <p:nvPr/>
        </p:nvCxnSpPr>
        <p:spPr>
          <a:xfrm rot="16200000" flipH="1" flipV="1">
            <a:off x="3055427" y="5900153"/>
            <a:ext cx="239281" cy="203491"/>
          </a:xfrm>
          <a:prstGeom prst="curvedConnector4">
            <a:avLst>
              <a:gd name="adj1" fmla="val -71939"/>
              <a:gd name="adj2" fmla="val 195176"/>
            </a:avLst>
          </a:prstGeom>
          <a:ln>
            <a:solidFill>
              <a:schemeClr val="tx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en arc 205"/>
          <p:cNvCxnSpPr>
            <a:stCxn id="202" idx="1"/>
            <a:endCxn id="202" idx="2"/>
          </p:cNvCxnSpPr>
          <p:nvPr/>
        </p:nvCxnSpPr>
        <p:spPr>
          <a:xfrm rot="16200000" flipH="1" flipV="1">
            <a:off x="3055427" y="5900153"/>
            <a:ext cx="239281" cy="203491"/>
          </a:xfrm>
          <a:prstGeom prst="curvedConnector4">
            <a:avLst>
              <a:gd name="adj1" fmla="val -102458"/>
              <a:gd name="adj2" fmla="val 212339"/>
            </a:avLst>
          </a:prstGeom>
          <a:ln>
            <a:solidFill>
              <a:srgbClr val="92D05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Ellipse 206"/>
          <p:cNvSpPr/>
          <p:nvPr/>
        </p:nvSpPr>
        <p:spPr>
          <a:xfrm>
            <a:off x="5619672" y="5783146"/>
            <a:ext cx="1389524" cy="6767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/>
          </a:p>
        </p:txBody>
      </p:sp>
      <p:sp>
        <p:nvSpPr>
          <p:cNvPr id="208" name="ZoneTexte 207"/>
          <p:cNvSpPr txBox="1"/>
          <p:nvPr/>
        </p:nvSpPr>
        <p:spPr>
          <a:xfrm>
            <a:off x="5707446" y="5967650"/>
            <a:ext cx="12096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8</a:t>
            </a:r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⊢ </a:t>
            </a:r>
            <a:r>
              <a:rPr lang="fr-FR" sz="1400" b="1" dirty="0" smtClean="0">
                <a:solidFill>
                  <a:schemeClr val="bg1"/>
                </a:solidFill>
              </a:rPr>
              <a:t>Cs</a:t>
            </a:r>
            <a:endParaRPr lang="fr-FR" sz="1400" b="1" dirty="0">
              <a:solidFill>
                <a:schemeClr val="bg1"/>
              </a:solidFill>
            </a:endParaRPr>
          </a:p>
        </p:txBody>
      </p:sp>
      <p:cxnSp>
        <p:nvCxnSpPr>
          <p:cNvPr id="209" name="Connecteur en arc 208"/>
          <p:cNvCxnSpPr>
            <a:stCxn id="207" idx="7"/>
            <a:endCxn id="207" idx="6"/>
          </p:cNvCxnSpPr>
          <p:nvPr/>
        </p:nvCxnSpPr>
        <p:spPr>
          <a:xfrm rot="16200000" flipH="1">
            <a:off x="6787809" y="5900154"/>
            <a:ext cx="239281" cy="203491"/>
          </a:xfrm>
          <a:prstGeom prst="curvedConnector4">
            <a:avLst>
              <a:gd name="adj1" fmla="val -28815"/>
              <a:gd name="adj2" fmla="val 172552"/>
            </a:avLst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en arc 209"/>
          <p:cNvCxnSpPr>
            <a:stCxn id="207" idx="7"/>
            <a:endCxn id="207" idx="6"/>
          </p:cNvCxnSpPr>
          <p:nvPr/>
        </p:nvCxnSpPr>
        <p:spPr>
          <a:xfrm rot="16200000" flipH="1">
            <a:off x="6787809" y="5900154"/>
            <a:ext cx="239281" cy="203491"/>
          </a:xfrm>
          <a:prstGeom prst="curvedConnector4">
            <a:avLst>
              <a:gd name="adj1" fmla="val -48718"/>
              <a:gd name="adj2" fmla="val 199077"/>
            </a:avLst>
          </a:prstGeom>
          <a:ln>
            <a:solidFill>
              <a:schemeClr val="tx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en arc 210"/>
          <p:cNvCxnSpPr>
            <a:stCxn id="207" idx="7"/>
            <a:endCxn id="207" idx="6"/>
          </p:cNvCxnSpPr>
          <p:nvPr/>
        </p:nvCxnSpPr>
        <p:spPr>
          <a:xfrm rot="16200000" flipH="1">
            <a:off x="6787809" y="5900154"/>
            <a:ext cx="239281" cy="203491"/>
          </a:xfrm>
          <a:prstGeom prst="curvedConnector4">
            <a:avLst>
              <a:gd name="adj1" fmla="val -65968"/>
              <a:gd name="adj2" fmla="val 207658"/>
            </a:avLst>
          </a:prstGeom>
          <a:ln>
            <a:solidFill>
              <a:srgbClr val="92D05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avec flèche 211"/>
          <p:cNvCxnSpPr>
            <a:stCxn id="192" idx="6"/>
            <a:endCxn id="197" idx="2"/>
          </p:cNvCxnSpPr>
          <p:nvPr/>
        </p:nvCxnSpPr>
        <p:spPr>
          <a:xfrm>
            <a:off x="4462846" y="4674206"/>
            <a:ext cx="1156826" cy="0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avec flèche 212"/>
          <p:cNvCxnSpPr>
            <a:stCxn id="202" idx="6"/>
            <a:endCxn id="207" idx="2"/>
          </p:cNvCxnSpPr>
          <p:nvPr/>
        </p:nvCxnSpPr>
        <p:spPr>
          <a:xfrm>
            <a:off x="4462846" y="6121540"/>
            <a:ext cx="1156826" cy="0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avec flèche 213"/>
          <p:cNvCxnSpPr>
            <a:stCxn id="192" idx="4"/>
            <a:endCxn id="202" idx="0"/>
          </p:cNvCxnSpPr>
          <p:nvPr/>
        </p:nvCxnSpPr>
        <p:spPr>
          <a:xfrm>
            <a:off x="3768084" y="5012600"/>
            <a:ext cx="0" cy="770546"/>
          </a:xfrm>
          <a:prstGeom prst="straightConnector1">
            <a:avLst/>
          </a:prstGeom>
          <a:ln>
            <a:solidFill>
              <a:schemeClr val="tx2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avec flèche 214"/>
          <p:cNvCxnSpPr>
            <a:stCxn id="197" idx="4"/>
            <a:endCxn id="207" idx="0"/>
          </p:cNvCxnSpPr>
          <p:nvPr/>
        </p:nvCxnSpPr>
        <p:spPr>
          <a:xfrm>
            <a:off x="6314434" y="5012600"/>
            <a:ext cx="0" cy="770546"/>
          </a:xfrm>
          <a:prstGeom prst="straightConnector1">
            <a:avLst/>
          </a:prstGeom>
          <a:ln>
            <a:solidFill>
              <a:schemeClr val="tx2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eur droit avec flèche 216"/>
          <p:cNvCxnSpPr/>
          <p:nvPr/>
        </p:nvCxnSpPr>
        <p:spPr>
          <a:xfrm flipH="1" flipV="1">
            <a:off x="5505451" y="4124325"/>
            <a:ext cx="457199" cy="256956"/>
          </a:xfrm>
          <a:prstGeom prst="straightConnector1">
            <a:avLst/>
          </a:prstGeom>
          <a:ln>
            <a:solidFill>
              <a:srgbClr val="92D050">
                <a:alpha val="6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avec flèche 218"/>
          <p:cNvCxnSpPr/>
          <p:nvPr/>
        </p:nvCxnSpPr>
        <p:spPr>
          <a:xfrm flipH="1" flipV="1">
            <a:off x="5487707" y="5562416"/>
            <a:ext cx="457199" cy="256956"/>
          </a:xfrm>
          <a:prstGeom prst="straightConnector1">
            <a:avLst/>
          </a:prstGeom>
          <a:ln>
            <a:solidFill>
              <a:srgbClr val="92D050">
                <a:alpha val="6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avec flèche 219"/>
          <p:cNvCxnSpPr/>
          <p:nvPr/>
        </p:nvCxnSpPr>
        <p:spPr>
          <a:xfrm flipH="1" flipV="1">
            <a:off x="3006751" y="5552338"/>
            <a:ext cx="457199" cy="256956"/>
          </a:xfrm>
          <a:prstGeom prst="straightConnector1">
            <a:avLst/>
          </a:prstGeom>
          <a:ln>
            <a:solidFill>
              <a:srgbClr val="92D050">
                <a:alpha val="6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avec flèche 220"/>
          <p:cNvCxnSpPr/>
          <p:nvPr/>
        </p:nvCxnSpPr>
        <p:spPr>
          <a:xfrm flipH="1" flipV="1">
            <a:off x="2980685" y="4105004"/>
            <a:ext cx="457199" cy="256956"/>
          </a:xfrm>
          <a:prstGeom prst="straightConnector1">
            <a:avLst/>
          </a:prstGeom>
          <a:ln>
            <a:solidFill>
              <a:srgbClr val="92D050">
                <a:alpha val="6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0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2" grpId="0" animBg="1"/>
      <p:bldP spid="32" grpId="1" animBg="1"/>
      <p:bldP spid="36" grpId="0"/>
      <p:bldP spid="36" grpId="1"/>
      <p:bldP spid="107" grpId="0"/>
      <p:bldP spid="108" grpId="0"/>
      <p:bldP spid="33" grpId="0"/>
      <p:bldP spid="116" grpId="0" animBg="1"/>
      <p:bldP spid="116" grpId="1" animBg="1"/>
      <p:bldP spid="117" grpId="0"/>
      <p:bldP spid="117" grpId="1"/>
      <p:bldP spid="134" grpId="0" animBg="1"/>
      <p:bldP spid="134" grpId="1" animBg="1"/>
      <p:bldP spid="135" grpId="0"/>
      <p:bldP spid="135" grpId="1"/>
      <p:bldP spid="139" grpId="0" animBg="1"/>
      <p:bldP spid="139" grpId="1" animBg="1"/>
      <p:bldP spid="140" grpId="0"/>
      <p:bldP spid="140" grpId="1"/>
      <p:bldP spid="192" grpId="0" animBg="1"/>
      <p:bldP spid="193" grpId="0"/>
      <p:bldP spid="197" grpId="0" animBg="1"/>
      <p:bldP spid="197" grpId="1" animBg="1"/>
      <p:bldP spid="198" grpId="0"/>
      <p:bldP spid="198" grpId="1"/>
      <p:bldP spid="202" grpId="0" animBg="1"/>
      <p:bldP spid="202" grpId="1" animBg="1"/>
      <p:bldP spid="203" grpId="0"/>
      <p:bldP spid="203" grpId="1"/>
      <p:bldP spid="207" grpId="0" animBg="1"/>
      <p:bldP spid="207" grpId="1" animBg="1"/>
      <p:bldP spid="208" grpId="0"/>
      <p:bldP spid="20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16834" y="346452"/>
            <a:ext cx="10910326" cy="76944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tx1"/>
                </a:solidFill>
              </a:rPr>
              <a:t>Syntaxe de la logique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9936499" y="1376111"/>
            <a:ext cx="1399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000" dirty="0" smtClean="0"/>
              <a:t>¬ : non</a:t>
            </a:r>
          </a:p>
          <a:p>
            <a:pPr lvl="0"/>
            <a:r>
              <a:rPr lang="fr-FR" sz="2000" dirty="0" smtClean="0"/>
              <a:t>∧ : et</a:t>
            </a:r>
          </a:p>
          <a:p>
            <a:pPr lvl="0"/>
            <a:r>
              <a:rPr lang="fr-FR" sz="2000" dirty="0" smtClean="0"/>
              <a:t>∨ : ou</a:t>
            </a:r>
          </a:p>
          <a:p>
            <a:pPr lvl="0"/>
            <a:r>
              <a:rPr lang="fr-FR" sz="2000" dirty="0" smtClean="0"/>
              <a:t>… </a:t>
            </a:r>
            <a:endParaRPr lang="fr-FR" sz="2000" dirty="0"/>
          </a:p>
        </p:txBody>
      </p:sp>
      <p:sp>
        <p:nvSpPr>
          <p:cNvPr id="3" name="ZoneTexte 2"/>
          <p:cNvSpPr txBox="1"/>
          <p:nvPr/>
        </p:nvSpPr>
        <p:spPr>
          <a:xfrm>
            <a:off x="9708777" y="2803711"/>
            <a:ext cx="1438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¬As ∧ Bs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55" name="ZoneTexte 254"/>
          <p:cNvSpPr txBox="1"/>
          <p:nvPr/>
        </p:nvSpPr>
        <p:spPr>
          <a:xfrm>
            <a:off x="1190065" y="1647265"/>
            <a:ext cx="1190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K</a:t>
            </a:r>
            <a:r>
              <a:rPr lang="fr-FR" sz="1600" b="1" dirty="0" smtClean="0"/>
              <a:t>i</a:t>
            </a:r>
            <a:r>
              <a:rPr lang="fr-FR" sz="3200" b="1" dirty="0" smtClean="0"/>
              <a:t> </a:t>
            </a:r>
            <a:r>
              <a:rPr lang="fr-FR" sz="3200" dirty="0" smtClean="0"/>
              <a:t>φ</a:t>
            </a:r>
            <a:endParaRPr lang="fr-FR" sz="3200" dirty="0"/>
          </a:p>
        </p:txBody>
      </p:sp>
      <p:sp>
        <p:nvSpPr>
          <p:cNvPr id="256" name="ZoneTexte 255"/>
          <p:cNvSpPr txBox="1"/>
          <p:nvPr/>
        </p:nvSpPr>
        <p:spPr>
          <a:xfrm>
            <a:off x="2861983" y="1677552"/>
            <a:ext cx="3733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=&gt; </a:t>
            </a:r>
            <a:r>
              <a:rPr lang="fr-FR" sz="3200" dirty="0"/>
              <a:t>l’agent i sait </a:t>
            </a:r>
            <a:r>
              <a:rPr lang="fr-FR" sz="3200" dirty="0" smtClean="0"/>
              <a:t>φ</a:t>
            </a:r>
            <a:endParaRPr lang="fr-FR" sz="3200" dirty="0"/>
          </a:p>
        </p:txBody>
      </p:sp>
      <p:sp>
        <p:nvSpPr>
          <p:cNvPr id="257" name="Rectangle 256"/>
          <p:cNvSpPr/>
          <p:nvPr/>
        </p:nvSpPr>
        <p:spPr>
          <a:xfrm>
            <a:off x="813546" y="2907979"/>
            <a:ext cx="13245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>
                <a:latin typeface="+mj-lt"/>
              </a:rPr>
              <a:t>[i](φ)</a:t>
            </a:r>
          </a:p>
          <a:p>
            <a:endParaRPr lang="fr-FR" sz="2800" dirty="0">
              <a:latin typeface="+mj-lt"/>
            </a:endParaRPr>
          </a:p>
          <a:p>
            <a:r>
              <a:rPr lang="fr-FR" sz="2800" dirty="0" smtClean="0">
                <a:latin typeface="+mj-lt"/>
              </a:rPr>
              <a:t>&lt;i&gt;(φ)</a:t>
            </a:r>
            <a:endParaRPr lang="fr-FR" sz="2800" dirty="0">
              <a:latin typeface="+mj-lt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2380129" y="2904670"/>
            <a:ext cx="48476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>
                <a:latin typeface="+mj-lt"/>
              </a:rPr>
              <a:t>« i sait que </a:t>
            </a:r>
            <a:r>
              <a:rPr lang="fr-FR" sz="2800" dirty="0">
                <a:latin typeface="+mj-lt"/>
              </a:rPr>
              <a:t>φ </a:t>
            </a:r>
            <a:r>
              <a:rPr lang="fr-FR" sz="2800" dirty="0" smtClean="0">
                <a:latin typeface="+mj-lt"/>
              </a:rPr>
              <a:t>»</a:t>
            </a:r>
          </a:p>
          <a:p>
            <a:r>
              <a:rPr lang="fr-FR" sz="2800" dirty="0" smtClean="0">
                <a:latin typeface="+mj-lt"/>
              </a:rPr>
              <a:t> </a:t>
            </a:r>
            <a:endParaRPr lang="fr-FR" sz="2800" dirty="0">
              <a:latin typeface="+mj-lt"/>
            </a:endParaRPr>
          </a:p>
          <a:p>
            <a:r>
              <a:rPr lang="fr-FR" sz="2800" dirty="0" smtClean="0">
                <a:latin typeface="+mj-lt"/>
              </a:rPr>
              <a:t>« i croit </a:t>
            </a:r>
            <a:r>
              <a:rPr lang="fr-FR" sz="2800" dirty="0">
                <a:latin typeface="+mj-lt"/>
              </a:rPr>
              <a:t>possible que φ ». </a:t>
            </a:r>
          </a:p>
        </p:txBody>
      </p:sp>
      <p:sp>
        <p:nvSpPr>
          <p:cNvPr id="260" name="ZoneTexte 259"/>
          <p:cNvSpPr txBox="1"/>
          <p:nvPr/>
        </p:nvSpPr>
        <p:spPr>
          <a:xfrm>
            <a:off x="7077636" y="1806997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K</a:t>
            </a:r>
            <a:r>
              <a:rPr lang="fr-FR" sz="1600" b="1" dirty="0" smtClean="0">
                <a:solidFill>
                  <a:schemeClr val="bg1"/>
                </a:solidFill>
              </a:rPr>
              <a:t>A</a:t>
            </a:r>
            <a:r>
              <a:rPr lang="fr-FR" sz="2400" b="1" dirty="0" smtClean="0">
                <a:solidFill>
                  <a:schemeClr val="bg1"/>
                </a:solidFill>
              </a:rPr>
              <a:t> Bs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1" name="ZoneTexte 260"/>
          <p:cNvSpPr txBox="1"/>
          <p:nvPr/>
        </p:nvSpPr>
        <p:spPr>
          <a:xfrm>
            <a:off x="5385547" y="2934957"/>
            <a:ext cx="1438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[</a:t>
            </a:r>
            <a:r>
              <a:rPr lang="fr-FR" sz="2400" b="1" dirty="0" smtClean="0">
                <a:solidFill>
                  <a:schemeClr val="bg1"/>
                </a:solidFill>
              </a:rPr>
              <a:t>A](Bs)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2" name="ZoneTexte 261"/>
          <p:cNvSpPr txBox="1"/>
          <p:nvPr/>
        </p:nvSpPr>
        <p:spPr>
          <a:xfrm>
            <a:off x="6967817" y="3829413"/>
            <a:ext cx="1438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&lt;</a:t>
            </a:r>
            <a:r>
              <a:rPr lang="fr-FR" sz="2400" b="1" dirty="0" smtClean="0">
                <a:solidFill>
                  <a:schemeClr val="bg1"/>
                </a:solidFill>
              </a:rPr>
              <a:t>A&gt;(As)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24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55" grpId="0"/>
      <p:bldP spid="256" grpId="0"/>
      <p:bldP spid="257" grpId="0"/>
      <p:bldP spid="259" grpId="0"/>
      <p:bldP spid="260" grpId="0"/>
      <p:bldP spid="261" grpId="0"/>
      <p:bldP spid="2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16834" y="346452"/>
            <a:ext cx="10910326" cy="76944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tx1"/>
                </a:solidFill>
              </a:rPr>
              <a:t>Jeu des As et des huits</a:t>
            </a:r>
            <a:endParaRPr lang="fr-FR" sz="4400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278" y="1398254"/>
            <a:ext cx="641746" cy="93481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278" y="2514360"/>
            <a:ext cx="641746" cy="93481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90" y="1398254"/>
            <a:ext cx="641746" cy="93481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90" y="2514360"/>
            <a:ext cx="641746" cy="93481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702" y="1398254"/>
            <a:ext cx="641746" cy="93481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702" y="2514360"/>
            <a:ext cx="641746" cy="934810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414" y="1398254"/>
            <a:ext cx="641746" cy="93481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414" y="2514360"/>
            <a:ext cx="641746" cy="93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5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16834" y="346452"/>
            <a:ext cx="10910326" cy="76944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tx1"/>
                </a:solidFill>
              </a:rPr>
              <a:t>Jeu des As et des huits</a:t>
            </a:r>
            <a:endParaRPr lang="fr-FR" sz="4400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296" y="1956307"/>
            <a:ext cx="641746" cy="93481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636" y="1956307"/>
            <a:ext cx="641746" cy="93481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008" y="1956307"/>
            <a:ext cx="641746" cy="93481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348" y="1956307"/>
            <a:ext cx="641746" cy="93481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567954" y="1434771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Alice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122895" y="1434771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Bob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8677836" y="1434771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Chloé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390" y="1956307"/>
            <a:ext cx="665504" cy="934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536" y="1956307"/>
            <a:ext cx="665504" cy="934810"/>
          </a:xfrm>
          <a:prstGeom prst="rect">
            <a:avLst/>
          </a:prstGeom>
        </p:spPr>
      </p:pic>
      <p:sp>
        <p:nvSpPr>
          <p:cNvPr id="18" name="Ellipse 17"/>
          <p:cNvSpPr/>
          <p:nvPr/>
        </p:nvSpPr>
        <p:spPr>
          <a:xfrm>
            <a:off x="2749307" y="3392167"/>
            <a:ext cx="659710" cy="317914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0" i="0" u="none" strike="noStrike" kern="0" cap="none" spc="0" normalizeH="0" baseline="0" noProof="0" dirty="0" smtClean="0">
              <a:ln>
                <a:solidFill>
                  <a:srgbClr val="5B9BD5">
                    <a:lumMod val="40000"/>
                    <a:lumOff val="6000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Connecteur en arc 18"/>
          <p:cNvCxnSpPr>
            <a:stCxn id="18" idx="1"/>
          </p:cNvCxnSpPr>
          <p:nvPr/>
        </p:nvCxnSpPr>
        <p:spPr>
          <a:xfrm rot="16200000" flipH="1" flipV="1">
            <a:off x="2741413" y="3446618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Connecteur en arc 19"/>
          <p:cNvCxnSpPr>
            <a:stCxn id="18" idx="1"/>
          </p:cNvCxnSpPr>
          <p:nvPr/>
        </p:nvCxnSpPr>
        <p:spPr>
          <a:xfrm rot="16200000" flipH="1" flipV="1">
            <a:off x="2741413" y="3446618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Connecteur en arc 20"/>
          <p:cNvCxnSpPr>
            <a:stCxn id="18" idx="1"/>
            <a:endCxn id="18" idx="2"/>
          </p:cNvCxnSpPr>
          <p:nvPr/>
        </p:nvCxnSpPr>
        <p:spPr>
          <a:xfrm rot="16200000" flipH="1" flipV="1">
            <a:off x="2741413" y="3446618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noFill/>
          <a:ln w="635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" name="Ellipse 25"/>
          <p:cNvSpPr/>
          <p:nvPr/>
        </p:nvSpPr>
        <p:spPr>
          <a:xfrm>
            <a:off x="5578232" y="3392167"/>
            <a:ext cx="659710" cy="317914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Connecteur en arc 26"/>
          <p:cNvCxnSpPr>
            <a:stCxn id="26" idx="1"/>
          </p:cNvCxnSpPr>
          <p:nvPr/>
        </p:nvCxnSpPr>
        <p:spPr>
          <a:xfrm rot="16200000" flipH="1" flipV="1">
            <a:off x="5570338" y="3446618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8" name="Connecteur en arc 27"/>
          <p:cNvCxnSpPr>
            <a:stCxn id="26" idx="1"/>
          </p:cNvCxnSpPr>
          <p:nvPr/>
        </p:nvCxnSpPr>
        <p:spPr>
          <a:xfrm rot="16200000" flipH="1" flipV="1">
            <a:off x="5570338" y="3446618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" name="Connecteur en arc 28"/>
          <p:cNvCxnSpPr>
            <a:stCxn id="26" idx="1"/>
            <a:endCxn id="26" idx="2"/>
          </p:cNvCxnSpPr>
          <p:nvPr/>
        </p:nvCxnSpPr>
        <p:spPr>
          <a:xfrm rot="16200000" flipH="1" flipV="1">
            <a:off x="5570338" y="3446618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noFill/>
          <a:ln w="635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Ellipse 29"/>
          <p:cNvSpPr/>
          <p:nvPr/>
        </p:nvSpPr>
        <p:spPr>
          <a:xfrm>
            <a:off x="6737107" y="3392167"/>
            <a:ext cx="659710" cy="317914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Connecteur en arc 30"/>
          <p:cNvCxnSpPr>
            <a:stCxn id="30" idx="1"/>
          </p:cNvCxnSpPr>
          <p:nvPr/>
        </p:nvCxnSpPr>
        <p:spPr>
          <a:xfrm rot="16200000" flipH="1" flipV="1">
            <a:off x="6729213" y="3446618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2" name="Connecteur en arc 31"/>
          <p:cNvCxnSpPr>
            <a:stCxn id="30" idx="1"/>
          </p:cNvCxnSpPr>
          <p:nvPr/>
        </p:nvCxnSpPr>
        <p:spPr>
          <a:xfrm rot="16200000" flipH="1" flipV="1">
            <a:off x="6729213" y="3446618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3" name="Connecteur en arc 32"/>
          <p:cNvCxnSpPr>
            <a:stCxn id="30" idx="1"/>
            <a:endCxn id="30" idx="2"/>
          </p:cNvCxnSpPr>
          <p:nvPr/>
        </p:nvCxnSpPr>
        <p:spPr>
          <a:xfrm rot="16200000" flipH="1" flipV="1">
            <a:off x="6729213" y="3446618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noFill/>
          <a:ln w="635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4" name="Ellipse 33"/>
          <p:cNvSpPr/>
          <p:nvPr/>
        </p:nvSpPr>
        <p:spPr>
          <a:xfrm>
            <a:off x="8457957" y="3392167"/>
            <a:ext cx="659710" cy="317914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Connecteur en arc 34"/>
          <p:cNvCxnSpPr>
            <a:stCxn id="34" idx="1"/>
          </p:cNvCxnSpPr>
          <p:nvPr/>
        </p:nvCxnSpPr>
        <p:spPr>
          <a:xfrm rot="16200000" flipH="1" flipV="1">
            <a:off x="8450063" y="3446618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" name="Connecteur en arc 35"/>
          <p:cNvCxnSpPr>
            <a:stCxn id="34" idx="1"/>
          </p:cNvCxnSpPr>
          <p:nvPr/>
        </p:nvCxnSpPr>
        <p:spPr>
          <a:xfrm rot="16200000" flipH="1" flipV="1">
            <a:off x="8450063" y="3446618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" name="Connecteur en arc 36"/>
          <p:cNvCxnSpPr>
            <a:stCxn id="34" idx="1"/>
            <a:endCxn id="34" idx="2"/>
          </p:cNvCxnSpPr>
          <p:nvPr/>
        </p:nvCxnSpPr>
        <p:spPr>
          <a:xfrm rot="16200000" flipH="1" flipV="1">
            <a:off x="8450063" y="3446618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noFill/>
          <a:ln w="635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8" name="Ellipse 37"/>
          <p:cNvSpPr/>
          <p:nvPr/>
        </p:nvSpPr>
        <p:spPr>
          <a:xfrm>
            <a:off x="9616832" y="3392167"/>
            <a:ext cx="659710" cy="317914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Connecteur en arc 38"/>
          <p:cNvCxnSpPr>
            <a:stCxn id="38" idx="1"/>
          </p:cNvCxnSpPr>
          <p:nvPr/>
        </p:nvCxnSpPr>
        <p:spPr>
          <a:xfrm rot="16200000" flipH="1" flipV="1">
            <a:off x="9608938" y="3446618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0" name="Connecteur en arc 39"/>
          <p:cNvCxnSpPr>
            <a:stCxn id="38" idx="1"/>
          </p:cNvCxnSpPr>
          <p:nvPr/>
        </p:nvCxnSpPr>
        <p:spPr>
          <a:xfrm rot="16200000" flipH="1" flipV="1">
            <a:off x="9608938" y="3446618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" name="Connecteur en arc 40"/>
          <p:cNvCxnSpPr>
            <a:stCxn id="38" idx="1"/>
            <a:endCxn id="38" idx="2"/>
          </p:cNvCxnSpPr>
          <p:nvPr/>
        </p:nvCxnSpPr>
        <p:spPr>
          <a:xfrm rot="16200000" flipH="1" flipV="1">
            <a:off x="9608938" y="3446618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noFill/>
          <a:ln w="635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2" name="Ellipse 41"/>
          <p:cNvSpPr/>
          <p:nvPr/>
        </p:nvSpPr>
        <p:spPr>
          <a:xfrm>
            <a:off x="10775707" y="3392167"/>
            <a:ext cx="659710" cy="317914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Connecteur en arc 42"/>
          <p:cNvCxnSpPr>
            <a:stCxn id="42" idx="1"/>
          </p:cNvCxnSpPr>
          <p:nvPr/>
        </p:nvCxnSpPr>
        <p:spPr>
          <a:xfrm rot="16200000" flipH="1" flipV="1">
            <a:off x="10767813" y="3446618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4" name="Connecteur en arc 43"/>
          <p:cNvCxnSpPr>
            <a:stCxn id="42" idx="1"/>
          </p:cNvCxnSpPr>
          <p:nvPr/>
        </p:nvCxnSpPr>
        <p:spPr>
          <a:xfrm rot="16200000" flipH="1" flipV="1">
            <a:off x="10767813" y="3446618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5" name="Connecteur en arc 44"/>
          <p:cNvCxnSpPr>
            <a:stCxn id="42" idx="1"/>
            <a:endCxn id="42" idx="2"/>
          </p:cNvCxnSpPr>
          <p:nvPr/>
        </p:nvCxnSpPr>
        <p:spPr>
          <a:xfrm rot="16200000" flipH="1" flipV="1">
            <a:off x="10767813" y="3446618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noFill/>
          <a:ln w="635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6" name="Ellipse 45"/>
          <p:cNvSpPr/>
          <p:nvPr/>
        </p:nvSpPr>
        <p:spPr>
          <a:xfrm>
            <a:off x="1590432" y="4154167"/>
            <a:ext cx="659710" cy="317914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7" name="Connecteur en arc 46"/>
          <p:cNvCxnSpPr>
            <a:stCxn id="46" idx="1"/>
          </p:cNvCxnSpPr>
          <p:nvPr/>
        </p:nvCxnSpPr>
        <p:spPr>
          <a:xfrm rot="16200000" flipH="1" flipV="1">
            <a:off x="1582538" y="4208618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8" name="Connecteur en arc 47"/>
          <p:cNvCxnSpPr>
            <a:stCxn id="46" idx="1"/>
          </p:cNvCxnSpPr>
          <p:nvPr/>
        </p:nvCxnSpPr>
        <p:spPr>
          <a:xfrm rot="16200000" flipH="1" flipV="1">
            <a:off x="1582538" y="4208618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Connecteur en arc 48"/>
          <p:cNvCxnSpPr>
            <a:stCxn id="46" idx="1"/>
            <a:endCxn id="46" idx="2"/>
          </p:cNvCxnSpPr>
          <p:nvPr/>
        </p:nvCxnSpPr>
        <p:spPr>
          <a:xfrm rot="16200000" flipH="1" flipV="1">
            <a:off x="1582538" y="4208618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noFill/>
          <a:ln w="635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0" name="Ellipse 49"/>
          <p:cNvSpPr/>
          <p:nvPr/>
        </p:nvSpPr>
        <p:spPr>
          <a:xfrm>
            <a:off x="2749307" y="4154167"/>
            <a:ext cx="659710" cy="317914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1" name="Connecteur en arc 50"/>
          <p:cNvCxnSpPr>
            <a:stCxn id="50" idx="1"/>
          </p:cNvCxnSpPr>
          <p:nvPr/>
        </p:nvCxnSpPr>
        <p:spPr>
          <a:xfrm rot="16200000" flipH="1" flipV="1">
            <a:off x="2741413" y="4208618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2" name="Connecteur en arc 51"/>
          <p:cNvCxnSpPr>
            <a:stCxn id="50" idx="1"/>
          </p:cNvCxnSpPr>
          <p:nvPr/>
        </p:nvCxnSpPr>
        <p:spPr>
          <a:xfrm rot="16200000" flipH="1" flipV="1">
            <a:off x="2741413" y="4208618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" name="Connecteur en arc 52"/>
          <p:cNvCxnSpPr>
            <a:stCxn id="50" idx="1"/>
            <a:endCxn id="50" idx="2"/>
          </p:cNvCxnSpPr>
          <p:nvPr/>
        </p:nvCxnSpPr>
        <p:spPr>
          <a:xfrm rot="16200000" flipH="1" flipV="1">
            <a:off x="2741413" y="4208618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noFill/>
          <a:ln w="635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4" name="Ellipse 53"/>
          <p:cNvSpPr/>
          <p:nvPr/>
        </p:nvSpPr>
        <p:spPr>
          <a:xfrm>
            <a:off x="4419357" y="4154167"/>
            <a:ext cx="659710" cy="317914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" name="Connecteur en arc 54"/>
          <p:cNvCxnSpPr>
            <a:stCxn id="54" idx="1"/>
          </p:cNvCxnSpPr>
          <p:nvPr/>
        </p:nvCxnSpPr>
        <p:spPr>
          <a:xfrm rot="16200000" flipH="1" flipV="1">
            <a:off x="4411463" y="4208618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Connecteur en arc 55"/>
          <p:cNvCxnSpPr>
            <a:stCxn id="54" idx="1"/>
          </p:cNvCxnSpPr>
          <p:nvPr/>
        </p:nvCxnSpPr>
        <p:spPr>
          <a:xfrm rot="16200000" flipH="1" flipV="1">
            <a:off x="4411463" y="4208618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Connecteur en arc 56"/>
          <p:cNvCxnSpPr>
            <a:stCxn id="54" idx="1"/>
            <a:endCxn id="54" idx="2"/>
          </p:cNvCxnSpPr>
          <p:nvPr/>
        </p:nvCxnSpPr>
        <p:spPr>
          <a:xfrm rot="16200000" flipH="1" flipV="1">
            <a:off x="4411463" y="4208618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noFill/>
          <a:ln w="635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8" name="Ellipse 57"/>
          <p:cNvSpPr/>
          <p:nvPr/>
        </p:nvSpPr>
        <p:spPr>
          <a:xfrm>
            <a:off x="5578232" y="4154167"/>
            <a:ext cx="659710" cy="317914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Connecteur en arc 58"/>
          <p:cNvCxnSpPr>
            <a:stCxn id="58" idx="1"/>
          </p:cNvCxnSpPr>
          <p:nvPr/>
        </p:nvCxnSpPr>
        <p:spPr>
          <a:xfrm rot="16200000" flipH="1" flipV="1">
            <a:off x="5570338" y="4208618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0" name="Connecteur en arc 59"/>
          <p:cNvCxnSpPr>
            <a:stCxn id="58" idx="1"/>
          </p:cNvCxnSpPr>
          <p:nvPr/>
        </p:nvCxnSpPr>
        <p:spPr>
          <a:xfrm rot="16200000" flipH="1" flipV="1">
            <a:off x="5570338" y="4208618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Connecteur en arc 60"/>
          <p:cNvCxnSpPr>
            <a:stCxn id="58" idx="1"/>
            <a:endCxn id="58" idx="2"/>
          </p:cNvCxnSpPr>
          <p:nvPr/>
        </p:nvCxnSpPr>
        <p:spPr>
          <a:xfrm rot="16200000" flipH="1" flipV="1">
            <a:off x="5570338" y="4208618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noFill/>
          <a:ln w="635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2" name="Ellipse 61"/>
          <p:cNvSpPr/>
          <p:nvPr/>
        </p:nvSpPr>
        <p:spPr>
          <a:xfrm>
            <a:off x="6737107" y="4154167"/>
            <a:ext cx="659710" cy="317914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3" name="Connecteur en arc 62"/>
          <p:cNvCxnSpPr>
            <a:stCxn id="62" idx="1"/>
          </p:cNvCxnSpPr>
          <p:nvPr/>
        </p:nvCxnSpPr>
        <p:spPr>
          <a:xfrm rot="16200000" flipH="1" flipV="1">
            <a:off x="6729213" y="4208618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4" name="Connecteur en arc 63"/>
          <p:cNvCxnSpPr>
            <a:stCxn id="62" idx="1"/>
          </p:cNvCxnSpPr>
          <p:nvPr/>
        </p:nvCxnSpPr>
        <p:spPr>
          <a:xfrm rot="16200000" flipH="1" flipV="1">
            <a:off x="6729213" y="4208618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5" name="Connecteur en arc 64"/>
          <p:cNvCxnSpPr>
            <a:stCxn id="62" idx="1"/>
            <a:endCxn id="62" idx="2"/>
          </p:cNvCxnSpPr>
          <p:nvPr/>
        </p:nvCxnSpPr>
        <p:spPr>
          <a:xfrm rot="16200000" flipH="1" flipV="1">
            <a:off x="6729213" y="4208618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noFill/>
          <a:ln w="635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6" name="Ellipse 65"/>
          <p:cNvSpPr/>
          <p:nvPr/>
        </p:nvSpPr>
        <p:spPr>
          <a:xfrm>
            <a:off x="8457957" y="4154167"/>
            <a:ext cx="659710" cy="317914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7" name="Connecteur en arc 66"/>
          <p:cNvCxnSpPr>
            <a:stCxn id="66" idx="1"/>
          </p:cNvCxnSpPr>
          <p:nvPr/>
        </p:nvCxnSpPr>
        <p:spPr>
          <a:xfrm rot="16200000" flipH="1" flipV="1">
            <a:off x="8450063" y="4208618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Connecteur en arc 67"/>
          <p:cNvCxnSpPr>
            <a:stCxn id="66" idx="1"/>
          </p:cNvCxnSpPr>
          <p:nvPr/>
        </p:nvCxnSpPr>
        <p:spPr>
          <a:xfrm rot="16200000" flipH="1" flipV="1">
            <a:off x="8450063" y="4208618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9" name="Connecteur en arc 68"/>
          <p:cNvCxnSpPr>
            <a:stCxn id="66" idx="1"/>
            <a:endCxn id="66" idx="2"/>
          </p:cNvCxnSpPr>
          <p:nvPr/>
        </p:nvCxnSpPr>
        <p:spPr>
          <a:xfrm rot="16200000" flipH="1" flipV="1">
            <a:off x="8450063" y="4208618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noFill/>
          <a:ln w="635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0" name="Ellipse 69"/>
          <p:cNvSpPr/>
          <p:nvPr/>
        </p:nvSpPr>
        <p:spPr>
          <a:xfrm>
            <a:off x="9616832" y="4154167"/>
            <a:ext cx="659710" cy="317914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1" name="Connecteur en arc 70"/>
          <p:cNvCxnSpPr>
            <a:stCxn id="70" idx="1"/>
          </p:cNvCxnSpPr>
          <p:nvPr/>
        </p:nvCxnSpPr>
        <p:spPr>
          <a:xfrm rot="16200000" flipH="1" flipV="1">
            <a:off x="9608938" y="4208618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2" name="Connecteur en arc 71"/>
          <p:cNvCxnSpPr>
            <a:stCxn id="70" idx="1"/>
          </p:cNvCxnSpPr>
          <p:nvPr/>
        </p:nvCxnSpPr>
        <p:spPr>
          <a:xfrm rot="16200000" flipH="1" flipV="1">
            <a:off x="9608938" y="4208618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3" name="Connecteur en arc 72"/>
          <p:cNvCxnSpPr>
            <a:stCxn id="70" idx="1"/>
            <a:endCxn id="70" idx="2"/>
          </p:cNvCxnSpPr>
          <p:nvPr/>
        </p:nvCxnSpPr>
        <p:spPr>
          <a:xfrm rot="16200000" flipH="1" flipV="1">
            <a:off x="9608938" y="4208618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noFill/>
          <a:ln w="635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4" name="Ellipse 73"/>
          <p:cNvSpPr/>
          <p:nvPr/>
        </p:nvSpPr>
        <p:spPr>
          <a:xfrm>
            <a:off x="431557" y="4916167"/>
            <a:ext cx="659710" cy="317914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5" name="Connecteur en arc 74"/>
          <p:cNvCxnSpPr>
            <a:stCxn id="74" idx="1"/>
          </p:cNvCxnSpPr>
          <p:nvPr/>
        </p:nvCxnSpPr>
        <p:spPr>
          <a:xfrm rot="16200000" flipH="1" flipV="1">
            <a:off x="423663" y="4970618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" name="Connecteur en arc 75"/>
          <p:cNvCxnSpPr>
            <a:stCxn id="74" idx="1"/>
          </p:cNvCxnSpPr>
          <p:nvPr/>
        </p:nvCxnSpPr>
        <p:spPr>
          <a:xfrm rot="16200000" flipH="1" flipV="1">
            <a:off x="423663" y="4970618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7" name="Connecteur en arc 76"/>
          <p:cNvCxnSpPr>
            <a:stCxn id="74" idx="1"/>
            <a:endCxn id="74" idx="2"/>
          </p:cNvCxnSpPr>
          <p:nvPr/>
        </p:nvCxnSpPr>
        <p:spPr>
          <a:xfrm rot="16200000" flipH="1" flipV="1">
            <a:off x="423663" y="4970618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noFill/>
          <a:ln w="635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8" name="Ellipse 77"/>
          <p:cNvSpPr/>
          <p:nvPr/>
        </p:nvSpPr>
        <p:spPr>
          <a:xfrm>
            <a:off x="1590432" y="4916167"/>
            <a:ext cx="659710" cy="317914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9" name="Connecteur en arc 78"/>
          <p:cNvCxnSpPr>
            <a:stCxn id="78" idx="1"/>
          </p:cNvCxnSpPr>
          <p:nvPr/>
        </p:nvCxnSpPr>
        <p:spPr>
          <a:xfrm rot="16200000" flipH="1" flipV="1">
            <a:off x="1582538" y="4970618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0" name="Connecteur en arc 79"/>
          <p:cNvCxnSpPr>
            <a:stCxn id="78" idx="1"/>
          </p:cNvCxnSpPr>
          <p:nvPr/>
        </p:nvCxnSpPr>
        <p:spPr>
          <a:xfrm rot="16200000" flipH="1" flipV="1">
            <a:off x="1582538" y="4970618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1" name="Connecteur en arc 80"/>
          <p:cNvCxnSpPr>
            <a:stCxn id="78" idx="1"/>
            <a:endCxn id="78" idx="2"/>
          </p:cNvCxnSpPr>
          <p:nvPr/>
        </p:nvCxnSpPr>
        <p:spPr>
          <a:xfrm rot="16200000" flipH="1" flipV="1">
            <a:off x="1582538" y="4970618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noFill/>
          <a:ln w="635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2" name="Ellipse 81"/>
          <p:cNvSpPr/>
          <p:nvPr/>
        </p:nvSpPr>
        <p:spPr>
          <a:xfrm>
            <a:off x="2749307" y="4916167"/>
            <a:ext cx="659710" cy="317914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3" name="Connecteur en arc 82"/>
          <p:cNvCxnSpPr>
            <a:stCxn id="82" idx="1"/>
          </p:cNvCxnSpPr>
          <p:nvPr/>
        </p:nvCxnSpPr>
        <p:spPr>
          <a:xfrm rot="16200000" flipH="1" flipV="1">
            <a:off x="2741413" y="4970618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4" name="Connecteur en arc 83"/>
          <p:cNvCxnSpPr>
            <a:stCxn id="82" idx="1"/>
          </p:cNvCxnSpPr>
          <p:nvPr/>
        </p:nvCxnSpPr>
        <p:spPr>
          <a:xfrm rot="16200000" flipH="1" flipV="1">
            <a:off x="2741413" y="4970618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5" name="Connecteur en arc 84"/>
          <p:cNvCxnSpPr>
            <a:stCxn id="82" idx="1"/>
            <a:endCxn id="82" idx="2"/>
          </p:cNvCxnSpPr>
          <p:nvPr/>
        </p:nvCxnSpPr>
        <p:spPr>
          <a:xfrm rot="16200000" flipH="1" flipV="1">
            <a:off x="2741413" y="4970618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noFill/>
          <a:ln w="635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6" name="Ellipse 85"/>
          <p:cNvSpPr/>
          <p:nvPr/>
        </p:nvSpPr>
        <p:spPr>
          <a:xfrm>
            <a:off x="4419357" y="4916167"/>
            <a:ext cx="659710" cy="317914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7" name="Connecteur en arc 86"/>
          <p:cNvCxnSpPr>
            <a:stCxn id="86" idx="1"/>
          </p:cNvCxnSpPr>
          <p:nvPr/>
        </p:nvCxnSpPr>
        <p:spPr>
          <a:xfrm rot="16200000" flipH="1" flipV="1">
            <a:off x="4411463" y="4970618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8" name="Connecteur en arc 87"/>
          <p:cNvCxnSpPr>
            <a:stCxn id="86" idx="1"/>
          </p:cNvCxnSpPr>
          <p:nvPr/>
        </p:nvCxnSpPr>
        <p:spPr>
          <a:xfrm rot="16200000" flipH="1" flipV="1">
            <a:off x="4411463" y="4970618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9" name="Connecteur en arc 88"/>
          <p:cNvCxnSpPr>
            <a:stCxn id="86" idx="1"/>
            <a:endCxn id="86" idx="2"/>
          </p:cNvCxnSpPr>
          <p:nvPr/>
        </p:nvCxnSpPr>
        <p:spPr>
          <a:xfrm rot="16200000" flipH="1" flipV="1">
            <a:off x="4411463" y="4970618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noFill/>
          <a:ln w="635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0" name="Ellipse 89"/>
          <p:cNvSpPr/>
          <p:nvPr/>
        </p:nvSpPr>
        <p:spPr>
          <a:xfrm>
            <a:off x="5578232" y="4916167"/>
            <a:ext cx="659710" cy="317914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Connecteur en arc 90"/>
          <p:cNvCxnSpPr>
            <a:stCxn id="90" idx="1"/>
          </p:cNvCxnSpPr>
          <p:nvPr/>
        </p:nvCxnSpPr>
        <p:spPr>
          <a:xfrm rot="16200000" flipH="1" flipV="1">
            <a:off x="5570338" y="4970618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2" name="Connecteur en arc 91"/>
          <p:cNvCxnSpPr>
            <a:stCxn id="90" idx="1"/>
          </p:cNvCxnSpPr>
          <p:nvPr/>
        </p:nvCxnSpPr>
        <p:spPr>
          <a:xfrm rot="16200000" flipH="1" flipV="1">
            <a:off x="5570338" y="4970618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3" name="Connecteur en arc 92"/>
          <p:cNvCxnSpPr>
            <a:stCxn id="90" idx="1"/>
            <a:endCxn id="90" idx="2"/>
          </p:cNvCxnSpPr>
          <p:nvPr/>
        </p:nvCxnSpPr>
        <p:spPr>
          <a:xfrm rot="16200000" flipH="1" flipV="1">
            <a:off x="5570338" y="4970618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noFill/>
          <a:ln w="635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4" name="Ellipse 93"/>
          <p:cNvSpPr/>
          <p:nvPr/>
        </p:nvSpPr>
        <p:spPr>
          <a:xfrm>
            <a:off x="8457957" y="4916167"/>
            <a:ext cx="659710" cy="317914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5" name="Connecteur en arc 94"/>
          <p:cNvCxnSpPr>
            <a:stCxn id="94" idx="1"/>
          </p:cNvCxnSpPr>
          <p:nvPr/>
        </p:nvCxnSpPr>
        <p:spPr>
          <a:xfrm rot="16200000" flipH="1" flipV="1">
            <a:off x="8450063" y="4970618"/>
            <a:ext cx="112400" cy="96612"/>
          </a:xfrm>
          <a:prstGeom prst="curvedConnector4">
            <a:avLst>
              <a:gd name="adj1" fmla="val -120513"/>
              <a:gd name="adj2" fmla="val 228167"/>
            </a:avLst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6" name="Connecteur en arc 95"/>
          <p:cNvCxnSpPr>
            <a:stCxn id="94" idx="1"/>
          </p:cNvCxnSpPr>
          <p:nvPr/>
        </p:nvCxnSpPr>
        <p:spPr>
          <a:xfrm rot="16200000" flipH="1" flipV="1">
            <a:off x="8450063" y="4970618"/>
            <a:ext cx="112400" cy="96612"/>
          </a:xfrm>
          <a:prstGeom prst="curvedConnector4">
            <a:avLst>
              <a:gd name="adj1" fmla="val -148761"/>
              <a:gd name="adj2" fmla="val 261031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7" name="Connecteur en arc 96"/>
          <p:cNvCxnSpPr>
            <a:stCxn id="94" idx="1"/>
            <a:endCxn id="94" idx="2"/>
          </p:cNvCxnSpPr>
          <p:nvPr/>
        </p:nvCxnSpPr>
        <p:spPr>
          <a:xfrm rot="16200000" flipH="1" flipV="1">
            <a:off x="8450063" y="4970618"/>
            <a:ext cx="112400" cy="96612"/>
          </a:xfrm>
          <a:prstGeom prst="curvedConnector4">
            <a:avLst>
              <a:gd name="adj1" fmla="val -174182"/>
              <a:gd name="adj2" fmla="val 287321"/>
            </a:avLst>
          </a:prstGeom>
          <a:noFill/>
          <a:ln w="635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8" name="Connecteur droit avec flèche 97"/>
          <p:cNvCxnSpPr>
            <a:stCxn id="18" idx="4"/>
            <a:endCxn id="50" idx="0"/>
          </p:cNvCxnSpPr>
          <p:nvPr/>
        </p:nvCxnSpPr>
        <p:spPr>
          <a:xfrm>
            <a:off x="3079162" y="3710081"/>
            <a:ext cx="0" cy="444086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99" name="Connecteur droit avec flèche 98"/>
          <p:cNvCxnSpPr/>
          <p:nvPr/>
        </p:nvCxnSpPr>
        <p:spPr>
          <a:xfrm>
            <a:off x="3082683" y="4472081"/>
            <a:ext cx="0" cy="444086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00" name="Connecteur droit avec flèche 99"/>
          <p:cNvCxnSpPr/>
          <p:nvPr/>
        </p:nvCxnSpPr>
        <p:spPr>
          <a:xfrm>
            <a:off x="1920287" y="4472081"/>
            <a:ext cx="0" cy="444086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01" name="Connecteur droit avec flèche 100"/>
          <p:cNvCxnSpPr/>
          <p:nvPr/>
        </p:nvCxnSpPr>
        <p:spPr>
          <a:xfrm>
            <a:off x="4755562" y="4472081"/>
            <a:ext cx="0" cy="444086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02" name="Connecteur droit avec flèche 101"/>
          <p:cNvCxnSpPr/>
          <p:nvPr/>
        </p:nvCxnSpPr>
        <p:spPr>
          <a:xfrm>
            <a:off x="7095537" y="3710081"/>
            <a:ext cx="0" cy="444086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03" name="Connecteur droit avec flèche 102"/>
          <p:cNvCxnSpPr/>
          <p:nvPr/>
        </p:nvCxnSpPr>
        <p:spPr>
          <a:xfrm>
            <a:off x="5923962" y="4472081"/>
            <a:ext cx="0" cy="444086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04" name="Connecteur droit avec flèche 103"/>
          <p:cNvCxnSpPr/>
          <p:nvPr/>
        </p:nvCxnSpPr>
        <p:spPr>
          <a:xfrm>
            <a:off x="5923962" y="3710081"/>
            <a:ext cx="0" cy="444086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>
            <a:off x="8800512" y="3710081"/>
            <a:ext cx="0" cy="444086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06" name="Connecteur droit avec flèche 105"/>
          <p:cNvCxnSpPr/>
          <p:nvPr/>
        </p:nvCxnSpPr>
        <p:spPr>
          <a:xfrm>
            <a:off x="9962562" y="3710081"/>
            <a:ext cx="0" cy="444086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07" name="Connecteur droit avec flèche 106"/>
          <p:cNvCxnSpPr/>
          <p:nvPr/>
        </p:nvCxnSpPr>
        <p:spPr>
          <a:xfrm>
            <a:off x="8800512" y="4472081"/>
            <a:ext cx="0" cy="444086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08" name="Connecteur droit avec flèche 107"/>
          <p:cNvCxnSpPr>
            <a:stCxn id="46" idx="6"/>
            <a:endCxn id="50" idx="2"/>
          </p:cNvCxnSpPr>
          <p:nvPr/>
        </p:nvCxnSpPr>
        <p:spPr>
          <a:xfrm>
            <a:off x="2250142" y="4313124"/>
            <a:ext cx="499165" cy="0"/>
          </a:xfrm>
          <a:prstGeom prst="straightConnector1">
            <a:avLst/>
          </a:prstGeom>
          <a:noFill/>
          <a:ln w="6350" cap="flat" cmpd="sng" algn="ctr">
            <a:solidFill>
              <a:srgbClr val="70AD47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09" name="Connecteur droit avec flèche 108"/>
          <p:cNvCxnSpPr/>
          <p:nvPr/>
        </p:nvCxnSpPr>
        <p:spPr>
          <a:xfrm>
            <a:off x="2250142" y="5075124"/>
            <a:ext cx="499165" cy="0"/>
          </a:xfrm>
          <a:prstGeom prst="straightConnector1">
            <a:avLst/>
          </a:prstGeom>
          <a:noFill/>
          <a:ln w="6350" cap="flat" cmpd="sng" algn="ctr">
            <a:solidFill>
              <a:srgbClr val="70AD47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10" name="Connecteur droit avec flèche 109"/>
          <p:cNvCxnSpPr/>
          <p:nvPr/>
        </p:nvCxnSpPr>
        <p:spPr>
          <a:xfrm>
            <a:off x="1091267" y="5075124"/>
            <a:ext cx="499165" cy="0"/>
          </a:xfrm>
          <a:prstGeom prst="straightConnector1">
            <a:avLst/>
          </a:prstGeom>
          <a:noFill/>
          <a:ln w="6350" cap="flat" cmpd="sng" algn="ctr">
            <a:solidFill>
              <a:srgbClr val="70AD47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11" name="Connecteur droit avec flèche 110"/>
          <p:cNvCxnSpPr/>
          <p:nvPr/>
        </p:nvCxnSpPr>
        <p:spPr>
          <a:xfrm>
            <a:off x="5079067" y="4324029"/>
            <a:ext cx="499165" cy="0"/>
          </a:xfrm>
          <a:prstGeom prst="straightConnector1">
            <a:avLst/>
          </a:prstGeom>
          <a:noFill/>
          <a:ln w="6350" cap="flat" cmpd="sng" algn="ctr">
            <a:solidFill>
              <a:srgbClr val="70AD47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12" name="Connecteur droit avec flèche 111"/>
          <p:cNvCxnSpPr/>
          <p:nvPr/>
        </p:nvCxnSpPr>
        <p:spPr>
          <a:xfrm>
            <a:off x="6237942" y="3551124"/>
            <a:ext cx="499165" cy="0"/>
          </a:xfrm>
          <a:prstGeom prst="straightConnector1">
            <a:avLst/>
          </a:prstGeom>
          <a:noFill/>
          <a:ln w="6350" cap="flat" cmpd="sng" algn="ctr">
            <a:solidFill>
              <a:srgbClr val="70AD47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13" name="Connecteur droit avec flèche 112"/>
          <p:cNvCxnSpPr/>
          <p:nvPr/>
        </p:nvCxnSpPr>
        <p:spPr>
          <a:xfrm>
            <a:off x="6237942" y="4313124"/>
            <a:ext cx="499165" cy="0"/>
          </a:xfrm>
          <a:prstGeom prst="straightConnector1">
            <a:avLst/>
          </a:prstGeom>
          <a:noFill/>
          <a:ln w="6350" cap="flat" cmpd="sng" algn="ctr">
            <a:solidFill>
              <a:srgbClr val="70AD47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14" name="Connecteur droit avec flèche 113"/>
          <p:cNvCxnSpPr/>
          <p:nvPr/>
        </p:nvCxnSpPr>
        <p:spPr>
          <a:xfrm>
            <a:off x="5079067" y="5081267"/>
            <a:ext cx="499165" cy="0"/>
          </a:xfrm>
          <a:prstGeom prst="straightConnector1">
            <a:avLst/>
          </a:prstGeom>
          <a:noFill/>
          <a:ln w="6350" cap="flat" cmpd="sng" algn="ctr">
            <a:solidFill>
              <a:srgbClr val="70AD47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15" name="Connecteur droit avec flèche 114"/>
          <p:cNvCxnSpPr/>
          <p:nvPr/>
        </p:nvCxnSpPr>
        <p:spPr>
          <a:xfrm>
            <a:off x="9117667" y="3551124"/>
            <a:ext cx="499165" cy="0"/>
          </a:xfrm>
          <a:prstGeom prst="straightConnector1">
            <a:avLst/>
          </a:prstGeom>
          <a:noFill/>
          <a:ln w="6350" cap="flat" cmpd="sng" algn="ctr">
            <a:solidFill>
              <a:srgbClr val="70AD47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16" name="Connecteur droit avec flèche 115"/>
          <p:cNvCxnSpPr/>
          <p:nvPr/>
        </p:nvCxnSpPr>
        <p:spPr>
          <a:xfrm>
            <a:off x="10276542" y="3551124"/>
            <a:ext cx="499165" cy="0"/>
          </a:xfrm>
          <a:prstGeom prst="straightConnector1">
            <a:avLst/>
          </a:prstGeom>
          <a:noFill/>
          <a:ln w="6350" cap="flat" cmpd="sng" algn="ctr">
            <a:solidFill>
              <a:srgbClr val="70AD47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17" name="Connecteur droit avec flèche 116"/>
          <p:cNvCxnSpPr/>
          <p:nvPr/>
        </p:nvCxnSpPr>
        <p:spPr>
          <a:xfrm>
            <a:off x="9117667" y="4313124"/>
            <a:ext cx="499165" cy="0"/>
          </a:xfrm>
          <a:prstGeom prst="straightConnector1">
            <a:avLst/>
          </a:prstGeom>
          <a:noFill/>
          <a:ln w="6350" cap="flat" cmpd="sng" algn="ctr">
            <a:solidFill>
              <a:srgbClr val="70AD47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18" name="Connecteur en angle 117"/>
          <p:cNvCxnSpPr>
            <a:stCxn id="18" idx="0"/>
            <a:endCxn id="30" idx="0"/>
          </p:cNvCxnSpPr>
          <p:nvPr/>
        </p:nvCxnSpPr>
        <p:spPr>
          <a:xfrm rot="5400000" flipH="1" flipV="1">
            <a:off x="5073062" y="1398267"/>
            <a:ext cx="12700" cy="3987800"/>
          </a:xfrm>
          <a:prstGeom prst="bentConnector3">
            <a:avLst>
              <a:gd name="adj1" fmla="val 1800000"/>
            </a:avLst>
          </a:prstGeom>
          <a:noFill/>
          <a:ln w="6350" cap="flat" cmpd="sng" algn="ctr">
            <a:solidFill>
              <a:schemeClr val="tx2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19" name="Connecteur en angle 118"/>
          <p:cNvCxnSpPr>
            <a:stCxn id="30" idx="0"/>
            <a:endCxn id="42" idx="0"/>
          </p:cNvCxnSpPr>
          <p:nvPr/>
        </p:nvCxnSpPr>
        <p:spPr>
          <a:xfrm rot="5400000" flipH="1" flipV="1">
            <a:off x="9086262" y="1372867"/>
            <a:ext cx="12700" cy="4038600"/>
          </a:xfrm>
          <a:prstGeom prst="bentConnector3">
            <a:avLst>
              <a:gd name="adj1" fmla="val 1800000"/>
            </a:avLst>
          </a:prstGeom>
          <a:noFill/>
          <a:ln w="6350" cap="flat" cmpd="sng" algn="ctr">
            <a:solidFill>
              <a:schemeClr val="tx2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20" name="Connecteur en angle 119"/>
          <p:cNvCxnSpPr>
            <a:stCxn id="94" idx="4"/>
            <a:endCxn id="86" idx="4"/>
          </p:cNvCxnSpPr>
          <p:nvPr/>
        </p:nvCxnSpPr>
        <p:spPr>
          <a:xfrm rot="5400000">
            <a:off x="6768512" y="3214781"/>
            <a:ext cx="12700" cy="4038600"/>
          </a:xfrm>
          <a:prstGeom prst="bentConnector3">
            <a:avLst>
              <a:gd name="adj1" fmla="val 1800000"/>
            </a:avLst>
          </a:prstGeom>
          <a:noFill/>
          <a:ln w="6350" cap="flat" cmpd="sng" algn="ctr">
            <a:solidFill>
              <a:schemeClr val="tx2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21" name="Connecteur en angle 120"/>
          <p:cNvCxnSpPr>
            <a:stCxn id="74" idx="4"/>
            <a:endCxn id="86" idx="4"/>
          </p:cNvCxnSpPr>
          <p:nvPr/>
        </p:nvCxnSpPr>
        <p:spPr>
          <a:xfrm rot="16200000" flipH="1">
            <a:off x="2755312" y="3240181"/>
            <a:ext cx="12700" cy="3987800"/>
          </a:xfrm>
          <a:prstGeom prst="bentConnector3">
            <a:avLst>
              <a:gd name="adj1" fmla="val 1800000"/>
            </a:avLst>
          </a:prstGeom>
          <a:noFill/>
          <a:ln w="6350" cap="flat" cmpd="sng" algn="ctr">
            <a:solidFill>
              <a:schemeClr val="tx2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22" name="Connecteur en arc 121"/>
          <p:cNvCxnSpPr>
            <a:stCxn id="46" idx="5"/>
            <a:endCxn id="58" idx="3"/>
          </p:cNvCxnSpPr>
          <p:nvPr/>
        </p:nvCxnSpPr>
        <p:spPr>
          <a:xfrm rot="16200000" flipH="1">
            <a:off x="3914187" y="2664867"/>
            <a:ext cx="12700" cy="3521314"/>
          </a:xfrm>
          <a:prstGeom prst="curvedConnector3">
            <a:avLst>
              <a:gd name="adj1" fmla="val 2166591"/>
            </a:avLst>
          </a:prstGeom>
          <a:noFill/>
          <a:ln w="6350" cap="flat" cmpd="sng" algn="ctr">
            <a:solidFill>
              <a:schemeClr val="tx2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23" name="Connecteur en arc 122"/>
          <p:cNvCxnSpPr>
            <a:stCxn id="50" idx="7"/>
            <a:endCxn id="62" idx="1"/>
          </p:cNvCxnSpPr>
          <p:nvPr/>
        </p:nvCxnSpPr>
        <p:spPr>
          <a:xfrm rot="5400000" flipH="1" flipV="1">
            <a:off x="5073062" y="2440067"/>
            <a:ext cx="12700" cy="3521314"/>
          </a:xfrm>
          <a:prstGeom prst="curvedConnector3">
            <a:avLst>
              <a:gd name="adj1" fmla="val 2166591"/>
            </a:avLst>
          </a:prstGeom>
          <a:noFill/>
          <a:ln w="6350" cap="flat" cmpd="sng" algn="ctr">
            <a:solidFill>
              <a:schemeClr val="tx2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24" name="Connecteur en arc 123"/>
          <p:cNvCxnSpPr>
            <a:stCxn id="58" idx="5"/>
            <a:endCxn id="70" idx="3"/>
          </p:cNvCxnSpPr>
          <p:nvPr/>
        </p:nvCxnSpPr>
        <p:spPr>
          <a:xfrm rot="16200000" flipH="1">
            <a:off x="7927387" y="2639467"/>
            <a:ext cx="12700" cy="3572114"/>
          </a:xfrm>
          <a:prstGeom prst="curvedConnector3">
            <a:avLst>
              <a:gd name="adj1" fmla="val 2166591"/>
            </a:avLst>
          </a:prstGeom>
          <a:noFill/>
          <a:ln w="6350" cap="flat" cmpd="sng" algn="ctr">
            <a:solidFill>
              <a:schemeClr val="tx2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25" name="Connecteur en arc 124"/>
          <p:cNvCxnSpPr>
            <a:stCxn id="54" idx="7"/>
            <a:endCxn id="66" idx="1"/>
          </p:cNvCxnSpPr>
          <p:nvPr/>
        </p:nvCxnSpPr>
        <p:spPr>
          <a:xfrm rot="5400000" flipH="1" flipV="1">
            <a:off x="6768512" y="2414667"/>
            <a:ext cx="12700" cy="3572114"/>
          </a:xfrm>
          <a:prstGeom prst="curvedConnector3">
            <a:avLst>
              <a:gd name="adj1" fmla="val 2166591"/>
            </a:avLst>
          </a:prstGeom>
          <a:noFill/>
          <a:ln w="6350" cap="flat" cmpd="sng" algn="ctr">
            <a:solidFill>
              <a:schemeClr val="tx2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26" name="Connecteur en arc 125"/>
          <p:cNvCxnSpPr>
            <a:stCxn id="26" idx="7"/>
            <a:endCxn id="38" idx="1"/>
          </p:cNvCxnSpPr>
          <p:nvPr/>
        </p:nvCxnSpPr>
        <p:spPr>
          <a:xfrm rot="5400000" flipH="1" flipV="1">
            <a:off x="7927387" y="1652667"/>
            <a:ext cx="12700" cy="3572114"/>
          </a:xfrm>
          <a:prstGeom prst="curvedConnector3">
            <a:avLst>
              <a:gd name="adj1" fmla="val 1679094"/>
            </a:avLst>
          </a:prstGeom>
          <a:noFill/>
          <a:ln w="6350" cap="flat" cmpd="sng" algn="ctr">
            <a:solidFill>
              <a:schemeClr val="tx2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27" name="Connecteur en arc 126"/>
          <p:cNvCxnSpPr>
            <a:stCxn id="78" idx="5"/>
            <a:endCxn id="90" idx="3"/>
          </p:cNvCxnSpPr>
          <p:nvPr/>
        </p:nvCxnSpPr>
        <p:spPr>
          <a:xfrm rot="16200000" flipH="1">
            <a:off x="3914187" y="3426867"/>
            <a:ext cx="12700" cy="3521314"/>
          </a:xfrm>
          <a:prstGeom prst="curvedConnector3">
            <a:avLst>
              <a:gd name="adj1" fmla="val 1641591"/>
            </a:avLst>
          </a:prstGeom>
          <a:noFill/>
          <a:ln w="6350" cap="flat" cmpd="sng" algn="ctr">
            <a:solidFill>
              <a:schemeClr val="tx2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128" name="ZoneTexte 127"/>
          <p:cNvSpPr txBox="1"/>
          <p:nvPr/>
        </p:nvSpPr>
        <p:spPr>
          <a:xfrm>
            <a:off x="2749307" y="3443332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sz="700" dirty="0" smtClean="0">
                <a:solidFill>
                  <a:prstClr val="black"/>
                </a:solidFill>
                <a:latin typeface="Calibri" panose="020F0502020204030204"/>
              </a:rPr>
              <a:t>1 ⊢ A0, B0, C2</a:t>
            </a:r>
            <a:endParaRPr lang="fr-FR" sz="7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9" name="ZoneTexte 128"/>
          <p:cNvSpPr txBox="1"/>
          <p:nvPr/>
        </p:nvSpPr>
        <p:spPr>
          <a:xfrm>
            <a:off x="5527039" y="3442661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sz="700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lang="fr-FR" sz="700" dirty="0" smtClean="0">
                <a:solidFill>
                  <a:prstClr val="black"/>
                </a:solidFill>
                <a:latin typeface="Calibri" panose="020F0502020204030204"/>
              </a:rPr>
              <a:t> ⊢ A0, B1, C1</a:t>
            </a:r>
            <a:endParaRPr lang="fr-FR" sz="7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0" name="ZoneTexte 129"/>
          <p:cNvSpPr txBox="1"/>
          <p:nvPr/>
        </p:nvSpPr>
        <p:spPr>
          <a:xfrm>
            <a:off x="6710778" y="3441612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sz="700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lang="fr-FR" sz="700" dirty="0" smtClean="0">
                <a:solidFill>
                  <a:prstClr val="black"/>
                </a:solidFill>
                <a:latin typeface="Calibri" panose="020F0502020204030204"/>
              </a:rPr>
              <a:t> ⊢ A0, B1, C2</a:t>
            </a:r>
            <a:endParaRPr lang="fr-FR" sz="7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1" name="ZoneTexte 130"/>
          <p:cNvSpPr txBox="1"/>
          <p:nvPr/>
        </p:nvSpPr>
        <p:spPr>
          <a:xfrm>
            <a:off x="8393039" y="3448079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sz="7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lang="fr-FR" sz="700" dirty="0" smtClean="0">
                <a:solidFill>
                  <a:prstClr val="black"/>
                </a:solidFill>
                <a:latin typeface="Calibri" panose="020F0502020204030204"/>
              </a:rPr>
              <a:t> ⊢ A0, B2, C0</a:t>
            </a:r>
            <a:endParaRPr lang="fr-FR" sz="7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2" name="ZoneTexte 131"/>
          <p:cNvSpPr txBox="1"/>
          <p:nvPr/>
        </p:nvSpPr>
        <p:spPr>
          <a:xfrm>
            <a:off x="9568814" y="3438723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sz="700" dirty="0" smtClean="0">
                <a:solidFill>
                  <a:prstClr val="black"/>
                </a:solidFill>
                <a:latin typeface="Calibri" panose="020F0502020204030204"/>
              </a:rPr>
              <a:t>5 ⊢ A0, B2, C1</a:t>
            </a:r>
            <a:endParaRPr lang="fr-FR" sz="7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3" name="ZoneTexte 132"/>
          <p:cNvSpPr txBox="1"/>
          <p:nvPr/>
        </p:nvSpPr>
        <p:spPr>
          <a:xfrm>
            <a:off x="10744183" y="3443422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sz="700" dirty="0" smtClean="0">
                <a:solidFill>
                  <a:prstClr val="black"/>
                </a:solidFill>
                <a:latin typeface="Calibri" panose="020F0502020204030204"/>
              </a:rPr>
              <a:t>6 ⊢ A0, B2, C2</a:t>
            </a:r>
            <a:endParaRPr lang="fr-FR" sz="7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1539239" y="4210079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sz="700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lang="fr-FR" sz="700" dirty="0" smtClean="0">
                <a:solidFill>
                  <a:prstClr val="black"/>
                </a:solidFill>
                <a:latin typeface="Calibri" panose="020F0502020204030204"/>
              </a:rPr>
              <a:t> ⊢ A1, B0, C1</a:t>
            </a:r>
            <a:endParaRPr lang="fr-FR" sz="7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5" name="ZoneTexte 134"/>
          <p:cNvSpPr txBox="1"/>
          <p:nvPr/>
        </p:nvSpPr>
        <p:spPr>
          <a:xfrm>
            <a:off x="2710824" y="4200723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sz="700" dirty="0" smtClean="0">
                <a:solidFill>
                  <a:prstClr val="black"/>
                </a:solidFill>
                <a:latin typeface="Calibri" panose="020F0502020204030204"/>
              </a:rPr>
              <a:t>8 ⊢ A1, B0, C2</a:t>
            </a:r>
            <a:endParaRPr lang="fr-FR" sz="7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6" name="ZoneTexte 135"/>
          <p:cNvSpPr txBox="1"/>
          <p:nvPr/>
        </p:nvSpPr>
        <p:spPr>
          <a:xfrm>
            <a:off x="4348000" y="4210079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sz="700" dirty="0">
                <a:solidFill>
                  <a:prstClr val="black"/>
                </a:solidFill>
                <a:latin typeface="Calibri" panose="020F0502020204030204"/>
              </a:rPr>
              <a:t>9</a:t>
            </a:r>
            <a:r>
              <a:rPr lang="fr-FR" sz="700" dirty="0" smtClean="0">
                <a:solidFill>
                  <a:prstClr val="black"/>
                </a:solidFill>
                <a:latin typeface="Calibri" panose="020F0502020204030204"/>
              </a:rPr>
              <a:t> ⊢ A1, B1, C0</a:t>
            </a:r>
            <a:endParaRPr lang="fr-FR" sz="7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7" name="ZoneTexte 136"/>
          <p:cNvSpPr txBox="1"/>
          <p:nvPr/>
        </p:nvSpPr>
        <p:spPr>
          <a:xfrm>
            <a:off x="5509061" y="4202417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sz="700" dirty="0" smtClean="0">
                <a:solidFill>
                  <a:prstClr val="black"/>
                </a:solidFill>
                <a:latin typeface="Calibri" panose="020F0502020204030204"/>
              </a:rPr>
              <a:t>10 ⊢ A1, B1, C1</a:t>
            </a:r>
            <a:endParaRPr lang="fr-FR" sz="7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8" name="ZoneTexte 137"/>
          <p:cNvSpPr txBox="1"/>
          <p:nvPr/>
        </p:nvSpPr>
        <p:spPr>
          <a:xfrm>
            <a:off x="6691534" y="4205402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sz="700" dirty="0" smtClean="0">
                <a:solidFill>
                  <a:prstClr val="black"/>
                </a:solidFill>
                <a:latin typeface="Calibri" panose="020F0502020204030204"/>
              </a:rPr>
              <a:t>11 ⊢ A1, B1, C2</a:t>
            </a:r>
            <a:endParaRPr lang="fr-FR" sz="7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9" name="ZoneTexte 138"/>
          <p:cNvSpPr txBox="1"/>
          <p:nvPr/>
        </p:nvSpPr>
        <p:spPr>
          <a:xfrm>
            <a:off x="8404792" y="4210078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sz="700" dirty="0" smtClean="0">
                <a:solidFill>
                  <a:prstClr val="black"/>
                </a:solidFill>
                <a:latin typeface="Calibri" panose="020F0502020204030204"/>
              </a:rPr>
              <a:t>12 ⊢ A1, B2, C0</a:t>
            </a:r>
            <a:endParaRPr lang="fr-FR" sz="7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0" name="ZoneTexte 139"/>
          <p:cNvSpPr txBox="1"/>
          <p:nvPr/>
        </p:nvSpPr>
        <p:spPr>
          <a:xfrm>
            <a:off x="9575679" y="4216254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sz="700" dirty="0" smtClean="0">
                <a:solidFill>
                  <a:prstClr val="black"/>
                </a:solidFill>
                <a:latin typeface="Calibri" panose="020F0502020204030204"/>
              </a:rPr>
              <a:t>13 ⊢ A1, B2, C1</a:t>
            </a:r>
            <a:endParaRPr lang="fr-FR" sz="7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408218" y="4981118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sz="700" dirty="0" smtClean="0">
                <a:solidFill>
                  <a:prstClr val="black"/>
                </a:solidFill>
                <a:latin typeface="Calibri" panose="020F0502020204030204"/>
              </a:rPr>
              <a:t>14 ⊢ A2, B0, C0</a:t>
            </a:r>
            <a:endParaRPr lang="fr-FR" sz="7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2" name="ZoneTexte 141"/>
          <p:cNvSpPr txBox="1"/>
          <p:nvPr/>
        </p:nvSpPr>
        <p:spPr>
          <a:xfrm>
            <a:off x="1567093" y="4981118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sz="700" dirty="0" smtClean="0">
                <a:solidFill>
                  <a:prstClr val="black"/>
                </a:solidFill>
                <a:latin typeface="Calibri" panose="020F0502020204030204"/>
              </a:rPr>
              <a:t>15 ⊢ A2, B0, C1</a:t>
            </a:r>
            <a:endParaRPr lang="fr-FR" sz="7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3" name="ZoneTexte 142"/>
          <p:cNvSpPr txBox="1"/>
          <p:nvPr/>
        </p:nvSpPr>
        <p:spPr>
          <a:xfrm>
            <a:off x="2697384" y="4981118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sz="700" dirty="0" smtClean="0">
                <a:solidFill>
                  <a:prstClr val="black"/>
                </a:solidFill>
                <a:latin typeface="Calibri" panose="020F0502020204030204"/>
              </a:rPr>
              <a:t>16 ⊢ A2, B0, C2</a:t>
            </a:r>
            <a:endParaRPr lang="fr-FR" sz="7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4" name="ZoneTexte 143"/>
          <p:cNvSpPr txBox="1"/>
          <p:nvPr/>
        </p:nvSpPr>
        <p:spPr>
          <a:xfrm>
            <a:off x="4368164" y="4975524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sz="700" dirty="0" smtClean="0">
                <a:solidFill>
                  <a:prstClr val="black"/>
                </a:solidFill>
                <a:latin typeface="Calibri" panose="020F0502020204030204"/>
              </a:rPr>
              <a:t>17 ⊢ A2, B1, C0</a:t>
            </a:r>
            <a:endParaRPr lang="fr-FR" sz="7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5" name="ZoneTexte 144"/>
          <p:cNvSpPr txBox="1"/>
          <p:nvPr/>
        </p:nvSpPr>
        <p:spPr>
          <a:xfrm>
            <a:off x="5533389" y="4981118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sz="700" dirty="0" smtClean="0">
                <a:solidFill>
                  <a:prstClr val="black"/>
                </a:solidFill>
                <a:latin typeface="Calibri" panose="020F0502020204030204"/>
              </a:rPr>
              <a:t>18 ⊢ A2, B1, C1</a:t>
            </a:r>
            <a:endParaRPr lang="fr-FR" sz="7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6" name="ZoneTexte 145"/>
          <p:cNvSpPr txBox="1"/>
          <p:nvPr/>
        </p:nvSpPr>
        <p:spPr>
          <a:xfrm>
            <a:off x="8404791" y="4978272"/>
            <a:ext cx="85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sz="700" dirty="0" smtClean="0">
                <a:solidFill>
                  <a:prstClr val="black"/>
                </a:solidFill>
                <a:latin typeface="Calibri" panose="020F0502020204030204"/>
              </a:rPr>
              <a:t>19 ⊢ A2, B2, C0</a:t>
            </a:r>
            <a:endParaRPr lang="fr-FR" sz="7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47" name="Connecteur droit avec flèche 146"/>
          <p:cNvCxnSpPr/>
          <p:nvPr/>
        </p:nvCxnSpPr>
        <p:spPr>
          <a:xfrm>
            <a:off x="1152531" y="3560148"/>
            <a:ext cx="271156" cy="3677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147"/>
          <p:cNvCxnSpPr/>
          <p:nvPr/>
        </p:nvCxnSpPr>
        <p:spPr>
          <a:xfrm>
            <a:off x="1568456" y="3560148"/>
            <a:ext cx="271156" cy="3677"/>
          </a:xfrm>
          <a:prstGeom prst="straightConnector1">
            <a:avLst/>
          </a:prstGeom>
          <a:ln>
            <a:solidFill>
              <a:schemeClr val="tx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ZoneTexte 148"/>
          <p:cNvSpPr txBox="1"/>
          <p:nvPr/>
        </p:nvSpPr>
        <p:spPr>
          <a:xfrm>
            <a:off x="1130612" y="3279913"/>
            <a:ext cx="333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A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0" name="ZoneTexte 149"/>
          <p:cNvSpPr txBox="1"/>
          <p:nvPr/>
        </p:nvSpPr>
        <p:spPr>
          <a:xfrm>
            <a:off x="1537346" y="3279912"/>
            <a:ext cx="333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2"/>
                </a:solidFill>
              </a:rPr>
              <a:t>B</a:t>
            </a:r>
            <a:endParaRPr lang="fr-FR" dirty="0">
              <a:solidFill>
                <a:schemeClr val="tx2"/>
              </a:solidFill>
            </a:endParaRPr>
          </a:p>
        </p:txBody>
      </p:sp>
      <p:cxnSp>
        <p:nvCxnSpPr>
          <p:cNvPr id="151" name="Connecteur droit avec flèche 150"/>
          <p:cNvCxnSpPr/>
          <p:nvPr/>
        </p:nvCxnSpPr>
        <p:spPr>
          <a:xfrm>
            <a:off x="1947715" y="3560148"/>
            <a:ext cx="271156" cy="3677"/>
          </a:xfrm>
          <a:prstGeom prst="straightConnector1">
            <a:avLst/>
          </a:prstGeom>
          <a:ln>
            <a:solidFill>
              <a:srgbClr val="92D05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ZoneTexte 151"/>
          <p:cNvSpPr txBox="1"/>
          <p:nvPr/>
        </p:nvSpPr>
        <p:spPr>
          <a:xfrm>
            <a:off x="1916605" y="3279912"/>
            <a:ext cx="333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92D050"/>
                </a:solidFill>
              </a:rPr>
              <a:t>C</a:t>
            </a:r>
            <a:endParaRPr lang="fr-FR" dirty="0">
              <a:solidFill>
                <a:srgbClr val="92D050"/>
              </a:solidFill>
            </a:endParaRPr>
          </a:p>
        </p:txBody>
      </p:sp>
      <p:sp>
        <p:nvSpPr>
          <p:cNvPr id="153" name="ZoneTexte 152"/>
          <p:cNvSpPr txBox="1"/>
          <p:nvPr/>
        </p:nvSpPr>
        <p:spPr>
          <a:xfrm>
            <a:off x="398360" y="1440792"/>
            <a:ext cx="2611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 smtClean="0"/>
              <a:t>Cartes des joueurs :</a:t>
            </a:r>
            <a:endParaRPr lang="fr-FR" sz="2000" b="1" u="sng" dirty="0"/>
          </a:p>
        </p:txBody>
      </p:sp>
      <p:pic>
        <p:nvPicPr>
          <p:cNvPr id="154" name="Image 1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4142">
            <a:off x="10744183" y="1907299"/>
            <a:ext cx="418784" cy="588251"/>
          </a:xfrm>
          <a:prstGeom prst="rect">
            <a:avLst/>
          </a:prstGeom>
        </p:spPr>
      </p:pic>
      <p:pic>
        <p:nvPicPr>
          <p:cNvPr id="155" name="Image 1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4142">
            <a:off x="10887552" y="2078748"/>
            <a:ext cx="418784" cy="58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0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5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5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5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5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6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5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6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7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0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5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5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5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5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0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1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2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5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5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0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1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18" grpId="0" animBg="1"/>
      <p:bldP spid="26" grpId="0" animBg="1"/>
      <p:bldP spid="30" grpId="0" animBg="1"/>
      <p:bldP spid="34" grpId="0" animBg="1"/>
      <p:bldP spid="38" grpId="0" animBg="1"/>
      <p:bldP spid="42" grpId="0" animBg="1"/>
      <p:bldP spid="46" grpId="0" animBg="1"/>
      <p:bldP spid="50" grpId="0" animBg="1"/>
      <p:bldP spid="54" grpId="0" animBg="1"/>
      <p:bldP spid="58" grpId="0" animBg="1"/>
      <p:bldP spid="62" grpId="0" animBg="1"/>
      <p:bldP spid="66" grpId="0" animBg="1"/>
      <p:bldP spid="70" grpId="0" animBg="1"/>
      <p:bldP spid="74" grpId="0" animBg="1"/>
      <p:bldP spid="78" grpId="0" animBg="1"/>
      <p:bldP spid="82" grpId="0" animBg="1"/>
      <p:bldP spid="86" grpId="0" animBg="1"/>
      <p:bldP spid="90" grpId="0" animBg="1"/>
      <p:bldP spid="94" grpId="0" animBg="1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9" grpId="0"/>
      <p:bldP spid="150" grpId="0"/>
      <p:bldP spid="1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16834" y="346452"/>
            <a:ext cx="10910326" cy="76944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tx1"/>
                </a:solidFill>
              </a:rPr>
              <a:t>Jeu des As et des huits</a:t>
            </a:r>
            <a:endParaRPr lang="fr-FR" sz="4400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296" y="1956307"/>
            <a:ext cx="641746" cy="93481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636" y="1956307"/>
            <a:ext cx="641746" cy="93481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008" y="1956307"/>
            <a:ext cx="641746" cy="93481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348" y="1956307"/>
            <a:ext cx="641746" cy="93481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567954" y="1434771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Alice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122895" y="1434771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Bob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8677836" y="1434771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Chloé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390" y="1956307"/>
            <a:ext cx="665504" cy="934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536" y="1956307"/>
            <a:ext cx="665504" cy="934810"/>
          </a:xfrm>
          <a:prstGeom prst="rect">
            <a:avLst/>
          </a:prstGeom>
        </p:spPr>
      </p:pic>
      <p:cxnSp>
        <p:nvCxnSpPr>
          <p:cNvPr id="147" name="Connecteur droit avec flèche 146"/>
          <p:cNvCxnSpPr/>
          <p:nvPr/>
        </p:nvCxnSpPr>
        <p:spPr>
          <a:xfrm>
            <a:off x="1152531" y="3560148"/>
            <a:ext cx="271156" cy="3677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147"/>
          <p:cNvCxnSpPr/>
          <p:nvPr/>
        </p:nvCxnSpPr>
        <p:spPr>
          <a:xfrm>
            <a:off x="1568456" y="3560148"/>
            <a:ext cx="271156" cy="3677"/>
          </a:xfrm>
          <a:prstGeom prst="straightConnector1">
            <a:avLst/>
          </a:prstGeom>
          <a:ln>
            <a:solidFill>
              <a:schemeClr val="tx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ZoneTexte 148"/>
          <p:cNvSpPr txBox="1"/>
          <p:nvPr/>
        </p:nvSpPr>
        <p:spPr>
          <a:xfrm>
            <a:off x="1130612" y="3279913"/>
            <a:ext cx="333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A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0" name="ZoneTexte 149"/>
          <p:cNvSpPr txBox="1"/>
          <p:nvPr/>
        </p:nvSpPr>
        <p:spPr>
          <a:xfrm>
            <a:off x="1537346" y="3279912"/>
            <a:ext cx="333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2"/>
                </a:solidFill>
              </a:rPr>
              <a:t>B</a:t>
            </a:r>
            <a:endParaRPr lang="fr-FR" dirty="0">
              <a:solidFill>
                <a:schemeClr val="tx2"/>
              </a:solidFill>
            </a:endParaRPr>
          </a:p>
        </p:txBody>
      </p:sp>
      <p:cxnSp>
        <p:nvCxnSpPr>
          <p:cNvPr id="151" name="Connecteur droit avec flèche 150"/>
          <p:cNvCxnSpPr/>
          <p:nvPr/>
        </p:nvCxnSpPr>
        <p:spPr>
          <a:xfrm>
            <a:off x="1947715" y="3560148"/>
            <a:ext cx="271156" cy="3677"/>
          </a:xfrm>
          <a:prstGeom prst="straightConnector1">
            <a:avLst/>
          </a:prstGeom>
          <a:ln>
            <a:solidFill>
              <a:srgbClr val="92D05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ZoneTexte 151"/>
          <p:cNvSpPr txBox="1"/>
          <p:nvPr/>
        </p:nvSpPr>
        <p:spPr>
          <a:xfrm>
            <a:off x="1916605" y="3279912"/>
            <a:ext cx="333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92D050"/>
                </a:solidFill>
              </a:rPr>
              <a:t>C</a:t>
            </a:r>
            <a:endParaRPr lang="fr-FR" dirty="0">
              <a:solidFill>
                <a:srgbClr val="92D050"/>
              </a:solidFill>
            </a:endParaRP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64" y="2888079"/>
            <a:ext cx="5823018" cy="3817214"/>
          </a:xfrm>
          <a:prstGeom prst="rect">
            <a:avLst/>
          </a:prstGeom>
        </p:spPr>
      </p:pic>
      <p:sp>
        <p:nvSpPr>
          <p:cNvPr id="153" name="ZoneTexte 152"/>
          <p:cNvSpPr txBox="1"/>
          <p:nvPr/>
        </p:nvSpPr>
        <p:spPr>
          <a:xfrm>
            <a:off x="398360" y="1440792"/>
            <a:ext cx="2611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 smtClean="0"/>
              <a:t>Cartes des joueurs :</a:t>
            </a:r>
            <a:endParaRPr lang="fr-FR" sz="2000" b="1" u="sng" dirty="0"/>
          </a:p>
        </p:txBody>
      </p:sp>
      <p:pic>
        <p:nvPicPr>
          <p:cNvPr id="154" name="Image 1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4142">
            <a:off x="10744183" y="1907299"/>
            <a:ext cx="418784" cy="588251"/>
          </a:xfrm>
          <a:prstGeom prst="rect">
            <a:avLst/>
          </a:prstGeom>
        </p:spPr>
      </p:pic>
      <p:pic>
        <p:nvPicPr>
          <p:cNvPr id="155" name="Image 1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4142">
            <a:off x="10887552" y="2078748"/>
            <a:ext cx="418784" cy="588251"/>
          </a:xfrm>
          <a:prstGeom prst="rect">
            <a:avLst/>
          </a:prstGeom>
        </p:spPr>
      </p:pic>
      <p:sp>
        <p:nvSpPr>
          <p:cNvPr id="156" name="ZoneTexte 155"/>
          <p:cNvSpPr txBox="1"/>
          <p:nvPr/>
        </p:nvSpPr>
        <p:spPr>
          <a:xfrm>
            <a:off x="7342094" y="4058907"/>
            <a:ext cx="3148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[</a:t>
            </a:r>
            <a:r>
              <a:rPr lang="fr-FR" sz="2400" b="1" dirty="0">
                <a:solidFill>
                  <a:schemeClr val="bg1"/>
                </a:solidFill>
              </a:rPr>
              <a:t>C</a:t>
            </a:r>
            <a:r>
              <a:rPr lang="fr-FR" sz="2400" b="1" dirty="0" smtClean="0">
                <a:solidFill>
                  <a:schemeClr val="bg1"/>
                </a:solidFill>
              </a:rPr>
              <a:t>](¬[A](cartes))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70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</p:bldLst>
  </p:timing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1311</TotalTime>
  <Words>469</Words>
  <Application>Microsoft Office PowerPoint</Application>
  <PresentationFormat>Grand écran</PresentationFormat>
  <Paragraphs>121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Wingdings 3</vt:lpstr>
      <vt:lpstr>Secteur</vt:lpstr>
      <vt:lpstr>Conception personnalisée</vt:lpstr>
      <vt:lpstr>La logique épistémique et le muddy children puzzle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Gatien haddad</dc:creator>
  <cp:lastModifiedBy>Gatien haddad</cp:lastModifiedBy>
  <cp:revision>34</cp:revision>
  <dcterms:created xsi:type="dcterms:W3CDTF">2021-06-28T17:18:45Z</dcterms:created>
  <dcterms:modified xsi:type="dcterms:W3CDTF">2021-06-29T15:10:03Z</dcterms:modified>
</cp:coreProperties>
</file>