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2" r:id="rId4"/>
    <p:sldId id="263" r:id="rId5"/>
    <p:sldId id="264" r:id="rId6"/>
    <p:sldId id="265" r:id="rId7"/>
    <p:sldId id="266" r:id="rId8"/>
    <p:sldId id="267" r:id="rId9"/>
    <p:sldId id="257" r:id="rId10"/>
    <p:sldId id="258" r:id="rId11"/>
    <p:sldId id="268" r:id="rId12"/>
    <p:sldId id="259"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1FE6E-ECFB-D74A-BA35-D0BF880650E2}" type="datetimeFigureOut">
              <a:rPr lang="fr-FR" smtClean="0"/>
              <a:t>16/10/2018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50D2A-4D3A-D64B-9D38-153A68AF5DC0}" type="slidenum">
              <a:rPr lang="fr-FR" smtClean="0"/>
              <a:t>‹N°›</a:t>
            </a:fld>
            <a:endParaRPr lang="fr-FR"/>
          </a:p>
        </p:txBody>
      </p:sp>
    </p:spTree>
    <p:extLst>
      <p:ext uri="{BB962C8B-B14F-4D97-AF65-F5344CB8AC3E}">
        <p14:creationId xmlns:p14="http://schemas.microsoft.com/office/powerpoint/2010/main" val="3998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73A9F39-24AA-D540-B19A-7C95FF8478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1682EC06-CA4F-1548-A271-A99CAEE79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 xmlns:a16="http://schemas.microsoft.com/office/drawing/2014/main" id="{7B2753F6-B71C-BF4C-A207-4BF137B2C91D}"/>
              </a:ext>
            </a:extLst>
          </p:cNvPr>
          <p:cNvSpPr>
            <a:spLocks noGrp="1"/>
          </p:cNvSpPr>
          <p:nvPr>
            <p:ph type="dt" sz="half" idx="10"/>
          </p:nvPr>
        </p:nvSpPr>
        <p:spPr/>
        <p:txBody>
          <a:bodyPr/>
          <a:lstStyle/>
          <a:p>
            <a:fld id="{AC73579A-DD53-964B-B51F-81BED80504CD}" type="datetime1">
              <a:rPr lang="fr-FR" smtClean="0"/>
              <a:t>16/10/2018</a:t>
            </a:fld>
            <a:endParaRPr lang="fr-FR"/>
          </a:p>
        </p:txBody>
      </p:sp>
      <p:sp>
        <p:nvSpPr>
          <p:cNvPr id="5" name="Espace réservé du pied de page 4">
            <a:extLst>
              <a:ext uri="{FF2B5EF4-FFF2-40B4-BE49-F238E27FC236}">
                <a16:creationId xmlns="" xmlns:a16="http://schemas.microsoft.com/office/drawing/2014/main" id="{0190DDEC-729F-3947-8042-43581669CA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5ECF3038-490D-4042-AFC5-3FA945877D99}"/>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854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175AF66-BAC2-3740-9761-F034744536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39D7DF21-66FF-BC4E-B81E-4B3283F63C9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AC52B697-3ED9-2E4B-94A8-10C21B03C88F}"/>
              </a:ext>
            </a:extLst>
          </p:cNvPr>
          <p:cNvSpPr>
            <a:spLocks noGrp="1"/>
          </p:cNvSpPr>
          <p:nvPr>
            <p:ph type="dt" sz="half" idx="10"/>
          </p:nvPr>
        </p:nvSpPr>
        <p:spPr/>
        <p:txBody>
          <a:bodyPr/>
          <a:lstStyle/>
          <a:p>
            <a:fld id="{FE324365-02F6-6945-B6CC-BFF50EE89B31}" type="datetime1">
              <a:rPr lang="fr-FR" smtClean="0"/>
              <a:t>16/10/2018</a:t>
            </a:fld>
            <a:endParaRPr lang="fr-FR"/>
          </a:p>
        </p:txBody>
      </p:sp>
      <p:sp>
        <p:nvSpPr>
          <p:cNvPr id="5" name="Espace réservé du pied de page 4">
            <a:extLst>
              <a:ext uri="{FF2B5EF4-FFF2-40B4-BE49-F238E27FC236}">
                <a16:creationId xmlns="" xmlns:a16="http://schemas.microsoft.com/office/drawing/2014/main" id="{534DFDA4-7592-3441-8CE8-14AFB6BF9C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318CAEE0-ED5D-4F44-94FE-C9712D0C4EBB}"/>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63866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6AA78DDB-C5E9-C54B-ABED-E2DAB36E24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F8598CCB-598C-2445-B53E-CE0742E5CE3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E358C65F-55C7-924C-B3C5-8F857DE29606}"/>
              </a:ext>
            </a:extLst>
          </p:cNvPr>
          <p:cNvSpPr>
            <a:spLocks noGrp="1"/>
          </p:cNvSpPr>
          <p:nvPr>
            <p:ph type="dt" sz="half" idx="10"/>
          </p:nvPr>
        </p:nvSpPr>
        <p:spPr/>
        <p:txBody>
          <a:bodyPr/>
          <a:lstStyle/>
          <a:p>
            <a:fld id="{EE0972DB-64C3-9848-86B4-BF882276194F}" type="datetime1">
              <a:rPr lang="fr-FR" smtClean="0"/>
              <a:t>16/10/2018</a:t>
            </a:fld>
            <a:endParaRPr lang="fr-FR"/>
          </a:p>
        </p:txBody>
      </p:sp>
      <p:sp>
        <p:nvSpPr>
          <p:cNvPr id="5" name="Espace réservé du pied de page 4">
            <a:extLst>
              <a:ext uri="{FF2B5EF4-FFF2-40B4-BE49-F238E27FC236}">
                <a16:creationId xmlns="" xmlns:a16="http://schemas.microsoft.com/office/drawing/2014/main" id="{60AEDE70-A986-E84F-BB35-2EAE56DB2E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DA4A9C89-C37A-274A-A5AC-B8B643289BF3}"/>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95788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5C0A527-C8D0-B34A-B753-DC0C2885E8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3C5D6309-0AAB-4F44-87A4-E3333487EB5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3B1953E2-78AF-BD4D-99A8-089553ECA16F}"/>
              </a:ext>
            </a:extLst>
          </p:cNvPr>
          <p:cNvSpPr>
            <a:spLocks noGrp="1"/>
          </p:cNvSpPr>
          <p:nvPr>
            <p:ph type="dt" sz="half" idx="10"/>
          </p:nvPr>
        </p:nvSpPr>
        <p:spPr/>
        <p:txBody>
          <a:bodyPr/>
          <a:lstStyle/>
          <a:p>
            <a:fld id="{AAEBCB14-5182-D64B-9B2F-0C6CCB60B43C}" type="datetime1">
              <a:rPr lang="fr-FR" smtClean="0"/>
              <a:t>16/10/2018</a:t>
            </a:fld>
            <a:endParaRPr lang="fr-FR"/>
          </a:p>
        </p:txBody>
      </p:sp>
      <p:sp>
        <p:nvSpPr>
          <p:cNvPr id="5" name="Espace réservé du pied de page 4">
            <a:extLst>
              <a:ext uri="{FF2B5EF4-FFF2-40B4-BE49-F238E27FC236}">
                <a16:creationId xmlns="" xmlns:a16="http://schemas.microsoft.com/office/drawing/2014/main" id="{3E632A04-F1A7-E841-A183-F1A4861812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277F6D31-31B3-4D45-A1F3-EBB2078653BC}"/>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52737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C3DB188-C3A6-8448-9BDB-CF8BA6063B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A16C2479-AF40-4C45-99E8-31F98701A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 xmlns:a16="http://schemas.microsoft.com/office/drawing/2014/main" id="{E9B6F10D-ED2F-834A-810B-5876822DA079}"/>
              </a:ext>
            </a:extLst>
          </p:cNvPr>
          <p:cNvSpPr>
            <a:spLocks noGrp="1"/>
          </p:cNvSpPr>
          <p:nvPr>
            <p:ph type="dt" sz="half" idx="10"/>
          </p:nvPr>
        </p:nvSpPr>
        <p:spPr/>
        <p:txBody>
          <a:bodyPr/>
          <a:lstStyle/>
          <a:p>
            <a:fld id="{658B8416-0DB9-B445-A91F-45F0FFECD155}" type="datetime1">
              <a:rPr lang="fr-FR" smtClean="0"/>
              <a:t>16/10/2018</a:t>
            </a:fld>
            <a:endParaRPr lang="fr-FR"/>
          </a:p>
        </p:txBody>
      </p:sp>
      <p:sp>
        <p:nvSpPr>
          <p:cNvPr id="5" name="Espace réservé du pied de page 4">
            <a:extLst>
              <a:ext uri="{FF2B5EF4-FFF2-40B4-BE49-F238E27FC236}">
                <a16:creationId xmlns="" xmlns:a16="http://schemas.microsoft.com/office/drawing/2014/main" id="{49522DA7-93B9-E049-B0E4-257660B0B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8DAE1167-6064-BD4A-9F9C-733C8AD60DE1}"/>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67462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39432EA-AD72-2D4A-8544-20FE0FEF2E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86D53ED1-1BF0-A845-9A07-2BE88429F1F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F6DC000E-73C6-9842-BC68-24B759AF01F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058AF4D6-0073-EA41-B653-48A60FF9D658}"/>
              </a:ext>
            </a:extLst>
          </p:cNvPr>
          <p:cNvSpPr>
            <a:spLocks noGrp="1"/>
          </p:cNvSpPr>
          <p:nvPr>
            <p:ph type="dt" sz="half" idx="10"/>
          </p:nvPr>
        </p:nvSpPr>
        <p:spPr/>
        <p:txBody>
          <a:bodyPr/>
          <a:lstStyle/>
          <a:p>
            <a:fld id="{3EE44FEB-A28B-AA47-9ADF-88EF00261751}" type="datetime1">
              <a:rPr lang="fr-FR" smtClean="0"/>
              <a:t>16/10/2018</a:t>
            </a:fld>
            <a:endParaRPr lang="fr-FR"/>
          </a:p>
        </p:txBody>
      </p:sp>
      <p:sp>
        <p:nvSpPr>
          <p:cNvPr id="6" name="Espace réservé du pied de page 5">
            <a:extLst>
              <a:ext uri="{FF2B5EF4-FFF2-40B4-BE49-F238E27FC236}">
                <a16:creationId xmlns="" xmlns:a16="http://schemas.microsoft.com/office/drawing/2014/main" id="{A284F9FE-E485-2C4D-87D7-D665C7396D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FA346397-20B9-EC45-8911-4D530BD2B5AE}"/>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60121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2FA9661-E493-BF41-BD40-FEE574F6B2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D55541C4-1F22-F641-AEE1-7C3854BFD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 xmlns:a16="http://schemas.microsoft.com/office/drawing/2014/main" id="{101C0078-17F6-6849-AA77-CB86C48B6AB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4C345943-6B94-EA44-AD35-D65F35731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 xmlns:a16="http://schemas.microsoft.com/office/drawing/2014/main" id="{8D19C587-936A-4E45-815C-AE8E44EFDC4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9ADDE2B9-4D21-704D-899F-8153E2B32012}"/>
              </a:ext>
            </a:extLst>
          </p:cNvPr>
          <p:cNvSpPr>
            <a:spLocks noGrp="1"/>
          </p:cNvSpPr>
          <p:nvPr>
            <p:ph type="dt" sz="half" idx="10"/>
          </p:nvPr>
        </p:nvSpPr>
        <p:spPr/>
        <p:txBody>
          <a:bodyPr/>
          <a:lstStyle/>
          <a:p>
            <a:fld id="{F6C2B801-138F-4040-B096-9936CCC4EE8B}" type="datetime1">
              <a:rPr lang="fr-FR" smtClean="0"/>
              <a:t>16/10/2018</a:t>
            </a:fld>
            <a:endParaRPr lang="fr-FR"/>
          </a:p>
        </p:txBody>
      </p:sp>
      <p:sp>
        <p:nvSpPr>
          <p:cNvPr id="8" name="Espace réservé du pied de page 7">
            <a:extLst>
              <a:ext uri="{FF2B5EF4-FFF2-40B4-BE49-F238E27FC236}">
                <a16:creationId xmlns="" xmlns:a16="http://schemas.microsoft.com/office/drawing/2014/main" id="{E7D4BA2F-9C28-3347-9858-5B2EEF22C05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8E89DE5D-F0A7-874F-91FE-580721A56BA2}"/>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14230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26900A3-6122-314E-BE3E-E30124D601F2}"/>
              </a:ext>
            </a:extLst>
          </p:cNvPr>
          <p:cNvSpPr>
            <a:spLocks noGrp="1"/>
          </p:cNvSpPr>
          <p:nvPr>
            <p:ph type="title"/>
          </p:nvPr>
        </p:nvSpPr>
        <p:spPr/>
        <p:txBody>
          <a:bodyPr/>
          <a:lstStyle/>
          <a:p>
            <a:r>
              <a:rPr lang="fr-FR" dirty="0"/>
              <a:t>Modifiez le style du titre</a:t>
            </a:r>
          </a:p>
        </p:txBody>
      </p:sp>
      <p:sp>
        <p:nvSpPr>
          <p:cNvPr id="3" name="Espace réservé de la date 2">
            <a:extLst>
              <a:ext uri="{FF2B5EF4-FFF2-40B4-BE49-F238E27FC236}">
                <a16:creationId xmlns="" xmlns:a16="http://schemas.microsoft.com/office/drawing/2014/main" id="{BD9A8362-6EDA-C24D-BAA5-2F5C0BD04179}"/>
              </a:ext>
            </a:extLst>
          </p:cNvPr>
          <p:cNvSpPr>
            <a:spLocks noGrp="1"/>
          </p:cNvSpPr>
          <p:nvPr>
            <p:ph type="dt" sz="half" idx="10"/>
          </p:nvPr>
        </p:nvSpPr>
        <p:spPr/>
        <p:txBody>
          <a:bodyPr/>
          <a:lstStyle/>
          <a:p>
            <a:fld id="{6E287002-4CD4-6B4B-87C4-B811F1C79B21}" type="datetime1">
              <a:rPr lang="fr-FR" smtClean="0"/>
              <a:t>16/10/2018</a:t>
            </a:fld>
            <a:endParaRPr lang="fr-FR"/>
          </a:p>
        </p:txBody>
      </p:sp>
      <p:sp>
        <p:nvSpPr>
          <p:cNvPr id="4" name="Espace réservé du pied de page 3">
            <a:extLst>
              <a:ext uri="{FF2B5EF4-FFF2-40B4-BE49-F238E27FC236}">
                <a16:creationId xmlns="" xmlns:a16="http://schemas.microsoft.com/office/drawing/2014/main" id="{FDA7C79A-8E29-6B4D-9916-60D27BDF804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5C4191D9-D9C0-5842-B2F7-BA6168D9BF8F}"/>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156930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6EA81ED8-712A-924F-8EF5-44FEF10F7803}"/>
              </a:ext>
            </a:extLst>
          </p:cNvPr>
          <p:cNvSpPr>
            <a:spLocks noGrp="1"/>
          </p:cNvSpPr>
          <p:nvPr>
            <p:ph type="dt" sz="half" idx="10"/>
          </p:nvPr>
        </p:nvSpPr>
        <p:spPr/>
        <p:txBody>
          <a:bodyPr/>
          <a:lstStyle/>
          <a:p>
            <a:fld id="{AE4A5C21-542E-EC4B-A485-8977FB047787}" type="datetime1">
              <a:rPr lang="fr-FR" smtClean="0"/>
              <a:t>16/10/2018</a:t>
            </a:fld>
            <a:endParaRPr lang="fr-FR"/>
          </a:p>
        </p:txBody>
      </p:sp>
      <p:sp>
        <p:nvSpPr>
          <p:cNvPr id="3" name="Espace réservé du pied de page 2">
            <a:extLst>
              <a:ext uri="{FF2B5EF4-FFF2-40B4-BE49-F238E27FC236}">
                <a16:creationId xmlns="" xmlns:a16="http://schemas.microsoft.com/office/drawing/2014/main" id="{880183DC-C1D5-054D-B54D-7F22D470FC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5F7913F1-B866-B140-8348-09A18B50B8DF}"/>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5101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D411D8A-79D7-3448-BF4F-B91B766D7F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7201981E-6543-8A48-8FCB-A8E7111AE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494534CD-C5A8-6C48-9A16-8B295F293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D7D1C013-D117-8A4E-AD3F-384B69AEDFE9}"/>
              </a:ext>
            </a:extLst>
          </p:cNvPr>
          <p:cNvSpPr>
            <a:spLocks noGrp="1"/>
          </p:cNvSpPr>
          <p:nvPr>
            <p:ph type="dt" sz="half" idx="10"/>
          </p:nvPr>
        </p:nvSpPr>
        <p:spPr/>
        <p:txBody>
          <a:bodyPr/>
          <a:lstStyle/>
          <a:p>
            <a:fld id="{1B864107-30B2-DD45-88D4-9E6890BAEA96}" type="datetime1">
              <a:rPr lang="fr-FR" smtClean="0"/>
              <a:t>16/10/2018</a:t>
            </a:fld>
            <a:endParaRPr lang="fr-FR"/>
          </a:p>
        </p:txBody>
      </p:sp>
      <p:sp>
        <p:nvSpPr>
          <p:cNvPr id="6" name="Espace réservé du pied de page 5">
            <a:extLst>
              <a:ext uri="{FF2B5EF4-FFF2-40B4-BE49-F238E27FC236}">
                <a16:creationId xmlns="" xmlns:a16="http://schemas.microsoft.com/office/drawing/2014/main" id="{253C3304-1774-1844-9C06-6E9E8A4FAB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421927D5-F274-4B45-B071-1E028382282A}"/>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7185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5BF4E55-7316-6F47-9E96-1909922679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 xmlns:a16="http://schemas.microsoft.com/office/drawing/2014/main" id="{96C0C562-2AFF-5140-8A06-6A159E01F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3936EAAE-8F1B-B14F-B8EE-6455E8E9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93B7E4D5-FD89-5542-9C1F-B188A0E89CB3}"/>
              </a:ext>
            </a:extLst>
          </p:cNvPr>
          <p:cNvSpPr>
            <a:spLocks noGrp="1"/>
          </p:cNvSpPr>
          <p:nvPr>
            <p:ph type="dt" sz="half" idx="10"/>
          </p:nvPr>
        </p:nvSpPr>
        <p:spPr/>
        <p:txBody>
          <a:bodyPr/>
          <a:lstStyle/>
          <a:p>
            <a:fld id="{A8432FCF-E49F-614D-9377-55D2EB0B787D}" type="datetime1">
              <a:rPr lang="fr-FR" smtClean="0"/>
              <a:t>16/10/2018</a:t>
            </a:fld>
            <a:endParaRPr lang="fr-FR"/>
          </a:p>
        </p:txBody>
      </p:sp>
      <p:sp>
        <p:nvSpPr>
          <p:cNvPr id="6" name="Espace réservé du pied de page 5">
            <a:extLst>
              <a:ext uri="{FF2B5EF4-FFF2-40B4-BE49-F238E27FC236}">
                <a16:creationId xmlns="" xmlns:a16="http://schemas.microsoft.com/office/drawing/2014/main" id="{418D02BF-7ED3-5F43-B7FA-A9233EA7F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137F1BA-C991-0040-B43C-888481A069E2}"/>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42280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F893CC3A-39A2-4A41-8665-FE7F636F3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1E53500B-2381-4C4F-A03E-A3063EBEC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78988BD4-D8F8-CA40-9359-E18748A5BE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1993D-A6F2-614C-827C-8863833D1A24}" type="datetime1">
              <a:rPr lang="fr-FR" smtClean="0"/>
              <a:t>16/10/2018</a:t>
            </a:fld>
            <a:endParaRPr lang="fr-FR"/>
          </a:p>
        </p:txBody>
      </p:sp>
      <p:sp>
        <p:nvSpPr>
          <p:cNvPr id="5" name="Espace réservé du pied de page 4">
            <a:extLst>
              <a:ext uri="{FF2B5EF4-FFF2-40B4-BE49-F238E27FC236}">
                <a16:creationId xmlns="" xmlns:a16="http://schemas.microsoft.com/office/drawing/2014/main" id="{0D257083-7A4C-1C4D-900C-FACA65E4F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EF573438-6DB4-BF41-9292-B2F76EDE5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2C138-C68C-0943-9DD7-B462CD8DC41A}" type="slidenum">
              <a:rPr lang="fr-FR" smtClean="0"/>
              <a:t>‹N°›</a:t>
            </a:fld>
            <a:endParaRPr lang="fr-FR"/>
          </a:p>
        </p:txBody>
      </p:sp>
    </p:spTree>
    <p:extLst>
      <p:ext uri="{BB962C8B-B14F-4D97-AF65-F5344CB8AC3E}">
        <p14:creationId xmlns:p14="http://schemas.microsoft.com/office/powerpoint/2010/main" val="260565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 xmlns:a16="http://schemas.microsoft.com/office/drawing/2014/main" id="{394E1317-45D7-5C49-A076-B9D6680ECF99}"/>
              </a:ext>
            </a:extLst>
          </p:cNvPr>
          <p:cNvSpPr txBox="1"/>
          <p:nvPr/>
        </p:nvSpPr>
        <p:spPr>
          <a:xfrm>
            <a:off x="4028302" y="660994"/>
            <a:ext cx="4055469" cy="369332"/>
          </a:xfrm>
          <a:prstGeom prst="rect">
            <a:avLst/>
          </a:prstGeom>
          <a:noFill/>
        </p:spPr>
        <p:txBody>
          <a:bodyPr wrap="none" rtlCol="0">
            <a:spAutoFit/>
          </a:bodyPr>
          <a:lstStyle/>
          <a:p>
            <a:r>
              <a:rPr lang="fr-FR" dirty="0"/>
              <a:t>HLSE302 techniques de communication 2</a:t>
            </a:r>
          </a:p>
        </p:txBody>
      </p:sp>
      <p:sp>
        <p:nvSpPr>
          <p:cNvPr id="5" name="ZoneTexte 4">
            <a:extLst>
              <a:ext uri="{FF2B5EF4-FFF2-40B4-BE49-F238E27FC236}">
                <a16:creationId xmlns="" xmlns:a16="http://schemas.microsoft.com/office/drawing/2014/main" id="{8D81BDFB-8D6B-DA4A-BC46-DB9C15DB5776}"/>
              </a:ext>
            </a:extLst>
          </p:cNvPr>
          <p:cNvSpPr txBox="1"/>
          <p:nvPr/>
        </p:nvSpPr>
        <p:spPr>
          <a:xfrm>
            <a:off x="734096" y="1197416"/>
            <a:ext cx="10955371" cy="1384995"/>
          </a:xfrm>
          <a:prstGeom prst="rect">
            <a:avLst/>
          </a:prstGeom>
          <a:noFill/>
        </p:spPr>
        <p:txBody>
          <a:bodyPr wrap="none" rtlCol="0">
            <a:spAutoFit/>
          </a:bodyPr>
          <a:lstStyle/>
          <a:p>
            <a:r>
              <a:rPr lang="fr-FR" sz="4400" dirty="0"/>
              <a:t>Comment écrire son premier rapport de stage?</a:t>
            </a:r>
          </a:p>
          <a:p>
            <a:pPr algn="ctr"/>
            <a:r>
              <a:rPr lang="fr-FR" sz="4000" dirty="0"/>
              <a:t>Stage Licence 1 et 2 CMI IEN</a:t>
            </a:r>
          </a:p>
        </p:txBody>
      </p:sp>
      <p:sp>
        <p:nvSpPr>
          <p:cNvPr id="6" name="ZoneTexte 5">
            <a:extLst>
              <a:ext uri="{FF2B5EF4-FFF2-40B4-BE49-F238E27FC236}">
                <a16:creationId xmlns="" xmlns:a16="http://schemas.microsoft.com/office/drawing/2014/main" id="{50F8B0F0-D863-F340-94D2-D8283DC9D40C}"/>
              </a:ext>
            </a:extLst>
          </p:cNvPr>
          <p:cNvSpPr txBox="1"/>
          <p:nvPr/>
        </p:nvSpPr>
        <p:spPr>
          <a:xfrm>
            <a:off x="3353661" y="2964690"/>
            <a:ext cx="5404749" cy="523220"/>
          </a:xfrm>
          <a:prstGeom prst="rect">
            <a:avLst/>
          </a:prstGeom>
          <a:noFill/>
        </p:spPr>
        <p:txBody>
          <a:bodyPr wrap="none" rtlCol="0">
            <a:spAutoFit/>
          </a:bodyPr>
          <a:lstStyle/>
          <a:p>
            <a:r>
              <a:rPr lang="fr-FR" sz="2800" dirty="0"/>
              <a:t>Carole </a:t>
            </a:r>
            <a:r>
              <a:rPr lang="fr-FR" sz="2800" dirty="0" err="1"/>
              <a:t>Sainglas</a:t>
            </a:r>
            <a:r>
              <a:rPr lang="fr-FR" sz="2800" dirty="0"/>
              <a:t> &amp; Guillaume Papuga</a:t>
            </a:r>
          </a:p>
        </p:txBody>
      </p:sp>
      <p:sp>
        <p:nvSpPr>
          <p:cNvPr id="7" name="ZoneTexte 6">
            <a:extLst>
              <a:ext uri="{FF2B5EF4-FFF2-40B4-BE49-F238E27FC236}">
                <a16:creationId xmlns="" xmlns:a16="http://schemas.microsoft.com/office/drawing/2014/main" id="{BA201C68-D522-AA45-A908-03617D21ACAF}"/>
              </a:ext>
            </a:extLst>
          </p:cNvPr>
          <p:cNvSpPr txBox="1"/>
          <p:nvPr/>
        </p:nvSpPr>
        <p:spPr>
          <a:xfrm>
            <a:off x="3564101" y="4348826"/>
            <a:ext cx="4280852" cy="707886"/>
          </a:xfrm>
          <a:prstGeom prst="rect">
            <a:avLst/>
          </a:prstGeom>
          <a:noFill/>
        </p:spPr>
        <p:txBody>
          <a:bodyPr wrap="none" rtlCol="0">
            <a:spAutoFit/>
          </a:bodyPr>
          <a:lstStyle/>
          <a:p>
            <a:r>
              <a:rPr lang="fr-FR" sz="4000" b="1" dirty="0"/>
              <a:t>Séance 3 : résultats</a:t>
            </a:r>
          </a:p>
        </p:txBody>
      </p:sp>
      <p:pic>
        <p:nvPicPr>
          <p:cNvPr id="2" name="Image 1">
            <a:extLst>
              <a:ext uri="{FF2B5EF4-FFF2-40B4-BE49-F238E27FC236}">
                <a16:creationId xmlns="" xmlns:a16="http://schemas.microsoft.com/office/drawing/2014/main" id="{FD3692D1-9484-8347-9B3F-021503905216}"/>
              </a:ext>
            </a:extLst>
          </p:cNvPr>
          <p:cNvPicPr>
            <a:picLocks noChangeAspect="1"/>
          </p:cNvPicPr>
          <p:nvPr/>
        </p:nvPicPr>
        <p:blipFill>
          <a:blip r:embed="rId2"/>
          <a:stretch>
            <a:fillRect/>
          </a:stretch>
        </p:blipFill>
        <p:spPr>
          <a:xfrm>
            <a:off x="734096" y="2964690"/>
            <a:ext cx="1866900" cy="1866900"/>
          </a:xfrm>
          <a:prstGeom prst="rect">
            <a:avLst/>
          </a:prstGeom>
        </p:spPr>
      </p:pic>
      <p:cxnSp>
        <p:nvCxnSpPr>
          <p:cNvPr id="8" name="Connecteur droit 7">
            <a:extLst>
              <a:ext uri="{FF2B5EF4-FFF2-40B4-BE49-F238E27FC236}">
                <a16:creationId xmlns="" xmlns:a16="http://schemas.microsoft.com/office/drawing/2014/main" id="{EBB1FAFA-B81D-C84F-955F-D9B853E5528E}"/>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 xmlns:a16="http://schemas.microsoft.com/office/drawing/2014/main" id="{20A0837C-3E1E-D24F-BAFC-6725FD84988D}"/>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11">
            <a:extLst>
              <a:ext uri="{FF2B5EF4-FFF2-40B4-BE49-F238E27FC236}">
                <a16:creationId xmlns="" xmlns:a16="http://schemas.microsoft.com/office/drawing/2014/main" id="{4515DFCF-241B-D34F-BAF3-00F15E3A4AC5}"/>
              </a:ext>
            </a:extLst>
          </p:cNvPr>
          <p:cNvSpPr>
            <a:spLocks noGrp="1"/>
          </p:cNvSpPr>
          <p:nvPr>
            <p:ph type="sldNum" sz="quarter" idx="12"/>
          </p:nvPr>
        </p:nvSpPr>
        <p:spPr/>
        <p:txBody>
          <a:bodyPr/>
          <a:lstStyle/>
          <a:p>
            <a:fld id="{FB92C138-C68C-0943-9DD7-B462CD8DC41A}" type="slidenum">
              <a:rPr lang="fr-FR" smtClean="0"/>
              <a:t>1</a:t>
            </a:fld>
            <a:endParaRPr lang="fr-FR"/>
          </a:p>
        </p:txBody>
      </p:sp>
    </p:spTree>
    <p:extLst>
      <p:ext uri="{BB962C8B-B14F-4D97-AF65-F5344CB8AC3E}">
        <p14:creationId xmlns:p14="http://schemas.microsoft.com/office/powerpoint/2010/main" val="86171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10410222" cy="1261884"/>
          </a:xfrm>
          <a:prstGeom prst="rect">
            <a:avLst/>
          </a:prstGeom>
          <a:noFill/>
        </p:spPr>
        <p:txBody>
          <a:bodyPr wrap="none" rtlCol="0">
            <a:spAutoFit/>
          </a:bodyPr>
          <a:lstStyle/>
          <a:p>
            <a:r>
              <a:rPr lang="fr-FR" sz="4000" dirty="0" smtClean="0"/>
              <a:t>2. </a:t>
            </a:r>
            <a:r>
              <a:rPr lang="fr-FR" sz="4000" b="1" dirty="0" smtClean="0"/>
              <a:t>Bilan </a:t>
            </a:r>
            <a:r>
              <a:rPr lang="fr-FR" sz="4000" b="1" dirty="0"/>
              <a:t>des connaissances et savoir-faire acquis </a:t>
            </a:r>
            <a:endParaRPr lang="fr-FR" sz="4000" b="1" dirty="0" smtClean="0"/>
          </a:p>
          <a:p>
            <a:r>
              <a:rPr lang="fr-FR" sz="3600" i="1" dirty="0" smtClean="0"/>
              <a:t>(=</a:t>
            </a:r>
            <a:r>
              <a:rPr lang="fr-FR" sz="3600" i="1" dirty="0"/>
              <a:t>Qu’avez-vous appris ?)</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10</a:t>
            </a:fld>
            <a:endParaRPr lang="fr-FR"/>
          </a:p>
        </p:txBody>
      </p:sp>
      <p:sp>
        <p:nvSpPr>
          <p:cNvPr id="11" name="ZoneTexte 10">
            <a:extLst>
              <a:ext uri="{FF2B5EF4-FFF2-40B4-BE49-F238E27FC236}">
                <a16:creationId xmlns="" xmlns:a16="http://schemas.microsoft.com/office/drawing/2014/main" id="{553859A6-80E7-2D42-993E-156A29B3EF97}"/>
              </a:ext>
            </a:extLst>
          </p:cNvPr>
          <p:cNvSpPr txBox="1"/>
          <p:nvPr/>
        </p:nvSpPr>
        <p:spPr>
          <a:xfrm>
            <a:off x="654865" y="1895802"/>
            <a:ext cx="10276614" cy="3539430"/>
          </a:xfrm>
          <a:prstGeom prst="rect">
            <a:avLst/>
          </a:prstGeom>
          <a:noFill/>
        </p:spPr>
        <p:txBody>
          <a:bodyPr wrap="square" rtlCol="0">
            <a:spAutoFit/>
          </a:bodyPr>
          <a:lstStyle/>
          <a:p>
            <a:r>
              <a:rPr lang="fr-FR" sz="3200" dirty="0" smtClean="0"/>
              <a:t>Au cours de votre stage/emploi, qu’avez-vous appris que vous ne saviez pas avant ?</a:t>
            </a:r>
          </a:p>
          <a:p>
            <a:endParaRPr lang="fr-FR" sz="3200" dirty="0"/>
          </a:p>
          <a:p>
            <a:r>
              <a:rPr lang="fr-FR" sz="3200" u="sng" dirty="0" smtClean="0"/>
              <a:t>Exemple :</a:t>
            </a:r>
          </a:p>
          <a:p>
            <a:r>
              <a:rPr lang="fr-FR" sz="3200" dirty="0" smtClean="0"/>
              <a:t>« Lors de cette expérience, j’ai appris à nettoyer une chambre efficacement. J’ai également appris à m’adapter aux ordres de ma hiérarchie et à organiser mon planning. </a:t>
            </a:r>
            <a:r>
              <a:rPr lang="fr-FR" sz="3200" dirty="0" err="1" smtClean="0"/>
              <a:t>Etc</a:t>
            </a:r>
            <a:r>
              <a:rPr lang="fr-FR" sz="3200" dirty="0" smtClean="0"/>
              <a:t> »</a:t>
            </a:r>
            <a:endParaRPr lang="fr-FR" sz="3200" dirty="0"/>
          </a:p>
        </p:txBody>
      </p:sp>
    </p:spTree>
    <p:extLst>
      <p:ext uri="{BB962C8B-B14F-4D97-AF65-F5344CB8AC3E}">
        <p14:creationId xmlns:p14="http://schemas.microsoft.com/office/powerpoint/2010/main" val="199659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10410222" cy="1261884"/>
          </a:xfrm>
          <a:prstGeom prst="rect">
            <a:avLst/>
          </a:prstGeom>
          <a:noFill/>
        </p:spPr>
        <p:txBody>
          <a:bodyPr wrap="none" rtlCol="0">
            <a:spAutoFit/>
          </a:bodyPr>
          <a:lstStyle/>
          <a:p>
            <a:r>
              <a:rPr lang="fr-FR" sz="4000" dirty="0" smtClean="0"/>
              <a:t>2. </a:t>
            </a:r>
            <a:r>
              <a:rPr lang="fr-FR" sz="4000" b="1" dirty="0" smtClean="0"/>
              <a:t>Bilan </a:t>
            </a:r>
            <a:r>
              <a:rPr lang="fr-FR" sz="4000" b="1" dirty="0"/>
              <a:t>des connaissances et savoir-faire acquis </a:t>
            </a:r>
            <a:endParaRPr lang="fr-FR" sz="4000" b="1" dirty="0" smtClean="0"/>
          </a:p>
          <a:p>
            <a:r>
              <a:rPr lang="fr-FR" sz="3600" i="1" dirty="0" smtClean="0"/>
              <a:t>(=</a:t>
            </a:r>
            <a:r>
              <a:rPr lang="fr-FR" sz="3600" i="1" dirty="0"/>
              <a:t>Qu’avez-vous appris ?)</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11</a:t>
            </a:fld>
            <a:endParaRPr lang="fr-FR"/>
          </a:p>
        </p:txBody>
      </p:sp>
      <p:sp>
        <p:nvSpPr>
          <p:cNvPr id="11" name="ZoneTexte 10">
            <a:extLst>
              <a:ext uri="{FF2B5EF4-FFF2-40B4-BE49-F238E27FC236}">
                <a16:creationId xmlns="" xmlns:a16="http://schemas.microsoft.com/office/drawing/2014/main" id="{553859A6-80E7-2D42-993E-156A29B3EF97}"/>
              </a:ext>
            </a:extLst>
          </p:cNvPr>
          <p:cNvSpPr txBox="1"/>
          <p:nvPr/>
        </p:nvSpPr>
        <p:spPr>
          <a:xfrm>
            <a:off x="654865" y="1895802"/>
            <a:ext cx="10276614" cy="584775"/>
          </a:xfrm>
          <a:prstGeom prst="rect">
            <a:avLst/>
          </a:prstGeom>
          <a:noFill/>
        </p:spPr>
        <p:txBody>
          <a:bodyPr wrap="square" rtlCol="0">
            <a:spAutoFit/>
          </a:bodyPr>
          <a:lstStyle/>
          <a:p>
            <a:r>
              <a:rPr lang="fr-FR" sz="3200" dirty="0" smtClean="0"/>
              <a:t>Possibilité de présenter cela dans un tableau (</a:t>
            </a:r>
            <a:r>
              <a:rPr lang="fr-FR" sz="3200" dirty="0" err="1" smtClean="0"/>
              <a:t>cf</a:t>
            </a:r>
            <a:r>
              <a:rPr lang="fr-FR" sz="3200" dirty="0" smtClean="0"/>
              <a:t> PEC) :</a:t>
            </a:r>
            <a:endParaRPr lang="fr-FR" sz="3200" dirty="0"/>
          </a:p>
        </p:txBody>
      </p:sp>
      <p:graphicFrame>
        <p:nvGraphicFramePr>
          <p:cNvPr id="5" name="Tableau 4"/>
          <p:cNvGraphicFramePr>
            <a:graphicFrameLocks noGrp="1"/>
          </p:cNvGraphicFramePr>
          <p:nvPr>
            <p:extLst>
              <p:ext uri="{D42A27DB-BD31-4B8C-83A1-F6EECF244321}">
                <p14:modId xmlns:p14="http://schemas.microsoft.com/office/powerpoint/2010/main" val="1773779583"/>
              </p:ext>
            </p:extLst>
          </p:nvPr>
        </p:nvGraphicFramePr>
        <p:xfrm>
          <a:off x="1944318" y="2686252"/>
          <a:ext cx="8128000" cy="3505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fr-FR" dirty="0" smtClean="0"/>
                        <a:t>Savoir</a:t>
                      </a:r>
                      <a:endParaRPr lang="fr-FR" dirty="0"/>
                    </a:p>
                  </a:txBody>
                  <a:tcPr/>
                </a:tc>
                <a:tc>
                  <a:txBody>
                    <a:bodyPr/>
                    <a:lstStyle/>
                    <a:p>
                      <a:r>
                        <a:rPr lang="fr-FR" dirty="0" smtClean="0"/>
                        <a:t>Niveau (Notions</a:t>
                      </a:r>
                      <a:r>
                        <a:rPr lang="fr-FR" baseline="0" dirty="0" smtClean="0"/>
                        <a:t> / </a:t>
                      </a:r>
                      <a:r>
                        <a:rPr lang="fr-FR" dirty="0" smtClean="0"/>
                        <a:t>Application / Maitrise / Expertise)</a:t>
                      </a:r>
                      <a:endParaRPr lang="fr-FR" dirty="0"/>
                    </a:p>
                  </a:txBody>
                  <a:tcPr/>
                </a:tc>
              </a:tr>
              <a:tr h="370840">
                <a:tc>
                  <a:txBody>
                    <a:bodyPr/>
                    <a:lstStyle/>
                    <a:p>
                      <a:r>
                        <a:rPr lang="fr-FR" dirty="0" smtClean="0"/>
                        <a:t>Connaissances des procédures d’évacuation de l’hôtel</a:t>
                      </a:r>
                      <a:endParaRPr lang="fr-FR" dirty="0"/>
                    </a:p>
                  </a:txBody>
                  <a:tcPr/>
                </a:tc>
                <a:tc>
                  <a:txBody>
                    <a:bodyPr/>
                    <a:lstStyle/>
                    <a:p>
                      <a:r>
                        <a:rPr lang="fr-FR" dirty="0" smtClean="0"/>
                        <a:t>Application</a:t>
                      </a:r>
                      <a:endParaRPr lang="fr-FR" dirty="0"/>
                    </a:p>
                  </a:txBody>
                  <a:tcPr/>
                </a:tc>
              </a:tr>
              <a:tr h="370840">
                <a:tc>
                  <a:txBody>
                    <a:bodyPr/>
                    <a:lstStyle/>
                    <a:p>
                      <a:r>
                        <a:rPr lang="fr-FR" dirty="0" smtClean="0"/>
                        <a:t>Connaissances de ma hiérarchie</a:t>
                      </a:r>
                      <a:endParaRPr lang="fr-FR" dirty="0"/>
                    </a:p>
                  </a:txBody>
                  <a:tcPr/>
                </a:tc>
                <a:tc>
                  <a:txBody>
                    <a:bodyPr/>
                    <a:lstStyle/>
                    <a:p>
                      <a:r>
                        <a:rPr lang="fr-FR" dirty="0" smtClean="0"/>
                        <a:t>Maitrise</a:t>
                      </a:r>
                      <a:endParaRPr lang="fr-FR" dirty="0"/>
                    </a:p>
                  </a:txBody>
                  <a:tcPr/>
                </a:tc>
              </a:tr>
              <a:tr h="370840">
                <a:tc>
                  <a:txBody>
                    <a:bodyPr/>
                    <a:lstStyle/>
                    <a:p>
                      <a:r>
                        <a:rPr lang="fr-FR" dirty="0" smtClean="0"/>
                        <a:t>Savoir Faire</a:t>
                      </a:r>
                      <a:endParaRPr lang="fr-FR" dirty="0"/>
                    </a:p>
                  </a:txBody>
                  <a:tcPr>
                    <a:solidFill>
                      <a:schemeClr val="accent2">
                        <a:lumMod val="60000"/>
                        <a:lumOff val="40000"/>
                      </a:schemeClr>
                    </a:solidFill>
                  </a:tcPr>
                </a:tc>
                <a:tc>
                  <a:txBody>
                    <a:bodyPr/>
                    <a:lstStyle/>
                    <a:p>
                      <a:endParaRPr lang="fr-FR" dirty="0"/>
                    </a:p>
                  </a:txBody>
                  <a:tcPr>
                    <a:solidFill>
                      <a:schemeClr val="accent2">
                        <a:lumMod val="60000"/>
                        <a:lumOff val="40000"/>
                      </a:schemeClr>
                    </a:solidFill>
                  </a:tcPr>
                </a:tc>
              </a:tr>
              <a:tr h="370840">
                <a:tc>
                  <a:txBody>
                    <a:bodyPr/>
                    <a:lstStyle/>
                    <a:p>
                      <a:r>
                        <a:rPr lang="fr-FR" dirty="0" smtClean="0"/>
                        <a:t>Nettoyer</a:t>
                      </a:r>
                      <a:r>
                        <a:rPr lang="fr-FR" baseline="0" dirty="0" smtClean="0"/>
                        <a:t> une chambre d’hôtel</a:t>
                      </a:r>
                      <a:endParaRPr lang="fr-FR" dirty="0"/>
                    </a:p>
                  </a:txBody>
                  <a:tcPr/>
                </a:tc>
                <a:tc>
                  <a:txBody>
                    <a:bodyPr/>
                    <a:lstStyle/>
                    <a:p>
                      <a:r>
                        <a:rPr lang="fr-FR" dirty="0" smtClean="0"/>
                        <a:t>Maitrise</a:t>
                      </a:r>
                      <a:endParaRPr lang="fr-FR" dirty="0"/>
                    </a:p>
                  </a:txBody>
                  <a:tcPr/>
                </a:tc>
              </a:tr>
              <a:tr h="370840">
                <a:tc>
                  <a:txBody>
                    <a:bodyPr/>
                    <a:lstStyle/>
                    <a:p>
                      <a:r>
                        <a:rPr lang="fr-FR" dirty="0" smtClean="0"/>
                        <a:t>Echanger avec les clients</a:t>
                      </a:r>
                      <a:endParaRPr lang="fr-FR" dirty="0"/>
                    </a:p>
                  </a:txBody>
                  <a:tcPr/>
                </a:tc>
                <a:tc>
                  <a:txBody>
                    <a:bodyPr/>
                    <a:lstStyle/>
                    <a:p>
                      <a:r>
                        <a:rPr lang="fr-FR" dirty="0" smtClean="0"/>
                        <a:t>Application</a:t>
                      </a:r>
                      <a:endParaRPr lang="fr-FR" dirty="0"/>
                    </a:p>
                  </a:txBody>
                  <a:tcPr/>
                </a:tc>
              </a:tr>
              <a:tr h="370840">
                <a:tc>
                  <a:txBody>
                    <a:bodyPr/>
                    <a:lstStyle/>
                    <a:p>
                      <a:r>
                        <a:rPr lang="fr-FR" dirty="0" smtClean="0"/>
                        <a:t>Savoir être</a:t>
                      </a:r>
                      <a:endParaRPr lang="fr-FR" dirty="0"/>
                    </a:p>
                  </a:txBody>
                  <a:tcPr>
                    <a:solidFill>
                      <a:srgbClr val="92D050"/>
                    </a:solidFill>
                  </a:tcPr>
                </a:tc>
                <a:tc>
                  <a:txBody>
                    <a:bodyPr/>
                    <a:lstStyle/>
                    <a:p>
                      <a:endParaRPr lang="fr-FR" dirty="0"/>
                    </a:p>
                  </a:txBody>
                  <a:tcPr>
                    <a:solidFill>
                      <a:srgbClr val="92D050"/>
                    </a:solidFill>
                  </a:tcPr>
                </a:tc>
              </a:tr>
              <a:tr h="370840">
                <a:tc>
                  <a:txBody>
                    <a:bodyPr/>
                    <a:lstStyle/>
                    <a:p>
                      <a:r>
                        <a:rPr lang="fr-FR" dirty="0" smtClean="0"/>
                        <a:t>Autonome</a:t>
                      </a:r>
                      <a:endParaRPr lang="fr-FR" dirty="0"/>
                    </a:p>
                  </a:txBody>
                  <a:tcPr/>
                </a:tc>
                <a:tc>
                  <a:txBody>
                    <a:bodyPr/>
                    <a:lstStyle/>
                    <a:p>
                      <a:r>
                        <a:rPr lang="fr-FR" dirty="0" smtClean="0"/>
                        <a:t>Application</a:t>
                      </a:r>
                      <a:endParaRPr lang="fr-FR" dirty="0"/>
                    </a:p>
                  </a:txBody>
                  <a:tcPr/>
                </a:tc>
              </a:tr>
            </a:tbl>
          </a:graphicData>
        </a:graphic>
      </p:graphicFrame>
    </p:spTree>
    <p:extLst>
      <p:ext uri="{BB962C8B-B14F-4D97-AF65-F5344CB8AC3E}">
        <p14:creationId xmlns:p14="http://schemas.microsoft.com/office/powerpoint/2010/main" val="402279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10239663" cy="1261884"/>
          </a:xfrm>
          <a:prstGeom prst="rect">
            <a:avLst/>
          </a:prstGeom>
          <a:noFill/>
        </p:spPr>
        <p:txBody>
          <a:bodyPr wrap="none" rtlCol="0">
            <a:spAutoFit/>
          </a:bodyPr>
          <a:lstStyle/>
          <a:p>
            <a:r>
              <a:rPr lang="fr-FR" sz="4000" dirty="0" smtClean="0"/>
              <a:t>3. </a:t>
            </a:r>
            <a:r>
              <a:rPr lang="fr-FR" sz="4000" b="1" dirty="0" smtClean="0"/>
              <a:t>Bilan </a:t>
            </a:r>
            <a:r>
              <a:rPr lang="fr-FR" sz="4000" b="1" dirty="0"/>
              <a:t>des problèmes résolus ou rencontrés </a:t>
            </a:r>
            <a:endParaRPr lang="fr-FR" sz="4000" b="1" dirty="0" smtClean="0"/>
          </a:p>
          <a:p>
            <a:r>
              <a:rPr lang="fr-FR" sz="3600" i="1" dirty="0" smtClean="0"/>
              <a:t>(=</a:t>
            </a:r>
            <a:r>
              <a:rPr lang="fr-FR" sz="3600" i="1" dirty="0"/>
              <a:t>Qu’avez-vous résolu ? Qu’est-ce qui vous a bloqué ?)</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12</a:t>
            </a:fld>
            <a:endParaRPr lang="fr-FR"/>
          </a:p>
        </p:txBody>
      </p:sp>
      <p:sp>
        <p:nvSpPr>
          <p:cNvPr id="11" name="ZoneTexte 10">
            <a:extLst>
              <a:ext uri="{FF2B5EF4-FFF2-40B4-BE49-F238E27FC236}">
                <a16:creationId xmlns="" xmlns:a16="http://schemas.microsoft.com/office/drawing/2014/main" id="{553859A6-80E7-2D42-993E-156A29B3EF97}"/>
              </a:ext>
            </a:extLst>
          </p:cNvPr>
          <p:cNvSpPr txBox="1"/>
          <p:nvPr/>
        </p:nvSpPr>
        <p:spPr>
          <a:xfrm>
            <a:off x="654865" y="1895802"/>
            <a:ext cx="10276614" cy="4524315"/>
          </a:xfrm>
          <a:prstGeom prst="rect">
            <a:avLst/>
          </a:prstGeom>
          <a:noFill/>
        </p:spPr>
        <p:txBody>
          <a:bodyPr wrap="square" rtlCol="0">
            <a:spAutoFit/>
          </a:bodyPr>
          <a:lstStyle/>
          <a:p>
            <a:r>
              <a:rPr lang="fr-FR" sz="3200" dirty="0" smtClean="0"/>
              <a:t>Au cours de votre stage/emploi, avez-vous été </a:t>
            </a:r>
            <a:r>
              <a:rPr lang="fr-FR" sz="3200" dirty="0" err="1" smtClean="0"/>
              <a:t>confronté·e</a:t>
            </a:r>
            <a:r>
              <a:rPr lang="fr-FR" sz="3200" dirty="0" smtClean="0"/>
              <a:t> à des problèmes ? Comment les avez-vous traités ?</a:t>
            </a:r>
          </a:p>
          <a:p>
            <a:endParaRPr lang="fr-FR" sz="3200" dirty="0"/>
          </a:p>
          <a:p>
            <a:r>
              <a:rPr lang="fr-FR" sz="3200" u="sng" dirty="0" smtClean="0"/>
              <a:t>Exemple :</a:t>
            </a:r>
          </a:p>
          <a:p>
            <a:r>
              <a:rPr lang="fr-FR" sz="3200" dirty="0" smtClean="0"/>
              <a:t>« Il est arrivé que je n’ai pas assez de temps pour nettoyer toutes les chambres avant l’arrivée des clients suivants. J’ai donc dû décaler l’heure d’arrivée de plusieurs clients pour pouvoir terminer de nettoyer la chambre. J’ai également demandé de l’aide à mes collègues. </a:t>
            </a:r>
            <a:r>
              <a:rPr lang="fr-FR" sz="3200" dirty="0" err="1" smtClean="0"/>
              <a:t>Etc</a:t>
            </a:r>
            <a:r>
              <a:rPr lang="fr-FR" sz="3200" dirty="0" smtClean="0"/>
              <a:t> »</a:t>
            </a:r>
            <a:endParaRPr lang="fr-FR" sz="3200" dirty="0"/>
          </a:p>
        </p:txBody>
      </p:sp>
    </p:spTree>
    <p:extLst>
      <p:ext uri="{BB962C8B-B14F-4D97-AF65-F5344CB8AC3E}">
        <p14:creationId xmlns:p14="http://schemas.microsoft.com/office/powerpoint/2010/main" val="206759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664793"/>
            <a:ext cx="11505144" cy="2862322"/>
          </a:xfrm>
          <a:prstGeom prst="rect">
            <a:avLst/>
          </a:prstGeom>
          <a:noFill/>
        </p:spPr>
        <p:txBody>
          <a:bodyPr wrap="square" rtlCol="0">
            <a:spAutoFit/>
          </a:bodyPr>
          <a:lstStyle/>
          <a:p>
            <a:pPr algn="just"/>
            <a:r>
              <a:rPr lang="fr-FR" sz="3600" dirty="0" smtClean="0"/>
              <a:t>La partie « résultats » permet de répondre à votre problématique/objectif suite à vos </a:t>
            </a:r>
            <a:r>
              <a:rPr lang="fr-FR" sz="3600" dirty="0" smtClean="0"/>
              <a:t>expériences/missions/ activités.</a:t>
            </a:r>
          </a:p>
          <a:p>
            <a:pPr algn="just"/>
            <a:endParaRPr lang="fr-FR" sz="3600" dirty="0" smtClean="0"/>
          </a:p>
          <a:p>
            <a:pPr algn="just"/>
            <a:r>
              <a:rPr lang="fr-FR" sz="3600" dirty="0" smtClean="0"/>
              <a:t>Il s’agit de résultats « bruts » que vous ne devez pas discuter.</a:t>
            </a:r>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13</a:t>
            </a:fld>
            <a:endParaRPr lang="fr-FR"/>
          </a:p>
        </p:txBody>
      </p:sp>
    </p:spTree>
    <p:extLst>
      <p:ext uri="{BB962C8B-B14F-4D97-AF65-F5344CB8AC3E}">
        <p14:creationId xmlns:p14="http://schemas.microsoft.com/office/powerpoint/2010/main" val="194761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2</a:t>
            </a:fld>
            <a:endParaRPr lang="fr-FR"/>
          </a:p>
        </p:txBody>
      </p:sp>
      <p:sp>
        <p:nvSpPr>
          <p:cNvPr id="12" name="ZoneTexte 11">
            <a:extLst>
              <a:ext uri="{FF2B5EF4-FFF2-40B4-BE49-F238E27FC236}">
                <a16:creationId xmlns="" xmlns:a16="http://schemas.microsoft.com/office/drawing/2014/main" id="{2E15E6A8-73A5-B241-9403-62830308C0C2}"/>
              </a:ext>
            </a:extLst>
          </p:cNvPr>
          <p:cNvSpPr txBox="1"/>
          <p:nvPr/>
        </p:nvSpPr>
        <p:spPr>
          <a:xfrm>
            <a:off x="553213" y="534858"/>
            <a:ext cx="4560864"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pages RV </a:t>
            </a:r>
            <a:r>
              <a:rPr lang="fr-FR" sz="4800" dirty="0"/>
              <a:t>max</a:t>
            </a:r>
          </a:p>
        </p:txBody>
      </p:sp>
      <p:sp>
        <p:nvSpPr>
          <p:cNvPr id="13" name="ZoneTexte 12">
            <a:extLst>
              <a:ext uri="{FF2B5EF4-FFF2-40B4-BE49-F238E27FC236}">
                <a16:creationId xmlns="" xmlns:a16="http://schemas.microsoft.com/office/drawing/2014/main" id="{72BDCE41-F043-FF48-A46C-552BDD93080F}"/>
              </a:ext>
            </a:extLst>
          </p:cNvPr>
          <p:cNvSpPr txBox="1"/>
          <p:nvPr/>
        </p:nvSpPr>
        <p:spPr>
          <a:xfrm>
            <a:off x="553213" y="1716247"/>
            <a:ext cx="7338163" cy="2554545"/>
          </a:xfrm>
          <a:prstGeom prst="rect">
            <a:avLst/>
          </a:prstGeom>
          <a:noFill/>
        </p:spPr>
        <p:txBody>
          <a:bodyPr wrap="none" rtlCol="0">
            <a:spAutoFit/>
          </a:bodyPr>
          <a:lstStyle/>
          <a:p>
            <a:pPr marL="457200" indent="-457200">
              <a:buFont typeface="Arial" panose="020B0604020202020204" pitchFamily="34" charset="0"/>
              <a:buChar char="•"/>
            </a:pPr>
            <a:r>
              <a:rPr lang="fr-FR" sz="3200" dirty="0" smtClean="0"/>
              <a:t>Partie OBLIGATOIRE dans un rapport</a:t>
            </a:r>
          </a:p>
          <a:p>
            <a:pPr marL="457200" indent="-457200">
              <a:buFont typeface="Arial" panose="020B0604020202020204" pitchFamily="34" charset="0"/>
              <a:buChar char="•"/>
            </a:pPr>
            <a:r>
              <a:rPr lang="fr-FR" sz="3200" dirty="0" smtClean="0"/>
              <a:t>3 parties à traiter :</a:t>
            </a:r>
          </a:p>
          <a:p>
            <a:pPr marL="914400" lvl="1" indent="-457200">
              <a:buFont typeface="Arial" panose="020B0604020202020204" pitchFamily="34" charset="0"/>
              <a:buChar char="•"/>
            </a:pPr>
            <a:r>
              <a:rPr lang="fr-FR" sz="3200" dirty="0" smtClean="0"/>
              <a:t>Livrables</a:t>
            </a:r>
          </a:p>
          <a:p>
            <a:pPr marL="914400" lvl="1" indent="-457200">
              <a:buFont typeface="Arial" panose="020B0604020202020204" pitchFamily="34" charset="0"/>
              <a:buChar char="•"/>
            </a:pPr>
            <a:r>
              <a:rPr lang="fr-FR" sz="3200" dirty="0" smtClean="0"/>
              <a:t>Connaissances (=savoir) / Savoir Faire</a:t>
            </a:r>
          </a:p>
          <a:p>
            <a:pPr marL="914400" lvl="1" indent="-457200">
              <a:buFont typeface="Arial" panose="020B0604020202020204" pitchFamily="34" charset="0"/>
              <a:buChar char="•"/>
            </a:pPr>
            <a:r>
              <a:rPr lang="fr-FR" sz="3200" dirty="0" smtClean="0"/>
              <a:t>Problèmes résolus / rencontrés</a:t>
            </a:r>
            <a:endParaRPr lang="fr-FR" sz="3200" dirty="0"/>
          </a:p>
        </p:txBody>
      </p:sp>
    </p:spTree>
    <p:extLst>
      <p:ext uri="{BB962C8B-B14F-4D97-AF65-F5344CB8AC3E}">
        <p14:creationId xmlns:p14="http://schemas.microsoft.com/office/powerpoint/2010/main" val="332836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3</a:t>
            </a:fld>
            <a:endParaRPr lang="fr-FR"/>
          </a:p>
        </p:txBody>
      </p:sp>
      <p:sp>
        <p:nvSpPr>
          <p:cNvPr id="12" name="ZoneTexte 11">
            <a:extLst>
              <a:ext uri="{FF2B5EF4-FFF2-40B4-BE49-F238E27FC236}">
                <a16:creationId xmlns="" xmlns:a16="http://schemas.microsoft.com/office/drawing/2014/main" id="{2E15E6A8-73A5-B241-9403-62830308C0C2}"/>
              </a:ext>
            </a:extLst>
          </p:cNvPr>
          <p:cNvSpPr txBox="1"/>
          <p:nvPr/>
        </p:nvSpPr>
        <p:spPr>
          <a:xfrm>
            <a:off x="553213" y="534858"/>
            <a:ext cx="2409634"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RAPPELS</a:t>
            </a:r>
            <a:endParaRPr lang="fr-FR" sz="4800" dirty="0"/>
          </a:p>
        </p:txBody>
      </p:sp>
      <p:sp>
        <p:nvSpPr>
          <p:cNvPr id="15" name="ZoneTexte 14">
            <a:extLst>
              <a:ext uri="{FF2B5EF4-FFF2-40B4-BE49-F238E27FC236}">
                <a16:creationId xmlns="" xmlns:a16="http://schemas.microsoft.com/office/drawing/2014/main" id="{D44E97BE-1ABF-E548-A0CD-2FCF017DB6F2}"/>
              </a:ext>
            </a:extLst>
          </p:cNvPr>
          <p:cNvSpPr txBox="1"/>
          <p:nvPr/>
        </p:nvSpPr>
        <p:spPr>
          <a:xfrm>
            <a:off x="556536" y="1650908"/>
            <a:ext cx="8343951" cy="1569660"/>
          </a:xfrm>
          <a:prstGeom prst="rect">
            <a:avLst/>
          </a:prstGeom>
          <a:noFill/>
        </p:spPr>
        <p:txBody>
          <a:bodyPr wrap="none" rtlCol="0">
            <a:spAutoFit/>
          </a:bodyPr>
          <a:lstStyle/>
          <a:p>
            <a:pPr marL="457200" indent="-457200">
              <a:buFont typeface="Arial" panose="020B0604020202020204" pitchFamily="34" charset="0"/>
              <a:buChar char="•"/>
            </a:pPr>
            <a:r>
              <a:rPr lang="fr-FR" sz="3200" dirty="0" smtClean="0"/>
              <a:t>Texte : alignement justifié</a:t>
            </a:r>
          </a:p>
          <a:p>
            <a:pPr marL="457200" indent="-457200">
              <a:buFont typeface="Arial" panose="020B0604020202020204" pitchFamily="34" charset="0"/>
              <a:buChar char="•"/>
            </a:pPr>
            <a:r>
              <a:rPr lang="fr-FR" sz="3200" dirty="0" smtClean="0"/>
              <a:t>Une idée = une phrase</a:t>
            </a:r>
          </a:p>
          <a:p>
            <a:pPr marL="457200" indent="-457200">
              <a:buFont typeface="Arial" panose="020B0604020202020204" pitchFamily="34" charset="0"/>
              <a:buChar char="•"/>
            </a:pPr>
            <a:r>
              <a:rPr lang="fr-FR" sz="3200" dirty="0" smtClean="0"/>
              <a:t>Vérifier les fautes d’orthographe et de français</a:t>
            </a:r>
            <a:endParaRPr lang="fr-FR" sz="3200" dirty="0"/>
          </a:p>
        </p:txBody>
      </p:sp>
      <p:sp>
        <p:nvSpPr>
          <p:cNvPr id="9" name="ZoneTexte 8">
            <a:extLst>
              <a:ext uri="{FF2B5EF4-FFF2-40B4-BE49-F238E27FC236}">
                <a16:creationId xmlns="" xmlns:a16="http://schemas.microsoft.com/office/drawing/2014/main" id="{D44E97BE-1ABF-E548-A0CD-2FCF017DB6F2}"/>
              </a:ext>
            </a:extLst>
          </p:cNvPr>
          <p:cNvSpPr txBox="1"/>
          <p:nvPr/>
        </p:nvSpPr>
        <p:spPr>
          <a:xfrm>
            <a:off x="556536" y="3136612"/>
            <a:ext cx="6793976" cy="1569660"/>
          </a:xfrm>
          <a:prstGeom prst="rect">
            <a:avLst/>
          </a:prstGeom>
          <a:noFill/>
        </p:spPr>
        <p:txBody>
          <a:bodyPr wrap="none" rtlCol="0">
            <a:spAutoFit/>
          </a:bodyPr>
          <a:lstStyle/>
          <a:p>
            <a:pPr marL="457200" indent="-457200">
              <a:buFont typeface="Arial" panose="020B0604020202020204" pitchFamily="34" charset="0"/>
              <a:buChar char="•"/>
            </a:pPr>
            <a:r>
              <a:rPr lang="fr-FR" sz="3200" dirty="0" smtClean="0"/>
              <a:t>Intégrer les </a:t>
            </a:r>
            <a:r>
              <a:rPr lang="fr-FR" sz="3200" dirty="0" smtClean="0"/>
              <a:t>figures convenablement</a:t>
            </a:r>
            <a:endParaRPr lang="fr-FR" sz="3200" dirty="0" smtClean="0"/>
          </a:p>
          <a:p>
            <a:pPr marL="457200" indent="-457200">
              <a:buFont typeface="Arial" panose="020B0604020202020204" pitchFamily="34" charset="0"/>
              <a:buChar char="•"/>
            </a:pPr>
            <a:r>
              <a:rPr lang="fr-FR" sz="3200" dirty="0" smtClean="0"/>
              <a:t>Mettre des titres à vos parties </a:t>
            </a:r>
          </a:p>
          <a:p>
            <a:pPr marL="914400" lvl="1" indent="-457200">
              <a:buFont typeface="Arial" panose="020B0604020202020204" pitchFamily="34" charset="0"/>
              <a:buChar char="•"/>
            </a:pPr>
            <a:r>
              <a:rPr lang="fr-FR" sz="3200" dirty="0" smtClean="0"/>
              <a:t>I puis I.A. ou I.A.1 puis I.B. ou I.B.1</a:t>
            </a:r>
            <a:endParaRPr lang="fr-FR" sz="3200" dirty="0"/>
          </a:p>
        </p:txBody>
      </p:sp>
    </p:spTree>
    <p:extLst>
      <p:ext uri="{BB962C8B-B14F-4D97-AF65-F5344CB8AC3E}">
        <p14:creationId xmlns:p14="http://schemas.microsoft.com/office/powerpoint/2010/main" val="93000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4</a:t>
            </a:fld>
            <a:endParaRPr lang="fr-FR"/>
          </a:p>
        </p:txBody>
      </p:sp>
      <p:sp>
        <p:nvSpPr>
          <p:cNvPr id="15" name="ZoneTexte 14">
            <a:extLst>
              <a:ext uri="{FF2B5EF4-FFF2-40B4-BE49-F238E27FC236}">
                <a16:creationId xmlns="" xmlns:a16="http://schemas.microsoft.com/office/drawing/2014/main" id="{D44E97BE-1ABF-E548-A0CD-2FCF017DB6F2}"/>
              </a:ext>
            </a:extLst>
          </p:cNvPr>
          <p:cNvSpPr txBox="1"/>
          <p:nvPr/>
        </p:nvSpPr>
        <p:spPr>
          <a:xfrm>
            <a:off x="525148" y="1240132"/>
            <a:ext cx="11141704" cy="5016758"/>
          </a:xfrm>
          <a:prstGeom prst="rect">
            <a:avLst/>
          </a:prstGeom>
          <a:noFill/>
        </p:spPr>
        <p:txBody>
          <a:bodyPr wrap="none" rtlCol="0">
            <a:spAutoFit/>
          </a:bodyPr>
          <a:lstStyle/>
          <a:p>
            <a:pPr marL="457200" indent="-457200">
              <a:buFont typeface="Arial" panose="020B0604020202020204" pitchFamily="34" charset="0"/>
              <a:buChar char="•"/>
            </a:pPr>
            <a:r>
              <a:rPr lang="fr-FR" sz="3200" dirty="0" smtClean="0"/>
              <a:t>Figures / Tableaux / Photos / Graphiques</a:t>
            </a:r>
          </a:p>
          <a:p>
            <a:pPr marL="457200" indent="-457200">
              <a:buFont typeface="Arial" panose="020B0604020202020204" pitchFamily="34" charset="0"/>
              <a:buChar char="•"/>
            </a:pPr>
            <a:r>
              <a:rPr lang="fr-FR" sz="3200" dirty="0" smtClean="0">
                <a:solidFill>
                  <a:schemeClr val="accent1"/>
                </a:solidFill>
              </a:rPr>
              <a:t>Mettre une légende !!!</a:t>
            </a:r>
          </a:p>
          <a:p>
            <a:pPr marL="457200" indent="-457200">
              <a:buFont typeface="Arial" panose="020B0604020202020204" pitchFamily="34" charset="0"/>
              <a:buChar char="•"/>
            </a:pPr>
            <a:r>
              <a:rPr lang="fr-FR" sz="3200" dirty="0" smtClean="0"/>
              <a:t>Dans la légende on trouve :</a:t>
            </a:r>
          </a:p>
          <a:p>
            <a:pPr marL="914400" lvl="1" indent="-457200">
              <a:buFont typeface="Arial" panose="020B0604020202020204" pitchFamily="34" charset="0"/>
              <a:buChar char="•"/>
            </a:pPr>
            <a:r>
              <a:rPr lang="fr-FR" sz="3200" dirty="0" smtClean="0"/>
              <a:t>Le nom de la figure </a:t>
            </a:r>
          </a:p>
          <a:p>
            <a:pPr marL="914400" lvl="1" indent="-457200">
              <a:buFont typeface="Arial" panose="020B0604020202020204" pitchFamily="34" charset="0"/>
              <a:buChar char="•"/>
            </a:pPr>
            <a:r>
              <a:rPr lang="fr-FR" sz="3200" dirty="0" smtClean="0"/>
              <a:t>La source</a:t>
            </a:r>
          </a:p>
          <a:p>
            <a:pPr marL="914400" lvl="1" indent="-457200">
              <a:buFont typeface="Arial" panose="020B0604020202020204" pitchFamily="34" charset="0"/>
              <a:buChar char="•"/>
            </a:pPr>
            <a:r>
              <a:rPr lang="fr-FR" sz="3200" dirty="0" smtClean="0"/>
              <a:t>Le titre </a:t>
            </a:r>
          </a:p>
          <a:p>
            <a:pPr marL="914400" lvl="1" indent="-457200">
              <a:buFont typeface="Arial" panose="020B0604020202020204" pitchFamily="34" charset="0"/>
              <a:buChar char="•"/>
            </a:pPr>
            <a:r>
              <a:rPr lang="fr-FR" sz="3200" dirty="0" smtClean="0"/>
              <a:t>Un court texte explicatif qui permet de comprendre la figure</a:t>
            </a:r>
          </a:p>
          <a:p>
            <a:pPr lvl="1"/>
            <a:r>
              <a:rPr lang="fr-FR" sz="3200" dirty="0" smtClean="0"/>
              <a:t>sans le texte </a:t>
            </a:r>
          </a:p>
          <a:p>
            <a:pPr marL="457200" indent="-457200">
              <a:buFont typeface="Arial" panose="020B0604020202020204" pitchFamily="34" charset="0"/>
              <a:buChar char="•"/>
            </a:pPr>
            <a:r>
              <a:rPr lang="fr-FR" sz="3200" dirty="0"/>
              <a:t>Possibilité de faire une table des figures</a:t>
            </a:r>
          </a:p>
          <a:p>
            <a:endParaRPr lang="fr-FR" sz="3200" dirty="0" smtClean="0"/>
          </a:p>
        </p:txBody>
      </p:sp>
      <p:sp>
        <p:nvSpPr>
          <p:cNvPr id="4" name="Rectangle 3"/>
          <p:cNvSpPr/>
          <p:nvPr/>
        </p:nvSpPr>
        <p:spPr>
          <a:xfrm>
            <a:off x="261683" y="448167"/>
            <a:ext cx="2648546" cy="769441"/>
          </a:xfrm>
          <a:prstGeom prst="rect">
            <a:avLst/>
          </a:prstGeom>
        </p:spPr>
        <p:txBody>
          <a:bodyPr wrap="none">
            <a:spAutoFit/>
          </a:bodyPr>
          <a:lstStyle/>
          <a:p>
            <a:r>
              <a:rPr lang="fr-FR" sz="4400" b="1" u="sng" dirty="0" smtClean="0"/>
              <a:t>Les figures</a:t>
            </a:r>
            <a:endParaRPr lang="fr-FR" sz="4000" i="1" u="sng" dirty="0"/>
          </a:p>
        </p:txBody>
      </p:sp>
    </p:spTree>
    <p:extLst>
      <p:ext uri="{BB962C8B-B14F-4D97-AF65-F5344CB8AC3E}">
        <p14:creationId xmlns:p14="http://schemas.microsoft.com/office/powerpoint/2010/main" val="330599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683" y="448167"/>
            <a:ext cx="2681440" cy="769441"/>
          </a:xfrm>
          <a:prstGeom prst="rect">
            <a:avLst/>
          </a:prstGeom>
        </p:spPr>
        <p:txBody>
          <a:bodyPr wrap="none">
            <a:spAutoFit/>
          </a:bodyPr>
          <a:lstStyle/>
          <a:p>
            <a:r>
              <a:rPr lang="fr-FR" sz="4400" b="1" dirty="0" smtClean="0"/>
              <a:t>Exemples :</a:t>
            </a:r>
            <a:endParaRPr lang="fr-FR" sz="4000" i="1" dirty="0"/>
          </a:p>
        </p:txBody>
      </p:sp>
      <p:pic>
        <p:nvPicPr>
          <p:cNvPr id="1026" name="Picture 2" descr="C:\Users\par exemple Marjorie\Desktop\UM2 Licence OT\CMI\OSEC\UE tech de comm\HLSE302 tech de comm 2\Diaporamas\Figure sans légen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108" y="351753"/>
            <a:ext cx="7630634" cy="516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48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683" y="448167"/>
            <a:ext cx="2681440" cy="769441"/>
          </a:xfrm>
          <a:prstGeom prst="rect">
            <a:avLst/>
          </a:prstGeom>
        </p:spPr>
        <p:txBody>
          <a:bodyPr wrap="none">
            <a:spAutoFit/>
          </a:bodyPr>
          <a:lstStyle/>
          <a:p>
            <a:r>
              <a:rPr lang="fr-FR" sz="4400" b="1" dirty="0" smtClean="0"/>
              <a:t>Exemples :</a:t>
            </a:r>
            <a:endParaRPr lang="fr-FR" sz="4000" i="1" dirty="0"/>
          </a:p>
        </p:txBody>
      </p:sp>
      <p:pic>
        <p:nvPicPr>
          <p:cNvPr id="1026" name="Picture 2" descr="C:\Users\par exemple Marjorie\Desktop\UM2 Licence OT\CMI\OSEC\UE tech de comm\HLSE302 tech de comm 2\Diaporamas\Figure sans légen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108" y="351753"/>
            <a:ext cx="7630634" cy="5162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43123" y="4621422"/>
            <a:ext cx="8468088" cy="461665"/>
          </a:xfrm>
          <a:prstGeom prst="rect">
            <a:avLst/>
          </a:prstGeom>
        </p:spPr>
        <p:txBody>
          <a:bodyPr wrap="square">
            <a:spAutoFit/>
          </a:bodyPr>
          <a:lstStyle/>
          <a:p>
            <a:r>
              <a:rPr lang="fr-FR" sz="2400" dirty="0" smtClean="0"/>
              <a:t>Figure 1 : Organigramme de la boulangerie X en 2018 (Source : XX)</a:t>
            </a:r>
            <a:endParaRPr lang="fr-FR" sz="2000" i="1" dirty="0"/>
          </a:p>
        </p:txBody>
      </p:sp>
    </p:spTree>
    <p:extLst>
      <p:ext uri="{BB962C8B-B14F-4D97-AF65-F5344CB8AC3E}">
        <p14:creationId xmlns:p14="http://schemas.microsoft.com/office/powerpoint/2010/main" val="196201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683" y="448167"/>
            <a:ext cx="2681440" cy="769441"/>
          </a:xfrm>
          <a:prstGeom prst="rect">
            <a:avLst/>
          </a:prstGeom>
        </p:spPr>
        <p:txBody>
          <a:bodyPr wrap="none">
            <a:spAutoFit/>
          </a:bodyPr>
          <a:lstStyle/>
          <a:p>
            <a:r>
              <a:rPr lang="fr-FR" sz="4400" b="1" dirty="0" smtClean="0"/>
              <a:t>Exemples :</a:t>
            </a:r>
            <a:endParaRPr lang="fr-FR" sz="4000" i="1" dirty="0"/>
          </a:p>
        </p:txBody>
      </p:sp>
      <p:pic>
        <p:nvPicPr>
          <p:cNvPr id="2050" name="Picture 2" descr="C:\Users\par exemple Marjorie\Desktop\UM2 Licence OT\CMI\OSEC\UE tech de comm\HLSE302 tech de comm 2\Diaporamas\Figure sans légende b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123" y="1025504"/>
            <a:ext cx="8069263"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8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683" y="448167"/>
            <a:ext cx="2681440" cy="769441"/>
          </a:xfrm>
          <a:prstGeom prst="rect">
            <a:avLst/>
          </a:prstGeom>
        </p:spPr>
        <p:txBody>
          <a:bodyPr wrap="none">
            <a:spAutoFit/>
          </a:bodyPr>
          <a:lstStyle/>
          <a:p>
            <a:r>
              <a:rPr lang="fr-FR" sz="4400" b="1" dirty="0" smtClean="0"/>
              <a:t>Exemples :</a:t>
            </a:r>
            <a:endParaRPr lang="fr-FR" sz="4000" i="1" dirty="0"/>
          </a:p>
        </p:txBody>
      </p:sp>
      <p:pic>
        <p:nvPicPr>
          <p:cNvPr id="2050" name="Picture 2" descr="C:\Users\par exemple Marjorie\Desktop\UM2 Licence OT\CMI\OSEC\UE tech de comm\HLSE302 tech de comm 2\Diaporamas\Figure sans légende b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123" y="1025504"/>
            <a:ext cx="8069263"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55858" y="4205923"/>
            <a:ext cx="8468088" cy="830997"/>
          </a:xfrm>
          <a:prstGeom prst="rect">
            <a:avLst/>
          </a:prstGeom>
        </p:spPr>
        <p:txBody>
          <a:bodyPr wrap="square">
            <a:spAutoFit/>
          </a:bodyPr>
          <a:lstStyle/>
          <a:p>
            <a:r>
              <a:rPr lang="fr-FR" sz="2400" dirty="0" smtClean="0"/>
              <a:t>Figure 2 : Planning de mes activités réalisées sur la durée du stage du 20 Juillet au 30 Aout 2018 (Source : XX)</a:t>
            </a:r>
            <a:endParaRPr lang="fr-FR" sz="2000" i="1" dirty="0"/>
          </a:p>
        </p:txBody>
      </p:sp>
      <p:pic>
        <p:nvPicPr>
          <p:cNvPr id="3074" name="Picture 2" descr="C:\Users\par exemple Marjorie\Desktop\UM2 Licence OT\CMI\OSEC\UE tech de comm\HLSE302 tech de comm 2\Diaporamas\Atten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29" y="5036920"/>
            <a:ext cx="1613748" cy="13923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44298" y="5691446"/>
            <a:ext cx="8468088" cy="461665"/>
          </a:xfrm>
          <a:prstGeom prst="rect">
            <a:avLst/>
          </a:prstGeom>
        </p:spPr>
        <p:txBody>
          <a:bodyPr wrap="square">
            <a:spAutoFit/>
          </a:bodyPr>
          <a:lstStyle/>
          <a:p>
            <a:r>
              <a:rPr lang="fr-FR" sz="2400" i="1" dirty="0" err="1" smtClean="0">
                <a:solidFill>
                  <a:schemeClr val="accent1"/>
                </a:solidFill>
              </a:rPr>
              <a:t>Cf</a:t>
            </a:r>
            <a:r>
              <a:rPr lang="fr-FR" sz="2400" i="1" dirty="0" smtClean="0">
                <a:solidFill>
                  <a:schemeClr val="accent1"/>
                </a:solidFill>
              </a:rPr>
              <a:t> Cours de Guillaume </a:t>
            </a:r>
            <a:r>
              <a:rPr lang="fr-FR" sz="2400" i="1" dirty="0" err="1" smtClean="0">
                <a:solidFill>
                  <a:schemeClr val="accent1"/>
                </a:solidFill>
              </a:rPr>
              <a:t>Papuga</a:t>
            </a:r>
            <a:r>
              <a:rPr lang="fr-FR" sz="2400" i="1" dirty="0" smtClean="0">
                <a:solidFill>
                  <a:schemeClr val="accent1"/>
                </a:solidFill>
              </a:rPr>
              <a:t> sur le planning !!</a:t>
            </a:r>
            <a:endParaRPr lang="fr-FR" sz="2000" i="1" dirty="0">
              <a:solidFill>
                <a:schemeClr val="accent1"/>
              </a:solidFill>
            </a:endParaRPr>
          </a:p>
        </p:txBody>
      </p:sp>
    </p:spTree>
    <p:extLst>
      <p:ext uri="{BB962C8B-B14F-4D97-AF65-F5344CB8AC3E}">
        <p14:creationId xmlns:p14="http://schemas.microsoft.com/office/powerpoint/2010/main" val="312367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11298221" cy="707886"/>
          </a:xfrm>
          <a:prstGeom prst="rect">
            <a:avLst/>
          </a:prstGeom>
          <a:noFill/>
        </p:spPr>
        <p:txBody>
          <a:bodyPr wrap="none" rtlCol="0">
            <a:spAutoFit/>
          </a:bodyPr>
          <a:lstStyle/>
          <a:p>
            <a:r>
              <a:rPr lang="fr-FR" sz="4000" dirty="0" smtClean="0"/>
              <a:t>1. </a:t>
            </a:r>
            <a:r>
              <a:rPr lang="fr-FR" sz="4000" b="1" dirty="0" smtClean="0"/>
              <a:t>Bilan </a:t>
            </a:r>
            <a:r>
              <a:rPr lang="fr-FR" sz="4000" b="1" dirty="0"/>
              <a:t>des livrables </a:t>
            </a:r>
            <a:r>
              <a:rPr lang="fr-FR" sz="3600" i="1" dirty="0"/>
              <a:t>(= Qu’avez-vous obtenu / observé ?)</a:t>
            </a:r>
          </a:p>
        </p:txBody>
      </p:sp>
      <p:sp>
        <p:nvSpPr>
          <p:cNvPr id="5" name="ZoneTexte 4">
            <a:extLst>
              <a:ext uri="{FF2B5EF4-FFF2-40B4-BE49-F238E27FC236}">
                <a16:creationId xmlns="" xmlns:a16="http://schemas.microsoft.com/office/drawing/2014/main" id="{553859A6-80E7-2D42-993E-156A29B3EF97}"/>
              </a:ext>
            </a:extLst>
          </p:cNvPr>
          <p:cNvSpPr txBox="1"/>
          <p:nvPr/>
        </p:nvSpPr>
        <p:spPr>
          <a:xfrm>
            <a:off x="792651" y="1595177"/>
            <a:ext cx="10276614" cy="4031873"/>
          </a:xfrm>
          <a:prstGeom prst="rect">
            <a:avLst/>
          </a:prstGeom>
          <a:noFill/>
        </p:spPr>
        <p:txBody>
          <a:bodyPr wrap="square" rtlCol="0">
            <a:spAutoFit/>
          </a:bodyPr>
          <a:lstStyle/>
          <a:p>
            <a:r>
              <a:rPr lang="fr-FR" sz="3200" dirty="0" smtClean="0"/>
              <a:t>Au cours de votre stage/emploi, vous avez eu des missions/ activités (</a:t>
            </a:r>
            <a:r>
              <a:rPr lang="fr-FR" sz="3200" dirty="0" err="1" smtClean="0"/>
              <a:t>cf</a:t>
            </a:r>
            <a:r>
              <a:rPr lang="fr-FR" sz="3200" dirty="0" smtClean="0"/>
              <a:t> </a:t>
            </a:r>
            <a:r>
              <a:rPr lang="fr-FR" sz="3200" dirty="0" err="1" smtClean="0"/>
              <a:t>Mat&amp;Met</a:t>
            </a:r>
            <a:r>
              <a:rPr lang="fr-FR" sz="3200" dirty="0" smtClean="0"/>
              <a:t>), qu’est ce qu’il en ressort ?</a:t>
            </a:r>
          </a:p>
          <a:p>
            <a:endParaRPr lang="fr-FR" sz="3200" dirty="0"/>
          </a:p>
          <a:p>
            <a:r>
              <a:rPr lang="fr-FR" sz="3200" u="sng" dirty="0" smtClean="0"/>
              <a:t>Exemple :</a:t>
            </a:r>
          </a:p>
          <a:p>
            <a:r>
              <a:rPr lang="fr-FR" sz="3200" dirty="0" smtClean="0"/>
              <a:t>« Dans le cadre de mon emploi chez MERCURE, je nettoyais 10 chambres le matin en moyenne. Le nettoyage d’une chambre pouvait varier de 10 min à 1h en fonction de la propreté de celle-ci. </a:t>
            </a:r>
            <a:r>
              <a:rPr lang="fr-FR" sz="3200" dirty="0" err="1" smtClean="0"/>
              <a:t>Etc</a:t>
            </a:r>
            <a:r>
              <a:rPr lang="fr-FR" sz="3200" dirty="0" smtClean="0"/>
              <a:t> »</a:t>
            </a:r>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9</a:t>
            </a:fld>
            <a:endParaRPr lang="fr-FR"/>
          </a:p>
        </p:txBody>
      </p:sp>
    </p:spTree>
    <p:extLst>
      <p:ext uri="{BB962C8B-B14F-4D97-AF65-F5344CB8AC3E}">
        <p14:creationId xmlns:p14="http://schemas.microsoft.com/office/powerpoint/2010/main" val="5387271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367</Words>
  <Application>Microsoft Office PowerPoint</Application>
  <PresentationFormat>Personnalisé</PresentationFormat>
  <Paragraphs>81</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par exemple Marjorie</cp:lastModifiedBy>
  <cp:revision>18</cp:revision>
  <dcterms:created xsi:type="dcterms:W3CDTF">2018-06-29T14:43:30Z</dcterms:created>
  <dcterms:modified xsi:type="dcterms:W3CDTF">2018-10-16T09:40:55Z</dcterms:modified>
</cp:coreProperties>
</file>