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57" r:id="rId4"/>
    <p:sldId id="268" r:id="rId5"/>
    <p:sldId id="269" r:id="rId6"/>
    <p:sldId id="270" r:id="rId7"/>
    <p:sldId id="271" r:id="rId8"/>
    <p:sldId id="262" r:id="rId9"/>
    <p:sldId id="261" r:id="rId10"/>
    <p:sldId id="265" r:id="rId11"/>
    <p:sldId id="266" r:id="rId12"/>
    <p:sldId id="272"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29"/>
  </p:normalViewPr>
  <p:slideViewPr>
    <p:cSldViewPr snapToGrid="0" snapToObjects="1">
      <p:cViewPr>
        <p:scale>
          <a:sx n="76" d="100"/>
          <a:sy n="76" d="100"/>
        </p:scale>
        <p:origin x="-48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1FE6E-ECFB-D74A-BA35-D0BF880650E2}" type="datetimeFigureOut">
              <a:rPr lang="fr-FR" smtClean="0"/>
              <a:t>16/10/2018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50D2A-4D3A-D64B-9D38-153A68AF5DC0}" type="slidenum">
              <a:rPr lang="fr-FR" smtClean="0"/>
              <a:t>‹N°›</a:t>
            </a:fld>
            <a:endParaRPr lang="fr-FR"/>
          </a:p>
        </p:txBody>
      </p:sp>
    </p:spTree>
    <p:extLst>
      <p:ext uri="{BB962C8B-B14F-4D97-AF65-F5344CB8AC3E}">
        <p14:creationId xmlns:p14="http://schemas.microsoft.com/office/powerpoint/2010/main" val="3998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73A9F39-24AA-D540-B19A-7C95FF8478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1682EC06-CA4F-1548-A271-A99CAEE79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 xmlns:a16="http://schemas.microsoft.com/office/drawing/2014/main" id="{7B2753F6-B71C-BF4C-A207-4BF137B2C91D}"/>
              </a:ext>
            </a:extLst>
          </p:cNvPr>
          <p:cNvSpPr>
            <a:spLocks noGrp="1"/>
          </p:cNvSpPr>
          <p:nvPr>
            <p:ph type="dt" sz="half" idx="10"/>
          </p:nvPr>
        </p:nvSpPr>
        <p:spPr/>
        <p:txBody>
          <a:bodyPr/>
          <a:lstStyle/>
          <a:p>
            <a:fld id="{AC73579A-DD53-964B-B51F-81BED80504CD}" type="datetime1">
              <a:rPr lang="fr-FR" smtClean="0"/>
              <a:t>16/10/2018</a:t>
            </a:fld>
            <a:endParaRPr lang="fr-FR"/>
          </a:p>
        </p:txBody>
      </p:sp>
      <p:sp>
        <p:nvSpPr>
          <p:cNvPr id="5" name="Espace réservé du pied de page 4">
            <a:extLst>
              <a:ext uri="{FF2B5EF4-FFF2-40B4-BE49-F238E27FC236}">
                <a16:creationId xmlns="" xmlns:a16="http://schemas.microsoft.com/office/drawing/2014/main" id="{0190DDEC-729F-3947-8042-43581669CA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5ECF3038-490D-4042-AFC5-3FA945877D99}"/>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854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175AF66-BAC2-3740-9761-F034744536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39D7DF21-66FF-BC4E-B81E-4B3283F63C9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AC52B697-3ED9-2E4B-94A8-10C21B03C88F}"/>
              </a:ext>
            </a:extLst>
          </p:cNvPr>
          <p:cNvSpPr>
            <a:spLocks noGrp="1"/>
          </p:cNvSpPr>
          <p:nvPr>
            <p:ph type="dt" sz="half" idx="10"/>
          </p:nvPr>
        </p:nvSpPr>
        <p:spPr/>
        <p:txBody>
          <a:bodyPr/>
          <a:lstStyle/>
          <a:p>
            <a:fld id="{FE324365-02F6-6945-B6CC-BFF50EE89B31}" type="datetime1">
              <a:rPr lang="fr-FR" smtClean="0"/>
              <a:t>16/10/2018</a:t>
            </a:fld>
            <a:endParaRPr lang="fr-FR"/>
          </a:p>
        </p:txBody>
      </p:sp>
      <p:sp>
        <p:nvSpPr>
          <p:cNvPr id="5" name="Espace réservé du pied de page 4">
            <a:extLst>
              <a:ext uri="{FF2B5EF4-FFF2-40B4-BE49-F238E27FC236}">
                <a16:creationId xmlns="" xmlns:a16="http://schemas.microsoft.com/office/drawing/2014/main" id="{534DFDA4-7592-3441-8CE8-14AFB6BF9C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318CAEE0-ED5D-4F44-94FE-C9712D0C4EBB}"/>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63866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6AA78DDB-C5E9-C54B-ABED-E2DAB36E24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F8598CCB-598C-2445-B53E-CE0742E5CE3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E358C65F-55C7-924C-B3C5-8F857DE29606}"/>
              </a:ext>
            </a:extLst>
          </p:cNvPr>
          <p:cNvSpPr>
            <a:spLocks noGrp="1"/>
          </p:cNvSpPr>
          <p:nvPr>
            <p:ph type="dt" sz="half" idx="10"/>
          </p:nvPr>
        </p:nvSpPr>
        <p:spPr/>
        <p:txBody>
          <a:bodyPr/>
          <a:lstStyle/>
          <a:p>
            <a:fld id="{EE0972DB-64C3-9848-86B4-BF882276194F}" type="datetime1">
              <a:rPr lang="fr-FR" smtClean="0"/>
              <a:t>16/10/2018</a:t>
            </a:fld>
            <a:endParaRPr lang="fr-FR"/>
          </a:p>
        </p:txBody>
      </p:sp>
      <p:sp>
        <p:nvSpPr>
          <p:cNvPr id="5" name="Espace réservé du pied de page 4">
            <a:extLst>
              <a:ext uri="{FF2B5EF4-FFF2-40B4-BE49-F238E27FC236}">
                <a16:creationId xmlns="" xmlns:a16="http://schemas.microsoft.com/office/drawing/2014/main" id="{60AEDE70-A986-E84F-BB35-2EAE56DB2E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DA4A9C89-C37A-274A-A5AC-B8B643289BF3}"/>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95788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5C0A527-C8D0-B34A-B753-DC0C2885E84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3C5D6309-0AAB-4F44-87A4-E3333487EB5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3B1953E2-78AF-BD4D-99A8-089553ECA16F}"/>
              </a:ext>
            </a:extLst>
          </p:cNvPr>
          <p:cNvSpPr>
            <a:spLocks noGrp="1"/>
          </p:cNvSpPr>
          <p:nvPr>
            <p:ph type="dt" sz="half" idx="10"/>
          </p:nvPr>
        </p:nvSpPr>
        <p:spPr/>
        <p:txBody>
          <a:bodyPr/>
          <a:lstStyle/>
          <a:p>
            <a:fld id="{AAEBCB14-5182-D64B-9B2F-0C6CCB60B43C}" type="datetime1">
              <a:rPr lang="fr-FR" smtClean="0"/>
              <a:t>16/10/2018</a:t>
            </a:fld>
            <a:endParaRPr lang="fr-FR"/>
          </a:p>
        </p:txBody>
      </p:sp>
      <p:sp>
        <p:nvSpPr>
          <p:cNvPr id="5" name="Espace réservé du pied de page 4">
            <a:extLst>
              <a:ext uri="{FF2B5EF4-FFF2-40B4-BE49-F238E27FC236}">
                <a16:creationId xmlns="" xmlns:a16="http://schemas.microsoft.com/office/drawing/2014/main" id="{3E632A04-F1A7-E841-A183-F1A4861812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277F6D31-31B3-4D45-A1F3-EBB2078653BC}"/>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52737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C3DB188-C3A6-8448-9BDB-CF8BA6063B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A16C2479-AF40-4C45-99E8-31F98701A5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 xmlns:a16="http://schemas.microsoft.com/office/drawing/2014/main" id="{E9B6F10D-ED2F-834A-810B-5876822DA079}"/>
              </a:ext>
            </a:extLst>
          </p:cNvPr>
          <p:cNvSpPr>
            <a:spLocks noGrp="1"/>
          </p:cNvSpPr>
          <p:nvPr>
            <p:ph type="dt" sz="half" idx="10"/>
          </p:nvPr>
        </p:nvSpPr>
        <p:spPr/>
        <p:txBody>
          <a:bodyPr/>
          <a:lstStyle/>
          <a:p>
            <a:fld id="{658B8416-0DB9-B445-A91F-45F0FFECD155}" type="datetime1">
              <a:rPr lang="fr-FR" smtClean="0"/>
              <a:t>16/10/2018</a:t>
            </a:fld>
            <a:endParaRPr lang="fr-FR"/>
          </a:p>
        </p:txBody>
      </p:sp>
      <p:sp>
        <p:nvSpPr>
          <p:cNvPr id="5" name="Espace réservé du pied de page 4">
            <a:extLst>
              <a:ext uri="{FF2B5EF4-FFF2-40B4-BE49-F238E27FC236}">
                <a16:creationId xmlns="" xmlns:a16="http://schemas.microsoft.com/office/drawing/2014/main" id="{49522DA7-93B9-E049-B0E4-257660B0B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8DAE1167-6064-BD4A-9F9C-733C8AD60DE1}"/>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67462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39432EA-AD72-2D4A-8544-20FE0FEF2E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86D53ED1-1BF0-A845-9A07-2BE88429F1F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F6DC000E-73C6-9842-BC68-24B759AF01F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058AF4D6-0073-EA41-B653-48A60FF9D658}"/>
              </a:ext>
            </a:extLst>
          </p:cNvPr>
          <p:cNvSpPr>
            <a:spLocks noGrp="1"/>
          </p:cNvSpPr>
          <p:nvPr>
            <p:ph type="dt" sz="half" idx="10"/>
          </p:nvPr>
        </p:nvSpPr>
        <p:spPr/>
        <p:txBody>
          <a:bodyPr/>
          <a:lstStyle/>
          <a:p>
            <a:fld id="{3EE44FEB-A28B-AA47-9ADF-88EF00261751}" type="datetime1">
              <a:rPr lang="fr-FR" smtClean="0"/>
              <a:t>16/10/2018</a:t>
            </a:fld>
            <a:endParaRPr lang="fr-FR"/>
          </a:p>
        </p:txBody>
      </p:sp>
      <p:sp>
        <p:nvSpPr>
          <p:cNvPr id="6" name="Espace réservé du pied de page 5">
            <a:extLst>
              <a:ext uri="{FF2B5EF4-FFF2-40B4-BE49-F238E27FC236}">
                <a16:creationId xmlns="" xmlns:a16="http://schemas.microsoft.com/office/drawing/2014/main" id="{A284F9FE-E485-2C4D-87D7-D665C7396D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FA346397-20B9-EC45-8911-4D530BD2B5AE}"/>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60121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2FA9661-E493-BF41-BD40-FEE574F6B2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D55541C4-1F22-F641-AEE1-7C3854BFD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 xmlns:a16="http://schemas.microsoft.com/office/drawing/2014/main" id="{101C0078-17F6-6849-AA77-CB86C48B6AB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4C345943-6B94-EA44-AD35-D65F35731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 xmlns:a16="http://schemas.microsoft.com/office/drawing/2014/main" id="{8D19C587-936A-4E45-815C-AE8E44EFDC4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9ADDE2B9-4D21-704D-899F-8153E2B32012}"/>
              </a:ext>
            </a:extLst>
          </p:cNvPr>
          <p:cNvSpPr>
            <a:spLocks noGrp="1"/>
          </p:cNvSpPr>
          <p:nvPr>
            <p:ph type="dt" sz="half" idx="10"/>
          </p:nvPr>
        </p:nvSpPr>
        <p:spPr/>
        <p:txBody>
          <a:bodyPr/>
          <a:lstStyle/>
          <a:p>
            <a:fld id="{F6C2B801-138F-4040-B096-9936CCC4EE8B}" type="datetime1">
              <a:rPr lang="fr-FR" smtClean="0"/>
              <a:t>16/10/2018</a:t>
            </a:fld>
            <a:endParaRPr lang="fr-FR"/>
          </a:p>
        </p:txBody>
      </p:sp>
      <p:sp>
        <p:nvSpPr>
          <p:cNvPr id="8" name="Espace réservé du pied de page 7">
            <a:extLst>
              <a:ext uri="{FF2B5EF4-FFF2-40B4-BE49-F238E27FC236}">
                <a16:creationId xmlns="" xmlns:a16="http://schemas.microsoft.com/office/drawing/2014/main" id="{E7D4BA2F-9C28-3347-9858-5B2EEF22C05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8E89DE5D-F0A7-874F-91FE-580721A56BA2}"/>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214230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26900A3-6122-314E-BE3E-E30124D601F2}"/>
              </a:ext>
            </a:extLst>
          </p:cNvPr>
          <p:cNvSpPr>
            <a:spLocks noGrp="1"/>
          </p:cNvSpPr>
          <p:nvPr>
            <p:ph type="title"/>
          </p:nvPr>
        </p:nvSpPr>
        <p:spPr/>
        <p:txBody>
          <a:bodyPr/>
          <a:lstStyle/>
          <a:p>
            <a:r>
              <a:rPr lang="fr-FR" dirty="0"/>
              <a:t>Modifiez le style du titre</a:t>
            </a:r>
          </a:p>
        </p:txBody>
      </p:sp>
      <p:sp>
        <p:nvSpPr>
          <p:cNvPr id="3" name="Espace réservé de la date 2">
            <a:extLst>
              <a:ext uri="{FF2B5EF4-FFF2-40B4-BE49-F238E27FC236}">
                <a16:creationId xmlns="" xmlns:a16="http://schemas.microsoft.com/office/drawing/2014/main" id="{BD9A8362-6EDA-C24D-BAA5-2F5C0BD04179}"/>
              </a:ext>
            </a:extLst>
          </p:cNvPr>
          <p:cNvSpPr>
            <a:spLocks noGrp="1"/>
          </p:cNvSpPr>
          <p:nvPr>
            <p:ph type="dt" sz="half" idx="10"/>
          </p:nvPr>
        </p:nvSpPr>
        <p:spPr/>
        <p:txBody>
          <a:bodyPr/>
          <a:lstStyle/>
          <a:p>
            <a:fld id="{6E287002-4CD4-6B4B-87C4-B811F1C79B21}" type="datetime1">
              <a:rPr lang="fr-FR" smtClean="0"/>
              <a:t>16/10/2018</a:t>
            </a:fld>
            <a:endParaRPr lang="fr-FR"/>
          </a:p>
        </p:txBody>
      </p:sp>
      <p:sp>
        <p:nvSpPr>
          <p:cNvPr id="4" name="Espace réservé du pied de page 3">
            <a:extLst>
              <a:ext uri="{FF2B5EF4-FFF2-40B4-BE49-F238E27FC236}">
                <a16:creationId xmlns="" xmlns:a16="http://schemas.microsoft.com/office/drawing/2014/main" id="{FDA7C79A-8E29-6B4D-9916-60D27BDF804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5C4191D9-D9C0-5842-B2F7-BA6168D9BF8F}"/>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156930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6EA81ED8-712A-924F-8EF5-44FEF10F7803}"/>
              </a:ext>
            </a:extLst>
          </p:cNvPr>
          <p:cNvSpPr>
            <a:spLocks noGrp="1"/>
          </p:cNvSpPr>
          <p:nvPr>
            <p:ph type="dt" sz="half" idx="10"/>
          </p:nvPr>
        </p:nvSpPr>
        <p:spPr/>
        <p:txBody>
          <a:bodyPr/>
          <a:lstStyle/>
          <a:p>
            <a:fld id="{AE4A5C21-542E-EC4B-A485-8977FB047787}" type="datetime1">
              <a:rPr lang="fr-FR" smtClean="0"/>
              <a:t>16/10/2018</a:t>
            </a:fld>
            <a:endParaRPr lang="fr-FR"/>
          </a:p>
        </p:txBody>
      </p:sp>
      <p:sp>
        <p:nvSpPr>
          <p:cNvPr id="3" name="Espace réservé du pied de page 2">
            <a:extLst>
              <a:ext uri="{FF2B5EF4-FFF2-40B4-BE49-F238E27FC236}">
                <a16:creationId xmlns="" xmlns:a16="http://schemas.microsoft.com/office/drawing/2014/main" id="{880183DC-C1D5-054D-B54D-7F22D470FCB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5F7913F1-B866-B140-8348-09A18B50B8DF}"/>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5101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D411D8A-79D7-3448-BF4F-B91B766D7F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7201981E-6543-8A48-8FCB-A8E7111AE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494534CD-C5A8-6C48-9A16-8B295F293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D7D1C013-D117-8A4E-AD3F-384B69AEDFE9}"/>
              </a:ext>
            </a:extLst>
          </p:cNvPr>
          <p:cNvSpPr>
            <a:spLocks noGrp="1"/>
          </p:cNvSpPr>
          <p:nvPr>
            <p:ph type="dt" sz="half" idx="10"/>
          </p:nvPr>
        </p:nvSpPr>
        <p:spPr/>
        <p:txBody>
          <a:bodyPr/>
          <a:lstStyle/>
          <a:p>
            <a:fld id="{1B864107-30B2-DD45-88D4-9E6890BAEA96}" type="datetime1">
              <a:rPr lang="fr-FR" smtClean="0"/>
              <a:t>16/10/2018</a:t>
            </a:fld>
            <a:endParaRPr lang="fr-FR"/>
          </a:p>
        </p:txBody>
      </p:sp>
      <p:sp>
        <p:nvSpPr>
          <p:cNvPr id="6" name="Espace réservé du pied de page 5">
            <a:extLst>
              <a:ext uri="{FF2B5EF4-FFF2-40B4-BE49-F238E27FC236}">
                <a16:creationId xmlns="" xmlns:a16="http://schemas.microsoft.com/office/drawing/2014/main" id="{253C3304-1774-1844-9C06-6E9E8A4FAB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421927D5-F274-4B45-B071-1E028382282A}"/>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37185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5BF4E55-7316-6F47-9E96-1909922679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 xmlns:a16="http://schemas.microsoft.com/office/drawing/2014/main" id="{96C0C562-2AFF-5140-8A06-6A159E01F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3936EAAE-8F1B-B14F-B8EE-6455E8E9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 xmlns:a16="http://schemas.microsoft.com/office/drawing/2014/main" id="{93B7E4D5-FD89-5542-9C1F-B188A0E89CB3}"/>
              </a:ext>
            </a:extLst>
          </p:cNvPr>
          <p:cNvSpPr>
            <a:spLocks noGrp="1"/>
          </p:cNvSpPr>
          <p:nvPr>
            <p:ph type="dt" sz="half" idx="10"/>
          </p:nvPr>
        </p:nvSpPr>
        <p:spPr/>
        <p:txBody>
          <a:bodyPr/>
          <a:lstStyle/>
          <a:p>
            <a:fld id="{A8432FCF-E49F-614D-9377-55D2EB0B787D}" type="datetime1">
              <a:rPr lang="fr-FR" smtClean="0"/>
              <a:t>16/10/2018</a:t>
            </a:fld>
            <a:endParaRPr lang="fr-FR"/>
          </a:p>
        </p:txBody>
      </p:sp>
      <p:sp>
        <p:nvSpPr>
          <p:cNvPr id="6" name="Espace réservé du pied de page 5">
            <a:extLst>
              <a:ext uri="{FF2B5EF4-FFF2-40B4-BE49-F238E27FC236}">
                <a16:creationId xmlns="" xmlns:a16="http://schemas.microsoft.com/office/drawing/2014/main" id="{418D02BF-7ED3-5F43-B7FA-A9233EA7F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137F1BA-C991-0040-B43C-888481A069E2}"/>
              </a:ext>
            </a:extLst>
          </p:cNvPr>
          <p:cNvSpPr>
            <a:spLocks noGrp="1"/>
          </p:cNvSpPr>
          <p:nvPr>
            <p:ph type="sldNum" sz="quarter" idx="12"/>
          </p:nvPr>
        </p:nvSpPr>
        <p:spPr/>
        <p:txBody>
          <a:bodyPr/>
          <a:lstStyle/>
          <a:p>
            <a:fld id="{FB92C138-C68C-0943-9DD7-B462CD8DC41A}" type="slidenum">
              <a:rPr lang="fr-FR" smtClean="0"/>
              <a:t>‹N°›</a:t>
            </a:fld>
            <a:endParaRPr lang="fr-FR"/>
          </a:p>
        </p:txBody>
      </p:sp>
    </p:spTree>
    <p:extLst>
      <p:ext uri="{BB962C8B-B14F-4D97-AF65-F5344CB8AC3E}">
        <p14:creationId xmlns:p14="http://schemas.microsoft.com/office/powerpoint/2010/main" val="42280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F893CC3A-39A2-4A41-8665-FE7F636F3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1E53500B-2381-4C4F-A03E-A3063EBEC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78988BD4-D8F8-CA40-9359-E18748A5BE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1993D-A6F2-614C-827C-8863833D1A24}" type="datetime1">
              <a:rPr lang="fr-FR" smtClean="0"/>
              <a:t>16/10/2018</a:t>
            </a:fld>
            <a:endParaRPr lang="fr-FR"/>
          </a:p>
        </p:txBody>
      </p:sp>
      <p:sp>
        <p:nvSpPr>
          <p:cNvPr id="5" name="Espace réservé du pied de page 4">
            <a:extLst>
              <a:ext uri="{FF2B5EF4-FFF2-40B4-BE49-F238E27FC236}">
                <a16:creationId xmlns="" xmlns:a16="http://schemas.microsoft.com/office/drawing/2014/main" id="{0D257083-7A4C-1C4D-900C-FACA65E4F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EF573438-6DB4-BF41-9292-B2F76EDE5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2C138-C68C-0943-9DD7-B462CD8DC41A}" type="slidenum">
              <a:rPr lang="fr-FR" smtClean="0"/>
              <a:t>‹N°›</a:t>
            </a:fld>
            <a:endParaRPr lang="fr-FR"/>
          </a:p>
        </p:txBody>
      </p:sp>
    </p:spTree>
    <p:extLst>
      <p:ext uri="{BB962C8B-B14F-4D97-AF65-F5344CB8AC3E}">
        <p14:creationId xmlns:p14="http://schemas.microsoft.com/office/powerpoint/2010/main" val="2605651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 xmlns:a16="http://schemas.microsoft.com/office/drawing/2014/main" id="{394E1317-45D7-5C49-A076-B9D6680ECF99}"/>
              </a:ext>
            </a:extLst>
          </p:cNvPr>
          <p:cNvSpPr txBox="1"/>
          <p:nvPr/>
        </p:nvSpPr>
        <p:spPr>
          <a:xfrm>
            <a:off x="4028302" y="660994"/>
            <a:ext cx="4055469" cy="369332"/>
          </a:xfrm>
          <a:prstGeom prst="rect">
            <a:avLst/>
          </a:prstGeom>
          <a:noFill/>
        </p:spPr>
        <p:txBody>
          <a:bodyPr wrap="none" rtlCol="0">
            <a:spAutoFit/>
          </a:bodyPr>
          <a:lstStyle/>
          <a:p>
            <a:r>
              <a:rPr lang="fr-FR" dirty="0"/>
              <a:t>HLSE302 techniques de communication 2</a:t>
            </a:r>
          </a:p>
        </p:txBody>
      </p:sp>
      <p:sp>
        <p:nvSpPr>
          <p:cNvPr id="5" name="ZoneTexte 4">
            <a:extLst>
              <a:ext uri="{FF2B5EF4-FFF2-40B4-BE49-F238E27FC236}">
                <a16:creationId xmlns="" xmlns:a16="http://schemas.microsoft.com/office/drawing/2014/main" id="{8D81BDFB-8D6B-DA4A-BC46-DB9C15DB5776}"/>
              </a:ext>
            </a:extLst>
          </p:cNvPr>
          <p:cNvSpPr txBox="1"/>
          <p:nvPr/>
        </p:nvSpPr>
        <p:spPr>
          <a:xfrm>
            <a:off x="734096" y="1197416"/>
            <a:ext cx="10955371" cy="1384995"/>
          </a:xfrm>
          <a:prstGeom prst="rect">
            <a:avLst/>
          </a:prstGeom>
          <a:noFill/>
        </p:spPr>
        <p:txBody>
          <a:bodyPr wrap="none" rtlCol="0">
            <a:spAutoFit/>
          </a:bodyPr>
          <a:lstStyle/>
          <a:p>
            <a:r>
              <a:rPr lang="fr-FR" sz="4400" dirty="0"/>
              <a:t>Comment écrire son premier rapport de stage?</a:t>
            </a:r>
          </a:p>
          <a:p>
            <a:pPr algn="ctr"/>
            <a:r>
              <a:rPr lang="fr-FR" sz="4000" dirty="0"/>
              <a:t>Stage Licence 1 et 2 CMI IEN</a:t>
            </a:r>
          </a:p>
        </p:txBody>
      </p:sp>
      <p:sp>
        <p:nvSpPr>
          <p:cNvPr id="6" name="ZoneTexte 5">
            <a:extLst>
              <a:ext uri="{FF2B5EF4-FFF2-40B4-BE49-F238E27FC236}">
                <a16:creationId xmlns="" xmlns:a16="http://schemas.microsoft.com/office/drawing/2014/main" id="{50F8B0F0-D863-F340-94D2-D8283DC9D40C}"/>
              </a:ext>
            </a:extLst>
          </p:cNvPr>
          <p:cNvSpPr txBox="1"/>
          <p:nvPr/>
        </p:nvSpPr>
        <p:spPr>
          <a:xfrm>
            <a:off x="3353661" y="2964690"/>
            <a:ext cx="5404749" cy="523220"/>
          </a:xfrm>
          <a:prstGeom prst="rect">
            <a:avLst/>
          </a:prstGeom>
          <a:noFill/>
        </p:spPr>
        <p:txBody>
          <a:bodyPr wrap="none" rtlCol="0">
            <a:spAutoFit/>
          </a:bodyPr>
          <a:lstStyle/>
          <a:p>
            <a:r>
              <a:rPr lang="fr-FR" sz="2800" dirty="0"/>
              <a:t>Carole </a:t>
            </a:r>
            <a:r>
              <a:rPr lang="fr-FR" sz="2800" dirty="0" err="1"/>
              <a:t>Sainglas</a:t>
            </a:r>
            <a:r>
              <a:rPr lang="fr-FR" sz="2800" dirty="0"/>
              <a:t> &amp; Guillaume Papuga</a:t>
            </a:r>
          </a:p>
        </p:txBody>
      </p:sp>
      <p:sp>
        <p:nvSpPr>
          <p:cNvPr id="7" name="ZoneTexte 6">
            <a:extLst>
              <a:ext uri="{FF2B5EF4-FFF2-40B4-BE49-F238E27FC236}">
                <a16:creationId xmlns="" xmlns:a16="http://schemas.microsoft.com/office/drawing/2014/main" id="{BA201C68-D522-AA45-A908-03617D21ACAF}"/>
              </a:ext>
            </a:extLst>
          </p:cNvPr>
          <p:cNvSpPr txBox="1"/>
          <p:nvPr/>
        </p:nvSpPr>
        <p:spPr>
          <a:xfrm>
            <a:off x="3564101" y="4348826"/>
            <a:ext cx="4620176" cy="707886"/>
          </a:xfrm>
          <a:prstGeom prst="rect">
            <a:avLst/>
          </a:prstGeom>
          <a:noFill/>
        </p:spPr>
        <p:txBody>
          <a:bodyPr wrap="none" rtlCol="0">
            <a:spAutoFit/>
          </a:bodyPr>
          <a:lstStyle/>
          <a:p>
            <a:r>
              <a:rPr lang="fr-FR" sz="4000" b="1" dirty="0"/>
              <a:t>Séance 4 : discussion</a:t>
            </a:r>
          </a:p>
        </p:txBody>
      </p:sp>
      <p:pic>
        <p:nvPicPr>
          <p:cNvPr id="2" name="Image 1">
            <a:extLst>
              <a:ext uri="{FF2B5EF4-FFF2-40B4-BE49-F238E27FC236}">
                <a16:creationId xmlns="" xmlns:a16="http://schemas.microsoft.com/office/drawing/2014/main" id="{FD3692D1-9484-8347-9B3F-021503905216}"/>
              </a:ext>
            </a:extLst>
          </p:cNvPr>
          <p:cNvPicPr>
            <a:picLocks noChangeAspect="1"/>
          </p:cNvPicPr>
          <p:nvPr/>
        </p:nvPicPr>
        <p:blipFill>
          <a:blip r:embed="rId2"/>
          <a:stretch>
            <a:fillRect/>
          </a:stretch>
        </p:blipFill>
        <p:spPr>
          <a:xfrm>
            <a:off x="734096" y="2964690"/>
            <a:ext cx="1866900" cy="1866900"/>
          </a:xfrm>
          <a:prstGeom prst="rect">
            <a:avLst/>
          </a:prstGeom>
        </p:spPr>
      </p:pic>
      <p:cxnSp>
        <p:nvCxnSpPr>
          <p:cNvPr id="8" name="Connecteur droit 7">
            <a:extLst>
              <a:ext uri="{FF2B5EF4-FFF2-40B4-BE49-F238E27FC236}">
                <a16:creationId xmlns="" xmlns:a16="http://schemas.microsoft.com/office/drawing/2014/main" id="{EBB1FAFA-B81D-C84F-955F-D9B853E5528E}"/>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 xmlns:a16="http://schemas.microsoft.com/office/drawing/2014/main" id="{20A0837C-3E1E-D24F-BAFC-6725FD84988D}"/>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11">
            <a:extLst>
              <a:ext uri="{FF2B5EF4-FFF2-40B4-BE49-F238E27FC236}">
                <a16:creationId xmlns="" xmlns:a16="http://schemas.microsoft.com/office/drawing/2014/main" id="{4515DFCF-241B-D34F-BAF3-00F15E3A4AC5}"/>
              </a:ext>
            </a:extLst>
          </p:cNvPr>
          <p:cNvSpPr>
            <a:spLocks noGrp="1"/>
          </p:cNvSpPr>
          <p:nvPr>
            <p:ph type="sldNum" sz="quarter" idx="12"/>
          </p:nvPr>
        </p:nvSpPr>
        <p:spPr/>
        <p:txBody>
          <a:bodyPr/>
          <a:lstStyle/>
          <a:p>
            <a:fld id="{FB92C138-C68C-0943-9DD7-B462CD8DC41A}" type="slidenum">
              <a:rPr lang="fr-FR" smtClean="0"/>
              <a:t>1</a:t>
            </a:fld>
            <a:endParaRPr lang="fr-FR"/>
          </a:p>
        </p:txBody>
      </p:sp>
    </p:spTree>
    <p:extLst>
      <p:ext uri="{BB962C8B-B14F-4D97-AF65-F5344CB8AC3E}">
        <p14:creationId xmlns:p14="http://schemas.microsoft.com/office/powerpoint/2010/main" val="86171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5871031" cy="707886"/>
          </a:xfrm>
          <a:prstGeom prst="rect">
            <a:avLst/>
          </a:prstGeom>
          <a:noFill/>
        </p:spPr>
        <p:txBody>
          <a:bodyPr wrap="none" rtlCol="0">
            <a:spAutoFit/>
          </a:bodyPr>
          <a:lstStyle/>
          <a:p>
            <a:r>
              <a:rPr lang="fr-FR" sz="4000" dirty="0"/>
              <a:t>Remerciements (optionnel)</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10</a:t>
            </a:fld>
            <a:endParaRPr lang="fr-FR"/>
          </a:p>
        </p:txBody>
      </p:sp>
      <p:sp>
        <p:nvSpPr>
          <p:cNvPr id="11" name="ZoneTexte 10">
            <a:extLst>
              <a:ext uri="{FF2B5EF4-FFF2-40B4-BE49-F238E27FC236}">
                <a16:creationId xmlns="" xmlns:a16="http://schemas.microsoft.com/office/drawing/2014/main" id="{27CDDB76-76C9-A14A-B339-206655E4C3B1}"/>
              </a:ext>
            </a:extLst>
          </p:cNvPr>
          <p:cNvSpPr txBox="1"/>
          <p:nvPr/>
        </p:nvSpPr>
        <p:spPr>
          <a:xfrm>
            <a:off x="8226559" y="402821"/>
            <a:ext cx="3511282" cy="830997"/>
          </a:xfrm>
          <a:prstGeom prst="rect">
            <a:avLst/>
          </a:prstGeom>
          <a:solidFill>
            <a:srgbClr val="FF0000">
              <a:alpha val="24000"/>
            </a:srgbClr>
          </a:solidFill>
          <a:ln w="25400">
            <a:solidFill>
              <a:srgbClr val="FF0000"/>
            </a:solidFill>
          </a:ln>
        </p:spPr>
        <p:txBody>
          <a:bodyPr wrap="none" rtlCol="0">
            <a:spAutoFit/>
          </a:bodyPr>
          <a:lstStyle/>
          <a:p>
            <a:r>
              <a:rPr lang="fr-FR" sz="4800" b="1" dirty="0"/>
              <a:t>0.5</a:t>
            </a:r>
            <a:r>
              <a:rPr lang="fr-FR" sz="4800" dirty="0"/>
              <a:t> page max</a:t>
            </a:r>
          </a:p>
        </p:txBody>
      </p:sp>
    </p:spTree>
    <p:extLst>
      <p:ext uri="{BB962C8B-B14F-4D97-AF65-F5344CB8AC3E}">
        <p14:creationId xmlns:p14="http://schemas.microsoft.com/office/powerpoint/2010/main" val="356582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11024941" cy="3785652"/>
          </a:xfrm>
          <a:prstGeom prst="rect">
            <a:avLst/>
          </a:prstGeom>
          <a:noFill/>
        </p:spPr>
        <p:txBody>
          <a:bodyPr wrap="none" rtlCol="0">
            <a:spAutoFit/>
          </a:bodyPr>
          <a:lstStyle/>
          <a:p>
            <a:r>
              <a:rPr lang="fr-FR" sz="4000" dirty="0"/>
              <a:t>Bibliographie / Webographie </a:t>
            </a:r>
            <a:endParaRPr lang="fr-FR" sz="4000" dirty="0" smtClean="0"/>
          </a:p>
          <a:p>
            <a:endParaRPr lang="fr-FR" sz="4000" dirty="0" smtClean="0"/>
          </a:p>
          <a:p>
            <a:r>
              <a:rPr lang="fr-FR" sz="4000" dirty="0" smtClean="0"/>
              <a:t>(</a:t>
            </a:r>
            <a:r>
              <a:rPr lang="fr-FR" sz="4000" dirty="0"/>
              <a:t>obligatoire pour un stage de recherche, </a:t>
            </a:r>
            <a:endParaRPr lang="fr-FR" sz="4000" dirty="0" smtClean="0"/>
          </a:p>
          <a:p>
            <a:r>
              <a:rPr lang="fr-FR" sz="4000" dirty="0" smtClean="0"/>
              <a:t>Optionnelle </a:t>
            </a:r>
            <a:r>
              <a:rPr lang="fr-FR" sz="4000" dirty="0"/>
              <a:t>pour les autres</a:t>
            </a:r>
            <a:r>
              <a:rPr lang="fr-FR" sz="4000" dirty="0" smtClean="0"/>
              <a:t>)</a:t>
            </a:r>
          </a:p>
          <a:p>
            <a:endParaRPr lang="fr-FR" sz="4000" dirty="0"/>
          </a:p>
          <a:p>
            <a:r>
              <a:rPr lang="fr-FR" sz="4000" dirty="0" err="1" smtClean="0">
                <a:solidFill>
                  <a:schemeClr val="accent1"/>
                </a:solidFill>
              </a:rPr>
              <a:t>Cf</a:t>
            </a:r>
            <a:r>
              <a:rPr lang="fr-FR" sz="4000" dirty="0" smtClean="0">
                <a:solidFill>
                  <a:schemeClr val="accent1"/>
                </a:solidFill>
              </a:rPr>
              <a:t> cours au S4 UE HLSE403 Recherche documentaire</a:t>
            </a:r>
            <a:endParaRPr lang="fr-FR" sz="4000" dirty="0">
              <a:solidFill>
                <a:schemeClr val="accent1"/>
              </a:solidFill>
            </a:endParaRP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11</a:t>
            </a:fld>
            <a:endParaRPr lang="fr-FR"/>
          </a:p>
        </p:txBody>
      </p:sp>
      <p:sp>
        <p:nvSpPr>
          <p:cNvPr id="11" name="ZoneTexte 10">
            <a:extLst>
              <a:ext uri="{FF2B5EF4-FFF2-40B4-BE49-F238E27FC236}">
                <a16:creationId xmlns="" xmlns:a16="http://schemas.microsoft.com/office/drawing/2014/main" id="{40E06861-088A-6247-9A7D-2A42D47B2941}"/>
              </a:ext>
            </a:extLst>
          </p:cNvPr>
          <p:cNvSpPr txBox="1"/>
          <p:nvPr/>
        </p:nvSpPr>
        <p:spPr>
          <a:xfrm>
            <a:off x="8902734" y="451198"/>
            <a:ext cx="3063531" cy="830997"/>
          </a:xfrm>
          <a:prstGeom prst="rect">
            <a:avLst/>
          </a:prstGeom>
          <a:solidFill>
            <a:srgbClr val="FF0000">
              <a:alpha val="24000"/>
            </a:srgbClr>
          </a:solidFill>
          <a:ln w="25400">
            <a:solidFill>
              <a:srgbClr val="FF0000"/>
            </a:solidFill>
          </a:ln>
        </p:spPr>
        <p:txBody>
          <a:bodyPr wrap="none" rtlCol="0">
            <a:spAutoFit/>
          </a:bodyPr>
          <a:lstStyle/>
          <a:p>
            <a:r>
              <a:rPr lang="fr-FR" sz="4800" b="1" dirty="0"/>
              <a:t>20</a:t>
            </a:r>
            <a:r>
              <a:rPr lang="fr-FR" sz="4800" dirty="0"/>
              <a:t> </a:t>
            </a:r>
            <a:r>
              <a:rPr lang="fr-FR" sz="4800" dirty="0" err="1"/>
              <a:t>refs</a:t>
            </a:r>
            <a:r>
              <a:rPr lang="fr-FR" sz="4800" dirty="0"/>
              <a:t> max</a:t>
            </a:r>
          </a:p>
        </p:txBody>
      </p:sp>
    </p:spTree>
    <p:extLst>
      <p:ext uri="{BB962C8B-B14F-4D97-AF65-F5344CB8AC3E}">
        <p14:creationId xmlns:p14="http://schemas.microsoft.com/office/powerpoint/2010/main" val="100410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4365811" cy="707886"/>
          </a:xfrm>
          <a:prstGeom prst="rect">
            <a:avLst/>
          </a:prstGeom>
          <a:noFill/>
        </p:spPr>
        <p:txBody>
          <a:bodyPr wrap="none" rtlCol="0">
            <a:spAutoFit/>
          </a:bodyPr>
          <a:lstStyle/>
          <a:p>
            <a:r>
              <a:rPr lang="fr-FR" sz="4000" dirty="0"/>
              <a:t>Annexes (optionnel)</a:t>
            </a:r>
          </a:p>
        </p:txBody>
      </p:sp>
      <p:sp>
        <p:nvSpPr>
          <p:cNvPr id="5" name="ZoneTexte 4">
            <a:extLst>
              <a:ext uri="{FF2B5EF4-FFF2-40B4-BE49-F238E27FC236}">
                <a16:creationId xmlns="" xmlns:a16="http://schemas.microsoft.com/office/drawing/2014/main" id="{553859A6-80E7-2D42-993E-156A29B3EF97}"/>
              </a:ext>
            </a:extLst>
          </p:cNvPr>
          <p:cNvSpPr txBox="1"/>
          <p:nvPr/>
        </p:nvSpPr>
        <p:spPr>
          <a:xfrm>
            <a:off x="1077186" y="1745490"/>
            <a:ext cx="5368777" cy="3046988"/>
          </a:xfrm>
          <a:prstGeom prst="rect">
            <a:avLst/>
          </a:prstGeom>
          <a:noFill/>
        </p:spPr>
        <p:txBody>
          <a:bodyPr wrap="none" rtlCol="0">
            <a:spAutoFit/>
          </a:bodyPr>
          <a:lstStyle/>
          <a:p>
            <a:r>
              <a:rPr lang="fr-FR" sz="3200" dirty="0" smtClean="0"/>
              <a:t>Que met-on dans les annexes ?</a:t>
            </a:r>
          </a:p>
          <a:p>
            <a:r>
              <a:rPr lang="fr-FR" sz="3200" dirty="0" smtClean="0"/>
              <a:t>A quoi servent-elles ?</a:t>
            </a:r>
          </a:p>
          <a:p>
            <a:endParaRPr lang="fr-FR" sz="3200" dirty="0"/>
          </a:p>
          <a:p>
            <a:endParaRPr lang="fr-FR" sz="3200" dirty="0" smtClean="0"/>
          </a:p>
          <a:p>
            <a:endParaRPr lang="fr-FR" sz="3200" dirty="0"/>
          </a:p>
          <a:p>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12</a:t>
            </a:fld>
            <a:endParaRPr lang="fr-FR"/>
          </a:p>
        </p:txBody>
      </p:sp>
      <p:sp>
        <p:nvSpPr>
          <p:cNvPr id="11" name="ZoneTexte 10">
            <a:extLst>
              <a:ext uri="{FF2B5EF4-FFF2-40B4-BE49-F238E27FC236}">
                <a16:creationId xmlns="" xmlns:a16="http://schemas.microsoft.com/office/drawing/2014/main" id="{680EF5EB-4197-344A-874C-EC93CE662094}"/>
              </a:ext>
            </a:extLst>
          </p:cNvPr>
          <p:cNvSpPr txBox="1"/>
          <p:nvPr/>
        </p:nvSpPr>
        <p:spPr>
          <a:xfrm>
            <a:off x="8927393" y="402821"/>
            <a:ext cx="3274038" cy="830997"/>
          </a:xfrm>
          <a:prstGeom prst="rect">
            <a:avLst/>
          </a:prstGeom>
          <a:solidFill>
            <a:srgbClr val="FF0000">
              <a:alpha val="24000"/>
            </a:srgbClr>
          </a:solidFill>
          <a:ln w="25400">
            <a:solidFill>
              <a:srgbClr val="FF0000"/>
            </a:solidFill>
          </a:ln>
        </p:spPr>
        <p:txBody>
          <a:bodyPr wrap="none" rtlCol="0">
            <a:spAutoFit/>
          </a:bodyPr>
          <a:lstStyle/>
          <a:p>
            <a:r>
              <a:rPr lang="fr-FR" sz="4800" b="1" dirty="0"/>
              <a:t>3</a:t>
            </a:r>
            <a:r>
              <a:rPr lang="fr-FR" sz="4800" dirty="0"/>
              <a:t> pages max</a:t>
            </a:r>
          </a:p>
        </p:txBody>
      </p:sp>
    </p:spTree>
    <p:extLst>
      <p:ext uri="{BB962C8B-B14F-4D97-AF65-F5344CB8AC3E}">
        <p14:creationId xmlns:p14="http://schemas.microsoft.com/office/powerpoint/2010/main" val="272348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8" y="464377"/>
            <a:ext cx="4365811" cy="707886"/>
          </a:xfrm>
          <a:prstGeom prst="rect">
            <a:avLst/>
          </a:prstGeom>
          <a:noFill/>
        </p:spPr>
        <p:txBody>
          <a:bodyPr wrap="none" rtlCol="0">
            <a:spAutoFit/>
          </a:bodyPr>
          <a:lstStyle/>
          <a:p>
            <a:r>
              <a:rPr lang="fr-FR" sz="4000" dirty="0"/>
              <a:t>Annexes (optionnel)</a:t>
            </a:r>
          </a:p>
        </p:txBody>
      </p:sp>
      <p:sp>
        <p:nvSpPr>
          <p:cNvPr id="5" name="ZoneTexte 4">
            <a:extLst>
              <a:ext uri="{FF2B5EF4-FFF2-40B4-BE49-F238E27FC236}">
                <a16:creationId xmlns="" xmlns:a16="http://schemas.microsoft.com/office/drawing/2014/main" id="{553859A6-80E7-2D42-993E-156A29B3EF97}"/>
              </a:ext>
            </a:extLst>
          </p:cNvPr>
          <p:cNvSpPr txBox="1"/>
          <p:nvPr/>
        </p:nvSpPr>
        <p:spPr>
          <a:xfrm>
            <a:off x="1077186" y="1745490"/>
            <a:ext cx="5368777" cy="3046988"/>
          </a:xfrm>
          <a:prstGeom prst="rect">
            <a:avLst/>
          </a:prstGeom>
          <a:noFill/>
        </p:spPr>
        <p:txBody>
          <a:bodyPr wrap="none" rtlCol="0">
            <a:spAutoFit/>
          </a:bodyPr>
          <a:lstStyle/>
          <a:p>
            <a:r>
              <a:rPr lang="fr-FR" sz="3200" dirty="0" smtClean="0"/>
              <a:t>Que met-on dans les annexes ?</a:t>
            </a:r>
          </a:p>
          <a:p>
            <a:r>
              <a:rPr lang="fr-FR" sz="3200" dirty="0" smtClean="0"/>
              <a:t>A quoi servent-elles ?</a:t>
            </a:r>
          </a:p>
          <a:p>
            <a:endParaRPr lang="fr-FR" sz="3200" dirty="0"/>
          </a:p>
          <a:p>
            <a:endParaRPr lang="fr-FR" sz="3200" dirty="0" smtClean="0"/>
          </a:p>
          <a:p>
            <a:endParaRPr lang="fr-FR" sz="3200" dirty="0"/>
          </a:p>
          <a:p>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13</a:t>
            </a:fld>
            <a:endParaRPr lang="fr-FR"/>
          </a:p>
        </p:txBody>
      </p:sp>
      <p:sp>
        <p:nvSpPr>
          <p:cNvPr id="11" name="ZoneTexte 10">
            <a:extLst>
              <a:ext uri="{FF2B5EF4-FFF2-40B4-BE49-F238E27FC236}">
                <a16:creationId xmlns="" xmlns:a16="http://schemas.microsoft.com/office/drawing/2014/main" id="{680EF5EB-4197-344A-874C-EC93CE662094}"/>
              </a:ext>
            </a:extLst>
          </p:cNvPr>
          <p:cNvSpPr txBox="1"/>
          <p:nvPr/>
        </p:nvSpPr>
        <p:spPr>
          <a:xfrm>
            <a:off x="8927393" y="402821"/>
            <a:ext cx="3274038" cy="830997"/>
          </a:xfrm>
          <a:prstGeom prst="rect">
            <a:avLst/>
          </a:prstGeom>
          <a:solidFill>
            <a:srgbClr val="FF0000">
              <a:alpha val="24000"/>
            </a:srgbClr>
          </a:solidFill>
          <a:ln w="25400">
            <a:solidFill>
              <a:srgbClr val="FF0000"/>
            </a:solidFill>
          </a:ln>
        </p:spPr>
        <p:txBody>
          <a:bodyPr wrap="none" rtlCol="0">
            <a:spAutoFit/>
          </a:bodyPr>
          <a:lstStyle/>
          <a:p>
            <a:r>
              <a:rPr lang="fr-FR" sz="4800" b="1" dirty="0"/>
              <a:t>3</a:t>
            </a:r>
            <a:r>
              <a:rPr lang="fr-FR" sz="4800" dirty="0"/>
              <a:t> pages max</a:t>
            </a:r>
          </a:p>
        </p:txBody>
      </p:sp>
      <p:sp>
        <p:nvSpPr>
          <p:cNvPr id="12" name="ZoneTexte 11"/>
          <p:cNvSpPr txBox="1"/>
          <p:nvPr/>
        </p:nvSpPr>
        <p:spPr>
          <a:xfrm>
            <a:off x="2660150" y="3222818"/>
            <a:ext cx="8976527" cy="2308324"/>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Sert </a:t>
            </a:r>
            <a:r>
              <a:rPr lang="fr-FR" sz="2400" dirty="0"/>
              <a:t>à étayer le contenu du rapport de </a:t>
            </a:r>
            <a:r>
              <a:rPr lang="fr-FR" sz="2400" dirty="0" smtClean="0"/>
              <a:t>stage</a:t>
            </a:r>
          </a:p>
          <a:p>
            <a:pPr marL="342900" indent="-342900">
              <a:buFont typeface="Wingdings" panose="05000000000000000000" pitchFamily="2" charset="2"/>
              <a:buChar char="Ø"/>
            </a:pPr>
            <a:r>
              <a:rPr lang="fr-FR" sz="2400" dirty="0" smtClean="0"/>
              <a:t>Non nécessaire à la compréhension du rapport</a:t>
            </a:r>
          </a:p>
          <a:p>
            <a:pPr marL="342900" indent="-342900">
              <a:buFont typeface="Wingdings" panose="05000000000000000000" pitchFamily="2" charset="2"/>
              <a:buChar char="Ø"/>
            </a:pPr>
            <a:r>
              <a:rPr lang="fr-FR" sz="2400" dirty="0" smtClean="0"/>
              <a:t>Des </a:t>
            </a:r>
            <a:r>
              <a:rPr lang="fr-FR" sz="2400" dirty="0"/>
              <a:t>documents complémentaires, ou des sources </a:t>
            </a:r>
            <a:r>
              <a:rPr lang="fr-FR" sz="2400" b="1" dirty="0"/>
              <a:t>qui garantissent l'authenticité de la recherche</a:t>
            </a:r>
            <a:r>
              <a:rPr lang="fr-FR" sz="2400" dirty="0"/>
              <a:t> </a:t>
            </a:r>
            <a:endParaRPr lang="fr-FR" sz="2400" dirty="0" smtClean="0"/>
          </a:p>
          <a:p>
            <a:pPr marL="342900" indent="-342900">
              <a:buFont typeface="Wingdings" panose="05000000000000000000" pitchFamily="2" charset="2"/>
              <a:buChar char="Ø"/>
            </a:pPr>
            <a:r>
              <a:rPr lang="fr-FR" sz="2400" dirty="0" smtClean="0"/>
              <a:t>Toujours </a:t>
            </a:r>
            <a:r>
              <a:rPr lang="fr-FR" sz="2400" dirty="0"/>
              <a:t>effectuer des renvois du texte vers les </a:t>
            </a:r>
            <a:r>
              <a:rPr lang="fr-FR" sz="2400" dirty="0" smtClean="0"/>
              <a:t>annexes</a:t>
            </a:r>
          </a:p>
          <a:p>
            <a:pPr marL="342900" indent="-342900">
              <a:buFont typeface="Wingdings" panose="05000000000000000000" pitchFamily="2" charset="2"/>
              <a:buChar char="Ø"/>
            </a:pPr>
            <a:r>
              <a:rPr lang="fr-FR" sz="2400" dirty="0" smtClean="0"/>
              <a:t>Avoir une table des annexes en début de rapport</a:t>
            </a:r>
            <a:endParaRPr lang="fr-FR" sz="2400" dirty="0"/>
          </a:p>
        </p:txBody>
      </p:sp>
    </p:spTree>
    <p:extLst>
      <p:ext uri="{BB962C8B-B14F-4D97-AF65-F5344CB8AC3E}">
        <p14:creationId xmlns:p14="http://schemas.microsoft.com/office/powerpoint/2010/main" val="41539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1542720" cy="3785652"/>
          </a:xfrm>
          <a:prstGeom prst="rect">
            <a:avLst/>
          </a:prstGeom>
          <a:noFill/>
        </p:spPr>
        <p:txBody>
          <a:bodyPr wrap="square" rtlCol="0">
            <a:spAutoFit/>
          </a:bodyPr>
          <a:lstStyle/>
          <a:p>
            <a:r>
              <a:rPr lang="fr-FR" sz="4000" dirty="0" smtClean="0"/>
              <a:t>Partie 4 : la discussion</a:t>
            </a:r>
          </a:p>
          <a:p>
            <a:endParaRPr lang="fr-FR" sz="4000" dirty="0" smtClean="0"/>
          </a:p>
          <a:p>
            <a:r>
              <a:rPr lang="fr-FR" sz="4000" dirty="0" smtClean="0"/>
              <a:t>4.1 Analyse </a:t>
            </a:r>
            <a:r>
              <a:rPr lang="fr-FR" sz="4000" dirty="0"/>
              <a:t>critique des </a:t>
            </a:r>
            <a:r>
              <a:rPr lang="fr-FR" sz="4000" dirty="0" smtClean="0"/>
              <a:t>résultats</a:t>
            </a:r>
          </a:p>
          <a:p>
            <a:r>
              <a:rPr lang="fr-FR" sz="4000" dirty="0" smtClean="0"/>
              <a:t>4.2 Apports </a:t>
            </a:r>
            <a:r>
              <a:rPr lang="fr-FR" sz="4000" dirty="0"/>
              <a:t>pour l’entreprise et bilan personnel. </a:t>
            </a:r>
          </a:p>
          <a:p>
            <a:endParaRPr lang="fr-FR" sz="4000" dirty="0" smtClean="0"/>
          </a:p>
          <a:p>
            <a:pPr marL="742950" indent="-742950">
              <a:buAutoNum type="arabicPeriod"/>
            </a:pPr>
            <a:endParaRPr lang="fr-FR" sz="4000" dirty="0" smtClean="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2</a:t>
            </a:fld>
            <a:endParaRPr lang="fr-FR"/>
          </a:p>
        </p:txBody>
      </p:sp>
    </p:spTree>
    <p:extLst>
      <p:ext uri="{BB962C8B-B14F-4D97-AF65-F5344CB8AC3E}">
        <p14:creationId xmlns:p14="http://schemas.microsoft.com/office/powerpoint/2010/main" val="377623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1542720" cy="5755422"/>
          </a:xfrm>
          <a:prstGeom prst="rect">
            <a:avLst/>
          </a:prstGeom>
          <a:noFill/>
        </p:spPr>
        <p:txBody>
          <a:bodyPr wrap="square" rtlCol="0">
            <a:spAutoFit/>
          </a:bodyPr>
          <a:lstStyle/>
          <a:p>
            <a:pPr marL="742950" indent="-742950">
              <a:buAutoNum type="arabicPeriod"/>
            </a:pPr>
            <a:r>
              <a:rPr lang="fr-FR" sz="4000" dirty="0" smtClean="0"/>
              <a:t>Analyse </a:t>
            </a:r>
            <a:r>
              <a:rPr lang="fr-FR" sz="4000" dirty="0"/>
              <a:t>critique des </a:t>
            </a:r>
            <a:r>
              <a:rPr lang="fr-FR" sz="4000" dirty="0" smtClean="0"/>
              <a:t>résultats </a:t>
            </a:r>
          </a:p>
          <a:p>
            <a:endParaRPr lang="fr-FR" sz="4000" dirty="0" smtClean="0"/>
          </a:p>
          <a:p>
            <a:pPr marL="571500" indent="-571500">
              <a:buFont typeface="Arial" panose="020B0604020202020204" pitchFamily="34" charset="0"/>
              <a:buChar char="•"/>
            </a:pPr>
            <a:r>
              <a:rPr lang="fr-FR" sz="3200" dirty="0" smtClean="0"/>
              <a:t>Replacer </a:t>
            </a:r>
            <a:r>
              <a:rPr lang="fr-FR" sz="3200" dirty="0"/>
              <a:t>les résultats dans les objectifs de départ (ce qu’apportent les résultats) ; </a:t>
            </a:r>
            <a:endParaRPr lang="fr-FR" sz="3200" dirty="0" smtClean="0"/>
          </a:p>
          <a:p>
            <a:pPr marL="571500" indent="-571500">
              <a:buFont typeface="Arial" panose="020B0604020202020204" pitchFamily="34" charset="0"/>
              <a:buChar char="•"/>
            </a:pPr>
            <a:r>
              <a:rPr lang="fr-FR" sz="3200" dirty="0" smtClean="0"/>
              <a:t>Analyser-les </a:t>
            </a:r>
            <a:r>
              <a:rPr lang="fr-FR" sz="3200" dirty="0"/>
              <a:t>avec un regard critique (ex : limites de la méthode utilisée, ce qui aurait pu être mieux fait ou différemment fait etc.) </a:t>
            </a:r>
          </a:p>
          <a:p>
            <a:pPr marL="571500" indent="-571500">
              <a:buFont typeface="Arial" panose="020B0604020202020204" pitchFamily="34" charset="0"/>
              <a:buChar char="•"/>
            </a:pPr>
            <a:r>
              <a:rPr lang="fr-FR" sz="3200" dirty="0" smtClean="0"/>
              <a:t>Dégager </a:t>
            </a:r>
            <a:r>
              <a:rPr lang="fr-FR" sz="3200" dirty="0"/>
              <a:t>d’éventuelles perspectives (vers quoi vous amènent ces résultats ? quelle suite à donner </a:t>
            </a:r>
            <a:r>
              <a:rPr lang="fr-FR" sz="3200" dirty="0" smtClean="0"/>
              <a:t>?)</a:t>
            </a:r>
          </a:p>
          <a:p>
            <a:pPr marL="571500" indent="-571500">
              <a:buFont typeface="Arial" panose="020B0604020202020204" pitchFamily="34" charset="0"/>
              <a:buChar char="•"/>
            </a:pPr>
            <a:r>
              <a:rPr lang="fr-FR" sz="3200" dirty="0" smtClean="0"/>
              <a:t>Conclure </a:t>
            </a:r>
            <a:r>
              <a:rPr lang="fr-FR" sz="3200" dirty="0"/>
              <a:t>(rappeler les objectifs brièvement et évaluer s’ils ont été atteints).</a:t>
            </a:r>
            <a:endParaRPr lang="fr-FR" sz="40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3</a:t>
            </a:fld>
            <a:endParaRPr lang="fr-FR"/>
          </a:p>
        </p:txBody>
      </p:sp>
      <p:sp>
        <p:nvSpPr>
          <p:cNvPr id="11" name="ZoneTexte 10">
            <a:extLst>
              <a:ext uri="{FF2B5EF4-FFF2-40B4-BE49-F238E27FC236}">
                <a16:creationId xmlns="" xmlns:a16="http://schemas.microsoft.com/office/drawing/2014/main" id="{D00B65A7-C681-6348-A851-54036D61D84B}"/>
              </a:ext>
            </a:extLst>
          </p:cNvPr>
          <p:cNvSpPr txBox="1"/>
          <p:nvPr/>
        </p:nvSpPr>
        <p:spPr>
          <a:xfrm>
            <a:off x="7658644" y="257407"/>
            <a:ext cx="4320413"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a:t>
            </a:r>
            <a:r>
              <a:rPr lang="fr-FR" sz="4800" dirty="0"/>
              <a:t>page </a:t>
            </a:r>
            <a:r>
              <a:rPr lang="fr-FR" sz="4800" dirty="0" smtClean="0"/>
              <a:t>RV max</a:t>
            </a:r>
            <a:endParaRPr lang="fr-FR" sz="4800" dirty="0"/>
          </a:p>
        </p:txBody>
      </p:sp>
    </p:spTree>
    <p:extLst>
      <p:ext uri="{BB962C8B-B14F-4D97-AF65-F5344CB8AC3E}">
        <p14:creationId xmlns:p14="http://schemas.microsoft.com/office/powerpoint/2010/main" val="53872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0290118" cy="4278094"/>
          </a:xfrm>
          <a:prstGeom prst="rect">
            <a:avLst/>
          </a:prstGeom>
          <a:noFill/>
        </p:spPr>
        <p:txBody>
          <a:bodyPr wrap="square" rtlCol="0">
            <a:spAutoFit/>
          </a:bodyPr>
          <a:lstStyle/>
          <a:p>
            <a:pPr marL="742950" indent="-742950">
              <a:buAutoNum type="arabicPeriod"/>
            </a:pPr>
            <a:r>
              <a:rPr lang="fr-FR" sz="4000" dirty="0" smtClean="0"/>
              <a:t>Analyse </a:t>
            </a:r>
            <a:r>
              <a:rPr lang="fr-FR" sz="4000" dirty="0"/>
              <a:t>critique des </a:t>
            </a:r>
            <a:r>
              <a:rPr lang="fr-FR" sz="4000" dirty="0" smtClean="0"/>
              <a:t>résultats </a:t>
            </a:r>
          </a:p>
          <a:p>
            <a:endParaRPr lang="fr-FR" sz="4000" dirty="0" smtClean="0"/>
          </a:p>
          <a:p>
            <a:pPr marL="571500" indent="-571500">
              <a:buFont typeface="Arial" panose="020B0604020202020204" pitchFamily="34" charset="0"/>
              <a:buChar char="•"/>
            </a:pPr>
            <a:r>
              <a:rPr lang="fr-FR" sz="3200" dirty="0" smtClean="0"/>
              <a:t>Replacer </a:t>
            </a:r>
            <a:r>
              <a:rPr lang="fr-FR" sz="3200" dirty="0"/>
              <a:t>les résultats dans les objectifs de départ (ce qu’apportent les résultats) ; </a:t>
            </a:r>
            <a:endParaRPr lang="fr-FR" sz="3200" dirty="0" smtClean="0"/>
          </a:p>
          <a:p>
            <a:pPr marL="571500" indent="-571500">
              <a:buFont typeface="Arial" panose="020B0604020202020204" pitchFamily="34" charset="0"/>
              <a:buChar char="•"/>
            </a:pPr>
            <a:endParaRPr lang="fr-FR" sz="3200" dirty="0"/>
          </a:p>
          <a:p>
            <a:r>
              <a:rPr lang="fr-FR" sz="3200" dirty="0" smtClean="0"/>
              <a:t>Exemple : « La direction de l’hôtel a pu réorganiser le planning de nettoyage des chambres suite aux informations concernant le temps moyen de nettoyage d’une chambre. »  </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4</a:t>
            </a:fld>
            <a:endParaRPr lang="fr-FR"/>
          </a:p>
        </p:txBody>
      </p:sp>
      <p:sp>
        <p:nvSpPr>
          <p:cNvPr id="11" name="ZoneTexte 10">
            <a:extLst>
              <a:ext uri="{FF2B5EF4-FFF2-40B4-BE49-F238E27FC236}">
                <a16:creationId xmlns="" xmlns:a16="http://schemas.microsoft.com/office/drawing/2014/main" id="{D00B65A7-C681-6348-A851-54036D61D84B}"/>
              </a:ext>
            </a:extLst>
          </p:cNvPr>
          <p:cNvSpPr txBox="1"/>
          <p:nvPr/>
        </p:nvSpPr>
        <p:spPr>
          <a:xfrm>
            <a:off x="7658644" y="257407"/>
            <a:ext cx="4320413"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a:t>
            </a:r>
            <a:r>
              <a:rPr lang="fr-FR" sz="4800" dirty="0"/>
              <a:t>page </a:t>
            </a:r>
            <a:r>
              <a:rPr lang="fr-FR" sz="4800" dirty="0" smtClean="0"/>
              <a:t>RV max</a:t>
            </a:r>
            <a:endParaRPr lang="fr-FR" sz="4800" dirty="0"/>
          </a:p>
        </p:txBody>
      </p:sp>
    </p:spTree>
    <p:extLst>
      <p:ext uri="{BB962C8B-B14F-4D97-AF65-F5344CB8AC3E}">
        <p14:creationId xmlns:p14="http://schemas.microsoft.com/office/powerpoint/2010/main" val="700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0290118" cy="5262979"/>
          </a:xfrm>
          <a:prstGeom prst="rect">
            <a:avLst/>
          </a:prstGeom>
          <a:noFill/>
        </p:spPr>
        <p:txBody>
          <a:bodyPr wrap="square" rtlCol="0">
            <a:spAutoFit/>
          </a:bodyPr>
          <a:lstStyle/>
          <a:p>
            <a:pPr marL="742950" indent="-742950">
              <a:buAutoNum type="arabicPeriod"/>
            </a:pPr>
            <a:r>
              <a:rPr lang="fr-FR" sz="4000" dirty="0" smtClean="0"/>
              <a:t>Analyse </a:t>
            </a:r>
            <a:r>
              <a:rPr lang="fr-FR" sz="4000" dirty="0"/>
              <a:t>critique des </a:t>
            </a:r>
            <a:r>
              <a:rPr lang="fr-FR" sz="4000" dirty="0" smtClean="0"/>
              <a:t>résultats </a:t>
            </a:r>
          </a:p>
          <a:p>
            <a:endParaRPr lang="fr-FR" sz="4000" dirty="0" smtClean="0"/>
          </a:p>
          <a:p>
            <a:pPr marL="571500" indent="-571500">
              <a:buFont typeface="Arial" panose="020B0604020202020204" pitchFamily="34" charset="0"/>
              <a:buChar char="•"/>
            </a:pPr>
            <a:r>
              <a:rPr lang="fr-FR" sz="3200" dirty="0" smtClean="0"/>
              <a:t>Analyser-les </a:t>
            </a:r>
            <a:r>
              <a:rPr lang="fr-FR" sz="3200" dirty="0"/>
              <a:t>avec un regard critique (ex : limites de la méthode utilisée, ce qui aurait pu être mieux fait ou différemment fait etc.) </a:t>
            </a:r>
            <a:endParaRPr lang="fr-FR" sz="3200" dirty="0" smtClean="0"/>
          </a:p>
          <a:p>
            <a:pPr marL="571500" indent="-571500">
              <a:buFont typeface="Arial" panose="020B0604020202020204" pitchFamily="34" charset="0"/>
              <a:buChar char="•"/>
            </a:pPr>
            <a:endParaRPr lang="fr-FR" sz="3200" dirty="0"/>
          </a:p>
          <a:p>
            <a:r>
              <a:rPr lang="fr-FR" sz="3200" dirty="0" smtClean="0"/>
              <a:t>Exemple : « L’embauche d’un salarié supplémentaire aurait également pu être bénéfique pour décharger les salariés déjà en poste et mieux satisfaire le client. Hors, la direction n’a pas souhaité aller dans ce sens. »</a:t>
            </a:r>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5</a:t>
            </a:fld>
            <a:endParaRPr lang="fr-FR"/>
          </a:p>
        </p:txBody>
      </p:sp>
      <p:sp>
        <p:nvSpPr>
          <p:cNvPr id="11" name="ZoneTexte 10">
            <a:extLst>
              <a:ext uri="{FF2B5EF4-FFF2-40B4-BE49-F238E27FC236}">
                <a16:creationId xmlns="" xmlns:a16="http://schemas.microsoft.com/office/drawing/2014/main" id="{D00B65A7-C681-6348-A851-54036D61D84B}"/>
              </a:ext>
            </a:extLst>
          </p:cNvPr>
          <p:cNvSpPr txBox="1"/>
          <p:nvPr/>
        </p:nvSpPr>
        <p:spPr>
          <a:xfrm>
            <a:off x="7658644" y="257407"/>
            <a:ext cx="4320413"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a:t>
            </a:r>
            <a:r>
              <a:rPr lang="fr-FR" sz="4800" dirty="0"/>
              <a:t>page </a:t>
            </a:r>
            <a:r>
              <a:rPr lang="fr-FR" sz="4800" dirty="0" smtClean="0"/>
              <a:t>RV max</a:t>
            </a:r>
            <a:endParaRPr lang="fr-FR" sz="4800" dirty="0"/>
          </a:p>
        </p:txBody>
      </p:sp>
    </p:spTree>
    <p:extLst>
      <p:ext uri="{BB962C8B-B14F-4D97-AF65-F5344CB8AC3E}">
        <p14:creationId xmlns:p14="http://schemas.microsoft.com/office/powerpoint/2010/main" val="203488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0290118" cy="5755422"/>
          </a:xfrm>
          <a:prstGeom prst="rect">
            <a:avLst/>
          </a:prstGeom>
          <a:noFill/>
        </p:spPr>
        <p:txBody>
          <a:bodyPr wrap="square" rtlCol="0">
            <a:spAutoFit/>
          </a:bodyPr>
          <a:lstStyle/>
          <a:p>
            <a:pPr marL="742950" indent="-742950">
              <a:buAutoNum type="arabicPeriod"/>
            </a:pPr>
            <a:r>
              <a:rPr lang="fr-FR" sz="4000" dirty="0" smtClean="0"/>
              <a:t>Analyse </a:t>
            </a:r>
            <a:r>
              <a:rPr lang="fr-FR" sz="4000" dirty="0"/>
              <a:t>critique des </a:t>
            </a:r>
            <a:r>
              <a:rPr lang="fr-FR" sz="4000" dirty="0" smtClean="0"/>
              <a:t>résultats </a:t>
            </a:r>
          </a:p>
          <a:p>
            <a:endParaRPr lang="fr-FR" sz="4000" dirty="0" smtClean="0"/>
          </a:p>
          <a:p>
            <a:pPr marL="571500" indent="-571500">
              <a:buFont typeface="Arial" panose="020B0604020202020204" pitchFamily="34" charset="0"/>
              <a:buChar char="•"/>
            </a:pPr>
            <a:r>
              <a:rPr lang="fr-FR" sz="3200" dirty="0" smtClean="0"/>
              <a:t>Dégager </a:t>
            </a:r>
            <a:r>
              <a:rPr lang="fr-FR" sz="3200" dirty="0"/>
              <a:t>d’éventuelles perspectives (vers quoi vous amènent ces résultats ? quelle suite à donner </a:t>
            </a:r>
            <a:r>
              <a:rPr lang="fr-FR" sz="3200" dirty="0" smtClean="0"/>
              <a:t>?)</a:t>
            </a:r>
          </a:p>
          <a:p>
            <a:pPr marL="571500" indent="-571500">
              <a:buFont typeface="Arial" panose="020B0604020202020204" pitchFamily="34" charset="0"/>
              <a:buChar char="•"/>
            </a:pPr>
            <a:endParaRPr lang="fr-FR" sz="3200" dirty="0"/>
          </a:p>
          <a:p>
            <a:r>
              <a:rPr lang="fr-FR" sz="3200" dirty="0" smtClean="0"/>
              <a:t>Exemple : « Si la direction ne souhaite pas embaucher de nouveau salarié, le développement d’un outil de gestion des planning de nettoyage en temps réel pourrait faciliter l’optimisation du temps de nettoyage. En effet, si un salarié met moins de temps à nettoyer une chambre, il pourra sur le temps qu’il lui reste aller aider un collègue. »</a:t>
            </a:r>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6</a:t>
            </a:fld>
            <a:endParaRPr lang="fr-FR"/>
          </a:p>
        </p:txBody>
      </p:sp>
      <p:sp>
        <p:nvSpPr>
          <p:cNvPr id="11" name="ZoneTexte 10">
            <a:extLst>
              <a:ext uri="{FF2B5EF4-FFF2-40B4-BE49-F238E27FC236}">
                <a16:creationId xmlns="" xmlns:a16="http://schemas.microsoft.com/office/drawing/2014/main" id="{D00B65A7-C681-6348-A851-54036D61D84B}"/>
              </a:ext>
            </a:extLst>
          </p:cNvPr>
          <p:cNvSpPr txBox="1"/>
          <p:nvPr/>
        </p:nvSpPr>
        <p:spPr>
          <a:xfrm>
            <a:off x="7658644" y="257407"/>
            <a:ext cx="4320413"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a:t>
            </a:r>
            <a:r>
              <a:rPr lang="fr-FR" sz="4800" dirty="0"/>
              <a:t>page </a:t>
            </a:r>
            <a:r>
              <a:rPr lang="fr-FR" sz="4800" dirty="0" smtClean="0"/>
              <a:t>RV max</a:t>
            </a:r>
            <a:endParaRPr lang="fr-FR" sz="4800" dirty="0"/>
          </a:p>
        </p:txBody>
      </p:sp>
    </p:spTree>
    <p:extLst>
      <p:ext uri="{BB962C8B-B14F-4D97-AF65-F5344CB8AC3E}">
        <p14:creationId xmlns:p14="http://schemas.microsoft.com/office/powerpoint/2010/main" val="151884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19220" y="366447"/>
            <a:ext cx="10290118" cy="4278094"/>
          </a:xfrm>
          <a:prstGeom prst="rect">
            <a:avLst/>
          </a:prstGeom>
          <a:noFill/>
        </p:spPr>
        <p:txBody>
          <a:bodyPr wrap="square" rtlCol="0">
            <a:spAutoFit/>
          </a:bodyPr>
          <a:lstStyle/>
          <a:p>
            <a:pPr marL="742950" indent="-742950">
              <a:buAutoNum type="arabicPeriod"/>
            </a:pPr>
            <a:r>
              <a:rPr lang="fr-FR" sz="4000" dirty="0" smtClean="0"/>
              <a:t>Analyse </a:t>
            </a:r>
            <a:r>
              <a:rPr lang="fr-FR" sz="4000" dirty="0"/>
              <a:t>critique des </a:t>
            </a:r>
            <a:r>
              <a:rPr lang="fr-FR" sz="4000" dirty="0" smtClean="0"/>
              <a:t>résultats </a:t>
            </a:r>
          </a:p>
          <a:p>
            <a:endParaRPr lang="fr-FR" sz="4000" dirty="0" smtClean="0"/>
          </a:p>
          <a:p>
            <a:pPr marL="571500" indent="-571500">
              <a:buFont typeface="Arial" panose="020B0604020202020204" pitchFamily="34" charset="0"/>
              <a:buChar char="•"/>
            </a:pPr>
            <a:r>
              <a:rPr lang="fr-FR" sz="3200" dirty="0" smtClean="0"/>
              <a:t>Conclure </a:t>
            </a:r>
            <a:r>
              <a:rPr lang="fr-FR" sz="3200" dirty="0"/>
              <a:t>(rappeler les objectifs brièvement et évaluer s’ils ont été atteints</a:t>
            </a:r>
            <a:r>
              <a:rPr lang="fr-FR" sz="3200" dirty="0" smtClean="0"/>
              <a:t>).</a:t>
            </a:r>
          </a:p>
          <a:p>
            <a:pPr marL="571500" indent="-571500">
              <a:buFont typeface="Arial" panose="020B0604020202020204" pitchFamily="34" charset="0"/>
              <a:buChar char="•"/>
            </a:pPr>
            <a:endParaRPr lang="fr-FR" sz="3200" dirty="0"/>
          </a:p>
          <a:p>
            <a:r>
              <a:rPr lang="fr-FR" sz="3200" dirty="0" smtClean="0"/>
              <a:t>Exemple : « En conclusion, j’ai réussi à nettoyer le nombre de chambres qui m’a été confié dans les délais impartis. J’ai atteint les objectifs donnés par l’entreprise Mercure. »</a:t>
            </a:r>
            <a:endParaRPr lang="fr-FR" sz="40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7</a:t>
            </a:fld>
            <a:endParaRPr lang="fr-FR"/>
          </a:p>
        </p:txBody>
      </p:sp>
      <p:sp>
        <p:nvSpPr>
          <p:cNvPr id="11" name="ZoneTexte 10">
            <a:extLst>
              <a:ext uri="{FF2B5EF4-FFF2-40B4-BE49-F238E27FC236}">
                <a16:creationId xmlns="" xmlns:a16="http://schemas.microsoft.com/office/drawing/2014/main" id="{D00B65A7-C681-6348-A851-54036D61D84B}"/>
              </a:ext>
            </a:extLst>
          </p:cNvPr>
          <p:cNvSpPr txBox="1"/>
          <p:nvPr/>
        </p:nvSpPr>
        <p:spPr>
          <a:xfrm>
            <a:off x="7658644" y="257407"/>
            <a:ext cx="4320413" cy="830997"/>
          </a:xfrm>
          <a:prstGeom prst="rect">
            <a:avLst/>
          </a:prstGeom>
          <a:solidFill>
            <a:srgbClr val="FF0000">
              <a:alpha val="24000"/>
            </a:srgbClr>
          </a:solidFill>
          <a:ln w="25400">
            <a:solidFill>
              <a:srgbClr val="FF0000"/>
            </a:solidFill>
          </a:ln>
        </p:spPr>
        <p:txBody>
          <a:bodyPr wrap="none" rtlCol="0">
            <a:spAutoFit/>
          </a:bodyPr>
          <a:lstStyle/>
          <a:p>
            <a:r>
              <a:rPr lang="fr-FR" sz="4800" b="1" dirty="0" smtClean="0"/>
              <a:t>1,5</a:t>
            </a:r>
            <a:r>
              <a:rPr lang="fr-FR" sz="4800" dirty="0" smtClean="0"/>
              <a:t> </a:t>
            </a:r>
            <a:r>
              <a:rPr lang="fr-FR" sz="4800" dirty="0"/>
              <a:t>page </a:t>
            </a:r>
            <a:r>
              <a:rPr lang="fr-FR" sz="4800" dirty="0" smtClean="0"/>
              <a:t>RV max</a:t>
            </a:r>
            <a:endParaRPr lang="fr-FR" sz="4800" dirty="0"/>
          </a:p>
        </p:txBody>
      </p:sp>
    </p:spTree>
    <p:extLst>
      <p:ext uri="{BB962C8B-B14F-4D97-AF65-F5344CB8AC3E}">
        <p14:creationId xmlns:p14="http://schemas.microsoft.com/office/powerpoint/2010/main" val="254054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9" y="464377"/>
            <a:ext cx="11071952" cy="5878532"/>
          </a:xfrm>
          <a:prstGeom prst="rect">
            <a:avLst/>
          </a:prstGeom>
          <a:noFill/>
        </p:spPr>
        <p:txBody>
          <a:bodyPr wrap="square" rtlCol="0">
            <a:spAutoFit/>
          </a:bodyPr>
          <a:lstStyle/>
          <a:p>
            <a:r>
              <a:rPr lang="fr-FR" sz="4000" dirty="0" smtClean="0"/>
              <a:t>2. </a:t>
            </a:r>
            <a:r>
              <a:rPr lang="fr-FR" sz="4000" dirty="0"/>
              <a:t>Apports pour l’entreprise et bilan personnel. </a:t>
            </a:r>
          </a:p>
          <a:p>
            <a:endParaRPr lang="fr-FR" sz="3200" dirty="0" smtClean="0"/>
          </a:p>
          <a:p>
            <a:pPr marL="457200" indent="-457200">
              <a:buFont typeface="Arial" panose="020B0604020202020204" pitchFamily="34" charset="0"/>
              <a:buChar char="•"/>
            </a:pPr>
            <a:r>
              <a:rPr lang="fr-FR" sz="3200" dirty="0" smtClean="0"/>
              <a:t>Vous </a:t>
            </a:r>
            <a:r>
              <a:rPr lang="fr-FR" sz="3200" dirty="0"/>
              <a:t>décrirez dans cette partie ce que vous avez pu apporter à la structure où vous étiez en stage/</a:t>
            </a:r>
            <a:r>
              <a:rPr lang="fr-FR" sz="3200" dirty="0" err="1"/>
              <a:t>employé·e</a:t>
            </a:r>
            <a:r>
              <a:rPr lang="fr-FR" sz="3200" dirty="0"/>
              <a:t> ; ce </a:t>
            </a:r>
            <a:r>
              <a:rPr lang="fr-FR" sz="3200" dirty="0" smtClean="0"/>
              <a:t>que </a:t>
            </a:r>
            <a:r>
              <a:rPr lang="fr-FR" sz="3200" dirty="0"/>
              <a:t>cette expérience vous a apporté sur le plan professionnel (PPE) et personnel</a:t>
            </a:r>
            <a:r>
              <a:rPr lang="fr-FR" sz="3200" dirty="0" smtClean="0"/>
              <a:t>.</a:t>
            </a:r>
          </a:p>
          <a:p>
            <a:pPr marL="457200" indent="-457200">
              <a:buFont typeface="Arial" panose="020B0604020202020204" pitchFamily="34" charset="0"/>
              <a:buChar char="•"/>
            </a:pPr>
            <a:endParaRPr lang="fr-FR" sz="3200" dirty="0"/>
          </a:p>
          <a:p>
            <a:r>
              <a:rPr lang="fr-FR" sz="2400" dirty="0" smtClean="0"/>
              <a:t>Exemple : « J’ai apporté à l’entreprise MERCURE mon professionnalisme, mon dynamisme, mon organisation, ma bienveillance. Je me suis rendue compte que le travail ouvrier ne me correspondait pas. C’est un travail difficile et parfois ingrat. J’ai aimé le travail en équipe… Cette expérience confirme mon projet professionnel qui est de devenir ingénieur en énergie solaire et de coordonner des équipes pluridisciplinaires etc. » </a:t>
            </a:r>
            <a:endParaRPr lang="fr-FR" sz="24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8</a:t>
            </a:fld>
            <a:endParaRPr lang="fr-FR"/>
          </a:p>
        </p:txBody>
      </p:sp>
    </p:spTree>
    <p:extLst>
      <p:ext uri="{BB962C8B-B14F-4D97-AF65-F5344CB8AC3E}">
        <p14:creationId xmlns:p14="http://schemas.microsoft.com/office/powerpoint/2010/main" val="205013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 xmlns:a16="http://schemas.microsoft.com/office/drawing/2014/main" id="{370A211E-E5FB-6944-B46F-A823549DFA7F}"/>
              </a:ext>
            </a:extLst>
          </p:cNvPr>
          <p:cNvCxnSpPr>
            <a:cxnSpLocks/>
          </p:cNvCxnSpPr>
          <p:nvPr/>
        </p:nvCxnSpPr>
        <p:spPr>
          <a:xfrm>
            <a:off x="71422" y="0"/>
            <a:ext cx="0" cy="6858000"/>
          </a:xfrm>
          <a:prstGeom prst="line">
            <a:avLst/>
          </a:prstGeom>
          <a:ln w="1428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cxnSp>
        <p:nvCxnSpPr>
          <p:cNvPr id="3" name="Connecteur droit 2">
            <a:extLst>
              <a:ext uri="{FF2B5EF4-FFF2-40B4-BE49-F238E27FC236}">
                <a16:creationId xmlns="" xmlns:a16="http://schemas.microsoft.com/office/drawing/2014/main" id="{E2783B90-91A4-AC4C-A55B-7DCFF10C448E}"/>
              </a:ext>
            </a:extLst>
          </p:cNvPr>
          <p:cNvCxnSpPr>
            <a:cxnSpLocks/>
          </p:cNvCxnSpPr>
          <p:nvPr/>
        </p:nvCxnSpPr>
        <p:spPr>
          <a:xfrm flipH="1">
            <a:off x="0" y="125912"/>
            <a:ext cx="12192000" cy="0"/>
          </a:xfrm>
          <a:prstGeom prst="line">
            <a:avLst/>
          </a:prstGeom>
          <a:ln w="257175">
            <a:solidFill>
              <a:schemeClr val="accent2">
                <a:lumMod val="60000"/>
                <a:lumOff val="40000"/>
                <a:alpha val="22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 xmlns:a16="http://schemas.microsoft.com/office/drawing/2014/main" id="{EE3C1786-AF5F-2142-9B9C-0B514098850B}"/>
              </a:ext>
            </a:extLst>
          </p:cNvPr>
          <p:cNvSpPr txBox="1"/>
          <p:nvPr/>
        </p:nvSpPr>
        <p:spPr>
          <a:xfrm>
            <a:off x="281849" y="464377"/>
            <a:ext cx="11517670" cy="4893647"/>
          </a:xfrm>
          <a:prstGeom prst="rect">
            <a:avLst/>
          </a:prstGeom>
          <a:noFill/>
        </p:spPr>
        <p:txBody>
          <a:bodyPr wrap="square" rtlCol="0">
            <a:spAutoFit/>
          </a:bodyPr>
          <a:lstStyle/>
          <a:p>
            <a:r>
              <a:rPr lang="fr-FR" sz="4000" dirty="0"/>
              <a:t>Partie 5 : Conclusion </a:t>
            </a:r>
          </a:p>
          <a:p>
            <a:endParaRPr lang="fr-FR" sz="4000" dirty="0"/>
          </a:p>
          <a:p>
            <a:r>
              <a:rPr lang="fr-FR" sz="4000" dirty="0"/>
              <a:t>Ai-je atteint mes objectifs de stage/emploi </a:t>
            </a:r>
            <a:r>
              <a:rPr lang="fr-FR" sz="4000" dirty="0" smtClean="0"/>
              <a:t>?</a:t>
            </a:r>
          </a:p>
          <a:p>
            <a:pPr marL="457200" indent="-457200">
              <a:buFont typeface="Wingdings"/>
              <a:buChar char="à"/>
            </a:pPr>
            <a:r>
              <a:rPr lang="fr-FR" sz="3200" dirty="0" smtClean="0"/>
              <a:t>OUI/NON </a:t>
            </a:r>
            <a:r>
              <a:rPr lang="fr-FR" sz="3200" dirty="0"/>
              <a:t>en formulant une phrase et en justifiant rapidement</a:t>
            </a:r>
            <a:r>
              <a:rPr lang="fr-FR" sz="3200" dirty="0" smtClean="0"/>
              <a:t>.</a:t>
            </a:r>
          </a:p>
          <a:p>
            <a:pPr marL="457200" indent="-457200">
              <a:buFont typeface="Wingdings"/>
              <a:buChar char="à"/>
            </a:pPr>
            <a:endParaRPr lang="fr-FR" sz="3200" dirty="0"/>
          </a:p>
          <a:p>
            <a:r>
              <a:rPr lang="fr-FR" sz="3200" dirty="0" smtClean="0"/>
              <a:t>Exemple : « En conclusion, je pense avoir atteint mes objectifs et ceux de mon entreprise. Cette expérience a été bénéfique pour moi sur un plan professionnel et personnel. Cela m’a permis de confirmer et d’affiner mon projet professionnel etc. ».</a:t>
            </a:r>
            <a:endParaRPr lang="fr-FR" sz="3200" dirty="0"/>
          </a:p>
        </p:txBody>
      </p:sp>
      <p:sp>
        <p:nvSpPr>
          <p:cNvPr id="10" name="Espace réservé du numéro de diapositive 9">
            <a:extLst>
              <a:ext uri="{FF2B5EF4-FFF2-40B4-BE49-F238E27FC236}">
                <a16:creationId xmlns="" xmlns:a16="http://schemas.microsoft.com/office/drawing/2014/main" id="{C118DA9E-A001-F148-BB4C-0ED7BDAACBA7}"/>
              </a:ext>
            </a:extLst>
          </p:cNvPr>
          <p:cNvSpPr>
            <a:spLocks noGrp="1"/>
          </p:cNvSpPr>
          <p:nvPr>
            <p:ph type="sldNum" sz="quarter" idx="12"/>
          </p:nvPr>
        </p:nvSpPr>
        <p:spPr/>
        <p:txBody>
          <a:bodyPr/>
          <a:lstStyle/>
          <a:p>
            <a:fld id="{FB92C138-C68C-0943-9DD7-B462CD8DC41A}" type="slidenum">
              <a:rPr lang="fr-FR" smtClean="0"/>
              <a:t>9</a:t>
            </a:fld>
            <a:endParaRPr lang="fr-FR"/>
          </a:p>
        </p:txBody>
      </p:sp>
      <p:sp>
        <p:nvSpPr>
          <p:cNvPr id="11" name="ZoneTexte 10">
            <a:extLst>
              <a:ext uri="{FF2B5EF4-FFF2-40B4-BE49-F238E27FC236}">
                <a16:creationId xmlns="" xmlns:a16="http://schemas.microsoft.com/office/drawing/2014/main" id="{F44D2D63-5747-4047-BC7F-D1DE66C88C02}"/>
              </a:ext>
            </a:extLst>
          </p:cNvPr>
          <p:cNvSpPr txBox="1"/>
          <p:nvPr/>
        </p:nvSpPr>
        <p:spPr>
          <a:xfrm>
            <a:off x="8610600" y="314345"/>
            <a:ext cx="3511282" cy="830997"/>
          </a:xfrm>
          <a:prstGeom prst="rect">
            <a:avLst/>
          </a:prstGeom>
          <a:solidFill>
            <a:srgbClr val="FF0000">
              <a:alpha val="24000"/>
            </a:srgbClr>
          </a:solidFill>
          <a:ln w="25400">
            <a:solidFill>
              <a:srgbClr val="FF0000"/>
            </a:solidFill>
          </a:ln>
        </p:spPr>
        <p:txBody>
          <a:bodyPr wrap="none" rtlCol="0">
            <a:spAutoFit/>
          </a:bodyPr>
          <a:lstStyle/>
          <a:p>
            <a:r>
              <a:rPr lang="fr-FR" sz="4800" b="1" dirty="0"/>
              <a:t>0.5</a:t>
            </a:r>
            <a:r>
              <a:rPr lang="fr-FR" sz="4800" dirty="0"/>
              <a:t> page max</a:t>
            </a:r>
          </a:p>
        </p:txBody>
      </p:sp>
    </p:spTree>
    <p:extLst>
      <p:ext uri="{BB962C8B-B14F-4D97-AF65-F5344CB8AC3E}">
        <p14:creationId xmlns:p14="http://schemas.microsoft.com/office/powerpoint/2010/main" val="27251626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3264</TotalTime>
  <Words>309</Words>
  <Application>Microsoft Office PowerPoint</Application>
  <PresentationFormat>Personnalisé</PresentationFormat>
  <Paragraphs>91</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par exemple Marjorie</cp:lastModifiedBy>
  <cp:revision>16</cp:revision>
  <dcterms:created xsi:type="dcterms:W3CDTF">2018-06-29T14:43:30Z</dcterms:created>
  <dcterms:modified xsi:type="dcterms:W3CDTF">2018-10-16T14:19:22Z</dcterms:modified>
</cp:coreProperties>
</file>