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63" r:id="rId5"/>
    <p:sldId id="258" r:id="rId6"/>
    <p:sldId id="259" r:id="rId7"/>
    <p:sldId id="261" r:id="rId8"/>
    <p:sldId id="264" r:id="rId9"/>
    <p:sldId id="266" r:id="rId10"/>
    <p:sldId id="267" r:id="rId11"/>
    <p:sldId id="260" r:id="rId12"/>
    <p:sldId id="262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>
        <p:scale>
          <a:sx n="70" d="100"/>
          <a:sy n="70" d="100"/>
        </p:scale>
        <p:origin x="-498" y="-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1FE6E-ECFB-D74A-BA35-D0BF880650E2}" type="datetimeFigureOut">
              <a:rPr lang="fr-FR" smtClean="0"/>
              <a:t>15/11/2018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50D2A-4D3A-D64B-9D38-153A68AF5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73A9F39-24AA-D540-B19A-7C95FF84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682EC06-CA4F-1548-A271-A99CAEE79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B2753F6-B71C-BF4C-A207-4BF137B2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579A-DD53-964B-B51F-81BED80504CD}" type="datetime1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190DDEC-729F-3947-8042-43581669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ECF3038-490D-4042-AFC5-3FA94587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11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175AF66-BAC2-3740-9761-F0347445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39D7DF21-66FF-BC4E-B81E-4B3283F63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AC52B697-3ED9-2E4B-94A8-10C21B03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4365-02F6-6945-B6CC-BFF50EE89B31}" type="datetime1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34DFDA4-7592-3441-8CE8-14AFB6BF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18CAEE0-ED5D-4F44-94FE-C9712D0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66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6AA78DDB-C5E9-C54B-ABED-E2DAB36E2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F8598CCB-598C-2445-B53E-CE0742E5C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358C65F-55C7-924C-B3C5-8F857DE2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2DB-64C3-9848-86B4-BF882276194F}" type="datetime1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0AEDE70-A986-E84F-BB35-2EAE56DB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A4A9C89-C37A-274A-A5AC-B8B64328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88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5C0A527-C8D0-B34A-B753-DC0C2885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C5D6309-0AAB-4F44-87A4-E3333487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3B1953E2-78AF-BD4D-99A8-089553EC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CB14-5182-D64B-9B2F-0C6CCB60B43C}" type="datetime1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E632A04-F1A7-E841-A183-F1A48618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77F6D31-31B3-4D45-A1F3-EBB20786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37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C3DB188-C3A6-8448-9BDB-CF8BA606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16C2479-AF40-4C45-99E8-31F98701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E9B6F10D-ED2F-834A-810B-5876822D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8416-0DB9-B445-A91F-45F0FFECD155}" type="datetime1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49522DA7-93B9-E049-B0E4-257660B0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DAE1167-6064-BD4A-9F9C-733C8AD6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6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39432EA-AD72-2D4A-8544-20FE0FE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86D53ED1-1BF0-A845-9A07-2BE88429F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F6DC000E-73C6-9842-BC68-24B759AF0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58AF4D6-0073-EA41-B653-48A60FF9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4FEB-A28B-AA47-9ADF-88EF00261751}" type="datetime1">
              <a:rPr lang="fr-FR" smtClean="0"/>
              <a:t>15/11/2018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284F9FE-E485-2C4D-87D7-D665C739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A346397-20B9-EC45-8911-4D530BD2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21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2FA9661-E493-BF41-BD40-FEE574F6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D55541C4-1F22-F641-AEE1-7C3854BF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101C0078-17F6-6849-AA77-CB86C48B6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4C345943-6B94-EA44-AD35-D65F35731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8D19C587-936A-4E45-815C-AE8E44EF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9ADDE2B9-4D21-704D-899F-8153E2B3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B801-138F-4040-B096-9936CCC4EE8B}" type="datetime1">
              <a:rPr lang="fr-FR" smtClean="0"/>
              <a:t>15/11/2018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E7D4BA2F-9C28-3347-9858-5B2EEF22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8E89DE5D-F0A7-874F-91FE-580721A5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0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6900A3-6122-314E-BE3E-E30124D6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BD9A8362-6EDA-C24D-BAA5-2F5C0BD0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7002-4CD4-6B4B-87C4-B811F1C79B21}" type="datetime1">
              <a:rPr lang="fr-FR" smtClean="0"/>
              <a:t>15/11/2018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FDA7C79A-8E29-6B4D-9916-60D27BDF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5C4191D9-D9C0-5842-B2F7-BA6168D9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30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6EA81ED8-712A-924F-8EF5-44FEF10F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5C21-542E-EC4B-A485-8977FB047787}" type="datetime1">
              <a:rPr lang="fr-FR" smtClean="0"/>
              <a:t>15/11/2018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880183DC-C1D5-054D-B54D-7F22D470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5F7913F1-B866-B140-8348-09A18B50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18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D411D8A-79D7-3448-BF4F-B91B766D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7201981E-6543-8A48-8FCB-A8E7111A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494534CD-C5A8-6C48-9A16-8B295F293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7D1C013-D117-8A4E-AD3F-384B69AE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4107-30B2-DD45-88D4-9E6890BAEA96}" type="datetime1">
              <a:rPr lang="fr-FR" smtClean="0"/>
              <a:t>15/11/2018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253C3304-1774-1844-9C06-6E9E8A4F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21927D5-F274-4B45-B071-1E028382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5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5BF4E55-7316-6F47-9E96-19099226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="" xmlns:a16="http://schemas.microsoft.com/office/drawing/2014/main" id="{96C0C562-2AFF-5140-8A06-6A159E01F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3936EAAE-8F1B-B14F-B8EE-6455E8E9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93B7E4D5-FD89-5542-9C1F-B188A0E8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32FCF-E49F-614D-9377-55D2EB0B787D}" type="datetime1">
              <a:rPr lang="fr-FR" smtClean="0"/>
              <a:t>15/11/2018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418D02BF-7ED3-5F43-B7FA-A9233EA7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E137F1BA-C991-0040-B43C-888481A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0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F893CC3A-39A2-4A41-8665-FE7F636F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E53500B-2381-4C4F-A03E-A3063EBEC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8988BD4-D8F8-CA40-9359-E18748A5B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993D-A6F2-614C-827C-8863833D1A24}" type="datetime1">
              <a:rPr lang="fr-FR" smtClean="0"/>
              <a:t>15/11/2018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D257083-7A4C-1C4D-900C-FACA65E4F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F573438-6DB4-BF41-9292-B2F76EDE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C138-C68C-0943-9DD7-B462CD8DC4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5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xhbj2qk4QY" TargetMode="External"/><Relationship Id="rId2" Type="http://schemas.openxmlformats.org/officeDocument/2006/relationships/hyperlink" Target="https://www.youtube.com/watch?v=YyCVSEpyfV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394E1317-45D7-5C49-A076-B9D6680ECF99}"/>
              </a:ext>
            </a:extLst>
          </p:cNvPr>
          <p:cNvSpPr txBox="1"/>
          <p:nvPr/>
        </p:nvSpPr>
        <p:spPr>
          <a:xfrm>
            <a:off x="4028302" y="660994"/>
            <a:ext cx="405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HLSE302 techniques de communication 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8D81BDFB-8D6B-DA4A-BC46-DB9C15DB5776}"/>
              </a:ext>
            </a:extLst>
          </p:cNvPr>
          <p:cNvSpPr txBox="1"/>
          <p:nvPr/>
        </p:nvSpPr>
        <p:spPr>
          <a:xfrm>
            <a:off x="734096" y="1197416"/>
            <a:ext cx="109553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Comment écrire son premier rapport de stage?</a:t>
            </a:r>
          </a:p>
          <a:p>
            <a:pPr algn="ctr"/>
            <a:r>
              <a:rPr lang="fr-FR" sz="4000" dirty="0"/>
              <a:t>Stage Licence 1 et 2 CMI IEN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50F8B0F0-D863-F340-94D2-D8283DC9D40C}"/>
              </a:ext>
            </a:extLst>
          </p:cNvPr>
          <p:cNvSpPr txBox="1"/>
          <p:nvPr/>
        </p:nvSpPr>
        <p:spPr>
          <a:xfrm>
            <a:off x="3353661" y="2964690"/>
            <a:ext cx="5404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Carole </a:t>
            </a:r>
            <a:r>
              <a:rPr lang="fr-FR" sz="2800" dirty="0" err="1"/>
              <a:t>Sainglas</a:t>
            </a:r>
            <a:r>
              <a:rPr lang="fr-FR" sz="2800" dirty="0"/>
              <a:t> &amp; Guillaume Papuga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BA201C68-D522-AA45-A908-03617D21ACAF}"/>
              </a:ext>
            </a:extLst>
          </p:cNvPr>
          <p:cNvSpPr txBox="1"/>
          <p:nvPr/>
        </p:nvSpPr>
        <p:spPr>
          <a:xfrm>
            <a:off x="3564101" y="4348826"/>
            <a:ext cx="6356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Séance 5 : présentation orale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="" xmlns:a16="http://schemas.microsoft.com/office/drawing/2014/main" id="{FD3692D1-9484-8347-9B3F-02150390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2964690"/>
            <a:ext cx="1866900" cy="18669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="" xmlns:a16="http://schemas.microsoft.com/office/drawing/2014/main" id="{EBB1FAFA-B81D-C84F-955F-D9B853E5528E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="" xmlns:a16="http://schemas.microsoft.com/office/drawing/2014/main" id="{20A0837C-3E1E-D24F-BAFC-6725FD84988D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numéro de diapositive 11">
            <a:extLst>
              <a:ext uri="{FF2B5EF4-FFF2-40B4-BE49-F238E27FC236}">
                <a16:creationId xmlns="" xmlns:a16="http://schemas.microsoft.com/office/drawing/2014/main" id="{4515DFCF-241B-D34F-BAF3-00F15E3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71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3717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Règles générales</a:t>
            </a:r>
            <a:endParaRPr lang="fr-FR" sz="40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24094" y="1473701"/>
            <a:ext cx="11203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3200" dirty="0" smtClean="0"/>
              <a:t>Connaitre et maitriser son sujet = REPETER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Adapter son oral (ton et contenu) au public : Experts ? Etudiants ? Naïfs ?</a:t>
            </a:r>
            <a:endParaRPr lang="fr-FR" sz="3200" dirty="0" smtClean="0"/>
          </a:p>
          <a:p>
            <a:pPr marL="457200" indent="-457200">
              <a:buFontTx/>
              <a:buChar char="-"/>
            </a:pPr>
            <a:r>
              <a:rPr lang="fr-FR" sz="3200" dirty="0" smtClean="0"/>
              <a:t>Hiérarchiser les idées/ structurer son propos (faire des parties) = annonce du plan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Gérer son temps de parole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Eviter les situations qui génèrent du stress !!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Tenue correcte exigée</a:t>
            </a:r>
          </a:p>
          <a:p>
            <a:pPr marL="457200" indent="-457200">
              <a:buFontTx/>
              <a:buChar char="-"/>
            </a:pPr>
            <a:endParaRPr lang="fr-FR" sz="32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02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3740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Expression Orale</a:t>
            </a:r>
            <a:endParaRPr lang="fr-FR" sz="40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24094" y="1473701"/>
            <a:ext cx="112037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Règles de base (revoir cours </a:t>
            </a:r>
            <a:r>
              <a:rPr lang="fr-FR" sz="3200" dirty="0" err="1" smtClean="0"/>
              <a:t>tech</a:t>
            </a:r>
            <a:r>
              <a:rPr lang="fr-FR" sz="3200" dirty="0" smtClean="0"/>
              <a:t> de </a:t>
            </a:r>
            <a:r>
              <a:rPr lang="fr-FR" sz="3200" dirty="0" err="1" smtClean="0"/>
              <a:t>comm</a:t>
            </a:r>
            <a:r>
              <a:rPr lang="fr-FR" sz="3200" dirty="0" smtClean="0"/>
              <a:t> 1):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rgbClr val="0070C0"/>
                </a:solidFill>
              </a:rPr>
              <a:t>RESPIRER / </a:t>
            </a:r>
            <a:r>
              <a:rPr lang="fr-FR" sz="3200" dirty="0"/>
              <a:t>Prendre le temps / Faire des </a:t>
            </a:r>
            <a:r>
              <a:rPr lang="fr-FR" sz="3200" dirty="0" smtClean="0"/>
              <a:t>pauses</a:t>
            </a:r>
            <a:endParaRPr lang="fr-FR" sz="3200" dirty="0" smtClean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3200" dirty="0" smtClean="0"/>
              <a:t>Parler clairement et distinctement : </a:t>
            </a:r>
            <a:r>
              <a:rPr lang="fr-FR" sz="3200" dirty="0" smtClean="0">
                <a:solidFill>
                  <a:srgbClr val="0070C0"/>
                </a:solidFill>
              </a:rPr>
              <a:t>ARTICULER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Parler </a:t>
            </a:r>
            <a:r>
              <a:rPr lang="fr-FR" sz="3200" dirty="0" smtClean="0"/>
              <a:t>FORT, être DYNAMIQUE</a:t>
            </a:r>
            <a:endParaRPr lang="fr-FR" sz="3200" dirty="0" smtClean="0"/>
          </a:p>
          <a:p>
            <a:pPr marL="457200" indent="-457200">
              <a:buFontTx/>
              <a:buChar char="-"/>
            </a:pPr>
            <a:r>
              <a:rPr lang="fr-FR" sz="3200" dirty="0" smtClean="0"/>
              <a:t>Utiliser </a:t>
            </a:r>
            <a:r>
              <a:rPr lang="fr-FR" sz="3200" dirty="0" smtClean="0"/>
              <a:t>son support pour montrer 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Utiliser ses mains pour parler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Eviter les tics (se toucher les </a:t>
            </a:r>
            <a:r>
              <a:rPr lang="fr-FR" sz="3200" dirty="0" smtClean="0"/>
              <a:t>cheveux, mains dans les poches </a:t>
            </a:r>
            <a:r>
              <a:rPr lang="fr-FR" sz="3200" dirty="0" smtClean="0"/>
              <a:t>etc.)</a:t>
            </a:r>
          </a:p>
          <a:p>
            <a:pPr marL="457200" indent="-457200">
              <a:buFontTx/>
              <a:buChar char="-"/>
            </a:pPr>
            <a:r>
              <a:rPr lang="fr-FR" sz="3200" b="1" dirty="0" smtClean="0"/>
              <a:t>Répéter</a:t>
            </a:r>
            <a:r>
              <a:rPr lang="fr-FR" sz="3200" dirty="0" smtClean="0"/>
              <a:t> avant le jour J !!</a:t>
            </a:r>
          </a:p>
          <a:p>
            <a:pPr marL="457200" indent="-457200">
              <a:buFontTx/>
              <a:buChar char="-"/>
            </a:pPr>
            <a:r>
              <a:rPr lang="fr-FR" sz="3200" dirty="0" smtClean="0">
                <a:solidFill>
                  <a:srgbClr val="0070C0"/>
                </a:solidFill>
              </a:rPr>
              <a:t>Ne pas lire ses notes 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24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5578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Diaporama / Diapositives</a:t>
            </a:r>
            <a:endParaRPr lang="fr-FR" sz="40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24093" y="1309928"/>
            <a:ext cx="1120379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Règles de base : 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Pas trop de texte – Aller à </a:t>
            </a:r>
            <a:r>
              <a:rPr lang="fr-FR" sz="3200" dirty="0" smtClean="0"/>
              <a:t>l’essentiel – Mots clés</a:t>
            </a:r>
            <a:endParaRPr lang="fr-FR" sz="3200" dirty="0" smtClean="0"/>
          </a:p>
          <a:p>
            <a:pPr marL="457200" indent="-457200">
              <a:buFontTx/>
              <a:buChar char="-"/>
            </a:pPr>
            <a:r>
              <a:rPr lang="fr-FR" sz="3200" dirty="0" smtClean="0"/>
              <a:t>Légendes aux figures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Figures de qualité = lisibles !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Attention aux couleurs (lisibilité)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Animations possibles mais veiller à ce que la version </a:t>
            </a:r>
            <a:r>
              <a:rPr lang="fr-FR" sz="3200" dirty="0" err="1" smtClean="0"/>
              <a:t>pdf</a:t>
            </a:r>
            <a:r>
              <a:rPr lang="fr-FR" sz="3200" dirty="0" smtClean="0"/>
              <a:t> soit utilisable</a:t>
            </a:r>
            <a:r>
              <a:rPr lang="fr-FR" sz="3200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fr-FR" sz="3200" dirty="0"/>
              <a:t>Charte graphique homogène tout au long du </a:t>
            </a:r>
            <a:r>
              <a:rPr lang="fr-FR" sz="3200" dirty="0" smtClean="0"/>
              <a:t>diaporama (même visuel, même couleur, même fond)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Privilégier les visuels (schémas, flèches etc.)</a:t>
            </a:r>
            <a:endParaRPr lang="fr-FR" sz="3200" dirty="0"/>
          </a:p>
          <a:p>
            <a:endParaRPr lang="fr-FR" sz="3200" dirty="0" smtClean="0"/>
          </a:p>
          <a:p>
            <a:pPr marL="457200" indent="-457200">
              <a:buFontTx/>
              <a:buChar char="-"/>
            </a:pPr>
            <a:endParaRPr lang="fr-FR" sz="3200" dirty="0" smtClean="0"/>
          </a:p>
          <a:p>
            <a:pPr marL="457200" indent="-457200">
              <a:buFontTx/>
              <a:buChar char="-"/>
            </a:pPr>
            <a:endParaRPr lang="fr-FR" sz="32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55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latin typeface="+mn-lt"/>
              </a:rPr>
              <a:t>A éviter !</a:t>
            </a:r>
            <a:endParaRPr lang="fr-FR" b="1" u="sng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 smtClean="0"/>
              <a:t>- Les fonds NOIRS</a:t>
            </a:r>
          </a:p>
          <a:p>
            <a:pPr marL="0" indent="0">
              <a:buNone/>
            </a:pPr>
            <a:r>
              <a:rPr lang="fr-FR" sz="3200" dirty="0" smtClean="0"/>
              <a:t>- La typo en dessous de 24</a:t>
            </a:r>
          </a:p>
          <a:p>
            <a:pPr marL="0" indent="0">
              <a:buNone/>
            </a:pPr>
            <a:r>
              <a:rPr lang="fr-FR" sz="3200" dirty="0" smtClean="0"/>
              <a:t>- Les couleurs trop transparentes ou trop fluo</a:t>
            </a:r>
          </a:p>
          <a:p>
            <a:pPr marL="0" indent="0">
              <a:buNone/>
            </a:pPr>
            <a:r>
              <a:rPr lang="fr-FR" sz="3200" dirty="0" smtClean="0"/>
              <a:t>- Rester sobre 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73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4278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Grilles d’évaluation</a:t>
            </a:r>
            <a:endParaRPr lang="fr-FR" sz="40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24094" y="1473701"/>
            <a:ext cx="11203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3200" dirty="0" smtClean="0"/>
              <a:t>4 niveaux de compétences évalués.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CF Grille d’évaluation</a:t>
            </a:r>
          </a:p>
          <a:p>
            <a:pPr marL="457200" indent="-457200">
              <a:buFontTx/>
              <a:buChar char="-"/>
            </a:pPr>
            <a:endParaRPr lang="fr-FR" sz="32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0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4573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Pour aller plus loin…</a:t>
            </a:r>
            <a:endParaRPr lang="fr-FR" sz="40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24094" y="1473701"/>
            <a:ext cx="117679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3200" dirty="0" smtClean="0"/>
              <a:t>Film « </a:t>
            </a:r>
            <a:r>
              <a:rPr lang="fr-FR" sz="3200" dirty="0" smtClean="0">
                <a:solidFill>
                  <a:schemeClr val="accent1"/>
                </a:solidFill>
              </a:rPr>
              <a:t>A voix haute, la force de la parole</a:t>
            </a:r>
            <a:r>
              <a:rPr lang="fr-FR" sz="3200" dirty="0" smtClean="0"/>
              <a:t> » de </a:t>
            </a:r>
            <a:r>
              <a:rPr lang="fr-FR" sz="3200" dirty="0"/>
              <a:t>Stéphane de </a:t>
            </a:r>
            <a:r>
              <a:rPr lang="fr-FR" sz="3200" dirty="0" err="1"/>
              <a:t>Freitas</a:t>
            </a:r>
            <a:endParaRPr lang="fr-FR" sz="3200" dirty="0" smtClean="0"/>
          </a:p>
          <a:p>
            <a:r>
              <a:rPr lang="fr-FR" sz="3200" dirty="0" smtClean="0"/>
              <a:t>(</a:t>
            </a:r>
            <a:r>
              <a:rPr lang="fr-FR" sz="3200" dirty="0"/>
              <a:t>Bande annonce : </a:t>
            </a:r>
            <a:r>
              <a:rPr lang="fr-FR" sz="3200" dirty="0">
                <a:hlinkClick r:id="rId2"/>
              </a:rPr>
              <a:t>https://</a:t>
            </a:r>
            <a:r>
              <a:rPr lang="fr-FR" sz="3200" dirty="0" smtClean="0">
                <a:hlinkClick r:id="rId2"/>
              </a:rPr>
              <a:t>www.youtube.com/watch?v=YyCVSEpyfVM</a:t>
            </a:r>
            <a:r>
              <a:rPr lang="fr-FR" sz="3200" dirty="0" smtClean="0"/>
              <a:t>)</a:t>
            </a:r>
          </a:p>
          <a:p>
            <a:endParaRPr lang="fr-FR" sz="3200" dirty="0" smtClean="0"/>
          </a:p>
          <a:p>
            <a:pPr marL="457200" indent="-457200">
              <a:buFontTx/>
              <a:buChar char="-"/>
            </a:pPr>
            <a:r>
              <a:rPr lang="fr-FR" sz="3200" dirty="0" smtClean="0"/>
              <a:t>Concours </a:t>
            </a:r>
            <a:r>
              <a:rPr lang="fr-FR" sz="3200" dirty="0" err="1" smtClean="0"/>
              <a:t>Eloquencia</a:t>
            </a:r>
            <a:r>
              <a:rPr lang="fr-FR" sz="3200" dirty="0"/>
              <a:t> (</a:t>
            </a:r>
            <a:r>
              <a:rPr lang="fr-FR" sz="3200" dirty="0">
                <a:hlinkClick r:id="rId3"/>
              </a:rPr>
              <a:t>https://</a:t>
            </a:r>
            <a:r>
              <a:rPr lang="fr-FR" sz="3200" dirty="0" smtClean="0">
                <a:hlinkClick r:id="rId3"/>
              </a:rPr>
              <a:t>www.youtube.com/watch?v=mxhbj2qk4QY</a:t>
            </a:r>
            <a:r>
              <a:rPr lang="fr-FR" sz="3200" dirty="0" smtClean="0"/>
              <a:t>)</a:t>
            </a:r>
          </a:p>
          <a:p>
            <a:endParaRPr lang="fr-FR" sz="3200" dirty="0" smtClean="0"/>
          </a:p>
          <a:p>
            <a:pPr marL="457200" indent="-457200">
              <a:buFontTx/>
              <a:buChar char="-"/>
            </a:pPr>
            <a:endParaRPr lang="fr-FR" sz="32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7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7672" y="477671"/>
            <a:ext cx="11286698" cy="4572000"/>
          </a:xfrm>
        </p:spPr>
        <p:txBody>
          <a:bodyPr>
            <a:normAutofit/>
          </a:bodyPr>
          <a:lstStyle/>
          <a:p>
            <a:r>
              <a:rPr lang="fr-FR" b="1" dirty="0"/>
              <a:t>"La peur la plus citée au monde ? Parler en public. La deuxième peur la plus citée, la mort ! </a:t>
            </a:r>
            <a:r>
              <a:rPr lang="fr-FR" b="1" dirty="0" smtClean="0"/>
              <a:t>« </a:t>
            </a:r>
            <a:br>
              <a:rPr lang="fr-FR" b="1" dirty="0" smtClean="0"/>
            </a:br>
            <a:r>
              <a:rPr lang="fr-FR" b="1" dirty="0"/>
              <a:t/>
            </a:r>
            <a:br>
              <a:rPr lang="fr-FR" b="1" dirty="0"/>
            </a:br>
            <a:r>
              <a:rPr lang="fr-FR" dirty="0"/>
              <a:t>PIERRE-EMMANUEL </a:t>
            </a:r>
            <a:r>
              <a:rPr lang="fr-FR" dirty="0" smtClean="0"/>
              <a:t>BARRÉ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30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5093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Informations générales</a:t>
            </a:r>
            <a:endParaRPr lang="fr-FR" sz="40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24094" y="1473701"/>
            <a:ext cx="11343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La soutenance de stage sera évaluée dans le cadre de l’UE HLSE309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F43706-12EB-024A-97A0-AC6A3D43F935}"/>
              </a:ext>
            </a:extLst>
          </p:cNvPr>
          <p:cNvSpPr txBox="1"/>
          <p:nvPr/>
        </p:nvSpPr>
        <p:spPr>
          <a:xfrm>
            <a:off x="424093" y="2455102"/>
            <a:ext cx="1134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Jury composé des responsables de CMI (3 personnes dans le jury)</a:t>
            </a:r>
            <a:endParaRPr lang="fr-FR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72BDCE41-F043-FF48-A46C-552BDD93080F}"/>
              </a:ext>
            </a:extLst>
          </p:cNvPr>
          <p:cNvSpPr txBox="1"/>
          <p:nvPr/>
        </p:nvSpPr>
        <p:spPr>
          <a:xfrm>
            <a:off x="424094" y="3380206"/>
            <a:ext cx="8916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Présence des étudiants de la spécialité OBLIGATOIRE</a:t>
            </a:r>
            <a:endParaRPr lang="fr-FR" sz="32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3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4094" y="4435522"/>
            <a:ext cx="11343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70C0"/>
                </a:solidFill>
              </a:rPr>
              <a:t>10 minutes maximum </a:t>
            </a:r>
            <a:r>
              <a:rPr lang="fr-FR" sz="3200" dirty="0"/>
              <a:t>de présentation orale et 5 min de questions du </a:t>
            </a:r>
            <a:r>
              <a:rPr lang="fr-FR" sz="3200" dirty="0" smtClean="0"/>
              <a:t>jury par </a:t>
            </a:r>
            <a:r>
              <a:rPr lang="fr-FR" sz="3200" dirty="0" err="1" smtClean="0"/>
              <a:t>étudiant·e</a:t>
            </a:r>
            <a:r>
              <a:rPr lang="fr-FR" sz="3200" dirty="0" smtClean="0"/>
              <a:t>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53872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4635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Rendus diaporamas :</a:t>
            </a:r>
            <a:endParaRPr lang="fr-FR" sz="4000" b="1" u="sng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4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94100" y="1597782"/>
            <a:ext cx="112037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3200" b="1" dirty="0" smtClean="0"/>
              <a:t>EEA</a:t>
            </a:r>
            <a:r>
              <a:rPr lang="fr-FR" sz="3200" b="1" dirty="0"/>
              <a:t>, </a:t>
            </a:r>
            <a:r>
              <a:rPr lang="fr-FR" sz="3200" b="1" dirty="0" err="1"/>
              <a:t>Méca</a:t>
            </a:r>
            <a:r>
              <a:rPr lang="fr-FR" sz="3200" b="1" dirty="0"/>
              <a:t>, Info</a:t>
            </a:r>
            <a:r>
              <a:rPr lang="fr-FR" sz="3200" dirty="0"/>
              <a:t> : A remettre avant le </a:t>
            </a:r>
            <a:r>
              <a:rPr lang="fr-FR" sz="3200" b="1" dirty="0">
                <a:solidFill>
                  <a:srgbClr val="0070C0"/>
                </a:solidFill>
              </a:rPr>
              <a:t>17 Décembre 2018 à 20h au plus tard</a:t>
            </a:r>
            <a:r>
              <a:rPr lang="fr-FR" sz="3200" b="1" dirty="0"/>
              <a:t> </a:t>
            </a:r>
            <a:r>
              <a:rPr lang="fr-FR" sz="3200" dirty="0"/>
              <a:t>sur </a:t>
            </a:r>
            <a:r>
              <a:rPr lang="fr-FR" sz="3200" dirty="0" err="1"/>
              <a:t>moodle</a:t>
            </a:r>
            <a:r>
              <a:rPr lang="fr-FR" sz="3200" dirty="0"/>
              <a:t> dans votre groupe CMI dans le cours HLSE309</a:t>
            </a:r>
            <a:r>
              <a:rPr lang="fr-FR" sz="3200" dirty="0" smtClean="0"/>
              <a:t>.</a:t>
            </a:r>
          </a:p>
          <a:p>
            <a:pPr marL="457200" indent="-457200">
              <a:buFontTx/>
              <a:buChar char="-"/>
            </a:pPr>
            <a:endParaRPr lang="fr-FR" sz="3200" dirty="0"/>
          </a:p>
          <a:p>
            <a:pPr marL="457200" indent="-457200">
              <a:buFontTx/>
              <a:buChar char="-"/>
            </a:pPr>
            <a:endParaRPr lang="fr-FR" sz="3200" dirty="0"/>
          </a:p>
          <a:p>
            <a:r>
              <a:rPr lang="fr-FR" sz="3200" dirty="0"/>
              <a:t>- </a:t>
            </a:r>
            <a:r>
              <a:rPr lang="fr-FR" sz="3200" b="1" dirty="0"/>
              <a:t>PHY, Maths</a:t>
            </a:r>
            <a:r>
              <a:rPr lang="fr-FR" sz="3200" dirty="0"/>
              <a:t> : A remettre avant le </a:t>
            </a:r>
            <a:r>
              <a:rPr lang="fr-FR" sz="3200" b="1" dirty="0">
                <a:solidFill>
                  <a:srgbClr val="0070C0"/>
                </a:solidFill>
              </a:rPr>
              <a:t>19 Décembre 2018 à 20h au plus tard </a:t>
            </a:r>
            <a:r>
              <a:rPr lang="fr-FR" sz="3200" dirty="0"/>
              <a:t>sur </a:t>
            </a:r>
            <a:r>
              <a:rPr lang="fr-FR" sz="3200" dirty="0" err="1"/>
              <a:t>moodle</a:t>
            </a:r>
            <a:r>
              <a:rPr lang="fr-FR" sz="3200" dirty="0"/>
              <a:t> dans votre groupe CMI dans le cours HLSE309</a:t>
            </a:r>
          </a:p>
        </p:txBody>
      </p:sp>
    </p:spTree>
    <p:extLst>
      <p:ext uri="{BB962C8B-B14F-4D97-AF65-F5344CB8AC3E}">
        <p14:creationId xmlns:p14="http://schemas.microsoft.com/office/powerpoint/2010/main" val="103841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5673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Planning des soutenances</a:t>
            </a:r>
            <a:endParaRPr lang="fr-FR" sz="4000" b="1" u="sng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71" y="1404279"/>
            <a:ext cx="9289457" cy="490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07725" y="3429000"/>
            <a:ext cx="968991" cy="655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16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747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Compétences générales attendues</a:t>
            </a:r>
            <a:endParaRPr lang="fr-FR" sz="40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24094" y="1473701"/>
            <a:ext cx="11203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Apprécier les </a:t>
            </a:r>
            <a:r>
              <a:rPr lang="fr-FR" sz="3200" b="1" dirty="0"/>
              <a:t>aptitudes à la communication orale</a:t>
            </a:r>
            <a:r>
              <a:rPr lang="fr-FR" sz="3200" dirty="0"/>
              <a:t>, aux </a:t>
            </a:r>
            <a:r>
              <a:rPr lang="fr-FR" sz="3200" b="1" dirty="0"/>
              <a:t>relations sociales</a:t>
            </a:r>
            <a:r>
              <a:rPr lang="fr-FR" sz="3200" dirty="0"/>
              <a:t>, à intégrer une </a:t>
            </a:r>
            <a:r>
              <a:rPr lang="fr-FR" sz="3200" b="1" dirty="0"/>
              <a:t>dimension scientifique / expérience vécue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F43706-12EB-024A-97A0-AC6A3D43F935}"/>
              </a:ext>
            </a:extLst>
          </p:cNvPr>
          <p:cNvSpPr txBox="1"/>
          <p:nvPr/>
        </p:nvSpPr>
        <p:spPr>
          <a:xfrm>
            <a:off x="424094" y="3048945"/>
            <a:ext cx="10303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Apprécier la capacité à </a:t>
            </a:r>
            <a:r>
              <a:rPr lang="fr-FR" sz="3200" b="1" dirty="0"/>
              <a:t>exposer son expérience personnelle</a:t>
            </a:r>
            <a:r>
              <a:rPr lang="fr-FR" sz="3200" dirty="0"/>
              <a:t>, à se situer dans son environnement social et/ou professionnel et à </a:t>
            </a:r>
            <a:r>
              <a:rPr lang="fr-FR" sz="3200" b="1" dirty="0"/>
              <a:t>se projeter dans un parcours de formation</a:t>
            </a:r>
            <a:r>
              <a:rPr lang="fr-FR" sz="3200" dirty="0"/>
              <a:t>, aborder un problème de manière construite et rationnelle.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72BDCE41-F043-FF48-A46C-552BDD93080F}"/>
              </a:ext>
            </a:extLst>
          </p:cNvPr>
          <p:cNvSpPr txBox="1"/>
          <p:nvPr/>
        </p:nvSpPr>
        <p:spPr>
          <a:xfrm>
            <a:off x="424094" y="5522907"/>
            <a:ext cx="11203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Apprécier la capacité à </a:t>
            </a:r>
            <a:r>
              <a:rPr lang="fr-FR" sz="3200" b="1" dirty="0"/>
              <a:t>présenter un diaporama</a:t>
            </a:r>
            <a:r>
              <a:rPr lang="fr-FR" sz="3200" dirty="0"/>
              <a:t>, support de l'oral, de bonne qualité.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2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7227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Cahier des charges du diaporama</a:t>
            </a:r>
            <a:endParaRPr lang="fr-FR" sz="40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24094" y="1348800"/>
            <a:ext cx="112037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Typographie</a:t>
            </a:r>
            <a:r>
              <a:rPr lang="fr-FR" sz="3200" b="1" dirty="0"/>
              <a:t> : </a:t>
            </a:r>
            <a:r>
              <a:rPr lang="fr-FR" sz="3200" dirty="0"/>
              <a:t>libre.</a:t>
            </a:r>
          </a:p>
          <a:p>
            <a:r>
              <a:rPr lang="fr-FR" sz="3200" dirty="0"/>
              <a:t> </a:t>
            </a:r>
          </a:p>
          <a:p>
            <a:r>
              <a:rPr lang="fr-FR" sz="3200" b="1" u="sng" dirty="0"/>
              <a:t>Page de garde :</a:t>
            </a:r>
            <a:endParaRPr lang="fr-FR" sz="3200" dirty="0"/>
          </a:p>
          <a:p>
            <a:r>
              <a:rPr lang="fr-FR" sz="3200" dirty="0"/>
              <a:t>Titre</a:t>
            </a:r>
          </a:p>
          <a:p>
            <a:r>
              <a:rPr lang="fr-FR" sz="3200" dirty="0"/>
              <a:t>Nom de l'étudiant</a:t>
            </a:r>
          </a:p>
          <a:p>
            <a:r>
              <a:rPr lang="fr-FR" sz="3200" dirty="0"/>
              <a:t>Nom de la structure d’accueil (+ logo)</a:t>
            </a:r>
          </a:p>
          <a:p>
            <a:r>
              <a:rPr lang="fr-FR" sz="3200" dirty="0"/>
              <a:t>Date et durée du stage</a:t>
            </a:r>
          </a:p>
          <a:p>
            <a:r>
              <a:rPr lang="fr-FR" sz="3200" dirty="0"/>
              <a:t>Logos UM, </a:t>
            </a:r>
            <a:r>
              <a:rPr lang="fr-FR" sz="3200" dirty="0" err="1"/>
              <a:t>FdS</a:t>
            </a:r>
            <a:r>
              <a:rPr lang="fr-FR" sz="3200" dirty="0"/>
              <a:t>, CMI</a:t>
            </a:r>
          </a:p>
          <a:p>
            <a:r>
              <a:rPr lang="fr-FR" sz="3200" dirty="0"/>
              <a:t>(Illustrations)</a:t>
            </a:r>
          </a:p>
          <a:p>
            <a:r>
              <a:rPr lang="fr-FR" sz="3200" b="1" dirty="0"/>
              <a:t> </a:t>
            </a:r>
            <a:endParaRPr lang="fr-FR" sz="3200" dirty="0"/>
          </a:p>
          <a:p>
            <a:endParaRPr lang="fr-FR" sz="3200" b="1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30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7227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Cahier des charges du diaporama</a:t>
            </a:r>
            <a:endParaRPr lang="fr-FR" sz="4000" b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72BDCE41-F043-FF48-A46C-552BDD93080F}"/>
              </a:ext>
            </a:extLst>
          </p:cNvPr>
          <p:cNvSpPr txBox="1"/>
          <p:nvPr/>
        </p:nvSpPr>
        <p:spPr>
          <a:xfrm>
            <a:off x="424094" y="1401283"/>
            <a:ext cx="11203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u="sng" dirty="0"/>
              <a:t>Nombre de diapositives</a:t>
            </a:r>
            <a:r>
              <a:rPr lang="fr-FR" sz="3200" b="1" dirty="0"/>
              <a:t> : </a:t>
            </a:r>
            <a:r>
              <a:rPr lang="fr-FR" sz="3200" dirty="0"/>
              <a:t>8 à 12 diapositives </a:t>
            </a:r>
            <a:r>
              <a:rPr lang="fr-FR" sz="3200" dirty="0" smtClean="0"/>
              <a:t>MAX (1 diapo/min)</a:t>
            </a:r>
            <a:endParaRPr lang="fr-FR" sz="3200" dirty="0"/>
          </a:p>
          <a:p>
            <a:r>
              <a:rPr lang="fr-FR" sz="3200" dirty="0"/>
              <a:t> </a:t>
            </a:r>
          </a:p>
          <a:p>
            <a:r>
              <a:rPr lang="fr-FR" sz="3200" b="1" u="sng" dirty="0"/>
              <a:t>Sur chaque diapositive doit apparaitre :</a:t>
            </a:r>
            <a:endParaRPr lang="fr-FR" sz="3200" dirty="0"/>
          </a:p>
          <a:p>
            <a:pPr lvl="0"/>
            <a:r>
              <a:rPr lang="fr-FR" sz="3200" dirty="0"/>
              <a:t>Nom de l’étudiant</a:t>
            </a:r>
          </a:p>
          <a:p>
            <a:pPr lvl="0"/>
            <a:r>
              <a:rPr lang="fr-FR" sz="3200" dirty="0"/>
              <a:t>Numéro de la diapositive</a:t>
            </a:r>
          </a:p>
          <a:p>
            <a:r>
              <a:rPr lang="fr-FR" sz="3200" b="1" dirty="0"/>
              <a:t> </a:t>
            </a:r>
            <a:endParaRPr lang="fr-FR" sz="3200" dirty="0"/>
          </a:p>
          <a:p>
            <a:r>
              <a:rPr lang="fr-FR" sz="3200" b="1" u="sng" dirty="0"/>
              <a:t>Conclusion </a:t>
            </a:r>
            <a:r>
              <a:rPr lang="fr-FR" sz="3200" u="sng" dirty="0"/>
              <a:t>:</a:t>
            </a:r>
            <a:r>
              <a:rPr lang="fr-FR" sz="3200" dirty="0"/>
              <a:t> Vous parlerez de votre</a:t>
            </a:r>
            <a:r>
              <a:rPr lang="fr-FR" sz="3200" b="1" dirty="0"/>
              <a:t> </a:t>
            </a:r>
            <a:r>
              <a:rPr lang="fr-FR" sz="3200" dirty="0"/>
              <a:t>bilan </a:t>
            </a:r>
            <a:r>
              <a:rPr lang="fr-FR" sz="3200" dirty="0" smtClean="0"/>
              <a:t>personnel (PP+PF), </a:t>
            </a:r>
            <a:r>
              <a:rPr lang="fr-FR" sz="3200" dirty="0"/>
              <a:t>en commençant par les aspects négatifs et en finissant par les aspects positifs.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7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="" xmlns:a16="http://schemas.microsoft.com/office/drawing/2014/main" id="{370A211E-E5FB-6944-B46F-A823549DFA7F}"/>
              </a:ext>
            </a:extLst>
          </p:cNvPr>
          <p:cNvCxnSpPr>
            <a:cxnSpLocks/>
          </p:cNvCxnSpPr>
          <p:nvPr/>
        </p:nvCxnSpPr>
        <p:spPr>
          <a:xfrm>
            <a:off x="71422" y="0"/>
            <a:ext cx="0" cy="6858000"/>
          </a:xfrm>
          <a:prstGeom prst="line">
            <a:avLst/>
          </a:prstGeom>
          <a:ln w="1428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="" xmlns:a16="http://schemas.microsoft.com/office/drawing/2014/main" id="{E2783B90-91A4-AC4C-A55B-7DCFF10C448E}"/>
              </a:ext>
            </a:extLst>
          </p:cNvPr>
          <p:cNvCxnSpPr>
            <a:cxnSpLocks/>
          </p:cNvCxnSpPr>
          <p:nvPr/>
        </p:nvCxnSpPr>
        <p:spPr>
          <a:xfrm flipH="1">
            <a:off x="0" y="125912"/>
            <a:ext cx="12192000" cy="0"/>
          </a:xfrm>
          <a:prstGeom prst="line">
            <a:avLst/>
          </a:prstGeom>
          <a:ln w="257175">
            <a:solidFill>
              <a:schemeClr val="accent2">
                <a:lumMod val="60000"/>
                <a:lumOff val="40000"/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E3C1786-AF5F-2142-9B9C-0B514098850B}"/>
              </a:ext>
            </a:extLst>
          </p:cNvPr>
          <p:cNvSpPr txBox="1"/>
          <p:nvPr/>
        </p:nvSpPr>
        <p:spPr>
          <a:xfrm>
            <a:off x="281848" y="464377"/>
            <a:ext cx="5707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u="sng" dirty="0" smtClean="0"/>
              <a:t>Contenu de la soutenance</a:t>
            </a:r>
            <a:endParaRPr lang="fr-FR" sz="4000" b="1" u="sng" dirty="0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553859A6-80E7-2D42-993E-156A29B3EF97}"/>
              </a:ext>
            </a:extLst>
          </p:cNvPr>
          <p:cNvSpPr txBox="1"/>
          <p:nvPr/>
        </p:nvSpPr>
        <p:spPr>
          <a:xfrm>
            <a:off x="424094" y="1473701"/>
            <a:ext cx="11203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3200" dirty="0" smtClean="0"/>
              <a:t>Contenu relativement libre.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Présenter la structure d’accueil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Pr</a:t>
            </a:r>
            <a:r>
              <a:rPr lang="fr-FR" sz="3200" dirty="0"/>
              <a:t>é</a:t>
            </a:r>
            <a:r>
              <a:rPr lang="fr-FR" sz="3200" dirty="0" smtClean="0"/>
              <a:t>senter les missions / activités pour répondre au problème</a:t>
            </a:r>
          </a:p>
          <a:p>
            <a:pPr marL="457200" indent="-457200">
              <a:buFontTx/>
              <a:buChar char="-"/>
            </a:pPr>
            <a:r>
              <a:rPr lang="fr-FR" sz="3200" dirty="0" smtClean="0"/>
              <a:t>Bilan</a:t>
            </a:r>
          </a:p>
          <a:p>
            <a:pPr marL="457200" indent="-457200">
              <a:buFontTx/>
              <a:buChar char="-"/>
            </a:pPr>
            <a:endParaRPr lang="fr-FR" sz="3200" dirty="0" smtClean="0"/>
          </a:p>
          <a:p>
            <a:pPr marL="457200" indent="-457200">
              <a:buFontTx/>
              <a:buChar char="-"/>
            </a:pPr>
            <a:endParaRPr lang="fr-FR" sz="32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="" xmlns:a16="http://schemas.microsoft.com/office/drawing/2014/main" id="{C118DA9E-A001-F148-BB4C-0ED7BDA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C138-C68C-0943-9DD7-B462CD8DC41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22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485</Words>
  <Application>Microsoft Office PowerPoint</Application>
  <PresentationFormat>Personnalisé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"La peur la plus citée au monde ? Parler en public. La deuxième peur la plus citée, la mort ! «   PIERRE-EMMANUEL BARRÉ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 éviter !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par exemple Marjorie</cp:lastModifiedBy>
  <cp:revision>16</cp:revision>
  <dcterms:created xsi:type="dcterms:W3CDTF">2018-06-29T14:43:30Z</dcterms:created>
  <dcterms:modified xsi:type="dcterms:W3CDTF">2018-11-15T14:20:02Z</dcterms:modified>
</cp:coreProperties>
</file>