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68" r:id="rId5"/>
    <p:sldId id="269" r:id="rId6"/>
    <p:sldId id="267" r:id="rId7"/>
    <p:sldId id="258" r:id="rId8"/>
    <p:sldId id="273" r:id="rId10"/>
    <p:sldId id="275" r:id="rId11"/>
    <p:sldId id="276" r:id="rId12"/>
    <p:sldId id="277" r:id="rId13"/>
    <p:sldId id="280" r:id="rId14"/>
    <p:sldId id="281" r:id="rId15"/>
    <p:sldId id="286" r:id="rId16"/>
    <p:sldId id="283" r:id="rId17"/>
    <p:sldId id="284" r:id="rId18"/>
    <p:sldId id="285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24050"/>
            <a:ext cx="9144000" cy="13525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76600"/>
            <a:ext cx="9144000" cy="457200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rgbClr val="FAFAF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fld id="{6909A1F6-A7B5-4538-AC6E-A77C251E62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fld id="{5572C1DE-9CF8-4106-8AF6-50C87DFFF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1F6-A7B5-4538-AC6E-A77C251E62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C1DE-9CF8-4106-8AF6-50C87DFFFEBD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560388" y="412955"/>
            <a:ext cx="11237912" cy="5575095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1F6-A7B5-4538-AC6E-A77C251E62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C1DE-9CF8-4106-8AF6-50C87DFFF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56400" y="4384800"/>
            <a:ext cx="7880400" cy="1522800"/>
          </a:xfrm>
        </p:spPr>
        <p:txBody>
          <a:bodyPr anchor="ctr" anchorCtr="0"/>
          <a:lstStyle>
            <a:lvl1pPr algn="ctr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7679" y="2490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1F6-A7B5-4538-AC6E-A77C251E62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C1DE-9CF8-4106-8AF6-50C87DFFF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1F6-A7B5-4538-AC6E-A77C251E62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C1DE-9CF8-4106-8AF6-50C87DFFF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1F6-A7B5-4538-AC6E-A77C251E62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C1DE-9CF8-4106-8AF6-50C87DFFF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800" y="1926000"/>
            <a:ext cx="9144000" cy="1353600"/>
          </a:xfrm>
        </p:spPr>
        <p:txBody>
          <a:bodyPr anchor="b" anchorCtr="0">
            <a:noAutofit/>
          </a:bodyPr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1F6-A7B5-4538-AC6E-A77C251E62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C1DE-9CF8-4106-8AF6-50C87DFFFEB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1522800" y="3276000"/>
            <a:ext cx="9144000" cy="457200"/>
          </a:xfrm>
        </p:spPr>
        <p:txBody>
          <a:bodyPr anchor="ctr" anchorCtr="0">
            <a:normAutofit/>
          </a:bodyPr>
          <a:lstStyle>
            <a:lvl1pPr algn="ctr"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1F6-A7B5-4538-AC6E-A77C251E62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C1DE-9CF8-4106-8AF6-50C87DFFF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6800" y="1429200"/>
            <a:ext cx="7383600" cy="640800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92000" y="1018800"/>
            <a:ext cx="2491200" cy="518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46800" y="2347200"/>
            <a:ext cx="7516800" cy="3852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1F6-A7B5-4538-AC6E-A77C251E62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C1DE-9CF8-4106-8AF6-50C87DFFFEBD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9"/>
          <p:cNvSpPr>
            <a:spLocks noChangeArrowheads="1"/>
          </p:cNvSpPr>
          <p:nvPr/>
        </p:nvSpPr>
        <p:spPr bwMode="auto">
          <a:xfrm>
            <a:off x="3736975" y="2119313"/>
            <a:ext cx="7292975" cy="10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1F6-A7B5-4538-AC6E-A77C251E62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C1DE-9CF8-4106-8AF6-50C87DFFFE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5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35002" y="176440"/>
            <a:ext cx="10921996" cy="607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5002" y="1117600"/>
            <a:ext cx="10921996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9A1F6-A7B5-4538-AC6E-A77C251E62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2C1DE-9CF8-4106-8AF6-50C87DFFFE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5750" indent="-285750" algn="just" defTabSz="914400" rtl="0" eaLnBrk="1" latinLnBrk="0" hangingPunct="1"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3.xml"/><Relationship Id="rId3" Type="http://schemas.openxmlformats.org/officeDocument/2006/relationships/image" Target="../media/image12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9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4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45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8.xml"/><Relationship Id="rId3" Type="http://schemas.openxmlformats.org/officeDocument/2006/relationships/image" Target="../media/image19.pn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9.xml"/><Relationship Id="rId3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1.xml"/><Relationship Id="rId3" Type="http://schemas.openxmlformats.org/officeDocument/2006/relationships/image" Target="../media/image9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24000" y="1924050"/>
            <a:ext cx="9144000" cy="13525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0B8E9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r>
              <a:rPr lang="en-US" altLang="zh-CN" smtClean="0"/>
              <a:t>设计模式答辩</a:t>
            </a:r>
            <a:endParaRPr lang="en-US" altLang="zh-CN" smtClean="0"/>
          </a:p>
        </p:txBody>
      </p:sp>
      <p:sp>
        <p:nvSpPr>
          <p:cNvPr id="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23365" y="5188585"/>
            <a:ext cx="9072000" cy="324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  <a:scene3d>
              <a:camera prst="orthographicFront"/>
              <a:lightRig rig="threePt" dir="t"/>
            </a:scene3d>
          </a:bodyPr>
          <a:lstStyle>
            <a:lvl1pPr marL="0" indent="0" algn="ctr" defTabSz="914400" rtl="0" eaLnBrk="1" latinLnBrk="0" hangingPunct="1"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AFAFA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indent="0" algn="ctr" defTabSz="914400" rtl="0" eaLnBrk="1" latinLnBrk="0" hangingPunct="1"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indent="0" algn="ctr" defTabSz="914400" rtl="0" eaLnBrk="1" latinLnBrk="0" hangingPunct="1"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indent="0" algn="ctr" defTabSz="914400" rtl="0" eaLnBrk="1" latinLnBrk="0" hangingPunct="1"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indent="0" algn="ctr" defTabSz="914400" rtl="0" eaLnBrk="1" latinLnBrk="0" hangingPunct="1"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r>
              <a:rPr lang="en-US" altLang="zh-CN" sz="400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选题：第二题</a:t>
            </a:r>
            <a:endParaRPr lang="en-US" altLang="zh-CN" sz="400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  <a:p>
            <a:r>
              <a:rPr lang="zh-CN" altLang="en-US" sz="400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小组成员</a:t>
            </a:r>
            <a:r>
              <a:rPr lang="en-US" altLang="zh-CN" sz="400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：郑琦斌</a:t>
            </a:r>
            <a:endParaRPr lang="en-US" altLang="zh-CN" sz="400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  <a:p>
            <a:r>
              <a:rPr lang="zh-CN" altLang="en-US" sz="320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时间：</a:t>
            </a:r>
            <a:r>
              <a:rPr lang="en-US" altLang="zh-CN" sz="320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2016.11.23 - 2016.12.21</a:t>
            </a:r>
            <a:endParaRPr lang="en-US" altLang="zh-CN" sz="320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  <a:p>
            <a:endParaRPr lang="en-US" altLang="zh-CN" sz="400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pPr algn="l"/>
            <a:r>
              <a:rPr lang="en-US" altLang="zh-CN" b="1" smtClean="0">
                <a:solidFill>
                  <a:srgbClr val="00B8E9"/>
                </a:solidFill>
                <a:sym typeface="+mn-ea"/>
              </a:rPr>
              <a:t>3.Undo/Redo</a:t>
            </a:r>
            <a:endParaRPr lang="en-US" altLang="zh-CN" b="1" smtClean="0">
              <a:solidFill>
                <a:srgbClr val="00B8E9"/>
              </a:solidFill>
            </a:endParaRPr>
          </a:p>
        </p:txBody>
      </p:sp>
      <p:sp useBgFill="1"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35" y="1688465"/>
            <a:ext cx="10515600" cy="4688205"/>
          </a:xfrm>
          <a:prstGeom prst="rect">
            <a:avLst/>
          </a:prstGeom>
          <a:effectLst/>
        </p:spPr>
        <p:txBody>
          <a:bodyPr>
            <a:normAutofit lnSpcReduction="2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z="3200" b="1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3200" b="1" smtClean="0">
                <a:latin typeface="微软雅黑" panose="020B0503020204020204" charset="-122"/>
                <a:ea typeface="微软雅黑" panose="020B0503020204020204" charset="-122"/>
              </a:rPr>
              <a:t>设计思路与实现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设计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模式思路：</a:t>
            </a:r>
            <a:endParaRPr lang="en-US" altLang="zh-CN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sym typeface="+mn-ea"/>
              </a:rPr>
              <a:t>由一个基类undoableEdit出发，借助composite的概念，存储一个List，定义undoable/redoable 对象</a:t>
            </a:r>
            <a:endParaRPr lang="en-US" altLang="zh-CN" smtClean="0">
              <a:sym typeface="+mn-ea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sz="2400" smtClean="0">
                <a:sym typeface="+mn-ea"/>
              </a:rPr>
              <a:t>实现一个manager，用作undo/redo事件发生的监听器，当产生undo/redo事件时，能够管理上述的List</a:t>
            </a:r>
            <a:endParaRPr lang="en-US" altLang="zh-CN" sz="2400" smtClean="0">
              <a:sym typeface="+mn-ea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sym typeface="+mn-ea"/>
              </a:rPr>
              <a:t>利用图形界面，来实现事件动作、监听</a:t>
            </a:r>
            <a:endParaRPr lang="en-US" altLang="zh-CN" sz="2400" smtClean="0"/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endParaRPr lang="en-US" altLang="zh-CN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自己：</a:t>
            </a:r>
            <a:endParaRPr lang="en-US" altLang="zh-CN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sym typeface="+mn-ea"/>
              </a:rPr>
              <a:t>利用C++的Qt库以及相应的IDE来实现一个简易画板，实现undo/redo功能</a:t>
            </a:r>
            <a:endParaRPr lang="en-US" altLang="zh-CN" smtClean="0">
              <a:sym typeface="+mn-ea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sym typeface="+mn-ea"/>
              </a:rPr>
              <a:t>Qt库能够实现图形界面，基于C++</a:t>
            </a:r>
            <a:endParaRPr lang="en-US" altLang="zh-CN" smtClean="0">
              <a:sym typeface="+mn-ea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sym typeface="+mn-ea"/>
              </a:rPr>
              <a:t>画板能够直观体现undo/redo操作</a:t>
            </a:r>
            <a:endParaRPr lang="en-US" altLang="zh-CN" smtClean="0"/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en-US" altLang="zh-CN" sz="2400" smtClean="0"/>
          </a:p>
        </p:txBody>
      </p:sp>
    </p:spTree>
    <p:custDataLst>
      <p:tags r:id="rId3"/>
    </p:custData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35" y="363855"/>
            <a:ext cx="10515600" cy="12934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pPr algn="l"/>
            <a:r>
              <a:rPr lang="en-US" altLang="zh-CN" b="1" smtClean="0">
                <a:solidFill>
                  <a:srgbClr val="00B8E9"/>
                </a:solidFill>
                <a:sym typeface="+mn-ea"/>
              </a:rPr>
              <a:t>3.Undo/Redo</a:t>
            </a:r>
            <a:endParaRPr lang="en-US" altLang="zh-CN" b="1" smtClean="0">
              <a:solidFill>
                <a:srgbClr val="00B8E9"/>
              </a:solidFill>
            </a:endParaRPr>
          </a:p>
        </p:txBody>
      </p:sp>
      <p:sp useBgFill="1"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  <a:effectLst/>
        </p:spPr>
        <p:txBody>
          <a:bodyPr>
            <a:normAutofit lnSpcReduction="1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z="3200" b="1" smtClean="0">
                <a:latin typeface="微软雅黑" panose="020B0503020204020204" charset="-122"/>
                <a:ea typeface="微软雅黑" panose="020B0503020204020204" charset="-122"/>
              </a:rPr>
              <a:t>2.结构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en-US" altLang="zh-CN" sz="240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955" y="1524000"/>
            <a:ext cx="3495040" cy="46532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35" y="363855"/>
            <a:ext cx="10515600" cy="12934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pPr algn="l"/>
            <a:r>
              <a:rPr lang="en-US" altLang="zh-CN" b="1" smtClean="0">
                <a:solidFill>
                  <a:srgbClr val="00B8E9"/>
                </a:solidFill>
                <a:sym typeface="+mn-ea"/>
              </a:rPr>
              <a:t>3.Undo/Redo</a:t>
            </a:r>
            <a:endParaRPr lang="en-US" altLang="zh-CN" b="1" smtClean="0">
              <a:solidFill>
                <a:srgbClr val="00B8E9"/>
              </a:solidFill>
            </a:endParaRPr>
          </a:p>
        </p:txBody>
      </p:sp>
      <p:sp useBgFill="1"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657560"/>
            <a:ext cx="10515600" cy="43524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z="3200" b="1" smtClean="0">
                <a:latin typeface="微软雅黑" panose="020B0503020204020204" charset="-122"/>
                <a:ea typeface="微软雅黑" panose="020B0503020204020204" charset="-122"/>
              </a:rPr>
              <a:t>3.主要函数接口</a:t>
            </a:r>
            <a:endParaRPr lang="zh-CN" altLang="en-US" sz="2400" smtClean="0"/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sz="2055" smtClean="0"/>
              <a:t>3.1  </a:t>
            </a:r>
            <a:r>
              <a:rPr lang="zh-CN" altLang="en-US" sz="2055" smtClean="0"/>
              <a:t>所有函数详见具体代码</a:t>
            </a:r>
            <a:endParaRPr lang="zh-CN" altLang="en-US" sz="2055" smtClean="0"/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endParaRPr lang="zh-CN" altLang="en-US" sz="2055" smtClean="0"/>
          </a:p>
        </p:txBody>
      </p:sp>
      <p:graphicFrame>
        <p:nvGraphicFramePr>
          <p:cNvPr id="3" name="表格 2"/>
          <p:cNvGraphicFramePr/>
          <p:nvPr/>
        </p:nvGraphicFramePr>
        <p:xfrm>
          <a:off x="1828800" y="2667000"/>
          <a:ext cx="853186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接口名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返回类型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undo()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void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undo</a:t>
                      </a:r>
                      <a:r>
                        <a:rPr lang="zh-CN" altLang="en-US"/>
                        <a:t>一个动作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redo()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void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redo</a:t>
                      </a:r>
                      <a:r>
                        <a:rPr lang="zh-CN" altLang="en-US"/>
                        <a:t>一个被</a:t>
                      </a:r>
                      <a:r>
                        <a:rPr lang="en-US" altLang="zh-CN"/>
                        <a:t>undo</a:t>
                      </a:r>
                      <a:r>
                        <a:rPr lang="zh-CN" altLang="en-US"/>
                        <a:t>的动作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undoableEditHappened(MyUndoableEdit* mue)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MyUndoableEdit* mue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void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当一个动作被执行时，</a:t>
                      </a:r>
                      <a:r>
                        <a:rPr lang="en-US" altLang="zh-CN"/>
                        <a:t>manager</a:t>
                      </a:r>
                      <a:r>
                        <a:rPr lang="zh-CN" altLang="en-US"/>
                        <a:t>创建一个对象，并存在</a:t>
                      </a:r>
                      <a:r>
                        <a:rPr lang="en-US" altLang="zh-CN"/>
                        <a:t>List</a:t>
                      </a:r>
                      <a:r>
                        <a:rPr lang="zh-CN" altLang="en-US"/>
                        <a:t>中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clearUndoEdit()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void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清除</a:t>
                      </a:r>
                      <a:r>
                        <a:rPr lang="en-US" altLang="zh-CN"/>
                        <a:t>List</a:t>
                      </a:r>
                      <a:r>
                        <a:rPr lang="zh-CN" altLang="en-US"/>
                        <a:t>中被</a:t>
                      </a:r>
                      <a:r>
                        <a:rPr lang="en-US" altLang="zh-CN"/>
                        <a:t>undo</a:t>
                      </a:r>
                      <a:r>
                        <a:rPr lang="zh-CN" altLang="en-US"/>
                        <a:t>过的对象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165" y="10452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pPr algn="l"/>
            <a:r>
              <a:rPr lang="en-US" altLang="zh-CN" b="1" smtClean="0">
                <a:solidFill>
                  <a:srgbClr val="00B8E9"/>
                </a:solidFill>
                <a:sym typeface="+mn-ea"/>
              </a:rPr>
              <a:t>3.Undo/Redo</a:t>
            </a:r>
            <a:endParaRPr lang="en-US" altLang="zh-CN" b="1" smtClean="0">
              <a:solidFill>
                <a:srgbClr val="00B8E9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165" y="125306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z="3200" b="1" smtClean="0">
                <a:latin typeface="微软雅黑" panose="020B0503020204020204" charset="-122"/>
                <a:ea typeface="微软雅黑" panose="020B0503020204020204" charset="-122"/>
              </a:rPr>
              <a:t>4.演示结果</a:t>
            </a:r>
            <a:endParaRPr lang="en-US" altLang="zh-CN" sz="3200" b="1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b="1" smtClean="0">
                <a:latin typeface="微软雅黑" panose="020B0503020204020204" charset="-122"/>
                <a:ea typeface="微软雅黑" panose="020B0503020204020204" charset="-122"/>
              </a:rPr>
              <a:t>4.1</a:t>
            </a:r>
            <a:r>
              <a:rPr lang="zh-CN" altLang="en-US" b="1" smtClean="0">
                <a:latin typeface="微软雅黑" panose="020B0503020204020204" charset="-122"/>
                <a:ea typeface="微软雅黑" panose="020B0503020204020204" charset="-122"/>
              </a:rPr>
              <a:t>画一条直线</a:t>
            </a:r>
            <a:r>
              <a:rPr lang="en-US" altLang="zh-CN" b="1" smtClean="0">
                <a:latin typeface="微软雅黑" panose="020B0503020204020204" charset="-122"/>
                <a:ea typeface="微软雅黑" panose="020B0503020204020204" charset="-122"/>
              </a:rPr>
              <a:t>				4.2</a:t>
            </a:r>
            <a:r>
              <a:rPr lang="zh-CN" altLang="en-US" b="1" smtClean="0">
                <a:latin typeface="微软雅黑" panose="020B0503020204020204" charset="-122"/>
                <a:ea typeface="微软雅黑" panose="020B0503020204020204" charset="-122"/>
              </a:rPr>
              <a:t>画一个矩形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505" y="2205355"/>
            <a:ext cx="4165600" cy="31711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030" y="2205355"/>
            <a:ext cx="4229100" cy="32258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165" y="10452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pPr algn="l"/>
            <a:r>
              <a:rPr lang="en-US" altLang="zh-CN" b="1" smtClean="0">
                <a:solidFill>
                  <a:srgbClr val="00B8E9"/>
                </a:solidFill>
                <a:sym typeface="+mn-ea"/>
              </a:rPr>
              <a:t>3.Undo/Redo</a:t>
            </a:r>
            <a:endParaRPr lang="en-US" altLang="zh-CN" b="1" smtClean="0">
              <a:solidFill>
                <a:srgbClr val="00B8E9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165" y="125306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z="3200" b="1" smtClean="0">
                <a:latin typeface="微软雅黑" panose="020B0503020204020204" charset="-122"/>
                <a:ea typeface="微软雅黑" panose="020B0503020204020204" charset="-122"/>
              </a:rPr>
              <a:t>4.演示结果</a:t>
            </a:r>
            <a:endParaRPr lang="en-US" altLang="zh-CN" sz="3200" b="1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b="1" smtClean="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en-US" b="1" smtClean="0">
                <a:latin typeface="微软雅黑" panose="020B0503020204020204" charset="-122"/>
                <a:ea typeface="微软雅黑" panose="020B0503020204020204" charset="-122"/>
              </a:rPr>
              <a:t>3 </a:t>
            </a:r>
            <a:r>
              <a:rPr lang="zh-CN" altLang="en-US" b="1" smtClean="0">
                <a:latin typeface="微软雅黑" panose="020B0503020204020204" charset="-122"/>
                <a:ea typeface="微软雅黑" panose="020B0503020204020204" charset="-122"/>
              </a:rPr>
              <a:t>再画一个矩形</a:t>
            </a:r>
            <a:r>
              <a:rPr lang="en-US" altLang="zh-CN" b="1" smtClean="0">
                <a:latin typeface="微软雅黑" panose="020B0503020204020204" charset="-122"/>
                <a:ea typeface="微软雅黑" panose="020B0503020204020204" charset="-122"/>
              </a:rPr>
              <a:t>				4.4 undo</a:t>
            </a:r>
            <a:endParaRPr lang="en-US" alt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60" y="2176780"/>
            <a:ext cx="4495165" cy="34283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305" y="2205355"/>
            <a:ext cx="4476115" cy="33997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165" y="10452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pPr algn="l"/>
            <a:r>
              <a:rPr lang="en-US" altLang="zh-CN" b="1" smtClean="0">
                <a:solidFill>
                  <a:srgbClr val="00B8E9"/>
                </a:solidFill>
                <a:sym typeface="+mn-ea"/>
              </a:rPr>
              <a:t>3.Undo/Redo</a:t>
            </a:r>
            <a:endParaRPr lang="en-US" altLang="zh-CN" b="1" smtClean="0">
              <a:solidFill>
                <a:srgbClr val="00B8E9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165" y="125306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z="3200" b="1" smtClean="0">
                <a:latin typeface="微软雅黑" panose="020B0503020204020204" charset="-122"/>
                <a:ea typeface="微软雅黑" panose="020B0503020204020204" charset="-122"/>
              </a:rPr>
              <a:t>4.演示结果</a:t>
            </a:r>
            <a:endParaRPr lang="en-US" altLang="zh-CN" sz="3200" b="1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b="1" smtClean="0">
                <a:latin typeface="微软雅黑" panose="020B0503020204020204" charset="-122"/>
                <a:ea typeface="微软雅黑" panose="020B0503020204020204" charset="-122"/>
              </a:rPr>
              <a:t>4.5</a:t>
            </a:r>
            <a:r>
              <a:rPr lang="en-US" b="1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b="1" smtClean="0">
                <a:latin typeface="微软雅黑" panose="020B0503020204020204" charset="-122"/>
                <a:ea typeface="微软雅黑" panose="020B0503020204020204" charset="-122"/>
              </a:rPr>
              <a:t>再次</a:t>
            </a:r>
            <a:r>
              <a:rPr lang="en-US" altLang="zh-CN" b="1" smtClean="0">
                <a:latin typeface="微软雅黑" panose="020B0503020204020204" charset="-122"/>
                <a:ea typeface="微软雅黑" panose="020B0503020204020204" charset="-122"/>
              </a:rPr>
              <a:t>undo					4.6 redo</a:t>
            </a:r>
            <a:r>
              <a:rPr lang="en-US" altLang="zh-CN" sz="2740" b="1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2740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470" y="2243455"/>
            <a:ext cx="4457065" cy="33616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390" y="2243455"/>
            <a:ext cx="4447540" cy="33997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165" y="10452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pPr algn="l"/>
            <a:r>
              <a:rPr lang="en-US" altLang="zh-CN" b="1" smtClean="0">
                <a:solidFill>
                  <a:srgbClr val="00B8E9"/>
                </a:solidFill>
                <a:sym typeface="+mn-ea"/>
              </a:rPr>
              <a:t>3.Undo/Redo</a:t>
            </a:r>
            <a:endParaRPr lang="en-US" altLang="zh-CN" b="1" smtClean="0">
              <a:solidFill>
                <a:srgbClr val="00B8E9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165" y="125306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z="3200" b="1" smtClean="0">
                <a:latin typeface="微软雅黑" panose="020B0503020204020204" charset="-122"/>
                <a:ea typeface="微软雅黑" panose="020B0503020204020204" charset="-122"/>
              </a:rPr>
              <a:t>4.演示结果</a:t>
            </a:r>
            <a:endParaRPr lang="en-US" altLang="zh-CN" sz="3200" b="1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sz="2740" b="1" smtClean="0">
                <a:latin typeface="微软雅黑" panose="020B0503020204020204" charset="-122"/>
                <a:ea typeface="微软雅黑" panose="020B0503020204020204" charset="-122"/>
              </a:rPr>
              <a:t>4.7 redo</a:t>
            </a:r>
            <a:endParaRPr lang="en-US" altLang="zh-CN" sz="2740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020" y="2186305"/>
            <a:ext cx="4485640" cy="34188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pPr algn="l"/>
            <a:r>
              <a:rPr lang="en-US" altLang="zh-CN" b="1" smtClean="0">
                <a:solidFill>
                  <a:srgbClr val="00B8E9"/>
                </a:solidFill>
              </a:rPr>
              <a:t>1.composite</a:t>
            </a:r>
            <a:endParaRPr lang="en-US" altLang="zh-CN" b="1" smtClean="0">
              <a:solidFill>
                <a:srgbClr val="00B8E9"/>
              </a:solidFill>
            </a:endParaRPr>
          </a:p>
        </p:txBody>
      </p:sp>
      <p:sp useBgFill="1"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  <a:effectLst/>
        </p:spPr>
        <p:txBody>
          <a:bodyPr>
            <a:normAutofit lnSpcReduction="1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z="3200" b="1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3200" b="1" smtClean="0">
                <a:latin typeface="微软雅黑" panose="020B0503020204020204" charset="-122"/>
                <a:ea typeface="微软雅黑" panose="020B0503020204020204" charset="-122"/>
              </a:rPr>
              <a:t>设计思路与实现</a:t>
            </a:r>
            <a:endParaRPr lang="zh-CN" altLang="en-US" sz="3200" b="1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设计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模式思路：</a:t>
            </a:r>
            <a:endParaRPr lang="en-US" altLang="zh-CN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让单一物，和复合物继承同一个基类，使二者有共同的对外接口。</a:t>
            </a:r>
            <a:endParaRPr lang="en-US" altLang="zh-CN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复合物：构成复合物的元素也可以是复合物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，可以一直递归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endParaRPr lang="en-US" altLang="zh-CN" sz="2055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endParaRPr lang="en-US" altLang="zh-CN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自己：</a:t>
            </a:r>
            <a:endParaRPr lang="en-US" altLang="zh-CN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实现 “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目录+文件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” 的系统。</a:t>
            </a:r>
            <a:endParaRPr lang="en-US" altLang="zh-CN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文件为单一物，目录为复合物，基类为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Entry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类。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en-US" altLang="zh-CN" sz="2400" smtClean="0"/>
          </a:p>
        </p:txBody>
      </p:sp>
    </p:spTree>
    <p:custDataLst>
      <p:tags r:id="rId3"/>
    </p:custData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35" y="363855"/>
            <a:ext cx="10515600" cy="12934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pPr algn="l"/>
            <a:r>
              <a:rPr lang="en-US" altLang="zh-CN" b="1" smtClean="0">
                <a:solidFill>
                  <a:srgbClr val="00B8E9"/>
                </a:solidFill>
              </a:rPr>
              <a:t>1.composite</a:t>
            </a:r>
            <a:endParaRPr lang="en-US" altLang="zh-CN" b="1" smtClean="0">
              <a:solidFill>
                <a:srgbClr val="00B8E9"/>
              </a:solidFill>
            </a:endParaRPr>
          </a:p>
        </p:txBody>
      </p:sp>
      <p:sp useBgFill="1"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  <a:effectLst/>
        </p:spPr>
        <p:txBody>
          <a:bodyPr>
            <a:normAutofit lnSpcReduction="1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z="3200" b="1" smtClean="0">
                <a:latin typeface="微软雅黑" panose="020B0503020204020204" charset="-122"/>
                <a:ea typeface="微软雅黑" panose="020B0503020204020204" charset="-122"/>
              </a:rPr>
              <a:t>2.类图结构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en-US" altLang="zh-CN" sz="240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555" y="1234440"/>
            <a:ext cx="6409690" cy="49428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35" y="363855"/>
            <a:ext cx="10515600" cy="12934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pPr algn="l"/>
            <a:r>
              <a:rPr lang="en-US" altLang="zh-CN" b="1" smtClean="0">
                <a:solidFill>
                  <a:srgbClr val="00B8E9"/>
                </a:solidFill>
              </a:rPr>
              <a:t>1.composite</a:t>
            </a:r>
            <a:endParaRPr lang="en-US" altLang="zh-CN" b="1" smtClean="0">
              <a:solidFill>
                <a:srgbClr val="00B8E9"/>
              </a:solidFill>
            </a:endParaRPr>
          </a:p>
        </p:txBody>
      </p:sp>
      <p:sp useBgFill="1"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657560"/>
            <a:ext cx="10515600" cy="43524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z="3200" b="1" smtClean="0">
                <a:latin typeface="微软雅黑" panose="020B0503020204020204" charset="-122"/>
                <a:ea typeface="微软雅黑" panose="020B0503020204020204" charset="-122"/>
              </a:rPr>
              <a:t>3.主要函数接口</a:t>
            </a:r>
            <a:endParaRPr lang="zh-CN" altLang="en-US" sz="2400" smtClean="0"/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sz="2055" smtClean="0"/>
              <a:t>3.1  </a:t>
            </a:r>
            <a:r>
              <a:rPr lang="zh-CN" altLang="en-US" sz="2055" smtClean="0"/>
              <a:t>所有函数详见上页类图与具体代码</a:t>
            </a:r>
            <a:endParaRPr lang="zh-CN" altLang="en-US" sz="2055" smtClean="0"/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endParaRPr lang="zh-CN" altLang="en-US" sz="2055" smtClean="0"/>
          </a:p>
        </p:txBody>
      </p:sp>
      <p:graphicFrame>
        <p:nvGraphicFramePr>
          <p:cNvPr id="3" name="表格 2"/>
          <p:cNvGraphicFramePr/>
          <p:nvPr/>
        </p:nvGraphicFramePr>
        <p:xfrm>
          <a:off x="1828800" y="2667000"/>
          <a:ext cx="853186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接口名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返回类型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getName()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可以得到文件或是目录的名称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getSize()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获得文件或是目录的大小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printList()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void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打印当前对象的结构（文件打印文件路径，名字，大小；目录打印当前目录和下属的目录或文件）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void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删除当前</a:t>
                      </a:r>
                      <a:r>
                        <a:rPr lang="en-US" altLang="zh-CN"/>
                        <a:t>Entry(</a:t>
                      </a:r>
                      <a:r>
                        <a:rPr lang="zh-CN" altLang="en-US"/>
                        <a:t>文件或是目录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165" y="10452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pPr algn="l"/>
            <a:r>
              <a:rPr lang="en-US" altLang="zh-CN" b="1" smtClean="0">
                <a:solidFill>
                  <a:srgbClr val="00B8E9"/>
                </a:solidFill>
              </a:rPr>
              <a:t>1.composite</a:t>
            </a:r>
            <a:endParaRPr lang="en-US" altLang="zh-CN" b="1" smtClean="0">
              <a:solidFill>
                <a:srgbClr val="00B8E9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165" y="1253065"/>
            <a:ext cx="10515600" cy="4352400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z="3200" b="1" smtClean="0">
                <a:latin typeface="微软雅黑" panose="020B0503020204020204" charset="-122"/>
                <a:ea typeface="微软雅黑" panose="020B0503020204020204" charset="-122"/>
              </a:rPr>
              <a:t>4.演示结果</a:t>
            </a:r>
            <a:endParaRPr lang="en-US" altLang="zh-CN" sz="3200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20240"/>
            <a:ext cx="4937760" cy="45040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160" y="1938655"/>
            <a:ext cx="5577840" cy="44856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pPr algn="l"/>
            <a:r>
              <a:rPr lang="en-US" altLang="zh-CN" b="1" smtClean="0">
                <a:solidFill>
                  <a:srgbClr val="00B8E9"/>
                </a:solidFill>
              </a:rPr>
              <a:t>2.Observer</a:t>
            </a:r>
            <a:endParaRPr lang="en-US" altLang="zh-CN" b="1" smtClean="0">
              <a:solidFill>
                <a:srgbClr val="00B8E9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z="3200" b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3200" b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设计思路与实现</a:t>
            </a:r>
            <a:endParaRPr lang="zh-CN" altLang="en-US" sz="3200" b="1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zh-CN" altLang="en-US" sz="2400" smtClean="0"/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设计模式思路：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smtClean="0"/>
              <a:t>一个observable有多个observer与之对应，当observable的某些状态变化时，向相应的observer发出提醒，observer收到提醒后进行更新。</a:t>
            </a:r>
            <a:endParaRPr lang="en-US" altLang="zh-CN" smtClean="0"/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en-US" altLang="zh-CN" sz="2400" smtClean="0"/>
          </a:p>
          <a:p>
            <a:pPr marL="228600" indent="-228600" algn="l">
              <a:buSzTx/>
              <a:buFont typeface="Arial" panose="020B0604020202020204" pitchFamily="34" charset="0"/>
              <a:buChar char="•"/>
            </a:pPr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自己：</a:t>
            </a:r>
            <a:endParaRPr lang="zh-CN" altLang="en-US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z="2400" smtClean="0"/>
              <a:t>可以实现一个类似QQ，微博用户对应关系的实例：一个用户A可以关注另一个用户B，当B发生状态改变（如上线，修改签名，发布说说）时，A收到提醒，并在A端改变一些东西。</a:t>
            </a:r>
            <a:endParaRPr lang="en-US" altLang="zh-CN" sz="2400" smtClean="0"/>
          </a:p>
        </p:txBody>
      </p:sp>
    </p:spTree>
    <p:custDataLst>
      <p:tags r:id="rId3"/>
    </p:custData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35" y="363855"/>
            <a:ext cx="10515600" cy="12934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pPr algn="l"/>
            <a:r>
              <a:rPr lang="en-US" altLang="zh-CN" b="1" smtClean="0">
                <a:solidFill>
                  <a:srgbClr val="00B8E9"/>
                </a:solidFill>
                <a:sym typeface="+mn-ea"/>
              </a:rPr>
              <a:t>2.Observer</a:t>
            </a:r>
            <a:endParaRPr lang="en-US" altLang="zh-CN" b="1" smtClean="0">
              <a:solidFill>
                <a:srgbClr val="00B8E9"/>
              </a:solidFill>
            </a:endParaRPr>
          </a:p>
        </p:txBody>
      </p:sp>
      <p:sp useBgFill="1"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  <a:effectLst/>
        </p:spPr>
        <p:txBody>
          <a:bodyPr>
            <a:normAutofit lnSpcReduction="1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z="3200" b="1" smtClean="0">
                <a:latin typeface="微软雅黑" panose="020B0503020204020204" charset="-122"/>
                <a:ea typeface="微软雅黑" panose="020B0503020204020204" charset="-122"/>
              </a:rPr>
              <a:t>2.类图结构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en-US" altLang="zh-CN" sz="240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750" y="1253490"/>
            <a:ext cx="5057140" cy="49237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35" y="363855"/>
            <a:ext cx="10515600" cy="12934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pPr algn="l"/>
            <a:r>
              <a:rPr lang="en-US" altLang="zh-CN" b="1" smtClean="0">
                <a:solidFill>
                  <a:srgbClr val="00B8E9"/>
                </a:solidFill>
                <a:sym typeface="+mn-ea"/>
              </a:rPr>
              <a:t>2.Observer</a:t>
            </a:r>
            <a:endParaRPr lang="en-US" altLang="zh-CN" b="1" smtClean="0">
              <a:solidFill>
                <a:srgbClr val="00B8E9"/>
              </a:solidFill>
            </a:endParaRPr>
          </a:p>
        </p:txBody>
      </p:sp>
      <p:sp useBgFill="1"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657560"/>
            <a:ext cx="10515600" cy="43524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z="3200" b="1" smtClean="0">
                <a:latin typeface="微软雅黑" panose="020B0503020204020204" charset="-122"/>
                <a:ea typeface="微软雅黑" panose="020B0503020204020204" charset="-122"/>
              </a:rPr>
              <a:t>3.主要函数接口</a:t>
            </a:r>
            <a:endParaRPr lang="zh-CN" altLang="en-US" sz="2400" smtClean="0"/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r>
              <a:rPr lang="en-US" altLang="zh-CN" sz="2055" smtClean="0"/>
              <a:t>3.1  </a:t>
            </a:r>
            <a:r>
              <a:rPr lang="zh-CN" altLang="en-US" sz="2055" smtClean="0"/>
              <a:t>所有函数详见上页类图与具体代码</a:t>
            </a:r>
            <a:endParaRPr lang="zh-CN" altLang="en-US" sz="2055" smtClean="0"/>
          </a:p>
          <a:p>
            <a:pPr marL="685800" lvl="1" indent="-228600">
              <a:buSzTx/>
              <a:buFont typeface="Arial" panose="020B0604020202020204" pitchFamily="34" charset="0"/>
              <a:buChar char="•"/>
            </a:pPr>
            <a:endParaRPr lang="zh-CN" altLang="en-US" sz="2055" smtClean="0"/>
          </a:p>
        </p:txBody>
      </p:sp>
      <p:graphicFrame>
        <p:nvGraphicFramePr>
          <p:cNvPr id="3" name="表格 2"/>
          <p:cNvGraphicFramePr/>
          <p:nvPr/>
        </p:nvGraphicFramePr>
        <p:xfrm>
          <a:off x="1828800" y="2667000"/>
          <a:ext cx="853186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接口名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返回类型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addObserver(obs:Observer*)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Observer*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Observer*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为被订阅者注册一个新的订阅者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deleteObserver(obs:Observer*)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Observer*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bool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为被订阅者取消一个已有的订阅者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notifyAllObserver(h:Hint*)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Hint* </a:t>
                      </a:r>
                      <a:r>
                        <a:rPr lang="zh-CN" altLang="en-US"/>
                        <a:t>提示信息类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void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当被订阅者更新状态时，向所有订阅者发出提醒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update(o:Observer*, h:Hint*)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Observer*,Hint*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void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当订阅者收到提醒时，更新自己的属性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165" y="10452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pPr algn="l"/>
            <a:r>
              <a:rPr lang="en-US" altLang="zh-CN" b="1" smtClean="0">
                <a:solidFill>
                  <a:srgbClr val="00B8E9"/>
                </a:solidFill>
                <a:sym typeface="+mn-ea"/>
              </a:rPr>
              <a:t>2.Observer</a:t>
            </a:r>
            <a:endParaRPr lang="en-US" altLang="zh-CN" b="1" smtClean="0">
              <a:solidFill>
                <a:srgbClr val="00B8E9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165" y="1253065"/>
            <a:ext cx="10515600" cy="4352400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en-US" altLang="zh-CN" sz="3200" b="1" smtClean="0">
                <a:latin typeface="微软雅黑" panose="020B0503020204020204" charset="-122"/>
                <a:ea typeface="微软雅黑" panose="020B0503020204020204" charset="-122"/>
              </a:rPr>
              <a:t>4.演示结果</a:t>
            </a:r>
            <a:endParaRPr lang="en-US" altLang="zh-CN" sz="3200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20" y="1700530"/>
            <a:ext cx="4342765" cy="3904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320" y="1096010"/>
            <a:ext cx="4266565" cy="46666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7"/>
  <p:tag name="KSO_WM_UNIT_TYPE" val="a"/>
  <p:tag name="KSO_WM_UNIT_INDEX" val="1"/>
  <p:tag name="KSO_WM_UNIT_ID" val="custom160317_1*a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7"/>
  <p:tag name="KSO_WM_UNIT_TYPE" val="a"/>
  <p:tag name="KSO_WM_UNIT_INDEX" val="1"/>
  <p:tag name="KSO_WM_UNIT_ID" val="custom160317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7"/>
  <p:tag name="KSO_WM_UNIT_TYPE" val="f"/>
  <p:tag name="KSO_WM_UNIT_INDEX" val="1"/>
  <p:tag name="KSO_WM_UNIT_ID" val="custom160317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2.xml><?xml version="1.0" encoding="utf-8"?>
<p:tagLst xmlns:p="http://schemas.openxmlformats.org/presentationml/2006/main">
  <p:tag name="KSO_WM_TEMPLATE_CATEGORY" val="custom"/>
  <p:tag name="KSO_WM_TEMPLATE_INDEX" val="160317"/>
  <p:tag name="KSO_WM_TAG_VERSION" val="1.0"/>
  <p:tag name="KSO_WM_SLIDE_ID" val="custom1603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7"/>
  <p:tag name="KSO_WM_UNIT_TYPE" val="a"/>
  <p:tag name="KSO_WM_UNIT_INDEX" val="1"/>
  <p:tag name="KSO_WM_UNIT_ID" val="custom160317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7"/>
  <p:tag name="KSO_WM_UNIT_TYPE" val="f"/>
  <p:tag name="KSO_WM_UNIT_INDEX" val="1"/>
  <p:tag name="KSO_WM_UNIT_ID" val="custom160317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5.xml><?xml version="1.0" encoding="utf-8"?>
<p:tagLst xmlns:p="http://schemas.openxmlformats.org/presentationml/2006/main">
  <p:tag name="KSO_WM_TEMPLATE_CATEGORY" val="custom"/>
  <p:tag name="KSO_WM_TEMPLATE_INDEX" val="160317"/>
  <p:tag name="KSO_WM_TAG_VERSION" val="1.0"/>
  <p:tag name="KSO_WM_SLIDE_ID" val="custom1603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7"/>
  <p:tag name="KSO_WM_UNIT_TYPE" val="a"/>
  <p:tag name="KSO_WM_UNIT_INDEX" val="1"/>
  <p:tag name="KSO_WM_UNIT_ID" val="custom160317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7"/>
  <p:tag name="KSO_WM_UNIT_TYPE" val="f"/>
  <p:tag name="KSO_WM_UNIT_INDEX" val="1"/>
  <p:tag name="KSO_WM_UNIT_ID" val="custom160317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8.xml><?xml version="1.0" encoding="utf-8"?>
<p:tagLst xmlns:p="http://schemas.openxmlformats.org/presentationml/2006/main">
  <p:tag name="KSO_WM_TEMPLATE_CATEGORY" val="custom"/>
  <p:tag name="KSO_WM_TEMPLATE_INDEX" val="160317"/>
  <p:tag name="KSO_WM_TAG_VERSION" val="1.0"/>
  <p:tag name="KSO_WM_SLIDE_ID" val="custom1603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7"/>
  <p:tag name="KSO_WM_UNIT_TYPE" val="a"/>
  <p:tag name="KSO_WM_UNIT_INDEX" val="1"/>
  <p:tag name="KSO_WM_UNIT_ID" val="custom160317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7"/>
  <p:tag name="KSO_WM_UNIT_TYPE" val="b"/>
  <p:tag name="KSO_WM_UNIT_INDEX" val="1"/>
  <p:tag name="KSO_WM_UNIT_ID" val="custom160317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7"/>
  <p:tag name="KSO_WM_UNIT_TYPE" val="f"/>
  <p:tag name="KSO_WM_UNIT_INDEX" val="1"/>
  <p:tag name="KSO_WM_UNIT_ID" val="custom160317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21.xml><?xml version="1.0" encoding="utf-8"?>
<p:tagLst xmlns:p="http://schemas.openxmlformats.org/presentationml/2006/main">
  <p:tag name="KSO_WM_TEMPLATE_CATEGORY" val="custom"/>
  <p:tag name="KSO_WM_TEMPLATE_INDEX" val="160317"/>
  <p:tag name="KSO_WM_TAG_VERSION" val="1.0"/>
  <p:tag name="KSO_WM_SLIDE_ID" val="custom1603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7"/>
  <p:tag name="KSO_WM_UNIT_TYPE" val="a"/>
  <p:tag name="KSO_WM_UNIT_INDEX" val="1"/>
  <p:tag name="KSO_WM_UNIT_ID" val="custom160317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7"/>
  <p:tag name="KSO_WM_UNIT_TYPE" val="f"/>
  <p:tag name="KSO_WM_UNIT_INDEX" val="1"/>
  <p:tag name="KSO_WM_UNIT_ID" val="custom160317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KSO_WM_TEMPLATE_CATEGORY" val="custom"/>
  <p:tag name="KSO_WM_TEMPLATE_INDEX" val="160317"/>
  <p:tag name="KSO_WM_TAG_VERSION" val="1.0"/>
  <p:tag name="KSO_WM_SLIDE_ID" val="custom1603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7"/>
  <p:tag name="KSO_WM_UNIT_TYPE" val="a"/>
  <p:tag name="KSO_WM_UNIT_INDEX" val="1"/>
  <p:tag name="KSO_WM_UNIT_ID" val="custom160317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7"/>
  <p:tag name="KSO_WM_UNIT_TYPE" val="f"/>
  <p:tag name="KSO_WM_UNIT_INDEX" val="1"/>
  <p:tag name="KSO_WM_UNIT_ID" val="custom160317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27.xml><?xml version="1.0" encoding="utf-8"?>
<p:tagLst xmlns:p="http://schemas.openxmlformats.org/presentationml/2006/main">
  <p:tag name="KSO_WM_TEMPLATE_CATEGORY" val="custom"/>
  <p:tag name="KSO_WM_TEMPLATE_INDEX" val="160317"/>
  <p:tag name="KSO_WM_TAG_VERSION" val="1.0"/>
  <p:tag name="KSO_WM_SLIDE_ID" val="custom1603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7"/>
  <p:tag name="KSO_WM_UNIT_TYPE" val="a"/>
  <p:tag name="KSO_WM_UNIT_INDEX" val="1"/>
  <p:tag name="KSO_WM_UNIT_ID" val="custom160317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7"/>
  <p:tag name="KSO_WM_UNIT_TYPE" val="f"/>
  <p:tag name="KSO_WM_UNIT_INDEX" val="1"/>
  <p:tag name="KSO_WM_UNIT_ID" val="custom160317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.xml><?xml version="1.0" encoding="utf-8"?>
<p:tagLst xmlns:p="http://schemas.openxmlformats.org/presentationml/2006/main">
  <p:tag name="KSO_WM_TEMPLATE_THUMBS_INDEX" val="1、5、8、10、20、21、23、24、25"/>
  <p:tag name="KSO_WM_TEMPLATE_CATEGORY" val="custom"/>
  <p:tag name="KSO_WM_TEMPLATE_INDEX" val="160317"/>
  <p:tag name="KSO_WM_TAG_VERSION" val="1.0"/>
  <p:tag name="KSO_WM_SLIDE_ID" val="custom16031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0.xml><?xml version="1.0" encoding="utf-8"?>
<p:tagLst xmlns:p="http://schemas.openxmlformats.org/presentationml/2006/main">
  <p:tag name="KSO_WM_TEMPLATE_CATEGORY" val="custom"/>
  <p:tag name="KSO_WM_TEMPLATE_INDEX" val="160317"/>
  <p:tag name="KSO_WM_TAG_VERSION" val="1.0"/>
  <p:tag name="KSO_WM_SLIDE_ID" val="custom1603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7"/>
  <p:tag name="KSO_WM_UNIT_TYPE" val="a"/>
  <p:tag name="KSO_WM_UNIT_INDEX" val="1"/>
  <p:tag name="KSO_WM_UNIT_ID" val="custom160317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7"/>
  <p:tag name="KSO_WM_UNIT_TYPE" val="f"/>
  <p:tag name="KSO_WM_UNIT_INDEX" val="1"/>
  <p:tag name="KSO_WM_UNIT_ID" val="custom160317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3.xml><?xml version="1.0" encoding="utf-8"?>
<p:tagLst xmlns:p="http://schemas.openxmlformats.org/presentationml/2006/main">
  <p:tag name="KSO_WM_TEMPLATE_CATEGORY" val="custom"/>
  <p:tag name="KSO_WM_TEMPLATE_INDEX" val="160317"/>
  <p:tag name="KSO_WM_TAG_VERSION" val="1.0"/>
  <p:tag name="KSO_WM_SLIDE_ID" val="custom1603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7"/>
  <p:tag name="KSO_WM_UNIT_TYPE" val="a"/>
  <p:tag name="KSO_WM_UNIT_INDEX" val="1"/>
  <p:tag name="KSO_WM_UNIT_ID" val="custom160317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7"/>
  <p:tag name="KSO_WM_UNIT_TYPE" val="f"/>
  <p:tag name="KSO_WM_UNIT_INDEX" val="1"/>
  <p:tag name="KSO_WM_UNIT_ID" val="custom160317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6.xml><?xml version="1.0" encoding="utf-8"?>
<p:tagLst xmlns:p="http://schemas.openxmlformats.org/presentationml/2006/main">
  <p:tag name="KSO_WM_TEMPLATE_CATEGORY" val="custom"/>
  <p:tag name="KSO_WM_TEMPLATE_INDEX" val="160317"/>
  <p:tag name="KSO_WM_TAG_VERSION" val="1.0"/>
  <p:tag name="KSO_WM_SLIDE_ID" val="custom1603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7"/>
  <p:tag name="KSO_WM_UNIT_TYPE" val="a"/>
  <p:tag name="KSO_WM_UNIT_INDEX" val="1"/>
  <p:tag name="KSO_WM_UNIT_ID" val="custom160317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7"/>
  <p:tag name="KSO_WM_UNIT_TYPE" val="f"/>
  <p:tag name="KSO_WM_UNIT_INDEX" val="1"/>
  <p:tag name="KSO_WM_UNIT_ID" val="custom160317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9.xml><?xml version="1.0" encoding="utf-8"?>
<p:tagLst xmlns:p="http://schemas.openxmlformats.org/presentationml/2006/main">
  <p:tag name="KSO_WM_TEMPLATE_CATEGORY" val="custom"/>
  <p:tag name="KSO_WM_TEMPLATE_INDEX" val="160317"/>
  <p:tag name="KSO_WM_TAG_VERSION" val="1.0"/>
  <p:tag name="KSO_WM_SLIDE_ID" val="custom1603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7"/>
  <p:tag name="KSO_WM_UNIT_TYPE" val="a"/>
  <p:tag name="KSO_WM_UNIT_INDEX" val="1"/>
  <p:tag name="KSO_WM_UNIT_ID" val="custom160317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7"/>
  <p:tag name="KSO_WM_UNIT_TYPE" val="a"/>
  <p:tag name="KSO_WM_UNIT_INDEX" val="1"/>
  <p:tag name="KSO_WM_UNIT_ID" val="custom160317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7"/>
  <p:tag name="KSO_WM_UNIT_TYPE" val="f"/>
  <p:tag name="KSO_WM_UNIT_INDEX" val="1"/>
  <p:tag name="KSO_WM_UNIT_ID" val="custom160317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42.xml><?xml version="1.0" encoding="utf-8"?>
<p:tagLst xmlns:p="http://schemas.openxmlformats.org/presentationml/2006/main">
  <p:tag name="KSO_WM_TEMPLATE_CATEGORY" val="custom"/>
  <p:tag name="KSO_WM_TEMPLATE_INDEX" val="160317"/>
  <p:tag name="KSO_WM_TAG_VERSION" val="1.0"/>
  <p:tag name="KSO_WM_SLIDE_ID" val="custom1603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7"/>
  <p:tag name="KSO_WM_UNIT_TYPE" val="a"/>
  <p:tag name="KSO_WM_UNIT_INDEX" val="1"/>
  <p:tag name="KSO_WM_UNIT_ID" val="custom160317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7"/>
  <p:tag name="KSO_WM_UNIT_TYPE" val="f"/>
  <p:tag name="KSO_WM_UNIT_INDEX" val="1"/>
  <p:tag name="KSO_WM_UNIT_ID" val="custom160317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45.xml><?xml version="1.0" encoding="utf-8"?>
<p:tagLst xmlns:p="http://schemas.openxmlformats.org/presentationml/2006/main">
  <p:tag name="KSO_WM_TEMPLATE_CATEGORY" val="custom"/>
  <p:tag name="KSO_WM_TEMPLATE_INDEX" val="160317"/>
  <p:tag name="KSO_WM_TAG_VERSION" val="1.0"/>
  <p:tag name="KSO_WM_SLIDE_ID" val="custom1603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7"/>
  <p:tag name="KSO_WM_UNIT_TYPE" val="a"/>
  <p:tag name="KSO_WM_UNIT_INDEX" val="1"/>
  <p:tag name="KSO_WM_UNIT_ID" val="custom160317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7"/>
  <p:tag name="KSO_WM_UNIT_TYPE" val="f"/>
  <p:tag name="KSO_WM_UNIT_INDEX" val="1"/>
  <p:tag name="KSO_WM_UNIT_ID" val="custom160317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48.xml><?xml version="1.0" encoding="utf-8"?>
<p:tagLst xmlns:p="http://schemas.openxmlformats.org/presentationml/2006/main">
  <p:tag name="KSO_WM_TEMPLATE_CATEGORY" val="custom"/>
  <p:tag name="KSO_WM_TEMPLATE_INDEX" val="160317"/>
  <p:tag name="KSO_WM_TAG_VERSION" val="1.0"/>
  <p:tag name="KSO_WM_SLIDE_ID" val="custom1603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7"/>
  <p:tag name="KSO_WM_UNIT_TYPE" val="f"/>
  <p:tag name="KSO_WM_UNIT_INDEX" val="1"/>
  <p:tag name="KSO_WM_UNIT_ID" val="custom160317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6.xml><?xml version="1.0" encoding="utf-8"?>
<p:tagLst xmlns:p="http://schemas.openxmlformats.org/presentationml/2006/main">
  <p:tag name="KSO_WM_TEMPLATE_CATEGORY" val="custom"/>
  <p:tag name="KSO_WM_TEMPLATE_INDEX" val="160317"/>
  <p:tag name="KSO_WM_TAG_VERSION" val="1.0"/>
  <p:tag name="KSO_WM_SLIDE_ID" val="custom1603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7"/>
  <p:tag name="KSO_WM_UNIT_TYPE" val="a"/>
  <p:tag name="KSO_WM_UNIT_INDEX" val="1"/>
  <p:tag name="KSO_WM_UNIT_ID" val="custom160317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17"/>
  <p:tag name="KSO_WM_UNIT_TYPE" val="f"/>
  <p:tag name="KSO_WM_UNIT_INDEX" val="1"/>
  <p:tag name="KSO_WM_UNIT_ID" val="custom160317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9.xml><?xml version="1.0" encoding="utf-8"?>
<p:tagLst xmlns:p="http://schemas.openxmlformats.org/presentationml/2006/main">
  <p:tag name="KSO_WM_TEMPLATE_CATEGORY" val="custom"/>
  <p:tag name="KSO_WM_TEMPLATE_INDEX" val="160317"/>
  <p:tag name="KSO_WM_TAG_VERSION" val="1.0"/>
  <p:tag name="KSO_WM_SLIDE_ID" val="custom1603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heme/theme1.xml><?xml version="1.0" encoding="utf-8"?>
<a:theme xmlns:a="http://schemas.openxmlformats.org/drawingml/2006/main" name="Office 主题">
  <a:themeElements>
    <a:clrScheme name="自定义 18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8E9"/>
      </a:accent1>
      <a:accent2>
        <a:srgbClr val="0071C1"/>
      </a:accent2>
      <a:accent3>
        <a:srgbClr val="92D05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1538</Words>
  <Application>WPS 演示</Application>
  <PresentationFormat>宽屏</PresentationFormat>
  <Paragraphs>232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</dc:creator>
  <cp:lastModifiedBy>Leo</cp:lastModifiedBy>
  <cp:revision>37</cp:revision>
  <dcterms:created xsi:type="dcterms:W3CDTF">2016-11-23T10:28:00Z</dcterms:created>
  <dcterms:modified xsi:type="dcterms:W3CDTF">2016-12-23T10:40:15Z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