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17" r:id="rId5"/>
    <p:sldId id="318" r:id="rId6"/>
    <p:sldId id="319" r:id="rId7"/>
    <p:sldId id="320" r:id="rId8"/>
    <p:sldId id="322" r:id="rId9"/>
    <p:sldId id="321" r:id="rId10"/>
    <p:sldId id="324" r:id="rId11"/>
    <p:sldId id="326" r:id="rId12"/>
    <p:sldId id="327"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5083" autoAdjust="0"/>
  </p:normalViewPr>
  <p:slideViewPr>
    <p:cSldViewPr snapToGrid="0" showGuides="1">
      <p:cViewPr varScale="1">
        <p:scale>
          <a:sx n="97" d="100"/>
          <a:sy n="97" d="100"/>
        </p:scale>
        <p:origin x="208" y="20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419016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645187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280082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2269849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130343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86484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1039643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3024686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143965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306543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3433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191410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2436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345976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2378651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37371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36246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278728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404509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191666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405091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70112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14017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8443506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8/26/20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8/26/20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8/26/20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8/26/20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pPr>
              <a:lnSpc>
                <a:spcPct val="150000"/>
              </a:lnSpc>
            </a:pPr>
            <a:r>
              <a:rPr lang="zh-CN" altLang="en-US" dirty="0"/>
              <a:t>第</a:t>
            </a:r>
            <a:r>
              <a:rPr lang="en-US" altLang="zh-CN" dirty="0"/>
              <a:t>1</a:t>
            </a:r>
            <a:r>
              <a:rPr lang="zh-TW" altLang="en-US" dirty="0"/>
              <a:t>章</a:t>
            </a:r>
            <a:br>
              <a:rPr lang="en-US" altLang="zh-TW" dirty="0"/>
            </a:br>
            <a:r>
              <a:rPr lang="zh-TW" altLang="en-US" dirty="0"/>
              <a:t>程序设计基础</a:t>
            </a:r>
            <a:endParaRPr lang="en-US"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3" name="Subtitle 2">
            <a:extLst>
              <a:ext uri="{FF2B5EF4-FFF2-40B4-BE49-F238E27FC236}">
                <a16:creationId xmlns:a16="http://schemas.microsoft.com/office/drawing/2014/main" id="{2BD9359A-8214-904C-9CD9-EBDB9894F2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93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994833" y="2006600"/>
            <a:ext cx="9980682" cy="4936067"/>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20000"/>
              </a:lnSpc>
              <a:spcBef>
                <a:spcPts val="1000"/>
              </a:spcBef>
              <a:buNone/>
            </a:pPr>
            <a:r>
              <a:rPr lang="zh-CN" altLang="zh-CN" dirty="0"/>
              <a:t>计算机在处理数值数据时，对小数点的处理有两种不同的方法，分别是</a:t>
            </a:r>
            <a:r>
              <a:rPr lang="zh-CN" altLang="zh-CN" b="1" dirty="0"/>
              <a:t>定点法</a:t>
            </a:r>
            <a:r>
              <a:rPr lang="zh-CN" altLang="zh-CN" dirty="0"/>
              <a:t>和</a:t>
            </a:r>
            <a:r>
              <a:rPr lang="zh-CN" altLang="zh-CN" b="1" dirty="0"/>
              <a:t>浮点法</a:t>
            </a:r>
            <a:r>
              <a:rPr lang="zh-CN" altLang="en-US" dirty="0"/>
              <a:t>。</a:t>
            </a:r>
            <a:endParaRPr lang="zh-CN" altLang="zh-CN" dirty="0"/>
          </a:p>
          <a:p>
            <a:pPr marL="0" indent="0" algn="just">
              <a:buNone/>
            </a:pPr>
            <a:r>
              <a:rPr lang="zh-CN" altLang="en-US" dirty="0">
                <a:latin typeface="宋体" panose="02010600030101010101" pitchFamily="2" charset="-122"/>
                <a:ea typeface="宋体" panose="02010600030101010101" pitchFamily="2" charset="-122"/>
              </a:rPr>
              <a:t>①</a:t>
            </a:r>
            <a:r>
              <a:rPr lang="zh-CN" altLang="zh-CN" dirty="0">
                <a:latin typeface="宋体" panose="02010600030101010101" pitchFamily="2" charset="-122"/>
                <a:ea typeface="宋体" panose="02010600030101010101" pitchFamily="2" charset="-122"/>
              </a:rPr>
              <a:t>定点数就是小数点的位置固定不变的数。</a:t>
            </a:r>
            <a:r>
              <a:rPr lang="zh-CN" altLang="en-US" dirty="0">
                <a:latin typeface="宋体" panose="02010600030101010101" pitchFamily="2" charset="-122"/>
                <a:ea typeface="宋体" panose="02010600030101010101" pitchFamily="2" charset="-122"/>
              </a:rPr>
              <a:t>根据</a:t>
            </a:r>
            <a:r>
              <a:rPr lang="zh-CN" altLang="zh-CN" dirty="0">
                <a:latin typeface="宋体" panose="02010600030101010101" pitchFamily="2" charset="-122"/>
                <a:ea typeface="宋体" panose="02010600030101010101" pitchFamily="2" charset="-122"/>
              </a:rPr>
              <a:t>小数点的位置通常</a:t>
            </a:r>
            <a:r>
              <a:rPr lang="zh-CN" altLang="en-US" dirty="0">
                <a:latin typeface="宋体" panose="02010600030101010101" pitchFamily="2" charset="-122"/>
                <a:ea typeface="宋体" panose="02010600030101010101" pitchFamily="2" charset="-122"/>
              </a:rPr>
              <a:t>可分为两种：</a:t>
            </a:r>
            <a:endParaRPr lang="en-US" altLang="zh-CN" dirty="0">
              <a:latin typeface="宋体" panose="02010600030101010101" pitchFamily="2" charset="-122"/>
              <a:ea typeface="宋体" panose="02010600030101010101" pitchFamily="2" charset="-122"/>
            </a:endParaRPr>
          </a:p>
          <a:p>
            <a:pPr algn="just"/>
            <a:r>
              <a:rPr lang="zh-CN" altLang="zh-CN" dirty="0">
                <a:latin typeface="宋体" panose="02010600030101010101" pitchFamily="2" charset="-122"/>
                <a:ea typeface="宋体" panose="02010600030101010101" pitchFamily="2" charset="-122"/>
              </a:rPr>
              <a:t>定点整数</a:t>
            </a:r>
            <a:r>
              <a:rPr lang="zh-CN" altLang="en-US" dirty="0">
                <a:latin typeface="宋体" panose="02010600030101010101" pitchFamily="2" charset="-122"/>
                <a:ea typeface="宋体" panose="02010600030101010101" pitchFamily="2" charset="-122"/>
              </a:rPr>
              <a:t>是</a:t>
            </a:r>
            <a:r>
              <a:rPr lang="zh-CN" altLang="zh-CN" dirty="0">
                <a:latin typeface="宋体" panose="02010600030101010101" pitchFamily="2" charset="-122"/>
                <a:ea typeface="宋体" panose="02010600030101010101" pitchFamily="2" charset="-122"/>
              </a:rPr>
              <a:t>纯整数，小数点在最低的有效数值位之后</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在计算机中，正整数的补码与原码相同，即以存储的，负整数则是以补码的形式存储的。</a:t>
            </a:r>
            <a:endParaRPr lang="en-US" altLang="zh-CN" dirty="0">
              <a:latin typeface="宋体" panose="02010600030101010101" pitchFamily="2" charset="-122"/>
              <a:ea typeface="宋体" panose="02010600030101010101" pitchFamily="2" charset="-122"/>
            </a:endParaRPr>
          </a:p>
          <a:p>
            <a:pPr marL="0" indent="0" algn="ctr">
              <a:buNone/>
            </a:pPr>
            <a:r>
              <a:rPr lang="en-US" altLang="zh-CN" dirty="0"/>
              <a:t>127</a:t>
            </a:r>
            <a:r>
              <a:rPr lang="en-US" altLang="zh-CN" dirty="0">
                <a:latin typeface="宋体" panose="02010600030101010101" pitchFamily="2" charset="-122"/>
                <a:ea typeface="宋体" panose="02010600030101010101" pitchFamily="2" charset="-122"/>
              </a:rPr>
              <a:t>=</a:t>
            </a:r>
            <a:r>
              <a:rPr lang="en-US" altLang="zh-CN" dirty="0"/>
              <a:t>[01111111]</a:t>
            </a:r>
            <a:r>
              <a:rPr lang="zh-CN" altLang="zh-CN" baseline="-25000" dirty="0"/>
              <a:t>原 </a:t>
            </a:r>
            <a:r>
              <a:rPr lang="zh-CN" altLang="en-US" baseline="-25000" dirty="0"/>
              <a:t>，</a:t>
            </a:r>
            <a:r>
              <a:rPr lang="en-US" altLang="zh-CN" dirty="0"/>
              <a:t>-128=[10000000]</a:t>
            </a:r>
            <a:r>
              <a:rPr lang="zh-CN" altLang="zh-CN" baseline="-25000" dirty="0"/>
              <a:t>补 </a:t>
            </a:r>
            <a:endParaRPr lang="en-US" altLang="zh-CN" baseline="-25000" dirty="0"/>
          </a:p>
          <a:p>
            <a:pPr algn="just"/>
            <a:r>
              <a:rPr lang="zh-CN" altLang="zh-CN" dirty="0">
                <a:latin typeface="宋体" panose="02010600030101010101" pitchFamily="2" charset="-122"/>
                <a:ea typeface="宋体" panose="02010600030101010101" pitchFamily="2" charset="-122"/>
              </a:rPr>
              <a:t>定点小数是纯小数，约定的小数点位置为在二进制数的最高位（即符号位）之后、有效数值部分最高位之前。定点纯小数的数值部分以补码形式存储</a:t>
            </a:r>
            <a:endParaRPr lang="en-US" altLang="zh-CN" dirty="0">
              <a:latin typeface="宋体" panose="02010600030101010101" pitchFamily="2" charset="-122"/>
              <a:ea typeface="宋体" panose="02010600030101010101" pitchFamily="2" charset="-122"/>
            </a:endParaRPr>
          </a:p>
          <a:p>
            <a:pPr marL="0" indent="0" algn="just">
              <a:buNone/>
            </a:pPr>
            <a:r>
              <a:rPr lang="en-US" altLang="zh-CN" dirty="0"/>
              <a:t>                     </a:t>
            </a:r>
            <a:r>
              <a:rPr lang="zh-CN" altLang="en-US" dirty="0"/>
              <a:t> </a:t>
            </a:r>
            <a:r>
              <a:rPr lang="en-US" altLang="zh-CN" dirty="0"/>
              <a:t>-0.1001=[1.10011]</a:t>
            </a:r>
            <a:r>
              <a:rPr lang="zh-CN" altLang="zh-CN" baseline="-25000" dirty="0"/>
              <a:t>原</a:t>
            </a:r>
            <a:endParaRPr lang="en-US" altLang="zh-CN" dirty="0">
              <a:latin typeface="宋体" panose="02010600030101010101" pitchFamily="2" charset="-122"/>
              <a:ea typeface="宋体" panose="02010600030101010101" pitchFamily="2" charset="-122"/>
            </a:endParaRPr>
          </a:p>
          <a:p>
            <a:pPr marL="0" indent="0">
              <a:lnSpc>
                <a:spcPct val="100000"/>
              </a:lnSpc>
              <a:buNone/>
            </a:pP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0211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6418" y="1921933"/>
                <a:ext cx="9980682" cy="4936067"/>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zh-CN" altLang="en-US" dirty="0">
                    <a:latin typeface="宋体" panose="02010600030101010101" pitchFamily="2" charset="-122"/>
                    <a:ea typeface="宋体" panose="02010600030101010101" pitchFamily="2" charset="-122"/>
                  </a:rPr>
                  <a:t>②</a:t>
                </a:r>
                <a:r>
                  <a:rPr lang="zh-CN" altLang="zh-CN" dirty="0"/>
                  <a:t>浮点数为小数位置不固定的数，浮点数既有整数部分又有小数部分的数。</a:t>
                </a:r>
                <a:endParaRPr lang="en-US" altLang="zh-CN" dirty="0"/>
              </a:p>
              <a:p>
                <a:pPr marL="0" indent="0" algn="just">
                  <a:buNone/>
                </a:pPr>
                <a:r>
                  <a:rPr lang="zh-CN" altLang="zh-CN" dirty="0"/>
                  <a:t>浮点数就是采用尾数和阶码的形式进行存储和表示数值的方法</a:t>
                </a:r>
                <a:r>
                  <a:rPr lang="zh-CN" altLang="en-US" dirty="0"/>
                  <a:t>。</a:t>
                </a:r>
                <a:endParaRPr lang="en-US" altLang="zh-CN" dirty="0"/>
              </a:p>
              <a:p>
                <a:pPr marL="0" indent="0" algn="just">
                  <a:buNone/>
                </a:pPr>
                <a:r>
                  <a:rPr lang="zh-CN" altLang="zh-CN" dirty="0"/>
                  <a:t>浮点数的格式由：</a:t>
                </a:r>
                <a:r>
                  <a:rPr lang="zh-CN" altLang="zh-CN" b="1" dirty="0"/>
                  <a:t>阶码符号、阶码、尾数符号和尾数</a:t>
                </a:r>
                <a:r>
                  <a:rPr lang="zh-CN" altLang="zh-CN" dirty="0"/>
                  <a:t>等</a:t>
                </a:r>
                <a:r>
                  <a:rPr lang="en-US" altLang="zh-CN" dirty="0"/>
                  <a:t>4</a:t>
                </a:r>
                <a:r>
                  <a:rPr lang="zh-CN" altLang="zh-CN" dirty="0"/>
                  <a:t>个部分构成，其中，阶码的位数决定了浮点数所能表示的数值范围，尾数的位数决定了表示数值的精度。</a:t>
                </a:r>
                <a:endParaRPr lang="en-US" altLang="zh-CN" dirty="0"/>
              </a:p>
              <a:p>
                <a:pPr marL="0" indent="0" algn="just">
                  <a:buNone/>
                </a:pPr>
                <a:r>
                  <a:rPr lang="zh-CN" altLang="zh-CN" dirty="0"/>
                  <a:t>任意一个含小数的二进制</a:t>
                </a:r>
                <a:r>
                  <a:rPr lang="en-US" altLang="zh-CN" dirty="0"/>
                  <a:t>N</a:t>
                </a:r>
                <a:r>
                  <a:rPr lang="zh-CN" altLang="zh-CN" dirty="0"/>
                  <a:t>可以表示为</a:t>
                </a:r>
                <a14:m>
                  <m:oMath xmlns:m="http://schemas.openxmlformats.org/officeDocument/2006/math">
                    <m:r>
                      <m:rPr>
                        <m:sty m:val="p"/>
                      </m:rPr>
                      <a:rPr lang="en-US" altLang="zh-CN">
                        <a:latin typeface="Cambria Math" panose="02040503050406030204" pitchFamily="18" charset="0"/>
                      </a:rPr>
                      <m:t>N</m:t>
                    </m:r>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a:latin typeface="Cambria Math" panose="02040503050406030204" pitchFamily="18" charset="0"/>
                          </a:rPr>
                          <m:t>2</m:t>
                        </m:r>
                      </m:e>
                      <m:sup>
                        <m:r>
                          <a:rPr lang="en-US" altLang="zh-CN" i="1">
                            <a:latin typeface="Cambria Math" panose="02040503050406030204" pitchFamily="18" charset="0"/>
                          </a:rPr>
                          <m:t>𝐸</m:t>
                        </m:r>
                      </m:sup>
                    </m:sSup>
                    <m:r>
                      <a:rPr lang="en-US" altLang="zh-CN">
                        <a:latin typeface="Cambria Math" panose="02040503050406030204" pitchFamily="18" charset="0"/>
                      </a:rPr>
                      <m:t>×</m:t>
                    </m:r>
                    <m:r>
                      <m:rPr>
                        <m:sty m:val="p"/>
                      </m:rPr>
                      <a:rPr lang="en-US" altLang="zh-CN">
                        <a:latin typeface="Cambria Math" panose="02040503050406030204" pitchFamily="18" charset="0"/>
                      </a:rPr>
                      <m:t>M</m:t>
                    </m:r>
                  </m:oMath>
                </a14:m>
                <a:r>
                  <a:rPr lang="zh-CN" altLang="zh-CN" dirty="0"/>
                  <a:t>的形式，其中</a:t>
                </a:r>
                <a:r>
                  <a:rPr lang="en-US" altLang="zh-CN" dirty="0"/>
                  <a:t>E</a:t>
                </a:r>
                <a:r>
                  <a:rPr lang="zh-CN" altLang="zh-CN" dirty="0"/>
                  <a:t>称为阶码，</a:t>
                </a:r>
                <a:r>
                  <a:rPr lang="en-US" altLang="zh-CN" dirty="0"/>
                  <a:t>M</a:t>
                </a:r>
                <a:r>
                  <a:rPr lang="zh-CN" altLang="zh-CN" dirty="0"/>
                  <a:t>称为尾数。</a:t>
                </a:r>
                <a:endParaRPr lang="en-US" altLang="zh-CN" dirty="0">
                  <a:latin typeface="宋体" panose="02010600030101010101" pitchFamily="2" charset="-122"/>
                  <a:ea typeface="宋体" panose="02010600030101010101" pitchFamily="2" charset="-122"/>
                </a:endParaRPr>
              </a:p>
            </p:txBody>
          </p:sp>
        </mc:Choice>
        <mc:Fallback xmlns="">
          <p:sp>
            <p:nvSpPr>
              <p:cNvPr id="4" name="Content Placeholder 13">
                <a:extLst>
                  <a:ext uri="{FF2B5EF4-FFF2-40B4-BE49-F238E27FC236}">
                    <a16:creationId xmlns:a16="http://schemas.microsoft.com/office/drawing/2014/main" id="{8E6DA453-D4C1-4944-8DDA-A73EF2CC8078}"/>
                  </a:ext>
                </a:extLst>
              </p:cNvPr>
              <p:cNvSpPr txBox="1">
                <a:spLocks noRot="1" noChangeAspect="1" noMove="1" noResize="1" noEditPoints="1" noAdjustHandles="1" noChangeArrowheads="1" noChangeShapeType="1" noTextEdit="1"/>
              </p:cNvSpPr>
              <p:nvPr/>
            </p:nvSpPr>
            <p:spPr>
              <a:xfrm>
                <a:off x="1106418" y="1921933"/>
                <a:ext cx="9980682" cy="4936067"/>
              </a:xfrm>
              <a:prstGeom prst="rect">
                <a:avLst/>
              </a:prstGeom>
              <a:blipFill>
                <a:blip r:embed="rId3"/>
                <a:stretch>
                  <a:fillRect l="-611" t="-1235" r="-3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34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6418" y="1860082"/>
            <a:ext cx="9980682" cy="3406061"/>
          </a:xfrm>
          <a:prstGeom prst="rect">
            <a:avLst/>
          </a:prstGeom>
          <a:noFill/>
        </p:spPr>
        <p:txBody>
          <a:bodyPr wrap="square" rtlCol="0">
            <a:spAutoFit/>
          </a:bodyPr>
          <a:lstStyle/>
          <a:p>
            <a:r>
              <a:rPr lang="zh-CN" altLang="en-US" sz="2000" dirty="0"/>
              <a:t>（</a:t>
            </a:r>
            <a:r>
              <a:rPr lang="en-US" altLang="zh-CN" sz="2000" dirty="0"/>
              <a:t>2</a:t>
            </a:r>
            <a:r>
              <a:rPr lang="zh-CN" altLang="en-US" sz="2000" dirty="0"/>
              <a:t>）非数值数据</a:t>
            </a:r>
            <a:endParaRPr lang="en-US" altLang="zh-CN" sz="2000" dirty="0"/>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非数值数据在计算机中可采用编码来表示。所谓编码，就是以若干位数码或符号的不同组合来表示非数值性信息的方法，并且数码或符号的每种组合都会被人为的指定一种唯一的含义。</a:t>
            </a:r>
            <a:endParaRPr lang="en-US" altLang="zh-CN" sz="2000" dirty="0">
              <a:latin typeface="宋体" panose="02010600030101010101" pitchFamily="2" charset="-122"/>
              <a:ea typeface="宋体" panose="02010600030101010101" pitchFamily="2" charset="-122"/>
            </a:endParaRPr>
          </a:p>
          <a:p>
            <a:pPr>
              <a:spcBef>
                <a:spcPts val="1000"/>
              </a:spcBef>
            </a:pPr>
            <a:r>
              <a:rPr lang="en-US" altLang="zh-CN" sz="2000" b="1"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编码具有三个主要特征</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42900" indent="-342900">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唯一性</a:t>
            </a:r>
            <a:r>
              <a:rPr lang="en-US" altLang="zh-CN" sz="2000" b="1"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指每种组合都有确定的唯一的含义</a:t>
            </a:r>
            <a:endParaRPr lang="en-US" altLang="zh-CN" sz="2000" b="1" dirty="0">
              <a:latin typeface="宋体" panose="02010600030101010101" pitchFamily="2" charset="-122"/>
              <a:ea typeface="宋体" panose="02010600030101010101" pitchFamily="2" charset="-122"/>
            </a:endParaRPr>
          </a:p>
          <a:p>
            <a:pPr marL="342900" indent="-342900">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公共性</a:t>
            </a:r>
            <a:r>
              <a:rPr lang="en-US" altLang="zh-CN" sz="2000" b="1"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指所有相关者都认同、遵守和使用这种编码。</a:t>
            </a:r>
            <a:endParaRPr lang="en-US" altLang="zh-CN" sz="2000" b="1" dirty="0">
              <a:latin typeface="宋体" panose="02010600030101010101" pitchFamily="2" charset="-122"/>
              <a:ea typeface="宋体" panose="02010600030101010101" pitchFamily="2" charset="-122"/>
            </a:endParaRPr>
          </a:p>
          <a:p>
            <a:pPr marL="342900" indent="-342900">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规律性</a:t>
            </a: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指编码应有一定的规律和规则，便于计算机和人能识别并使用它。</a:t>
            </a:r>
          </a:p>
          <a:p>
            <a:endParaRPr lang="zh-CN" altLang="en-US" dirty="0"/>
          </a:p>
        </p:txBody>
      </p:sp>
    </p:spTree>
    <p:extLst>
      <p:ext uri="{BB962C8B-B14F-4D97-AF65-F5344CB8AC3E}">
        <p14:creationId xmlns:p14="http://schemas.microsoft.com/office/powerpoint/2010/main" val="217532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527299" y="1727201"/>
            <a:ext cx="7137401" cy="2624666"/>
          </a:xfrm>
          <a:prstGeom prst="rect">
            <a:avLst/>
          </a:prstGeom>
        </p:spPr>
      </p:pic>
      <p:sp>
        <p:nvSpPr>
          <p:cNvPr id="4" name="文本框 3"/>
          <p:cNvSpPr txBox="1"/>
          <p:nvPr/>
        </p:nvSpPr>
        <p:spPr>
          <a:xfrm>
            <a:off x="1164926" y="4898057"/>
            <a:ext cx="9981441" cy="1015663"/>
          </a:xfrm>
          <a:prstGeom prst="rect">
            <a:avLst/>
          </a:prstGeom>
          <a:noFill/>
        </p:spPr>
        <p:txBody>
          <a:bodyPr wrap="square" rtlCol="0">
            <a:spAutoFit/>
          </a:bodyPr>
          <a:lstStyle/>
          <a:p>
            <a:pPr algn="just"/>
            <a:r>
              <a:rPr lang="zh-CN" altLang="en-US" sz="2000" dirty="0"/>
              <a:t>    上图展示的</a:t>
            </a:r>
            <a:r>
              <a:rPr lang="en-US" altLang="zh-CN" sz="2000" dirty="0"/>
              <a:t>ASCII</a:t>
            </a:r>
            <a:r>
              <a:rPr lang="zh-CN" altLang="zh-CN" sz="2000" dirty="0"/>
              <a:t>码便是典型的西文字符编码标准。</a:t>
            </a:r>
            <a:r>
              <a:rPr lang="en-US" altLang="zh-CN" sz="2000" dirty="0"/>
              <a:t>ASCII</a:t>
            </a:r>
            <a:r>
              <a:rPr lang="zh-CN" altLang="zh-CN" sz="2000" dirty="0"/>
              <a:t>共编码</a:t>
            </a:r>
            <a:r>
              <a:rPr lang="en-US" altLang="zh-CN" sz="2000" dirty="0"/>
              <a:t>128</a:t>
            </a:r>
            <a:r>
              <a:rPr lang="zh-CN" altLang="zh-CN" sz="2000" dirty="0"/>
              <a:t>个通用标准符号，包括</a:t>
            </a:r>
            <a:r>
              <a:rPr lang="en-US" altLang="zh-CN" sz="2000" dirty="0"/>
              <a:t>26</a:t>
            </a:r>
            <a:r>
              <a:rPr lang="zh-CN" altLang="zh-CN" sz="2000" dirty="0"/>
              <a:t>个英文大写字母，</a:t>
            </a:r>
            <a:r>
              <a:rPr lang="en-US" altLang="zh-CN" sz="2000" dirty="0"/>
              <a:t>26</a:t>
            </a:r>
            <a:r>
              <a:rPr lang="zh-CN" altLang="zh-CN" sz="2000" dirty="0"/>
              <a:t>个英文小写字母，数字</a:t>
            </a:r>
            <a:r>
              <a:rPr lang="en-US" altLang="zh-CN" sz="2000" dirty="0"/>
              <a:t>0-9</a:t>
            </a:r>
            <a:r>
              <a:rPr lang="zh-CN" altLang="zh-CN" sz="2000" dirty="0"/>
              <a:t>，</a:t>
            </a:r>
            <a:r>
              <a:rPr lang="en-US" altLang="zh-CN" sz="2000" dirty="0"/>
              <a:t>32</a:t>
            </a:r>
            <a:r>
              <a:rPr lang="zh-CN" altLang="zh-CN" sz="2000" dirty="0"/>
              <a:t>个通用控制字符以及</a:t>
            </a:r>
            <a:r>
              <a:rPr lang="en-US" altLang="zh-CN" sz="2000" dirty="0"/>
              <a:t>34</a:t>
            </a:r>
            <a:r>
              <a:rPr lang="zh-CN" altLang="zh-CN" sz="2000" dirty="0"/>
              <a:t>个专用字符。</a:t>
            </a:r>
            <a:endParaRPr lang="zh-CN" altLang="en-US" sz="2000" dirty="0"/>
          </a:p>
        </p:txBody>
      </p:sp>
      <p:sp>
        <p:nvSpPr>
          <p:cNvPr id="5" name="文本框 4"/>
          <p:cNvSpPr txBox="1"/>
          <p:nvPr/>
        </p:nvSpPr>
        <p:spPr>
          <a:xfrm>
            <a:off x="5164666" y="4424907"/>
            <a:ext cx="1862666" cy="400110"/>
          </a:xfrm>
          <a:prstGeom prst="rect">
            <a:avLst/>
          </a:prstGeom>
          <a:noFill/>
        </p:spPr>
        <p:txBody>
          <a:bodyPr wrap="square" rtlCol="0">
            <a:spAutoFit/>
          </a:bodyPr>
          <a:lstStyle/>
          <a:p>
            <a:pPr algn="ctr"/>
            <a:r>
              <a:rPr lang="en-US" altLang="zh-CN" sz="2000" dirty="0">
                <a:latin typeface="宋体" panose="02010600030101010101" pitchFamily="2" charset="-122"/>
                <a:ea typeface="宋体" panose="02010600030101010101" pitchFamily="2" charset="-122"/>
              </a:rPr>
              <a:t>ASCII</a:t>
            </a:r>
            <a:r>
              <a:rPr lang="zh-CN" altLang="en-US" sz="2000" dirty="0">
                <a:latin typeface="宋体" panose="02010600030101010101" pitchFamily="2" charset="-122"/>
                <a:ea typeface="宋体" panose="02010600030101010101" pitchFamily="2" charset="-122"/>
              </a:rPr>
              <a:t>码（部分）</a:t>
            </a:r>
          </a:p>
        </p:txBody>
      </p:sp>
    </p:spTree>
    <p:extLst>
      <p:ext uri="{BB962C8B-B14F-4D97-AF65-F5344CB8AC3E}">
        <p14:creationId xmlns:p14="http://schemas.microsoft.com/office/powerpoint/2010/main" val="24619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7" name="文本框 6"/>
          <p:cNvSpPr txBox="1"/>
          <p:nvPr/>
        </p:nvSpPr>
        <p:spPr>
          <a:xfrm>
            <a:off x="1164926" y="1418732"/>
            <a:ext cx="9980682" cy="400110"/>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汉字的编码有</a:t>
            </a:r>
            <a:r>
              <a:rPr lang="en-US" altLang="zh-CN" sz="2000" dirty="0">
                <a:latin typeface="宋体" panose="02010600030101010101" pitchFamily="2" charset="-122"/>
                <a:ea typeface="宋体" panose="02010600030101010101" pitchFamily="2" charset="-122"/>
              </a:rPr>
              <a:t>3</a:t>
            </a:r>
            <a:r>
              <a:rPr lang="zh-CN" altLang="zh-CN" sz="2000" dirty="0">
                <a:latin typeface="宋体" panose="02010600030101010101" pitchFamily="2" charset="-122"/>
                <a:ea typeface="宋体" panose="02010600030101010101" pitchFamily="2" charset="-122"/>
              </a:rPr>
              <a:t>类：</a:t>
            </a:r>
            <a:r>
              <a:rPr lang="zh-CN" altLang="zh-CN" sz="2000" b="1" dirty="0">
                <a:latin typeface="宋体" panose="02010600030101010101" pitchFamily="2" charset="-122"/>
                <a:ea typeface="宋体" panose="02010600030101010101" pitchFamily="2" charset="-122"/>
              </a:rPr>
              <a:t>输入编码、内部码和字形码</a:t>
            </a:r>
            <a:r>
              <a:rPr lang="zh-CN" altLang="en-US" sz="2000" dirty="0">
                <a:latin typeface="宋体" panose="02010600030101010101" pitchFamily="2" charset="-122"/>
                <a:ea typeface="宋体" panose="02010600030101010101" pitchFamily="2" charset="-122"/>
              </a:rPr>
              <a:t>。</a:t>
            </a:r>
          </a:p>
        </p:txBody>
      </p:sp>
      <p:pic>
        <p:nvPicPr>
          <p:cNvPr id="8" name="图片 7"/>
          <p:cNvPicPr>
            <a:picLocks noChangeAspect="1"/>
          </p:cNvPicPr>
          <p:nvPr/>
        </p:nvPicPr>
        <p:blipFill>
          <a:blip r:embed="rId3"/>
          <a:stretch>
            <a:fillRect/>
          </a:stretch>
        </p:blipFill>
        <p:spPr>
          <a:xfrm>
            <a:off x="1450975" y="2039299"/>
            <a:ext cx="3905250" cy="3635376"/>
          </a:xfrm>
          <a:prstGeom prst="rect">
            <a:avLst/>
          </a:prstGeom>
        </p:spPr>
      </p:pic>
      <p:sp>
        <p:nvSpPr>
          <p:cNvPr id="9" name="文本框 8"/>
          <p:cNvSpPr txBox="1"/>
          <p:nvPr/>
        </p:nvSpPr>
        <p:spPr>
          <a:xfrm>
            <a:off x="5554133" y="2297586"/>
            <a:ext cx="5532208" cy="3118803"/>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输入码：</a:t>
            </a:r>
            <a:r>
              <a:rPr lang="zh-CN" altLang="zh-CN" sz="2000" dirty="0">
                <a:latin typeface="宋体" panose="02010600030101010101" pitchFamily="2" charset="-122"/>
                <a:ea typeface="宋体" panose="02010600030101010101" pitchFamily="2" charset="-122"/>
              </a:rPr>
              <a:t>是一种用计算机标准键盘按键的不同组合编制的编码</a:t>
            </a:r>
            <a:r>
              <a:rPr lang="zh-CN" altLang="en-US" sz="2000" dirty="0">
                <a:latin typeface="宋体" panose="02010600030101010101" pitchFamily="2" charset="-122"/>
                <a:ea typeface="宋体" panose="02010600030101010101" pitchFamily="2" charset="-122"/>
              </a:rPr>
              <a:t>，可以</a:t>
            </a:r>
            <a:r>
              <a:rPr lang="zh-CN" altLang="zh-CN" sz="2000" dirty="0">
                <a:latin typeface="宋体" panose="02010600030101010101" pitchFamily="2" charset="-122"/>
                <a:ea typeface="宋体" panose="02010600030101010101" pitchFamily="2" charset="-122"/>
              </a:rPr>
              <a:t>分为</a:t>
            </a:r>
            <a:r>
              <a:rPr lang="en-US" altLang="zh-CN" sz="2000" dirty="0">
                <a:latin typeface="宋体" panose="02010600030101010101" pitchFamily="2" charset="-122"/>
                <a:ea typeface="宋体" panose="02010600030101010101" pitchFamily="2" charset="-122"/>
              </a:rPr>
              <a:t>3</a:t>
            </a:r>
            <a:r>
              <a:rPr lang="zh-CN" altLang="zh-CN" sz="2000" dirty="0">
                <a:latin typeface="宋体" panose="02010600030101010101" pitchFamily="2" charset="-122"/>
                <a:ea typeface="宋体" panose="02010600030101010101" pitchFamily="2" charset="-122"/>
              </a:rPr>
              <a:t>类：数字编码、拼音码和字形编码。例如常用的拼音输入法、五笔输入法等。</a:t>
            </a:r>
          </a:p>
          <a:p>
            <a:pPr marL="285750" indent="-285750">
              <a:spcBef>
                <a:spcPts val="1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内码：</a:t>
            </a:r>
            <a:r>
              <a:rPr lang="zh-CN" altLang="zh-CN" sz="2000" dirty="0">
                <a:latin typeface="宋体" panose="02010600030101010101" pitchFamily="2" charset="-122"/>
                <a:ea typeface="宋体" panose="02010600030101010101" pitchFamily="2" charset="-122"/>
              </a:rPr>
              <a:t>指计算机内部存储、处理加工和传输汉字时所用的由</a:t>
            </a:r>
            <a:r>
              <a:rPr lang="en-US" altLang="zh-CN" sz="2000" dirty="0">
                <a:latin typeface="宋体" panose="02010600030101010101" pitchFamily="2" charset="-122"/>
                <a:ea typeface="宋体" panose="02010600030101010101" pitchFamily="2" charset="-122"/>
              </a:rPr>
              <a:t>0</a:t>
            </a:r>
            <a:r>
              <a:rPr lang="zh-CN" altLang="zh-CN"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符号组成的代码，也是用两个字节来存放的。</a:t>
            </a:r>
            <a:endParaRPr lang="en-US" altLang="zh-CN" sz="2000" dirty="0">
              <a:latin typeface="宋体" panose="02010600030101010101" pitchFamily="2" charset="-122"/>
              <a:ea typeface="宋体" panose="02010600030101010101" pitchFamily="2" charset="-122"/>
            </a:endParaRPr>
          </a:p>
          <a:p>
            <a:pPr marL="285750" indent="-285750">
              <a:spcBef>
                <a:spcPts val="1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字形码：</a:t>
            </a:r>
            <a:r>
              <a:rPr lang="zh-CN" altLang="zh-CN" sz="2000" dirty="0">
                <a:latin typeface="宋体" panose="02010600030101010101" pitchFamily="2" charset="-122"/>
                <a:ea typeface="宋体" panose="02010600030101010101" pitchFamily="2" charset="-122"/>
              </a:rPr>
              <a:t>字形码是一种为了将汉字在显示器或打印机上输出的点阵代码。</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16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5" name="文本框 4"/>
          <p:cNvSpPr txBox="1"/>
          <p:nvPr/>
        </p:nvSpPr>
        <p:spPr>
          <a:xfrm>
            <a:off x="2768598" y="4985868"/>
            <a:ext cx="1862666" cy="400110"/>
          </a:xfrm>
          <a:prstGeom prst="rect">
            <a:avLst/>
          </a:prstGeom>
          <a:noFill/>
        </p:spPr>
        <p:txBody>
          <a:bodyPr wrap="square" rtlCol="0">
            <a:spAutoFit/>
          </a:bodyPr>
          <a:lstStyle/>
          <a:p>
            <a:pPr algn="ctr"/>
            <a:r>
              <a:rPr lang="zh-CN" altLang="en-US" sz="2000" dirty="0">
                <a:latin typeface="宋体" panose="02010600030101010101" pitchFamily="2" charset="-122"/>
                <a:ea typeface="宋体" panose="02010600030101010101" pitchFamily="2" charset="-122"/>
              </a:rPr>
              <a:t>汉字字形码</a:t>
            </a:r>
          </a:p>
        </p:txBody>
      </p:sp>
      <p:pic>
        <p:nvPicPr>
          <p:cNvPr id="6" name="图片 5"/>
          <p:cNvPicPr/>
          <p:nvPr/>
        </p:nvPicPr>
        <p:blipFill rotWithShape="1">
          <a:blip r:embed="rId3">
            <a:extLst>
              <a:ext uri="{28A0092B-C50C-407E-A947-70E740481C1C}">
                <a14:useLocalDpi xmlns:a14="http://schemas.microsoft.com/office/drawing/2010/main" val="0"/>
              </a:ext>
            </a:extLst>
          </a:blip>
          <a:srcRect l="995" t="1156" r="3835" b="4661"/>
          <a:stretch/>
        </p:blipFill>
        <p:spPr bwMode="auto">
          <a:xfrm>
            <a:off x="1366204" y="2357168"/>
            <a:ext cx="4416530" cy="2465397"/>
          </a:xfrm>
          <a:prstGeom prst="rect">
            <a:avLst/>
          </a:prstGeom>
          <a:ln>
            <a:noFill/>
          </a:ln>
          <a:extLst>
            <a:ext uri="{53640926-AAD7-44D8-BBD7-CCE9431645EC}">
              <a14:shadowObscured xmlns:a14="http://schemas.microsoft.com/office/drawing/2010/main"/>
            </a:ext>
          </a:extLst>
        </p:spPr>
      </p:pic>
      <p:sp>
        <p:nvSpPr>
          <p:cNvPr id="7" name="文本框 6"/>
          <p:cNvSpPr txBox="1"/>
          <p:nvPr/>
        </p:nvSpPr>
        <p:spPr>
          <a:xfrm>
            <a:off x="6095241" y="2201334"/>
            <a:ext cx="4991100" cy="3395801"/>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zh-CN" altLang="en-US" dirty="0"/>
              <a:t>点阵字符：</a:t>
            </a:r>
            <a:r>
              <a:rPr lang="zh-CN" altLang="zh-CN" dirty="0"/>
              <a:t>每个小方格是一个点，有笔</a:t>
            </a:r>
            <a:r>
              <a:rPr lang="zh-CN" altLang="en-US" dirty="0"/>
              <a:t>划</a:t>
            </a:r>
            <a:r>
              <a:rPr lang="zh-CN" altLang="zh-CN" dirty="0"/>
              <a:t>部分是黑点，文字的背景部分是白点，点阵中的黑点就描绘出汉字字形，称为汉字点阵字形。</a:t>
            </a:r>
            <a:endParaRPr lang="en-US" altLang="zh-CN" dirty="0"/>
          </a:p>
          <a:p>
            <a:pPr marL="285750" indent="-285750">
              <a:spcBef>
                <a:spcPts val="1000"/>
              </a:spcBef>
              <a:buFont typeface="Arial" panose="020B0604020202020204" pitchFamily="34" charset="0"/>
              <a:buChar char="•"/>
            </a:pPr>
            <a:r>
              <a:rPr lang="zh-CN" altLang="en-US" dirty="0"/>
              <a:t>点阵字符的位图：</a:t>
            </a:r>
            <a:r>
              <a:rPr lang="zh-CN" altLang="zh-CN" dirty="0"/>
              <a:t>用</a:t>
            </a:r>
            <a:r>
              <a:rPr lang="en-US" altLang="zh-CN" dirty="0"/>
              <a:t>1</a:t>
            </a:r>
            <a:r>
              <a:rPr lang="zh-CN" altLang="zh-CN" dirty="0"/>
              <a:t>表示黑点，</a:t>
            </a:r>
            <a:r>
              <a:rPr lang="en-US" altLang="zh-CN" dirty="0"/>
              <a:t>0</a:t>
            </a:r>
            <a:r>
              <a:rPr lang="zh-CN" altLang="zh-CN" dirty="0"/>
              <a:t>表示白点，按照自上而下、从左至右的顺序排列起来，就把字形转换成了一串二进制的数字</a:t>
            </a:r>
            <a:endParaRPr lang="en-US" altLang="zh-CN" dirty="0"/>
          </a:p>
          <a:p>
            <a:pPr marL="285750" indent="-285750" algn="just">
              <a:spcBef>
                <a:spcPts val="1000"/>
              </a:spcBef>
              <a:buFont typeface="Arial" panose="020B0604020202020204" pitchFamily="34" charset="0"/>
              <a:buChar char="•"/>
            </a:pPr>
            <a:r>
              <a:rPr lang="zh-CN" altLang="en-US" dirty="0"/>
              <a:t>矢量轮廓字符：把每个字符的笔划分解成各种曲线</a:t>
            </a:r>
            <a:r>
              <a:rPr lang="en-US" altLang="zh-CN" dirty="0"/>
              <a:t>,</a:t>
            </a:r>
            <a:r>
              <a:rPr lang="zh-CN" altLang="en-US" dirty="0"/>
              <a:t> 在显示的时候</a:t>
            </a:r>
            <a:r>
              <a:rPr lang="en-US" altLang="zh-CN" dirty="0"/>
              <a:t>,</a:t>
            </a:r>
            <a:r>
              <a:rPr lang="zh-CN" altLang="en-US" dirty="0"/>
              <a:t>再根据曲线的参数</a:t>
            </a:r>
            <a:r>
              <a:rPr lang="en-US" altLang="zh-CN" dirty="0"/>
              <a:t>,</a:t>
            </a:r>
            <a:r>
              <a:rPr lang="zh-CN" altLang="en-US" dirty="0"/>
              <a:t>画出这些线条</a:t>
            </a:r>
            <a:r>
              <a:rPr lang="en-US" altLang="zh-CN" dirty="0"/>
              <a:t>,</a:t>
            </a:r>
            <a:r>
              <a:rPr lang="zh-CN" altLang="en-US" dirty="0"/>
              <a:t>就还原了原来的字符，</a:t>
            </a:r>
            <a:r>
              <a:rPr lang="zh-CN" altLang="zh-CN" dirty="0"/>
              <a:t>它采用数学方法来描述每个汉字的轮廓曲线。</a:t>
            </a:r>
            <a:endParaRPr lang="zh-CN" altLang="en-US" dirty="0"/>
          </a:p>
        </p:txBody>
      </p:sp>
    </p:spTree>
    <p:extLst>
      <p:ext uri="{BB962C8B-B14F-4D97-AF65-F5344CB8AC3E}">
        <p14:creationId xmlns:p14="http://schemas.microsoft.com/office/powerpoint/2010/main" val="148304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ea typeface="宋体" panose="02010600030101010101" pitchFamily="2" charset="-122"/>
              </a:rPr>
              <a:t> </a:t>
            </a:r>
            <a:r>
              <a:rPr lang="en-US" altLang="zh-CN" dirty="0"/>
              <a:t>1.2 </a:t>
            </a:r>
            <a:r>
              <a:rPr lang="zh-CN" altLang="en-US" dirty="0"/>
              <a:t>程序设计语言类型</a:t>
            </a:r>
            <a:endParaRPr lang="en-US" dirty="0"/>
          </a:p>
        </p:txBody>
      </p:sp>
    </p:spTree>
    <p:extLst>
      <p:ext uri="{BB962C8B-B14F-4D97-AF65-F5344CB8AC3E}">
        <p14:creationId xmlns:p14="http://schemas.microsoft.com/office/powerpoint/2010/main" val="70661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normAutofit fontScale="90000"/>
          </a:bodyPr>
          <a:lstStyle/>
          <a:p>
            <a:pPr>
              <a:spcBef>
                <a:spcPts val="1800"/>
              </a:spcBef>
            </a:pPr>
            <a:r>
              <a:rPr lang="en-US" altLang="zh-CN" dirty="0"/>
              <a:t>1.2 </a:t>
            </a:r>
            <a:r>
              <a:rPr lang="zh-CN" altLang="en-US" dirty="0"/>
              <a:t>程序设计语言类型</a:t>
            </a:r>
            <a:endParaRPr lang="en-US" dirty="0"/>
          </a:p>
        </p:txBody>
      </p:sp>
      <p:sp>
        <p:nvSpPr>
          <p:cNvPr id="9" name="文本框 8"/>
          <p:cNvSpPr txBox="1"/>
          <p:nvPr/>
        </p:nvSpPr>
        <p:spPr>
          <a:xfrm>
            <a:off x="1105659" y="1706078"/>
            <a:ext cx="9980682" cy="3226524"/>
          </a:xfrm>
          <a:prstGeom prst="rect">
            <a:avLst/>
          </a:prstGeom>
          <a:noFill/>
        </p:spPr>
        <p:txBody>
          <a:bodyPr wrap="square" rtlCol="0">
            <a:spAutoFit/>
          </a:bodyPr>
          <a:lstStyle/>
          <a:p>
            <a:r>
              <a:rPr lang="zh-CN" altLang="zh-CN" sz="2400" b="1" dirty="0"/>
              <a:t>程序设计语言</a:t>
            </a:r>
            <a:endParaRPr lang="en-US" altLang="zh-CN" sz="2400" b="1" dirty="0"/>
          </a:p>
          <a:p>
            <a:pPr>
              <a:spcBef>
                <a:spcPts val="1000"/>
              </a:spcBef>
            </a:pPr>
            <a:r>
              <a:rPr lang="en-US" altLang="zh-CN" sz="2000" dirty="0"/>
              <a:t>    </a:t>
            </a:r>
            <a:r>
              <a:rPr lang="zh-CN" altLang="zh-CN" sz="2000" dirty="0"/>
              <a:t>程序设计语言是用于书写计算机程序的语言，语言的基础是一组记号和一组规则。根据规则，由记号构成的记号串的总体就是语言。</a:t>
            </a:r>
            <a:endParaRPr lang="en-US" altLang="zh-CN" sz="2000" dirty="0"/>
          </a:p>
          <a:p>
            <a:pPr>
              <a:spcBef>
                <a:spcPts val="1000"/>
              </a:spcBef>
            </a:pPr>
            <a:r>
              <a:rPr lang="en-US" altLang="zh-CN" sz="2000" dirty="0"/>
              <a:t>    </a:t>
            </a:r>
            <a:r>
              <a:rPr lang="zh-CN" altLang="zh-CN" sz="2000" dirty="0"/>
              <a:t>程序设计语言有</a:t>
            </a:r>
            <a:r>
              <a:rPr lang="en-US" altLang="zh-CN" sz="2000" dirty="0"/>
              <a:t>3</a:t>
            </a:r>
            <a:r>
              <a:rPr lang="zh-CN" altLang="zh-CN" sz="2000" dirty="0"/>
              <a:t>个方面的要素，即</a:t>
            </a:r>
            <a:r>
              <a:rPr lang="zh-CN" altLang="zh-CN" sz="2000" b="1" dirty="0"/>
              <a:t>语法、语义和语用</a:t>
            </a:r>
            <a:r>
              <a:rPr lang="zh-CN" altLang="zh-CN" sz="2000" dirty="0"/>
              <a:t>。</a:t>
            </a:r>
            <a:endParaRPr lang="en-US" altLang="zh-CN" sz="2000" dirty="0"/>
          </a:p>
          <a:p>
            <a:pPr marL="342900" indent="-342900">
              <a:spcBef>
                <a:spcPts val="1000"/>
              </a:spcBef>
              <a:buFont typeface="Arial" panose="020B0604020202020204" pitchFamily="34" charset="0"/>
              <a:buChar char="•"/>
            </a:pPr>
            <a:r>
              <a:rPr lang="zh-CN" altLang="zh-CN" sz="2000" dirty="0"/>
              <a:t>语法</a:t>
            </a:r>
            <a:r>
              <a:rPr lang="zh-CN" altLang="en-US" sz="2000" dirty="0"/>
              <a:t>：</a:t>
            </a:r>
            <a:r>
              <a:rPr lang="zh-CN" altLang="zh-CN" sz="2000" dirty="0"/>
              <a:t>程序的结构或形式，即表示构成语言的各个记号之间的组合规律。</a:t>
            </a:r>
            <a:endParaRPr lang="en-US" altLang="zh-CN" sz="2000" dirty="0"/>
          </a:p>
          <a:p>
            <a:pPr marL="342900" indent="-342900">
              <a:spcBef>
                <a:spcPts val="1000"/>
              </a:spcBef>
              <a:buFont typeface="Arial" panose="020B0604020202020204" pitchFamily="34" charset="0"/>
              <a:buChar char="•"/>
            </a:pPr>
            <a:r>
              <a:rPr lang="zh-CN" altLang="zh-CN" sz="2000" dirty="0"/>
              <a:t>语义</a:t>
            </a:r>
            <a:r>
              <a:rPr lang="zh-CN" altLang="en-US" sz="2000" dirty="0"/>
              <a:t>：</a:t>
            </a:r>
            <a:r>
              <a:rPr lang="zh-CN" altLang="zh-CN" sz="2000" dirty="0"/>
              <a:t>程序的含义，即各个记号的特定含义。</a:t>
            </a:r>
            <a:endParaRPr lang="en-US" altLang="zh-CN" sz="2000" dirty="0"/>
          </a:p>
          <a:p>
            <a:pPr marL="342900" indent="-342900">
              <a:spcBef>
                <a:spcPts val="1000"/>
              </a:spcBef>
              <a:buFont typeface="Arial" panose="020B0604020202020204" pitchFamily="34" charset="0"/>
              <a:buChar char="•"/>
            </a:pPr>
            <a:r>
              <a:rPr lang="zh-CN" altLang="zh-CN" sz="2000" dirty="0"/>
              <a:t>语用</a:t>
            </a:r>
            <a:r>
              <a:rPr lang="zh-CN" altLang="en-US" sz="2000" dirty="0"/>
              <a:t>：</a:t>
            </a:r>
            <a:r>
              <a:rPr lang="zh-CN" altLang="zh-CN" sz="2000" dirty="0"/>
              <a:t>程序与使用者的关系。</a:t>
            </a:r>
            <a:endParaRPr lang="zh-CN" altLang="zh-CN" sz="20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2725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t>1.2 </a:t>
            </a:r>
            <a:r>
              <a:rPr lang="zh-CN" altLang="en-US" dirty="0"/>
              <a:t>程序设计语言类型</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4142" y="1337590"/>
            <a:ext cx="9980682" cy="461665"/>
          </a:xfrm>
          <a:prstGeom prst="rect">
            <a:avLst/>
          </a:prstGeom>
          <a:noFill/>
        </p:spPr>
        <p:txBody>
          <a:bodyPr wrap="square" rtlCol="0">
            <a:spAutoFit/>
          </a:bodyPr>
          <a:lstStyle/>
          <a:p>
            <a:r>
              <a:rPr lang="zh-CN" altLang="zh-CN" sz="2400" b="1" dirty="0"/>
              <a:t>程序设计语言</a:t>
            </a:r>
            <a:r>
              <a:rPr lang="zh-CN" altLang="en-US" sz="2400" b="1" dirty="0"/>
              <a:t>的发展历程</a:t>
            </a:r>
            <a:endParaRPr lang="en-US" altLang="zh-CN" sz="2400" b="1" dirty="0"/>
          </a:p>
        </p:txBody>
      </p:sp>
      <p:sp>
        <p:nvSpPr>
          <p:cNvPr id="5" name="右箭头 4"/>
          <p:cNvSpPr/>
          <p:nvPr/>
        </p:nvSpPr>
        <p:spPr>
          <a:xfrm>
            <a:off x="4453471" y="1990470"/>
            <a:ext cx="897467"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4901" y="2237887"/>
            <a:ext cx="9982199" cy="2523768"/>
          </a:xfrm>
          <a:prstGeom prst="rect">
            <a:avLst/>
          </a:prstGeom>
          <a:noFill/>
        </p:spPr>
        <p:txBody>
          <a:bodyPr wrap="square" rtlCol="0">
            <a:spAutoFit/>
          </a:bodyPr>
          <a:lstStyle/>
          <a:p>
            <a:pPr algn="just"/>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）机器语言</a:t>
            </a:r>
          </a:p>
          <a:p>
            <a:pPr algn="just"/>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在计算机发展的早期，机器语言是唯一的程序设计语言，它直接使用二进制代码表达指令，由二进制</a:t>
            </a:r>
            <a:r>
              <a:rPr lang="en-US" altLang="zh-CN" sz="2000" dirty="0">
                <a:latin typeface="宋体" panose="02010600030101010101" pitchFamily="2" charset="-122"/>
                <a:ea typeface="宋体" panose="02010600030101010101" pitchFamily="2" charset="-122"/>
              </a:rPr>
              <a:t>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代码指令构成</a:t>
            </a:r>
            <a:r>
              <a:rPr lang="zh-CN" altLang="en-US"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是计算机硬件可以直接识别和执行的程序设计语言。</a:t>
            </a:r>
            <a:endParaRPr lang="en-US" altLang="zh-CN" sz="2000" dirty="0">
              <a:latin typeface="宋体" panose="02010600030101010101" pitchFamily="2" charset="-122"/>
              <a:ea typeface="宋体" panose="02010600030101010101" pitchFamily="2" charset="-122"/>
            </a:endParaRPr>
          </a:p>
          <a:p>
            <a:pPr algn="just"/>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优点：</a:t>
            </a:r>
            <a:r>
              <a:rPr lang="zh-CN" altLang="zh-CN" sz="2000" dirty="0">
                <a:latin typeface="宋体" panose="02010600030101010101" pitchFamily="2" charset="-122"/>
                <a:ea typeface="宋体" panose="02010600030101010101" pitchFamily="2" charset="-122"/>
              </a:rPr>
              <a:t>计算机硬件可以直接识别和执行</a:t>
            </a:r>
            <a:endParaRPr lang="en-US" altLang="zh-CN" sz="2000" dirty="0">
              <a:latin typeface="宋体" panose="02010600030101010101" pitchFamily="2" charset="-122"/>
              <a:ea typeface="宋体" panose="02010600030101010101" pitchFamily="2" charset="-122"/>
            </a:endParaRPr>
          </a:p>
          <a:p>
            <a:pPr algn="just"/>
            <a:r>
              <a:rPr lang="zh-CN" altLang="en-US" sz="2000" dirty="0">
                <a:latin typeface="宋体" panose="02010600030101010101" pitchFamily="2" charset="-122"/>
                <a:ea typeface="宋体" panose="02010600030101010101" pitchFamily="2" charset="-122"/>
              </a:rPr>
              <a:t>    缺点：</a:t>
            </a:r>
            <a:r>
              <a:rPr lang="zh-CN" altLang="zh-CN" sz="2000" dirty="0">
                <a:latin typeface="宋体" panose="02010600030101010101" pitchFamily="2" charset="-122"/>
                <a:ea typeface="宋体" panose="02010600030101010101" pitchFamily="2" charset="-122"/>
              </a:rPr>
              <a:t>不同的结构的计算机机器指令也会不同；同时，机器语言程序难编写、难修改、难维护</a:t>
            </a:r>
          </a:p>
          <a:p>
            <a:endParaRPr lang="zh-CN" altLang="en-US" dirty="0"/>
          </a:p>
        </p:txBody>
      </p:sp>
      <p:sp>
        <p:nvSpPr>
          <p:cNvPr id="7" name="文本框 6"/>
          <p:cNvSpPr txBox="1"/>
          <p:nvPr/>
        </p:nvSpPr>
        <p:spPr>
          <a:xfrm>
            <a:off x="3048004" y="1793100"/>
            <a:ext cx="149013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机器语言</a:t>
            </a:r>
          </a:p>
        </p:txBody>
      </p:sp>
      <p:sp>
        <p:nvSpPr>
          <p:cNvPr id="10" name="文本框 9"/>
          <p:cNvSpPr txBox="1"/>
          <p:nvPr/>
        </p:nvSpPr>
        <p:spPr>
          <a:xfrm>
            <a:off x="5442554" y="1797737"/>
            <a:ext cx="149013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汇编语言</a:t>
            </a:r>
          </a:p>
        </p:txBody>
      </p:sp>
      <p:sp>
        <p:nvSpPr>
          <p:cNvPr id="11" name="右箭头 10"/>
          <p:cNvSpPr/>
          <p:nvPr/>
        </p:nvSpPr>
        <p:spPr>
          <a:xfrm>
            <a:off x="6841071" y="1988910"/>
            <a:ext cx="897467"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837104" y="1793099"/>
            <a:ext cx="149013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高级语言</a:t>
            </a:r>
          </a:p>
        </p:txBody>
      </p:sp>
      <p:sp>
        <p:nvSpPr>
          <p:cNvPr id="13" name="文本框 12"/>
          <p:cNvSpPr txBox="1"/>
          <p:nvPr/>
        </p:nvSpPr>
        <p:spPr>
          <a:xfrm>
            <a:off x="1104142" y="4512734"/>
            <a:ext cx="9980682" cy="1938992"/>
          </a:xfrm>
          <a:prstGeom prst="rect">
            <a:avLst/>
          </a:prstGeom>
          <a:noFill/>
        </p:spPr>
        <p:txBody>
          <a:bodyPr wrap="square" rtlCol="0">
            <a:spAutoFit/>
          </a:bodyPr>
          <a:lstStyle/>
          <a:p>
            <a:pPr algn="just"/>
            <a:r>
              <a:rPr lang="zh-CN" altLang="en-US" sz="2000" dirty="0"/>
              <a:t>（</a:t>
            </a:r>
            <a:r>
              <a:rPr lang="en-US" altLang="zh-CN" sz="2000" dirty="0"/>
              <a:t>2</a:t>
            </a:r>
            <a:r>
              <a:rPr lang="zh-CN" altLang="en-US" sz="2000" dirty="0"/>
              <a:t>）汇编语言</a:t>
            </a:r>
            <a:endParaRPr lang="en-US" altLang="zh-CN" sz="2000" dirty="0"/>
          </a:p>
          <a:p>
            <a:pPr algn="just"/>
            <a:r>
              <a:rPr lang="en-US" altLang="zh-CN" sz="2000" dirty="0"/>
              <a:t>    </a:t>
            </a:r>
            <a:r>
              <a:rPr lang="zh-CN" altLang="zh-CN" sz="2000" dirty="0"/>
              <a:t>汇编语言是机器指令的符号化，它使用一些助记符号与机器语言的指令进行对应，使得在编程效率上优于机器语言。</a:t>
            </a:r>
            <a:endParaRPr lang="en-US" altLang="zh-CN" sz="2000" dirty="0"/>
          </a:p>
          <a:p>
            <a:pPr algn="just"/>
            <a:r>
              <a:rPr lang="zh-CN" altLang="en-US" sz="2000" dirty="0"/>
              <a:t>    优点：</a:t>
            </a:r>
            <a:r>
              <a:rPr lang="zh-CN" altLang="zh-CN" sz="2000" dirty="0">
                <a:latin typeface="宋体" panose="02010600030101010101" pitchFamily="2" charset="-122"/>
                <a:ea typeface="宋体" panose="02010600030101010101" pitchFamily="2" charset="-122"/>
              </a:rPr>
              <a:t>可直接访问系统接口，汇编程序翻译成的机器语言程序的效率高等</a:t>
            </a:r>
            <a:endParaRPr lang="en-US" altLang="zh-CN" sz="2000" dirty="0">
              <a:latin typeface="宋体" panose="02010600030101010101" pitchFamily="2" charset="-122"/>
              <a:ea typeface="宋体" panose="02010600030101010101" pitchFamily="2" charset="-122"/>
            </a:endParaRPr>
          </a:p>
          <a:p>
            <a:pPr algn="just"/>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缺点：</a:t>
            </a:r>
            <a:r>
              <a:rPr lang="zh-CN" altLang="zh-CN" sz="2000" dirty="0">
                <a:latin typeface="宋体" panose="02010600030101010101" pitchFamily="2" charset="-122"/>
                <a:ea typeface="宋体" panose="02010600030101010101" pitchFamily="2" charset="-122"/>
              </a:rPr>
              <a:t>受制于计算机的结构，并且需要对每条机器指令进行单独编码，同样存在着难学难用、容易出错、维护困难等缺点</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033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ea typeface="宋体" panose="02010600030101010101" pitchFamily="2" charset="-122"/>
              </a:rPr>
              <a:t>1.2</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程序设计语言类型</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6418" y="1676400"/>
            <a:ext cx="9980682" cy="4221669"/>
          </a:xfrm>
          <a:prstGeom prst="rect">
            <a:avLst/>
          </a:prstGeom>
          <a:noFill/>
        </p:spPr>
        <p:txBody>
          <a:bodyPr wrap="square" rtlCol="0">
            <a:spAutoFit/>
          </a:bodyPr>
          <a:lstStyle/>
          <a:p>
            <a:pPr algn="just"/>
            <a:r>
              <a:rPr lang="zh-CN" altLang="en-US" sz="2000" dirty="0"/>
              <a:t>（</a:t>
            </a:r>
            <a:r>
              <a:rPr lang="en-US" altLang="zh-CN" sz="2000" dirty="0"/>
              <a:t>3</a:t>
            </a:r>
            <a:r>
              <a:rPr lang="zh-CN" altLang="en-US" sz="2000" dirty="0"/>
              <a:t>）高级语言</a:t>
            </a:r>
            <a:endParaRPr lang="en-US" altLang="zh-CN" sz="2000" dirty="0"/>
          </a:p>
          <a:p>
            <a:pPr algn="just"/>
            <a:r>
              <a:rPr lang="en-US" altLang="zh-CN" dirty="0"/>
              <a:t>    </a:t>
            </a:r>
            <a:r>
              <a:rPr lang="zh-CN" altLang="zh-CN" sz="2000" dirty="0">
                <a:latin typeface="宋体" panose="02010600030101010101" pitchFamily="2" charset="-122"/>
                <a:ea typeface="宋体" panose="02010600030101010101" pitchFamily="2" charset="-122"/>
              </a:rPr>
              <a:t>高级语言是面向用户的、基本上独立于计算机种类和结构的语言。高级语言与计算机的硬件结构及指令系统无关，具有更强的表达能力，可以方便地表示数据的运算过程和程序的控制结构，也能够更好地描述各种算法。</a:t>
            </a:r>
            <a:endParaRPr lang="en-US" altLang="zh-CN" sz="2000" dirty="0">
              <a:latin typeface="宋体" panose="02010600030101010101" pitchFamily="2" charset="-122"/>
              <a:ea typeface="宋体" panose="02010600030101010101" pitchFamily="2" charset="-122"/>
            </a:endParaRPr>
          </a:p>
          <a:p>
            <a:pPr algn="just"/>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优点：在形式上接近于算术语言和自然语言，概念上则接近于人们通常使用的概念</a:t>
            </a:r>
            <a:r>
              <a:rPr lang="zh-CN" altLang="en-US"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容易学习掌握，使用简单且通用性强，得到了广泛的应用。</a:t>
            </a:r>
            <a:endParaRPr lang="en-US" altLang="zh-CN" sz="2000" dirty="0">
              <a:latin typeface="宋体" panose="02010600030101010101" pitchFamily="2" charset="-122"/>
              <a:ea typeface="宋体" panose="02010600030101010101" pitchFamily="2" charset="-122"/>
            </a:endParaRPr>
          </a:p>
          <a:p>
            <a:pPr algn="just"/>
            <a:r>
              <a:rPr lang="zh-CN" altLang="en-US" sz="2000" dirty="0">
                <a:latin typeface="宋体" panose="02010600030101010101" pitchFamily="2" charset="-122"/>
                <a:ea typeface="宋体" panose="02010600030101010101" pitchFamily="2" charset="-122"/>
              </a:rPr>
              <a:t>    缺点：高级语言需要被转化为机器语言才可被执行，转化</a:t>
            </a:r>
            <a:r>
              <a:rPr lang="zh-CN" altLang="zh-CN" sz="2000" dirty="0">
                <a:latin typeface="宋体" panose="02010600030101010101" pitchFamily="2" charset="-122"/>
                <a:ea typeface="宋体" panose="02010600030101010101" pitchFamily="2" charset="-122"/>
              </a:rPr>
              <a:t>后生成的程序代码一般比用汇编程序语言设计的程序代码要长，执行的速度也慢</a:t>
            </a:r>
            <a:endParaRPr lang="en-US" altLang="zh-CN" sz="2000" dirty="0">
              <a:latin typeface="宋体" panose="02010600030101010101" pitchFamily="2" charset="-122"/>
              <a:ea typeface="宋体" panose="02010600030101010101" pitchFamily="2" charset="-122"/>
            </a:endParaRPr>
          </a:p>
          <a:p>
            <a:pPr algn="just">
              <a:spcBef>
                <a:spcPts val="1000"/>
              </a:spcBef>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高级语言可以分为</a:t>
            </a:r>
            <a:r>
              <a:rPr lang="zh-CN" altLang="zh-CN" sz="2000" b="1" dirty="0">
                <a:latin typeface="宋体" panose="02010600030101010101" pitchFamily="2" charset="-122"/>
                <a:ea typeface="宋体" panose="02010600030101010101" pitchFamily="2" charset="-122"/>
              </a:rPr>
              <a:t>专用语言</a:t>
            </a:r>
            <a:r>
              <a:rPr lang="zh-CN" altLang="zh-CN" sz="2000" dirty="0">
                <a:latin typeface="宋体" panose="02010600030101010101" pitchFamily="2" charset="-122"/>
                <a:ea typeface="宋体" panose="02010600030101010101" pitchFamily="2" charset="-122"/>
              </a:rPr>
              <a:t>和</a:t>
            </a:r>
            <a:r>
              <a:rPr lang="zh-CN" altLang="zh-CN" sz="2000" b="1" dirty="0">
                <a:latin typeface="宋体" panose="02010600030101010101" pitchFamily="2" charset="-122"/>
                <a:ea typeface="宋体" panose="02010600030101010101" pitchFamily="2" charset="-122"/>
              </a:rPr>
              <a:t>通用语言</a:t>
            </a:r>
            <a:r>
              <a:rPr lang="zh-CN" altLang="zh-CN" sz="2000" dirty="0">
                <a:latin typeface="宋体" panose="02010600030101010101" pitchFamily="2" charset="-122"/>
                <a:ea typeface="宋体" panose="02010600030101010101" pitchFamily="2" charset="-122"/>
              </a:rPr>
              <a:t>，专用语言是指为某种特殊应用而专门设计的语言，例如</a:t>
            </a:r>
            <a:r>
              <a:rPr lang="en-US" altLang="zh-CN" sz="2000" dirty="0">
                <a:latin typeface="宋体" panose="02010600030101010101" pitchFamily="2" charset="-122"/>
                <a:ea typeface="宋体" panose="02010600030101010101" pitchFamily="2" charset="-122"/>
              </a:rPr>
              <a:t>HTML</a:t>
            </a:r>
            <a:r>
              <a:rPr lang="zh-CN" altLang="zh-CN"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Web</a:t>
            </a:r>
            <a:r>
              <a:rPr lang="zh-CN" altLang="zh-CN" sz="2000" dirty="0">
                <a:latin typeface="宋体" panose="02010600030101010101" pitchFamily="2" charset="-122"/>
                <a:ea typeface="宋体" panose="02010600030101010101" pitchFamily="2" charset="-122"/>
              </a:rPr>
              <a:t>页面超链接语言，</a:t>
            </a:r>
            <a:r>
              <a:rPr lang="en-US" altLang="zh-CN" sz="2000" dirty="0">
                <a:latin typeface="宋体" panose="02010600030101010101" pitchFamily="2" charset="-122"/>
                <a:ea typeface="宋体" panose="02010600030101010101" pitchFamily="2" charset="-122"/>
              </a:rPr>
              <a:t>JavaScript</a:t>
            </a:r>
            <a:r>
              <a:rPr lang="zh-CN" altLang="zh-CN"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Web</a:t>
            </a:r>
            <a:r>
              <a:rPr lang="zh-CN" altLang="zh-CN" sz="2000" dirty="0">
                <a:latin typeface="宋体" panose="02010600030101010101" pitchFamily="2" charset="-122"/>
                <a:ea typeface="宋体" panose="02010600030101010101" pitchFamily="2" charset="-122"/>
              </a:rPr>
              <a:t>浏览器端动态脚本语言、</a:t>
            </a:r>
            <a:r>
              <a:rPr lang="en-US" altLang="zh-CN" sz="2000" dirty="0">
                <a:latin typeface="宋体" panose="02010600030101010101" pitchFamily="2" charset="-122"/>
                <a:ea typeface="宋体" panose="02010600030101010101" pitchFamily="2" charset="-122"/>
              </a:rPr>
              <a:t>PHP</a:t>
            </a:r>
            <a:r>
              <a:rPr lang="zh-CN" altLang="zh-CN"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Web</a:t>
            </a:r>
            <a:r>
              <a:rPr lang="zh-CN" altLang="zh-CN" sz="2000" dirty="0">
                <a:latin typeface="宋体" panose="02010600030101010101" pitchFamily="2" charset="-122"/>
                <a:ea typeface="宋体" panose="02010600030101010101" pitchFamily="2" charset="-122"/>
              </a:rPr>
              <a:t>服务器端动态脚本语言；通用语言是指能够用于编写多种用途的程序的语言，例如</a:t>
            </a:r>
            <a:r>
              <a:rPr lang="en-US" altLang="zh-CN" sz="2000" dirty="0">
                <a:latin typeface="宋体" panose="02010600030101010101" pitchFamily="2" charset="-122"/>
                <a:ea typeface="宋体" panose="02010600030101010101" pitchFamily="2" charset="-122"/>
              </a:rPr>
              <a:t>C</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Java</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Python</a:t>
            </a:r>
            <a:r>
              <a:rPr lang="zh-CN" altLang="zh-CN" sz="2000" dirty="0">
                <a:latin typeface="宋体" panose="02010600030101010101" pitchFamily="2" charset="-122"/>
                <a:ea typeface="宋体" panose="02010600030101010101" pitchFamily="2" charset="-122"/>
              </a:rPr>
              <a:t>等。</a:t>
            </a:r>
          </a:p>
          <a:p>
            <a:pPr algn="just"/>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7040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zh-CN" altLang="en-US" sz="3600" b="1" dirty="0"/>
              <a:t>教学内容</a:t>
            </a:r>
            <a:endParaRPr lang="en-US" sz="3600" b="1" dirty="0"/>
          </a:p>
        </p:txBody>
      </p:sp>
      <p:sp>
        <p:nvSpPr>
          <p:cNvPr id="14" name="Content Placeholder 13"/>
          <p:cNvSpPr>
            <a:spLocks noGrp="1"/>
          </p:cNvSpPr>
          <p:nvPr>
            <p:ph idx="1"/>
          </p:nvPr>
        </p:nvSpPr>
        <p:spPr/>
        <p:txBody>
          <a:bodyPr>
            <a:noAutofit/>
          </a:bodyPr>
          <a:lstStyle/>
          <a:p>
            <a:r>
              <a:rPr lang="en-US" altLang="zh-CN" sz="2800" dirty="0"/>
              <a:t>1.1 </a:t>
            </a:r>
            <a:r>
              <a:rPr lang="zh-CN" altLang="en-US" sz="2800" dirty="0"/>
              <a:t>从计算机到计算思维</a:t>
            </a:r>
            <a:endParaRPr lang="en-US" altLang="zh-CN" sz="2800" dirty="0"/>
          </a:p>
          <a:p>
            <a:r>
              <a:rPr lang="en-US" altLang="zh-CN" sz="2800" dirty="0"/>
              <a:t>1.2 </a:t>
            </a:r>
            <a:r>
              <a:rPr lang="zh-CN" altLang="en-US" sz="2800" dirty="0"/>
              <a:t>程序设计语言类型</a:t>
            </a:r>
            <a:endParaRPr lang="en-US" altLang="zh-CN" sz="2800" dirty="0"/>
          </a:p>
          <a:p>
            <a:r>
              <a:rPr lang="en-US" altLang="zh-CN" sz="2800" dirty="0"/>
              <a:t>1.3 </a:t>
            </a:r>
            <a:r>
              <a:rPr lang="zh-CN" altLang="en-US" sz="2800" dirty="0"/>
              <a:t>程序执行的过程</a:t>
            </a:r>
            <a:endParaRPr lang="en-US" altLang="zh-CN" sz="2800" dirty="0"/>
          </a:p>
        </p:txBody>
      </p:sp>
      <p:pic>
        <p:nvPicPr>
          <p:cNvPr id="4" name="Picture Placeholder 4" title="Closeup of books on shelves">
            <a:extLst>
              <a:ext uri="{FF2B5EF4-FFF2-40B4-BE49-F238E27FC236}">
                <a16:creationId xmlns:a16="http://schemas.microsoft.com/office/drawing/2014/main" id="{7181BEA0-57E7-4D42-B397-6939B44F50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871411" y="1600200"/>
            <a:ext cx="5214171" cy="3838074"/>
          </a:xfrm>
          <a:prstGeom prst="rect">
            <a:avLst/>
          </a:prstGeom>
        </p:spPr>
      </p:pic>
    </p:spTree>
    <p:extLst>
      <p:ext uri="{BB962C8B-B14F-4D97-AF65-F5344CB8AC3E}">
        <p14:creationId xmlns:p14="http://schemas.microsoft.com/office/powerpoint/2010/main" val="156541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ea typeface="宋体" panose="02010600030101010101" pitchFamily="2" charset="-122"/>
              </a:rPr>
              <a:t> </a:t>
            </a:r>
            <a:r>
              <a:rPr lang="en-US" altLang="zh-CN" dirty="0"/>
              <a:t>1.3 </a:t>
            </a:r>
            <a:r>
              <a:rPr lang="zh-CN" altLang="en-US" dirty="0"/>
              <a:t>程序的执行过程</a:t>
            </a:r>
            <a:endParaRPr lang="en-US" dirty="0"/>
          </a:p>
        </p:txBody>
      </p:sp>
    </p:spTree>
    <p:extLst>
      <p:ext uri="{BB962C8B-B14F-4D97-AF65-F5344CB8AC3E}">
        <p14:creationId xmlns:p14="http://schemas.microsoft.com/office/powerpoint/2010/main" val="91977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latin typeface="宋体" panose="02010600030101010101" pitchFamily="2" charset="-122"/>
                <a:ea typeface="宋体" panose="02010600030101010101" pitchFamily="2" charset="-122"/>
              </a:rPr>
              <a:t>1.3 </a:t>
            </a:r>
            <a:r>
              <a:rPr lang="zh-CN" altLang="en-US" dirty="0">
                <a:latin typeface="宋体" panose="02010600030101010101" pitchFamily="2" charset="-122"/>
                <a:ea typeface="宋体" panose="02010600030101010101" pitchFamily="2" charset="-122"/>
              </a:rPr>
              <a:t>程序的执行过程</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4900" y="1439333"/>
            <a:ext cx="9980682" cy="4231928"/>
          </a:xfrm>
          <a:prstGeom prst="rect">
            <a:avLst/>
          </a:prstGeom>
          <a:noFill/>
        </p:spPr>
        <p:txBody>
          <a:bodyPr wrap="square" rtlCol="0">
            <a:spAutoFit/>
          </a:bodyPr>
          <a:lstStyle/>
          <a:p>
            <a:pPr algn="just"/>
            <a:r>
              <a:rPr lang="zh-CN" altLang="zh-CN" sz="2400" dirty="0">
                <a:latin typeface="宋体" panose="02010600030101010101" pitchFamily="2" charset="-122"/>
                <a:ea typeface="宋体" panose="02010600030101010101" pitchFamily="2" charset="-122"/>
              </a:rPr>
              <a:t>程序相关的基本概念</a:t>
            </a:r>
            <a:r>
              <a:rPr lang="zh-CN" altLang="en-US"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342900" indent="-342900" algn="just">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源程序</a:t>
            </a:r>
            <a:r>
              <a:rPr lang="zh-CN" altLang="zh-CN" sz="2000" dirty="0">
                <a:latin typeface="宋体" panose="02010600030101010101" pitchFamily="2" charset="-122"/>
                <a:ea typeface="宋体" panose="02010600030101010101" pitchFamily="2" charset="-122"/>
              </a:rPr>
              <a:t>：也称为源代码（</a:t>
            </a:r>
            <a:r>
              <a:rPr lang="en-US" altLang="zh-CN" sz="2000" dirty="0">
                <a:latin typeface="宋体" panose="02010600030101010101" pitchFamily="2" charset="-122"/>
                <a:ea typeface="宋体" panose="02010600030101010101" pitchFamily="2" charset="-122"/>
              </a:rPr>
              <a:t>source code</a:t>
            </a:r>
            <a:r>
              <a:rPr lang="zh-CN" altLang="zh-CN" sz="2000" dirty="0">
                <a:latin typeface="宋体" panose="02010600030101010101" pitchFamily="2" charset="-122"/>
                <a:ea typeface="宋体" panose="02010600030101010101" pitchFamily="2" charset="-122"/>
              </a:rPr>
              <a:t>），是指未编译的按照一定的程序设计语言规范书写的文件，由一系列人类可读的计算机语言指令组成。源程序通常以文本文件的格式保存，是不能被计算机直接执行的。需要将人类可读的文本翻译成为计算机可以执行的二进制指令，程序才能被计算机执行，这个过程叫做编译。编写源程序的语言可以是汇编语言，也可以是高级语言，其编译工作由汇编器或者编译起来完成。</a:t>
            </a:r>
          </a:p>
          <a:p>
            <a:pPr marL="342900" indent="-342900" algn="just">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目标程序</a:t>
            </a:r>
            <a:r>
              <a:rPr lang="zh-CN" altLang="zh-CN" sz="2000" dirty="0">
                <a:latin typeface="宋体" panose="02010600030101010101" pitchFamily="2" charset="-122"/>
                <a:ea typeface="宋体" panose="02010600030101010101" pitchFamily="2" charset="-122"/>
              </a:rPr>
              <a:t>：也成为目标代码（</a:t>
            </a:r>
            <a:r>
              <a:rPr lang="en-US" altLang="zh-CN" sz="2000" dirty="0">
                <a:latin typeface="宋体" panose="02010600030101010101" pitchFamily="2" charset="-122"/>
                <a:ea typeface="宋体" panose="02010600030101010101" pitchFamily="2" charset="-122"/>
              </a:rPr>
              <a:t>object code</a:t>
            </a:r>
            <a:r>
              <a:rPr lang="zh-CN" altLang="zh-CN" sz="2000" dirty="0">
                <a:latin typeface="宋体" panose="02010600030101010101" pitchFamily="2" charset="-122"/>
                <a:ea typeface="宋体" panose="02010600030101010101" pitchFamily="2" charset="-122"/>
              </a:rPr>
              <a:t>），是指由编译器或者汇编器处理源代码后所生成的代码，一般由机器代码或接近于机器语言的代码组成。存放目标代码的文件就是目标文件，也常被称作二进制文件，因为其包含着能够被计算机处理器直接执行的二进制机器指令及其运行时使用的数据。</a:t>
            </a:r>
            <a:endParaRPr lang="en-US" altLang="zh-CN" sz="2000" dirty="0">
              <a:latin typeface="宋体" panose="02010600030101010101" pitchFamily="2" charset="-122"/>
              <a:ea typeface="宋体" panose="02010600030101010101" pitchFamily="2" charset="-122"/>
            </a:endParaRPr>
          </a:p>
          <a:p>
            <a:pPr marL="342900" indent="-342900" algn="just">
              <a:spcBef>
                <a:spcPts val="1000"/>
              </a:spcBef>
              <a:buFont typeface="Arial" panose="020B0604020202020204" pitchFamily="34" charset="0"/>
              <a:buChar char="•"/>
            </a:pPr>
            <a:r>
              <a:rPr lang="zh-CN" altLang="zh-CN" sz="2000" b="1" dirty="0">
                <a:latin typeface="宋体" panose="02010600030101010101" pitchFamily="2" charset="-122"/>
                <a:ea typeface="宋体" panose="02010600030101010101" pitchFamily="2" charset="-122"/>
              </a:rPr>
              <a:t>翻译程序</a:t>
            </a:r>
            <a:r>
              <a:rPr lang="zh-CN" altLang="zh-CN" sz="2000" dirty="0">
                <a:latin typeface="宋体" panose="02010600030101010101" pitchFamily="2" charset="-122"/>
                <a:ea typeface="宋体" panose="02010600030101010101" pitchFamily="2" charset="-122"/>
              </a:rPr>
              <a:t>：是指用来把源程序翻译为目标程序的程序。对翻译程序来说，源程序是它的输入，而目标程序则是其输出。</a:t>
            </a:r>
            <a:endParaRPr lang="zh-CN" altLang="en-US" dirty="0"/>
          </a:p>
        </p:txBody>
      </p:sp>
    </p:spTree>
    <p:extLst>
      <p:ext uri="{BB962C8B-B14F-4D97-AF65-F5344CB8AC3E}">
        <p14:creationId xmlns:p14="http://schemas.microsoft.com/office/powerpoint/2010/main" val="69004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latin typeface="宋体" panose="02010600030101010101" pitchFamily="2" charset="-122"/>
                <a:ea typeface="宋体" panose="02010600030101010101" pitchFamily="2" charset="-122"/>
              </a:rPr>
              <a:t>1.3 </a:t>
            </a:r>
            <a:r>
              <a:rPr lang="zh-CN" altLang="en-US" dirty="0">
                <a:latin typeface="宋体" panose="02010600030101010101" pitchFamily="2" charset="-122"/>
                <a:ea typeface="宋体" panose="02010600030101010101" pitchFamily="2" charset="-122"/>
              </a:rPr>
              <a:t>程序的执行过程</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4900" y="1439333"/>
            <a:ext cx="9980682" cy="2036455"/>
          </a:xfrm>
          <a:prstGeom prst="rect">
            <a:avLst/>
          </a:prstGeom>
          <a:noFill/>
        </p:spPr>
        <p:txBody>
          <a:bodyPr wrap="square" rtlCol="0">
            <a:spAutoFit/>
          </a:bodyPr>
          <a:lstStyle/>
          <a:p>
            <a:pPr algn="just"/>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）程序的编译</a:t>
            </a:r>
            <a:endParaRPr lang="zh-CN" altLang="zh-CN" sz="2000" dirty="0">
              <a:latin typeface="宋体" panose="02010600030101010101" pitchFamily="2" charset="-122"/>
              <a:ea typeface="宋体" panose="02010600030101010101" pitchFamily="2" charset="-122"/>
            </a:endParaRPr>
          </a:p>
          <a:p>
            <a:pPr>
              <a:spcBef>
                <a:spcPts val="1000"/>
              </a:spcBef>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编译是将源代码转换成目标代码的过程，也可以说是将源程序翻译为目标程序的过程。通常，源代码是高级语言代码，目标代码是机器语言代码，执行编译的计算机程序称为编译器。编译器将源代码转换成目标代码，计算机可以立即或稍后运行这个目标代码。</a:t>
            </a:r>
          </a:p>
          <a:p>
            <a:endParaRPr lang="zh-CN" altLang="en-US" dirty="0"/>
          </a:p>
        </p:txBody>
      </p:sp>
      <p:pic>
        <p:nvPicPr>
          <p:cNvPr id="3" name="图片 2"/>
          <p:cNvPicPr>
            <a:picLocks noChangeAspect="1"/>
          </p:cNvPicPr>
          <p:nvPr/>
        </p:nvPicPr>
        <p:blipFill>
          <a:blip r:embed="rId3"/>
          <a:stretch>
            <a:fillRect/>
          </a:stretch>
        </p:blipFill>
        <p:spPr>
          <a:xfrm>
            <a:off x="2379134" y="3090333"/>
            <a:ext cx="7848600" cy="3081867"/>
          </a:xfrm>
          <a:prstGeom prst="rect">
            <a:avLst/>
          </a:prstGeom>
        </p:spPr>
      </p:pic>
    </p:spTree>
    <p:extLst>
      <p:ext uri="{BB962C8B-B14F-4D97-AF65-F5344CB8AC3E}">
        <p14:creationId xmlns:p14="http://schemas.microsoft.com/office/powerpoint/2010/main" val="139287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18066"/>
            <a:ext cx="9980682" cy="478895"/>
          </a:xfrm>
        </p:spPr>
        <p:txBody>
          <a:bodyPr/>
          <a:lstStyle/>
          <a:p>
            <a:pPr>
              <a:spcBef>
                <a:spcPts val="1800"/>
              </a:spcBef>
            </a:pPr>
            <a:r>
              <a:rPr lang="en-US" altLang="zh-CN" dirty="0">
                <a:latin typeface="宋体" panose="02010600030101010101" pitchFamily="2" charset="-122"/>
                <a:ea typeface="宋体" panose="02010600030101010101" pitchFamily="2" charset="-122"/>
              </a:rPr>
              <a:t>1.3 </a:t>
            </a:r>
            <a:r>
              <a:rPr lang="zh-CN" altLang="en-US" dirty="0">
                <a:latin typeface="宋体" panose="02010600030101010101" pitchFamily="2" charset="-122"/>
                <a:ea typeface="宋体" panose="02010600030101010101" pitchFamily="2" charset="-122"/>
              </a:rPr>
              <a:t>程序的执行过程</a:t>
            </a:r>
            <a:endParaRPr lang="en-US" dirty="0">
              <a:latin typeface="宋体" panose="02010600030101010101" pitchFamily="2" charset="-122"/>
              <a:ea typeface="宋体" panose="02010600030101010101" pitchFamily="2" charset="-122"/>
            </a:endParaRPr>
          </a:p>
        </p:txBody>
      </p:sp>
      <p:sp>
        <p:nvSpPr>
          <p:cNvPr id="9" name="文本框 8"/>
          <p:cNvSpPr txBox="1"/>
          <p:nvPr/>
        </p:nvSpPr>
        <p:spPr>
          <a:xfrm>
            <a:off x="1104900" y="1363133"/>
            <a:ext cx="9980682" cy="1759456"/>
          </a:xfrm>
          <a:prstGeom prst="rect">
            <a:avLst/>
          </a:prstGeom>
          <a:noFill/>
        </p:spPr>
        <p:txBody>
          <a:bodyPr wrap="square" rtlCol="0">
            <a:spAutoFit/>
          </a:bodyPr>
          <a:lstStyle/>
          <a:p>
            <a:pPr algn="just"/>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）程序的解释</a:t>
            </a:r>
            <a:endParaRPr lang="en-US" altLang="zh-CN" sz="2000" dirty="0">
              <a:latin typeface="宋体" panose="02010600030101010101" pitchFamily="2" charset="-122"/>
              <a:ea typeface="宋体" panose="02010600030101010101" pitchFamily="2" charset="-122"/>
            </a:endParaRPr>
          </a:p>
          <a:p>
            <a:pPr algn="just">
              <a:spcBef>
                <a:spcPts val="1000"/>
              </a:spcBef>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程序</a:t>
            </a:r>
            <a:r>
              <a:rPr lang="zh-CN" altLang="en-US" sz="2000" dirty="0">
                <a:latin typeface="宋体" panose="02010600030101010101" pitchFamily="2" charset="-122"/>
                <a:ea typeface="宋体" panose="02010600030101010101" pitchFamily="2" charset="-122"/>
              </a:rPr>
              <a:t>的解释</a:t>
            </a:r>
            <a:r>
              <a:rPr lang="zh-CN" altLang="zh-CN" sz="2000" dirty="0">
                <a:latin typeface="宋体" panose="02010600030101010101" pitchFamily="2" charset="-122"/>
                <a:ea typeface="宋体" panose="02010600030101010101" pitchFamily="2" charset="-122"/>
              </a:rPr>
              <a:t>是将源代码逐条转换成目标代码，同时逐条运行目标代码的过程。执行解释的计算机程序称为解释器。解释器在词法分析、语法分析和语义分析方面与编译器的工作原理基本相同，但在运行程序时，</a:t>
            </a:r>
            <a:r>
              <a:rPr lang="zh-CN" altLang="zh-CN" sz="2000" b="1" dirty="0">
                <a:latin typeface="宋体" panose="02010600030101010101" pitchFamily="2" charset="-122"/>
                <a:ea typeface="宋体" panose="02010600030101010101" pitchFamily="2" charset="-122"/>
              </a:rPr>
              <a:t>它直接执行源代码或由源代码产生的中间代码，而不会产生目标代码</a:t>
            </a:r>
            <a:r>
              <a:rPr lang="zh-CN" altLang="zh-CN" sz="2000" dirty="0">
                <a:latin typeface="宋体" panose="02010600030101010101" pitchFamily="2" charset="-122"/>
                <a:ea typeface="宋体" panose="02010600030101010101" pitchFamily="2" charset="-122"/>
              </a:rPr>
              <a:t>，这是解释程序与编译程序的主要区别。</a:t>
            </a: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2184401" y="3122589"/>
            <a:ext cx="8051800" cy="2780265"/>
          </a:xfrm>
          <a:prstGeom prst="rect">
            <a:avLst/>
          </a:prstGeom>
        </p:spPr>
      </p:pic>
    </p:spTree>
    <p:extLst>
      <p:ext uri="{BB962C8B-B14F-4D97-AF65-F5344CB8AC3E}">
        <p14:creationId xmlns:p14="http://schemas.microsoft.com/office/powerpoint/2010/main" val="313684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altLang="zh-CN" dirty="0"/>
            </a:br>
            <a:r>
              <a:rPr lang="en-US" altLang="zh-CN" dirty="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243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dirty="0"/>
              <a:t>1.1 </a:t>
            </a:r>
            <a:r>
              <a:rPr lang="zh-CN" altLang="en-US" dirty="0"/>
              <a:t>从计算机到计算思维</a:t>
            </a:r>
            <a:endParaRPr lang="en-US" dirty="0"/>
          </a:p>
        </p:txBody>
      </p:sp>
    </p:spTree>
    <p:extLst>
      <p:ext uri="{BB962C8B-B14F-4D97-AF65-F5344CB8AC3E}">
        <p14:creationId xmlns:p14="http://schemas.microsoft.com/office/powerpoint/2010/main" val="128904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r>
              <a:rPr lang="en-US" altLang="zh-CN" dirty="0"/>
              <a:t>1.1 </a:t>
            </a:r>
            <a:r>
              <a:rPr lang="zh-CN" altLang="en-US" dirty="0"/>
              <a:t>从计算机到计算思维</a:t>
            </a:r>
            <a:endParaRPr lang="en-US" dirty="0">
              <a:ea typeface="+mn-ea"/>
            </a:endParaRPr>
          </a:p>
        </p:txBody>
      </p:sp>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900" y="1766236"/>
            <a:ext cx="9982200" cy="440596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en-US" altLang="zh-CN" sz="2400" dirty="0">
                <a:latin typeface="+mn-ea"/>
              </a:rPr>
              <a:t>    </a:t>
            </a:r>
            <a:r>
              <a:rPr lang="zh-CN" altLang="zh-CN" dirty="0"/>
              <a:t>计算机常常也被称为计算机系统，是一个由计算机硬件和计算机软件共同组成的综合体。</a:t>
            </a:r>
            <a:endParaRPr lang="en-US" altLang="zh-CN" dirty="0"/>
          </a:p>
          <a:p>
            <a:pPr algn="just"/>
            <a:r>
              <a:rPr lang="zh-CN" altLang="zh-CN" dirty="0"/>
              <a:t>计算机硬件包括</a:t>
            </a:r>
            <a:r>
              <a:rPr lang="zh-CN" altLang="zh-CN" b="1" dirty="0"/>
              <a:t>储存器、控制器、运算器、输入设备、输出设备</a:t>
            </a:r>
            <a:r>
              <a:rPr lang="zh-CN" altLang="zh-CN" dirty="0"/>
              <a:t>等五大功能部件，是实现输入程序、存储数据、执行指令、分析运算、输出结果等计算机系统功能的基础。</a:t>
            </a:r>
          </a:p>
          <a:p>
            <a:pPr algn="just"/>
            <a:r>
              <a:rPr lang="zh-CN" altLang="zh-CN" dirty="0"/>
              <a:t>计算机软件泛指计算机运行所需的各种数据、程序以及与之相关的文档资料。</a:t>
            </a:r>
            <a:endParaRPr lang="en-US" altLang="zh-CN" dirty="0"/>
          </a:p>
        </p:txBody>
      </p:sp>
      <p:sp>
        <p:nvSpPr>
          <p:cNvPr id="22" name="Content Placeholder 13">
            <a:extLst>
              <a:ext uri="{FF2B5EF4-FFF2-40B4-BE49-F238E27FC236}">
                <a16:creationId xmlns:a16="http://schemas.microsoft.com/office/drawing/2014/main" id="{8E6DA453-D4C1-4944-8DDA-A73EF2CC8078}"/>
              </a:ext>
            </a:extLst>
          </p:cNvPr>
          <p:cNvSpPr txBox="1">
            <a:spLocks/>
          </p:cNvSpPr>
          <p:nvPr/>
        </p:nvSpPr>
        <p:spPr>
          <a:xfrm>
            <a:off x="1104141" y="3969218"/>
            <a:ext cx="9982200" cy="277288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en-US" altLang="zh-CN" dirty="0">
                <a:latin typeface="+mn-ea"/>
              </a:rPr>
              <a:t>       </a:t>
            </a:r>
            <a:r>
              <a:rPr lang="zh-CN" altLang="zh-CN" dirty="0"/>
              <a:t>计算机科学是研究计算机和计算系统的理论方面的学科，包括软件、硬件等计算系统的设计和建造，发现并提出新问题的求解策略、新问题的求解算法，在硬件、软件、互联网方面发现并设计使用计算机的新方式和新方法等，围绕着构造各种计算机器和应用各种计算机器而进行研究</a:t>
            </a:r>
            <a:r>
              <a:rPr lang="zh-CN" altLang="zh-CN" sz="2400" dirty="0"/>
              <a:t>。</a:t>
            </a:r>
            <a:endParaRPr lang="zh-CN" altLang="en-US" sz="2400" dirty="0"/>
          </a:p>
        </p:txBody>
      </p:sp>
    </p:spTree>
    <p:extLst>
      <p:ext uri="{BB962C8B-B14F-4D97-AF65-F5344CB8AC3E}">
        <p14:creationId xmlns:p14="http://schemas.microsoft.com/office/powerpoint/2010/main" val="11752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r>
              <a:rPr lang="en-US" altLang="zh-CN" dirty="0"/>
              <a:t>1.1 </a:t>
            </a:r>
            <a:r>
              <a:rPr lang="zh-CN" altLang="en-US" dirty="0"/>
              <a:t>从计算机到计算思维</a:t>
            </a:r>
            <a:endParaRPr lang="en-US" dirty="0">
              <a:ea typeface="宋体" panose="02010600030101010101" pitchFamily="2" charset="-122"/>
            </a:endParaRPr>
          </a:p>
        </p:txBody>
      </p:sp>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2096303" y="1876121"/>
            <a:ext cx="9656144" cy="38316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zh-CN" altLang="zh-CN" dirty="0"/>
              <a:t>计算</a:t>
            </a:r>
            <a:r>
              <a:rPr lang="zh-CN" altLang="en-US" dirty="0"/>
              <a:t>的</a:t>
            </a:r>
            <a:r>
              <a:rPr lang="zh-CN" altLang="zh-CN" dirty="0"/>
              <a:t>三个核心内容：</a:t>
            </a:r>
            <a:r>
              <a:rPr lang="zh-CN" altLang="zh-CN" b="1" dirty="0"/>
              <a:t>数据、运算符</a:t>
            </a:r>
            <a:r>
              <a:rPr lang="zh-CN" altLang="zh-CN" dirty="0"/>
              <a:t>以</a:t>
            </a:r>
            <a:r>
              <a:rPr lang="zh-CN" altLang="zh-CN" b="1" dirty="0"/>
              <a:t>及运算规则</a:t>
            </a:r>
            <a:r>
              <a:rPr lang="zh-CN" altLang="zh-CN" dirty="0"/>
              <a:t>。</a:t>
            </a:r>
            <a:endParaRPr lang="en-US" altLang="zh-CN" dirty="0"/>
          </a:p>
          <a:p>
            <a:pPr algn="just"/>
            <a:endParaRPr lang="en-US" altLang="zh-CN" dirty="0"/>
          </a:p>
          <a:p>
            <a:pPr marL="0" indent="0" algn="just">
              <a:buNone/>
            </a:pPr>
            <a:r>
              <a:rPr lang="zh-CN" altLang="zh-CN" dirty="0"/>
              <a:t>在设计机器自动计算的过程</a:t>
            </a:r>
            <a:r>
              <a:rPr lang="zh-CN" altLang="en-US" dirty="0"/>
              <a:t>遇到的问题：</a:t>
            </a:r>
            <a:endParaRPr lang="en-US" altLang="zh-CN" dirty="0"/>
          </a:p>
          <a:p>
            <a:pPr algn="just"/>
            <a:r>
              <a:rPr lang="zh-CN" altLang="zh-CN" dirty="0"/>
              <a:t>哪些</a:t>
            </a:r>
            <a:r>
              <a:rPr lang="zh-CN" altLang="en-US" dirty="0"/>
              <a:t>现实中的</a:t>
            </a:r>
            <a:r>
              <a:rPr lang="zh-CN" altLang="zh-CN" dirty="0"/>
              <a:t>问题可以通过自动计算来解决？</a:t>
            </a:r>
            <a:endParaRPr lang="en-US" altLang="zh-CN" dirty="0"/>
          </a:p>
          <a:p>
            <a:pPr algn="just"/>
            <a:r>
              <a:rPr lang="zh-CN" altLang="zh-CN" dirty="0"/>
              <a:t>如何实现机器自动计算？</a:t>
            </a:r>
            <a:endParaRPr lang="en-US" altLang="zh-CN" dirty="0"/>
          </a:p>
          <a:p>
            <a:pPr algn="just"/>
            <a:r>
              <a:rPr lang="zh-CN" altLang="zh-CN" dirty="0"/>
              <a:t>如何更高效、更便捷、更低成本的进行自动计算？</a:t>
            </a:r>
            <a:endParaRPr lang="zh-CN" altLang="en-US" dirty="0"/>
          </a:p>
        </p:txBody>
      </p:sp>
    </p:spTree>
    <p:extLst>
      <p:ext uri="{BB962C8B-B14F-4D97-AF65-F5344CB8AC3E}">
        <p14:creationId xmlns:p14="http://schemas.microsoft.com/office/powerpoint/2010/main" val="104880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3" name="文本框 2"/>
          <p:cNvSpPr txBox="1"/>
          <p:nvPr/>
        </p:nvSpPr>
        <p:spPr>
          <a:xfrm>
            <a:off x="1104900" y="2030931"/>
            <a:ext cx="9982199" cy="3052118"/>
          </a:xfrm>
          <a:prstGeom prst="rect">
            <a:avLst/>
          </a:prstGeom>
          <a:noFill/>
        </p:spPr>
        <p:txBody>
          <a:bodyPr wrap="square" rtlCol="0">
            <a:spAutoFit/>
          </a:bodyPr>
          <a:lstStyle/>
          <a:p>
            <a:pPr algn="just">
              <a:spcBef>
                <a:spcPts val="1000"/>
              </a:spcBef>
            </a:pPr>
            <a:r>
              <a:rPr lang="en-US" altLang="zh-CN" sz="2400" dirty="0">
                <a:latin typeface="宋体" panose="02010600030101010101" pitchFamily="2" charset="-122"/>
                <a:ea typeface="宋体" panose="02010600030101010101" pitchFamily="2" charset="-122"/>
              </a:rPr>
              <a:t>   </a:t>
            </a:r>
            <a:r>
              <a:rPr lang="en-US" altLang="zh-CN" sz="2400" dirty="0">
                <a:ea typeface="宋体" panose="02010600030101010101" pitchFamily="2" charset="-122"/>
              </a:rPr>
              <a:t> </a:t>
            </a:r>
            <a:r>
              <a:rPr lang="zh-CN" altLang="zh-CN" sz="2000" dirty="0"/>
              <a:t>计算思维是运用计算机科学的基础概念去求解问题、设计系统和理解人类行为的一系列思维活动的统称</a:t>
            </a:r>
            <a:r>
              <a:rPr lang="zh-CN" altLang="en-US" sz="2000" dirty="0"/>
              <a:t>。</a:t>
            </a:r>
            <a:endParaRPr lang="en-US" altLang="zh-CN" sz="2000" dirty="0"/>
          </a:p>
          <a:p>
            <a:pPr algn="just">
              <a:spcBef>
                <a:spcPts val="1000"/>
              </a:spcBef>
            </a:pPr>
            <a:r>
              <a:rPr lang="en-US" altLang="zh-CN" sz="2000" dirty="0"/>
              <a:t>   </a:t>
            </a:r>
            <a:r>
              <a:rPr lang="zh-CN" altLang="zh-CN" sz="2000" dirty="0"/>
              <a:t>计算思维的本质就是</a:t>
            </a:r>
            <a:r>
              <a:rPr lang="zh-CN" altLang="zh-CN" sz="2000" b="1" dirty="0"/>
              <a:t>抽象（</a:t>
            </a:r>
            <a:r>
              <a:rPr lang="en-US" altLang="zh-CN" sz="2000" b="1" dirty="0"/>
              <a:t>Abstraction</a:t>
            </a:r>
            <a:r>
              <a:rPr lang="zh-CN" altLang="zh-CN" sz="2000" b="1" dirty="0"/>
              <a:t>）</a:t>
            </a:r>
            <a:r>
              <a:rPr lang="zh-CN" altLang="zh-CN" sz="2000" dirty="0"/>
              <a:t>与</a:t>
            </a:r>
            <a:r>
              <a:rPr lang="zh-CN" altLang="zh-CN" sz="2000" b="1" dirty="0"/>
              <a:t>自动化（</a:t>
            </a:r>
            <a:r>
              <a:rPr lang="en-US" altLang="zh-CN" sz="2000" b="1" dirty="0"/>
              <a:t>Automation)</a:t>
            </a:r>
            <a:r>
              <a:rPr lang="zh-CN" altLang="en-US" sz="2000" dirty="0"/>
              <a:t>。</a:t>
            </a:r>
            <a:endParaRPr lang="en-US" altLang="zh-CN" sz="2000" dirty="0"/>
          </a:p>
          <a:p>
            <a:endParaRPr lang="en-US" altLang="zh-CN" sz="2000" dirty="0"/>
          </a:p>
          <a:p>
            <a:pPr marL="342900" indent="-342900">
              <a:buFont typeface="Arial" panose="020B0604020202020204" pitchFamily="34" charset="0"/>
              <a:buChar char="•"/>
            </a:pPr>
            <a:r>
              <a:rPr lang="zh-CN" altLang="en-US" sz="2000" dirty="0"/>
              <a:t>抽象化是指在不同层面对现实世界中的事物进行抽象→</a:t>
            </a:r>
            <a:r>
              <a:rPr lang="zh-CN" altLang="en-US" sz="2000" b="1" dirty="0"/>
              <a:t>语义符号化</a:t>
            </a:r>
            <a:endParaRPr lang="en-US" altLang="zh-CN" sz="2000" b="1"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自动化是指将抽象结果自动化→</a:t>
            </a:r>
            <a:r>
              <a:rPr lang="zh-CN" altLang="en-US" sz="2000" b="1" dirty="0"/>
              <a:t>符号计算化</a:t>
            </a:r>
            <a:r>
              <a:rPr lang="en-US" altLang="zh-CN" sz="2000" dirty="0"/>
              <a:t>+</a:t>
            </a:r>
            <a:r>
              <a:rPr lang="zh-CN" altLang="en-US" sz="2000" b="1" dirty="0"/>
              <a:t>数据表示与存储</a:t>
            </a:r>
            <a:endParaRPr lang="en-US" altLang="zh-CN" sz="2000" b="1" dirty="0"/>
          </a:p>
          <a:p>
            <a:endParaRPr lang="en-US" altLang="zh-CN" sz="2000" dirty="0"/>
          </a:p>
          <a:p>
            <a:r>
              <a:rPr lang="zh-CN" altLang="en-US" sz="2000" dirty="0"/>
              <a:t>  </a:t>
            </a:r>
            <a:endParaRPr lang="en-US" altLang="zh-CN" sz="2000" dirty="0"/>
          </a:p>
        </p:txBody>
      </p:sp>
    </p:spTree>
    <p:extLst>
      <p:ext uri="{BB962C8B-B14F-4D97-AF65-F5344CB8AC3E}">
        <p14:creationId xmlns:p14="http://schemas.microsoft.com/office/powerpoint/2010/main" val="332572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201912" y="1807053"/>
            <a:ext cx="9640103" cy="457280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zh-CN" altLang="en-US" sz="2400" b="1" dirty="0">
                <a:ea typeface="宋体" panose="02010600030101010101" pitchFamily="2" charset="-122"/>
              </a:rPr>
              <a:t>语义符号化</a:t>
            </a:r>
            <a:endParaRPr lang="en-US" altLang="zh-CN" sz="2400" b="1" dirty="0">
              <a:ea typeface="宋体" panose="02010600030101010101" pitchFamily="2" charset="-122"/>
            </a:endParaRPr>
          </a:p>
          <a:p>
            <a:pPr marL="0" indent="0" algn="just">
              <a:lnSpc>
                <a:spcPct val="100000"/>
              </a:lnSpc>
              <a:buNone/>
            </a:pPr>
            <a:r>
              <a:rPr lang="en-US" altLang="zh-CN" dirty="0">
                <a:ea typeface="宋体" panose="02010600030101010101" pitchFamily="2" charset="-122"/>
              </a:rPr>
              <a:t>    </a:t>
            </a:r>
            <a:r>
              <a:rPr lang="zh-CN" altLang="zh-CN" dirty="0"/>
              <a:t>现实世界的任何事物，若要由计算系统进行计算，首先需要将其语义符号化。所谓语义符号化，是指将现实世界的各种语义信息用符号表达，进而进行基于符号的计算的过程。将语义表达为不同的符号，便可采用不同的方法和工具进行计算；将符号赋予不同语义，则能通过计算处理不同的现实世界问题。</a:t>
            </a:r>
            <a:endParaRPr lang="en-US" altLang="zh-CN" dirty="0"/>
          </a:p>
          <a:p>
            <a:pPr marL="0" indent="0" algn="ctr">
              <a:lnSpc>
                <a:spcPct val="100000"/>
              </a:lnSpc>
              <a:spcBef>
                <a:spcPts val="2800"/>
              </a:spcBef>
              <a:buNone/>
            </a:pPr>
            <a:r>
              <a:rPr lang="zh-CN" altLang="en-US" dirty="0">
                <a:latin typeface="+mn-ea"/>
              </a:rPr>
              <a:t>现实世界中的现象→普适的概念→符号</a:t>
            </a:r>
            <a:endParaRPr lang="en-US" altLang="zh-CN" dirty="0">
              <a:latin typeface="+mn-ea"/>
            </a:endParaRPr>
          </a:p>
        </p:txBody>
      </p:sp>
    </p:spTree>
    <p:extLst>
      <p:ext uri="{BB962C8B-B14F-4D97-AF65-F5344CB8AC3E}">
        <p14:creationId xmlns:p14="http://schemas.microsoft.com/office/powerpoint/2010/main" val="6203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8" name="矩形 7"/>
          <p:cNvSpPr/>
          <p:nvPr/>
        </p:nvSpPr>
        <p:spPr>
          <a:xfrm>
            <a:off x="1104900" y="1810246"/>
            <a:ext cx="9980681" cy="4683333"/>
          </a:xfrm>
          <a:prstGeom prst="rect">
            <a:avLst/>
          </a:prstGeom>
        </p:spPr>
        <p:txBody>
          <a:bodyPr wrap="square">
            <a:spAutoFit/>
          </a:bodyPr>
          <a:lstStyle/>
          <a:p>
            <a:pPr marL="1066800" indent="266700" algn="just">
              <a:spcBef>
                <a:spcPts val="1000"/>
              </a:spcBef>
              <a:spcAft>
                <a:spcPts val="0"/>
              </a:spcAft>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000" kern="100" dirty="0">
                <a:ea typeface="宋体" panose="02010600030101010101" pitchFamily="2" charset="-122"/>
                <a:cs typeface="Times New Roman" panose="02020603050405020304" pitchFamily="18" charset="0"/>
              </a:rPr>
              <a:t>            </a:t>
            </a:r>
            <a:r>
              <a:rPr lang="zh-CN" altLang="zh-CN" sz="2000" dirty="0"/>
              <a:t>命题</a:t>
            </a:r>
            <a:r>
              <a:rPr lang="en-US" altLang="zh-CN" sz="2000" dirty="0"/>
              <a:t>1</a:t>
            </a:r>
            <a:r>
              <a:rPr lang="zh-CN" altLang="zh-CN" sz="2000" dirty="0"/>
              <a:t>：“小明是一个小学生。”；</a:t>
            </a:r>
          </a:p>
          <a:p>
            <a:pPr marL="1066800" indent="266700" algn="just">
              <a:spcBef>
                <a:spcPts val="1000"/>
              </a:spcBef>
              <a:spcAft>
                <a:spcPts val="0"/>
              </a:spcAft>
            </a:pPr>
            <a:r>
              <a:rPr lang="en-US" altLang="zh-CN" sz="2000" dirty="0"/>
              <a:t>             </a:t>
            </a:r>
            <a:r>
              <a:rPr lang="zh-CN" altLang="zh-CN" sz="2000" dirty="0"/>
              <a:t>命题</a:t>
            </a:r>
            <a:r>
              <a:rPr lang="en-US" altLang="zh-CN" sz="2000" dirty="0"/>
              <a:t>2</a:t>
            </a:r>
            <a:r>
              <a:rPr lang="zh-CN" altLang="zh-CN" sz="2000" dirty="0"/>
              <a:t>：“小明穿着校服。”；</a:t>
            </a:r>
          </a:p>
          <a:p>
            <a:pPr marL="1066800" indent="266700" algn="just">
              <a:spcBef>
                <a:spcPts val="1000"/>
              </a:spcBef>
              <a:spcAft>
                <a:spcPts val="0"/>
              </a:spcAft>
            </a:pPr>
            <a:r>
              <a:rPr lang="en-US" altLang="zh-CN" sz="2000" dirty="0"/>
              <a:t>             </a:t>
            </a:r>
            <a:r>
              <a:rPr lang="zh-CN" altLang="zh-CN" sz="2000" dirty="0"/>
              <a:t>命题</a:t>
            </a:r>
            <a:r>
              <a:rPr lang="en-US" altLang="zh-CN" sz="2000" dirty="0"/>
              <a:t>3</a:t>
            </a:r>
            <a:r>
              <a:rPr lang="zh-CN" altLang="zh-CN" sz="2000" dirty="0"/>
              <a:t>：“小明是个小学生并且穿着校服。”</a:t>
            </a:r>
          </a:p>
          <a:p>
            <a:pPr indent="266700" algn="just">
              <a:spcBef>
                <a:spcPts val="1000"/>
              </a:spcBef>
              <a:spcAft>
                <a:spcPts val="0"/>
              </a:spcAft>
            </a:pPr>
            <a:r>
              <a:rPr lang="en-US" altLang="zh-CN" sz="2000" dirty="0"/>
              <a:t>  </a:t>
            </a:r>
            <a:r>
              <a:rPr lang="zh-CN" altLang="zh-CN" sz="2000" dirty="0"/>
              <a:t>命题</a:t>
            </a:r>
            <a:r>
              <a:rPr lang="en-US" altLang="zh-CN" sz="2000" dirty="0"/>
              <a:t>1</a:t>
            </a:r>
            <a:r>
              <a:rPr lang="zh-CN" altLang="zh-CN" sz="2000" dirty="0"/>
              <a:t>和命题</a:t>
            </a:r>
            <a:r>
              <a:rPr lang="en-US" altLang="zh-CN" sz="2000" dirty="0"/>
              <a:t>2</a:t>
            </a:r>
            <a:r>
              <a:rPr lang="zh-CN" altLang="zh-CN" sz="2000" dirty="0"/>
              <a:t>是两个基本命题，命题</a:t>
            </a:r>
            <a:r>
              <a:rPr lang="en-US" altLang="zh-CN" sz="2000" dirty="0"/>
              <a:t>3</a:t>
            </a:r>
            <a:r>
              <a:rPr lang="zh-CN" altLang="zh-CN" sz="2000" dirty="0"/>
              <a:t>是一个复杂命题，且三者之间存在如下关系：</a:t>
            </a:r>
          </a:p>
          <a:p>
            <a:pPr marL="1066800" indent="266700" algn="just">
              <a:spcBef>
                <a:spcPts val="1000"/>
              </a:spcBef>
              <a:spcAft>
                <a:spcPts val="0"/>
              </a:spcAft>
            </a:pPr>
            <a:r>
              <a:rPr lang="en-US" altLang="zh-CN" sz="2000" dirty="0"/>
              <a:t>             </a:t>
            </a:r>
            <a:r>
              <a:rPr lang="zh-CN" altLang="zh-CN" sz="2000" dirty="0"/>
              <a:t>命题</a:t>
            </a:r>
            <a:r>
              <a:rPr lang="en-US" altLang="zh-CN" sz="2000" dirty="0"/>
              <a:t>3 = </a:t>
            </a:r>
            <a:r>
              <a:rPr lang="zh-CN" altLang="zh-CN" sz="2000" dirty="0"/>
              <a:t>命题</a:t>
            </a:r>
            <a:r>
              <a:rPr lang="en-US" altLang="zh-CN" sz="2000" dirty="0"/>
              <a:t>1 and </a:t>
            </a:r>
            <a:r>
              <a:rPr lang="zh-CN" altLang="zh-CN" sz="2000" dirty="0"/>
              <a:t>命题</a:t>
            </a:r>
            <a:r>
              <a:rPr lang="en-US" altLang="zh-CN" sz="2000" dirty="0"/>
              <a:t>2</a:t>
            </a:r>
          </a:p>
          <a:p>
            <a:pPr algn="just">
              <a:spcBef>
                <a:spcPts val="1000"/>
              </a:spcBef>
            </a:pPr>
            <a:r>
              <a:rPr lang="en-US" altLang="zh-CN" sz="2000" dirty="0"/>
              <a:t>    </a:t>
            </a:r>
            <a:r>
              <a:rPr lang="zh-CN" altLang="zh-CN" sz="2000" dirty="0"/>
              <a:t>若用</a:t>
            </a:r>
            <a:r>
              <a:rPr lang="en-US" altLang="zh-CN" sz="2000" dirty="0"/>
              <a:t>0</a:t>
            </a:r>
            <a:r>
              <a:rPr lang="zh-CN" altLang="zh-CN" sz="2000" dirty="0"/>
              <a:t>表示假、</a:t>
            </a:r>
            <a:r>
              <a:rPr lang="en-US" altLang="zh-CN" sz="2000" dirty="0"/>
              <a:t>1</a:t>
            </a:r>
            <a:r>
              <a:rPr lang="zh-CN" altLang="zh-CN" sz="2000" dirty="0"/>
              <a:t>表示真，那么现实中的命题判断与推理（真值与假值）以及数学中的逻辑运算均可以用</a:t>
            </a:r>
            <a:r>
              <a:rPr lang="en-US" altLang="zh-CN" sz="2000" dirty="0"/>
              <a:t>0</a:t>
            </a:r>
            <a:r>
              <a:rPr lang="zh-CN" altLang="zh-CN" sz="2000" dirty="0"/>
              <a:t>和</a:t>
            </a:r>
            <a:r>
              <a:rPr lang="en-US" altLang="zh-CN" sz="2000" dirty="0"/>
              <a:t>1</a:t>
            </a:r>
            <a:r>
              <a:rPr lang="zh-CN" altLang="zh-CN" sz="2000" dirty="0"/>
              <a:t>来表达和处理。各种逻辑运算可转变为</a:t>
            </a:r>
            <a:r>
              <a:rPr lang="en-US" altLang="zh-CN" sz="2000" dirty="0"/>
              <a:t>0</a:t>
            </a:r>
            <a:r>
              <a:rPr lang="zh-CN" altLang="zh-CN" sz="2000" dirty="0"/>
              <a:t>和</a:t>
            </a:r>
            <a:r>
              <a:rPr lang="en-US" altLang="zh-CN" sz="2000" dirty="0"/>
              <a:t>1</a:t>
            </a:r>
            <a:r>
              <a:rPr lang="zh-CN" altLang="zh-CN" sz="2000" dirty="0"/>
              <a:t>之间的逻辑运算</a:t>
            </a:r>
            <a:r>
              <a:rPr lang="zh-CN" altLang="en-US" sz="2000" dirty="0"/>
              <a:t>。</a:t>
            </a:r>
            <a:r>
              <a:rPr lang="zh-CN" altLang="zh-CN" sz="2000" dirty="0"/>
              <a:t>计算机内数据和指令的存储和处理都是由晶体管和门电路等元件完成的，将元件的开和关的状态与</a:t>
            </a:r>
            <a:r>
              <a:rPr lang="en-US" altLang="zh-CN" sz="2000" dirty="0"/>
              <a:t>0</a:t>
            </a:r>
            <a:r>
              <a:rPr lang="zh-CN" altLang="zh-CN" sz="2000" dirty="0"/>
              <a:t>和</a:t>
            </a:r>
            <a:r>
              <a:rPr lang="en-US" altLang="zh-CN" sz="2000" dirty="0"/>
              <a:t>1</a:t>
            </a:r>
            <a:r>
              <a:rPr lang="zh-CN" altLang="zh-CN" sz="2000" dirty="0"/>
              <a:t>进行对应，即</a:t>
            </a:r>
            <a:r>
              <a:rPr lang="en-US" altLang="zh-CN" sz="2000" dirty="0"/>
              <a:t>1</a:t>
            </a:r>
            <a:r>
              <a:rPr lang="zh-CN" altLang="zh-CN" sz="2000" dirty="0"/>
              <a:t>代表晶体管开的状态，</a:t>
            </a:r>
            <a:r>
              <a:rPr lang="en-US" altLang="zh-CN" sz="2000" dirty="0"/>
              <a:t>0</a:t>
            </a:r>
            <a:r>
              <a:rPr lang="zh-CN" altLang="zh-CN" sz="2000" dirty="0"/>
              <a:t>代表关的状态，那么就可以在语义符号化的基础上将这些符号变得可被计算机理解和处理，实现符号计算化。</a:t>
            </a:r>
            <a:endParaRPr lang="en-US" altLang="zh-CN" sz="2000" dirty="0"/>
          </a:p>
          <a:p>
            <a:pPr marL="342900" indent="-342900" algn="ctr">
              <a:spcBef>
                <a:spcPts val="1000"/>
              </a:spcBef>
              <a:buFont typeface="Arial" panose="020B0604020202020204" pitchFamily="34" charset="0"/>
              <a:buChar char="•"/>
            </a:pPr>
            <a:r>
              <a:rPr lang="zh-CN" altLang="en-US" sz="2000" dirty="0"/>
              <a:t>命题为真→</a:t>
            </a:r>
            <a:r>
              <a:rPr lang="en-US" altLang="zh-CN" sz="2000" dirty="0"/>
              <a:t>1</a:t>
            </a:r>
            <a:r>
              <a:rPr lang="zh-CN" altLang="en-US" sz="2000" dirty="0"/>
              <a:t>→晶体管开</a:t>
            </a:r>
            <a:endParaRPr lang="en-US" altLang="zh-CN" sz="2000" dirty="0"/>
          </a:p>
          <a:p>
            <a:pPr marL="342900" indent="-342900" algn="ctr">
              <a:spcBef>
                <a:spcPts val="1000"/>
              </a:spcBef>
              <a:buFont typeface="Arial" panose="020B0604020202020204" pitchFamily="34" charset="0"/>
              <a:buChar char="•"/>
            </a:pPr>
            <a:r>
              <a:rPr lang="zh-CN" altLang="en-US" sz="2000" dirty="0"/>
              <a:t>命题为假→</a:t>
            </a:r>
            <a:r>
              <a:rPr lang="en-US" altLang="zh-CN" sz="2000" dirty="0"/>
              <a:t>0</a:t>
            </a:r>
            <a:r>
              <a:rPr lang="zh-CN" altLang="en-US" sz="2000" dirty="0"/>
              <a:t>→晶体管关</a:t>
            </a:r>
            <a:endParaRPr lang="zh-CN" altLang="zh-CN" sz="2000" dirty="0"/>
          </a:p>
        </p:txBody>
      </p:sp>
      <p:sp>
        <p:nvSpPr>
          <p:cNvPr id="9" name="文本框 8"/>
          <p:cNvSpPr txBox="1"/>
          <p:nvPr/>
        </p:nvSpPr>
        <p:spPr>
          <a:xfrm>
            <a:off x="1105659" y="1348581"/>
            <a:ext cx="2509608"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符号计算化</a:t>
            </a:r>
          </a:p>
        </p:txBody>
      </p:sp>
    </p:spTree>
    <p:extLst>
      <p:ext uri="{BB962C8B-B14F-4D97-AF65-F5344CB8AC3E}">
        <p14:creationId xmlns:p14="http://schemas.microsoft.com/office/powerpoint/2010/main" val="235529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0"/>
            <a:ext cx="9980682" cy="1096962"/>
          </a:xfrm>
        </p:spPr>
        <p:txBody>
          <a:bodyPr/>
          <a:lstStyle/>
          <a:p>
            <a:pPr>
              <a:spcBef>
                <a:spcPts val="1800"/>
              </a:spcBef>
            </a:pPr>
            <a:r>
              <a:rPr lang="en-US" altLang="zh-CN" dirty="0"/>
              <a:t>1.1 </a:t>
            </a:r>
            <a:r>
              <a:rPr lang="zh-CN" altLang="en-US" dirty="0"/>
              <a:t>从计算机到计算思维</a:t>
            </a:r>
            <a:endParaRPr lang="en-US" dirty="0">
              <a:latin typeface="宋体" panose="02010600030101010101" pitchFamily="2" charset="-122"/>
              <a:ea typeface="宋体" panose="02010600030101010101" pitchFamily="2" charset="-122"/>
            </a:endParaRPr>
          </a:p>
        </p:txBody>
      </p:sp>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994833" y="1388533"/>
            <a:ext cx="9980682" cy="4936067"/>
          </a:xfrm>
          <a:prstGeom prst="rect">
            <a:avLst/>
          </a:prstGeom>
        </p:spPr>
        <p:txBody>
          <a:bodyPr>
            <a:normAutofit fontScale="8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spcBef>
                <a:spcPts val="1000"/>
              </a:spcBef>
              <a:spcAft>
                <a:spcPts val="1000"/>
              </a:spcAft>
              <a:buNone/>
            </a:pPr>
            <a:r>
              <a:rPr lang="zh-CN" altLang="en-US" sz="2800" b="1" dirty="0">
                <a:latin typeface="宋体" panose="02010600030101010101" pitchFamily="2" charset="-122"/>
                <a:ea typeface="宋体" panose="02010600030101010101" pitchFamily="2" charset="-122"/>
              </a:rPr>
              <a:t>数据在计算机中的表示</a:t>
            </a:r>
            <a:endParaRPr lang="en-US" altLang="zh-CN" sz="2800" b="1" dirty="0">
              <a:latin typeface="宋体" panose="02010600030101010101" pitchFamily="2" charset="-122"/>
              <a:ea typeface="宋体" panose="02010600030101010101" pitchFamily="2" charset="-122"/>
            </a:endParaRPr>
          </a:p>
          <a:p>
            <a:pPr marL="0" indent="0">
              <a:spcBef>
                <a:spcPts val="1000"/>
              </a:spcBef>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）数值数据</a:t>
            </a:r>
            <a:endParaRPr lang="en-US" altLang="zh-CN" sz="2400" dirty="0">
              <a:latin typeface="宋体" panose="02010600030101010101" pitchFamily="2" charset="-122"/>
              <a:ea typeface="宋体" panose="02010600030101010101" pitchFamily="2" charset="-122"/>
            </a:endParaRPr>
          </a:p>
          <a:p>
            <a:pPr marL="0" indent="0">
              <a:lnSpc>
                <a:spcPct val="120000"/>
              </a:lnSpc>
              <a:spcBef>
                <a:spcPts val="1000"/>
              </a:spcBef>
              <a:buNone/>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数值数据在计算机中的表示形式称为机器数。机器数通常有</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种不同的表示方法：原码、补码和反码。</a:t>
            </a:r>
            <a:endParaRPr lang="en-US" altLang="zh-CN" sz="2400" dirty="0">
              <a:latin typeface="宋体" panose="02010600030101010101" pitchFamily="2" charset="-122"/>
              <a:ea typeface="宋体" panose="02010600030101010101" pitchFamily="2" charset="-122"/>
            </a:endParaRPr>
          </a:p>
          <a:p>
            <a:pPr>
              <a:lnSpc>
                <a:spcPct val="120000"/>
              </a:lnSpc>
              <a:spcBef>
                <a:spcPts val="1000"/>
              </a:spcBef>
            </a:pPr>
            <a:r>
              <a:rPr lang="zh-CN" altLang="zh-CN" sz="2400" dirty="0">
                <a:latin typeface="宋体" panose="02010600030101010101" pitchFamily="2" charset="-122"/>
                <a:ea typeface="宋体" panose="02010600030101010101" pitchFamily="2" charset="-122"/>
              </a:rPr>
              <a:t>原码</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采用最高位代表符号位的表示方法，即正数的符号位为</a:t>
            </a:r>
            <a:r>
              <a:rPr lang="en-US" altLang="zh-CN" sz="2400" dirty="0">
                <a:latin typeface="宋体" panose="02010600030101010101" pitchFamily="2" charset="-122"/>
                <a:ea typeface="宋体" panose="02010600030101010101" pitchFamily="2" charset="-122"/>
              </a:rPr>
              <a:t>0</a:t>
            </a:r>
            <a:r>
              <a:rPr lang="zh-CN" altLang="zh-CN" sz="2400" dirty="0">
                <a:latin typeface="宋体" panose="02010600030101010101" pitchFamily="2" charset="-122"/>
                <a:ea typeface="宋体" panose="02010600030101010101" pitchFamily="2" charset="-122"/>
              </a:rPr>
              <a:t>，负数的符号位为</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，其余位表示数值的绝对值。</a:t>
            </a:r>
            <a:endParaRPr lang="en-US" altLang="zh-CN" sz="2400" dirty="0">
              <a:latin typeface="宋体" panose="02010600030101010101" pitchFamily="2" charset="-122"/>
              <a:ea typeface="宋体" panose="02010600030101010101" pitchFamily="2" charset="-122"/>
            </a:endParaRPr>
          </a:p>
          <a:p>
            <a:pPr>
              <a:lnSpc>
                <a:spcPct val="120000"/>
              </a:lnSpc>
              <a:spcBef>
                <a:spcPts val="1000"/>
              </a:spcBef>
            </a:pPr>
            <a:r>
              <a:rPr lang="zh-CN" altLang="zh-CN" sz="2400" dirty="0">
                <a:latin typeface="宋体" panose="02010600030101010101" pitchFamily="2" charset="-122"/>
                <a:ea typeface="宋体" panose="02010600030101010101" pitchFamily="2" charset="-122"/>
              </a:rPr>
              <a:t>反码</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也是采用最高位代表符号位的表示方法，最高位为</a:t>
            </a:r>
            <a:r>
              <a:rPr lang="en-US" altLang="zh-CN" sz="2400" dirty="0">
                <a:latin typeface="宋体" panose="02010600030101010101" pitchFamily="2" charset="-122"/>
                <a:ea typeface="宋体" panose="02010600030101010101" pitchFamily="2" charset="-122"/>
              </a:rPr>
              <a:t>0</a:t>
            </a:r>
            <a:r>
              <a:rPr lang="zh-CN" altLang="zh-CN" sz="2400" dirty="0">
                <a:latin typeface="宋体" panose="02010600030101010101" pitchFamily="2" charset="-122"/>
                <a:ea typeface="宋体" panose="02010600030101010101" pitchFamily="2" charset="-122"/>
              </a:rPr>
              <a:t>时表示正数，最高位为</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时则表示为负数。</a:t>
            </a:r>
            <a:endParaRPr lang="en-US" altLang="zh-CN" sz="2400" dirty="0">
              <a:latin typeface="宋体" panose="02010600030101010101" pitchFamily="2" charset="-122"/>
              <a:ea typeface="宋体" panose="02010600030101010101" pitchFamily="2" charset="-122"/>
            </a:endParaRPr>
          </a:p>
          <a:p>
            <a:pPr>
              <a:lnSpc>
                <a:spcPct val="120000"/>
              </a:lnSpc>
              <a:spcBef>
                <a:spcPts val="1000"/>
              </a:spcBef>
            </a:pPr>
            <a:r>
              <a:rPr lang="zh-CN" altLang="zh-CN" sz="2400" dirty="0">
                <a:latin typeface="宋体" panose="02010600030101010101" pitchFamily="2" charset="-122"/>
                <a:ea typeface="宋体" panose="02010600030101010101" pitchFamily="2" charset="-122"/>
              </a:rPr>
              <a:t>补码</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正数的补码就是其本身，而负数的补码则是在其原码的基础上</a:t>
            </a: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符号位不变，其余各位取反，最后</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的结果（即在反码的基础上</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gn="ctr">
              <a:lnSpc>
                <a:spcPct val="100000"/>
              </a:lnSpc>
              <a:spcBef>
                <a:spcPts val="2000"/>
              </a:spcBef>
              <a:buNone/>
            </a:pPr>
            <a:r>
              <a:rPr lang="en-US" altLang="zh-CN" sz="2400" dirty="0">
                <a:latin typeface="宋体" panose="02010600030101010101" pitchFamily="2" charset="-122"/>
                <a:ea typeface="宋体" panose="02010600030101010101" pitchFamily="2" charset="-122"/>
              </a:rPr>
              <a:t> +1=[00000001]</a:t>
            </a:r>
            <a:r>
              <a:rPr lang="zh-CN" altLang="zh-CN" sz="2400" baseline="-25000" dirty="0">
                <a:latin typeface="宋体" panose="02010600030101010101" pitchFamily="2" charset="-122"/>
                <a:ea typeface="宋体" panose="02010600030101010101" pitchFamily="2" charset="-122"/>
              </a:rPr>
              <a:t>原</a:t>
            </a:r>
            <a:r>
              <a:rPr lang="en-US" altLang="zh-CN" sz="2400" dirty="0">
                <a:latin typeface="宋体" panose="02010600030101010101" pitchFamily="2" charset="-122"/>
                <a:ea typeface="宋体" panose="02010600030101010101" pitchFamily="2" charset="-122"/>
              </a:rPr>
              <a:t>=[00000001]</a:t>
            </a:r>
            <a:r>
              <a:rPr lang="zh-CN" altLang="zh-CN" sz="2400" baseline="-25000" dirty="0">
                <a:latin typeface="宋体" panose="02010600030101010101" pitchFamily="2" charset="-122"/>
                <a:ea typeface="宋体" panose="02010600030101010101" pitchFamily="2" charset="-122"/>
              </a:rPr>
              <a:t>反</a:t>
            </a:r>
            <a:r>
              <a:rPr lang="en-US" altLang="zh-CN" sz="2400" dirty="0">
                <a:latin typeface="宋体" panose="02010600030101010101" pitchFamily="2" charset="-122"/>
                <a:ea typeface="宋体" panose="02010600030101010101" pitchFamily="2" charset="-122"/>
              </a:rPr>
              <a:t>=[00000001]</a:t>
            </a:r>
            <a:r>
              <a:rPr lang="zh-CN" altLang="zh-CN" sz="2400" baseline="-25000" dirty="0">
                <a:latin typeface="宋体" panose="02010600030101010101" pitchFamily="2" charset="-122"/>
                <a:ea typeface="宋体" panose="02010600030101010101" pitchFamily="2" charset="-122"/>
              </a:rPr>
              <a:t>补</a:t>
            </a:r>
            <a:endParaRPr lang="en-US" altLang="zh-CN" sz="2400" baseline="-25000" dirty="0">
              <a:latin typeface="宋体" panose="02010600030101010101" pitchFamily="2" charset="-122"/>
              <a:ea typeface="宋体" panose="02010600030101010101" pitchFamily="2" charset="-122"/>
            </a:endParaRPr>
          </a:p>
          <a:p>
            <a:pPr marL="0" indent="0" algn="ctr">
              <a:lnSpc>
                <a:spcPts val="1800"/>
              </a:lnSpc>
              <a:spcBef>
                <a:spcPts val="1000"/>
              </a:spcBef>
              <a:buNone/>
            </a:pPr>
            <a:r>
              <a:rPr lang="en-US" altLang="zh-CN" sz="2400" dirty="0">
                <a:latin typeface="宋体" panose="02010600030101010101" pitchFamily="2" charset="-122"/>
                <a:ea typeface="宋体" panose="02010600030101010101" pitchFamily="2" charset="-122"/>
              </a:rPr>
              <a:t> -1=[10000001]</a:t>
            </a:r>
            <a:r>
              <a:rPr lang="zh-CN" altLang="zh-CN" sz="2400" baseline="-25000" dirty="0">
                <a:latin typeface="宋体" panose="02010600030101010101" pitchFamily="2" charset="-122"/>
                <a:ea typeface="宋体" panose="02010600030101010101" pitchFamily="2" charset="-122"/>
              </a:rPr>
              <a:t>原</a:t>
            </a:r>
            <a:r>
              <a:rPr lang="en-US" altLang="zh-CN" sz="2400" dirty="0">
                <a:latin typeface="宋体" panose="02010600030101010101" pitchFamily="2" charset="-122"/>
                <a:ea typeface="宋体" panose="02010600030101010101" pitchFamily="2" charset="-122"/>
              </a:rPr>
              <a:t>=[11111110]</a:t>
            </a:r>
            <a:r>
              <a:rPr lang="zh-CN" altLang="zh-CN" sz="2400" baseline="-25000" dirty="0">
                <a:latin typeface="宋体" panose="02010600030101010101" pitchFamily="2" charset="-122"/>
                <a:ea typeface="宋体" panose="02010600030101010101" pitchFamily="2" charset="-122"/>
              </a:rPr>
              <a:t>反</a:t>
            </a:r>
            <a:r>
              <a:rPr lang="en-US" altLang="zh-CN" sz="2400" dirty="0">
                <a:latin typeface="宋体" panose="02010600030101010101" pitchFamily="2" charset="-122"/>
                <a:ea typeface="宋体" panose="02010600030101010101" pitchFamily="2" charset="-122"/>
              </a:rPr>
              <a:t>=[11111111]</a:t>
            </a:r>
            <a:r>
              <a:rPr lang="zh-CN" altLang="zh-CN" sz="2400" baseline="-25000" dirty="0">
                <a:latin typeface="宋体" panose="02010600030101010101" pitchFamily="2" charset="-122"/>
                <a:ea typeface="宋体" panose="02010600030101010101" pitchFamily="2" charset="-122"/>
              </a:rPr>
              <a:t>补</a:t>
            </a:r>
            <a:endParaRPr lang="en-US" altLang="zh-CN" sz="2400" baseline="-25000" dirty="0">
              <a:latin typeface="宋体" panose="02010600030101010101" pitchFamily="2" charset="-122"/>
              <a:ea typeface="宋体" panose="02010600030101010101" pitchFamily="2" charset="-122"/>
            </a:endParaRPr>
          </a:p>
          <a:p>
            <a:pPr marL="0" indent="0">
              <a:lnSpc>
                <a:spcPct val="100000"/>
              </a:lnSpc>
              <a:buNone/>
            </a:pPr>
            <a:endParaRPr lang="zh-CN" altLang="zh-CN" dirty="0"/>
          </a:p>
          <a:p>
            <a:pPr marL="0" indent="0">
              <a:lnSpc>
                <a:spcPct val="100000"/>
              </a:lnSpc>
              <a:buNone/>
            </a:pP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99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2.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BAFF00-647E-4627-9B6C-A5CDC1F32200}">
  <ds:schemaRefs>
    <ds:schemaRef ds:uri="http://schemas.microsoft.com/office/2006/documentManagement/types"/>
    <ds:schemaRef ds:uri="a4f35948-e619-41b3-aa29-22878b09cfd2"/>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0262f94-9f35-4ac3-9a90-690165a166b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3080</TotalTime>
  <Words>2647</Words>
  <Application>Microsoft Macintosh PowerPoint</Application>
  <PresentationFormat>Widescreen</PresentationFormat>
  <Paragraphs>147</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宋体</vt:lpstr>
      <vt:lpstr>Arial</vt:lpstr>
      <vt:lpstr>Cambria Math</vt:lpstr>
      <vt:lpstr>Euphemia</vt:lpstr>
      <vt:lpstr>Plantagenet Cherokee</vt:lpstr>
      <vt:lpstr>Times New Roman</vt:lpstr>
      <vt:lpstr>Wingdings</vt:lpstr>
      <vt:lpstr>Academic Literature 16x9</vt:lpstr>
      <vt:lpstr>第1章 程序设计基础</vt:lpstr>
      <vt:lpstr>教学内容</vt:lpstr>
      <vt:lpstr> 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1.1 从计算机到计算思维</vt:lpstr>
      <vt:lpstr> 1.2 程序设计语言类型</vt:lpstr>
      <vt:lpstr>1.2 程序设计语言类型</vt:lpstr>
      <vt:lpstr>1.2 程序设计语言类型</vt:lpstr>
      <vt:lpstr>1.2 程序设计语言类型</vt:lpstr>
      <vt:lpstr> 1.3 程序的执行过程</vt:lpstr>
      <vt:lpstr>1.3 程序的执行过程</vt:lpstr>
      <vt:lpstr>1.3 程序的执行过程</vt:lpstr>
      <vt:lpstr>1.3 程序的执行过程</vt:lpstr>
      <vt:lpstr> ——The 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Brett</dc:creator>
  <cp:lastModifiedBy>Hao Fan</cp:lastModifiedBy>
  <cp:revision>460</cp:revision>
  <dcterms:created xsi:type="dcterms:W3CDTF">2014-04-17T22:28:38Z</dcterms:created>
  <dcterms:modified xsi:type="dcterms:W3CDTF">2020-08-26T02:04:41Z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