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5"/>
  </p:notesMasterIdLst>
  <p:handoutMasterIdLst>
    <p:handoutMasterId r:id="rId76"/>
  </p:handoutMasterIdLst>
  <p:sldIdLst>
    <p:sldId id="269" r:id="rId5"/>
    <p:sldId id="270" r:id="rId6"/>
    <p:sldId id="379" r:id="rId7"/>
    <p:sldId id="380" r:id="rId8"/>
    <p:sldId id="273" r:id="rId9"/>
    <p:sldId id="308" r:id="rId10"/>
    <p:sldId id="274" r:id="rId11"/>
    <p:sldId id="309" r:id="rId12"/>
    <p:sldId id="310" r:id="rId13"/>
    <p:sldId id="311" r:id="rId14"/>
    <p:sldId id="312" r:id="rId15"/>
    <p:sldId id="313" r:id="rId16"/>
    <p:sldId id="314" r:id="rId17"/>
    <p:sldId id="315" r:id="rId18"/>
    <p:sldId id="316" r:id="rId19"/>
    <p:sldId id="317" r:id="rId20"/>
    <p:sldId id="319" r:id="rId21"/>
    <p:sldId id="318" r:id="rId22"/>
    <p:sldId id="320" r:id="rId23"/>
    <p:sldId id="321" r:id="rId24"/>
    <p:sldId id="322" r:id="rId25"/>
    <p:sldId id="323" r:id="rId26"/>
    <p:sldId id="324" r:id="rId27"/>
    <p:sldId id="325" r:id="rId28"/>
    <p:sldId id="326" r:id="rId29"/>
    <p:sldId id="327" r:id="rId30"/>
    <p:sldId id="328" r:id="rId31"/>
    <p:sldId id="329" r:id="rId32"/>
    <p:sldId id="333" r:id="rId33"/>
    <p:sldId id="334" r:id="rId34"/>
    <p:sldId id="335" r:id="rId35"/>
    <p:sldId id="336" r:id="rId36"/>
    <p:sldId id="337" r:id="rId37"/>
    <p:sldId id="338" r:id="rId38"/>
    <p:sldId id="331" r:id="rId39"/>
    <p:sldId id="339" r:id="rId40"/>
    <p:sldId id="332" r:id="rId41"/>
    <p:sldId id="340" r:id="rId42"/>
    <p:sldId id="341" r:id="rId43"/>
    <p:sldId id="342" r:id="rId44"/>
    <p:sldId id="343" r:id="rId45"/>
    <p:sldId id="344" r:id="rId46"/>
    <p:sldId id="345" r:id="rId47"/>
    <p:sldId id="347" r:id="rId48"/>
    <p:sldId id="348" r:id="rId49"/>
    <p:sldId id="350" r:id="rId50"/>
    <p:sldId id="349" r:id="rId51"/>
    <p:sldId id="351" r:id="rId52"/>
    <p:sldId id="352" r:id="rId53"/>
    <p:sldId id="353" r:id="rId54"/>
    <p:sldId id="356" r:id="rId55"/>
    <p:sldId id="378" r:id="rId56"/>
    <p:sldId id="359" r:id="rId57"/>
    <p:sldId id="360" r:id="rId58"/>
    <p:sldId id="361" r:id="rId59"/>
    <p:sldId id="362" r:id="rId60"/>
    <p:sldId id="363" r:id="rId61"/>
    <p:sldId id="364" r:id="rId62"/>
    <p:sldId id="365" r:id="rId63"/>
    <p:sldId id="368" r:id="rId64"/>
    <p:sldId id="366" r:id="rId65"/>
    <p:sldId id="367" r:id="rId66"/>
    <p:sldId id="369" r:id="rId67"/>
    <p:sldId id="371" r:id="rId68"/>
    <p:sldId id="372" r:id="rId69"/>
    <p:sldId id="373" r:id="rId70"/>
    <p:sldId id="374" r:id="rId71"/>
    <p:sldId id="375" r:id="rId72"/>
    <p:sldId id="376" r:id="rId73"/>
    <p:sldId id="377"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1" autoAdjust="0"/>
    <p:restoredTop sz="95073" autoAdjust="0"/>
  </p:normalViewPr>
  <p:slideViewPr>
    <p:cSldViewPr snapToGrid="0" showGuides="1">
      <p:cViewPr varScale="1">
        <p:scale>
          <a:sx n="66" d="100"/>
          <a:sy n="66" d="100"/>
        </p:scale>
        <p:origin x="128" y="36"/>
      </p:cViewPr>
      <p:guideLst>
        <p:guide orient="horz" pos="2183"/>
        <p:guide pos="3817"/>
      </p:guideLst>
    </p:cSldViewPr>
  </p:slideViewPr>
  <p:notesTextViewPr>
    <p:cViewPr>
      <p:scale>
        <a:sx n="1" d="1"/>
        <a:sy n="1" d="1"/>
      </p:scale>
      <p:origin x="0" y="0"/>
    </p:cViewPr>
  </p:notesTextViewPr>
  <p:notesViewPr>
    <p:cSldViewPr snapToGrid="0" showGuides="1">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2/25/2020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2/25/2020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cs typeface="Arial" pitchFamily="34" charset="0"/>
              </a:rPr>
              <a:t>NOTE: </a:t>
            </a:r>
            <a:r>
              <a:rPr lang="en-US" sz="1200" dirty="0">
                <a:cs typeface="Arial" pitchFamily="34" charset="0"/>
              </a:rPr>
              <a:t>Want a different image on this slide? Select the picture and delete it. Now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3976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10</a:t>
            </a:fld>
            <a:endParaRPr lang="en-US"/>
          </a:p>
        </p:txBody>
      </p:sp>
    </p:spTree>
    <p:extLst>
      <p:ext uri="{BB962C8B-B14F-4D97-AF65-F5344CB8AC3E}">
        <p14:creationId xmlns:p14="http://schemas.microsoft.com/office/powerpoint/2010/main" val="1795817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11</a:t>
            </a:fld>
            <a:endParaRPr lang="en-US"/>
          </a:p>
        </p:txBody>
      </p:sp>
    </p:spTree>
    <p:extLst>
      <p:ext uri="{BB962C8B-B14F-4D97-AF65-F5344CB8AC3E}">
        <p14:creationId xmlns:p14="http://schemas.microsoft.com/office/powerpoint/2010/main" val="3669732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12</a:t>
            </a:fld>
            <a:endParaRPr lang="en-US"/>
          </a:p>
        </p:txBody>
      </p:sp>
    </p:spTree>
    <p:extLst>
      <p:ext uri="{BB962C8B-B14F-4D97-AF65-F5344CB8AC3E}">
        <p14:creationId xmlns:p14="http://schemas.microsoft.com/office/powerpoint/2010/main" val="606350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13</a:t>
            </a:fld>
            <a:endParaRPr lang="en-US"/>
          </a:p>
        </p:txBody>
      </p:sp>
    </p:spTree>
    <p:extLst>
      <p:ext uri="{BB962C8B-B14F-4D97-AF65-F5344CB8AC3E}">
        <p14:creationId xmlns:p14="http://schemas.microsoft.com/office/powerpoint/2010/main" val="1671164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14</a:t>
            </a:fld>
            <a:endParaRPr lang="en-US"/>
          </a:p>
        </p:txBody>
      </p:sp>
    </p:spTree>
    <p:extLst>
      <p:ext uri="{BB962C8B-B14F-4D97-AF65-F5344CB8AC3E}">
        <p14:creationId xmlns:p14="http://schemas.microsoft.com/office/powerpoint/2010/main" val="4123163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15</a:t>
            </a:fld>
            <a:endParaRPr lang="en-US"/>
          </a:p>
        </p:txBody>
      </p:sp>
    </p:spTree>
    <p:extLst>
      <p:ext uri="{BB962C8B-B14F-4D97-AF65-F5344CB8AC3E}">
        <p14:creationId xmlns:p14="http://schemas.microsoft.com/office/powerpoint/2010/main" val="2275197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16</a:t>
            </a:fld>
            <a:endParaRPr lang="en-US"/>
          </a:p>
        </p:txBody>
      </p:sp>
    </p:spTree>
    <p:extLst>
      <p:ext uri="{BB962C8B-B14F-4D97-AF65-F5344CB8AC3E}">
        <p14:creationId xmlns:p14="http://schemas.microsoft.com/office/powerpoint/2010/main" val="2067464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17</a:t>
            </a:fld>
            <a:endParaRPr lang="en-US"/>
          </a:p>
        </p:txBody>
      </p:sp>
    </p:spTree>
    <p:extLst>
      <p:ext uri="{BB962C8B-B14F-4D97-AF65-F5344CB8AC3E}">
        <p14:creationId xmlns:p14="http://schemas.microsoft.com/office/powerpoint/2010/main" val="2333061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18</a:t>
            </a:fld>
            <a:endParaRPr lang="en-US"/>
          </a:p>
        </p:txBody>
      </p:sp>
    </p:spTree>
    <p:extLst>
      <p:ext uri="{BB962C8B-B14F-4D97-AF65-F5344CB8AC3E}">
        <p14:creationId xmlns:p14="http://schemas.microsoft.com/office/powerpoint/2010/main" val="2417832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19</a:t>
            </a:fld>
            <a:endParaRPr lang="en-US"/>
          </a:p>
        </p:txBody>
      </p:sp>
    </p:spTree>
    <p:extLst>
      <p:ext uri="{BB962C8B-B14F-4D97-AF65-F5344CB8AC3E}">
        <p14:creationId xmlns:p14="http://schemas.microsoft.com/office/powerpoint/2010/main" val="2115406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a:t>
            </a:fld>
            <a:endParaRPr lang="en-US"/>
          </a:p>
        </p:txBody>
      </p:sp>
    </p:spTree>
    <p:extLst>
      <p:ext uri="{BB962C8B-B14F-4D97-AF65-F5344CB8AC3E}">
        <p14:creationId xmlns:p14="http://schemas.microsoft.com/office/powerpoint/2010/main" val="1788803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20</a:t>
            </a:fld>
            <a:endParaRPr lang="en-US"/>
          </a:p>
        </p:txBody>
      </p:sp>
    </p:spTree>
    <p:extLst>
      <p:ext uri="{BB962C8B-B14F-4D97-AF65-F5344CB8AC3E}">
        <p14:creationId xmlns:p14="http://schemas.microsoft.com/office/powerpoint/2010/main" val="770081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21</a:t>
            </a:fld>
            <a:endParaRPr lang="en-US"/>
          </a:p>
        </p:txBody>
      </p:sp>
    </p:spTree>
    <p:extLst>
      <p:ext uri="{BB962C8B-B14F-4D97-AF65-F5344CB8AC3E}">
        <p14:creationId xmlns:p14="http://schemas.microsoft.com/office/powerpoint/2010/main" val="1361016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22</a:t>
            </a:fld>
            <a:endParaRPr lang="en-US"/>
          </a:p>
        </p:txBody>
      </p:sp>
    </p:spTree>
    <p:extLst>
      <p:ext uri="{BB962C8B-B14F-4D97-AF65-F5344CB8AC3E}">
        <p14:creationId xmlns:p14="http://schemas.microsoft.com/office/powerpoint/2010/main" val="2509476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23</a:t>
            </a:fld>
            <a:endParaRPr lang="en-US"/>
          </a:p>
        </p:txBody>
      </p:sp>
    </p:spTree>
    <p:extLst>
      <p:ext uri="{BB962C8B-B14F-4D97-AF65-F5344CB8AC3E}">
        <p14:creationId xmlns:p14="http://schemas.microsoft.com/office/powerpoint/2010/main" val="3634243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24</a:t>
            </a:fld>
            <a:endParaRPr lang="en-US"/>
          </a:p>
        </p:txBody>
      </p:sp>
    </p:spTree>
    <p:extLst>
      <p:ext uri="{BB962C8B-B14F-4D97-AF65-F5344CB8AC3E}">
        <p14:creationId xmlns:p14="http://schemas.microsoft.com/office/powerpoint/2010/main" val="1966693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25</a:t>
            </a:fld>
            <a:endParaRPr lang="en-US"/>
          </a:p>
        </p:txBody>
      </p:sp>
    </p:spTree>
    <p:extLst>
      <p:ext uri="{BB962C8B-B14F-4D97-AF65-F5344CB8AC3E}">
        <p14:creationId xmlns:p14="http://schemas.microsoft.com/office/powerpoint/2010/main" val="1992104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26</a:t>
            </a:fld>
            <a:endParaRPr lang="en-US"/>
          </a:p>
        </p:txBody>
      </p:sp>
    </p:spTree>
    <p:extLst>
      <p:ext uri="{BB962C8B-B14F-4D97-AF65-F5344CB8AC3E}">
        <p14:creationId xmlns:p14="http://schemas.microsoft.com/office/powerpoint/2010/main" val="32877004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27</a:t>
            </a:fld>
            <a:endParaRPr lang="en-US"/>
          </a:p>
        </p:txBody>
      </p:sp>
    </p:spTree>
    <p:extLst>
      <p:ext uri="{BB962C8B-B14F-4D97-AF65-F5344CB8AC3E}">
        <p14:creationId xmlns:p14="http://schemas.microsoft.com/office/powerpoint/2010/main" val="1704624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28</a:t>
            </a:fld>
            <a:endParaRPr lang="en-US"/>
          </a:p>
        </p:txBody>
      </p:sp>
    </p:spTree>
    <p:extLst>
      <p:ext uri="{BB962C8B-B14F-4D97-AF65-F5344CB8AC3E}">
        <p14:creationId xmlns:p14="http://schemas.microsoft.com/office/powerpoint/2010/main" val="6141536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29</a:t>
            </a:fld>
            <a:endParaRPr lang="en-US"/>
          </a:p>
        </p:txBody>
      </p:sp>
    </p:spTree>
    <p:extLst>
      <p:ext uri="{BB962C8B-B14F-4D97-AF65-F5344CB8AC3E}">
        <p14:creationId xmlns:p14="http://schemas.microsoft.com/office/powerpoint/2010/main" val="3733745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a:t>
            </a:fld>
            <a:endParaRPr lang="en-US"/>
          </a:p>
        </p:txBody>
      </p:sp>
    </p:spTree>
    <p:extLst>
      <p:ext uri="{BB962C8B-B14F-4D97-AF65-F5344CB8AC3E}">
        <p14:creationId xmlns:p14="http://schemas.microsoft.com/office/powerpoint/2010/main" val="26290092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30</a:t>
            </a:fld>
            <a:endParaRPr lang="en-US"/>
          </a:p>
        </p:txBody>
      </p:sp>
    </p:spTree>
    <p:extLst>
      <p:ext uri="{BB962C8B-B14F-4D97-AF65-F5344CB8AC3E}">
        <p14:creationId xmlns:p14="http://schemas.microsoft.com/office/powerpoint/2010/main" val="3812311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31</a:t>
            </a:fld>
            <a:endParaRPr lang="en-US"/>
          </a:p>
        </p:txBody>
      </p:sp>
    </p:spTree>
    <p:extLst>
      <p:ext uri="{BB962C8B-B14F-4D97-AF65-F5344CB8AC3E}">
        <p14:creationId xmlns:p14="http://schemas.microsoft.com/office/powerpoint/2010/main" val="39072972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32</a:t>
            </a:fld>
            <a:endParaRPr lang="en-US"/>
          </a:p>
        </p:txBody>
      </p:sp>
    </p:spTree>
    <p:extLst>
      <p:ext uri="{BB962C8B-B14F-4D97-AF65-F5344CB8AC3E}">
        <p14:creationId xmlns:p14="http://schemas.microsoft.com/office/powerpoint/2010/main" val="1455315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33</a:t>
            </a:fld>
            <a:endParaRPr lang="en-US"/>
          </a:p>
        </p:txBody>
      </p:sp>
    </p:spTree>
    <p:extLst>
      <p:ext uri="{BB962C8B-B14F-4D97-AF65-F5344CB8AC3E}">
        <p14:creationId xmlns:p14="http://schemas.microsoft.com/office/powerpoint/2010/main" val="38144820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34</a:t>
            </a:fld>
            <a:endParaRPr lang="en-US"/>
          </a:p>
        </p:txBody>
      </p:sp>
    </p:spTree>
    <p:extLst>
      <p:ext uri="{BB962C8B-B14F-4D97-AF65-F5344CB8AC3E}">
        <p14:creationId xmlns:p14="http://schemas.microsoft.com/office/powerpoint/2010/main" val="11655753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35</a:t>
            </a:fld>
            <a:endParaRPr lang="en-US"/>
          </a:p>
        </p:txBody>
      </p:sp>
    </p:spTree>
    <p:extLst>
      <p:ext uri="{BB962C8B-B14F-4D97-AF65-F5344CB8AC3E}">
        <p14:creationId xmlns:p14="http://schemas.microsoft.com/office/powerpoint/2010/main" val="32928523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36</a:t>
            </a:fld>
            <a:endParaRPr lang="en-US"/>
          </a:p>
        </p:txBody>
      </p:sp>
    </p:spTree>
    <p:extLst>
      <p:ext uri="{BB962C8B-B14F-4D97-AF65-F5344CB8AC3E}">
        <p14:creationId xmlns:p14="http://schemas.microsoft.com/office/powerpoint/2010/main" val="590779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37</a:t>
            </a:fld>
            <a:endParaRPr lang="en-US"/>
          </a:p>
        </p:txBody>
      </p:sp>
    </p:spTree>
    <p:extLst>
      <p:ext uri="{BB962C8B-B14F-4D97-AF65-F5344CB8AC3E}">
        <p14:creationId xmlns:p14="http://schemas.microsoft.com/office/powerpoint/2010/main" val="4095762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38</a:t>
            </a:fld>
            <a:endParaRPr lang="en-US"/>
          </a:p>
        </p:txBody>
      </p:sp>
    </p:spTree>
    <p:extLst>
      <p:ext uri="{BB962C8B-B14F-4D97-AF65-F5344CB8AC3E}">
        <p14:creationId xmlns:p14="http://schemas.microsoft.com/office/powerpoint/2010/main" val="4581882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39</a:t>
            </a:fld>
            <a:endParaRPr lang="en-US"/>
          </a:p>
        </p:txBody>
      </p:sp>
    </p:spTree>
    <p:extLst>
      <p:ext uri="{BB962C8B-B14F-4D97-AF65-F5344CB8AC3E}">
        <p14:creationId xmlns:p14="http://schemas.microsoft.com/office/powerpoint/2010/main" val="778088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a:t>
            </a:fld>
            <a:endParaRPr lang="en-US"/>
          </a:p>
        </p:txBody>
      </p:sp>
    </p:spTree>
    <p:extLst>
      <p:ext uri="{BB962C8B-B14F-4D97-AF65-F5344CB8AC3E}">
        <p14:creationId xmlns:p14="http://schemas.microsoft.com/office/powerpoint/2010/main" val="14502895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40</a:t>
            </a:fld>
            <a:endParaRPr lang="en-US"/>
          </a:p>
        </p:txBody>
      </p:sp>
    </p:spTree>
    <p:extLst>
      <p:ext uri="{BB962C8B-B14F-4D97-AF65-F5344CB8AC3E}">
        <p14:creationId xmlns:p14="http://schemas.microsoft.com/office/powerpoint/2010/main" val="4420932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41</a:t>
            </a:fld>
            <a:endParaRPr lang="en-US"/>
          </a:p>
        </p:txBody>
      </p:sp>
    </p:spTree>
    <p:extLst>
      <p:ext uri="{BB962C8B-B14F-4D97-AF65-F5344CB8AC3E}">
        <p14:creationId xmlns:p14="http://schemas.microsoft.com/office/powerpoint/2010/main" val="12055987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42</a:t>
            </a:fld>
            <a:endParaRPr lang="en-US"/>
          </a:p>
        </p:txBody>
      </p:sp>
    </p:spTree>
    <p:extLst>
      <p:ext uri="{BB962C8B-B14F-4D97-AF65-F5344CB8AC3E}">
        <p14:creationId xmlns:p14="http://schemas.microsoft.com/office/powerpoint/2010/main" val="3581188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43</a:t>
            </a:fld>
            <a:endParaRPr lang="en-US"/>
          </a:p>
        </p:txBody>
      </p:sp>
    </p:spTree>
    <p:extLst>
      <p:ext uri="{BB962C8B-B14F-4D97-AF65-F5344CB8AC3E}">
        <p14:creationId xmlns:p14="http://schemas.microsoft.com/office/powerpoint/2010/main" val="19196444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44</a:t>
            </a:fld>
            <a:endParaRPr lang="en-US"/>
          </a:p>
        </p:txBody>
      </p:sp>
    </p:spTree>
    <p:extLst>
      <p:ext uri="{BB962C8B-B14F-4D97-AF65-F5344CB8AC3E}">
        <p14:creationId xmlns:p14="http://schemas.microsoft.com/office/powerpoint/2010/main" val="2328991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45</a:t>
            </a:fld>
            <a:endParaRPr lang="en-US"/>
          </a:p>
        </p:txBody>
      </p:sp>
    </p:spTree>
    <p:extLst>
      <p:ext uri="{BB962C8B-B14F-4D97-AF65-F5344CB8AC3E}">
        <p14:creationId xmlns:p14="http://schemas.microsoft.com/office/powerpoint/2010/main" val="9256185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46</a:t>
            </a:fld>
            <a:endParaRPr lang="en-US"/>
          </a:p>
        </p:txBody>
      </p:sp>
    </p:spTree>
    <p:extLst>
      <p:ext uri="{BB962C8B-B14F-4D97-AF65-F5344CB8AC3E}">
        <p14:creationId xmlns:p14="http://schemas.microsoft.com/office/powerpoint/2010/main" val="20282850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47</a:t>
            </a:fld>
            <a:endParaRPr lang="en-US"/>
          </a:p>
        </p:txBody>
      </p:sp>
    </p:spTree>
    <p:extLst>
      <p:ext uri="{BB962C8B-B14F-4D97-AF65-F5344CB8AC3E}">
        <p14:creationId xmlns:p14="http://schemas.microsoft.com/office/powerpoint/2010/main" val="7805784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48</a:t>
            </a:fld>
            <a:endParaRPr lang="en-US"/>
          </a:p>
        </p:txBody>
      </p:sp>
    </p:spTree>
    <p:extLst>
      <p:ext uri="{BB962C8B-B14F-4D97-AF65-F5344CB8AC3E}">
        <p14:creationId xmlns:p14="http://schemas.microsoft.com/office/powerpoint/2010/main" val="28761750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49</a:t>
            </a:fld>
            <a:endParaRPr lang="en-US"/>
          </a:p>
        </p:txBody>
      </p:sp>
    </p:spTree>
    <p:extLst>
      <p:ext uri="{BB962C8B-B14F-4D97-AF65-F5344CB8AC3E}">
        <p14:creationId xmlns:p14="http://schemas.microsoft.com/office/powerpoint/2010/main" val="3209163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a:t>
            </a:fld>
            <a:endParaRPr lang="en-US"/>
          </a:p>
        </p:txBody>
      </p:sp>
    </p:spTree>
    <p:extLst>
      <p:ext uri="{BB962C8B-B14F-4D97-AF65-F5344CB8AC3E}">
        <p14:creationId xmlns:p14="http://schemas.microsoft.com/office/powerpoint/2010/main" val="24821125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50</a:t>
            </a:fld>
            <a:endParaRPr lang="en-US"/>
          </a:p>
        </p:txBody>
      </p:sp>
    </p:spTree>
    <p:extLst>
      <p:ext uri="{BB962C8B-B14F-4D97-AF65-F5344CB8AC3E}">
        <p14:creationId xmlns:p14="http://schemas.microsoft.com/office/powerpoint/2010/main" val="5030167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51</a:t>
            </a:fld>
            <a:endParaRPr lang="en-US"/>
          </a:p>
        </p:txBody>
      </p:sp>
    </p:spTree>
    <p:extLst>
      <p:ext uri="{BB962C8B-B14F-4D97-AF65-F5344CB8AC3E}">
        <p14:creationId xmlns:p14="http://schemas.microsoft.com/office/powerpoint/2010/main" val="10163055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52</a:t>
            </a:fld>
            <a:endParaRPr lang="en-US"/>
          </a:p>
        </p:txBody>
      </p:sp>
    </p:spTree>
    <p:extLst>
      <p:ext uri="{BB962C8B-B14F-4D97-AF65-F5344CB8AC3E}">
        <p14:creationId xmlns:p14="http://schemas.microsoft.com/office/powerpoint/2010/main" val="30561543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53</a:t>
            </a:fld>
            <a:endParaRPr lang="en-US"/>
          </a:p>
        </p:txBody>
      </p:sp>
    </p:spTree>
    <p:extLst>
      <p:ext uri="{BB962C8B-B14F-4D97-AF65-F5344CB8AC3E}">
        <p14:creationId xmlns:p14="http://schemas.microsoft.com/office/powerpoint/2010/main" val="22398807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54</a:t>
            </a:fld>
            <a:endParaRPr lang="en-US"/>
          </a:p>
        </p:txBody>
      </p:sp>
    </p:spTree>
    <p:extLst>
      <p:ext uri="{BB962C8B-B14F-4D97-AF65-F5344CB8AC3E}">
        <p14:creationId xmlns:p14="http://schemas.microsoft.com/office/powerpoint/2010/main" val="35857406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55</a:t>
            </a:fld>
            <a:endParaRPr lang="en-US"/>
          </a:p>
        </p:txBody>
      </p:sp>
    </p:spTree>
    <p:extLst>
      <p:ext uri="{BB962C8B-B14F-4D97-AF65-F5344CB8AC3E}">
        <p14:creationId xmlns:p14="http://schemas.microsoft.com/office/powerpoint/2010/main" val="10809006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56</a:t>
            </a:fld>
            <a:endParaRPr lang="en-US"/>
          </a:p>
        </p:txBody>
      </p:sp>
    </p:spTree>
    <p:extLst>
      <p:ext uri="{BB962C8B-B14F-4D97-AF65-F5344CB8AC3E}">
        <p14:creationId xmlns:p14="http://schemas.microsoft.com/office/powerpoint/2010/main" val="9785437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57</a:t>
            </a:fld>
            <a:endParaRPr lang="en-US"/>
          </a:p>
        </p:txBody>
      </p:sp>
    </p:spTree>
    <p:extLst>
      <p:ext uri="{BB962C8B-B14F-4D97-AF65-F5344CB8AC3E}">
        <p14:creationId xmlns:p14="http://schemas.microsoft.com/office/powerpoint/2010/main" val="36585467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58</a:t>
            </a:fld>
            <a:endParaRPr lang="en-US"/>
          </a:p>
        </p:txBody>
      </p:sp>
    </p:spTree>
    <p:extLst>
      <p:ext uri="{BB962C8B-B14F-4D97-AF65-F5344CB8AC3E}">
        <p14:creationId xmlns:p14="http://schemas.microsoft.com/office/powerpoint/2010/main" val="9303386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59</a:t>
            </a:fld>
            <a:endParaRPr lang="en-US"/>
          </a:p>
        </p:txBody>
      </p:sp>
    </p:spTree>
    <p:extLst>
      <p:ext uri="{BB962C8B-B14F-4D97-AF65-F5344CB8AC3E}">
        <p14:creationId xmlns:p14="http://schemas.microsoft.com/office/powerpoint/2010/main" val="3879189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a:t>
            </a:fld>
            <a:endParaRPr lang="en-US"/>
          </a:p>
        </p:txBody>
      </p:sp>
    </p:spTree>
    <p:extLst>
      <p:ext uri="{BB962C8B-B14F-4D97-AF65-F5344CB8AC3E}">
        <p14:creationId xmlns:p14="http://schemas.microsoft.com/office/powerpoint/2010/main" val="10752742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60</a:t>
            </a:fld>
            <a:endParaRPr lang="en-US"/>
          </a:p>
        </p:txBody>
      </p:sp>
    </p:spTree>
    <p:extLst>
      <p:ext uri="{BB962C8B-B14F-4D97-AF65-F5344CB8AC3E}">
        <p14:creationId xmlns:p14="http://schemas.microsoft.com/office/powerpoint/2010/main" val="27972756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61</a:t>
            </a:fld>
            <a:endParaRPr lang="en-US"/>
          </a:p>
        </p:txBody>
      </p:sp>
    </p:spTree>
    <p:extLst>
      <p:ext uri="{BB962C8B-B14F-4D97-AF65-F5344CB8AC3E}">
        <p14:creationId xmlns:p14="http://schemas.microsoft.com/office/powerpoint/2010/main" val="39505389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62</a:t>
            </a:fld>
            <a:endParaRPr lang="en-US"/>
          </a:p>
        </p:txBody>
      </p:sp>
    </p:spTree>
    <p:extLst>
      <p:ext uri="{BB962C8B-B14F-4D97-AF65-F5344CB8AC3E}">
        <p14:creationId xmlns:p14="http://schemas.microsoft.com/office/powerpoint/2010/main" val="1143037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63</a:t>
            </a:fld>
            <a:endParaRPr lang="en-US"/>
          </a:p>
        </p:txBody>
      </p:sp>
    </p:spTree>
    <p:extLst>
      <p:ext uri="{BB962C8B-B14F-4D97-AF65-F5344CB8AC3E}">
        <p14:creationId xmlns:p14="http://schemas.microsoft.com/office/powerpoint/2010/main" val="31143912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64</a:t>
            </a:fld>
            <a:endParaRPr lang="en-US"/>
          </a:p>
        </p:txBody>
      </p:sp>
    </p:spTree>
    <p:extLst>
      <p:ext uri="{BB962C8B-B14F-4D97-AF65-F5344CB8AC3E}">
        <p14:creationId xmlns:p14="http://schemas.microsoft.com/office/powerpoint/2010/main" val="35621923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65</a:t>
            </a:fld>
            <a:endParaRPr lang="en-US"/>
          </a:p>
        </p:txBody>
      </p:sp>
    </p:spTree>
    <p:extLst>
      <p:ext uri="{BB962C8B-B14F-4D97-AF65-F5344CB8AC3E}">
        <p14:creationId xmlns:p14="http://schemas.microsoft.com/office/powerpoint/2010/main" val="22556804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66</a:t>
            </a:fld>
            <a:endParaRPr lang="en-US"/>
          </a:p>
        </p:txBody>
      </p:sp>
    </p:spTree>
    <p:extLst>
      <p:ext uri="{BB962C8B-B14F-4D97-AF65-F5344CB8AC3E}">
        <p14:creationId xmlns:p14="http://schemas.microsoft.com/office/powerpoint/2010/main" val="34367135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67</a:t>
            </a:fld>
            <a:endParaRPr lang="en-US"/>
          </a:p>
        </p:txBody>
      </p:sp>
    </p:spTree>
    <p:extLst>
      <p:ext uri="{BB962C8B-B14F-4D97-AF65-F5344CB8AC3E}">
        <p14:creationId xmlns:p14="http://schemas.microsoft.com/office/powerpoint/2010/main" val="41027914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68</a:t>
            </a:fld>
            <a:endParaRPr lang="en-US"/>
          </a:p>
        </p:txBody>
      </p:sp>
    </p:spTree>
    <p:extLst>
      <p:ext uri="{BB962C8B-B14F-4D97-AF65-F5344CB8AC3E}">
        <p14:creationId xmlns:p14="http://schemas.microsoft.com/office/powerpoint/2010/main" val="3826482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69</a:t>
            </a:fld>
            <a:endParaRPr lang="en-US"/>
          </a:p>
        </p:txBody>
      </p:sp>
    </p:spTree>
    <p:extLst>
      <p:ext uri="{BB962C8B-B14F-4D97-AF65-F5344CB8AC3E}">
        <p14:creationId xmlns:p14="http://schemas.microsoft.com/office/powerpoint/2010/main" val="138291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a:t>
            </a:fld>
            <a:endParaRPr lang="en-US"/>
          </a:p>
        </p:txBody>
      </p:sp>
    </p:spTree>
    <p:extLst>
      <p:ext uri="{BB962C8B-B14F-4D97-AF65-F5344CB8AC3E}">
        <p14:creationId xmlns:p14="http://schemas.microsoft.com/office/powerpoint/2010/main" val="24384986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70</a:t>
            </a:fld>
            <a:endParaRPr lang="en-US"/>
          </a:p>
        </p:txBody>
      </p:sp>
    </p:spTree>
    <p:extLst>
      <p:ext uri="{BB962C8B-B14F-4D97-AF65-F5344CB8AC3E}">
        <p14:creationId xmlns:p14="http://schemas.microsoft.com/office/powerpoint/2010/main" val="581088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8</a:t>
            </a:fld>
            <a:endParaRPr lang="en-US"/>
          </a:p>
        </p:txBody>
      </p:sp>
    </p:spTree>
    <p:extLst>
      <p:ext uri="{BB962C8B-B14F-4D97-AF65-F5344CB8AC3E}">
        <p14:creationId xmlns:p14="http://schemas.microsoft.com/office/powerpoint/2010/main" val="4082603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9</a:t>
            </a:fld>
            <a:endParaRPr lang="en-US"/>
          </a:p>
        </p:txBody>
      </p:sp>
    </p:spTree>
    <p:extLst>
      <p:ext uri="{BB962C8B-B14F-4D97-AF65-F5344CB8AC3E}">
        <p14:creationId xmlns:p14="http://schemas.microsoft.com/office/powerpoint/2010/main" val="260654922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t>2/25/2020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2/25/2020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2/25/2020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2/25/2020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2/25/2020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8" name="Picture 7">
            <a:extLst>
              <a:ext uri="{FF2B5EF4-FFF2-40B4-BE49-F238E27FC236}">
                <a16:creationId xmlns:a16="http://schemas.microsoft.com/office/drawing/2014/main" id="{D7BD9AE7-B410-0F41-9CF1-7EB2080B6841}"/>
              </a:ext>
            </a:extLst>
          </p:cNvPr>
          <p:cNvPicPr>
            <a:picLocks noChangeAspect="1"/>
          </p:cNvPicPr>
          <p:nvPr userDrawn="1"/>
        </p:nvPicPr>
        <p:blipFill>
          <a:blip r:embed="rId2"/>
          <a:stretch>
            <a:fillRect/>
          </a:stretch>
        </p:blipFill>
        <p:spPr>
          <a:xfrm>
            <a:off x="10616510" y="150927"/>
            <a:ext cx="965037" cy="968447"/>
          </a:xfrm>
          <a:prstGeom prst="rect">
            <a:avLst/>
          </a:prstGeom>
        </p:spPr>
      </p:pic>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11" name="Picture Placeholder 10" title="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10" name="Picture 9"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2/25/2020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title="Ribbon tab"/>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t>2/25/2020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t>2/25/2020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t>2/25/2020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2/25/2020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pic>
        <p:nvPicPr>
          <p:cNvPr id="5" name="Picture 4">
            <a:extLst>
              <a:ext uri="{FF2B5EF4-FFF2-40B4-BE49-F238E27FC236}">
                <a16:creationId xmlns:a16="http://schemas.microsoft.com/office/drawing/2014/main" id="{460E5311-D21D-0F4C-8247-28A53E0B0DC2}"/>
              </a:ext>
            </a:extLst>
          </p:cNvPr>
          <p:cNvPicPr>
            <a:picLocks noChangeAspect="1"/>
          </p:cNvPicPr>
          <p:nvPr userDrawn="1"/>
        </p:nvPicPr>
        <p:blipFill>
          <a:blip r:embed="rId2"/>
          <a:stretch>
            <a:fillRect/>
          </a:stretch>
        </p:blipFill>
        <p:spPr>
          <a:xfrm>
            <a:off x="10616510" y="150927"/>
            <a:ext cx="965037" cy="968447"/>
          </a:xfrm>
          <a:prstGeom prst="rect">
            <a:avLst/>
          </a:prstGeom>
        </p:spPr>
      </p:pic>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2/25/2020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75000"/>
                  </a:schemeClr>
                </a:solidFill>
              </a:defRPr>
            </a:lvl1pPr>
          </a:lstStyle>
          <a:p>
            <a:fld id="{402B9795-92DC-40DC-A1CA-9A4B349D7824}" type="datetimeFigureOut">
              <a:rPr lang="en-US" smtClean="0"/>
              <a:pPr/>
              <a:t>2/25/2020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1FD7FC35-76A9-A241-ACA0-06E04C76B338}"/>
              </a:ext>
            </a:extLst>
          </p:cNvPr>
          <p:cNvPicPr>
            <a:picLocks noChangeAspect="1"/>
          </p:cNvPicPr>
          <p:nvPr userDrawn="1"/>
        </p:nvPicPr>
        <p:blipFill>
          <a:blip r:embed="rId14"/>
          <a:stretch>
            <a:fillRect/>
          </a:stretch>
        </p:blipFill>
        <p:spPr>
          <a:xfrm>
            <a:off x="10616510" y="150927"/>
            <a:ext cx="965037" cy="968447"/>
          </a:xfrm>
          <a:prstGeom prst="rect">
            <a:avLst/>
          </a:prstGeom>
        </p:spPr>
      </p:pic>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910937" y="2305112"/>
            <a:ext cx="5734050" cy="2219691"/>
          </a:xfrm>
        </p:spPr>
        <p:txBody>
          <a:bodyPr anchor="ctr"/>
          <a:lstStyle/>
          <a:p>
            <a:r>
              <a:rPr lang="zh-CN" altLang="en-US" dirty="0" smtClean="0"/>
              <a:t>第</a:t>
            </a:r>
            <a:r>
              <a:rPr lang="en-US" altLang="zh-CN" dirty="0" smtClean="0"/>
              <a:t>10</a:t>
            </a:r>
            <a:r>
              <a:rPr lang="zh-CN" altLang="en-US" dirty="0" smtClean="0"/>
              <a:t>章 文本处理</a:t>
            </a:r>
            <a:endParaRPr lang="en-US" dirty="0"/>
          </a:p>
        </p:txBody>
      </p:sp>
      <p:pic>
        <p:nvPicPr>
          <p:cNvPr id="4" name="Picture Placeholder 3" title="Open book on table, blurred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895537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.2 </a:t>
            </a:r>
            <a:r>
              <a:rPr lang="zh-CN" altLang="en-US" dirty="0" smtClean="0"/>
              <a:t>字符串的函数操作</a:t>
            </a:r>
            <a:endParaRPr lang="en-US" dirty="0"/>
          </a:p>
        </p:txBody>
      </p:sp>
      <p:sp>
        <p:nvSpPr>
          <p:cNvPr id="7" name="文本框 6"/>
          <p:cNvSpPr txBox="1"/>
          <p:nvPr/>
        </p:nvSpPr>
        <p:spPr>
          <a:xfrm>
            <a:off x="1103382" y="1439306"/>
            <a:ext cx="9982200" cy="1451679"/>
          </a:xfrm>
          <a:prstGeom prst="rect">
            <a:avLst/>
          </a:prstGeom>
          <a:noFill/>
        </p:spPr>
        <p:txBody>
          <a:bodyPr wrap="square" rtlCol="0">
            <a:spAutoFit/>
          </a:bodyPr>
          <a:lstStyle/>
          <a:p>
            <a:pPr>
              <a:spcBef>
                <a:spcPts val="1000"/>
              </a:spcBef>
            </a:pPr>
            <a:r>
              <a:rPr lang="zh-CN" altLang="zh-CN"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5</a:t>
            </a:r>
            <a:r>
              <a:rPr lang="zh-CN" altLang="zh-CN" sz="2000" dirty="0" smtClean="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替换</a:t>
            </a:r>
            <a:r>
              <a:rPr lang="zh-CN" altLang="zh-CN" sz="2000" dirty="0">
                <a:latin typeface="宋体" panose="02010600030101010101" pitchFamily="2" charset="-122"/>
                <a:ea typeface="宋体" panose="02010600030101010101" pitchFamily="2" charset="-122"/>
              </a:rPr>
              <a:t>字符</a:t>
            </a:r>
          </a:p>
          <a:p>
            <a:pPr>
              <a:spcBef>
                <a:spcPts val="1000"/>
              </a:spcBef>
            </a:pPr>
            <a:r>
              <a:rPr lang="en-US" altLang="ja-JP" sz="2000" dirty="0" smtClean="0">
                <a:latin typeface="宋体" panose="02010600030101010101" pitchFamily="2" charset="-122"/>
                <a:ea typeface="宋体" panose="02010600030101010101" pitchFamily="2" charset="-122"/>
              </a:rPr>
              <a:t>    </a:t>
            </a:r>
            <a:r>
              <a:rPr lang="ja-JP" altLang="zh-CN" sz="2000" dirty="0" smtClean="0">
                <a:latin typeface="宋体" panose="02010600030101010101" pitchFamily="2" charset="-122"/>
                <a:ea typeface="宋体" panose="02010600030101010101" pitchFamily="2" charset="-122"/>
              </a:rPr>
              <a:t>在</a:t>
            </a:r>
            <a:r>
              <a:rPr lang="en-US" altLang="zh-CN" sz="2000" dirty="0">
                <a:latin typeface="宋体" panose="02010600030101010101" pitchFamily="2" charset="-122"/>
                <a:ea typeface="宋体" panose="02010600030101010101" pitchFamily="2" charset="-122"/>
              </a:rPr>
              <a:t>Python</a:t>
            </a:r>
            <a:r>
              <a:rPr lang="ja-JP" altLang="zh-CN" sz="2000" dirty="0">
                <a:latin typeface="宋体" panose="02010600030101010101" pitchFamily="2" charset="-122"/>
                <a:ea typeface="宋体" panose="02010600030101010101" pitchFamily="2" charset="-122"/>
              </a:rPr>
              <a:t>中可以使用</a:t>
            </a:r>
            <a:r>
              <a:rPr lang="en-US" altLang="zh-CN" sz="2000" dirty="0">
                <a:latin typeface="宋体" panose="02010600030101010101" pitchFamily="2" charset="-122"/>
                <a:ea typeface="宋体" panose="02010600030101010101" pitchFamily="2" charset="-122"/>
              </a:rPr>
              <a:t>replace()</a:t>
            </a:r>
            <a:r>
              <a:rPr lang="ja-JP" altLang="zh-CN" sz="2000" dirty="0">
                <a:latin typeface="宋体" panose="02010600030101010101" pitchFamily="2" charset="-122"/>
                <a:ea typeface="宋体" panose="02010600030101010101" pitchFamily="2" charset="-122"/>
              </a:rPr>
              <a:t>函数进行字符串的子字符串替换</a:t>
            </a:r>
            <a:r>
              <a:rPr lang="ja-JP" altLang="zh-CN" sz="2000" dirty="0" smtClean="0">
                <a:latin typeface="宋体" panose="02010600030101010101" pitchFamily="2" charset="-122"/>
                <a:ea typeface="宋体" panose="02010600030101010101" pitchFamily="2" charset="-122"/>
              </a:rPr>
              <a:t>。需要定义的</a:t>
            </a:r>
            <a:r>
              <a:rPr lang="zh-CN" altLang="en-US" sz="2000" dirty="0" smtClean="0">
                <a:latin typeface="宋体" panose="02010600030101010101" pitchFamily="2" charset="-122"/>
                <a:ea typeface="宋体" panose="02010600030101010101" pitchFamily="2" charset="-122"/>
              </a:rPr>
              <a:t>参数</a:t>
            </a:r>
            <a:r>
              <a:rPr lang="ja-JP" altLang="zh-CN" sz="2000" dirty="0" smtClean="0">
                <a:latin typeface="宋体" panose="02010600030101010101" pitchFamily="2" charset="-122"/>
                <a:ea typeface="宋体" panose="02010600030101010101" pitchFamily="2" charset="-122"/>
              </a:rPr>
              <a:t>有三个</a:t>
            </a:r>
            <a:r>
              <a:rPr lang="ja-JP" altLang="zh-CN" sz="2000" dirty="0">
                <a:latin typeface="宋体" panose="02010600030101010101" pitchFamily="2" charset="-122"/>
                <a:ea typeface="宋体" panose="02010600030101010101" pitchFamily="2" charset="-122"/>
              </a:rPr>
              <a:t>：需要被替换的子字符串、用来替换的新子字符串以及需要替换多少处（不超过该次数）。</a:t>
            </a:r>
            <a:endParaRPr lang="zh-CN" altLang="zh-CN" sz="2000" dirty="0">
              <a:latin typeface="宋体" panose="02010600030101010101" pitchFamily="2" charset="-122"/>
              <a:ea typeface="宋体" panose="02010600030101010101" pitchFamily="2" charset="-122"/>
            </a:endParaRPr>
          </a:p>
        </p:txBody>
      </p:sp>
      <p:sp>
        <p:nvSpPr>
          <p:cNvPr id="17" name="文本框 16"/>
          <p:cNvSpPr txBox="1"/>
          <p:nvPr/>
        </p:nvSpPr>
        <p:spPr>
          <a:xfrm>
            <a:off x="1528418" y="4639724"/>
            <a:ext cx="1876926" cy="400110"/>
          </a:xfrm>
          <a:prstGeom prst="rect">
            <a:avLst/>
          </a:prstGeom>
          <a:noFill/>
        </p:spPr>
        <p:txBody>
          <a:bodyPr wrap="square" rtlCol="0">
            <a:spAutoFit/>
          </a:bodyPr>
          <a:lstStyle/>
          <a:p>
            <a:r>
              <a:rPr lang="zh-CN" altLang="en-US" sz="2000" dirty="0" smtClean="0">
                <a:latin typeface="宋体" panose="02010600030101010101" pitchFamily="2" charset="-122"/>
                <a:ea typeface="宋体" panose="02010600030101010101" pitchFamily="2" charset="-122"/>
              </a:rPr>
              <a:t>运行结果为</a:t>
            </a:r>
            <a:endParaRPr lang="zh-CN" altLang="en-US" sz="2000" dirty="0">
              <a:latin typeface="宋体" panose="02010600030101010101" pitchFamily="2" charset="-122"/>
              <a:ea typeface="宋体" panose="02010600030101010101" pitchFamily="2" charset="-122"/>
            </a:endParaRPr>
          </a:p>
        </p:txBody>
      </p:sp>
      <p:sp>
        <p:nvSpPr>
          <p:cNvPr id="18" name="文本框 17"/>
          <p:cNvSpPr txBox="1"/>
          <p:nvPr/>
        </p:nvSpPr>
        <p:spPr>
          <a:xfrm>
            <a:off x="2127834" y="5248870"/>
            <a:ext cx="7055802" cy="923330"/>
          </a:xfrm>
          <a:prstGeom prst="rect">
            <a:avLst/>
          </a:prstGeom>
          <a:noFill/>
        </p:spPr>
        <p:txBody>
          <a:bodyPr wrap="square" rtlCol="0">
            <a:spAutoFit/>
          </a:bodyPr>
          <a:lstStyle/>
          <a:p>
            <a:pPr fontAlgn="base" latinLnBrk="1"/>
            <a:r>
              <a:rPr lang="en-US" altLang="zh-CN" dirty="0" err="1">
                <a:latin typeface="Consolas" panose="020B0609020204030204" pitchFamily="49" charset="0"/>
              </a:rPr>
              <a:t>thwas</a:t>
            </a:r>
            <a:r>
              <a:rPr lang="en-US" altLang="zh-CN" dirty="0">
                <a:latin typeface="Consolas" panose="020B0609020204030204" pitchFamily="49" charset="0"/>
              </a:rPr>
              <a:t> was an apple, and </a:t>
            </a:r>
            <a:r>
              <a:rPr lang="en-US" altLang="zh-CN" dirty="0" err="1">
                <a:latin typeface="Consolas" panose="020B0609020204030204" pitchFamily="49" charset="0"/>
              </a:rPr>
              <a:t>thwas</a:t>
            </a:r>
            <a:r>
              <a:rPr lang="en-US" altLang="zh-CN" dirty="0">
                <a:latin typeface="Consolas" panose="020B0609020204030204" pitchFamily="49" charset="0"/>
              </a:rPr>
              <a:t> was really big!</a:t>
            </a:r>
            <a:endParaRPr lang="zh-CN" altLang="zh-CN" dirty="0">
              <a:latin typeface="Consolas" panose="020B0609020204030204" pitchFamily="49" charset="0"/>
            </a:endParaRPr>
          </a:p>
          <a:p>
            <a:pPr fontAlgn="base" latinLnBrk="1"/>
            <a:r>
              <a:rPr lang="en-US" altLang="zh-CN" dirty="0" err="1">
                <a:latin typeface="Consolas" panose="020B0609020204030204" pitchFamily="49" charset="0"/>
              </a:rPr>
              <a:t>thwas</a:t>
            </a:r>
            <a:r>
              <a:rPr lang="en-US" altLang="zh-CN" dirty="0">
                <a:latin typeface="Consolas" panose="020B0609020204030204" pitchFamily="49" charset="0"/>
              </a:rPr>
              <a:t> was an apple, and </a:t>
            </a:r>
            <a:r>
              <a:rPr lang="en-US" altLang="zh-CN" dirty="0" err="1">
                <a:latin typeface="Consolas" panose="020B0609020204030204" pitchFamily="49" charset="0"/>
              </a:rPr>
              <a:t>thwas</a:t>
            </a:r>
            <a:r>
              <a:rPr lang="en-US" altLang="zh-CN" dirty="0">
                <a:latin typeface="Consolas" panose="020B0609020204030204" pitchFamily="49" charset="0"/>
              </a:rPr>
              <a:t> is really big!</a:t>
            </a:r>
            <a:endParaRPr lang="zh-CN" altLang="zh-CN" dirty="0">
              <a:latin typeface="Consolas" panose="020B0609020204030204" pitchFamily="49" charset="0"/>
            </a:endParaRPr>
          </a:p>
          <a:p>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174690904"/>
              </p:ext>
            </p:extLst>
          </p:nvPr>
        </p:nvGraphicFramePr>
        <p:xfrm>
          <a:off x="2127834" y="3061913"/>
          <a:ext cx="8280972" cy="1406883"/>
        </p:xfrm>
        <a:graphic>
          <a:graphicData uri="http://schemas.openxmlformats.org/drawingml/2006/table">
            <a:tbl>
              <a:tblPr firstRow="1" firstCol="1" bandRow="1"/>
              <a:tblGrid>
                <a:gridCol w="8280972">
                  <a:extLst>
                    <a:ext uri="{9D8B030D-6E8A-4147-A177-3AD203B41FA5}">
                      <a16:colId xmlns:a16="http://schemas.microsoft.com/office/drawing/2014/main" val="504305477"/>
                    </a:ext>
                  </a:extLst>
                </a:gridCol>
              </a:tblGrid>
              <a:tr h="468961">
                <a:tc>
                  <a:txBody>
                    <a:bodyPr/>
                    <a:lstStyle/>
                    <a:p>
                      <a:pPr indent="127000" algn="just">
                        <a:lnSpc>
                          <a:spcPts val="19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 = "this is an apple, and this is really big!"</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3886912925"/>
                  </a:ext>
                </a:extLst>
              </a:tr>
              <a:tr h="468961">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s.replace</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is","was</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将字符串</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中所有的</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is</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都替换成</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was</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420953633"/>
                  </a:ext>
                </a:extLst>
              </a:tr>
              <a:tr h="468961">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s.replace</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("is", "was", 3)) </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将字符串</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中前三个</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is</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都替换成</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was</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470918261"/>
                  </a:ext>
                </a:extLst>
              </a:tr>
            </a:tbl>
          </a:graphicData>
        </a:graphic>
      </p:graphicFrame>
    </p:spTree>
    <p:extLst>
      <p:ext uri="{BB962C8B-B14F-4D97-AF65-F5344CB8AC3E}">
        <p14:creationId xmlns:p14="http://schemas.microsoft.com/office/powerpoint/2010/main" val="272774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.2 </a:t>
            </a:r>
            <a:r>
              <a:rPr lang="zh-CN" altLang="en-US" dirty="0" smtClean="0"/>
              <a:t>字符串的函数操作</a:t>
            </a:r>
            <a:endParaRPr lang="en-US" dirty="0"/>
          </a:p>
        </p:txBody>
      </p:sp>
      <p:sp>
        <p:nvSpPr>
          <p:cNvPr id="7" name="文本框 6"/>
          <p:cNvSpPr txBox="1"/>
          <p:nvPr/>
        </p:nvSpPr>
        <p:spPr>
          <a:xfrm>
            <a:off x="1103382" y="1439306"/>
            <a:ext cx="9982200" cy="836126"/>
          </a:xfrm>
          <a:prstGeom prst="rect">
            <a:avLst/>
          </a:prstGeom>
          <a:noFill/>
        </p:spPr>
        <p:txBody>
          <a:bodyPr wrap="square" rtlCol="0">
            <a:spAutoFit/>
          </a:bodyPr>
          <a:lstStyle/>
          <a:p>
            <a:pPr>
              <a:spcBef>
                <a:spcPts val="1000"/>
              </a:spcBef>
            </a:pPr>
            <a:r>
              <a:rPr lang="zh-CN" altLang="zh-CN"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6</a:t>
            </a:r>
            <a:r>
              <a:rPr lang="zh-CN" altLang="zh-CN" sz="2000" dirty="0" smtClean="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转换字符串</a:t>
            </a:r>
            <a:r>
              <a:rPr lang="zh-CN" altLang="zh-CN" sz="2000" dirty="0" smtClean="0">
                <a:latin typeface="宋体" panose="02010600030101010101" pitchFamily="2" charset="-122"/>
                <a:ea typeface="宋体" panose="02010600030101010101" pitchFamily="2" charset="-122"/>
              </a:rPr>
              <a:t>类型</a:t>
            </a:r>
            <a:endParaRPr lang="en-US" altLang="zh-CN" sz="2000" dirty="0" smtClean="0">
              <a:latin typeface="宋体" panose="02010600030101010101" pitchFamily="2" charset="-122"/>
              <a:ea typeface="宋体" panose="02010600030101010101" pitchFamily="2" charset="-122"/>
            </a:endParaRPr>
          </a:p>
          <a:p>
            <a:pPr>
              <a:spcBef>
                <a:spcPts val="1000"/>
              </a:spcBef>
            </a:pPr>
            <a:r>
              <a:rPr lang="en-US" altLang="ja-JP" sz="2000" dirty="0">
                <a:latin typeface="宋体" panose="02010600030101010101" pitchFamily="2" charset="-122"/>
                <a:ea typeface="宋体" panose="02010600030101010101" pitchFamily="2" charset="-122"/>
              </a:rPr>
              <a:t> </a:t>
            </a:r>
            <a:r>
              <a:rPr lang="en-US" altLang="ja-JP" sz="2000" dirty="0" smtClean="0">
                <a:latin typeface="宋体" panose="02010600030101010101" pitchFamily="2" charset="-122"/>
                <a:ea typeface="宋体" panose="02010600030101010101" pitchFamily="2" charset="-122"/>
              </a:rPr>
              <a:t>   </a:t>
            </a:r>
            <a:r>
              <a:rPr lang="ja-JP" altLang="zh-CN" sz="2000" dirty="0" smtClean="0">
                <a:latin typeface="宋体" panose="02010600030101010101" pitchFamily="2" charset="-122"/>
                <a:ea typeface="宋体" panose="02010600030101010101" pitchFamily="2" charset="-122"/>
              </a:rPr>
              <a:t>函数</a:t>
            </a:r>
            <a:r>
              <a:rPr lang="en-US" altLang="zh-CN" sz="2000" dirty="0" err="1">
                <a:latin typeface="宋体" panose="02010600030101010101" pitchFamily="2" charset="-122"/>
                <a:ea typeface="宋体" panose="02010600030101010101" pitchFamily="2" charset="-122"/>
              </a:rPr>
              <a:t>str</a:t>
            </a:r>
            <a:r>
              <a:rPr lang="en-US"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可以用来将变量的类型从数值转换为</a:t>
            </a:r>
            <a:r>
              <a:rPr lang="ja-JP" altLang="zh-CN" sz="2000" dirty="0" smtClean="0">
                <a:latin typeface="宋体" panose="02010600030101010101" pitchFamily="2" charset="-122"/>
                <a:ea typeface="宋体" panose="02010600030101010101" pitchFamily="2" charset="-122"/>
              </a:rPr>
              <a:t>字符串</a:t>
            </a:r>
            <a:endParaRPr lang="zh-CN" altLang="zh-CN" sz="2000" dirty="0">
              <a:latin typeface="宋体" panose="02010600030101010101" pitchFamily="2" charset="-122"/>
              <a:ea typeface="宋体" panose="02010600030101010101" pitchFamily="2" charset="-122"/>
            </a:endParaRPr>
          </a:p>
        </p:txBody>
      </p:sp>
      <p:sp>
        <p:nvSpPr>
          <p:cNvPr id="17" name="文本框 16"/>
          <p:cNvSpPr txBox="1"/>
          <p:nvPr/>
        </p:nvSpPr>
        <p:spPr>
          <a:xfrm>
            <a:off x="1715517" y="4478071"/>
            <a:ext cx="1876926" cy="400110"/>
          </a:xfrm>
          <a:prstGeom prst="rect">
            <a:avLst/>
          </a:prstGeom>
          <a:noFill/>
        </p:spPr>
        <p:txBody>
          <a:bodyPr wrap="square" rtlCol="0">
            <a:spAutoFit/>
          </a:bodyPr>
          <a:lstStyle/>
          <a:p>
            <a:r>
              <a:rPr lang="zh-CN" altLang="en-US" sz="2000" dirty="0" smtClean="0">
                <a:latin typeface="宋体" panose="02010600030101010101" pitchFamily="2" charset="-122"/>
                <a:ea typeface="宋体" panose="02010600030101010101" pitchFamily="2" charset="-122"/>
              </a:rPr>
              <a:t>运行结果为</a:t>
            </a:r>
            <a:endParaRPr lang="zh-CN" altLang="en-US" sz="2000" dirty="0">
              <a:latin typeface="宋体" panose="02010600030101010101" pitchFamily="2" charset="-122"/>
              <a:ea typeface="宋体" panose="02010600030101010101" pitchFamily="2" charset="-122"/>
            </a:endParaRPr>
          </a:p>
        </p:txBody>
      </p:sp>
      <p:sp>
        <p:nvSpPr>
          <p:cNvPr id="18" name="文本框 17"/>
          <p:cNvSpPr txBox="1"/>
          <p:nvPr/>
        </p:nvSpPr>
        <p:spPr>
          <a:xfrm>
            <a:off x="1715517" y="4878181"/>
            <a:ext cx="7055802" cy="646331"/>
          </a:xfrm>
          <a:prstGeom prst="rect">
            <a:avLst/>
          </a:prstGeom>
          <a:noFill/>
        </p:spPr>
        <p:txBody>
          <a:bodyPr wrap="square" rtlCol="0">
            <a:spAutoFit/>
          </a:bodyPr>
          <a:lstStyle/>
          <a:p>
            <a:r>
              <a:rPr lang="en-US" altLang="zh-CN" dirty="0">
                <a:latin typeface="Consolas" panose="020B0609020204030204" pitchFamily="49" charset="0"/>
              </a:rPr>
              <a:t>Amy is 18 years old</a:t>
            </a:r>
            <a:r>
              <a:rPr lang="en-US" altLang="zh-CN" dirty="0"/>
              <a:t>.</a:t>
            </a:r>
            <a:endParaRPr lang="zh-CN" altLang="zh-CN" dirty="0"/>
          </a:p>
          <a:p>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367989786"/>
              </p:ext>
            </p:extLst>
          </p:nvPr>
        </p:nvGraphicFramePr>
        <p:xfrm>
          <a:off x="1715517" y="2541576"/>
          <a:ext cx="8178496" cy="1645920"/>
        </p:xfrm>
        <a:graphic>
          <a:graphicData uri="http://schemas.openxmlformats.org/drawingml/2006/table">
            <a:tbl>
              <a:tblPr firstRow="1" firstCol="1" bandRow="1"/>
              <a:tblGrid>
                <a:gridCol w="8178496">
                  <a:extLst>
                    <a:ext uri="{9D8B030D-6E8A-4147-A177-3AD203B41FA5}">
                      <a16:colId xmlns:a16="http://schemas.microsoft.com/office/drawing/2014/main" val="1236034447"/>
                    </a:ext>
                  </a:extLst>
                </a:gridCol>
              </a:tblGrid>
              <a:tr h="309399">
                <a:tc>
                  <a:txBody>
                    <a:bodyPr/>
                    <a:lstStyle/>
                    <a:p>
                      <a:pPr indent="127000" algn="just">
                        <a:lnSpc>
                          <a:spcPct val="1500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name = "Amy"</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2446763603"/>
                  </a:ext>
                </a:extLst>
              </a:tr>
              <a:tr h="309399">
                <a:tc>
                  <a:txBody>
                    <a:bodyPr/>
                    <a:lstStyle/>
                    <a:p>
                      <a:pPr indent="127000" algn="just">
                        <a:lnSpc>
                          <a:spcPct val="1500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age = 18</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288109785"/>
                  </a:ext>
                </a:extLst>
              </a:tr>
              <a:tr h="309399">
                <a:tc>
                  <a:txBody>
                    <a:bodyPr/>
                    <a:lstStyle/>
                    <a:p>
                      <a:pPr indent="127000" algn="just">
                        <a:lnSpc>
                          <a:spcPct val="1500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info = name + " is " +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str</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(age) +" years old."</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315597960"/>
                  </a:ext>
                </a:extLst>
              </a:tr>
              <a:tr h="309399">
                <a:tc>
                  <a:txBody>
                    <a:bodyPr/>
                    <a:lstStyle/>
                    <a:p>
                      <a:pPr indent="127000" algn="just">
                        <a:lnSpc>
                          <a:spcPct val="1500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print(info)</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901281867"/>
                  </a:ext>
                </a:extLst>
              </a:tr>
            </a:tbl>
          </a:graphicData>
        </a:graphic>
      </p:graphicFrame>
    </p:spTree>
    <p:extLst>
      <p:ext uri="{BB962C8B-B14F-4D97-AF65-F5344CB8AC3E}">
        <p14:creationId xmlns:p14="http://schemas.microsoft.com/office/powerpoint/2010/main" val="3612322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.2 </a:t>
            </a:r>
            <a:r>
              <a:rPr lang="zh-CN" altLang="en-US" dirty="0" smtClean="0"/>
              <a:t>字符串的函数操作</a:t>
            </a:r>
            <a:endParaRPr lang="en-US" dirty="0"/>
          </a:p>
        </p:txBody>
      </p:sp>
      <p:sp>
        <p:nvSpPr>
          <p:cNvPr id="7" name="文本框 6"/>
          <p:cNvSpPr txBox="1"/>
          <p:nvPr/>
        </p:nvSpPr>
        <p:spPr>
          <a:xfrm>
            <a:off x="1103382" y="1600200"/>
            <a:ext cx="9982200" cy="2503249"/>
          </a:xfrm>
          <a:prstGeom prst="rect">
            <a:avLst/>
          </a:prstGeom>
          <a:noFill/>
        </p:spPr>
        <p:txBody>
          <a:bodyPr wrap="square" rtlCol="0">
            <a:spAutoFit/>
          </a:bodyPr>
          <a:lstStyle/>
          <a:p>
            <a:r>
              <a:rPr lang="zh-CN" altLang="zh-CN"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7</a:t>
            </a:r>
            <a:r>
              <a:rPr lang="zh-CN"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字符串的索引</a:t>
            </a:r>
            <a:endParaRPr lang="zh-CN" altLang="zh-CN" sz="2000" dirty="0">
              <a:latin typeface="宋体" panose="02010600030101010101" pitchFamily="2" charset="-122"/>
              <a:ea typeface="宋体" panose="02010600030101010101" pitchFamily="2" charset="-122"/>
            </a:endParaRPr>
          </a:p>
          <a:p>
            <a:pPr>
              <a:spcBef>
                <a:spcPts val="1000"/>
              </a:spcBef>
            </a:pPr>
            <a:r>
              <a:rPr lang="en-US" altLang="zh-CN" sz="2000" dirty="0" smtClean="0">
                <a:latin typeface="宋体" panose="02010600030101010101" pitchFamily="2" charset="-122"/>
                <a:ea typeface="宋体" panose="02010600030101010101" pitchFamily="2" charset="-122"/>
              </a:rPr>
              <a:t>    </a:t>
            </a:r>
            <a:r>
              <a:rPr lang="zh-CN" altLang="zh-CN" sz="2000" dirty="0" smtClean="0">
                <a:latin typeface="宋体" panose="02010600030101010101" pitchFamily="2" charset="-122"/>
                <a:ea typeface="宋体" panose="02010600030101010101" pitchFamily="2" charset="-122"/>
              </a:rPr>
              <a:t>在</a:t>
            </a:r>
            <a:r>
              <a:rPr lang="en-US" altLang="zh-CN" sz="2000" dirty="0">
                <a:latin typeface="宋体" panose="02010600030101010101" pitchFamily="2" charset="-122"/>
                <a:ea typeface="宋体" panose="02010600030101010101" pitchFamily="2" charset="-122"/>
              </a:rPr>
              <a:t>python</a:t>
            </a:r>
            <a:r>
              <a:rPr lang="zh-CN" altLang="zh-CN" sz="2000" dirty="0">
                <a:latin typeface="宋体" panose="02010600030101010101" pitchFamily="2" charset="-122"/>
                <a:ea typeface="宋体" panose="02010600030101010101" pitchFamily="2" charset="-122"/>
              </a:rPr>
              <a:t>中</a:t>
            </a:r>
            <a:r>
              <a:rPr lang="zh-CN" altLang="zh-CN" sz="2000" b="1" dirty="0">
                <a:latin typeface="宋体" panose="02010600030101010101" pitchFamily="2" charset="-122"/>
                <a:ea typeface="宋体" panose="02010600030101010101" pitchFamily="2" charset="-122"/>
              </a:rPr>
              <a:t>字符串是字符的有序集合</a:t>
            </a:r>
            <a:r>
              <a:rPr lang="zh-CN" altLang="zh-CN" sz="2000" dirty="0">
                <a:latin typeface="宋体" panose="02010600030101010101" pitchFamily="2" charset="-122"/>
                <a:ea typeface="宋体" panose="02010600030101010101" pitchFamily="2" charset="-122"/>
              </a:rPr>
              <a:t>，所以通过适当地操作能够通过其位置获得字符串内的元素。字符串中的字符是通过索引提取的，即通过在字符串之后的方括号中提供所需要的元素的数字偏移量提取字符</a:t>
            </a:r>
            <a:r>
              <a:rPr lang="zh-CN" altLang="zh-CN"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spcBef>
                <a:spcPts val="1000"/>
              </a:spcBef>
            </a:pP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Python</a:t>
            </a:r>
            <a:r>
              <a:rPr lang="zh-CN" altLang="zh-CN" sz="2000" dirty="0">
                <a:latin typeface="宋体" panose="02010600030101010101" pitchFamily="2" charset="-122"/>
                <a:ea typeface="宋体" panose="02010600030101010101" pitchFamily="2" charset="-122"/>
              </a:rPr>
              <a:t>字符串</a:t>
            </a:r>
            <a:r>
              <a:rPr lang="zh-CN" altLang="zh-CN" sz="2000" b="1" dirty="0">
                <a:latin typeface="宋体" panose="02010600030101010101" pitchFamily="2" charset="-122"/>
                <a:ea typeface="宋体" panose="02010600030101010101" pitchFamily="2" charset="-122"/>
              </a:rPr>
              <a:t>偏移量是从</a:t>
            </a:r>
            <a:r>
              <a:rPr lang="en-US" altLang="zh-CN" sz="2000" b="1" dirty="0">
                <a:latin typeface="宋体" panose="02010600030101010101" pitchFamily="2" charset="-122"/>
                <a:ea typeface="宋体" panose="02010600030101010101" pitchFamily="2" charset="-122"/>
              </a:rPr>
              <a:t>0</a:t>
            </a:r>
            <a:r>
              <a:rPr lang="zh-CN" altLang="zh-CN" sz="2000" b="1" dirty="0">
                <a:latin typeface="宋体" panose="02010600030101010101" pitchFamily="2" charset="-122"/>
                <a:ea typeface="宋体" panose="02010600030101010101" pitchFamily="2" charset="-122"/>
              </a:rPr>
              <a:t>开始的，并比字符串的长度小</a:t>
            </a:r>
            <a:r>
              <a:rPr lang="en-US" altLang="zh-CN" sz="2000" b="1" dirty="0" smtClean="0">
                <a:latin typeface="宋体" panose="02010600030101010101" pitchFamily="2" charset="-122"/>
                <a:ea typeface="宋体" panose="02010600030101010101" pitchFamily="2" charset="-122"/>
              </a:rPr>
              <a:t>1</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Python</a:t>
            </a:r>
            <a:r>
              <a:rPr lang="zh-CN" altLang="zh-CN" sz="2000" dirty="0">
                <a:latin typeface="宋体" panose="02010600030101010101" pitchFamily="2" charset="-122"/>
                <a:ea typeface="宋体" panose="02010600030101010101" pitchFamily="2" charset="-122"/>
              </a:rPr>
              <a:t>还支持类似在字符串中使用负偏移这样的方法从序列中获取元素。一个负偏移与这个字符串的长度相加后得到这个字符串的正的偏移值。能够将负偏移看作是从字符串的末尾处反向计数。</a:t>
            </a:r>
          </a:p>
        </p:txBody>
      </p:sp>
      <p:pic>
        <p:nvPicPr>
          <p:cNvPr id="9" name="图片 8"/>
          <p:cNvPicPr/>
          <p:nvPr/>
        </p:nvPicPr>
        <p:blipFill rotWithShape="1">
          <a:blip r:embed="rId3">
            <a:extLst>
              <a:ext uri="{28A0092B-C50C-407E-A947-70E740481C1C}">
                <a14:useLocalDpi xmlns:a14="http://schemas.microsoft.com/office/drawing/2010/main" val="0"/>
              </a:ext>
            </a:extLst>
          </a:blip>
          <a:srcRect t="16886" b="18149"/>
          <a:stretch/>
        </p:blipFill>
        <p:spPr bwMode="auto">
          <a:xfrm>
            <a:off x="2082423" y="4103449"/>
            <a:ext cx="8024117" cy="16398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6812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.2 </a:t>
            </a:r>
            <a:r>
              <a:rPr lang="zh-CN" altLang="en-US" dirty="0" smtClean="0"/>
              <a:t>字符串的函数操作</a:t>
            </a:r>
            <a:endParaRPr lang="en-US" dirty="0"/>
          </a:p>
        </p:txBody>
      </p:sp>
      <p:sp>
        <p:nvSpPr>
          <p:cNvPr id="17" name="文本框 16"/>
          <p:cNvSpPr txBox="1"/>
          <p:nvPr/>
        </p:nvSpPr>
        <p:spPr>
          <a:xfrm>
            <a:off x="1342132" y="5356129"/>
            <a:ext cx="1876926" cy="400110"/>
          </a:xfrm>
          <a:prstGeom prst="rect">
            <a:avLst/>
          </a:prstGeom>
          <a:noFill/>
        </p:spPr>
        <p:txBody>
          <a:bodyPr wrap="square" rtlCol="0">
            <a:spAutoFit/>
          </a:bodyPr>
          <a:lstStyle/>
          <a:p>
            <a:r>
              <a:rPr lang="zh-CN" altLang="en-US" sz="2000" dirty="0" smtClean="0">
                <a:latin typeface="宋体" panose="02010600030101010101" pitchFamily="2" charset="-122"/>
                <a:ea typeface="宋体" panose="02010600030101010101" pitchFamily="2" charset="-122"/>
              </a:rPr>
              <a:t>运行结果为</a:t>
            </a:r>
            <a:endParaRPr lang="zh-CN" altLang="en-US" sz="2000" dirty="0">
              <a:latin typeface="宋体" panose="02010600030101010101" pitchFamily="2" charset="-122"/>
              <a:ea typeface="宋体" panose="02010600030101010101" pitchFamily="2" charset="-122"/>
            </a:endParaRPr>
          </a:p>
        </p:txBody>
      </p:sp>
      <p:sp>
        <p:nvSpPr>
          <p:cNvPr id="18" name="文本框 17"/>
          <p:cNvSpPr txBox="1"/>
          <p:nvPr/>
        </p:nvSpPr>
        <p:spPr>
          <a:xfrm>
            <a:off x="2099085" y="5849034"/>
            <a:ext cx="2541070" cy="646331"/>
          </a:xfrm>
          <a:prstGeom prst="rect">
            <a:avLst/>
          </a:prstGeom>
          <a:noFill/>
        </p:spPr>
        <p:txBody>
          <a:bodyPr wrap="square" rtlCol="0">
            <a:spAutoFit/>
          </a:bodyPr>
          <a:lstStyle/>
          <a:p>
            <a:pPr fontAlgn="base" latinLnBrk="1"/>
            <a:r>
              <a:rPr lang="en-US" altLang="zh-CN" b="1" dirty="0" smtClean="0">
                <a:latin typeface="Consolas" panose="020B0609020204030204" pitchFamily="49" charset="0"/>
              </a:rPr>
              <a:t>1</a:t>
            </a:r>
            <a:endParaRPr lang="zh-CN" altLang="zh-CN" dirty="0">
              <a:latin typeface="Consolas" panose="020B0609020204030204" pitchFamily="49" charset="0"/>
            </a:endParaRPr>
          </a:p>
          <a:p>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403639091"/>
              </p:ext>
            </p:extLst>
          </p:nvPr>
        </p:nvGraphicFramePr>
        <p:xfrm>
          <a:off x="2099085" y="4532098"/>
          <a:ext cx="7109984" cy="700409"/>
        </p:xfrm>
        <a:graphic>
          <a:graphicData uri="http://schemas.openxmlformats.org/drawingml/2006/table">
            <a:tbl>
              <a:tblPr firstRow="1" firstCol="1" bandRow="1"/>
              <a:tblGrid>
                <a:gridCol w="7109984">
                  <a:extLst>
                    <a:ext uri="{9D8B030D-6E8A-4147-A177-3AD203B41FA5}">
                      <a16:colId xmlns:a16="http://schemas.microsoft.com/office/drawing/2014/main" val="1740198584"/>
                    </a:ext>
                  </a:extLst>
                </a:gridCol>
              </a:tblGrid>
              <a:tr h="347846">
                <a:tc>
                  <a:txBody>
                    <a:bodyPr/>
                    <a:lstStyle/>
                    <a:p>
                      <a:pPr indent="127000" algn="just">
                        <a:lnSpc>
                          <a:spcPts val="1900"/>
                        </a:lnSpc>
                        <a:spcAft>
                          <a:spcPts val="0"/>
                        </a:spcAft>
                      </a:pPr>
                      <a:r>
                        <a:rPr lang="en-US" sz="1800" b="0" i="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LS='</a:t>
                      </a:r>
                      <a:r>
                        <a:rPr lang="en-US" sz="1800" b="0" i="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literalstring</a:t>
                      </a:r>
                      <a:r>
                        <a:rPr lang="en-US" sz="1800" b="0" i="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4190153319"/>
                  </a:ext>
                </a:extLst>
              </a:tr>
              <a:tr h="352563">
                <a:tc>
                  <a:txBody>
                    <a:bodyPr/>
                    <a:lstStyle/>
                    <a:p>
                      <a:pPr indent="127000" algn="just">
                        <a:lnSpc>
                          <a:spcPts val="1900"/>
                        </a:lnSpc>
                        <a:spcAft>
                          <a:spcPts val="0"/>
                        </a:spcAft>
                      </a:pPr>
                      <a:r>
                        <a:rPr lang="en-US" sz="1800" b="0" i="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LS.find</a:t>
                      </a:r>
                      <a:r>
                        <a:rPr lang="en-US" sz="1800" b="0" i="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en-US" sz="1800" b="0" i="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a:t>
                      </a:r>
                      <a:r>
                        <a:rPr lang="en-US" sz="1800" b="0" i="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262224399"/>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598703748"/>
              </p:ext>
            </p:extLst>
          </p:nvPr>
        </p:nvGraphicFramePr>
        <p:xfrm>
          <a:off x="1559959" y="2183170"/>
          <a:ext cx="9380306" cy="2043714"/>
        </p:xfrm>
        <a:graphic>
          <a:graphicData uri="http://schemas.openxmlformats.org/drawingml/2006/table">
            <a:tbl>
              <a:tblPr firstRow="1" firstCol="1" bandRow="1"/>
              <a:tblGrid>
                <a:gridCol w="2028421">
                  <a:extLst>
                    <a:ext uri="{9D8B030D-6E8A-4147-A177-3AD203B41FA5}">
                      <a16:colId xmlns:a16="http://schemas.microsoft.com/office/drawing/2014/main" val="701808939"/>
                    </a:ext>
                  </a:extLst>
                </a:gridCol>
                <a:gridCol w="7351885">
                  <a:extLst>
                    <a:ext uri="{9D8B030D-6E8A-4147-A177-3AD203B41FA5}">
                      <a16:colId xmlns:a16="http://schemas.microsoft.com/office/drawing/2014/main" val="887100320"/>
                    </a:ext>
                  </a:extLst>
                </a:gridCol>
              </a:tblGrid>
              <a:tr h="398876">
                <a:tc>
                  <a:txBody>
                    <a:bodyPr/>
                    <a:lstStyle/>
                    <a:p>
                      <a:pPr indent="127000" algn="ctr">
                        <a:lnSpc>
                          <a:spcPts val="1900"/>
                        </a:lnSpc>
                        <a:spcAft>
                          <a:spcPts val="0"/>
                        </a:spcAft>
                      </a:pPr>
                      <a:r>
                        <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9235" algn="ctr">
                        <a:lnSpc>
                          <a:spcPts val="1900"/>
                        </a:lnSpc>
                        <a:spcAft>
                          <a:spcPts val="0"/>
                        </a:spcAft>
                      </a:pPr>
                      <a:r>
                        <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0243081"/>
                  </a:ext>
                </a:extLst>
              </a:tr>
              <a:tr h="398876">
                <a:tc>
                  <a:txBody>
                    <a:bodyPr/>
                    <a:lstStyle/>
                    <a:p>
                      <a:pPr indent="127000" algn="ctr">
                        <a:lnSpc>
                          <a:spcPts val="1900"/>
                        </a:lnSpc>
                        <a:spcAft>
                          <a:spcPts val="0"/>
                        </a:spcAft>
                      </a:pPr>
                      <a:r>
                        <a:rPr lang="en-US"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s.find</a:t>
                      </a:r>
                      <a:r>
                        <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l">
                        <a:lnSpc>
                          <a:spcPts val="1900"/>
                        </a:lnSpc>
                        <a:spcAft>
                          <a:spcPts val="0"/>
                        </a:spcAft>
                      </a:pPr>
                      <a:r>
                        <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字符串</a:t>
                      </a: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中包含</a:t>
                      </a: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的第一个索引，若没找到返回</a:t>
                      </a: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6635020"/>
                  </a:ext>
                </a:extLst>
              </a:tr>
              <a:tr h="398876">
                <a:tc>
                  <a:txBody>
                    <a:bodyPr/>
                    <a:lstStyle/>
                    <a:p>
                      <a:pPr indent="127000" algn="ctr">
                        <a:lnSpc>
                          <a:spcPts val="1900"/>
                        </a:lnSpc>
                        <a:spcAft>
                          <a:spcPts val="0"/>
                        </a:spcAft>
                      </a:pPr>
                      <a:r>
                        <a:rPr lang="en-US"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s.index</a:t>
                      </a: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l">
                        <a:lnSpc>
                          <a:spcPts val="1900"/>
                        </a:lnSpc>
                        <a:spcAft>
                          <a:spcPts val="0"/>
                        </a:spcAft>
                      </a:pPr>
                      <a:r>
                        <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字符串</a:t>
                      </a: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中包含</a:t>
                      </a: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的第一个索引，若没找到引起</a:t>
                      </a:r>
                      <a:r>
                        <a:rPr lang="en-US"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ValueError</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0481978"/>
                  </a:ext>
                </a:extLst>
              </a:tr>
              <a:tr h="448210">
                <a:tc>
                  <a:txBody>
                    <a:bodyPr/>
                    <a:lstStyle/>
                    <a:p>
                      <a:pPr indent="127000" algn="ctr">
                        <a:lnSpc>
                          <a:spcPts val="1900"/>
                        </a:lnSpc>
                        <a:spcAft>
                          <a:spcPts val="0"/>
                        </a:spcAft>
                      </a:pPr>
                      <a:r>
                        <a:rPr lang="en-US"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s.rfind</a:t>
                      </a: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l">
                        <a:lnSpc>
                          <a:spcPts val="1900"/>
                        </a:lnSpc>
                        <a:spcAft>
                          <a:spcPts val="0"/>
                        </a:spcAft>
                      </a:pPr>
                      <a:r>
                        <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字符串</a:t>
                      </a: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中包含</a:t>
                      </a: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的最后一个索引，若没找到返回</a:t>
                      </a: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5055593"/>
                  </a:ext>
                </a:extLst>
              </a:tr>
              <a:tr h="398876">
                <a:tc>
                  <a:txBody>
                    <a:bodyPr/>
                    <a:lstStyle/>
                    <a:p>
                      <a:pPr indent="127000" algn="ctr">
                        <a:lnSpc>
                          <a:spcPts val="1900"/>
                        </a:lnSpc>
                        <a:spcAft>
                          <a:spcPts val="0"/>
                        </a:spcAft>
                      </a:pPr>
                      <a:r>
                        <a:rPr lang="en-US"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s.rindex</a:t>
                      </a: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l">
                        <a:lnSpc>
                          <a:spcPts val="1900"/>
                        </a:lnSpc>
                        <a:spcAft>
                          <a:spcPts val="0"/>
                        </a:spcAft>
                      </a:pPr>
                      <a:r>
                        <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字符串</a:t>
                      </a: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中包含</a:t>
                      </a: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的最后一个索引，若没找到引起</a:t>
                      </a:r>
                      <a:r>
                        <a:rPr lang="en-US"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ValueError</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4260391"/>
                  </a:ext>
                </a:extLst>
              </a:tr>
            </a:tbl>
          </a:graphicData>
        </a:graphic>
      </p:graphicFrame>
      <p:sp>
        <p:nvSpPr>
          <p:cNvPr id="6" name="文本框 5"/>
          <p:cNvSpPr txBox="1"/>
          <p:nvPr/>
        </p:nvSpPr>
        <p:spPr>
          <a:xfrm>
            <a:off x="4674268" y="1637522"/>
            <a:ext cx="2856216" cy="400110"/>
          </a:xfrm>
          <a:prstGeom prst="rect">
            <a:avLst/>
          </a:prstGeom>
          <a:noFill/>
        </p:spPr>
        <p:txBody>
          <a:bodyPr wrap="square" rtlCol="0">
            <a:spAutoFit/>
          </a:bodyPr>
          <a:lstStyle/>
          <a:p>
            <a:r>
              <a:rPr lang="zh-CN" altLang="zh-CN" sz="2000" dirty="0">
                <a:latin typeface="宋体" panose="02010600030101010101" pitchFamily="2" charset="-122"/>
                <a:ea typeface="宋体" panose="02010600030101010101" pitchFamily="2" charset="-122"/>
              </a:rPr>
              <a:t>字符串索引相关函数</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472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.2 </a:t>
            </a:r>
            <a:r>
              <a:rPr lang="zh-CN" altLang="en-US" dirty="0" smtClean="0"/>
              <a:t>字符串的函数操作</a:t>
            </a:r>
            <a:endParaRPr lang="en-US" dirty="0"/>
          </a:p>
        </p:txBody>
      </p:sp>
      <p:sp>
        <p:nvSpPr>
          <p:cNvPr id="7" name="文本框 6"/>
          <p:cNvSpPr txBox="1"/>
          <p:nvPr/>
        </p:nvSpPr>
        <p:spPr>
          <a:xfrm>
            <a:off x="1103382" y="1600200"/>
            <a:ext cx="9982200" cy="5183470"/>
          </a:xfrm>
          <a:prstGeom prst="rect">
            <a:avLst/>
          </a:prstGeom>
          <a:noFill/>
        </p:spPr>
        <p:txBody>
          <a:bodyPr wrap="square" rtlCol="0">
            <a:spAutoFit/>
          </a:bodyPr>
          <a:lstStyle/>
          <a:p>
            <a:r>
              <a:rPr lang="zh-CN" altLang="zh-CN"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8</a:t>
            </a:r>
            <a:r>
              <a:rPr lang="zh-CN"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字符串的切片</a:t>
            </a:r>
            <a:endParaRPr lang="en-US" altLang="zh-CN" sz="2000" dirty="0" smtClean="0">
              <a:latin typeface="宋体" panose="02010600030101010101" pitchFamily="2" charset="-122"/>
              <a:ea typeface="宋体" panose="02010600030101010101" pitchFamily="2" charset="-122"/>
            </a:endParaRPr>
          </a:p>
          <a:p>
            <a:pPr>
              <a:spcBef>
                <a:spcPts val="1000"/>
              </a:spcBef>
            </a:pP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r>
              <a:rPr lang="zh-CN" altLang="zh-CN" sz="2000" dirty="0" smtClean="0">
                <a:latin typeface="宋体" panose="02010600030101010101" pitchFamily="2" charset="-122"/>
                <a:ea typeface="宋体" panose="02010600030101010101" pitchFamily="2" charset="-122"/>
              </a:rPr>
              <a:t>字符串</a:t>
            </a:r>
            <a:r>
              <a:rPr lang="zh-CN" altLang="zh-CN" sz="2000" dirty="0">
                <a:latin typeface="宋体" panose="02010600030101010101" pitchFamily="2" charset="-122"/>
                <a:ea typeface="宋体" panose="02010600030101010101" pitchFamily="2" charset="-122"/>
              </a:rPr>
              <a:t>的切片可以理解为索引的另一种通用形式，</a:t>
            </a:r>
            <a:r>
              <a:rPr lang="zh-CN" altLang="zh-CN" sz="2000" b="1" dirty="0">
                <a:latin typeface="宋体" panose="02010600030101010101" pitchFamily="2" charset="-122"/>
                <a:ea typeface="宋体" panose="02010600030101010101" pitchFamily="2" charset="-122"/>
              </a:rPr>
              <a:t>只不过索引提取的是单个元素，而切片提取的是原字符串的</a:t>
            </a:r>
            <a:r>
              <a:rPr lang="zh-CN" altLang="zh-CN" sz="2000" b="1" dirty="0" smtClean="0">
                <a:latin typeface="宋体" panose="02010600030101010101" pitchFamily="2" charset="-122"/>
                <a:ea typeface="宋体" panose="02010600030101010101" pitchFamily="2" charset="-122"/>
              </a:rPr>
              <a:t>一部分</a:t>
            </a:r>
            <a:endParaRPr lang="en-US" altLang="zh-CN" sz="2000" b="1" dirty="0" smtClean="0">
              <a:latin typeface="宋体" panose="02010600030101010101" pitchFamily="2" charset="-122"/>
              <a:ea typeface="宋体" panose="02010600030101010101" pitchFamily="2" charset="-122"/>
            </a:endParaRPr>
          </a:p>
          <a:p>
            <a:pPr>
              <a:spcBef>
                <a:spcPts val="1000"/>
              </a:spcBef>
            </a:pPr>
            <a:r>
              <a:rPr lang="en-US" altLang="zh-CN" sz="2000" dirty="0" smtClean="0">
                <a:latin typeface="宋体" panose="02010600030101010101" pitchFamily="2" charset="-122"/>
                <a:ea typeface="宋体" panose="02010600030101010101" pitchFamily="2" charset="-122"/>
              </a:rPr>
              <a:t>    </a:t>
            </a:r>
            <a:r>
              <a:rPr lang="zh-CN" altLang="zh-CN" sz="2000" dirty="0" smtClean="0">
                <a:latin typeface="宋体" panose="02010600030101010101" pitchFamily="2" charset="-122"/>
                <a:ea typeface="宋体" panose="02010600030101010101" pitchFamily="2" charset="-122"/>
              </a:rPr>
              <a:t>切片</a:t>
            </a:r>
            <a:r>
              <a:rPr lang="zh-CN" altLang="zh-CN" sz="2000" dirty="0">
                <a:latin typeface="宋体" panose="02010600030101010101" pitchFamily="2" charset="-122"/>
                <a:ea typeface="宋体" panose="02010600030101010101" pitchFamily="2" charset="-122"/>
              </a:rPr>
              <a:t>操作</a:t>
            </a:r>
            <a:r>
              <a:rPr lang="ja-JP" altLang="zh-CN" sz="2000" dirty="0">
                <a:latin typeface="宋体" panose="02010600030101010101" pitchFamily="2" charset="-122"/>
                <a:ea typeface="宋体" panose="02010600030101010101" pitchFamily="2" charset="-122"/>
              </a:rPr>
              <a:t>通常表现为</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start:end:step</a:t>
            </a:r>
            <a:r>
              <a:rPr lang="en-US"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，其中</a:t>
            </a:r>
            <a:r>
              <a:rPr lang="en-US" altLang="zh-CN" sz="2000" dirty="0">
                <a:latin typeface="宋体" panose="02010600030101010101" pitchFamily="2" charset="-122"/>
                <a:ea typeface="宋体" panose="02010600030101010101" pitchFamily="2" charset="-122"/>
              </a:rPr>
              <a:t>start</a:t>
            </a:r>
            <a:r>
              <a:rPr lang="ja-JP" altLang="zh-CN" sz="2000" dirty="0">
                <a:latin typeface="宋体" panose="02010600030101010101" pitchFamily="2" charset="-122"/>
                <a:ea typeface="宋体" panose="02010600030101010101" pitchFamily="2" charset="-122"/>
              </a:rPr>
              <a:t>为起始偏移量，</a:t>
            </a:r>
            <a:r>
              <a:rPr lang="en-US" altLang="zh-CN" sz="2000" dirty="0">
                <a:latin typeface="宋体" panose="02010600030101010101" pitchFamily="2" charset="-122"/>
                <a:ea typeface="宋体" panose="02010600030101010101" pitchFamily="2" charset="-122"/>
              </a:rPr>
              <a:t>end</a:t>
            </a:r>
            <a:r>
              <a:rPr lang="ja-JP" altLang="zh-CN" sz="2000" dirty="0">
                <a:latin typeface="宋体" panose="02010600030101010101" pitchFamily="2" charset="-122"/>
                <a:ea typeface="宋体" panose="02010600030101010101" pitchFamily="2" charset="-122"/>
              </a:rPr>
              <a:t>为终止偏移量，</a:t>
            </a:r>
            <a:r>
              <a:rPr lang="en-US" altLang="zh-CN" sz="2000" dirty="0">
                <a:latin typeface="宋体" panose="02010600030101010101" pitchFamily="2" charset="-122"/>
                <a:ea typeface="宋体" panose="02010600030101010101" pitchFamily="2" charset="-122"/>
              </a:rPr>
              <a:t>step</a:t>
            </a:r>
            <a:r>
              <a:rPr lang="ja-JP" altLang="zh-CN" sz="2000" dirty="0">
                <a:latin typeface="宋体" panose="02010600030101010101" pitchFamily="2" charset="-122"/>
                <a:ea typeface="宋体" panose="02010600030101010101" pitchFamily="2" charset="-122"/>
              </a:rPr>
              <a:t>为可选步长。在使用过程中，三个部分并非需要全部定义，根据开发者自身需要可以选择性省略。分片得到的字符串为</a:t>
            </a:r>
            <a:r>
              <a:rPr lang="en-US" altLang="zh-CN" sz="2000" dirty="0">
                <a:latin typeface="宋体" panose="02010600030101010101" pitchFamily="2" charset="-122"/>
                <a:ea typeface="宋体" panose="02010600030101010101" pitchFamily="2" charset="-122"/>
              </a:rPr>
              <a:t>start</a:t>
            </a:r>
            <a:r>
              <a:rPr lang="ja-JP" altLang="zh-CN" sz="2000" dirty="0">
                <a:latin typeface="宋体" panose="02010600030101010101" pitchFamily="2" charset="-122"/>
                <a:ea typeface="宋体" panose="02010600030101010101" pitchFamily="2" charset="-122"/>
              </a:rPr>
              <a:t>到</a:t>
            </a:r>
            <a:r>
              <a:rPr lang="en-US" altLang="zh-CN" sz="2000" dirty="0">
                <a:latin typeface="宋体" panose="02010600030101010101" pitchFamily="2" charset="-122"/>
                <a:ea typeface="宋体" panose="02010600030101010101" pitchFamily="2" charset="-122"/>
              </a:rPr>
              <a:t>end</a:t>
            </a:r>
            <a:r>
              <a:rPr lang="ja-JP" altLang="zh-CN" sz="2000" dirty="0">
                <a:latin typeface="宋体" panose="02010600030101010101" pitchFamily="2" charset="-122"/>
                <a:ea typeface="宋体" panose="02010600030101010101" pitchFamily="2" charset="-122"/>
              </a:rPr>
              <a:t>之前的全部字符，即不包含</a:t>
            </a:r>
            <a:r>
              <a:rPr lang="en-US" altLang="zh-CN" sz="2000" dirty="0">
                <a:latin typeface="宋体" panose="02010600030101010101" pitchFamily="2" charset="-122"/>
                <a:ea typeface="宋体" panose="02010600030101010101" pitchFamily="2" charset="-122"/>
              </a:rPr>
              <a:t>start</a:t>
            </a:r>
            <a:r>
              <a:rPr lang="ja-JP" altLang="zh-CN" sz="2000" dirty="0">
                <a:latin typeface="宋体" panose="02010600030101010101" pitchFamily="2" charset="-122"/>
                <a:ea typeface="宋体" panose="02010600030101010101" pitchFamily="2" charset="-122"/>
              </a:rPr>
              <a:t>而包含</a:t>
            </a:r>
            <a:r>
              <a:rPr lang="en-US" altLang="zh-CN" sz="2000" dirty="0">
                <a:latin typeface="宋体" panose="02010600030101010101" pitchFamily="2" charset="-122"/>
                <a:ea typeface="宋体" panose="02010600030101010101" pitchFamily="2" charset="-122"/>
              </a:rPr>
              <a:t>end</a:t>
            </a:r>
            <a:r>
              <a:rPr lang="ja-JP" altLang="zh-CN" sz="2000" dirty="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a:p>
            <a:pPr marL="342900" lvl="0" indent="-342900">
              <a:spcBef>
                <a:spcPts val="1500"/>
              </a:spcBef>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：提取从开头到结尾的整个字符串。</a:t>
            </a:r>
            <a:endParaRPr lang="zh-CN" altLang="zh-CN" sz="2000" dirty="0">
              <a:latin typeface="宋体" panose="02010600030101010101" pitchFamily="2" charset="-122"/>
              <a:ea typeface="宋体" panose="02010600030101010101" pitchFamily="2" charset="-122"/>
            </a:endParaRPr>
          </a:p>
          <a:p>
            <a:pPr marL="342900" lvl="0" indent="-342900">
              <a:spcBef>
                <a:spcPts val="1000"/>
              </a:spcBef>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[start:]</a:t>
            </a:r>
            <a:r>
              <a:rPr lang="ja-JP" altLang="zh-CN" sz="2000" dirty="0">
                <a:latin typeface="宋体" panose="02010600030101010101" pitchFamily="2" charset="-122"/>
                <a:ea typeface="宋体" panose="02010600030101010101" pitchFamily="2" charset="-122"/>
              </a:rPr>
              <a:t>：从</a:t>
            </a:r>
            <a:r>
              <a:rPr lang="en-US" altLang="zh-CN" sz="2000" dirty="0">
                <a:latin typeface="宋体" panose="02010600030101010101" pitchFamily="2" charset="-122"/>
                <a:ea typeface="宋体" panose="02010600030101010101" pitchFamily="2" charset="-122"/>
              </a:rPr>
              <a:t>start</a:t>
            </a:r>
            <a:r>
              <a:rPr lang="ja-JP" altLang="zh-CN" sz="2000" dirty="0">
                <a:latin typeface="宋体" panose="02010600030101010101" pitchFamily="2" charset="-122"/>
                <a:ea typeface="宋体" panose="02010600030101010101" pitchFamily="2" charset="-122"/>
              </a:rPr>
              <a:t>提取到结尾。</a:t>
            </a:r>
            <a:endParaRPr lang="zh-CN" altLang="zh-CN" sz="2000" dirty="0">
              <a:latin typeface="宋体" panose="02010600030101010101" pitchFamily="2" charset="-122"/>
              <a:ea typeface="宋体" panose="02010600030101010101" pitchFamily="2" charset="-122"/>
            </a:endParaRPr>
          </a:p>
          <a:p>
            <a:pPr marL="342900" lvl="0" indent="-342900">
              <a:spcBef>
                <a:spcPts val="1000"/>
              </a:spcBef>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[:end]</a:t>
            </a:r>
            <a:r>
              <a:rPr lang="ja-JP" altLang="zh-CN" sz="2000" dirty="0">
                <a:latin typeface="宋体" panose="02010600030101010101" pitchFamily="2" charset="-122"/>
                <a:ea typeface="宋体" panose="02010600030101010101" pitchFamily="2" charset="-122"/>
              </a:rPr>
              <a:t>：从开头提取到</a:t>
            </a:r>
            <a:r>
              <a:rPr lang="en-US" altLang="zh-CN" sz="2000" dirty="0">
                <a:latin typeface="宋体" panose="02010600030101010101" pitchFamily="2" charset="-122"/>
                <a:ea typeface="宋体" panose="02010600030101010101" pitchFamily="2" charset="-122"/>
              </a:rPr>
              <a:t>end-1</a:t>
            </a:r>
            <a:r>
              <a:rPr lang="ja-JP" altLang="zh-CN" sz="2000" dirty="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a:p>
            <a:pPr marL="342900" lvl="0" indent="-342900">
              <a:spcBef>
                <a:spcPts val="1000"/>
              </a:spcBef>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start:end</a:t>
            </a:r>
            <a:r>
              <a:rPr lang="en-US"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：从</a:t>
            </a:r>
            <a:r>
              <a:rPr lang="en-US" altLang="zh-CN" sz="2000" dirty="0">
                <a:latin typeface="宋体" panose="02010600030101010101" pitchFamily="2" charset="-122"/>
                <a:ea typeface="宋体" panose="02010600030101010101" pitchFamily="2" charset="-122"/>
              </a:rPr>
              <a:t>start</a:t>
            </a:r>
            <a:r>
              <a:rPr lang="ja-JP" altLang="zh-CN" sz="2000" dirty="0">
                <a:latin typeface="宋体" panose="02010600030101010101" pitchFamily="2" charset="-122"/>
                <a:ea typeface="宋体" panose="02010600030101010101" pitchFamily="2" charset="-122"/>
              </a:rPr>
              <a:t>提取到</a:t>
            </a:r>
            <a:r>
              <a:rPr lang="en-US" altLang="zh-CN" sz="2000" dirty="0">
                <a:latin typeface="宋体" panose="02010600030101010101" pitchFamily="2" charset="-122"/>
                <a:ea typeface="宋体" panose="02010600030101010101" pitchFamily="2" charset="-122"/>
              </a:rPr>
              <a:t>end-1</a:t>
            </a:r>
            <a:r>
              <a:rPr lang="ja-JP" altLang="zh-CN" sz="2000" dirty="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a:p>
            <a:pPr marL="342900" lvl="0" indent="-342900">
              <a:spcBef>
                <a:spcPts val="1000"/>
              </a:spcBef>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start:end:step</a:t>
            </a:r>
            <a:r>
              <a:rPr lang="en-US"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：从</a:t>
            </a:r>
            <a:r>
              <a:rPr lang="en-US" altLang="zh-CN" sz="2000" dirty="0">
                <a:latin typeface="宋体" panose="02010600030101010101" pitchFamily="2" charset="-122"/>
                <a:ea typeface="宋体" panose="02010600030101010101" pitchFamily="2" charset="-122"/>
              </a:rPr>
              <a:t>start</a:t>
            </a:r>
            <a:r>
              <a:rPr lang="ja-JP" altLang="zh-CN" sz="2000" dirty="0">
                <a:latin typeface="宋体" panose="02010600030101010101" pitchFamily="2" charset="-122"/>
                <a:ea typeface="宋体" panose="02010600030101010101" pitchFamily="2" charset="-122"/>
              </a:rPr>
              <a:t>提取到</a:t>
            </a:r>
            <a:r>
              <a:rPr lang="en-US" altLang="zh-CN" sz="2000" dirty="0">
                <a:latin typeface="宋体" panose="02010600030101010101" pitchFamily="2" charset="-122"/>
                <a:ea typeface="宋体" panose="02010600030101010101" pitchFamily="2" charset="-122"/>
              </a:rPr>
              <a:t>end-1</a:t>
            </a:r>
            <a:r>
              <a:rPr lang="ja-JP" altLang="zh-CN" sz="2000" dirty="0">
                <a:latin typeface="宋体" panose="02010600030101010101" pitchFamily="2" charset="-122"/>
                <a:ea typeface="宋体" panose="02010600030101010101" pitchFamily="2" charset="-122"/>
              </a:rPr>
              <a:t>，每</a:t>
            </a:r>
            <a:r>
              <a:rPr lang="en-US" altLang="zh-CN" sz="2000" dirty="0">
                <a:latin typeface="宋体" panose="02010600030101010101" pitchFamily="2" charset="-122"/>
                <a:ea typeface="宋体" panose="02010600030101010101" pitchFamily="2" charset="-122"/>
              </a:rPr>
              <a:t>step</a:t>
            </a:r>
            <a:r>
              <a:rPr lang="ja-JP" altLang="zh-CN" sz="2000" dirty="0">
                <a:latin typeface="宋体" panose="02010600030101010101" pitchFamily="2" charset="-122"/>
                <a:ea typeface="宋体" panose="02010600030101010101" pitchFamily="2" charset="-122"/>
              </a:rPr>
              <a:t>个字符提取一个。</a:t>
            </a:r>
            <a:endParaRPr lang="zh-CN" altLang="zh-CN" sz="2000" dirty="0">
              <a:latin typeface="宋体" panose="02010600030101010101" pitchFamily="2" charset="-122"/>
              <a:ea typeface="宋体" panose="02010600030101010101" pitchFamily="2" charset="-122"/>
            </a:endParaRPr>
          </a:p>
          <a:p>
            <a:pPr>
              <a:spcBef>
                <a:spcPts val="1000"/>
              </a:spcBef>
            </a:pPr>
            <a:endParaRPr lang="zh-CN"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2912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.2 </a:t>
            </a:r>
            <a:r>
              <a:rPr lang="zh-CN" altLang="en-US" dirty="0" smtClean="0"/>
              <a:t>字符串的函数操作</a:t>
            </a:r>
            <a:endParaRPr lang="en-US" dirty="0"/>
          </a:p>
        </p:txBody>
      </p:sp>
      <p:graphicFrame>
        <p:nvGraphicFramePr>
          <p:cNvPr id="3" name="表格 2"/>
          <p:cNvGraphicFramePr>
            <a:graphicFrameLocks noGrp="1"/>
          </p:cNvGraphicFramePr>
          <p:nvPr>
            <p:extLst>
              <p:ext uri="{D42A27DB-BD31-4B8C-83A1-F6EECF244321}">
                <p14:modId xmlns:p14="http://schemas.microsoft.com/office/powerpoint/2010/main" val="4026617158"/>
              </p:ext>
            </p:extLst>
          </p:nvPr>
        </p:nvGraphicFramePr>
        <p:xfrm>
          <a:off x="1106418" y="1440290"/>
          <a:ext cx="9980682" cy="3291840"/>
        </p:xfrm>
        <a:graphic>
          <a:graphicData uri="http://schemas.openxmlformats.org/drawingml/2006/table">
            <a:tbl>
              <a:tblPr firstRow="1" firstCol="1" bandRow="1"/>
              <a:tblGrid>
                <a:gridCol w="9980682">
                  <a:extLst>
                    <a:ext uri="{9D8B030D-6E8A-4147-A177-3AD203B41FA5}">
                      <a16:colId xmlns:a16="http://schemas.microsoft.com/office/drawing/2014/main" val="274440578"/>
                    </a:ext>
                  </a:extLst>
                </a:gridCol>
              </a:tblGrid>
              <a:tr h="395224">
                <a:tc>
                  <a:txBody>
                    <a:bodyPr/>
                    <a:lstStyle/>
                    <a:p>
                      <a:pPr indent="127000" algn="just">
                        <a:lnSpc>
                          <a:spcPct val="150000"/>
                        </a:lnSpc>
                        <a:spcAft>
                          <a:spcPts val="0"/>
                        </a:spcAft>
                      </a:pPr>
                      <a:r>
                        <a:rPr lang="en-US" sz="1800" b="0" i="0" kern="100">
                          <a:solidFill>
                            <a:srgbClr val="000000"/>
                          </a:solidFill>
                          <a:effectLst/>
                          <a:latin typeface="Consolas" panose="020B0609020204030204" pitchFamily="49" charset="0"/>
                          <a:ea typeface="宋体" panose="02010600030101010101" pitchFamily="2" charset="-122"/>
                          <a:cs typeface="Consolas" panose="020B0609020204030204" pitchFamily="49" charset="0"/>
                        </a:rPr>
                        <a:t>LS='literalstring'       #</a:t>
                      </a:r>
                      <a:r>
                        <a:rPr lang="ja-JP" sz="1800" b="0" i="0" kern="100">
                          <a:solidFill>
                            <a:srgbClr val="000000"/>
                          </a:solidFill>
                          <a:effectLst/>
                          <a:latin typeface="Consolas" panose="020B0609020204030204" pitchFamily="49" charset="0"/>
                          <a:ea typeface="宋体" panose="02010600030101010101" pitchFamily="2" charset="-122"/>
                          <a:cs typeface="Consolas" panose="020B0609020204030204" pitchFamily="49" charset="0"/>
                        </a:rPr>
                        <a:t>创建一个字符串并命名为</a:t>
                      </a:r>
                      <a:r>
                        <a:rPr lang="en-US" sz="1800" b="0" i="0" kern="100">
                          <a:solidFill>
                            <a:srgbClr val="000000"/>
                          </a:solidFill>
                          <a:effectLst/>
                          <a:latin typeface="Consolas" panose="020B0609020204030204" pitchFamily="49" charset="0"/>
                          <a:ea typeface="宋体" panose="02010600030101010101" pitchFamily="2" charset="-122"/>
                          <a:cs typeface="Consolas" panose="020B0609020204030204" pitchFamily="49" charset="0"/>
                        </a:rPr>
                        <a:t>LS</a:t>
                      </a:r>
                      <a:endParaRPr lang="zh-CN" sz="1800" b="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3946451989"/>
                  </a:ext>
                </a:extLst>
              </a:tr>
              <a:tr h="395224">
                <a:tc>
                  <a:txBody>
                    <a:bodyPr/>
                    <a:lstStyle/>
                    <a:p>
                      <a:pPr indent="127000" algn="just">
                        <a:lnSpc>
                          <a:spcPct val="150000"/>
                        </a:lnSpc>
                        <a:spcAft>
                          <a:spcPts val="0"/>
                        </a:spcAft>
                      </a:pP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print(LS[:])             </a:t>
                      </a:r>
                      <a:r>
                        <a:rPr lang="en-US" sz="1800" b="0" i="0" kern="10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输出字符串</a:t>
                      </a: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LS</a:t>
                      </a:r>
                      <a:endParaRPr lang="zh-CN"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919087997"/>
                  </a:ext>
                </a:extLst>
              </a:tr>
              <a:tr h="395224">
                <a:tc>
                  <a:txBody>
                    <a:bodyPr/>
                    <a:lstStyle/>
                    <a:p>
                      <a:pPr indent="127000" algn="just">
                        <a:lnSpc>
                          <a:spcPct val="150000"/>
                        </a:lnSpc>
                        <a:spcAft>
                          <a:spcPts val="0"/>
                        </a:spcAft>
                      </a:pP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print(LS[2:])            </a:t>
                      </a:r>
                      <a:r>
                        <a:rPr lang="en-US" sz="1800" b="0" i="0" kern="10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从偏移量</a:t>
                      </a: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2</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提取到字符串最后（不包含第</a:t>
                      </a: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2</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个字母）</a:t>
                      </a:r>
                      <a:endParaRPr lang="zh-CN"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638760253"/>
                  </a:ext>
                </a:extLst>
              </a:tr>
              <a:tr h="395224">
                <a:tc>
                  <a:txBody>
                    <a:bodyPr/>
                    <a:lstStyle/>
                    <a:p>
                      <a:pPr indent="127000" algn="just">
                        <a:lnSpc>
                          <a:spcPct val="150000"/>
                        </a:lnSpc>
                        <a:spcAft>
                          <a:spcPts val="0"/>
                        </a:spcAft>
                      </a:pP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print(LS[:8])       </a:t>
                      </a:r>
                      <a:r>
                        <a:rPr lang="en-US" sz="1800" b="0" i="0" kern="10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从字符串开始提取到偏移量</a:t>
                      </a: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8</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（包含第</a:t>
                      </a: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8</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个字母）</a:t>
                      </a:r>
                      <a:endParaRPr lang="zh-CN"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819179331"/>
                  </a:ext>
                </a:extLst>
              </a:tr>
              <a:tr h="395224">
                <a:tc>
                  <a:txBody>
                    <a:bodyPr/>
                    <a:lstStyle/>
                    <a:p>
                      <a:pPr indent="127000" algn="just">
                        <a:lnSpc>
                          <a:spcPct val="150000"/>
                        </a:lnSpc>
                        <a:spcAft>
                          <a:spcPts val="0"/>
                        </a:spcAft>
                      </a:pP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print(LS[2:8])  </a:t>
                      </a:r>
                      <a:r>
                        <a:rPr lang="en-US" sz="1800" b="0" i="0" kern="100" dirty="0">
                          <a:solidFill>
                            <a:srgbClr val="000000"/>
                          </a:solidFill>
                          <a:effectLst/>
                          <a:latin typeface="Consolas" panose="020B0609020204030204" pitchFamily="49" charset="0"/>
                          <a:ea typeface="等线" panose="02010600030101010101" pitchFamily="2" charset="-122"/>
                          <a:cs typeface="Consolas" panose="020B0609020204030204" pitchFamily="49" charset="0"/>
                        </a:rPr>
                        <a:t>    </a:t>
                      </a:r>
                      <a:r>
                        <a:rPr lang="en-US" sz="1800" b="0" i="0" kern="10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从偏移量</a:t>
                      </a: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2</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（不包含</a:t>
                      </a: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2</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）提取至偏移量</a:t>
                      </a: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8</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（包含</a:t>
                      </a: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8</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395184628"/>
                  </a:ext>
                </a:extLst>
              </a:tr>
              <a:tr h="395224">
                <a:tc>
                  <a:txBody>
                    <a:bodyPr/>
                    <a:lstStyle/>
                    <a:p>
                      <a:pPr indent="127000" algn="just">
                        <a:lnSpc>
                          <a:spcPct val="150000"/>
                        </a:lnSpc>
                        <a:spcAft>
                          <a:spcPts val="0"/>
                        </a:spcAft>
                      </a:pP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print(LS[2:8:2])    </a:t>
                      </a:r>
                      <a:r>
                        <a:rPr lang="en-US" sz="1800" b="0" i="0" kern="10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从偏移量</a:t>
                      </a: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2</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（不包含</a:t>
                      </a: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2</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）每</a:t>
                      </a: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2</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个字母提取至偏移量</a:t>
                      </a: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8</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（包含</a:t>
                      </a: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8</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628012909"/>
                  </a:ext>
                </a:extLst>
              </a:tr>
              <a:tr h="395224">
                <a:tc>
                  <a:txBody>
                    <a:bodyPr/>
                    <a:lstStyle/>
                    <a:p>
                      <a:pPr indent="127000" algn="just">
                        <a:lnSpc>
                          <a:spcPct val="150000"/>
                        </a:lnSpc>
                        <a:spcAft>
                          <a:spcPts val="0"/>
                        </a:spcAft>
                      </a:pP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print(LS[-6:-1:2</a:t>
                      </a:r>
                      <a:r>
                        <a:rPr lang="en-US" sz="1800" b="0" i="0" kern="10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b="0" i="0" kern="100" dirty="0" smtClean="0">
                          <a:solidFill>
                            <a:srgbClr val="000000"/>
                          </a:solidFill>
                          <a:effectLst/>
                          <a:latin typeface="Consolas" panose="020B0609020204030204" pitchFamily="49" charset="0"/>
                          <a:ea typeface="等线" panose="02010600030101010101" pitchFamily="2" charset="-122"/>
                          <a:cs typeface="Consolas" panose="020B0609020204030204" pitchFamily="49" charset="0"/>
                        </a:rPr>
                        <a:t> </a:t>
                      </a: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从倒数第</a:t>
                      </a: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6</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个（包含倒数第</a:t>
                      </a: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6</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）每</a:t>
                      </a: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2</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个提取至倒数第</a:t>
                      </a: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1</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个（不包倒数第</a:t>
                      </a:r>
                      <a:r>
                        <a:rPr lang="en-US"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1</a:t>
                      </a:r>
                      <a:r>
                        <a:rPr lang="ja-JP" sz="1800" b="0" i="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148864248"/>
                  </a:ext>
                </a:extLst>
              </a:tr>
              <a:tr h="395224">
                <a:tc>
                  <a:txBody>
                    <a:bodyPr/>
                    <a:lstStyle/>
                    <a:p>
                      <a:pPr indent="127000" algn="just">
                        <a:lnSpc>
                          <a:spcPct val="150000"/>
                        </a:lnSpc>
                        <a:spcAft>
                          <a:spcPts val="0"/>
                        </a:spcAft>
                      </a:pPr>
                      <a:r>
                        <a:rPr lang="en-US" sz="1800" b="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print(LS[2:30])    </a:t>
                      </a:r>
                      <a:r>
                        <a:rPr lang="en-US" sz="1800" b="0" kern="10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 </a:t>
                      </a:r>
                      <a:r>
                        <a:rPr lang="en-US" sz="1800" b="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ja-JP" sz="1800" b="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从偏移量</a:t>
                      </a:r>
                      <a:r>
                        <a:rPr lang="en-US" sz="1800" b="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10</a:t>
                      </a:r>
                      <a:r>
                        <a:rPr lang="ja-JP" sz="1800" b="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（不包含</a:t>
                      </a:r>
                      <a:r>
                        <a:rPr lang="en-US" sz="1800" b="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10</a:t>
                      </a:r>
                      <a:r>
                        <a:rPr lang="ja-JP" sz="1800" b="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）提取至偏移量</a:t>
                      </a:r>
                      <a:r>
                        <a:rPr lang="en-US" sz="1800" b="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30</a:t>
                      </a:r>
                      <a:r>
                        <a:rPr lang="ja-JP" sz="1800" b="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（包含</a:t>
                      </a:r>
                      <a:r>
                        <a:rPr lang="en-US" sz="1800" b="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30</a:t>
                      </a:r>
                      <a:r>
                        <a:rPr lang="ja-JP" sz="1800" b="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），索引过大</a:t>
                      </a:r>
                      <a:endParaRPr lang="zh-CN"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4164682457"/>
                  </a:ext>
                </a:extLst>
              </a:tr>
            </a:tbl>
          </a:graphicData>
        </a:graphic>
      </p:graphicFrame>
      <p:sp>
        <p:nvSpPr>
          <p:cNvPr id="4" name="矩形 3"/>
          <p:cNvSpPr/>
          <p:nvPr/>
        </p:nvSpPr>
        <p:spPr>
          <a:xfrm>
            <a:off x="1104900" y="4732130"/>
            <a:ext cx="1467068" cy="400110"/>
          </a:xfrm>
          <a:prstGeom prst="rect">
            <a:avLst/>
          </a:prstGeom>
        </p:spPr>
        <p:txBody>
          <a:bodyPr wrap="none">
            <a:spAutoFit/>
          </a:bodyPr>
          <a:lstStyle/>
          <a:p>
            <a:r>
              <a:rPr lang="zh-CN" altLang="zh-CN" sz="2000" kern="0" dirty="0">
                <a:latin typeface="Consolas" panose="020B0609020204030204" pitchFamily="49" charset="0"/>
                <a:ea typeface="宋体" panose="02010600030101010101" pitchFamily="2" charset="-122"/>
                <a:cs typeface="Times New Roman" panose="02020603050405020304" pitchFamily="18" charset="0"/>
              </a:rPr>
              <a:t>运行</a:t>
            </a:r>
            <a:r>
              <a:rPr lang="ja-JP" altLang="zh-CN" sz="2000" kern="0" dirty="0">
                <a:latin typeface="Consolas" panose="020B0609020204030204" pitchFamily="49" charset="0"/>
                <a:ea typeface="宋体" panose="02010600030101010101" pitchFamily="2" charset="-122"/>
                <a:cs typeface="Times New Roman" panose="02020603050405020304" pitchFamily="18" charset="0"/>
              </a:rPr>
              <a:t>结果</a:t>
            </a:r>
            <a:r>
              <a:rPr lang="zh-CN" altLang="zh-CN" sz="2000" kern="0" dirty="0">
                <a:latin typeface="Consolas" panose="020B0609020204030204" pitchFamily="49" charset="0"/>
                <a:ea typeface="宋体" panose="02010600030101010101" pitchFamily="2" charset="-122"/>
                <a:cs typeface="Times New Roman" panose="02020603050405020304" pitchFamily="18" charset="0"/>
              </a:rPr>
              <a:t>为</a:t>
            </a:r>
            <a:endParaRPr lang="zh-CN" altLang="en-US" sz="2000" dirty="0"/>
          </a:p>
        </p:txBody>
      </p:sp>
      <p:sp>
        <p:nvSpPr>
          <p:cNvPr id="5" name="矩形 4"/>
          <p:cNvSpPr/>
          <p:nvPr/>
        </p:nvSpPr>
        <p:spPr>
          <a:xfrm>
            <a:off x="1104900" y="5132240"/>
            <a:ext cx="6096000" cy="1797928"/>
          </a:xfrm>
          <a:prstGeom prst="rect">
            <a:avLst/>
          </a:prstGeom>
        </p:spPr>
        <p:txBody>
          <a:bodyPr>
            <a:spAutoFit/>
          </a:bodyPr>
          <a:lstStyle/>
          <a:p>
            <a:pPr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literalstring</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teralstring</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literals</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terals</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trl</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srn</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teralstring</a:t>
            </a:r>
            <a:endParaRPr lang="zh-CN" altLang="zh-CN"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68402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517" y="2750961"/>
            <a:ext cx="10071099" cy="1684150"/>
          </a:xfrm>
        </p:spPr>
        <p:txBody>
          <a:bodyPr/>
          <a:lstStyle/>
          <a:p>
            <a:r>
              <a:rPr lang="en-US" dirty="0" smtClean="0"/>
              <a:t>10</a:t>
            </a:r>
            <a:r>
              <a:rPr lang="en-US" dirty="0" smtClean="0"/>
              <a:t>.3 </a:t>
            </a:r>
            <a:r>
              <a:rPr lang="zh-CN" altLang="en-US" dirty="0"/>
              <a:t>正则表达式</a:t>
            </a:r>
            <a:endParaRPr lang="en-US" dirty="0"/>
          </a:p>
        </p:txBody>
      </p:sp>
      <p:sp>
        <p:nvSpPr>
          <p:cNvPr id="4" name="文本占位符 3"/>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1436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sp>
        <p:nvSpPr>
          <p:cNvPr id="6" name="文本框 5"/>
          <p:cNvSpPr txBox="1"/>
          <p:nvPr/>
        </p:nvSpPr>
        <p:spPr>
          <a:xfrm>
            <a:off x="1104900" y="2146433"/>
            <a:ext cx="9980682" cy="1631216"/>
          </a:xfrm>
          <a:prstGeom prst="rect">
            <a:avLst/>
          </a:prstGeom>
          <a:noFill/>
        </p:spPr>
        <p:txBody>
          <a:bodyPr wrap="square" rtlCol="0">
            <a:spAutoFit/>
          </a:bodyPr>
          <a:lstStyle/>
          <a:p>
            <a:pPr algn="just"/>
            <a:r>
              <a:rPr lang="en-US" altLang="ja-JP" sz="2000" dirty="0" smtClean="0">
                <a:latin typeface="宋体" panose="02010600030101010101" pitchFamily="2" charset="-122"/>
                <a:ea typeface="宋体" panose="02010600030101010101" pitchFamily="2" charset="-122"/>
              </a:rPr>
              <a:t>   </a:t>
            </a:r>
            <a:r>
              <a:rPr lang="ja-JP" altLang="zh-CN" sz="2000" dirty="0" smtClean="0">
                <a:latin typeface="宋体" panose="02010600030101010101" pitchFamily="2" charset="-122"/>
                <a:ea typeface="宋体" panose="02010600030101010101" pitchFamily="2" charset="-122"/>
              </a:rPr>
              <a:t>正则表达式</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Regular Expression, RE</a:t>
            </a:r>
            <a:r>
              <a:rPr lang="zh-CN"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用作于处理文件和数据</a:t>
            </a:r>
            <a:r>
              <a:rPr lang="zh-CN" altLang="zh-CN" sz="2000" dirty="0">
                <a:latin typeface="宋体" panose="02010600030101010101" pitchFamily="2" charset="-122"/>
                <a:ea typeface="宋体" panose="02010600030101010101" pitchFamily="2" charset="-122"/>
              </a:rPr>
              <a:t>，是一种</a:t>
            </a:r>
            <a:r>
              <a:rPr lang="ja-JP" altLang="zh-CN" sz="2000" dirty="0">
                <a:latin typeface="宋体" panose="02010600030101010101" pitchFamily="2" charset="-122"/>
                <a:ea typeface="宋体" panose="02010600030101010101" pitchFamily="2" charset="-122"/>
              </a:rPr>
              <a:t>高级</a:t>
            </a:r>
            <a:r>
              <a:rPr lang="zh-CN" altLang="zh-CN" sz="2000" dirty="0">
                <a:latin typeface="宋体" panose="02010600030101010101" pitchFamily="2" charset="-122"/>
                <a:ea typeface="宋体" panose="02010600030101010101" pitchFamily="2" charset="-122"/>
              </a:rPr>
              <a:t>的</a:t>
            </a:r>
            <a:r>
              <a:rPr lang="ja-JP" altLang="zh-CN" sz="2000" dirty="0">
                <a:latin typeface="宋体" panose="02010600030101010101" pitchFamily="2" charset="-122"/>
                <a:ea typeface="宋体" panose="02010600030101010101" pitchFamily="2" charset="-122"/>
              </a:rPr>
              <a:t>文本模式匹配</a:t>
            </a:r>
            <a:r>
              <a:rPr lang="zh-CN" altLang="zh-CN" sz="2000" dirty="0">
                <a:latin typeface="宋体" panose="02010600030101010101" pitchFamily="2" charset="-122"/>
                <a:ea typeface="宋体" panose="02010600030101010101" pitchFamily="2" charset="-122"/>
              </a:rPr>
              <a:t>方式</a:t>
            </a:r>
            <a:r>
              <a:rPr lang="ja-JP" altLang="zh-CN" sz="2000" dirty="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为</a:t>
            </a:r>
            <a:r>
              <a:rPr lang="ja-JP" altLang="zh-CN" sz="2000" dirty="0">
                <a:latin typeface="宋体" panose="02010600030101010101" pitchFamily="2" charset="-122"/>
                <a:ea typeface="宋体" panose="02010600030101010101" pitchFamily="2" charset="-122"/>
              </a:rPr>
              <a:t>搜索</a:t>
            </a:r>
            <a:r>
              <a:rPr lang="zh-CN" altLang="zh-CN" sz="2000" dirty="0">
                <a:latin typeface="宋体" panose="02010600030101010101" pitchFamily="2" charset="-122"/>
                <a:ea typeface="宋体" panose="02010600030101010101" pitchFamily="2" charset="-122"/>
              </a:rPr>
              <a:t>和</a:t>
            </a:r>
            <a:r>
              <a:rPr lang="ja-JP" altLang="zh-CN" sz="2000" dirty="0">
                <a:latin typeface="宋体" panose="02010600030101010101" pitchFamily="2" charset="-122"/>
                <a:ea typeface="宋体" panose="02010600030101010101" pitchFamily="2" charset="-122"/>
              </a:rPr>
              <a:t>替代等功能</a:t>
            </a:r>
            <a:r>
              <a:rPr lang="zh-CN" altLang="zh-CN" sz="2000" dirty="0">
                <a:latin typeface="宋体" panose="02010600030101010101" pitchFamily="2" charset="-122"/>
                <a:ea typeface="宋体" panose="02010600030101010101" pitchFamily="2" charset="-122"/>
              </a:rPr>
              <a:t>的实现提</a:t>
            </a:r>
            <a:r>
              <a:rPr lang="ja-JP" altLang="zh-CN" sz="2000" dirty="0">
                <a:latin typeface="宋体" panose="02010600030101010101" pitchFamily="2" charset="-122"/>
                <a:ea typeface="宋体" panose="02010600030101010101" pitchFamily="2" charset="-122"/>
              </a:rPr>
              <a:t>供了基础。正则表达式是一些由字符和特殊符号组成的字符串，它们描述了这些字符和</a:t>
            </a:r>
            <a:r>
              <a:rPr lang="zh-CN" altLang="zh-CN" sz="2000" dirty="0">
                <a:latin typeface="宋体" panose="02010600030101010101" pitchFamily="2" charset="-122"/>
                <a:ea typeface="宋体" panose="02010600030101010101" pitchFamily="2" charset="-122"/>
              </a:rPr>
              <a:t>符号</a:t>
            </a:r>
            <a:r>
              <a:rPr lang="ja-JP" altLang="zh-CN" sz="2000" dirty="0">
                <a:latin typeface="宋体" panose="02010600030101010101" pitchFamily="2" charset="-122"/>
                <a:ea typeface="宋体" panose="02010600030101010101" pitchFamily="2" charset="-122"/>
              </a:rPr>
              <a:t>的某种重复方式，</a:t>
            </a:r>
            <a:r>
              <a:rPr lang="zh-CN" altLang="zh-CN" sz="2000" dirty="0">
                <a:latin typeface="宋体" panose="02010600030101010101" pitchFamily="2" charset="-122"/>
                <a:ea typeface="宋体" panose="02010600030101010101" pitchFamily="2" charset="-122"/>
              </a:rPr>
              <a:t>能够按照</a:t>
            </a:r>
            <a:r>
              <a:rPr lang="ja-JP" altLang="zh-CN" sz="2000" dirty="0">
                <a:latin typeface="宋体" panose="02010600030101010101" pitchFamily="2" charset="-122"/>
                <a:ea typeface="宋体" panose="02010600030101010101" pitchFamily="2" charset="-122"/>
              </a:rPr>
              <a:t>某种</a:t>
            </a:r>
            <a:r>
              <a:rPr lang="zh-CN" altLang="zh-CN" sz="2000" dirty="0">
                <a:latin typeface="宋体" panose="02010600030101010101" pitchFamily="2" charset="-122"/>
                <a:ea typeface="宋体" panose="02010600030101010101" pitchFamily="2" charset="-122"/>
              </a:rPr>
              <a:t>预先设定的</a:t>
            </a:r>
            <a:r>
              <a:rPr lang="ja-JP" altLang="zh-CN" sz="2000" dirty="0">
                <a:latin typeface="宋体" panose="02010600030101010101" pitchFamily="2" charset="-122"/>
                <a:ea typeface="宋体" panose="02010600030101010101" pitchFamily="2" charset="-122"/>
              </a:rPr>
              <a:t>模式</a:t>
            </a:r>
            <a:r>
              <a:rPr lang="zh-CN" altLang="zh-CN" sz="2000" dirty="0">
                <a:latin typeface="宋体" panose="02010600030101010101" pitchFamily="2" charset="-122"/>
                <a:ea typeface="宋体" panose="02010600030101010101" pitchFamily="2" charset="-122"/>
              </a:rPr>
              <a:t>来</a:t>
            </a:r>
            <a:r>
              <a:rPr lang="ja-JP" altLang="zh-CN" sz="2000" dirty="0">
                <a:latin typeface="宋体" panose="02010600030101010101" pitchFamily="2" charset="-122"/>
                <a:ea typeface="宋体" panose="02010600030101010101" pitchFamily="2" charset="-122"/>
              </a:rPr>
              <a:t>匹配一个</a:t>
            </a:r>
            <a:r>
              <a:rPr lang="zh-CN" altLang="zh-CN" sz="2000" dirty="0">
                <a:latin typeface="宋体" panose="02010600030101010101" pitchFamily="2" charset="-122"/>
                <a:ea typeface="宋体" panose="02010600030101010101" pitchFamily="2" charset="-122"/>
              </a:rPr>
              <a:t>具</a:t>
            </a:r>
            <a:r>
              <a:rPr lang="ja-JP" altLang="zh-CN" sz="2000" dirty="0">
                <a:latin typeface="宋体" panose="02010600030101010101" pitchFamily="2" charset="-122"/>
                <a:ea typeface="宋体" panose="02010600030101010101" pitchFamily="2" charset="-122"/>
              </a:rPr>
              <a:t>有相似特征的字符串的集合</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Python</a:t>
            </a:r>
            <a:r>
              <a:rPr lang="ja-JP" altLang="zh-CN" sz="2000" dirty="0">
                <a:latin typeface="宋体" panose="02010600030101010101" pitchFamily="2" charset="-122"/>
                <a:ea typeface="宋体" panose="02010600030101010101" pitchFamily="2" charset="-122"/>
              </a:rPr>
              <a:t>通过标准库的</a:t>
            </a:r>
            <a:r>
              <a:rPr lang="en-US" altLang="zh-CN" sz="2000" dirty="0">
                <a:latin typeface="宋体" panose="02010600030101010101" pitchFamily="2" charset="-122"/>
                <a:ea typeface="宋体" panose="02010600030101010101" pitchFamily="2" charset="-122"/>
              </a:rPr>
              <a:t>re</a:t>
            </a:r>
            <a:r>
              <a:rPr lang="ja-JP" altLang="zh-CN" sz="2000" dirty="0">
                <a:latin typeface="宋体" panose="02010600030101010101" pitchFamily="2" charset="-122"/>
                <a:ea typeface="宋体" panose="02010600030101010101" pitchFamily="2" charset="-122"/>
              </a:rPr>
              <a:t>模块</a:t>
            </a:r>
            <a:r>
              <a:rPr lang="zh-CN" altLang="zh-CN" sz="2000" dirty="0">
                <a:latin typeface="宋体" panose="02010600030101010101" pitchFamily="2" charset="-122"/>
                <a:ea typeface="宋体" panose="02010600030101010101" pitchFamily="2" charset="-122"/>
              </a:rPr>
              <a:t>来进行正</a:t>
            </a:r>
            <a:r>
              <a:rPr lang="ja-JP" altLang="zh-CN" sz="2000" dirty="0">
                <a:latin typeface="宋体" panose="02010600030101010101" pitchFamily="2" charset="-122"/>
                <a:ea typeface="宋体" panose="02010600030101010101" pitchFamily="2" charset="-122"/>
              </a:rPr>
              <a:t>则表达式</a:t>
            </a:r>
            <a:r>
              <a:rPr lang="zh-CN" altLang="zh-CN" sz="2000" dirty="0">
                <a:latin typeface="宋体" panose="02010600030101010101" pitchFamily="2" charset="-122"/>
                <a:ea typeface="宋体" panose="02010600030101010101" pitchFamily="2" charset="-122"/>
              </a:rPr>
              <a:t>的解释和功能的实现</a:t>
            </a:r>
            <a:r>
              <a:rPr lang="ja-JP" altLang="zh-CN"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853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418" y="38501"/>
            <a:ext cx="9980682" cy="1096962"/>
          </a:xfrm>
        </p:spPr>
        <p:txBody>
          <a:bodyPr/>
          <a:lstStyle/>
          <a:p>
            <a:r>
              <a:rPr lang="en-US" dirty="0" smtClean="0"/>
              <a:t>10</a:t>
            </a:r>
            <a:r>
              <a:rPr lang="en-US" dirty="0" smtClean="0"/>
              <a:t>.3 </a:t>
            </a:r>
            <a:r>
              <a:rPr lang="zh-CN" altLang="en-US" dirty="0" smtClean="0"/>
              <a:t>正则表达式</a:t>
            </a:r>
            <a:endParaRPr lang="en-US" dirty="0"/>
          </a:p>
        </p:txBody>
      </p:sp>
      <p:sp>
        <p:nvSpPr>
          <p:cNvPr id="6" name="文本框 5"/>
          <p:cNvSpPr txBox="1"/>
          <p:nvPr/>
        </p:nvSpPr>
        <p:spPr>
          <a:xfrm>
            <a:off x="1106418" y="1492271"/>
            <a:ext cx="9982200" cy="1451679"/>
          </a:xfrm>
          <a:prstGeom prst="rect">
            <a:avLst/>
          </a:prstGeom>
          <a:noFill/>
        </p:spPr>
        <p:txBody>
          <a:bodyPr wrap="square" rtlCol="0">
            <a:spAutoFit/>
          </a:bodyPr>
          <a:lstStyle/>
          <a:p>
            <a:pPr algn="just">
              <a:spcBef>
                <a:spcPts val="1000"/>
              </a:spcBef>
            </a:pPr>
            <a:r>
              <a:rPr lang="zh-CN" altLang="en-US" sz="2000" dirty="0" smtClean="0"/>
              <a:t>（</a:t>
            </a:r>
            <a:r>
              <a:rPr lang="en-US" altLang="zh-CN" sz="2000" dirty="0" smtClean="0"/>
              <a:t>1</a:t>
            </a:r>
            <a:r>
              <a:rPr lang="zh-CN" altLang="en-US" sz="2000" dirty="0" smtClean="0"/>
              <a:t>）正则表达式的语法规范</a:t>
            </a:r>
            <a:endParaRPr lang="en-US" altLang="zh-CN" sz="2000" dirty="0" smtClean="0"/>
          </a:p>
          <a:p>
            <a:pPr marL="342900" indent="-342900" algn="just">
              <a:spcBef>
                <a:spcPts val="1000"/>
              </a:spcBef>
              <a:buFont typeface="Arial" panose="020B0604020202020204" pitchFamily="34" charset="0"/>
              <a:buChar char="•"/>
            </a:pPr>
            <a:r>
              <a:rPr lang="zh-CN" altLang="zh-CN" sz="2000" dirty="0">
                <a:latin typeface="宋体" panose="02010600030101010101" pitchFamily="2" charset="-122"/>
                <a:ea typeface="宋体" panose="02010600030101010101" pitchFamily="2" charset="-122"/>
              </a:rPr>
              <a:t>元字符</a:t>
            </a:r>
          </a:p>
          <a:p>
            <a:pPr algn="just"/>
            <a:r>
              <a:rPr lang="en-US" altLang="zh-CN" sz="2000" dirty="0" smtClean="0">
                <a:latin typeface="宋体" panose="02010600030101010101" pitchFamily="2" charset="-122"/>
                <a:ea typeface="宋体" panose="02010600030101010101" pitchFamily="2" charset="-122"/>
              </a:rPr>
              <a:t>    </a:t>
            </a:r>
            <a:r>
              <a:rPr lang="zh-CN" altLang="zh-CN" sz="2000" dirty="0" smtClean="0">
                <a:latin typeface="宋体" panose="02010600030101010101" pitchFamily="2" charset="-122"/>
                <a:ea typeface="宋体" panose="02010600030101010101" pitchFamily="2" charset="-122"/>
              </a:rPr>
              <a:t>元字符</a:t>
            </a:r>
            <a:r>
              <a:rPr lang="zh-CN"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Metacharacter</a:t>
            </a:r>
            <a:r>
              <a:rPr lang="zh-CN" altLang="zh-CN" sz="2000" dirty="0">
                <a:latin typeface="宋体" panose="02010600030101010101" pitchFamily="2" charset="-122"/>
                <a:ea typeface="宋体" panose="02010600030101010101" pitchFamily="2" charset="-122"/>
              </a:rPr>
              <a:t>）是一类非常特殊的字符，它能够匹配字符串中的一个位置，或者字符集合中的一个字符</a:t>
            </a:r>
            <a:r>
              <a:rPr lang="zh-CN" altLang="zh-CN" sz="2000" dirty="0" smtClean="0">
                <a:latin typeface="宋体" panose="02010600030101010101" pitchFamily="2" charset="-122"/>
                <a:ea typeface="宋体" panose="02010600030101010101" pitchFamily="2" charset="-122"/>
              </a:rPr>
              <a:t>。</a:t>
            </a:r>
            <a:endParaRPr lang="zh-CN" altLang="en-US" sz="2000" dirty="0"/>
          </a:p>
        </p:txBody>
      </p:sp>
      <p:graphicFrame>
        <p:nvGraphicFramePr>
          <p:cNvPr id="7" name="表格 6"/>
          <p:cNvGraphicFramePr>
            <a:graphicFrameLocks noGrp="1"/>
          </p:cNvGraphicFramePr>
          <p:nvPr>
            <p:extLst>
              <p:ext uri="{D42A27DB-BD31-4B8C-83A1-F6EECF244321}">
                <p14:modId xmlns:p14="http://schemas.microsoft.com/office/powerpoint/2010/main" val="1106432825"/>
              </p:ext>
            </p:extLst>
          </p:nvPr>
        </p:nvGraphicFramePr>
        <p:xfrm>
          <a:off x="1415515" y="3060833"/>
          <a:ext cx="9360969" cy="3309750"/>
        </p:xfrm>
        <a:graphic>
          <a:graphicData uri="http://schemas.openxmlformats.org/drawingml/2006/table">
            <a:tbl>
              <a:tblPr firstRow="1" firstCol="1" bandRow="1"/>
              <a:tblGrid>
                <a:gridCol w="1407636">
                  <a:extLst>
                    <a:ext uri="{9D8B030D-6E8A-4147-A177-3AD203B41FA5}">
                      <a16:colId xmlns:a16="http://schemas.microsoft.com/office/drawing/2014/main" val="2327379195"/>
                    </a:ext>
                  </a:extLst>
                </a:gridCol>
                <a:gridCol w="7953333">
                  <a:extLst>
                    <a:ext uri="{9D8B030D-6E8A-4147-A177-3AD203B41FA5}">
                      <a16:colId xmlns:a16="http://schemas.microsoft.com/office/drawing/2014/main" val="376186706"/>
                    </a:ext>
                  </a:extLst>
                </a:gridCol>
              </a:tblGrid>
              <a:tr h="395194">
                <a:tc>
                  <a:txBody>
                    <a:bodyPr/>
                    <a:lstStyle/>
                    <a:p>
                      <a:pPr indent="127000" algn="ctr">
                        <a:lnSpc>
                          <a:spcPts val="1900"/>
                        </a:lnSpc>
                        <a:spcAft>
                          <a:spcPts val="0"/>
                        </a:spcAft>
                      </a:pPr>
                      <a:r>
                        <a:rPr lang="zh-CN" sz="2000" b="0" kern="10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元字符</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900"/>
                        </a:lnSpc>
                        <a:spcAft>
                          <a:spcPts val="0"/>
                        </a:spcAft>
                      </a:pPr>
                      <a:r>
                        <a:rPr lang="zh-CN" sz="2000" b="0" kern="10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功能说明</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8559209"/>
                  </a:ext>
                </a:extLst>
              </a:tr>
              <a:tr h="395194">
                <a:tc>
                  <a:txBody>
                    <a:bodyPr/>
                    <a:lstStyle/>
                    <a:p>
                      <a:pPr indent="14605" algn="ctr">
                        <a:lnSpc>
                          <a:spcPts val="1900"/>
                        </a:lnSpc>
                        <a:spcAft>
                          <a:spcPts val="0"/>
                        </a:spcAft>
                      </a:pPr>
                      <a:r>
                        <a:rPr lang="en-US" sz="2000" b="0" kern="10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9855" algn="just">
                        <a:lnSpc>
                          <a:spcPts val="1900"/>
                        </a:lnSpc>
                        <a:spcAft>
                          <a:spcPts val="0"/>
                        </a:spcAft>
                      </a:pPr>
                      <a:r>
                        <a:rPr lang="zh-CN" sz="2000" b="0" kern="10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匹配字符串开头。</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5464214"/>
                  </a:ext>
                </a:extLst>
              </a:tr>
              <a:tr h="395194">
                <a:tc>
                  <a:txBody>
                    <a:bodyPr/>
                    <a:lstStyle/>
                    <a:p>
                      <a:pPr indent="14605" algn="ctr">
                        <a:lnSpc>
                          <a:spcPts val="1900"/>
                        </a:lnSpc>
                        <a:spcAft>
                          <a:spcPts val="0"/>
                        </a:spcAft>
                      </a:pPr>
                      <a:r>
                        <a:rPr lang="en-US" sz="2000" b="0" kern="10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9855" algn="just">
                        <a:lnSpc>
                          <a:spcPts val="1900"/>
                        </a:lnSpc>
                        <a:spcAft>
                          <a:spcPts val="0"/>
                        </a:spcAft>
                      </a:pPr>
                      <a:r>
                        <a:rPr lang="zh-CN" sz="2000" b="0" kern="10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匹配字符串结尾。</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8286931"/>
                  </a:ext>
                </a:extLst>
              </a:tr>
              <a:tr h="395194">
                <a:tc>
                  <a:txBody>
                    <a:bodyPr/>
                    <a:lstStyle/>
                    <a:p>
                      <a:pPr indent="14605" algn="ctr">
                        <a:lnSpc>
                          <a:spcPts val="1900"/>
                        </a:lnSpc>
                        <a:spcAft>
                          <a:spcPts val="0"/>
                        </a:spcAft>
                      </a:pPr>
                      <a:r>
                        <a:rPr lang="en-US" sz="2000" b="0" kern="10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\b</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9855" algn="just">
                        <a:lnSpc>
                          <a:spcPts val="1900"/>
                        </a:lnSpc>
                        <a:spcAft>
                          <a:spcPts val="0"/>
                        </a:spcAft>
                      </a:pPr>
                      <a:r>
                        <a:rPr lang="zh-CN" sz="2000" b="0" kern="10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匹配字符串的开头或结尾</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4521698"/>
                  </a:ext>
                </a:extLst>
              </a:tr>
              <a:tr h="395194">
                <a:tc>
                  <a:txBody>
                    <a:bodyPr/>
                    <a:lstStyle/>
                    <a:p>
                      <a:pPr indent="14605" algn="ctr">
                        <a:lnSpc>
                          <a:spcPts val="1900"/>
                        </a:lnSpc>
                        <a:spcAft>
                          <a:spcPts val="0"/>
                        </a:spcAft>
                      </a:pPr>
                      <a:r>
                        <a:rPr lang="en-US" sz="2000" b="0" i="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9855" algn="just">
                        <a:lnSpc>
                          <a:spcPts val="1900"/>
                        </a:lnSpc>
                        <a:spcAft>
                          <a:spcPts val="0"/>
                        </a:spcAft>
                      </a:pPr>
                      <a:r>
                        <a:rPr lang="ja-JP" sz="2000" b="0" i="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匹配除换行</a:t>
                      </a:r>
                      <a:r>
                        <a:rPr lang="zh-CN" sz="2000" b="0" i="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符</a:t>
                      </a:r>
                      <a:r>
                        <a:rPr lang="en-US" sz="2000" b="0" i="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‘\n’</a:t>
                      </a:r>
                      <a:r>
                        <a:rPr lang="ja-JP" sz="2000" b="0" i="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之外的任意字符</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7437115"/>
                  </a:ext>
                </a:extLst>
              </a:tr>
              <a:tr h="469293">
                <a:tc>
                  <a:txBody>
                    <a:bodyPr/>
                    <a:lstStyle/>
                    <a:p>
                      <a:pPr indent="14605" algn="ctr">
                        <a:lnSpc>
                          <a:spcPts val="1900"/>
                        </a:lnSpc>
                        <a:spcAft>
                          <a:spcPts val="0"/>
                        </a:spcAft>
                      </a:pPr>
                      <a:r>
                        <a:rPr lang="en-US" sz="2000" b="0" i="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\w</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9855" algn="just">
                        <a:lnSpc>
                          <a:spcPts val="1900"/>
                        </a:lnSpc>
                        <a:spcAft>
                          <a:spcPts val="0"/>
                        </a:spcAft>
                      </a:pPr>
                      <a:r>
                        <a:rPr lang="zh-CN" sz="2000" b="0" i="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匹配单词字符（包括字母、汉字、下划线和数字），即</a:t>
                      </a:r>
                      <a:r>
                        <a:rPr lang="en-US" sz="2000" b="0" i="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[a-zA-Z0-9]</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2984634"/>
                  </a:ext>
                </a:extLst>
              </a:tr>
              <a:tr h="469293">
                <a:tc>
                  <a:txBody>
                    <a:bodyPr/>
                    <a:lstStyle/>
                    <a:p>
                      <a:pPr indent="14605" algn="ctr">
                        <a:lnSpc>
                          <a:spcPts val="1900"/>
                        </a:lnSpc>
                        <a:spcAft>
                          <a:spcPts val="0"/>
                        </a:spcAft>
                      </a:pPr>
                      <a:r>
                        <a:rPr lang="en-US" sz="2000" b="0" i="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9855" algn="just">
                        <a:lnSpc>
                          <a:spcPts val="1900"/>
                        </a:lnSpc>
                        <a:spcAft>
                          <a:spcPts val="0"/>
                        </a:spcAft>
                      </a:pPr>
                      <a:r>
                        <a:rPr lang="zh-CN" sz="2000" b="0" i="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匹配任意的空白字符，如空格、制表符、换行等，即</a:t>
                      </a:r>
                      <a:r>
                        <a:rPr lang="en-US" sz="2000" b="0" i="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[\f\n\r\t\v]</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4754128"/>
                  </a:ext>
                </a:extLst>
              </a:tr>
              <a:tr h="395194">
                <a:tc>
                  <a:txBody>
                    <a:bodyPr/>
                    <a:lstStyle/>
                    <a:p>
                      <a:pPr indent="14605" algn="ctr">
                        <a:lnSpc>
                          <a:spcPts val="1900"/>
                        </a:lnSpc>
                        <a:spcAft>
                          <a:spcPts val="0"/>
                        </a:spcAft>
                      </a:pPr>
                      <a:r>
                        <a:rPr lang="en-US" sz="2000" b="0" i="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\d</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9855" algn="just">
                        <a:lnSpc>
                          <a:spcPts val="1900"/>
                        </a:lnSpc>
                        <a:spcAft>
                          <a:spcPts val="0"/>
                        </a:spcAft>
                      </a:pPr>
                      <a:r>
                        <a:rPr lang="zh-CN" sz="20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匹配任意数字字符，即</a:t>
                      </a:r>
                      <a:r>
                        <a:rPr lang="en-US" sz="2000" b="0" i="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[0-9]</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9504246"/>
                  </a:ext>
                </a:extLst>
              </a:tr>
            </a:tbl>
          </a:graphicData>
        </a:graphic>
      </p:graphicFrame>
    </p:spTree>
    <p:extLst>
      <p:ext uri="{BB962C8B-B14F-4D97-AF65-F5344CB8AC3E}">
        <p14:creationId xmlns:p14="http://schemas.microsoft.com/office/powerpoint/2010/main" val="276345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sp>
        <p:nvSpPr>
          <p:cNvPr id="4" name="文本框 3"/>
          <p:cNvSpPr txBox="1"/>
          <p:nvPr/>
        </p:nvSpPr>
        <p:spPr>
          <a:xfrm>
            <a:off x="1103382" y="1407934"/>
            <a:ext cx="9982200" cy="4503797"/>
          </a:xfrm>
          <a:prstGeom prst="rect">
            <a:avLst/>
          </a:prstGeom>
          <a:noFill/>
        </p:spPr>
        <p:txBody>
          <a:bodyPr wrap="square" rtlCol="0">
            <a:spAutoFit/>
          </a:bodyPr>
          <a:lstStyle/>
          <a:p>
            <a:pPr marL="342900" indent="-342900" algn="just">
              <a:spcBef>
                <a:spcPts val="1000"/>
              </a:spcBef>
              <a:buFont typeface="Arial" panose="020B0604020202020204" pitchFamily="34" charset="0"/>
              <a:buChar char="•"/>
            </a:pPr>
            <a:r>
              <a:rPr lang="zh-CN" altLang="en-US" sz="2000" dirty="0" smtClean="0">
                <a:latin typeface="宋体" panose="02010600030101010101" pitchFamily="2" charset="-122"/>
                <a:ea typeface="宋体" panose="02010600030101010101" pitchFamily="2" charset="-122"/>
              </a:rPr>
              <a:t>字符类</a:t>
            </a:r>
            <a:endParaRPr lang="en-US" altLang="zh-CN" sz="2000" dirty="0" smtClean="0">
              <a:latin typeface="宋体" panose="02010600030101010101" pitchFamily="2" charset="-122"/>
              <a:ea typeface="宋体" panose="02010600030101010101" pitchFamily="2" charset="-122"/>
            </a:endParaRPr>
          </a:p>
          <a:p>
            <a:pPr algn="just">
              <a:spcBef>
                <a:spcPts val="1000"/>
              </a:spcBef>
            </a:pPr>
            <a:r>
              <a:rPr lang="en-US" altLang="ja-JP" sz="2000" dirty="0" smtClean="0">
                <a:latin typeface="宋体" panose="02010600030101010101" pitchFamily="2" charset="-122"/>
                <a:ea typeface="宋体" panose="02010600030101010101" pitchFamily="2" charset="-122"/>
              </a:rPr>
              <a:t>    </a:t>
            </a:r>
            <a:r>
              <a:rPr lang="ja-JP" altLang="zh-CN" sz="2000" dirty="0" smtClean="0">
                <a:latin typeface="宋体" panose="02010600030101010101" pitchFamily="2" charset="-122"/>
                <a:ea typeface="宋体" panose="02010600030101010101" pitchFamily="2" charset="-122"/>
              </a:rPr>
              <a:t>字符</a:t>
            </a:r>
            <a:r>
              <a:rPr lang="ja-JP" altLang="zh-CN" sz="2000" dirty="0">
                <a:latin typeface="宋体" panose="02010600030101010101" pitchFamily="2" charset="-122"/>
                <a:ea typeface="宋体" panose="02010600030101010101" pitchFamily="2" charset="-122"/>
              </a:rPr>
              <a:t>类是一个字符集合，如果该字符集合中的任何一个字符被匹配，则它会找到该匹配项。字符类可以在</a:t>
            </a:r>
            <a:r>
              <a:rPr lang="zh-CN" altLang="zh-CN" sz="2000" dirty="0">
                <a:latin typeface="宋体" panose="02010600030101010101" pitchFamily="2" charset="-122"/>
                <a:ea typeface="宋体" panose="02010600030101010101" pitchFamily="2" charset="-122"/>
              </a:rPr>
              <a:t>方括号</a:t>
            </a:r>
            <a:r>
              <a:rPr lang="en-US"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中</a:t>
            </a:r>
            <a:r>
              <a:rPr lang="ja-JP" altLang="zh-CN" sz="2000" dirty="0" smtClean="0">
                <a:latin typeface="宋体" panose="02010600030101010101" pitchFamily="2" charset="-122"/>
                <a:ea typeface="宋体" panose="02010600030101010101" pitchFamily="2" charset="-122"/>
              </a:rPr>
              <a:t>定义</a:t>
            </a:r>
            <a:endParaRPr lang="en-US" altLang="ja-JP" sz="2000" dirty="0" smtClean="0">
              <a:latin typeface="宋体" panose="02010600030101010101" pitchFamily="2" charset="-122"/>
              <a:ea typeface="宋体" panose="02010600030101010101" pitchFamily="2" charset="-122"/>
            </a:endParaRPr>
          </a:p>
          <a:p>
            <a:pPr>
              <a:spcBef>
                <a:spcPts val="1000"/>
              </a:spcBef>
            </a:pPr>
            <a:r>
              <a:rPr lang="zh-CN" altLang="en-US" sz="2000" dirty="0" smtClean="0"/>
              <a:t>示例：</a:t>
            </a:r>
            <a:endParaRPr lang="en-US" altLang="zh-CN" sz="2000" dirty="0" smtClean="0"/>
          </a:p>
          <a:p>
            <a:pPr>
              <a:spcBef>
                <a:spcPts val="1000"/>
              </a:spcBef>
            </a:pPr>
            <a:r>
              <a:rPr lang="en-US" altLang="zh-CN" sz="2000" dirty="0" smtClean="0"/>
              <a:t>               [</a:t>
            </a:r>
            <a:r>
              <a:rPr lang="en-US" altLang="zh-CN" sz="2000" dirty="0"/>
              <a:t>012345</a:t>
            </a:r>
            <a:r>
              <a:rPr lang="en-US" altLang="zh-CN" sz="2000" dirty="0" smtClean="0"/>
              <a:t>]</a:t>
            </a:r>
            <a:r>
              <a:rPr lang="zh-CN" altLang="en-US" sz="2000" dirty="0" smtClean="0"/>
              <a:t>：</a:t>
            </a:r>
            <a:r>
              <a:rPr lang="ja-JP" altLang="zh-CN" sz="2000" dirty="0" smtClean="0"/>
              <a:t>匹配</a:t>
            </a:r>
            <a:r>
              <a:rPr lang="ja-JP" altLang="zh-CN" sz="2000" dirty="0"/>
              <a:t>数字</a:t>
            </a:r>
            <a:r>
              <a:rPr lang="en-US" altLang="zh-CN" sz="2000" dirty="0"/>
              <a:t>0</a:t>
            </a:r>
            <a:r>
              <a:rPr lang="ja-JP" altLang="zh-CN" sz="2000" dirty="0"/>
              <a:t>到</a:t>
            </a:r>
            <a:r>
              <a:rPr lang="en-US" altLang="zh-CN" sz="2000" dirty="0"/>
              <a:t>5</a:t>
            </a:r>
            <a:r>
              <a:rPr lang="ja-JP" altLang="zh-CN" sz="2000" dirty="0"/>
              <a:t>中的任意一个</a:t>
            </a:r>
            <a:r>
              <a:rPr lang="ja-JP" altLang="zh-CN" sz="2000" dirty="0" smtClean="0"/>
              <a:t>；</a:t>
            </a:r>
            <a:endParaRPr lang="en-US" altLang="ja-JP" sz="2000" dirty="0" smtClean="0"/>
          </a:p>
          <a:p>
            <a:pPr>
              <a:spcBef>
                <a:spcPts val="1000"/>
              </a:spcBef>
            </a:pPr>
            <a:r>
              <a:rPr lang="en-US" altLang="zh-CN" sz="2000" dirty="0" smtClean="0"/>
              <a:t>               [</a:t>
            </a:r>
            <a:r>
              <a:rPr lang="en-US" altLang="zh-CN" sz="2000" dirty="0"/>
              <a:t>0-9</a:t>
            </a:r>
            <a:r>
              <a:rPr lang="en-US" altLang="zh-CN" sz="2000" dirty="0" smtClean="0"/>
              <a:t>]</a:t>
            </a:r>
            <a:r>
              <a:rPr lang="zh-CN" altLang="en-US" sz="2000" dirty="0" smtClean="0"/>
              <a:t>：</a:t>
            </a:r>
            <a:r>
              <a:rPr lang="ja-JP" altLang="zh-CN" sz="2000" dirty="0" smtClean="0"/>
              <a:t>等价</a:t>
            </a:r>
            <a:r>
              <a:rPr lang="ja-JP" altLang="zh-CN" sz="2000" dirty="0"/>
              <a:t>于</a:t>
            </a:r>
            <a:r>
              <a:rPr lang="en-US" altLang="zh-CN" sz="2000" dirty="0"/>
              <a:t>[0123456789</a:t>
            </a:r>
            <a:r>
              <a:rPr lang="en-US" altLang="zh-CN" sz="2000" dirty="0" smtClean="0"/>
              <a:t>]</a:t>
            </a:r>
            <a:r>
              <a:rPr lang="ja-JP" altLang="zh-CN" sz="2000" dirty="0" smtClean="0"/>
              <a:t>可</a:t>
            </a:r>
            <a:r>
              <a:rPr lang="ja-JP" altLang="zh-CN" sz="2000" dirty="0"/>
              <a:t>匹配任何一个数字</a:t>
            </a:r>
            <a:r>
              <a:rPr lang="ja-JP" altLang="zh-CN" sz="2000" dirty="0" smtClean="0"/>
              <a:t>；</a:t>
            </a:r>
            <a:endParaRPr lang="en-US" altLang="ja-JP" sz="2000" dirty="0" smtClean="0"/>
          </a:p>
          <a:p>
            <a:pPr>
              <a:spcBef>
                <a:spcPts val="1000"/>
              </a:spcBef>
            </a:pPr>
            <a:r>
              <a:rPr lang="en-US" altLang="zh-CN" sz="2000" dirty="0" smtClean="0"/>
              <a:t>               [</a:t>
            </a:r>
            <a:r>
              <a:rPr lang="en-US" altLang="zh-CN" sz="2000" dirty="0"/>
              <a:t>a-z</a:t>
            </a:r>
            <a:r>
              <a:rPr lang="en-US" altLang="zh-CN" sz="2000" dirty="0" smtClean="0"/>
              <a:t>]</a:t>
            </a:r>
            <a:r>
              <a:rPr lang="zh-CN" altLang="en-US" sz="2000" dirty="0" smtClean="0"/>
              <a:t>：</a:t>
            </a:r>
            <a:r>
              <a:rPr lang="ja-JP" altLang="zh-CN" sz="2000" dirty="0" smtClean="0"/>
              <a:t>匹配</a:t>
            </a:r>
            <a:r>
              <a:rPr lang="ja-JP" altLang="zh-CN" sz="2000" dirty="0"/>
              <a:t>任何</a:t>
            </a:r>
            <a:r>
              <a:rPr lang="zh-CN" altLang="zh-CN" sz="2000" dirty="0"/>
              <a:t>一个</a:t>
            </a:r>
            <a:r>
              <a:rPr lang="ja-JP" altLang="zh-CN" sz="2000" dirty="0"/>
              <a:t>小写字母</a:t>
            </a:r>
            <a:r>
              <a:rPr lang="zh-CN" altLang="zh-CN" sz="2000" dirty="0" smtClean="0"/>
              <a:t>；</a:t>
            </a:r>
            <a:endParaRPr lang="en-US" altLang="zh-CN" sz="2000" dirty="0" smtClean="0"/>
          </a:p>
          <a:p>
            <a:pPr marL="342900" indent="-342900" algn="just">
              <a:spcBef>
                <a:spcPts val="1000"/>
              </a:spcBef>
              <a:buFont typeface="Arial" panose="020B0604020202020204" pitchFamily="34" charset="0"/>
              <a:buChar char="•"/>
            </a:pPr>
            <a:r>
              <a:rPr lang="ja-JP" altLang="zh-CN" sz="2000" dirty="0">
                <a:latin typeface="宋体" panose="02010600030101010101" pitchFamily="2" charset="-122"/>
                <a:ea typeface="宋体" panose="02010600030101010101" pitchFamily="2" charset="-122"/>
              </a:rPr>
              <a:t>字符</a:t>
            </a:r>
            <a:r>
              <a:rPr lang="ja-JP" altLang="zh-CN" sz="2000" dirty="0" smtClean="0">
                <a:latin typeface="宋体" panose="02010600030101010101" pitchFamily="2" charset="-122"/>
                <a:ea typeface="宋体" panose="02010600030101010101" pitchFamily="2" charset="-122"/>
              </a:rPr>
              <a:t>转义</a:t>
            </a:r>
            <a:endParaRPr lang="en-US" altLang="ja-JP" sz="2000" dirty="0" smtClean="0">
              <a:latin typeface="宋体" panose="02010600030101010101" pitchFamily="2" charset="-122"/>
              <a:ea typeface="宋体" panose="02010600030101010101" pitchFamily="2" charset="-122"/>
            </a:endParaRPr>
          </a:p>
          <a:p>
            <a:pPr algn="just">
              <a:spcBef>
                <a:spcPts val="1000"/>
              </a:spcBef>
            </a:pPr>
            <a:r>
              <a:rPr lang="en-US" altLang="zh-CN" dirty="0" smtClean="0"/>
              <a:t>    </a:t>
            </a:r>
            <a:r>
              <a:rPr lang="zh-CN" altLang="zh-CN" sz="2000" dirty="0" smtClean="0"/>
              <a:t>在</a:t>
            </a:r>
            <a:r>
              <a:rPr lang="ja-JP" altLang="zh-CN" sz="2000" dirty="0"/>
              <a:t>查找元字符本身的</a:t>
            </a:r>
            <a:r>
              <a:rPr lang="zh-CN" altLang="zh-CN" sz="2000" dirty="0"/>
              <a:t>时</a:t>
            </a:r>
            <a:r>
              <a:rPr lang="ja-JP" altLang="zh-CN" sz="2000" dirty="0"/>
              <a:t>，</a:t>
            </a:r>
            <a:r>
              <a:rPr lang="zh-CN" altLang="zh-CN" sz="2000" dirty="0"/>
              <a:t>例如，</a:t>
            </a:r>
            <a:r>
              <a:rPr lang="ja-JP" altLang="zh-CN" sz="2000" dirty="0"/>
              <a:t>查找</a:t>
            </a:r>
            <a:r>
              <a:rPr lang="en-US" altLang="zh-CN" sz="2000" dirty="0"/>
              <a:t>“.”</a:t>
            </a:r>
            <a:r>
              <a:rPr lang="ja-JP" altLang="zh-CN" sz="2000" dirty="0"/>
              <a:t>或者</a:t>
            </a:r>
            <a:r>
              <a:rPr lang="en-US" altLang="zh-CN" sz="2000" dirty="0"/>
              <a:t>“*”</a:t>
            </a:r>
            <a:r>
              <a:rPr lang="zh-CN" altLang="zh-CN" sz="2000" dirty="0"/>
              <a:t>时，需要</a:t>
            </a:r>
            <a:r>
              <a:rPr lang="ja-JP" altLang="zh-CN" sz="2000" dirty="0"/>
              <a:t>使用</a:t>
            </a:r>
            <a:r>
              <a:rPr lang="en-US" altLang="zh-CN" sz="2000" dirty="0"/>
              <a:t>“\”</a:t>
            </a:r>
            <a:r>
              <a:rPr lang="zh-CN" altLang="zh-CN" sz="2000" dirty="0"/>
              <a:t>转义符</a:t>
            </a:r>
            <a:r>
              <a:rPr lang="ja-JP" altLang="zh-CN" sz="2000" dirty="0"/>
              <a:t>来取消这些字符的特殊意义。</a:t>
            </a:r>
            <a:r>
              <a:rPr lang="zh-CN" altLang="zh-CN" sz="2000" dirty="0"/>
              <a:t>即输入</a:t>
            </a:r>
            <a:r>
              <a:rPr lang="en-US" altLang="zh-CN" sz="2000" dirty="0"/>
              <a:t>“\.”</a:t>
            </a:r>
            <a:r>
              <a:rPr lang="ja-JP" altLang="zh-CN" sz="2000" dirty="0"/>
              <a:t>和</a:t>
            </a:r>
            <a:r>
              <a:rPr lang="en-US" altLang="zh-CN" sz="2000" dirty="0"/>
              <a:t>“\*”</a:t>
            </a:r>
            <a:r>
              <a:rPr lang="ja-JP" altLang="zh-CN" sz="2000" dirty="0"/>
              <a:t>。</a:t>
            </a:r>
            <a:endParaRPr lang="zh-CN" altLang="zh-CN" sz="2000" dirty="0"/>
          </a:p>
          <a:p>
            <a:pPr marL="342900" indent="-342900" algn="just">
              <a:spcBef>
                <a:spcPts val="1000"/>
              </a:spcBef>
              <a:buFont typeface="Arial" panose="020B0604020202020204" pitchFamily="34" charset="0"/>
              <a:buChar char="•"/>
            </a:pP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5760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zh-CN" altLang="en-US" sz="3600" dirty="0" smtClean="0"/>
              <a:t>教学内容</a:t>
            </a:r>
            <a:endParaRPr lang="en-US" sz="3600" dirty="0"/>
          </a:p>
        </p:txBody>
      </p:sp>
      <p:sp>
        <p:nvSpPr>
          <p:cNvPr id="14" name="Content Placeholder 13"/>
          <p:cNvSpPr>
            <a:spLocks noGrp="1"/>
          </p:cNvSpPr>
          <p:nvPr>
            <p:ph idx="1"/>
          </p:nvPr>
        </p:nvSpPr>
        <p:spPr/>
        <p:txBody>
          <a:bodyPr/>
          <a:lstStyle/>
          <a:p>
            <a:r>
              <a:rPr lang="en-US" sz="3200" dirty="0" smtClean="0"/>
              <a:t>10.1 </a:t>
            </a:r>
            <a:r>
              <a:rPr lang="zh-CN" altLang="en-US" sz="3200" dirty="0" smtClean="0"/>
              <a:t>文本处理概述</a:t>
            </a:r>
            <a:endParaRPr lang="en-US" altLang="zh-CN" sz="3200" dirty="0" smtClean="0"/>
          </a:p>
          <a:p>
            <a:r>
              <a:rPr lang="en-US" altLang="zh-CN" sz="3200" dirty="0" smtClean="0"/>
              <a:t>10.2 </a:t>
            </a:r>
            <a:r>
              <a:rPr lang="zh-CN" altLang="en-US" sz="3200" dirty="0" smtClean="0"/>
              <a:t>字符串</a:t>
            </a:r>
            <a:r>
              <a:rPr lang="zh-CN" altLang="en-US" sz="3200" dirty="0"/>
              <a:t>的函数操作</a:t>
            </a:r>
            <a:endParaRPr lang="en-US" altLang="zh-CN" sz="3200" dirty="0" smtClean="0"/>
          </a:p>
          <a:p>
            <a:r>
              <a:rPr lang="en-US" sz="3200" dirty="0" smtClean="0"/>
              <a:t>10.3 </a:t>
            </a:r>
            <a:r>
              <a:rPr lang="zh-CN" altLang="en-US" sz="3200" dirty="0" smtClean="0"/>
              <a:t>正则表达式</a:t>
            </a:r>
            <a:endParaRPr lang="en-US" altLang="zh-CN" sz="3200" dirty="0" smtClean="0"/>
          </a:p>
          <a:p>
            <a:r>
              <a:rPr lang="en-US" sz="3200" dirty="0" smtClean="0"/>
              <a:t>10.4 </a:t>
            </a:r>
            <a:r>
              <a:rPr lang="zh-CN" altLang="en-US" sz="3200" dirty="0" smtClean="0"/>
              <a:t>自然语言处理</a:t>
            </a:r>
            <a:endParaRPr lang="en-US" altLang="zh-CN" sz="3200" dirty="0" smtClean="0"/>
          </a:p>
          <a:p>
            <a:r>
              <a:rPr lang="en-US" sz="3200" dirty="0" smtClean="0"/>
              <a:t>10.5 </a:t>
            </a:r>
            <a:r>
              <a:rPr lang="zh-CN" altLang="en-US" sz="3200" dirty="0" smtClean="0"/>
              <a:t>自然语言处理常用工具库</a:t>
            </a:r>
            <a:endParaRPr lang="en-US" altLang="zh-CN" sz="3200" dirty="0" smtClean="0"/>
          </a:p>
          <a:p>
            <a:endParaRPr lang="en-US" dirty="0"/>
          </a:p>
        </p:txBody>
      </p:sp>
    </p:spTree>
    <p:extLst>
      <p:ext uri="{BB962C8B-B14F-4D97-AF65-F5344CB8AC3E}">
        <p14:creationId xmlns:p14="http://schemas.microsoft.com/office/powerpoint/2010/main" val="73417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sp>
        <p:nvSpPr>
          <p:cNvPr id="4" name="文本框 3"/>
          <p:cNvSpPr txBox="1"/>
          <p:nvPr/>
        </p:nvSpPr>
        <p:spPr>
          <a:xfrm>
            <a:off x="1103382" y="1594592"/>
            <a:ext cx="9982200" cy="1143903"/>
          </a:xfrm>
          <a:prstGeom prst="rect">
            <a:avLst/>
          </a:prstGeom>
          <a:noFill/>
        </p:spPr>
        <p:txBody>
          <a:bodyPr wrap="square" rtlCol="0">
            <a:spAutoFit/>
          </a:bodyPr>
          <a:lstStyle/>
          <a:p>
            <a:pPr marL="342900" indent="-342900" algn="just">
              <a:spcBef>
                <a:spcPts val="1000"/>
              </a:spcBef>
              <a:buFont typeface="Arial" panose="020B0604020202020204" pitchFamily="34" charset="0"/>
              <a:buChar char="•"/>
            </a:pPr>
            <a:r>
              <a:rPr lang="zh-CN" altLang="en-US" sz="2000" dirty="0" smtClean="0">
                <a:latin typeface="宋体" panose="02010600030101010101" pitchFamily="2" charset="-122"/>
                <a:ea typeface="宋体" panose="02010600030101010101" pitchFamily="2" charset="-122"/>
              </a:rPr>
              <a:t>反义</a:t>
            </a:r>
            <a:endParaRPr lang="en-US" altLang="zh-CN" sz="2000" dirty="0" smtClean="0">
              <a:latin typeface="宋体" panose="02010600030101010101" pitchFamily="2" charset="-122"/>
              <a:ea typeface="宋体" panose="02010600030101010101" pitchFamily="2" charset="-122"/>
            </a:endParaRPr>
          </a:p>
          <a:p>
            <a:pPr algn="just">
              <a:spcBef>
                <a:spcPts val="1000"/>
              </a:spcBef>
            </a:pPr>
            <a:r>
              <a:rPr lang="en-US" altLang="ja-JP" sz="2000" dirty="0" smtClean="0">
                <a:latin typeface="宋体" panose="02010600030101010101" pitchFamily="2" charset="-122"/>
                <a:ea typeface="宋体" panose="02010600030101010101" pitchFamily="2" charset="-122"/>
              </a:rPr>
              <a:t>    </a:t>
            </a:r>
            <a:r>
              <a:rPr lang="ja-JP" altLang="zh-CN" sz="2000" dirty="0" smtClean="0">
                <a:latin typeface="宋体" panose="02010600030101010101" pitchFamily="2" charset="-122"/>
                <a:ea typeface="宋体" panose="02010600030101010101" pitchFamily="2" charset="-122"/>
              </a:rPr>
              <a:t>在</a:t>
            </a:r>
            <a:r>
              <a:rPr lang="ja-JP" altLang="zh-CN" sz="2000" dirty="0">
                <a:latin typeface="宋体" panose="02010600030101010101" pitchFamily="2" charset="-122"/>
                <a:ea typeface="宋体" panose="02010600030101010101" pitchFamily="2" charset="-122"/>
              </a:rPr>
              <a:t>使用正则表达式时，如果需要匹配不在字符类指定的范围内的字符时，可以使用反义</a:t>
            </a:r>
            <a:r>
              <a:rPr lang="ja-JP" altLang="zh-CN" sz="2000" dirty="0" smtClean="0">
                <a:latin typeface="宋体" panose="02010600030101010101" pitchFamily="2" charset="-122"/>
                <a:ea typeface="宋体" panose="02010600030101010101" pitchFamily="2" charset="-122"/>
              </a:rPr>
              <a:t>规则</a:t>
            </a:r>
            <a:r>
              <a:rPr lang="zh-CN" altLang="en-US" sz="2000" dirty="0" smtClean="0">
                <a:latin typeface="宋体" panose="02010600030101010101" pitchFamily="2" charset="-122"/>
                <a:ea typeface="宋体" panose="02010600030101010101" pitchFamily="2" charset="-122"/>
              </a:rPr>
              <a:t>。</a:t>
            </a:r>
            <a:endParaRPr lang="en-US" altLang="zh-CN" sz="2000" dirty="0" smtClean="0"/>
          </a:p>
        </p:txBody>
      </p:sp>
      <p:graphicFrame>
        <p:nvGraphicFramePr>
          <p:cNvPr id="5" name="表格 4"/>
          <p:cNvGraphicFramePr>
            <a:graphicFrameLocks noGrp="1"/>
          </p:cNvGraphicFramePr>
          <p:nvPr>
            <p:extLst>
              <p:ext uri="{D42A27DB-BD31-4B8C-83A1-F6EECF244321}">
                <p14:modId xmlns:p14="http://schemas.microsoft.com/office/powerpoint/2010/main" val="1554907445"/>
              </p:ext>
            </p:extLst>
          </p:nvPr>
        </p:nvGraphicFramePr>
        <p:xfrm>
          <a:off x="1270536" y="3282947"/>
          <a:ext cx="9673388" cy="2809630"/>
        </p:xfrm>
        <a:graphic>
          <a:graphicData uri="http://schemas.openxmlformats.org/drawingml/2006/table">
            <a:tbl>
              <a:tblPr firstRow="1" firstCol="1" bandRow="1"/>
              <a:tblGrid>
                <a:gridCol w="1427615">
                  <a:extLst>
                    <a:ext uri="{9D8B030D-6E8A-4147-A177-3AD203B41FA5}">
                      <a16:colId xmlns:a16="http://schemas.microsoft.com/office/drawing/2014/main" val="3255448366"/>
                    </a:ext>
                  </a:extLst>
                </a:gridCol>
                <a:gridCol w="8245773">
                  <a:extLst>
                    <a:ext uri="{9D8B030D-6E8A-4147-A177-3AD203B41FA5}">
                      <a16:colId xmlns:a16="http://schemas.microsoft.com/office/drawing/2014/main" val="187321714"/>
                    </a:ext>
                  </a:extLst>
                </a:gridCol>
              </a:tblGrid>
              <a:tr h="536659">
                <a:tc>
                  <a:txBody>
                    <a:bodyPr/>
                    <a:lstStyle/>
                    <a:p>
                      <a:pPr indent="19685" algn="ctr">
                        <a:lnSpc>
                          <a:spcPts val="1900"/>
                        </a:lnSpc>
                        <a:spcAft>
                          <a:spcPts val="0"/>
                        </a:spcAft>
                      </a:pPr>
                      <a:r>
                        <a:rPr lang="zh-CN"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字符</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685" algn="ctr">
                        <a:lnSpc>
                          <a:spcPts val="1900"/>
                        </a:lnSpc>
                        <a:spcAft>
                          <a:spcPts val="0"/>
                        </a:spcAft>
                      </a:pPr>
                      <a:r>
                        <a:rPr lang="zh-CN"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功能说明</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3266946"/>
                  </a:ext>
                </a:extLst>
              </a:tr>
              <a:tr h="662994">
                <a:tc>
                  <a:txBody>
                    <a:bodyPr/>
                    <a:lstStyle/>
                    <a:p>
                      <a:pPr indent="228600" algn="just">
                        <a:lnSpc>
                          <a:spcPts val="1900"/>
                        </a:lnSpc>
                        <a:spcAft>
                          <a:spcPts val="0"/>
                        </a:spcAft>
                      </a:pPr>
                      <a:r>
                        <a:rPr lang="en-US" sz="2000" b="0" kern="100">
                          <a:solidFill>
                            <a:schemeClr val="tx1"/>
                          </a:solidFill>
                          <a:effectLst/>
                          <a:latin typeface="Times New Roman" panose="02020603050405020304" pitchFamily="18" charset="0"/>
                          <a:ea typeface="宋体" panose="02010600030101010101" pitchFamily="2" charset="-122"/>
                          <a:cs typeface="Arial" panose="020B0604020202020204" pitchFamily="34" charset="0"/>
                        </a:rPr>
                        <a:t>\W</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9855" algn="just">
                        <a:lnSpc>
                          <a:spcPts val="1900"/>
                        </a:lnSpc>
                        <a:spcAft>
                          <a:spcPts val="0"/>
                        </a:spcAft>
                      </a:pPr>
                      <a:r>
                        <a:rPr lang="zh-CN"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匹配任意不是字母</a:t>
                      </a:r>
                      <a:r>
                        <a:rPr lang="en-US"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a:t>
                      </a:r>
                      <a:r>
                        <a:rPr lang="zh-CN"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数字</a:t>
                      </a:r>
                      <a:r>
                        <a:rPr lang="en-US"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a:t>
                      </a:r>
                      <a:r>
                        <a:rPr lang="zh-CN"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下划线</a:t>
                      </a:r>
                      <a:r>
                        <a:rPr lang="en-US"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a:t>
                      </a:r>
                      <a:r>
                        <a:rPr lang="zh-CN"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汉字的字符，与</a:t>
                      </a:r>
                      <a:r>
                        <a:rPr lang="en-US"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\w</a:t>
                      </a:r>
                      <a:r>
                        <a:rPr lang="zh-CN"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含义相反，即</a:t>
                      </a:r>
                      <a:r>
                        <a:rPr lang="en-US"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a:t>
                      </a:r>
                      <a:r>
                        <a:rPr lang="en-US" sz="2000" b="0" i="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a-zA-Z0-9</a:t>
                      </a:r>
                      <a:r>
                        <a:rPr lang="en-US"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6156840"/>
                  </a:ext>
                </a:extLst>
              </a:tr>
              <a:tr h="536659">
                <a:tc>
                  <a:txBody>
                    <a:bodyPr/>
                    <a:lstStyle/>
                    <a:p>
                      <a:pPr indent="228600" algn="just">
                        <a:lnSpc>
                          <a:spcPts val="1900"/>
                        </a:lnSpc>
                        <a:spcAft>
                          <a:spcPts val="0"/>
                        </a:spcAft>
                      </a:pPr>
                      <a:r>
                        <a:rPr lang="en-US" sz="2000" b="0" kern="100">
                          <a:solidFill>
                            <a:schemeClr val="tx1"/>
                          </a:solidFill>
                          <a:effectLst/>
                          <a:latin typeface="Times New Roman" panose="02020603050405020304" pitchFamily="18" charset="0"/>
                          <a:ea typeface="宋体" panose="02010600030101010101" pitchFamily="2" charset="-122"/>
                          <a:cs typeface="Arial" panose="020B0604020202020204" pitchFamily="34" charset="0"/>
                        </a:rPr>
                        <a:t>\S</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9855" algn="just">
                        <a:lnSpc>
                          <a:spcPts val="1900"/>
                        </a:lnSpc>
                        <a:spcAft>
                          <a:spcPts val="0"/>
                        </a:spcAft>
                      </a:pPr>
                      <a:r>
                        <a:rPr lang="zh-CN"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匹配任意不是空白符的字符，与</a:t>
                      </a:r>
                      <a:r>
                        <a:rPr lang="en-US"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\s</a:t>
                      </a:r>
                      <a:r>
                        <a:rPr lang="zh-CN"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含义相反</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8006657"/>
                  </a:ext>
                </a:extLst>
              </a:tr>
              <a:tr h="536659">
                <a:tc>
                  <a:txBody>
                    <a:bodyPr/>
                    <a:lstStyle/>
                    <a:p>
                      <a:pPr indent="228600" algn="just">
                        <a:lnSpc>
                          <a:spcPts val="1900"/>
                        </a:lnSpc>
                        <a:spcAft>
                          <a:spcPts val="0"/>
                        </a:spcAft>
                      </a:pPr>
                      <a:r>
                        <a:rPr lang="en-US" sz="2000" b="0" kern="100">
                          <a:solidFill>
                            <a:schemeClr val="tx1"/>
                          </a:solidFill>
                          <a:effectLst/>
                          <a:latin typeface="Times New Roman" panose="02020603050405020304" pitchFamily="18" charset="0"/>
                          <a:ea typeface="宋体" panose="02010600030101010101" pitchFamily="2" charset="-122"/>
                          <a:cs typeface="Arial" panose="020B0604020202020204" pitchFamily="34" charset="0"/>
                        </a:rPr>
                        <a:t>\D</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9855" algn="just">
                        <a:lnSpc>
                          <a:spcPts val="1900"/>
                        </a:lnSpc>
                        <a:spcAft>
                          <a:spcPts val="0"/>
                        </a:spcAft>
                      </a:pPr>
                      <a:r>
                        <a:rPr lang="zh-CN"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匹配任意非数字的字符，与</a:t>
                      </a:r>
                      <a:r>
                        <a:rPr lang="en-US"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\d</a:t>
                      </a:r>
                      <a:r>
                        <a:rPr lang="zh-CN"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含义相反，相当于</a:t>
                      </a:r>
                      <a:r>
                        <a:rPr lang="en-US"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[^0-9]</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3351697"/>
                  </a:ext>
                </a:extLst>
              </a:tr>
              <a:tr h="536659">
                <a:tc>
                  <a:txBody>
                    <a:bodyPr/>
                    <a:lstStyle/>
                    <a:p>
                      <a:pPr indent="228600" algn="just">
                        <a:lnSpc>
                          <a:spcPts val="1900"/>
                        </a:lnSpc>
                        <a:spcAft>
                          <a:spcPts val="0"/>
                        </a:spcAft>
                      </a:pPr>
                      <a:r>
                        <a:rPr lang="en-US" sz="2000" b="0" kern="100">
                          <a:solidFill>
                            <a:schemeClr val="tx1"/>
                          </a:solidFill>
                          <a:effectLst/>
                          <a:latin typeface="Times New Roman" panose="02020603050405020304" pitchFamily="18" charset="0"/>
                          <a:ea typeface="宋体" panose="02010600030101010101" pitchFamily="2" charset="-122"/>
                          <a:cs typeface="Arial" panose="020B0604020202020204" pitchFamily="34" charset="0"/>
                        </a:rPr>
                        <a:t>\B</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9855" algn="just">
                        <a:lnSpc>
                          <a:spcPts val="1900"/>
                        </a:lnSpc>
                        <a:spcAft>
                          <a:spcPts val="0"/>
                        </a:spcAft>
                      </a:pPr>
                      <a:r>
                        <a:rPr lang="zh-CN"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匹配不是单词开头或结束的位置，与</a:t>
                      </a:r>
                      <a:r>
                        <a:rPr lang="en-US"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\b</a:t>
                      </a:r>
                      <a:r>
                        <a:rPr lang="zh-CN" sz="2000" b="0" kern="100" dirty="0">
                          <a:solidFill>
                            <a:schemeClr val="tx1"/>
                          </a:solidFill>
                          <a:effectLst/>
                          <a:latin typeface="Times New Roman" panose="02020603050405020304" pitchFamily="18" charset="0"/>
                          <a:ea typeface="宋体" panose="02010600030101010101" pitchFamily="2" charset="-122"/>
                          <a:cs typeface="Arial" panose="020B0604020202020204" pitchFamily="34" charset="0"/>
                        </a:rPr>
                        <a:t>含义相反</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5657163"/>
                  </a:ext>
                </a:extLst>
              </a:tr>
            </a:tbl>
          </a:graphicData>
        </a:graphic>
      </p:graphicFrame>
      <p:sp>
        <p:nvSpPr>
          <p:cNvPr id="6" name="文本框 5"/>
          <p:cNvSpPr txBox="1"/>
          <p:nvPr/>
        </p:nvSpPr>
        <p:spPr>
          <a:xfrm>
            <a:off x="5195299" y="2786609"/>
            <a:ext cx="1801402" cy="400110"/>
          </a:xfrm>
          <a:prstGeom prst="rect">
            <a:avLst/>
          </a:prstGeom>
          <a:noFill/>
        </p:spPr>
        <p:txBody>
          <a:bodyPr wrap="square" rtlCol="0">
            <a:spAutoFit/>
          </a:bodyPr>
          <a:lstStyle/>
          <a:p>
            <a:r>
              <a:rPr lang="zh-CN" altLang="en-US" sz="2000" dirty="0" smtClean="0">
                <a:latin typeface="宋体" panose="02010600030101010101" pitchFamily="2" charset="-122"/>
                <a:ea typeface="宋体" panose="02010600030101010101" pitchFamily="2" charset="-122"/>
              </a:rPr>
              <a:t>常用反义字符</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77745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sp>
        <p:nvSpPr>
          <p:cNvPr id="4" name="文本框 3"/>
          <p:cNvSpPr txBox="1"/>
          <p:nvPr/>
        </p:nvSpPr>
        <p:spPr>
          <a:xfrm>
            <a:off x="1104900" y="1320828"/>
            <a:ext cx="9982200" cy="1451679"/>
          </a:xfrm>
          <a:prstGeom prst="rect">
            <a:avLst/>
          </a:prstGeom>
          <a:noFill/>
        </p:spPr>
        <p:txBody>
          <a:bodyPr wrap="square" rtlCol="0">
            <a:spAutoFit/>
          </a:bodyPr>
          <a:lstStyle/>
          <a:p>
            <a:pPr marL="342900" indent="-342900" algn="just">
              <a:spcBef>
                <a:spcPts val="1000"/>
              </a:spcBef>
              <a:buFont typeface="Arial" panose="020B0604020202020204" pitchFamily="34" charset="0"/>
              <a:buChar char="•"/>
            </a:pPr>
            <a:r>
              <a:rPr lang="zh-CN" altLang="en-US" sz="2000" dirty="0" smtClean="0">
                <a:latin typeface="宋体" panose="02010600030101010101" pitchFamily="2" charset="-122"/>
                <a:ea typeface="宋体" panose="02010600030101010101" pitchFamily="2" charset="-122"/>
              </a:rPr>
              <a:t>限定符</a:t>
            </a:r>
            <a:r>
              <a:rPr lang="en-US" altLang="ja-JP" sz="2000" dirty="0" smtClean="0">
                <a:latin typeface="宋体" panose="02010600030101010101" pitchFamily="2" charset="-122"/>
                <a:ea typeface="宋体" panose="02010600030101010101" pitchFamily="2" charset="-122"/>
              </a:rPr>
              <a:t>  </a:t>
            </a:r>
          </a:p>
          <a:p>
            <a:pPr algn="just">
              <a:spcBef>
                <a:spcPts val="1000"/>
              </a:spcBef>
            </a:pPr>
            <a:r>
              <a:rPr lang="en-US" altLang="ja-JP" sz="2000" dirty="0" smtClean="0">
                <a:latin typeface="宋体" panose="02010600030101010101" pitchFamily="2" charset="-122"/>
                <a:ea typeface="宋体" panose="02010600030101010101" pitchFamily="2" charset="-122"/>
              </a:rPr>
              <a:t>    </a:t>
            </a:r>
            <a:r>
              <a:rPr lang="ja-JP" altLang="zh-CN" sz="2000" dirty="0" smtClean="0">
                <a:latin typeface="宋体" panose="02010600030101010101" pitchFamily="2" charset="-122"/>
                <a:ea typeface="宋体" panose="02010600030101010101" pitchFamily="2" charset="-122"/>
              </a:rPr>
              <a:t>正则表达式</a:t>
            </a:r>
            <a:r>
              <a:rPr lang="ja-JP" altLang="zh-CN" sz="2000" dirty="0">
                <a:latin typeface="宋体" panose="02010600030101010101" pitchFamily="2" charset="-122"/>
                <a:ea typeface="宋体" panose="02010600030101010101" pitchFamily="2" charset="-122"/>
              </a:rPr>
              <a:t>的元字符一次只能匹配一个位置或一个字符，如果需要匹配零个一个或多个字符时，则需要使用限定符。限定符用于指定允许特定字符或字符集自身重复出现的次数</a:t>
            </a:r>
            <a:r>
              <a:rPr lang="ja-JP" altLang="zh-CN"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p:txBody>
      </p:sp>
      <p:sp>
        <p:nvSpPr>
          <p:cNvPr id="6" name="文本框 5"/>
          <p:cNvSpPr txBox="1"/>
          <p:nvPr/>
        </p:nvSpPr>
        <p:spPr>
          <a:xfrm>
            <a:off x="4948718" y="2772507"/>
            <a:ext cx="1801402" cy="400110"/>
          </a:xfrm>
          <a:prstGeom prst="rect">
            <a:avLst/>
          </a:prstGeom>
          <a:noFill/>
        </p:spPr>
        <p:txBody>
          <a:bodyPr wrap="square" rtlCol="0">
            <a:spAutoFit/>
          </a:bodyPr>
          <a:lstStyle/>
          <a:p>
            <a:r>
              <a:rPr lang="zh-CN" altLang="en-US" sz="2000" dirty="0" smtClean="0">
                <a:latin typeface="宋体" panose="02010600030101010101" pitchFamily="2" charset="-122"/>
                <a:ea typeface="宋体" panose="02010600030101010101" pitchFamily="2" charset="-122"/>
              </a:rPr>
              <a:t>常用限定符</a:t>
            </a:r>
            <a:endParaRPr lang="zh-CN" altLang="en-US" sz="20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598849253"/>
                  </p:ext>
                </p:extLst>
              </p:nvPr>
            </p:nvGraphicFramePr>
            <p:xfrm>
              <a:off x="1414327" y="3172617"/>
              <a:ext cx="9055039" cy="3556960"/>
            </p:xfrm>
            <a:graphic>
              <a:graphicData uri="http://schemas.openxmlformats.org/drawingml/2006/table">
                <a:tbl>
                  <a:tblPr firstRow="1" firstCol="1" bandRow="1"/>
                  <a:tblGrid>
                    <a:gridCol w="1392665">
                      <a:extLst>
                        <a:ext uri="{9D8B030D-6E8A-4147-A177-3AD203B41FA5}">
                          <a16:colId xmlns:a16="http://schemas.microsoft.com/office/drawing/2014/main" val="848725108"/>
                        </a:ext>
                      </a:extLst>
                    </a:gridCol>
                    <a:gridCol w="7662374">
                      <a:extLst>
                        <a:ext uri="{9D8B030D-6E8A-4147-A177-3AD203B41FA5}">
                          <a16:colId xmlns:a16="http://schemas.microsoft.com/office/drawing/2014/main" val="2927661282"/>
                        </a:ext>
                      </a:extLst>
                    </a:gridCol>
                  </a:tblGrid>
                  <a:tr h="355696">
                    <a:tc>
                      <a:txBody>
                        <a:bodyPr/>
                        <a:lstStyle/>
                        <a:p>
                          <a:pPr indent="-8255" algn="ctr">
                            <a:lnSpc>
                              <a:spcPts val="1900"/>
                            </a:lnSpc>
                            <a:spcAft>
                              <a:spcPts val="0"/>
                            </a:spcAft>
                          </a:pP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字符</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8255" algn="ctr">
                            <a:lnSpc>
                              <a:spcPts val="1900"/>
                            </a:lnSpc>
                            <a:spcAft>
                              <a:spcPts val="0"/>
                            </a:spcAft>
                          </a:pPr>
                          <a:r>
                            <a:rPr lang="zh-CN" sz="2000" b="0" kern="100">
                              <a:solidFill>
                                <a:srgbClr val="000000"/>
                              </a:solidFill>
                              <a:effectLst/>
                              <a:latin typeface="宋体" panose="02010600030101010101" pitchFamily="2" charset="-122"/>
                              <a:ea typeface="宋体" panose="02010600030101010101" pitchFamily="2" charset="-122"/>
                              <a:cs typeface="Arial" panose="020B0604020202020204" pitchFamily="34" charset="0"/>
                            </a:rPr>
                            <a:t>功能说明</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6947125"/>
                      </a:ext>
                    </a:extLst>
                  </a:tr>
                  <a:tr h="355696">
                    <a:tc>
                      <a:txBody>
                        <a:bodyPr/>
                        <a:lstStyle/>
                        <a:p>
                          <a:pPr indent="127000" algn="ctr">
                            <a:lnSpc>
                              <a:spcPts val="1900"/>
                            </a:lnSpc>
                            <a:spcAft>
                              <a:spcPts val="0"/>
                            </a:spcAft>
                          </a:pPr>
                          <a:r>
                            <a:rPr lang="en-US"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ts val="1900"/>
                            </a:lnSpc>
                            <a:spcAft>
                              <a:spcPts val="0"/>
                            </a:spcAft>
                          </a:pP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匹配前面的子表达式零次或多次。</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051785"/>
                      </a:ext>
                    </a:extLst>
                  </a:tr>
                  <a:tr h="355696">
                    <a:tc>
                      <a:txBody>
                        <a:bodyPr/>
                        <a:lstStyle/>
                        <a:p>
                          <a:pPr indent="127000" algn="ctr">
                            <a:lnSpc>
                              <a:spcPts val="1900"/>
                            </a:lnSpc>
                            <a:spcAft>
                              <a:spcPts val="0"/>
                            </a:spcAft>
                          </a:pPr>
                          <a:r>
                            <a:rPr lang="en-US"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ts val="1900"/>
                            </a:lnSpc>
                            <a:spcAft>
                              <a:spcPts val="0"/>
                            </a:spcAft>
                          </a:pP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匹配前面的子表达式一次或多次。</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374504"/>
                      </a:ext>
                    </a:extLst>
                  </a:tr>
                  <a:tr h="355696">
                    <a:tc>
                      <a:txBody>
                        <a:bodyPr/>
                        <a:lstStyle/>
                        <a:p>
                          <a:pPr indent="127000" algn="ctr">
                            <a:lnSpc>
                              <a:spcPts val="1900"/>
                            </a:lnSpc>
                            <a:spcAft>
                              <a:spcPts val="0"/>
                            </a:spcAft>
                          </a:pPr>
                          <a:r>
                            <a:rPr lang="en-US" sz="2000" b="0" kern="100">
                              <a:solidFill>
                                <a:srgbClr val="000000"/>
                              </a:solidFill>
                              <a:effectLst/>
                              <a:latin typeface="宋体" panose="02010600030101010101" pitchFamily="2" charset="-122"/>
                              <a:ea typeface="宋体" panose="02010600030101010101" pitchFamily="2" charset="-122"/>
                              <a:cs typeface="Arial" panose="020B0604020202020204" pitchFamily="34" charset="0"/>
                            </a:rPr>
                            <a:t>?</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ts val="1900"/>
                            </a:lnSpc>
                            <a:spcAft>
                              <a:spcPts val="0"/>
                            </a:spcAft>
                          </a:pP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匹配前面的子表达式零次或一次。</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5315692"/>
                      </a:ext>
                    </a:extLst>
                  </a:tr>
                  <a:tr h="355696">
                    <a:tc>
                      <a:txBody>
                        <a:bodyPr/>
                        <a:lstStyle/>
                        <a:p>
                          <a:pPr indent="127000" algn="ctr">
                            <a:lnSpc>
                              <a:spcPts val="1900"/>
                            </a:lnSpc>
                            <a:spcAft>
                              <a:spcPts val="0"/>
                            </a:spcAft>
                          </a:pPr>
                          <a:r>
                            <a:rPr lang="en-US" sz="2000" b="0" kern="100">
                              <a:solidFill>
                                <a:srgbClr val="000000"/>
                              </a:solidFill>
                              <a:effectLst/>
                              <a:latin typeface="宋体" panose="02010600030101010101" pitchFamily="2" charset="-122"/>
                              <a:ea typeface="宋体" panose="02010600030101010101" pitchFamily="2" charset="-122"/>
                              <a:cs typeface="Arial" panose="020B0604020202020204" pitchFamily="34" charset="0"/>
                            </a:rPr>
                            <a:t>*</a:t>
                          </a:r>
                          <a:r>
                            <a:rPr lang="zh-CN" sz="2000" b="0" kern="100">
                              <a:solidFill>
                                <a:srgbClr val="000000"/>
                              </a:solidFill>
                              <a:effectLst/>
                              <a:latin typeface="宋体" panose="02010600030101010101" pitchFamily="2" charset="-122"/>
                              <a:ea typeface="宋体" panose="02010600030101010101" pitchFamily="2" charset="-122"/>
                              <a:cs typeface="Arial" panose="020B0604020202020204" pitchFamily="34" charset="0"/>
                            </a:rPr>
                            <a:t>？</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ts val="1900"/>
                            </a:lnSpc>
                            <a:spcAft>
                              <a:spcPts val="0"/>
                            </a:spcAft>
                          </a:pP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尽可能少的使用重复的第一个匹配</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1272659"/>
                      </a:ext>
                    </a:extLst>
                  </a:tr>
                  <a:tr h="355696">
                    <a:tc>
                      <a:txBody>
                        <a:bodyPr/>
                        <a:lstStyle/>
                        <a:p>
                          <a:pPr indent="127000" algn="ctr">
                            <a:lnSpc>
                              <a:spcPts val="1900"/>
                            </a:lnSpc>
                            <a:spcAft>
                              <a:spcPts val="0"/>
                            </a:spcAft>
                          </a:pPr>
                          <a:r>
                            <a:rPr lang="en-US" sz="2000" b="0" kern="100">
                              <a:solidFill>
                                <a:srgbClr val="000000"/>
                              </a:solidFill>
                              <a:effectLst/>
                              <a:latin typeface="宋体" panose="02010600030101010101" pitchFamily="2" charset="-122"/>
                              <a:ea typeface="宋体" panose="02010600030101010101" pitchFamily="2" charset="-122"/>
                              <a:cs typeface="Arial" panose="020B0604020202020204" pitchFamily="34" charset="0"/>
                            </a:rPr>
                            <a:t>+</a:t>
                          </a:r>
                          <a:r>
                            <a:rPr lang="zh-CN" sz="2000" b="0" kern="100">
                              <a:solidFill>
                                <a:srgbClr val="000000"/>
                              </a:solidFill>
                              <a:effectLst/>
                              <a:latin typeface="宋体" panose="02010600030101010101" pitchFamily="2" charset="-122"/>
                              <a:ea typeface="宋体" panose="02010600030101010101" pitchFamily="2" charset="-122"/>
                              <a:cs typeface="Arial" panose="020B0604020202020204" pitchFamily="34" charset="0"/>
                            </a:rPr>
                            <a:t>？</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ts val="1900"/>
                            </a:lnSpc>
                            <a:spcAft>
                              <a:spcPts val="0"/>
                            </a:spcAft>
                          </a:pP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尽可能少的使用重复但至少使用一次</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0729371"/>
                      </a:ext>
                    </a:extLst>
                  </a:tr>
                  <a:tr h="355696">
                    <a:tc>
                      <a:txBody>
                        <a:bodyPr/>
                        <a:lstStyle/>
                        <a:p>
                          <a:pPr indent="127000" algn="ctr">
                            <a:lnSpc>
                              <a:spcPts val="1900"/>
                            </a:lnSpc>
                            <a:spcAft>
                              <a:spcPts val="0"/>
                            </a:spcAft>
                          </a:pPr>
                          <a:r>
                            <a:rPr lang="en-US" sz="2000" b="0" kern="100">
                              <a:solidFill>
                                <a:srgbClr val="000000"/>
                              </a:solidFill>
                              <a:effectLst/>
                              <a:latin typeface="宋体" panose="02010600030101010101" pitchFamily="2" charset="-122"/>
                              <a:ea typeface="宋体" panose="02010600030101010101" pitchFamily="2" charset="-122"/>
                              <a:cs typeface="Arial" panose="020B0604020202020204" pitchFamily="34" charset="0"/>
                            </a:rPr>
                            <a:t>??</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ts val="1900"/>
                            </a:lnSpc>
                            <a:spcAft>
                              <a:spcPts val="0"/>
                            </a:spcAft>
                          </a:pP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如果有可能使用零次重复或一次重复。</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5410329"/>
                      </a:ext>
                    </a:extLst>
                  </a:tr>
                  <a:tr h="355696">
                    <a:tc>
                      <a:txBody>
                        <a:bodyPr/>
                        <a:lstStyle/>
                        <a:p>
                          <a:pPr indent="127000" algn="ctr">
                            <a:lnSpc>
                              <a:spcPts val="1900"/>
                            </a:lnSpc>
                            <a:spcAft>
                              <a:spcPts val="0"/>
                            </a:spcAft>
                          </a:pPr>
                          <a:r>
                            <a:rPr lang="en-US" sz="2000" b="0" kern="100">
                              <a:solidFill>
                                <a:srgbClr val="000000"/>
                              </a:solidFill>
                              <a:effectLst/>
                              <a:latin typeface="宋体" panose="02010600030101010101" pitchFamily="2" charset="-122"/>
                              <a:ea typeface="宋体" panose="02010600030101010101" pitchFamily="2" charset="-122"/>
                              <a:cs typeface="Arial" panose="020B0604020202020204" pitchFamily="34" charset="0"/>
                            </a:rPr>
                            <a:t>{n}</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ts val="1900"/>
                            </a:lnSpc>
                            <a:spcAft>
                              <a:spcPts val="0"/>
                            </a:spcAft>
                          </a:pPr>
                          <a:r>
                            <a:rPr lang="en-US"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n</a:t>
                          </a: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是一个非负整数，匹配确定的</a:t>
                          </a:r>
                          <a:r>
                            <a:rPr lang="en-US"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n</a:t>
                          </a: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次。</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4086241"/>
                      </a:ext>
                    </a:extLst>
                  </a:tr>
                  <a:tr h="355696">
                    <a:tc>
                      <a:txBody>
                        <a:bodyPr/>
                        <a:lstStyle/>
                        <a:p>
                          <a:pPr indent="127000" algn="ctr">
                            <a:lnSpc>
                              <a:spcPts val="1900"/>
                            </a:lnSpc>
                            <a:spcAft>
                              <a:spcPts val="0"/>
                            </a:spcAft>
                          </a:pPr>
                          <a:r>
                            <a:rPr lang="en-US" sz="2000" b="0" kern="100">
                              <a:solidFill>
                                <a:srgbClr val="000000"/>
                              </a:solidFill>
                              <a:effectLst/>
                              <a:latin typeface="宋体" panose="02010600030101010101" pitchFamily="2" charset="-122"/>
                              <a:ea typeface="宋体" panose="02010600030101010101" pitchFamily="2" charset="-122"/>
                              <a:cs typeface="Arial" panose="020B0604020202020204" pitchFamily="34" charset="0"/>
                            </a:rPr>
                            <a:t>{n,}</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ts val="1900"/>
                            </a:lnSpc>
                            <a:spcAft>
                              <a:spcPts val="0"/>
                            </a:spcAft>
                          </a:pPr>
                          <a:r>
                            <a:rPr lang="en-US"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n</a:t>
                          </a: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是一个非负整数，至少匹配</a:t>
                          </a:r>
                          <a:r>
                            <a:rPr lang="en-US"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n</a:t>
                          </a: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次</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7225371"/>
                      </a:ext>
                    </a:extLst>
                  </a:tr>
                  <a:tr h="355696">
                    <a:tc>
                      <a:txBody>
                        <a:bodyPr/>
                        <a:lstStyle/>
                        <a:p>
                          <a:pPr indent="127000" algn="ctr">
                            <a:lnSpc>
                              <a:spcPts val="1900"/>
                            </a:lnSpc>
                            <a:spcAft>
                              <a:spcPts val="0"/>
                            </a:spcAft>
                          </a:pPr>
                          <a:r>
                            <a:rPr lang="en-US" sz="2000" b="0" kern="100">
                              <a:solidFill>
                                <a:srgbClr val="000000"/>
                              </a:solidFill>
                              <a:effectLst/>
                              <a:latin typeface="宋体" panose="02010600030101010101" pitchFamily="2" charset="-122"/>
                              <a:ea typeface="宋体" panose="02010600030101010101" pitchFamily="2" charset="-122"/>
                              <a:cs typeface="Arial" panose="020B0604020202020204" pitchFamily="34" charset="0"/>
                            </a:rPr>
                            <a:t>{n,m}</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ts val="1900"/>
                            </a:lnSpc>
                            <a:spcAft>
                              <a:spcPts val="0"/>
                            </a:spcAft>
                          </a:pPr>
                          <a:r>
                            <a:rPr lang="en-US"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m</a:t>
                          </a: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和</a:t>
                          </a:r>
                          <a:r>
                            <a:rPr lang="en-US"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n</a:t>
                          </a: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均为非负整数，其中</a:t>
                          </a:r>
                          <a:r>
                            <a:rPr lang="en-US"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n</a:t>
                          </a:r>
                          <a14:m>
                            <m:oMath xmlns:m="http://schemas.openxmlformats.org/officeDocument/2006/math">
                              <m:r>
                                <a:rPr lang="en-US" sz="2000" b="0" kern="100">
                                  <a:solidFill>
                                    <a:srgbClr val="000000"/>
                                  </a:solidFill>
                                  <a:effectLst/>
                                  <a:latin typeface="Cambria Math" panose="02040503050406030204" pitchFamily="18" charset="0"/>
                                  <a:ea typeface="宋体" panose="02010600030101010101" pitchFamily="2" charset="-122"/>
                                  <a:cs typeface="Arial" panose="020B0604020202020204" pitchFamily="34" charset="0"/>
                                </a:rPr>
                                <m:t>≤</m:t>
                              </m:r>
                            </m:oMath>
                          </a14:m>
                          <a:r>
                            <a:rPr lang="en-US"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m</a:t>
                          </a: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。最少匹配</a:t>
                          </a:r>
                          <a:r>
                            <a:rPr lang="en-US"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n</a:t>
                          </a: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次且最多匹配</a:t>
                          </a:r>
                          <a:r>
                            <a:rPr lang="en-US"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m</a:t>
                          </a: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次。</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085185"/>
                      </a:ext>
                    </a:extLst>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598849253"/>
                  </p:ext>
                </p:extLst>
              </p:nvPr>
            </p:nvGraphicFramePr>
            <p:xfrm>
              <a:off x="1414327" y="3172617"/>
              <a:ext cx="9055039" cy="3556960"/>
            </p:xfrm>
            <a:graphic>
              <a:graphicData uri="http://schemas.openxmlformats.org/drawingml/2006/table">
                <a:tbl>
                  <a:tblPr firstRow="1" firstCol="1" bandRow="1"/>
                  <a:tblGrid>
                    <a:gridCol w="1392665">
                      <a:extLst>
                        <a:ext uri="{9D8B030D-6E8A-4147-A177-3AD203B41FA5}">
                          <a16:colId xmlns:a16="http://schemas.microsoft.com/office/drawing/2014/main" val="848725108"/>
                        </a:ext>
                      </a:extLst>
                    </a:gridCol>
                    <a:gridCol w="7662374">
                      <a:extLst>
                        <a:ext uri="{9D8B030D-6E8A-4147-A177-3AD203B41FA5}">
                          <a16:colId xmlns:a16="http://schemas.microsoft.com/office/drawing/2014/main" val="2927661282"/>
                        </a:ext>
                      </a:extLst>
                    </a:gridCol>
                  </a:tblGrid>
                  <a:tr h="355696">
                    <a:tc>
                      <a:txBody>
                        <a:bodyPr/>
                        <a:lstStyle/>
                        <a:p>
                          <a:pPr indent="-8255" algn="ctr">
                            <a:lnSpc>
                              <a:spcPts val="1900"/>
                            </a:lnSpc>
                            <a:spcAft>
                              <a:spcPts val="0"/>
                            </a:spcAft>
                          </a:pP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字符</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8255" algn="ctr">
                            <a:lnSpc>
                              <a:spcPts val="1900"/>
                            </a:lnSpc>
                            <a:spcAft>
                              <a:spcPts val="0"/>
                            </a:spcAft>
                          </a:pPr>
                          <a:r>
                            <a:rPr lang="zh-CN" sz="2000" b="0" kern="100">
                              <a:solidFill>
                                <a:srgbClr val="000000"/>
                              </a:solidFill>
                              <a:effectLst/>
                              <a:latin typeface="宋体" panose="02010600030101010101" pitchFamily="2" charset="-122"/>
                              <a:ea typeface="宋体" panose="02010600030101010101" pitchFamily="2" charset="-122"/>
                              <a:cs typeface="Arial" panose="020B0604020202020204" pitchFamily="34" charset="0"/>
                            </a:rPr>
                            <a:t>功能说明</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6947125"/>
                      </a:ext>
                    </a:extLst>
                  </a:tr>
                  <a:tr h="355696">
                    <a:tc>
                      <a:txBody>
                        <a:bodyPr/>
                        <a:lstStyle/>
                        <a:p>
                          <a:pPr indent="127000" algn="ctr">
                            <a:lnSpc>
                              <a:spcPts val="1900"/>
                            </a:lnSpc>
                            <a:spcAft>
                              <a:spcPts val="0"/>
                            </a:spcAft>
                          </a:pPr>
                          <a:r>
                            <a:rPr lang="en-US"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ts val="1900"/>
                            </a:lnSpc>
                            <a:spcAft>
                              <a:spcPts val="0"/>
                            </a:spcAft>
                          </a:pP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匹配前面的子表达式零次或多次。</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051785"/>
                      </a:ext>
                    </a:extLst>
                  </a:tr>
                  <a:tr h="355696">
                    <a:tc>
                      <a:txBody>
                        <a:bodyPr/>
                        <a:lstStyle/>
                        <a:p>
                          <a:pPr indent="127000" algn="ctr">
                            <a:lnSpc>
                              <a:spcPts val="1900"/>
                            </a:lnSpc>
                            <a:spcAft>
                              <a:spcPts val="0"/>
                            </a:spcAft>
                          </a:pPr>
                          <a:r>
                            <a:rPr lang="en-US"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ts val="1900"/>
                            </a:lnSpc>
                            <a:spcAft>
                              <a:spcPts val="0"/>
                            </a:spcAft>
                          </a:pP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匹配前面的子表达式一次或多次。</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374504"/>
                      </a:ext>
                    </a:extLst>
                  </a:tr>
                  <a:tr h="355696">
                    <a:tc>
                      <a:txBody>
                        <a:bodyPr/>
                        <a:lstStyle/>
                        <a:p>
                          <a:pPr indent="127000" algn="ctr">
                            <a:lnSpc>
                              <a:spcPts val="1900"/>
                            </a:lnSpc>
                            <a:spcAft>
                              <a:spcPts val="0"/>
                            </a:spcAft>
                          </a:pPr>
                          <a:r>
                            <a:rPr lang="en-US" sz="2000" b="0" kern="100">
                              <a:solidFill>
                                <a:srgbClr val="000000"/>
                              </a:solidFill>
                              <a:effectLst/>
                              <a:latin typeface="宋体" panose="02010600030101010101" pitchFamily="2" charset="-122"/>
                              <a:ea typeface="宋体" panose="02010600030101010101" pitchFamily="2" charset="-122"/>
                              <a:cs typeface="Arial" panose="020B0604020202020204" pitchFamily="34" charset="0"/>
                            </a:rPr>
                            <a:t>?</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ts val="1900"/>
                            </a:lnSpc>
                            <a:spcAft>
                              <a:spcPts val="0"/>
                            </a:spcAft>
                          </a:pP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匹配前面的子表达式零次或一次。</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5315692"/>
                      </a:ext>
                    </a:extLst>
                  </a:tr>
                  <a:tr h="355696">
                    <a:tc>
                      <a:txBody>
                        <a:bodyPr/>
                        <a:lstStyle/>
                        <a:p>
                          <a:pPr indent="127000" algn="ctr">
                            <a:lnSpc>
                              <a:spcPts val="1900"/>
                            </a:lnSpc>
                            <a:spcAft>
                              <a:spcPts val="0"/>
                            </a:spcAft>
                          </a:pPr>
                          <a:r>
                            <a:rPr lang="en-US" sz="2000" b="0" kern="100">
                              <a:solidFill>
                                <a:srgbClr val="000000"/>
                              </a:solidFill>
                              <a:effectLst/>
                              <a:latin typeface="宋体" panose="02010600030101010101" pitchFamily="2" charset="-122"/>
                              <a:ea typeface="宋体" panose="02010600030101010101" pitchFamily="2" charset="-122"/>
                              <a:cs typeface="Arial" panose="020B0604020202020204" pitchFamily="34" charset="0"/>
                            </a:rPr>
                            <a:t>*</a:t>
                          </a:r>
                          <a:r>
                            <a:rPr lang="zh-CN" sz="2000" b="0" kern="100">
                              <a:solidFill>
                                <a:srgbClr val="000000"/>
                              </a:solidFill>
                              <a:effectLst/>
                              <a:latin typeface="宋体" panose="02010600030101010101" pitchFamily="2" charset="-122"/>
                              <a:ea typeface="宋体" panose="02010600030101010101" pitchFamily="2" charset="-122"/>
                              <a:cs typeface="Arial" panose="020B0604020202020204" pitchFamily="34" charset="0"/>
                            </a:rPr>
                            <a:t>？</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ts val="1900"/>
                            </a:lnSpc>
                            <a:spcAft>
                              <a:spcPts val="0"/>
                            </a:spcAft>
                          </a:pP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尽可能少的使用重复的第一个匹配</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1272659"/>
                      </a:ext>
                    </a:extLst>
                  </a:tr>
                  <a:tr h="355696">
                    <a:tc>
                      <a:txBody>
                        <a:bodyPr/>
                        <a:lstStyle/>
                        <a:p>
                          <a:pPr indent="127000" algn="ctr">
                            <a:lnSpc>
                              <a:spcPts val="1900"/>
                            </a:lnSpc>
                            <a:spcAft>
                              <a:spcPts val="0"/>
                            </a:spcAft>
                          </a:pPr>
                          <a:r>
                            <a:rPr lang="en-US" sz="2000" b="0" kern="100">
                              <a:solidFill>
                                <a:srgbClr val="000000"/>
                              </a:solidFill>
                              <a:effectLst/>
                              <a:latin typeface="宋体" panose="02010600030101010101" pitchFamily="2" charset="-122"/>
                              <a:ea typeface="宋体" panose="02010600030101010101" pitchFamily="2" charset="-122"/>
                              <a:cs typeface="Arial" panose="020B0604020202020204" pitchFamily="34" charset="0"/>
                            </a:rPr>
                            <a:t>+</a:t>
                          </a:r>
                          <a:r>
                            <a:rPr lang="zh-CN" sz="2000" b="0" kern="100">
                              <a:solidFill>
                                <a:srgbClr val="000000"/>
                              </a:solidFill>
                              <a:effectLst/>
                              <a:latin typeface="宋体" panose="02010600030101010101" pitchFamily="2" charset="-122"/>
                              <a:ea typeface="宋体" panose="02010600030101010101" pitchFamily="2" charset="-122"/>
                              <a:cs typeface="Arial" panose="020B0604020202020204" pitchFamily="34" charset="0"/>
                            </a:rPr>
                            <a:t>？</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ts val="1900"/>
                            </a:lnSpc>
                            <a:spcAft>
                              <a:spcPts val="0"/>
                            </a:spcAft>
                          </a:pP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尽可能少的使用重复但至少使用一次</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0729371"/>
                      </a:ext>
                    </a:extLst>
                  </a:tr>
                  <a:tr h="355696">
                    <a:tc>
                      <a:txBody>
                        <a:bodyPr/>
                        <a:lstStyle/>
                        <a:p>
                          <a:pPr indent="127000" algn="ctr">
                            <a:lnSpc>
                              <a:spcPts val="1900"/>
                            </a:lnSpc>
                            <a:spcAft>
                              <a:spcPts val="0"/>
                            </a:spcAft>
                          </a:pPr>
                          <a:r>
                            <a:rPr lang="en-US" sz="2000" b="0" kern="100">
                              <a:solidFill>
                                <a:srgbClr val="000000"/>
                              </a:solidFill>
                              <a:effectLst/>
                              <a:latin typeface="宋体" panose="02010600030101010101" pitchFamily="2" charset="-122"/>
                              <a:ea typeface="宋体" panose="02010600030101010101" pitchFamily="2" charset="-122"/>
                              <a:cs typeface="Arial" panose="020B0604020202020204" pitchFamily="34" charset="0"/>
                            </a:rPr>
                            <a:t>??</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ts val="1900"/>
                            </a:lnSpc>
                            <a:spcAft>
                              <a:spcPts val="0"/>
                            </a:spcAft>
                          </a:pP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如果有可能使用零次重复或一次重复。</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5410329"/>
                      </a:ext>
                    </a:extLst>
                  </a:tr>
                  <a:tr h="355696">
                    <a:tc>
                      <a:txBody>
                        <a:bodyPr/>
                        <a:lstStyle/>
                        <a:p>
                          <a:pPr indent="127000" algn="ctr">
                            <a:lnSpc>
                              <a:spcPts val="1900"/>
                            </a:lnSpc>
                            <a:spcAft>
                              <a:spcPts val="0"/>
                            </a:spcAft>
                          </a:pPr>
                          <a:r>
                            <a:rPr lang="en-US" sz="2000" b="0" kern="100">
                              <a:solidFill>
                                <a:srgbClr val="000000"/>
                              </a:solidFill>
                              <a:effectLst/>
                              <a:latin typeface="宋体" panose="02010600030101010101" pitchFamily="2" charset="-122"/>
                              <a:ea typeface="宋体" panose="02010600030101010101" pitchFamily="2" charset="-122"/>
                              <a:cs typeface="Arial" panose="020B0604020202020204" pitchFamily="34" charset="0"/>
                            </a:rPr>
                            <a:t>{n}</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ts val="1900"/>
                            </a:lnSpc>
                            <a:spcAft>
                              <a:spcPts val="0"/>
                            </a:spcAft>
                          </a:pPr>
                          <a:r>
                            <a:rPr lang="en-US"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n</a:t>
                          </a: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是一个非负整数，匹配确定的</a:t>
                          </a:r>
                          <a:r>
                            <a:rPr lang="en-US"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n</a:t>
                          </a: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次。</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4086241"/>
                      </a:ext>
                    </a:extLst>
                  </a:tr>
                  <a:tr h="355696">
                    <a:tc>
                      <a:txBody>
                        <a:bodyPr/>
                        <a:lstStyle/>
                        <a:p>
                          <a:pPr indent="127000" algn="ctr">
                            <a:lnSpc>
                              <a:spcPts val="1900"/>
                            </a:lnSpc>
                            <a:spcAft>
                              <a:spcPts val="0"/>
                            </a:spcAft>
                          </a:pPr>
                          <a:r>
                            <a:rPr lang="en-US" sz="2000" b="0" kern="100">
                              <a:solidFill>
                                <a:srgbClr val="000000"/>
                              </a:solidFill>
                              <a:effectLst/>
                              <a:latin typeface="宋体" panose="02010600030101010101" pitchFamily="2" charset="-122"/>
                              <a:ea typeface="宋体" panose="02010600030101010101" pitchFamily="2" charset="-122"/>
                              <a:cs typeface="Arial" panose="020B0604020202020204" pitchFamily="34" charset="0"/>
                            </a:rPr>
                            <a:t>{n,}</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ts val="1900"/>
                            </a:lnSpc>
                            <a:spcAft>
                              <a:spcPts val="0"/>
                            </a:spcAft>
                          </a:pPr>
                          <a:r>
                            <a:rPr lang="en-US"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n</a:t>
                          </a: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是一个非负整数，至少匹配</a:t>
                          </a:r>
                          <a:r>
                            <a:rPr lang="en-US"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n</a:t>
                          </a:r>
                          <a:r>
                            <a:rPr lang="zh-CN" sz="2000" b="0" kern="1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次</a:t>
                          </a:r>
                          <a:endParaRPr lang="zh-CN" sz="2000" b="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7225371"/>
                      </a:ext>
                    </a:extLst>
                  </a:tr>
                  <a:tr h="355696">
                    <a:tc>
                      <a:txBody>
                        <a:bodyPr/>
                        <a:lstStyle/>
                        <a:p>
                          <a:pPr indent="127000" algn="ctr">
                            <a:lnSpc>
                              <a:spcPts val="1900"/>
                            </a:lnSpc>
                            <a:spcAft>
                              <a:spcPts val="0"/>
                            </a:spcAft>
                          </a:pPr>
                          <a:r>
                            <a:rPr lang="en-US" sz="2000" b="0" kern="100">
                              <a:solidFill>
                                <a:srgbClr val="000000"/>
                              </a:solidFill>
                              <a:effectLst/>
                              <a:latin typeface="宋体" panose="02010600030101010101" pitchFamily="2" charset="-122"/>
                              <a:ea typeface="宋体" panose="02010600030101010101" pitchFamily="2" charset="-122"/>
                              <a:cs typeface="Arial" panose="020B0604020202020204" pitchFamily="34" charset="0"/>
                            </a:rPr>
                            <a:t>{n,m}</a:t>
                          </a:r>
                          <a:endParaRPr lang="zh-CN" sz="2000" b="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8377" t="-929310" r="-159" b="-27586"/>
                          </a:stretch>
                        </a:blipFill>
                      </a:tcPr>
                    </a:tc>
                    <a:extLst>
                      <a:ext uri="{0D108BD9-81ED-4DB2-BD59-A6C34878D82A}">
                        <a16:rowId xmlns:a16="http://schemas.microsoft.com/office/drawing/2014/main" val="359085185"/>
                      </a:ext>
                    </a:extLst>
                  </a:tr>
                </a:tbl>
              </a:graphicData>
            </a:graphic>
          </p:graphicFrame>
        </mc:Fallback>
      </mc:AlternateContent>
    </p:spTree>
    <p:extLst>
      <p:ext uri="{BB962C8B-B14F-4D97-AF65-F5344CB8AC3E}">
        <p14:creationId xmlns:p14="http://schemas.microsoft.com/office/powerpoint/2010/main" val="291290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sp>
        <p:nvSpPr>
          <p:cNvPr id="4" name="文本框 3"/>
          <p:cNvSpPr txBox="1"/>
          <p:nvPr/>
        </p:nvSpPr>
        <p:spPr>
          <a:xfrm>
            <a:off x="1103382" y="1565811"/>
            <a:ext cx="9982200" cy="4606389"/>
          </a:xfrm>
          <a:prstGeom prst="rect">
            <a:avLst/>
          </a:prstGeom>
          <a:noFill/>
        </p:spPr>
        <p:txBody>
          <a:bodyPr wrap="square" rtlCol="0">
            <a:spAutoFit/>
          </a:bodyPr>
          <a:lstStyle/>
          <a:p>
            <a:pPr marL="342900" indent="-342900" algn="just">
              <a:spcBef>
                <a:spcPts val="1000"/>
              </a:spcBef>
              <a:buFont typeface="Arial" panose="020B0604020202020204" pitchFamily="34" charset="0"/>
              <a:buChar char="•"/>
            </a:pPr>
            <a:r>
              <a:rPr lang="zh-CN" altLang="en-US" sz="2000" dirty="0" smtClean="0">
                <a:latin typeface="宋体" panose="02010600030101010101" pitchFamily="2" charset="-122"/>
                <a:ea typeface="宋体" panose="02010600030101010101" pitchFamily="2" charset="-122"/>
              </a:rPr>
              <a:t>懒惰匹配和贪婪匹配</a:t>
            </a:r>
            <a:r>
              <a:rPr lang="en-US" altLang="ja-JP" sz="2000" dirty="0" smtClean="0">
                <a:latin typeface="宋体" panose="02010600030101010101" pitchFamily="2" charset="-122"/>
                <a:ea typeface="宋体" panose="02010600030101010101" pitchFamily="2" charset="-122"/>
              </a:rPr>
              <a:t>  </a:t>
            </a:r>
          </a:p>
          <a:p>
            <a:pPr algn="just">
              <a:spcBef>
                <a:spcPts val="1000"/>
              </a:spcBef>
            </a:pPr>
            <a:r>
              <a:rPr lang="en-US" altLang="zh-CN" sz="2000" dirty="0" smtClean="0">
                <a:latin typeface="宋体" panose="02010600030101010101" pitchFamily="2" charset="-122"/>
                <a:ea typeface="宋体" panose="02010600030101010101" pitchFamily="2" charset="-122"/>
              </a:rPr>
              <a:t>    </a:t>
            </a:r>
            <a:r>
              <a:rPr lang="zh-CN" altLang="en-US" sz="2000" b="1" dirty="0" smtClean="0">
                <a:latin typeface="宋体" panose="02010600030101010101" pitchFamily="2" charset="-122"/>
                <a:ea typeface="宋体" panose="02010600030101010101" pitchFamily="2" charset="-122"/>
              </a:rPr>
              <a:t>懒惰</a:t>
            </a:r>
            <a:r>
              <a:rPr lang="zh-CN" altLang="zh-CN" sz="2000" b="1" dirty="0" smtClean="0">
                <a:latin typeface="宋体" panose="02010600030101010101" pitchFamily="2" charset="-122"/>
                <a:ea typeface="宋体" panose="02010600030101010101" pitchFamily="2" charset="-122"/>
              </a:rPr>
              <a:t>匹配，即匹配尽可能少的字符。</a:t>
            </a:r>
            <a:r>
              <a:rPr lang="zh-CN" altLang="en-US" sz="2000" dirty="0">
                <a:latin typeface="宋体" panose="02010600030101010101" pitchFamily="2" charset="-122"/>
                <a:ea typeface="宋体" panose="02010600030101010101" pitchFamily="2" charset="-122"/>
              </a:rPr>
              <a:t>懒惰</a:t>
            </a:r>
            <a:r>
              <a:rPr lang="ja-JP" altLang="zh-CN" sz="2000" dirty="0" smtClean="0">
                <a:latin typeface="宋体" panose="02010600030101010101" pitchFamily="2" charset="-122"/>
                <a:ea typeface="宋体" panose="02010600030101010101" pitchFamily="2" charset="-122"/>
              </a:rPr>
              <a:t>匹配</a:t>
            </a:r>
            <a:r>
              <a:rPr lang="zh-CN" altLang="zh-CN" sz="2000" dirty="0">
                <a:latin typeface="宋体" panose="02010600030101010101" pitchFamily="2" charset="-122"/>
                <a:ea typeface="宋体" panose="02010600030101010101" pitchFamily="2" charset="-122"/>
              </a:rPr>
              <a:t>允许多重匹配，也就是说，</a:t>
            </a:r>
            <a:r>
              <a:rPr lang="ja-JP" altLang="zh-CN" sz="2000" dirty="0">
                <a:latin typeface="宋体" panose="02010600030101010101" pitchFamily="2" charset="-122"/>
                <a:ea typeface="宋体" panose="02010600030101010101" pitchFamily="2" charset="-122"/>
              </a:rPr>
              <a:t>先</a:t>
            </a:r>
            <a:r>
              <a:rPr lang="zh-CN" altLang="zh-CN" sz="2000" dirty="0">
                <a:latin typeface="宋体" panose="02010600030101010101" pitchFamily="2" charset="-122"/>
                <a:ea typeface="宋体" panose="02010600030101010101" pitchFamily="2" charset="-122"/>
              </a:rPr>
              <a:t>检查</a:t>
            </a:r>
            <a:r>
              <a:rPr lang="ja-JP" altLang="zh-CN" sz="2000" dirty="0">
                <a:latin typeface="宋体" panose="02010600030101010101" pitchFamily="2" charset="-122"/>
                <a:ea typeface="宋体" panose="02010600030101010101" pitchFamily="2" charset="-122"/>
              </a:rPr>
              <a:t>字符串中的第一个</a:t>
            </a:r>
            <a:r>
              <a:rPr lang="ja-JP" altLang="zh-CN" sz="2000" dirty="0" smtClean="0">
                <a:latin typeface="宋体" panose="02010600030101010101" pitchFamily="2" charset="-122"/>
                <a:ea typeface="宋体" panose="02010600030101010101" pitchFamily="2" charset="-122"/>
              </a:rPr>
              <a:t>字母是不是</a:t>
            </a:r>
            <a:r>
              <a:rPr lang="ja-JP" altLang="zh-CN" sz="2000" dirty="0">
                <a:latin typeface="宋体" panose="02010600030101010101" pitchFamily="2" charset="-122"/>
                <a:ea typeface="宋体" panose="02010600030101010101" pitchFamily="2" charset="-122"/>
              </a:rPr>
              <a:t>一个匹配，如果单独一个字符还不够就读入下一个字符，如果还没有发现匹配</a:t>
            </a:r>
            <a:r>
              <a:rPr lang="ja-JP" altLang="zh-CN" sz="2000" dirty="0" smtClean="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就不断地从后续字符中读取，</a:t>
            </a:r>
            <a:r>
              <a:rPr lang="zh-CN" altLang="zh-CN" sz="2000" dirty="0">
                <a:latin typeface="宋体" panose="02010600030101010101" pitchFamily="2" charset="-122"/>
                <a:ea typeface="宋体" panose="02010600030101010101" pitchFamily="2" charset="-122"/>
              </a:rPr>
              <a:t>一直到发</a:t>
            </a:r>
            <a:r>
              <a:rPr lang="ja-JP" altLang="zh-CN" sz="2000" dirty="0">
                <a:latin typeface="宋体" panose="02010600030101010101" pitchFamily="2" charset="-122"/>
                <a:ea typeface="宋体" panose="02010600030101010101" pitchFamily="2" charset="-122"/>
              </a:rPr>
              <a:t>现一个合适的匹配</a:t>
            </a:r>
            <a:r>
              <a:rPr lang="zh-CN" altLang="zh-CN" sz="2000" dirty="0">
                <a:latin typeface="宋体" panose="02010600030101010101" pitchFamily="2" charset="-122"/>
                <a:ea typeface="宋体" panose="02010600030101010101" pitchFamily="2" charset="-122"/>
              </a:rPr>
              <a:t>为止</a:t>
            </a:r>
            <a:r>
              <a:rPr lang="ja-JP" altLang="zh-CN" sz="2000" dirty="0">
                <a:latin typeface="宋体" panose="02010600030101010101" pitchFamily="2" charset="-122"/>
                <a:ea typeface="宋体" panose="02010600030101010101" pitchFamily="2" charset="-122"/>
              </a:rPr>
              <a:t>，然后</a:t>
            </a:r>
            <a:r>
              <a:rPr lang="zh-CN" altLang="zh-CN" sz="2000" dirty="0">
                <a:latin typeface="宋体" panose="02010600030101010101" pitchFamily="2" charset="-122"/>
                <a:ea typeface="宋体" panose="02010600030101010101" pitchFamily="2" charset="-122"/>
              </a:rPr>
              <a:t>再</a:t>
            </a:r>
            <a:r>
              <a:rPr lang="ja-JP" altLang="zh-CN" sz="2000" dirty="0">
                <a:latin typeface="宋体" panose="02010600030101010101" pitchFamily="2" charset="-122"/>
                <a:ea typeface="宋体" panose="02010600030101010101" pitchFamily="2" charset="-122"/>
              </a:rPr>
              <a:t>开始下一次的</a:t>
            </a:r>
            <a:r>
              <a:rPr lang="ja-JP" altLang="zh-CN" sz="2000" dirty="0" smtClean="0">
                <a:latin typeface="宋体" panose="02010600030101010101" pitchFamily="2" charset="-122"/>
                <a:ea typeface="宋体" panose="02010600030101010101" pitchFamily="2" charset="-122"/>
              </a:rPr>
              <a:t>匹配</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lgn="just">
              <a:spcBef>
                <a:spcPts val="1000"/>
              </a:spcBef>
            </a:pPr>
            <a:r>
              <a:rPr lang="en-US" altLang="ja-JP" sz="2000" dirty="0" smtClean="0">
                <a:latin typeface="宋体" panose="02010600030101010101" pitchFamily="2" charset="-122"/>
                <a:ea typeface="宋体" panose="02010600030101010101" pitchFamily="2" charset="-122"/>
              </a:rPr>
              <a:t>    </a:t>
            </a:r>
            <a:r>
              <a:rPr lang="ja-JP" altLang="zh-CN" sz="2000" b="1" dirty="0" smtClean="0">
                <a:latin typeface="宋体" panose="02010600030101010101" pitchFamily="2" charset="-122"/>
                <a:ea typeface="宋体" panose="02010600030101010101" pitchFamily="2" charset="-122"/>
              </a:rPr>
              <a:t>贪婪</a:t>
            </a:r>
            <a:r>
              <a:rPr lang="ja-JP" altLang="zh-CN" sz="2000" b="1" dirty="0">
                <a:latin typeface="宋体" panose="02010600030101010101" pitchFamily="2" charset="-122"/>
                <a:ea typeface="宋体" panose="02010600030101010101" pitchFamily="2" charset="-122"/>
              </a:rPr>
              <a:t>匹配</a:t>
            </a:r>
            <a:r>
              <a:rPr lang="zh-CN" altLang="zh-CN" sz="2000" b="1" dirty="0">
                <a:latin typeface="宋体" panose="02010600030101010101" pitchFamily="2" charset="-122"/>
                <a:ea typeface="宋体" panose="02010600030101010101" pitchFamily="2" charset="-122"/>
              </a:rPr>
              <a:t>，即</a:t>
            </a:r>
            <a:r>
              <a:rPr lang="zh-CN" altLang="zh-CN" sz="2000" b="1" dirty="0" smtClean="0">
                <a:latin typeface="宋体" panose="02010600030101010101" pitchFamily="2" charset="-122"/>
                <a:ea typeface="宋体" panose="02010600030101010101" pitchFamily="2" charset="-122"/>
              </a:rPr>
              <a:t>匹配</a:t>
            </a:r>
            <a:r>
              <a:rPr lang="zh-CN" altLang="en-US" sz="2000" b="1" dirty="0" smtClean="0">
                <a:latin typeface="宋体" panose="02010600030101010101" pitchFamily="2" charset="-122"/>
                <a:ea typeface="宋体" panose="02010600030101010101" pitchFamily="2" charset="-122"/>
              </a:rPr>
              <a:t>尽</a:t>
            </a:r>
            <a:r>
              <a:rPr lang="zh-CN" altLang="zh-CN" sz="2000" b="1" dirty="0" smtClean="0">
                <a:latin typeface="宋体" panose="02010600030101010101" pitchFamily="2" charset="-122"/>
                <a:ea typeface="宋体" panose="02010600030101010101" pitchFamily="2" charset="-122"/>
              </a:rPr>
              <a:t>可能</a:t>
            </a:r>
            <a:r>
              <a:rPr lang="zh-CN" altLang="zh-CN" sz="2000" b="1" dirty="0">
                <a:latin typeface="宋体" panose="02010600030101010101" pitchFamily="2" charset="-122"/>
                <a:ea typeface="宋体" panose="02010600030101010101" pitchFamily="2" charset="-122"/>
              </a:rPr>
              <a:t>多的</a:t>
            </a:r>
            <a:r>
              <a:rPr lang="zh-CN" altLang="zh-CN" sz="2000" b="1" dirty="0" smtClean="0">
                <a:latin typeface="宋体" panose="02010600030101010101" pitchFamily="2" charset="-122"/>
                <a:ea typeface="宋体" panose="02010600030101010101" pitchFamily="2" charset="-122"/>
              </a:rPr>
              <a:t>字符</a:t>
            </a:r>
            <a:r>
              <a:rPr lang="zh-CN" altLang="en-US" sz="2000" b="1" dirty="0" smtClean="0">
                <a:latin typeface="宋体" panose="02010600030101010101" pitchFamily="2" charset="-122"/>
                <a:ea typeface="宋体" panose="02010600030101010101" pitchFamily="2" charset="-122"/>
              </a:rPr>
              <a:t>。</a:t>
            </a:r>
            <a:r>
              <a:rPr lang="ja-JP" altLang="zh-CN" sz="2000" dirty="0" smtClean="0">
                <a:latin typeface="宋体" panose="02010600030101010101" pitchFamily="2" charset="-122"/>
                <a:ea typeface="宋体" panose="02010600030101010101" pitchFamily="2" charset="-122"/>
              </a:rPr>
              <a:t>贪婪</a:t>
            </a:r>
            <a:r>
              <a:rPr lang="ja-JP" altLang="zh-CN" sz="2000" dirty="0">
                <a:latin typeface="宋体" panose="02010600030101010101" pitchFamily="2" charset="-122"/>
                <a:ea typeface="宋体" panose="02010600030101010101" pitchFamily="2" charset="-122"/>
              </a:rPr>
              <a:t>匹配先看整个字符串是不是一个匹配，如果</a:t>
            </a:r>
            <a:r>
              <a:rPr lang="zh-CN" altLang="zh-CN" sz="2000" dirty="0">
                <a:latin typeface="宋体" panose="02010600030101010101" pitchFamily="2" charset="-122"/>
                <a:ea typeface="宋体" panose="02010600030101010101" pitchFamily="2" charset="-122"/>
              </a:rPr>
              <a:t>不是</a:t>
            </a:r>
            <a:r>
              <a:rPr lang="ja-JP" altLang="zh-CN" sz="2000" dirty="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则</a:t>
            </a:r>
            <a:r>
              <a:rPr lang="ja-JP" altLang="zh-CN" sz="2000" dirty="0">
                <a:latin typeface="宋体" panose="02010600030101010101" pitchFamily="2" charset="-122"/>
                <a:ea typeface="宋体" panose="02010600030101010101" pitchFamily="2" charset="-122"/>
              </a:rPr>
              <a:t>去掉字符串中最后一个字符</a:t>
            </a:r>
            <a:r>
              <a:rPr lang="zh-CN"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再次尝试</a:t>
            </a:r>
            <a:r>
              <a:rPr lang="zh-CN" altLang="zh-CN" sz="2000" dirty="0">
                <a:latin typeface="宋体" panose="02010600030101010101" pitchFamily="2" charset="-122"/>
                <a:ea typeface="宋体" panose="02010600030101010101" pitchFamily="2" charset="-122"/>
              </a:rPr>
              <a:t>匹配</a:t>
            </a:r>
            <a:r>
              <a:rPr lang="ja-JP" altLang="zh-CN" sz="2000" dirty="0">
                <a:latin typeface="宋体" panose="02010600030101010101" pitchFamily="2" charset="-122"/>
                <a:ea typeface="宋体" panose="02010600030101010101" pitchFamily="2" charset="-122"/>
              </a:rPr>
              <a:t>，如果还没有发现匹配，那么再次去掉最后一个字符，</a:t>
            </a:r>
            <a:r>
              <a:rPr lang="zh-CN" altLang="zh-CN" sz="2000" dirty="0">
                <a:latin typeface="宋体" panose="02010600030101010101" pitchFamily="2" charset="-122"/>
                <a:ea typeface="宋体" panose="02010600030101010101" pitchFamily="2" charset="-122"/>
              </a:rPr>
              <a:t>以此类推，</a:t>
            </a:r>
            <a:r>
              <a:rPr lang="ja-JP" altLang="zh-CN" sz="2000" dirty="0">
                <a:latin typeface="宋体" panose="02010600030101010101" pitchFamily="2" charset="-122"/>
                <a:ea typeface="宋体" panose="02010600030101010101" pitchFamily="2" charset="-122"/>
              </a:rPr>
              <a:t>一直重复直到发现一个匹配</a:t>
            </a:r>
            <a:r>
              <a:rPr lang="zh-CN" altLang="zh-CN" sz="2000" dirty="0">
                <a:latin typeface="宋体" panose="02010600030101010101" pitchFamily="2" charset="-122"/>
                <a:ea typeface="宋体" panose="02010600030101010101" pitchFamily="2" charset="-122"/>
              </a:rPr>
              <a:t>的子串，或者整个</a:t>
            </a:r>
            <a:r>
              <a:rPr lang="ja-JP" altLang="zh-CN" sz="2000" dirty="0">
                <a:latin typeface="宋体" panose="02010600030101010101" pitchFamily="2" charset="-122"/>
                <a:ea typeface="宋体" panose="02010600030101010101" pitchFamily="2" charset="-122"/>
              </a:rPr>
              <a:t>字符串不剩一个字符为止</a:t>
            </a:r>
            <a:r>
              <a:rPr lang="zh-CN" altLang="zh-CN" sz="2000" dirty="0">
                <a:latin typeface="宋体" panose="02010600030101010101" pitchFamily="2" charset="-122"/>
                <a:ea typeface="宋体" panose="02010600030101010101" pitchFamily="2" charset="-122"/>
              </a:rPr>
              <a:t>（没有发现匹配</a:t>
            </a:r>
            <a:r>
              <a:rPr lang="zh-CN" altLang="zh-CN"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lgn="just">
              <a:spcBef>
                <a:spcPts val="1000"/>
              </a:spcBef>
            </a:pPr>
            <a:r>
              <a:rPr lang="en-US" altLang="zh-CN" sz="2000" dirty="0" smtClean="0">
                <a:latin typeface="宋体" panose="02010600030101010101" pitchFamily="2" charset="-122"/>
                <a:ea typeface="宋体" panose="02010600030101010101" pitchFamily="2" charset="-122"/>
              </a:rPr>
              <a:t>    </a:t>
            </a:r>
            <a:r>
              <a:rPr lang="zh-CN" altLang="zh-CN" sz="2000" dirty="0" smtClean="0">
                <a:latin typeface="宋体" panose="02010600030101010101" pitchFamily="2" charset="-122"/>
                <a:ea typeface="宋体" panose="02010600030101010101" pitchFamily="2" charset="-122"/>
              </a:rPr>
              <a:t>在</a:t>
            </a:r>
            <a:r>
              <a:rPr lang="zh-CN" altLang="zh-CN" sz="2000" dirty="0">
                <a:latin typeface="宋体" panose="02010600030101010101" pitchFamily="2" charset="-122"/>
                <a:ea typeface="宋体" panose="02010600030101010101" pitchFamily="2" charset="-122"/>
              </a:rPr>
              <a:t>进行模式匹配时，如果在同一字符串中有不同长度的多个子串都符合匹配规则，那么贪婪匹配会选择最长的子串进行匹配，</a:t>
            </a:r>
            <a:r>
              <a:rPr lang="zh-CN" altLang="zh-CN" sz="2000" dirty="0" smtClean="0">
                <a:latin typeface="宋体" panose="02010600030101010101" pitchFamily="2" charset="-122"/>
                <a:ea typeface="宋体" panose="02010600030101010101" pitchFamily="2" charset="-122"/>
              </a:rPr>
              <a:t>而</a:t>
            </a:r>
            <a:r>
              <a:rPr lang="zh-CN" altLang="en-US" sz="2000" dirty="0">
                <a:latin typeface="宋体" panose="02010600030101010101" pitchFamily="2" charset="-122"/>
                <a:ea typeface="宋体" panose="02010600030101010101" pitchFamily="2" charset="-122"/>
              </a:rPr>
              <a:t>懒惰</a:t>
            </a:r>
            <a:r>
              <a:rPr lang="zh-CN" altLang="zh-CN" sz="2000" dirty="0" smtClean="0">
                <a:latin typeface="宋体" panose="02010600030101010101" pitchFamily="2" charset="-122"/>
                <a:ea typeface="宋体" panose="02010600030101010101" pitchFamily="2" charset="-122"/>
              </a:rPr>
              <a:t>匹配</a:t>
            </a:r>
            <a:r>
              <a:rPr lang="zh-CN" altLang="zh-CN" sz="2000" dirty="0">
                <a:latin typeface="宋体" panose="02010600030101010101" pitchFamily="2" charset="-122"/>
                <a:ea typeface="宋体" panose="02010600030101010101" pitchFamily="2" charset="-122"/>
              </a:rPr>
              <a:t>会选择最短的子串进行匹配。需注意的是，</a:t>
            </a:r>
            <a:r>
              <a:rPr lang="zh-CN" altLang="zh-CN" sz="2000" b="1" dirty="0">
                <a:latin typeface="宋体" panose="02010600030101010101" pitchFamily="2" charset="-122"/>
                <a:ea typeface="宋体" panose="02010600030101010101" pitchFamily="2" charset="-122"/>
              </a:rPr>
              <a:t>正则表达式的匹配的优先级顺序是从左到右的</a:t>
            </a:r>
            <a:r>
              <a:rPr lang="zh-CN" altLang="zh-CN" sz="2000" dirty="0">
                <a:latin typeface="宋体" panose="02010600030101010101" pitchFamily="2" charset="-122"/>
                <a:ea typeface="宋体" panose="02010600030101010101" pitchFamily="2" charset="-122"/>
              </a:rPr>
              <a:t>。</a:t>
            </a:r>
          </a:p>
          <a:p>
            <a:pPr algn="just">
              <a:spcBef>
                <a:spcPts val="1000"/>
              </a:spcBef>
            </a:pPr>
            <a:endParaRPr lang="en-US" altLang="zh-CN" sz="20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0417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graphicFrame>
        <p:nvGraphicFramePr>
          <p:cNvPr id="7" name="表格 6"/>
          <p:cNvGraphicFramePr>
            <a:graphicFrameLocks noGrp="1"/>
          </p:cNvGraphicFramePr>
          <p:nvPr>
            <p:extLst>
              <p:ext uri="{D42A27DB-BD31-4B8C-83A1-F6EECF244321}">
                <p14:modId xmlns:p14="http://schemas.microsoft.com/office/powerpoint/2010/main" val="1864483059"/>
              </p:ext>
            </p:extLst>
          </p:nvPr>
        </p:nvGraphicFramePr>
        <p:xfrm>
          <a:off x="1602768" y="1398070"/>
          <a:ext cx="8835775" cy="3584900"/>
        </p:xfrm>
        <a:graphic>
          <a:graphicData uri="http://schemas.openxmlformats.org/drawingml/2006/table">
            <a:tbl>
              <a:tblPr firstRow="1" firstCol="1" bandRow="1"/>
              <a:tblGrid>
                <a:gridCol w="8835775">
                  <a:extLst>
                    <a:ext uri="{9D8B030D-6E8A-4147-A177-3AD203B41FA5}">
                      <a16:colId xmlns:a16="http://schemas.microsoft.com/office/drawing/2014/main" val="468188782"/>
                    </a:ext>
                  </a:extLst>
                </a:gridCol>
              </a:tblGrid>
              <a:tr h="325900">
                <a:tc>
                  <a:txBody>
                    <a:bodyPr/>
                    <a:lstStyle/>
                    <a:p>
                      <a:pPr indent="127000" algn="just">
                        <a:lnSpc>
                          <a:spcPts val="1900"/>
                        </a:lnSpc>
                        <a:spcAft>
                          <a:spcPts val="0"/>
                        </a:spcAft>
                      </a:pPr>
                      <a:r>
                        <a:rPr lang="en-US"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import re</a:t>
                      </a:r>
                      <a:endParaRPr lang="zh-CN"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1131049523"/>
                  </a:ext>
                </a:extLst>
              </a:tr>
              <a:tr h="325900">
                <a:tc>
                  <a:txBody>
                    <a:bodyPr/>
                    <a:lstStyle/>
                    <a:p>
                      <a:pPr indent="127000" algn="just">
                        <a:lnSpc>
                          <a:spcPts val="1900"/>
                        </a:lnSpc>
                        <a:spcAft>
                          <a:spcPts val="0"/>
                        </a:spcAft>
                      </a:pPr>
                      <a:r>
                        <a:rPr lang="en-US"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str = "one1two2three3four4"</a:t>
                      </a:r>
                      <a:endParaRPr lang="zh-CN"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715870312"/>
                  </a:ext>
                </a:extLst>
              </a:tr>
              <a:tr h="325900">
                <a:tc>
                  <a:txBody>
                    <a:bodyPr/>
                    <a:lstStyle/>
                    <a:p>
                      <a:pPr indent="127000" algn="just">
                        <a:lnSpc>
                          <a:spcPts val="1900"/>
                        </a:lnSpc>
                        <a:spcAft>
                          <a:spcPts val="0"/>
                        </a:spcAft>
                      </a:pPr>
                      <a:r>
                        <a:rPr lang="en-US"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zh-CN"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原始字符串</a:t>
                      </a:r>
                      <a:r>
                        <a:rPr lang="en-US"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:",str)</a:t>
                      </a:r>
                      <a:endParaRPr lang="zh-CN"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727492150"/>
                  </a:ext>
                </a:extLst>
              </a:tr>
              <a:tr h="325900">
                <a:tc>
                  <a:txBody>
                    <a:bodyPr/>
                    <a:lstStyle/>
                    <a:p>
                      <a:pPr indent="127000" algn="just">
                        <a:lnSpc>
                          <a:spcPts val="1900"/>
                        </a:lnSpc>
                        <a:spcAft>
                          <a:spcPts val="0"/>
                        </a:spcAft>
                      </a:pPr>
                      <a:r>
                        <a:rPr lang="en-US"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regexL = "o.*?e"</a:t>
                      </a:r>
                      <a:endParaRPr lang="zh-CN"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781449127"/>
                  </a:ext>
                </a:extLst>
              </a:tr>
              <a:tr h="325900">
                <a:tc>
                  <a:txBody>
                    <a:bodyPr/>
                    <a:lstStyle/>
                    <a:p>
                      <a:pPr indent="127000" algn="just">
                        <a:lnSpc>
                          <a:spcPts val="1900"/>
                        </a:lnSpc>
                        <a:spcAft>
                          <a:spcPts val="0"/>
                        </a:spcAft>
                      </a:pPr>
                      <a:r>
                        <a:rPr lang="en-US"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zh-CN"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懒惰匹配</a:t>
                      </a:r>
                      <a:r>
                        <a:rPr lang="en-US"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:",regexL) </a:t>
                      </a:r>
                      <a:endParaRPr lang="zh-CN"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649693026"/>
                  </a:ext>
                </a:extLst>
              </a:tr>
              <a:tr h="325900">
                <a:tc>
                  <a:txBody>
                    <a:bodyPr/>
                    <a:lstStyle/>
                    <a:p>
                      <a:pPr indent="127000" algn="just">
                        <a:lnSpc>
                          <a:spcPts val="1900"/>
                        </a:lnSpc>
                        <a:spcAft>
                          <a:spcPts val="0"/>
                        </a:spcAft>
                      </a:pPr>
                      <a:r>
                        <a:rPr lang="en-US"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listL = re.findall(regexL,str)      # </a:t>
                      </a:r>
                      <a:r>
                        <a:rPr lang="zh-CN"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懒惰匹配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22128146"/>
                  </a:ext>
                </a:extLst>
              </a:tr>
              <a:tr h="325900">
                <a:tc>
                  <a:txBody>
                    <a:bodyPr/>
                    <a:lstStyle/>
                    <a:p>
                      <a:pPr indent="127000" algn="just">
                        <a:lnSpc>
                          <a:spcPts val="1900"/>
                        </a:lnSpc>
                        <a:spcAft>
                          <a:spcPts val="0"/>
                        </a:spcAft>
                      </a:pPr>
                      <a:r>
                        <a:rPr lang="en-US"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zh-CN"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懒惰匹配结果</a:t>
                      </a:r>
                      <a:r>
                        <a:rPr lang="en-US"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:",listL)</a:t>
                      </a:r>
                      <a:endParaRPr lang="zh-CN"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270449474"/>
                  </a:ext>
                </a:extLst>
              </a:tr>
              <a:tr h="325900">
                <a:tc>
                  <a:txBody>
                    <a:bodyPr/>
                    <a:lstStyle/>
                    <a:p>
                      <a:pPr indent="127000" algn="just">
                        <a:lnSpc>
                          <a:spcPts val="1900"/>
                        </a:lnSpc>
                        <a:spcAft>
                          <a:spcPts val="0"/>
                        </a:spcAft>
                      </a:pPr>
                      <a:r>
                        <a:rPr lang="en-US"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regexT = "o.*e"</a:t>
                      </a:r>
                      <a:endParaRPr lang="zh-CN"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962128743"/>
                  </a:ext>
                </a:extLst>
              </a:tr>
              <a:tr h="325900">
                <a:tc>
                  <a:txBody>
                    <a:bodyPr/>
                    <a:lstStyle/>
                    <a:p>
                      <a:pPr indent="127000" algn="just">
                        <a:lnSpc>
                          <a:spcPts val="1900"/>
                        </a:lnSpc>
                        <a:spcAft>
                          <a:spcPts val="0"/>
                        </a:spcAft>
                      </a:pPr>
                      <a:r>
                        <a:rPr lang="en-US"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zh-CN"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贪婪匹配</a:t>
                      </a:r>
                      <a:r>
                        <a:rPr lang="en-US"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:",regexT)</a:t>
                      </a:r>
                      <a:endParaRPr lang="zh-CN"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990914136"/>
                  </a:ext>
                </a:extLst>
              </a:tr>
              <a:tr h="325900">
                <a:tc>
                  <a:txBody>
                    <a:bodyPr/>
                    <a:lstStyle/>
                    <a:p>
                      <a:pPr indent="127000" algn="just">
                        <a:lnSpc>
                          <a:spcPts val="1900"/>
                        </a:lnSpc>
                        <a:spcAft>
                          <a:spcPts val="0"/>
                        </a:spcAft>
                      </a:pPr>
                      <a:r>
                        <a:rPr lang="en-US"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listT = re.findall(regexT,str)      # </a:t>
                      </a:r>
                      <a:r>
                        <a:rPr lang="zh-CN" sz="20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贪婪匹配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999580028"/>
                  </a:ext>
                </a:extLst>
              </a:tr>
              <a:tr h="325900">
                <a:tc>
                  <a:txBody>
                    <a:bodyPr/>
                    <a:lstStyle/>
                    <a:p>
                      <a:pPr indent="127000" algn="just">
                        <a:lnSpc>
                          <a:spcPts val="1900"/>
                        </a:lnSpc>
                        <a:spcAft>
                          <a:spcPts val="0"/>
                        </a:spcAft>
                      </a:pP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zh-CN"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贪婪匹配结果</a:t>
                      </a: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en-US" sz="20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listT</a:t>
                      </a: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946203524"/>
                  </a:ext>
                </a:extLst>
              </a:tr>
            </a:tbl>
          </a:graphicData>
        </a:graphic>
      </p:graphicFrame>
      <p:sp>
        <p:nvSpPr>
          <p:cNvPr id="8" name="矩形 7"/>
          <p:cNvSpPr/>
          <p:nvPr/>
        </p:nvSpPr>
        <p:spPr>
          <a:xfrm>
            <a:off x="1496602" y="5443060"/>
            <a:ext cx="6096000" cy="1310615"/>
          </a:xfrm>
          <a:prstGeom prst="rect">
            <a:avLst/>
          </a:prstGeom>
        </p:spPr>
        <p:txBody>
          <a:bodyPr>
            <a:spAutoFit/>
          </a:bodyPr>
          <a:lstStyle/>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原始字符串</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 one1two2three3four4</a:t>
            </a:r>
            <a:endParaRPr lang="zh-CN"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懒惰匹配</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 o.*?e</a:t>
            </a:r>
            <a:endParaRPr lang="zh-CN"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懒惰匹配结果</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 ['one', 'o2thre']</a:t>
            </a:r>
            <a:endParaRPr lang="zh-CN"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贪婪匹配</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 o.*e</a:t>
            </a:r>
            <a:endParaRPr lang="zh-CN"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贪婪匹配结果</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 ['one1two2three']</a:t>
            </a:r>
            <a:endParaRPr lang="zh-CN" altLang="zh-CN" sz="2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矩形 8"/>
          <p:cNvSpPr/>
          <p:nvPr/>
        </p:nvSpPr>
        <p:spPr>
          <a:xfrm>
            <a:off x="1496602" y="5023795"/>
            <a:ext cx="1467068" cy="400110"/>
          </a:xfrm>
          <a:prstGeom prst="rect">
            <a:avLst/>
          </a:prstGeom>
        </p:spPr>
        <p:txBody>
          <a:bodyPr wrap="none">
            <a:spAutoFit/>
          </a:bodyPr>
          <a:lstStyle/>
          <a:p>
            <a:r>
              <a:rPr lang="zh-CN" altLang="zh-CN" sz="2000" kern="0" dirty="0">
                <a:latin typeface="Consolas" panose="020B0609020204030204" pitchFamily="49" charset="0"/>
                <a:ea typeface="宋体" panose="02010600030101010101" pitchFamily="2" charset="-122"/>
                <a:cs typeface="Times New Roman" panose="02020603050405020304" pitchFamily="18" charset="0"/>
              </a:rPr>
              <a:t>运行</a:t>
            </a:r>
            <a:r>
              <a:rPr lang="ja-JP" altLang="zh-CN" sz="2000" kern="0" dirty="0">
                <a:latin typeface="Consolas" panose="020B0609020204030204" pitchFamily="49" charset="0"/>
                <a:ea typeface="宋体" panose="02010600030101010101" pitchFamily="2" charset="-122"/>
                <a:cs typeface="Times New Roman" panose="02020603050405020304" pitchFamily="18" charset="0"/>
              </a:rPr>
              <a:t>结果</a:t>
            </a:r>
            <a:r>
              <a:rPr lang="zh-CN" altLang="zh-CN" sz="2000" kern="0" dirty="0">
                <a:latin typeface="Consolas" panose="020B0609020204030204" pitchFamily="49" charset="0"/>
                <a:ea typeface="宋体" panose="02010600030101010101" pitchFamily="2" charset="-122"/>
                <a:cs typeface="Times New Roman" panose="02020603050405020304" pitchFamily="18" charset="0"/>
              </a:rPr>
              <a:t>为</a:t>
            </a:r>
            <a:endParaRPr lang="zh-CN" altLang="en-US" sz="2000" dirty="0"/>
          </a:p>
        </p:txBody>
      </p:sp>
    </p:spTree>
    <p:extLst>
      <p:ext uri="{BB962C8B-B14F-4D97-AF65-F5344CB8AC3E}">
        <p14:creationId xmlns:p14="http://schemas.microsoft.com/office/powerpoint/2010/main" val="152828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sp>
        <p:nvSpPr>
          <p:cNvPr id="4" name="文本框 3"/>
          <p:cNvSpPr txBox="1"/>
          <p:nvPr/>
        </p:nvSpPr>
        <p:spPr>
          <a:xfrm>
            <a:off x="1103382" y="1565811"/>
            <a:ext cx="9982200" cy="1143903"/>
          </a:xfrm>
          <a:prstGeom prst="rect">
            <a:avLst/>
          </a:prstGeom>
          <a:noFill/>
        </p:spPr>
        <p:txBody>
          <a:bodyPr wrap="square" rtlCol="0">
            <a:spAutoFit/>
          </a:bodyPr>
          <a:lstStyle/>
          <a:p>
            <a:pPr marL="342900" indent="-342900" algn="just">
              <a:spcBef>
                <a:spcPts val="1000"/>
              </a:spcBef>
              <a:buFont typeface="Arial" panose="020B0604020202020204" pitchFamily="34" charset="0"/>
              <a:buChar char="•"/>
            </a:pPr>
            <a:r>
              <a:rPr lang="zh-CN" altLang="en-US" sz="2000" dirty="0" smtClean="0">
                <a:latin typeface="宋体" panose="02010600030101010101" pitchFamily="2" charset="-122"/>
                <a:ea typeface="宋体" panose="02010600030101010101" pitchFamily="2" charset="-122"/>
              </a:rPr>
              <a:t>分组</a:t>
            </a:r>
            <a:endParaRPr lang="en-US" altLang="zh-CN" sz="2000" dirty="0" smtClean="0">
              <a:latin typeface="宋体" panose="02010600030101010101" pitchFamily="2" charset="-122"/>
              <a:ea typeface="宋体" panose="02010600030101010101" pitchFamily="2" charset="-122"/>
            </a:endParaRPr>
          </a:p>
          <a:p>
            <a:pPr algn="just">
              <a:spcBef>
                <a:spcPts val="1000"/>
              </a:spcBef>
            </a:pPr>
            <a:r>
              <a:rPr lang="en-US" altLang="ja-JP" sz="2000" dirty="0" smtClean="0">
                <a:latin typeface="宋体" panose="02010600030101010101" pitchFamily="2" charset="-122"/>
                <a:ea typeface="宋体" panose="02010600030101010101" pitchFamily="2" charset="-122"/>
              </a:rPr>
              <a:t>    </a:t>
            </a:r>
            <a:r>
              <a:rPr lang="ja-JP" altLang="zh-CN" sz="2000" dirty="0" smtClean="0">
                <a:latin typeface="宋体" panose="02010600030101010101" pitchFamily="2" charset="-122"/>
                <a:ea typeface="宋体" panose="02010600030101010101" pitchFamily="2" charset="-122"/>
              </a:rPr>
              <a:t>分组</a:t>
            </a:r>
            <a:r>
              <a:rPr lang="ja-JP" altLang="zh-CN" sz="2000" dirty="0">
                <a:latin typeface="宋体" panose="02010600030101010101" pitchFamily="2" charset="-122"/>
                <a:ea typeface="宋体" panose="02010600030101010101" pitchFamily="2" charset="-122"/>
              </a:rPr>
              <a:t>又称为子</a:t>
            </a:r>
            <a:r>
              <a:rPr lang="zh-CN" altLang="zh-CN" sz="2000" dirty="0">
                <a:latin typeface="宋体" panose="02010600030101010101" pitchFamily="2" charset="-122"/>
                <a:ea typeface="宋体" panose="02010600030101010101" pitchFamily="2" charset="-122"/>
              </a:rPr>
              <a:t>模式，或者</a:t>
            </a:r>
            <a:r>
              <a:rPr lang="ja-JP" altLang="zh-CN" sz="2000" dirty="0">
                <a:latin typeface="宋体" panose="02010600030101010101" pitchFamily="2" charset="-122"/>
                <a:ea typeface="宋体" panose="02010600030101010101" pitchFamily="2" charset="-122"/>
              </a:rPr>
              <a:t>表达式，</a:t>
            </a:r>
            <a:r>
              <a:rPr lang="zh-CN" altLang="zh-CN" sz="2000" dirty="0">
                <a:latin typeface="宋体" panose="02010600030101010101" pitchFamily="2" charset="-122"/>
                <a:ea typeface="宋体" panose="02010600030101010101" pitchFamily="2" charset="-122"/>
              </a:rPr>
              <a:t>使用圆括号</a:t>
            </a:r>
            <a:r>
              <a:rPr lang="en-US" altLang="zh-CN" sz="2000" dirty="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来表示，即</a:t>
            </a:r>
            <a:r>
              <a:rPr lang="ja-JP" altLang="zh-CN" sz="2000" dirty="0">
                <a:latin typeface="宋体" panose="02010600030101010101" pitchFamily="2" charset="-122"/>
                <a:ea typeface="宋体" panose="02010600030101010101" pitchFamily="2" charset="-122"/>
              </a:rPr>
              <a:t>把圆括号中的表达式看做一个整体来处理</a:t>
            </a:r>
            <a:r>
              <a:rPr lang="zh-CN" altLang="zh-CN" sz="2000" dirty="0">
                <a:latin typeface="宋体" panose="02010600030101010101" pitchFamily="2" charset="-122"/>
                <a:ea typeface="宋体" panose="02010600030101010101" pitchFamily="2" charset="-122"/>
              </a:rPr>
              <a:t>，可以把</a:t>
            </a:r>
            <a:r>
              <a:rPr lang="ja-JP" altLang="zh-CN" sz="2000" dirty="0">
                <a:latin typeface="宋体" panose="02010600030101010101" pitchFamily="2" charset="-122"/>
                <a:ea typeface="宋体" panose="02010600030101010101" pitchFamily="2" charset="-122"/>
              </a:rPr>
              <a:t>一个正则表达式的全部或部分分成一个或多个</a:t>
            </a:r>
            <a:r>
              <a:rPr lang="zh-CN" altLang="zh-CN" sz="2000" dirty="0">
                <a:latin typeface="宋体" panose="02010600030101010101" pitchFamily="2" charset="-122"/>
                <a:ea typeface="宋体" panose="02010600030101010101" pitchFamily="2" charset="-122"/>
              </a:rPr>
              <a:t>子模式</a:t>
            </a:r>
            <a:r>
              <a:rPr lang="ja-JP" altLang="zh-CN" sz="2000" dirty="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011588392"/>
              </p:ext>
            </p:extLst>
          </p:nvPr>
        </p:nvGraphicFramePr>
        <p:xfrm>
          <a:off x="2291137" y="3092522"/>
          <a:ext cx="8065213" cy="1825514"/>
        </p:xfrm>
        <a:graphic>
          <a:graphicData uri="http://schemas.openxmlformats.org/drawingml/2006/table">
            <a:tbl>
              <a:tblPr firstRow="1" firstCol="1" bandRow="1"/>
              <a:tblGrid>
                <a:gridCol w="8065213">
                  <a:extLst>
                    <a:ext uri="{9D8B030D-6E8A-4147-A177-3AD203B41FA5}">
                      <a16:colId xmlns:a16="http://schemas.microsoft.com/office/drawing/2014/main" val="2597568122"/>
                    </a:ext>
                  </a:extLst>
                </a:gridCol>
              </a:tblGrid>
              <a:tr h="463760">
                <a:tc>
                  <a:txBody>
                    <a:bodyPr/>
                    <a:lstStyle/>
                    <a:p>
                      <a:pPr indent="127000" algn="just">
                        <a:lnSpc>
                          <a:spcPts val="19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mystr = 'abcabcabc'</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3244181433"/>
                  </a:ext>
                </a:extLst>
              </a:tr>
              <a:tr h="453918">
                <a:tc>
                  <a:txBody>
                    <a:bodyPr/>
                    <a:lstStyle/>
                    <a:p>
                      <a:pPr indent="127000" algn="just">
                        <a:lnSpc>
                          <a:spcPts val="19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print(re.match('(abc)',mystr))</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970636847"/>
                  </a:ext>
                </a:extLst>
              </a:tr>
              <a:tr h="453918">
                <a:tc>
                  <a:txBody>
                    <a:bodyPr/>
                    <a:lstStyle/>
                    <a:p>
                      <a:pPr indent="127000" algn="just">
                        <a:lnSpc>
                          <a:spcPts val="19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print(re.match('(abc)+',mystr))</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719386169"/>
                  </a:ext>
                </a:extLst>
              </a:tr>
              <a:tr h="453918">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re.match</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abc</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){1,2}',</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mystr</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664803973"/>
                  </a:ext>
                </a:extLst>
              </a:tr>
            </a:tbl>
          </a:graphicData>
        </a:graphic>
      </p:graphicFrame>
      <p:sp>
        <p:nvSpPr>
          <p:cNvPr id="5" name="矩形 4"/>
          <p:cNvSpPr/>
          <p:nvPr/>
        </p:nvSpPr>
        <p:spPr>
          <a:xfrm>
            <a:off x="2230136" y="5423905"/>
            <a:ext cx="7479587" cy="823302"/>
          </a:xfrm>
          <a:prstGeom prst="rect">
            <a:avLst/>
          </a:prstGeom>
        </p:spPr>
        <p:txBody>
          <a:bodyPr wrap="square">
            <a:spAutoFit/>
          </a:bodyPr>
          <a:lstStyle/>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&lt;</a:t>
            </a:r>
            <a:r>
              <a:rPr lang="en-US" altLang="zh-CN"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re.Match</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 object; span=(0, 3), match='</a:t>
            </a:r>
            <a:r>
              <a:rPr lang="en-US" altLang="zh-CN"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abc</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'&gt;</a:t>
            </a:r>
            <a:endPar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&lt;</a:t>
            </a:r>
            <a:r>
              <a:rPr lang="en-US" altLang="zh-CN"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re.Match</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 object; span=(0, 9), match='</a:t>
            </a:r>
            <a:r>
              <a:rPr lang="en-US" altLang="zh-CN"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abcabcabc</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'&gt;</a:t>
            </a:r>
            <a:endPar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&lt;</a:t>
            </a:r>
            <a:r>
              <a:rPr lang="en-US" altLang="zh-CN"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re.Match</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 object; span=(0, 6), match='</a:t>
            </a:r>
            <a:r>
              <a:rPr lang="en-US" altLang="zh-CN"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abcabc</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'&gt;</a:t>
            </a:r>
            <a:endParaRPr lang="zh-CN" altLang="zh-CN"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p:cNvSpPr/>
          <p:nvPr/>
        </p:nvSpPr>
        <p:spPr>
          <a:xfrm>
            <a:off x="1722633" y="5023795"/>
            <a:ext cx="1467068" cy="400110"/>
          </a:xfrm>
          <a:prstGeom prst="rect">
            <a:avLst/>
          </a:prstGeom>
        </p:spPr>
        <p:txBody>
          <a:bodyPr wrap="none">
            <a:spAutoFit/>
          </a:bodyPr>
          <a:lstStyle/>
          <a:p>
            <a:r>
              <a:rPr lang="zh-CN" altLang="zh-CN" sz="2000" kern="0" dirty="0">
                <a:latin typeface="Consolas" panose="020B0609020204030204" pitchFamily="49" charset="0"/>
                <a:ea typeface="宋体" panose="02010600030101010101" pitchFamily="2" charset="-122"/>
                <a:cs typeface="Times New Roman" panose="02020603050405020304" pitchFamily="18" charset="0"/>
              </a:rPr>
              <a:t>运行</a:t>
            </a:r>
            <a:r>
              <a:rPr lang="ja-JP" altLang="zh-CN" sz="2000" kern="0" dirty="0">
                <a:latin typeface="Consolas" panose="020B0609020204030204" pitchFamily="49" charset="0"/>
                <a:ea typeface="宋体" panose="02010600030101010101" pitchFamily="2" charset="-122"/>
                <a:cs typeface="Times New Roman" panose="02020603050405020304" pitchFamily="18" charset="0"/>
              </a:rPr>
              <a:t>结果</a:t>
            </a:r>
            <a:r>
              <a:rPr lang="zh-CN" altLang="zh-CN" sz="2000" kern="0" dirty="0">
                <a:latin typeface="Consolas" panose="020B0609020204030204" pitchFamily="49" charset="0"/>
                <a:ea typeface="宋体" panose="02010600030101010101" pitchFamily="2" charset="-122"/>
                <a:cs typeface="Times New Roman" panose="02020603050405020304" pitchFamily="18" charset="0"/>
              </a:rPr>
              <a:t>为</a:t>
            </a:r>
            <a:endParaRPr lang="zh-CN" altLang="en-US" sz="2000" dirty="0"/>
          </a:p>
        </p:txBody>
      </p:sp>
    </p:spTree>
    <p:extLst>
      <p:ext uri="{BB962C8B-B14F-4D97-AF65-F5344CB8AC3E}">
        <p14:creationId xmlns:p14="http://schemas.microsoft.com/office/powerpoint/2010/main" val="307020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sp>
        <p:nvSpPr>
          <p:cNvPr id="4" name="文本框 3"/>
          <p:cNvSpPr txBox="1"/>
          <p:nvPr/>
        </p:nvSpPr>
        <p:spPr>
          <a:xfrm>
            <a:off x="1104900" y="1452796"/>
            <a:ext cx="9982200" cy="5632311"/>
          </a:xfrm>
          <a:prstGeom prst="rect">
            <a:avLst/>
          </a:prstGeom>
          <a:noFill/>
        </p:spPr>
        <p:txBody>
          <a:bodyPr wrap="square" rtlCol="0">
            <a:spAutoFit/>
          </a:bodyPr>
          <a:lstStyle/>
          <a:p>
            <a:pPr algn="just">
              <a:spcBef>
                <a:spcPts val="1000"/>
              </a:spcBef>
            </a:pP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2</a:t>
            </a:r>
            <a:r>
              <a:rPr lang="zh-CN" altLang="en-US" sz="2000" dirty="0" smtClean="0">
                <a:latin typeface="宋体" panose="02010600030101010101" pitchFamily="2" charset="-122"/>
                <a:ea typeface="宋体" panose="02010600030101010101" pitchFamily="2" charset="-122"/>
              </a:rPr>
              <a:t>）正则表达式用法示例</a:t>
            </a:r>
            <a:endParaRPr lang="en-US" altLang="zh-CN" sz="2000" dirty="0" smtClean="0">
              <a:latin typeface="宋体" panose="02010600030101010101" pitchFamily="2" charset="-122"/>
              <a:ea typeface="宋体" panose="02010600030101010101" pitchFamily="2" charset="-122"/>
            </a:endParaRPr>
          </a:p>
          <a:p>
            <a:pPr marL="342900" lvl="0" indent="-342900">
              <a:spcBef>
                <a:spcPts val="1000"/>
              </a:spcBef>
              <a:buFont typeface="Arial" panose="020B0604020202020204" pitchFamily="34" charset="0"/>
              <a:buChar char="•"/>
            </a:pPr>
            <a:r>
              <a:rPr lang="en-US" altLang="zh-CN" sz="2000" dirty="0"/>
              <a:t>'^One'</a:t>
            </a:r>
            <a:r>
              <a:rPr lang="zh-CN" altLang="zh-CN" sz="2000" dirty="0"/>
              <a:t>，匹配以</a:t>
            </a:r>
            <a:r>
              <a:rPr lang="en-US" altLang="zh-CN" sz="2000" dirty="0"/>
              <a:t>'One'</a:t>
            </a:r>
            <a:r>
              <a:rPr lang="zh-CN" altLang="zh-CN" sz="2000" dirty="0"/>
              <a:t>开头的字符串；</a:t>
            </a:r>
          </a:p>
          <a:p>
            <a:pPr marL="342900" lvl="0" indent="-342900">
              <a:spcBef>
                <a:spcPts val="1000"/>
              </a:spcBef>
              <a:buFont typeface="Arial" panose="020B0604020202020204" pitchFamily="34" charset="0"/>
              <a:buChar char="•"/>
            </a:pPr>
            <a:r>
              <a:rPr lang="en-US" altLang="zh-CN" sz="2000" dirty="0"/>
              <a:t>'end$'</a:t>
            </a:r>
            <a:r>
              <a:rPr lang="zh-CN" altLang="zh-CN" sz="2000" dirty="0"/>
              <a:t>，匹配以</a:t>
            </a:r>
            <a:r>
              <a:rPr lang="en-US" altLang="zh-CN" sz="2000" dirty="0"/>
              <a:t>'end'</a:t>
            </a:r>
            <a:r>
              <a:rPr lang="zh-CN" altLang="zh-CN" sz="2000" dirty="0"/>
              <a:t>结尾的字符串；</a:t>
            </a:r>
          </a:p>
          <a:p>
            <a:pPr marL="342900" lvl="0" indent="-342900">
              <a:spcBef>
                <a:spcPts val="1000"/>
              </a:spcBef>
              <a:buFont typeface="Arial" panose="020B0604020202020204" pitchFamily="34" charset="0"/>
              <a:buChar char="•"/>
            </a:pPr>
            <a:r>
              <a:rPr lang="en-US" altLang="zh-CN" sz="2000" dirty="0"/>
              <a:t>'</a:t>
            </a:r>
            <a:r>
              <a:rPr lang="en-US" altLang="zh-CN" sz="2000" dirty="0" err="1"/>
              <a:t>abc</a:t>
            </a:r>
            <a:r>
              <a:rPr lang="en-US" altLang="zh-CN" sz="2000" dirty="0"/>
              <a:t>{2}'</a:t>
            </a:r>
            <a:r>
              <a:rPr lang="zh-CN" altLang="zh-CN" sz="2000" dirty="0"/>
              <a:t>，匹配</a:t>
            </a:r>
            <a:r>
              <a:rPr lang="en-US" altLang="zh-CN" sz="2000" dirty="0"/>
              <a:t>'ab'</a:t>
            </a:r>
            <a:r>
              <a:rPr lang="zh-CN" altLang="zh-CN" sz="2000" dirty="0"/>
              <a:t>之后必须有</a:t>
            </a:r>
            <a:r>
              <a:rPr lang="en-US" altLang="zh-CN" sz="2000" dirty="0"/>
              <a:t>2</a:t>
            </a:r>
            <a:r>
              <a:rPr lang="zh-CN" altLang="zh-CN" sz="2000" dirty="0"/>
              <a:t>个</a:t>
            </a:r>
            <a:r>
              <a:rPr lang="en-US" altLang="zh-CN" sz="2000" dirty="0"/>
              <a:t>'c'</a:t>
            </a:r>
            <a:r>
              <a:rPr lang="zh-CN" altLang="zh-CN" sz="2000" dirty="0"/>
              <a:t>的字符串；</a:t>
            </a:r>
          </a:p>
          <a:p>
            <a:pPr marL="342900" lvl="0" indent="-342900">
              <a:spcBef>
                <a:spcPts val="1000"/>
              </a:spcBef>
              <a:buFont typeface="Arial" panose="020B0604020202020204" pitchFamily="34" charset="0"/>
              <a:buChar char="•"/>
            </a:pPr>
            <a:r>
              <a:rPr lang="en-US" altLang="zh-CN" sz="2000" dirty="0"/>
              <a:t>' </a:t>
            </a:r>
            <a:r>
              <a:rPr lang="en-US" altLang="zh-CN" sz="2000" dirty="0" err="1"/>
              <a:t>abc</a:t>
            </a:r>
            <a:r>
              <a:rPr lang="en-US" altLang="zh-CN" sz="2000" dirty="0"/>
              <a:t>{2,}'</a:t>
            </a:r>
            <a:r>
              <a:rPr lang="zh-CN" altLang="zh-CN" sz="2000" dirty="0"/>
              <a:t>，匹配</a:t>
            </a:r>
            <a:r>
              <a:rPr lang="en-US" altLang="zh-CN" sz="2000" dirty="0"/>
              <a:t>'ab'</a:t>
            </a:r>
            <a:r>
              <a:rPr lang="zh-CN" altLang="zh-CN" sz="2000" dirty="0"/>
              <a:t>之后有</a:t>
            </a:r>
            <a:r>
              <a:rPr lang="en-US" altLang="zh-CN" sz="2000" dirty="0"/>
              <a:t>2</a:t>
            </a:r>
            <a:r>
              <a:rPr lang="zh-CN" altLang="zh-CN" sz="2000" dirty="0"/>
              <a:t>个或者多个</a:t>
            </a:r>
            <a:r>
              <a:rPr lang="en-US" altLang="zh-CN" sz="2000" dirty="0"/>
              <a:t>'c'</a:t>
            </a:r>
            <a:r>
              <a:rPr lang="zh-CN" altLang="zh-CN" sz="2000" dirty="0"/>
              <a:t>的字符串；</a:t>
            </a:r>
          </a:p>
          <a:p>
            <a:pPr marL="342900" lvl="0" indent="-342900">
              <a:spcBef>
                <a:spcPts val="1000"/>
              </a:spcBef>
              <a:buFont typeface="Arial" panose="020B0604020202020204" pitchFamily="34" charset="0"/>
              <a:buChar char="•"/>
            </a:pPr>
            <a:r>
              <a:rPr lang="en-US" altLang="zh-CN" sz="2000" dirty="0"/>
              <a:t>'a(</a:t>
            </a:r>
            <a:r>
              <a:rPr lang="en-US" altLang="zh-CN" sz="2000" dirty="0" err="1"/>
              <a:t>b|c</a:t>
            </a:r>
            <a:r>
              <a:rPr lang="en-US" altLang="zh-CN" sz="2000" dirty="0"/>
              <a:t>)'</a:t>
            </a:r>
            <a:r>
              <a:rPr lang="zh-CN" altLang="zh-CN" sz="2000" dirty="0"/>
              <a:t>或</a:t>
            </a:r>
            <a:r>
              <a:rPr lang="en-US" altLang="zh-CN" sz="2000" dirty="0"/>
              <a:t>'a[</a:t>
            </a:r>
            <a:r>
              <a:rPr lang="en-US" altLang="zh-CN" sz="2000" dirty="0" err="1"/>
              <a:t>bc</a:t>
            </a:r>
            <a:r>
              <a:rPr lang="en-US" altLang="zh-CN" sz="2000" dirty="0"/>
              <a:t>]'</a:t>
            </a:r>
            <a:r>
              <a:rPr lang="zh-CN" altLang="zh-CN" sz="2000" dirty="0"/>
              <a:t>，匹配</a:t>
            </a:r>
            <a:r>
              <a:rPr lang="en-US" altLang="zh-CN" sz="2000" dirty="0"/>
              <a:t>'a'</a:t>
            </a:r>
            <a:r>
              <a:rPr lang="zh-CN" altLang="zh-CN" sz="2000" dirty="0"/>
              <a:t>之后有一个</a:t>
            </a:r>
            <a:r>
              <a:rPr lang="en-US" altLang="zh-CN" sz="2000" dirty="0"/>
              <a:t>'b'</a:t>
            </a:r>
            <a:r>
              <a:rPr lang="zh-CN" altLang="zh-CN" sz="2000" dirty="0"/>
              <a:t>或者</a:t>
            </a:r>
            <a:r>
              <a:rPr lang="en-US" altLang="zh-CN" sz="2000" dirty="0"/>
              <a:t>'c'</a:t>
            </a:r>
            <a:r>
              <a:rPr lang="zh-CN" altLang="zh-CN" sz="2000" dirty="0"/>
              <a:t>，</a:t>
            </a:r>
          </a:p>
          <a:p>
            <a:pPr marL="342900" lvl="0" indent="-342900">
              <a:spcBef>
                <a:spcPts val="1000"/>
              </a:spcBef>
              <a:buFont typeface="Arial" panose="020B0604020202020204" pitchFamily="34" charset="0"/>
              <a:buChar char="•"/>
            </a:pPr>
            <a:r>
              <a:rPr lang="en-US" altLang="zh-CN" sz="2000" dirty="0"/>
              <a:t>'[a-z]'</a:t>
            </a:r>
            <a:r>
              <a:rPr lang="zh-CN" altLang="zh-CN" sz="2000" dirty="0"/>
              <a:t>，匹配任意小写字母</a:t>
            </a:r>
          </a:p>
          <a:p>
            <a:pPr marL="342900" lvl="0" indent="-342900">
              <a:spcBef>
                <a:spcPts val="1000"/>
              </a:spcBef>
              <a:buFont typeface="Arial" panose="020B0604020202020204" pitchFamily="34" charset="0"/>
              <a:buChar char="•"/>
            </a:pPr>
            <a:r>
              <a:rPr lang="en-US" altLang="zh-CN" sz="2000" dirty="0"/>
              <a:t>'[A-Z]'</a:t>
            </a:r>
            <a:r>
              <a:rPr lang="zh-CN" altLang="zh-CN" sz="2000" dirty="0"/>
              <a:t>，匹配任意大写字母</a:t>
            </a:r>
          </a:p>
          <a:p>
            <a:pPr marL="342900" lvl="0" indent="-342900">
              <a:spcBef>
                <a:spcPts val="1000"/>
              </a:spcBef>
              <a:buFont typeface="Arial" panose="020B0604020202020204" pitchFamily="34" charset="0"/>
              <a:buChar char="•"/>
            </a:pPr>
            <a:r>
              <a:rPr lang="en-US" altLang="zh-CN" sz="2000" dirty="0"/>
              <a:t>'[0-9]'</a:t>
            </a:r>
            <a:r>
              <a:rPr lang="zh-CN" altLang="zh-CN" sz="2000" dirty="0"/>
              <a:t>，匹配任意数字</a:t>
            </a:r>
          </a:p>
          <a:p>
            <a:pPr marL="342900" lvl="0" indent="-342900">
              <a:spcBef>
                <a:spcPts val="1000"/>
              </a:spcBef>
              <a:buFont typeface="Arial" panose="020B0604020202020204" pitchFamily="34" charset="0"/>
              <a:buChar char="•"/>
            </a:pPr>
            <a:r>
              <a:rPr lang="en-US" altLang="zh-CN" sz="2000" dirty="0"/>
              <a:t>'[a-zA-Z0-9]'</a:t>
            </a:r>
            <a:r>
              <a:rPr lang="zh-CN" altLang="zh-CN" sz="2000" dirty="0"/>
              <a:t>，匹配任意字母和数字</a:t>
            </a:r>
          </a:p>
          <a:p>
            <a:pPr marL="342900" lvl="0" indent="-342900">
              <a:spcBef>
                <a:spcPts val="1000"/>
              </a:spcBef>
              <a:buFont typeface="Arial" panose="020B0604020202020204" pitchFamily="34" charset="0"/>
              <a:buChar char="•"/>
            </a:pPr>
            <a:r>
              <a:rPr lang="en-US" altLang="zh-CN" sz="2000" dirty="0"/>
              <a:t>'[^a-</a:t>
            </a:r>
            <a:r>
              <a:rPr lang="en-US" altLang="zh-CN" sz="2000" dirty="0" err="1"/>
              <a:t>zA</a:t>
            </a:r>
            <a:r>
              <a:rPr lang="en-US" altLang="zh-CN" sz="2000" dirty="0"/>
              <a:t>-Z]'</a:t>
            </a:r>
            <a:r>
              <a:rPr lang="zh-CN" altLang="zh-CN" sz="2000" dirty="0"/>
              <a:t>，匹配除了字母以外的字符</a:t>
            </a:r>
          </a:p>
          <a:p>
            <a:pPr marL="342900" lvl="0" indent="-342900">
              <a:spcBef>
                <a:spcPts val="1000"/>
              </a:spcBef>
              <a:buFont typeface="Arial" panose="020B0604020202020204" pitchFamily="34" charset="0"/>
              <a:buChar char="•"/>
            </a:pPr>
            <a:r>
              <a:rPr lang="en-US" altLang="zh-CN" sz="2000" dirty="0"/>
              <a:t>'[^0-9]'</a:t>
            </a:r>
            <a:r>
              <a:rPr lang="zh-CN" altLang="zh-CN" sz="2000" dirty="0"/>
              <a:t>，匹配除了数字以外的字符</a:t>
            </a:r>
          </a:p>
          <a:p>
            <a:pPr algn="just">
              <a:spcBef>
                <a:spcPts val="1000"/>
              </a:spcBef>
            </a:pPr>
            <a:endParaRPr lang="en-US" altLang="zh-CN" sz="20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3848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sp>
        <p:nvSpPr>
          <p:cNvPr id="3" name="文本框 2"/>
          <p:cNvSpPr txBox="1"/>
          <p:nvPr/>
        </p:nvSpPr>
        <p:spPr>
          <a:xfrm>
            <a:off x="1104900" y="1400145"/>
            <a:ext cx="4001356" cy="400110"/>
          </a:xfrm>
          <a:prstGeom prst="rect">
            <a:avLst/>
          </a:prstGeom>
          <a:noFill/>
        </p:spPr>
        <p:txBody>
          <a:bodyPr wrap="square" rtlCol="0">
            <a:spAutoFit/>
          </a:bodyPr>
          <a:lstStyle/>
          <a:p>
            <a:r>
              <a:rPr lang="zh-CN" altLang="en-US" sz="2000" dirty="0" smtClean="0"/>
              <a:t>（</a:t>
            </a:r>
            <a:r>
              <a:rPr lang="en-US" altLang="zh-CN" sz="2000" dirty="0" smtClean="0"/>
              <a:t>3</a:t>
            </a:r>
            <a:r>
              <a:rPr lang="zh-CN" altLang="en-US" sz="2000" dirty="0" smtClean="0"/>
              <a:t>）正则表达式功能实现</a:t>
            </a:r>
            <a:endParaRPr lang="zh-CN" altLang="en-US" sz="2000" dirty="0"/>
          </a:p>
        </p:txBody>
      </p:sp>
      <p:sp>
        <p:nvSpPr>
          <p:cNvPr id="5" name="文本框 4"/>
          <p:cNvSpPr txBox="1"/>
          <p:nvPr/>
        </p:nvSpPr>
        <p:spPr>
          <a:xfrm>
            <a:off x="1104900" y="1982912"/>
            <a:ext cx="9980682" cy="2067233"/>
          </a:xfrm>
          <a:prstGeom prst="rect">
            <a:avLst/>
          </a:prstGeom>
          <a:noFill/>
        </p:spPr>
        <p:txBody>
          <a:bodyPr wrap="square" rtlCol="0">
            <a:spAutoFit/>
          </a:bodyPr>
          <a:lstStyle/>
          <a:p>
            <a:pPr marL="285750" indent="-285750" algn="just">
              <a:spcBef>
                <a:spcPts val="1000"/>
              </a:spcBef>
              <a:buFont typeface="Arial" panose="020B0604020202020204" pitchFamily="34" charset="0"/>
              <a:buChar char="•"/>
            </a:pPr>
            <a:r>
              <a:rPr lang="en-US" altLang="zh-CN" sz="2000" dirty="0" err="1">
                <a:latin typeface="宋体" panose="02010600030101010101" pitchFamily="2" charset="-122"/>
                <a:ea typeface="宋体" panose="02010600030101010101" pitchFamily="2" charset="-122"/>
              </a:rPr>
              <a:t>re.match</a:t>
            </a:r>
            <a:r>
              <a:rPr lang="zh-CN" altLang="zh-CN" sz="2000" dirty="0">
                <a:latin typeface="宋体" panose="02010600030101010101" pitchFamily="2" charset="-122"/>
                <a:ea typeface="宋体" panose="02010600030101010101" pitchFamily="2" charset="-122"/>
              </a:rPr>
              <a:t>函数</a:t>
            </a:r>
          </a:p>
          <a:p>
            <a:pPr algn="just">
              <a:spcBef>
                <a:spcPts val="1000"/>
              </a:spcBef>
            </a:pPr>
            <a:r>
              <a:rPr lang="en-US" altLang="zh-CN" sz="2000" dirty="0" smtClean="0">
                <a:latin typeface="宋体" panose="02010600030101010101" pitchFamily="2" charset="-122"/>
                <a:ea typeface="宋体" panose="02010600030101010101" pitchFamily="2" charset="-122"/>
              </a:rPr>
              <a:t>    </a:t>
            </a:r>
            <a:r>
              <a:rPr lang="en-US" altLang="zh-CN" sz="2000" dirty="0" err="1" smtClean="0">
                <a:latin typeface="宋体" panose="02010600030101010101" pitchFamily="2" charset="-122"/>
                <a:ea typeface="宋体" panose="02010600030101010101" pitchFamily="2" charset="-122"/>
              </a:rPr>
              <a:t>re.match</a:t>
            </a:r>
            <a:r>
              <a:rPr lang="en-US" altLang="zh-CN" sz="2000" dirty="0" smtClean="0">
                <a:latin typeface="宋体" panose="02010600030101010101" pitchFamily="2" charset="-122"/>
                <a:ea typeface="宋体" panose="02010600030101010101" pitchFamily="2" charset="-122"/>
              </a:rPr>
              <a:t>(pattern</a:t>
            </a:r>
            <a:r>
              <a:rPr lang="en-US" altLang="zh-CN" sz="2000" dirty="0">
                <a:latin typeface="宋体" panose="02010600030101010101" pitchFamily="2" charset="-122"/>
                <a:ea typeface="宋体" panose="02010600030101010101" pitchFamily="2" charset="-122"/>
              </a:rPr>
              <a:t>, string, flag)</a:t>
            </a:r>
            <a:r>
              <a:rPr lang="zh-CN" altLang="zh-CN" sz="2000" dirty="0">
                <a:latin typeface="宋体" panose="02010600030101010101" pitchFamily="2" charset="-122"/>
                <a:ea typeface="宋体" panose="02010600030101010101" pitchFamily="2" charset="-122"/>
              </a:rPr>
              <a:t>函</a:t>
            </a:r>
            <a:r>
              <a:rPr lang="ja-JP" altLang="zh-CN" sz="2000" dirty="0">
                <a:latin typeface="宋体" panose="02010600030101010101" pitchFamily="2" charset="-122"/>
                <a:ea typeface="宋体" panose="02010600030101010101" pitchFamily="2" charset="-122"/>
              </a:rPr>
              <a:t>试从字符串的起始位置</a:t>
            </a:r>
            <a:r>
              <a:rPr lang="zh-CN" altLang="zh-CN" sz="2000" dirty="0">
                <a:latin typeface="宋体" panose="02010600030101010101" pitchFamily="2" charset="-122"/>
                <a:ea typeface="宋体" panose="02010600030101010101" pitchFamily="2" charset="-122"/>
              </a:rPr>
              <a:t>进行匹配</a:t>
            </a:r>
            <a:r>
              <a:rPr lang="ja-JP" altLang="zh-CN" sz="2000" dirty="0">
                <a:latin typeface="宋体" panose="02010600030101010101" pitchFamily="2" charset="-122"/>
                <a:ea typeface="宋体" panose="02010600030101010101" pitchFamily="2" charset="-122"/>
              </a:rPr>
              <a:t>，如果不是起始位置匹配成功的话，</a:t>
            </a:r>
            <a:r>
              <a:rPr lang="en-US" altLang="zh-CN" sz="2000" dirty="0">
                <a:latin typeface="宋体" panose="02010600030101010101" pitchFamily="2" charset="-122"/>
                <a:ea typeface="宋体" panose="02010600030101010101" pitchFamily="2" charset="-122"/>
              </a:rPr>
              <a:t>match()</a:t>
            </a:r>
            <a:r>
              <a:rPr lang="ja-JP" altLang="zh-CN" sz="2000" dirty="0">
                <a:latin typeface="宋体" panose="02010600030101010101" pitchFamily="2" charset="-122"/>
                <a:ea typeface="宋体" panose="02010600030101010101" pitchFamily="2" charset="-122"/>
              </a:rPr>
              <a:t>就返回</a:t>
            </a:r>
            <a:r>
              <a:rPr lang="en-US" altLang="zh-CN" sz="2000" dirty="0">
                <a:latin typeface="宋体" panose="02010600030101010101" pitchFamily="2" charset="-122"/>
                <a:ea typeface="宋体" panose="02010600030101010101" pitchFamily="2" charset="-122"/>
              </a:rPr>
              <a:t>None</a:t>
            </a:r>
            <a:r>
              <a:rPr lang="zh-CN" altLang="zh-CN" sz="2000" dirty="0">
                <a:latin typeface="宋体" panose="02010600030101010101" pitchFamily="2" charset="-122"/>
                <a:ea typeface="宋体" panose="02010600030101010101" pitchFamily="2" charset="-122"/>
              </a:rPr>
              <a:t>，匹配成功则返回一个匹配对象。该函数具有三个参数：</a:t>
            </a:r>
            <a:r>
              <a:rPr lang="en-US" altLang="zh-CN" sz="2000" dirty="0">
                <a:latin typeface="宋体" panose="02010600030101010101" pitchFamily="2" charset="-122"/>
                <a:ea typeface="宋体" panose="02010600030101010101" pitchFamily="2" charset="-122"/>
              </a:rPr>
              <a:t>pattern</a:t>
            </a:r>
            <a:r>
              <a:rPr lang="zh-CN" altLang="zh-CN" sz="2000" dirty="0">
                <a:latin typeface="宋体" panose="02010600030101010101" pitchFamily="2" charset="-122"/>
                <a:ea typeface="宋体" panose="02010600030101010101" pitchFamily="2" charset="-122"/>
              </a:rPr>
              <a:t>是用于匹配的正则表达式；</a:t>
            </a:r>
            <a:r>
              <a:rPr lang="en-US" altLang="zh-CN" sz="2000" dirty="0">
                <a:latin typeface="宋体" panose="02010600030101010101" pitchFamily="2" charset="-122"/>
                <a:ea typeface="宋体" panose="02010600030101010101" pitchFamily="2" charset="-122"/>
              </a:rPr>
              <a:t>string</a:t>
            </a:r>
            <a:r>
              <a:rPr lang="zh-CN" altLang="zh-CN" sz="2000" dirty="0">
                <a:latin typeface="宋体" panose="02010600030101010101" pitchFamily="2" charset="-122"/>
                <a:ea typeface="宋体" panose="02010600030101010101" pitchFamily="2" charset="-122"/>
              </a:rPr>
              <a:t>是待匹配的字符串；</a:t>
            </a:r>
            <a:r>
              <a:rPr lang="en-US" altLang="zh-CN" sz="2000" dirty="0">
                <a:latin typeface="宋体" panose="02010600030101010101" pitchFamily="2" charset="-122"/>
                <a:ea typeface="宋体" panose="02010600030101010101" pitchFamily="2" charset="-122"/>
              </a:rPr>
              <a:t>flags</a:t>
            </a:r>
            <a:r>
              <a:rPr lang="zh-CN" altLang="zh-CN" sz="2000" dirty="0">
                <a:latin typeface="宋体" panose="02010600030101010101" pitchFamily="2" charset="-122"/>
                <a:ea typeface="宋体" panose="02010600030101010101" pitchFamily="2" charset="-122"/>
              </a:rPr>
              <a:t>是标志位，用于控制正则表达式的匹配方式，如：是否区分大小写，多行匹配等等。</a:t>
            </a:r>
          </a:p>
          <a:p>
            <a:pPr marL="285750" indent="-285750">
              <a:buFont typeface="Arial" panose="020B0604020202020204" pitchFamily="34" charset="0"/>
              <a:buChar char="•"/>
            </a:pPr>
            <a:endParaRPr lang="zh-CN" altLang="en-US" sz="2000" dirty="0"/>
          </a:p>
        </p:txBody>
      </p:sp>
      <p:graphicFrame>
        <p:nvGraphicFramePr>
          <p:cNvPr id="8" name="表格 7"/>
          <p:cNvGraphicFramePr>
            <a:graphicFrameLocks noGrp="1"/>
          </p:cNvGraphicFramePr>
          <p:nvPr>
            <p:extLst>
              <p:ext uri="{D42A27DB-BD31-4B8C-83A1-F6EECF244321}">
                <p14:modId xmlns:p14="http://schemas.microsoft.com/office/powerpoint/2010/main" val="498435751"/>
              </p:ext>
            </p:extLst>
          </p:nvPr>
        </p:nvGraphicFramePr>
        <p:xfrm>
          <a:off x="2941191" y="3914455"/>
          <a:ext cx="6469937" cy="945440"/>
        </p:xfrm>
        <a:graphic>
          <a:graphicData uri="http://schemas.openxmlformats.org/drawingml/2006/table">
            <a:tbl>
              <a:tblPr firstRow="1" firstCol="1" bandRow="1"/>
              <a:tblGrid>
                <a:gridCol w="6469937">
                  <a:extLst>
                    <a:ext uri="{9D8B030D-6E8A-4147-A177-3AD203B41FA5}">
                      <a16:colId xmlns:a16="http://schemas.microsoft.com/office/drawing/2014/main" val="1350098765"/>
                    </a:ext>
                  </a:extLst>
                </a:gridCol>
              </a:tblGrid>
              <a:tr h="945440">
                <a:tc>
                  <a:txBody>
                    <a:bodyPr/>
                    <a:lstStyle/>
                    <a:p>
                      <a:pPr indent="127000" algn="just">
                        <a:lnSpc>
                          <a:spcPts val="1900"/>
                        </a:lnSpc>
                        <a:spcAft>
                          <a:spcPts val="0"/>
                        </a:spcAft>
                      </a:pP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import re</a:t>
                      </a:r>
                      <a:endParaRPr lang="zh-CN"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match=</a:t>
                      </a:r>
                      <a:r>
                        <a:rPr lang="en-US" sz="20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re.match</a:t>
                      </a: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('one', 'one two three')</a:t>
                      </a:r>
                      <a:endParaRPr lang="zh-CN"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20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match.group</a:t>
                      </a: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559789313"/>
                  </a:ext>
                </a:extLst>
              </a:tr>
            </a:tbl>
          </a:graphicData>
        </a:graphic>
      </p:graphicFrame>
      <p:sp>
        <p:nvSpPr>
          <p:cNvPr id="9" name="矩形 8"/>
          <p:cNvSpPr/>
          <p:nvPr/>
        </p:nvSpPr>
        <p:spPr>
          <a:xfrm>
            <a:off x="1558246" y="4951876"/>
            <a:ext cx="1467068" cy="400110"/>
          </a:xfrm>
          <a:prstGeom prst="rect">
            <a:avLst/>
          </a:prstGeom>
        </p:spPr>
        <p:txBody>
          <a:bodyPr wrap="none">
            <a:spAutoFit/>
          </a:bodyPr>
          <a:lstStyle/>
          <a:p>
            <a:r>
              <a:rPr lang="zh-CN" altLang="zh-CN" sz="2000" kern="0" dirty="0">
                <a:latin typeface="Consolas" panose="020B0609020204030204" pitchFamily="49" charset="0"/>
                <a:ea typeface="宋体" panose="02010600030101010101" pitchFamily="2" charset="-122"/>
                <a:cs typeface="Times New Roman" panose="02020603050405020304" pitchFamily="18" charset="0"/>
              </a:rPr>
              <a:t>运行</a:t>
            </a:r>
            <a:r>
              <a:rPr lang="ja-JP" altLang="zh-CN" sz="2000" kern="0" dirty="0">
                <a:latin typeface="Consolas" panose="020B0609020204030204" pitchFamily="49" charset="0"/>
                <a:ea typeface="宋体" panose="02010600030101010101" pitchFamily="2" charset="-122"/>
                <a:cs typeface="Times New Roman" panose="02020603050405020304" pitchFamily="18" charset="0"/>
              </a:rPr>
              <a:t>结果</a:t>
            </a:r>
            <a:r>
              <a:rPr lang="zh-CN" altLang="zh-CN" sz="2000" kern="0" dirty="0">
                <a:latin typeface="Consolas" panose="020B0609020204030204" pitchFamily="49" charset="0"/>
                <a:ea typeface="宋体" panose="02010600030101010101" pitchFamily="2" charset="-122"/>
                <a:cs typeface="Times New Roman" panose="02020603050405020304" pitchFamily="18" charset="0"/>
              </a:rPr>
              <a:t>为</a:t>
            </a:r>
            <a:endParaRPr lang="zh-CN" altLang="en-US" sz="2000" dirty="0"/>
          </a:p>
        </p:txBody>
      </p:sp>
      <p:sp>
        <p:nvSpPr>
          <p:cNvPr id="10" name="矩形 9"/>
          <p:cNvSpPr/>
          <p:nvPr/>
        </p:nvSpPr>
        <p:spPr>
          <a:xfrm>
            <a:off x="2904806" y="5443967"/>
            <a:ext cx="607859" cy="339837"/>
          </a:xfrm>
          <a:prstGeom prst="rect">
            <a:avLst/>
          </a:prstGeom>
        </p:spPr>
        <p:txBody>
          <a:bodyPr wrap="none">
            <a:spAutoFit/>
          </a:bodyPr>
          <a:lstStyle/>
          <a:p>
            <a:pPr algn="just">
              <a:lnSpc>
                <a:spcPts val="1900"/>
              </a:lnSpc>
              <a:spcAft>
                <a:spcPts val="0"/>
              </a:spcAft>
            </a:pPr>
            <a:r>
              <a:rPr lang="en-US" altLang="zh-CN" sz="2000" dirty="0">
                <a:solidFill>
                  <a:srgbClr val="000000"/>
                </a:solidFill>
                <a:latin typeface="Consolas" panose="020B0609020204030204" pitchFamily="49" charset="0"/>
                <a:ea typeface="宋体" panose="02010600030101010101" pitchFamily="2" charset="-122"/>
                <a:cs typeface="Times New Roman" panose="02020603050405020304" pitchFamily="18" charset="0"/>
              </a:rPr>
              <a:t>one</a:t>
            </a:r>
            <a:endParaRPr lang="zh-CN" alt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9317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sp>
        <p:nvSpPr>
          <p:cNvPr id="3" name="文本框 2"/>
          <p:cNvSpPr txBox="1"/>
          <p:nvPr/>
        </p:nvSpPr>
        <p:spPr>
          <a:xfrm>
            <a:off x="1106418" y="1600200"/>
            <a:ext cx="9980682" cy="2067233"/>
          </a:xfrm>
          <a:prstGeom prst="rect">
            <a:avLst/>
          </a:prstGeom>
          <a:noFill/>
        </p:spPr>
        <p:txBody>
          <a:bodyPr wrap="square" rtlCol="0">
            <a:spAutoFit/>
          </a:bodyPr>
          <a:lstStyle/>
          <a:p>
            <a:pPr marL="285750" indent="-285750" algn="just">
              <a:spcBef>
                <a:spcPts val="1000"/>
              </a:spcBef>
              <a:buFont typeface="Arial" panose="020B0604020202020204" pitchFamily="34" charset="0"/>
              <a:buChar char="•"/>
            </a:pPr>
            <a:r>
              <a:rPr lang="en-US" altLang="zh-CN" sz="2000" dirty="0" err="1">
                <a:latin typeface="宋体" panose="02010600030101010101" pitchFamily="2" charset="-122"/>
                <a:ea typeface="宋体" panose="02010600030101010101" pitchFamily="2" charset="-122"/>
              </a:rPr>
              <a:t>re.search</a:t>
            </a:r>
            <a:r>
              <a:rPr lang="zh-CN" altLang="zh-CN" sz="2000" dirty="0" smtClean="0">
                <a:latin typeface="宋体" panose="02010600030101010101" pitchFamily="2" charset="-122"/>
                <a:ea typeface="宋体" panose="02010600030101010101" pitchFamily="2" charset="-122"/>
              </a:rPr>
              <a:t>函数</a:t>
            </a:r>
            <a:endParaRPr lang="en-US" altLang="zh-CN" sz="2000" dirty="0" smtClean="0">
              <a:latin typeface="宋体" panose="02010600030101010101" pitchFamily="2" charset="-122"/>
              <a:ea typeface="宋体" panose="02010600030101010101" pitchFamily="2" charset="-122"/>
            </a:endParaRPr>
          </a:p>
          <a:p>
            <a:pPr algn="just">
              <a:spcBef>
                <a:spcPts val="1000"/>
              </a:spcBef>
            </a:pPr>
            <a:r>
              <a:rPr lang="en-US" altLang="zh-CN" sz="2000" dirty="0" smtClean="0">
                <a:latin typeface="宋体" panose="02010600030101010101" pitchFamily="2" charset="-122"/>
                <a:ea typeface="宋体" panose="02010600030101010101" pitchFamily="2" charset="-122"/>
              </a:rPr>
              <a:t>    </a:t>
            </a:r>
            <a:r>
              <a:rPr lang="en-US" altLang="zh-CN" sz="2000" dirty="0" err="1" smtClean="0">
                <a:latin typeface="宋体" panose="02010600030101010101" pitchFamily="2" charset="-122"/>
                <a:ea typeface="宋体" panose="02010600030101010101" pitchFamily="2" charset="-122"/>
              </a:rPr>
              <a:t>re.search</a:t>
            </a:r>
            <a:r>
              <a:rPr lang="en-US" altLang="zh-CN" sz="2000" dirty="0" smtClean="0">
                <a:latin typeface="宋体" panose="02010600030101010101" pitchFamily="2" charset="-122"/>
                <a:ea typeface="宋体" panose="02010600030101010101" pitchFamily="2" charset="-122"/>
              </a:rPr>
              <a:t>(pattern</a:t>
            </a:r>
            <a:r>
              <a:rPr lang="en-US" altLang="zh-CN" sz="2000" dirty="0">
                <a:latin typeface="宋体" panose="02010600030101010101" pitchFamily="2" charset="-122"/>
                <a:ea typeface="宋体" panose="02010600030101010101" pitchFamily="2" charset="-122"/>
              </a:rPr>
              <a:t>, string, flags=0)</a:t>
            </a:r>
            <a:r>
              <a:rPr lang="zh-CN" altLang="zh-CN" sz="2000" dirty="0">
                <a:latin typeface="宋体" panose="02010600030101010101" pitchFamily="2" charset="-122"/>
                <a:ea typeface="宋体" panose="02010600030101010101" pitchFamily="2" charset="-122"/>
              </a:rPr>
              <a:t>函数</a:t>
            </a:r>
            <a:r>
              <a:rPr lang="ja-JP" altLang="zh-CN" sz="2000" dirty="0">
                <a:latin typeface="宋体" panose="02010600030101010101" pitchFamily="2" charset="-122"/>
                <a:ea typeface="宋体" panose="02010600030101010101" pitchFamily="2" charset="-122"/>
              </a:rPr>
              <a:t>扫描整个字符串并返回第一个成功的匹配</a:t>
            </a:r>
            <a:r>
              <a:rPr lang="ja-JP" altLang="zh-CN" sz="2000" dirty="0" smtClean="0">
                <a:latin typeface="宋体" panose="02010600030101010101" pitchFamily="2" charset="-122"/>
                <a:ea typeface="宋体" panose="02010600030101010101" pitchFamily="2" charset="-122"/>
              </a:rPr>
              <a:t>。</a:t>
            </a:r>
            <a:r>
              <a:rPr lang="en-US" altLang="ja-JP" sz="2000" dirty="0" smtClean="0">
                <a:latin typeface="宋体" panose="02010600030101010101" pitchFamily="2" charset="-122"/>
                <a:ea typeface="宋体" panose="02010600030101010101" pitchFamily="2" charset="-122"/>
              </a:rPr>
              <a:t> </a:t>
            </a:r>
            <a:r>
              <a:rPr lang="ja-JP" altLang="zh-CN" sz="2000" dirty="0" smtClean="0">
                <a:latin typeface="宋体" panose="02010600030101010101" pitchFamily="2" charset="-122"/>
                <a:ea typeface="宋体" panose="02010600030101010101" pitchFamily="2" charset="-122"/>
              </a:rPr>
              <a:t>该</a:t>
            </a:r>
            <a:r>
              <a:rPr lang="ja-JP" altLang="zh-CN" sz="2000" dirty="0">
                <a:latin typeface="宋体" panose="02010600030101010101" pitchFamily="2" charset="-122"/>
                <a:ea typeface="宋体" panose="02010600030101010101" pitchFamily="2" charset="-122"/>
              </a:rPr>
              <a:t>函数的三个参数与</a:t>
            </a:r>
            <a:r>
              <a:rPr lang="en-US" altLang="zh-CN" sz="2000" dirty="0" err="1">
                <a:latin typeface="宋体" panose="02010600030101010101" pitchFamily="2" charset="-122"/>
                <a:ea typeface="宋体" panose="02010600030101010101" pitchFamily="2" charset="-122"/>
              </a:rPr>
              <a:t>re.match</a:t>
            </a:r>
            <a:r>
              <a:rPr lang="ja-JP" altLang="zh-CN" sz="2000" dirty="0">
                <a:latin typeface="宋体" panose="02010600030101010101" pitchFamily="2" charset="-122"/>
                <a:ea typeface="宋体" panose="02010600030101010101" pitchFamily="2" charset="-122"/>
              </a:rPr>
              <a:t>函数的参数意义相同，</a:t>
            </a:r>
            <a:r>
              <a:rPr lang="en-US" altLang="zh-CN" sz="2000" dirty="0" err="1">
                <a:latin typeface="宋体" panose="02010600030101010101" pitchFamily="2" charset="-122"/>
                <a:ea typeface="宋体" panose="02010600030101010101" pitchFamily="2" charset="-122"/>
              </a:rPr>
              <a:t>re.search</a:t>
            </a:r>
            <a:r>
              <a:rPr lang="zh-CN" altLang="zh-CN" sz="2000" dirty="0">
                <a:latin typeface="宋体" panose="02010600030101010101" pitchFamily="2" charset="-122"/>
                <a:ea typeface="宋体" panose="02010600030101010101" pitchFamily="2" charset="-122"/>
              </a:rPr>
              <a:t>函</a:t>
            </a:r>
            <a:r>
              <a:rPr lang="ja-JP" altLang="zh-CN" sz="2000" dirty="0">
                <a:latin typeface="宋体" panose="02010600030101010101" pitchFamily="2" charset="-122"/>
                <a:ea typeface="宋体" panose="02010600030101010101" pitchFamily="2" charset="-122"/>
              </a:rPr>
              <a:t>数返回一个匹配的对象，否则返回</a:t>
            </a:r>
            <a:r>
              <a:rPr lang="en-US" altLang="zh-CN" sz="2000" dirty="0">
                <a:latin typeface="宋体" panose="02010600030101010101" pitchFamily="2" charset="-122"/>
                <a:ea typeface="宋体" panose="02010600030101010101" pitchFamily="2" charset="-122"/>
              </a:rPr>
              <a:t>None</a:t>
            </a:r>
            <a:r>
              <a:rPr lang="ja-JP" altLang="zh-CN" sz="2000" dirty="0">
                <a:latin typeface="宋体" panose="02010600030101010101" pitchFamily="2" charset="-122"/>
                <a:ea typeface="宋体" panose="02010600030101010101" pitchFamily="2" charset="-122"/>
              </a:rPr>
              <a:t>。同样的可以利用</a:t>
            </a:r>
            <a:r>
              <a:rPr lang="en-US" altLang="zh-CN" sz="2000" dirty="0">
                <a:latin typeface="宋体" panose="02010600030101010101" pitchFamily="2" charset="-122"/>
                <a:ea typeface="宋体" panose="02010600030101010101" pitchFamily="2" charset="-122"/>
              </a:rPr>
              <a:t>group()</a:t>
            </a:r>
            <a:r>
              <a:rPr lang="ja-JP" altLang="zh-CN" sz="2000" dirty="0">
                <a:latin typeface="宋体" panose="02010600030101010101" pitchFamily="2" charset="-122"/>
                <a:ea typeface="宋体" panose="02010600030101010101" pitchFamily="2" charset="-122"/>
              </a:rPr>
              <a:t>或</a:t>
            </a:r>
            <a:r>
              <a:rPr lang="en-US" altLang="zh-CN" sz="2000" dirty="0">
                <a:latin typeface="宋体" panose="02010600030101010101" pitchFamily="2" charset="-122"/>
                <a:ea typeface="宋体" panose="02010600030101010101" pitchFamily="2" charset="-122"/>
              </a:rPr>
              <a:t>groups()</a:t>
            </a:r>
            <a:r>
              <a:rPr lang="ja-JP" altLang="zh-CN" sz="2000" dirty="0">
                <a:latin typeface="宋体" panose="02010600030101010101" pitchFamily="2" charset="-122"/>
                <a:ea typeface="宋体" panose="02010600030101010101" pitchFamily="2" charset="-122"/>
              </a:rPr>
              <a:t>来获取该匹配对象的具体表达式</a:t>
            </a:r>
            <a:r>
              <a:rPr lang="zh-CN" altLang="zh-CN" sz="2000" dirty="0">
                <a:latin typeface="宋体" panose="02010600030101010101" pitchFamily="2" charset="-122"/>
                <a:ea typeface="宋体" panose="02010600030101010101" pitchFamily="2" charset="-122"/>
              </a:rPr>
              <a:t>。</a:t>
            </a:r>
          </a:p>
          <a:p>
            <a:endParaRPr lang="zh-CN" altLang="en-US" sz="2000" dirty="0"/>
          </a:p>
        </p:txBody>
      </p:sp>
      <p:graphicFrame>
        <p:nvGraphicFramePr>
          <p:cNvPr id="5" name="表格 4"/>
          <p:cNvGraphicFramePr>
            <a:graphicFrameLocks noGrp="1"/>
          </p:cNvGraphicFramePr>
          <p:nvPr>
            <p:extLst>
              <p:ext uri="{D42A27DB-BD31-4B8C-83A1-F6EECF244321}">
                <p14:modId xmlns:p14="http://schemas.microsoft.com/office/powerpoint/2010/main" val="4029584004"/>
              </p:ext>
            </p:extLst>
          </p:nvPr>
        </p:nvGraphicFramePr>
        <p:xfrm>
          <a:off x="2671013" y="3428999"/>
          <a:ext cx="6339423" cy="947791"/>
        </p:xfrm>
        <a:graphic>
          <a:graphicData uri="http://schemas.openxmlformats.org/drawingml/2006/table">
            <a:tbl>
              <a:tblPr firstRow="1" firstCol="1" bandRow="1"/>
              <a:tblGrid>
                <a:gridCol w="6339423">
                  <a:extLst>
                    <a:ext uri="{9D8B030D-6E8A-4147-A177-3AD203B41FA5}">
                      <a16:colId xmlns:a16="http://schemas.microsoft.com/office/drawing/2014/main" val="4117789041"/>
                    </a:ext>
                  </a:extLst>
                </a:gridCol>
              </a:tblGrid>
              <a:tr h="947791">
                <a:tc>
                  <a:txBody>
                    <a:bodyPr/>
                    <a:lstStyle/>
                    <a:p>
                      <a:pPr indent="127000" algn="just">
                        <a:lnSpc>
                          <a:spcPts val="1900"/>
                        </a:lnSpc>
                        <a:spcAft>
                          <a:spcPts val="0"/>
                        </a:spcAft>
                      </a:pP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import re</a:t>
                      </a:r>
                      <a:endParaRPr lang="zh-CN"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search =</a:t>
                      </a:r>
                      <a:r>
                        <a:rPr lang="en-US" sz="20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re.search</a:t>
                      </a: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('one', 'one two three')</a:t>
                      </a:r>
                      <a:endParaRPr lang="zh-CN"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20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search.group</a:t>
                      </a: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839961604"/>
                  </a:ext>
                </a:extLst>
              </a:tr>
            </a:tbl>
          </a:graphicData>
        </a:graphic>
      </p:graphicFrame>
      <p:sp>
        <p:nvSpPr>
          <p:cNvPr id="6" name="矩形 5"/>
          <p:cNvSpPr/>
          <p:nvPr/>
        </p:nvSpPr>
        <p:spPr>
          <a:xfrm>
            <a:off x="1537698" y="4510088"/>
            <a:ext cx="1467068" cy="400110"/>
          </a:xfrm>
          <a:prstGeom prst="rect">
            <a:avLst/>
          </a:prstGeom>
        </p:spPr>
        <p:txBody>
          <a:bodyPr wrap="none">
            <a:spAutoFit/>
          </a:bodyPr>
          <a:lstStyle/>
          <a:p>
            <a:r>
              <a:rPr lang="zh-CN" altLang="zh-CN" sz="2000" kern="0" dirty="0">
                <a:latin typeface="Consolas" panose="020B0609020204030204" pitchFamily="49" charset="0"/>
                <a:ea typeface="宋体" panose="02010600030101010101" pitchFamily="2" charset="-122"/>
                <a:cs typeface="Times New Roman" panose="02020603050405020304" pitchFamily="18" charset="0"/>
              </a:rPr>
              <a:t>运行</a:t>
            </a:r>
            <a:r>
              <a:rPr lang="ja-JP" altLang="zh-CN" sz="2000" kern="0" dirty="0">
                <a:latin typeface="Consolas" panose="020B0609020204030204" pitchFamily="49" charset="0"/>
                <a:ea typeface="宋体" panose="02010600030101010101" pitchFamily="2" charset="-122"/>
                <a:cs typeface="Times New Roman" panose="02020603050405020304" pitchFamily="18" charset="0"/>
              </a:rPr>
              <a:t>结果</a:t>
            </a:r>
            <a:r>
              <a:rPr lang="zh-CN" altLang="zh-CN" sz="2000" kern="0" dirty="0">
                <a:latin typeface="Consolas" panose="020B0609020204030204" pitchFamily="49" charset="0"/>
                <a:ea typeface="宋体" panose="02010600030101010101" pitchFamily="2" charset="-122"/>
                <a:cs typeface="Times New Roman" panose="02020603050405020304" pitchFamily="18" charset="0"/>
              </a:rPr>
              <a:t>为</a:t>
            </a:r>
            <a:endParaRPr lang="zh-CN" altLang="en-US" sz="2000" dirty="0"/>
          </a:p>
        </p:txBody>
      </p:sp>
      <p:sp>
        <p:nvSpPr>
          <p:cNvPr id="7" name="矩形 6"/>
          <p:cNvSpPr/>
          <p:nvPr/>
        </p:nvSpPr>
        <p:spPr>
          <a:xfrm>
            <a:off x="2671013" y="5049526"/>
            <a:ext cx="607859" cy="339837"/>
          </a:xfrm>
          <a:prstGeom prst="rect">
            <a:avLst/>
          </a:prstGeom>
        </p:spPr>
        <p:txBody>
          <a:bodyPr wrap="none">
            <a:spAutoFit/>
          </a:bodyPr>
          <a:lstStyle/>
          <a:p>
            <a:pPr algn="just">
              <a:lnSpc>
                <a:spcPts val="1900"/>
              </a:lnSpc>
              <a:spcAft>
                <a:spcPts val="0"/>
              </a:spcAft>
            </a:pPr>
            <a:r>
              <a:rPr lang="en-US" altLang="zh-CN" sz="2000" dirty="0">
                <a:solidFill>
                  <a:srgbClr val="000000"/>
                </a:solidFill>
                <a:latin typeface="Consolas" panose="020B0609020204030204" pitchFamily="49" charset="0"/>
                <a:ea typeface="宋体" panose="02010600030101010101" pitchFamily="2" charset="-122"/>
                <a:cs typeface="Times New Roman" panose="02020603050405020304" pitchFamily="18" charset="0"/>
              </a:rPr>
              <a:t>one</a:t>
            </a:r>
            <a:endParaRPr lang="zh-CN" alt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655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sp>
        <p:nvSpPr>
          <p:cNvPr id="3" name="文本框 2"/>
          <p:cNvSpPr txBox="1"/>
          <p:nvPr/>
        </p:nvSpPr>
        <p:spPr>
          <a:xfrm>
            <a:off x="1104900" y="1406372"/>
            <a:ext cx="9980682" cy="1015663"/>
          </a:xfrm>
          <a:prstGeom prst="rect">
            <a:avLst/>
          </a:prstGeom>
          <a:noFill/>
        </p:spPr>
        <p:txBody>
          <a:bodyPr wrap="square" rtlCol="0">
            <a:spAutoFit/>
          </a:bodyPr>
          <a:lstStyle/>
          <a:p>
            <a:pPr algn="just"/>
            <a:r>
              <a:rPr lang="en-US" altLang="zh-CN" sz="2000" dirty="0" smtClean="0">
                <a:latin typeface="宋体" panose="02010600030101010101" pitchFamily="2" charset="-122"/>
                <a:ea typeface="宋体" panose="02010600030101010101" pitchFamily="2" charset="-122"/>
              </a:rPr>
              <a:t>    </a:t>
            </a:r>
            <a:r>
              <a:rPr lang="zh-CN" altLang="zh-CN" sz="2000" dirty="0" smtClean="0">
                <a:latin typeface="宋体" panose="02010600030101010101" pitchFamily="2" charset="-122"/>
                <a:ea typeface="宋体" panose="02010600030101010101" pitchFamily="2" charset="-122"/>
              </a:rPr>
              <a:t>需要</a:t>
            </a:r>
            <a:r>
              <a:rPr lang="zh-CN" altLang="zh-CN" sz="2000" dirty="0">
                <a:latin typeface="宋体" panose="02010600030101010101" pitchFamily="2" charset="-122"/>
                <a:ea typeface="宋体" panose="02010600030101010101" pitchFamily="2" charset="-122"/>
              </a:rPr>
              <a:t>注</a:t>
            </a:r>
            <a:r>
              <a:rPr lang="ja-JP" altLang="zh-CN" sz="2000" dirty="0">
                <a:latin typeface="宋体" panose="02010600030101010101" pitchFamily="2" charset="-122"/>
                <a:ea typeface="宋体" panose="02010600030101010101" pitchFamily="2" charset="-122"/>
              </a:rPr>
              <a:t>意的是，</a:t>
            </a:r>
            <a:r>
              <a:rPr lang="en-US" altLang="zh-CN" sz="2000" b="1" dirty="0" err="1">
                <a:latin typeface="宋体" panose="02010600030101010101" pitchFamily="2" charset="-122"/>
                <a:ea typeface="宋体" panose="02010600030101010101" pitchFamily="2" charset="-122"/>
              </a:rPr>
              <a:t>re.match</a:t>
            </a:r>
            <a:r>
              <a:rPr lang="ja-JP" altLang="zh-CN" sz="2000" b="1" dirty="0">
                <a:latin typeface="宋体" panose="02010600030101010101" pitchFamily="2" charset="-122"/>
                <a:ea typeface="宋体" panose="02010600030101010101" pitchFamily="2" charset="-122"/>
              </a:rPr>
              <a:t>只匹配字符串的开始</a:t>
            </a:r>
            <a:r>
              <a:rPr lang="ja-JP" altLang="zh-CN" sz="2000" dirty="0">
                <a:latin typeface="宋体" panose="02010600030101010101" pitchFamily="2" charset="-122"/>
                <a:ea typeface="宋体" panose="02010600030101010101" pitchFamily="2" charset="-122"/>
              </a:rPr>
              <a:t>，如果字符串开始不符合正则表达式，则匹配失败，函数返回</a:t>
            </a:r>
            <a:r>
              <a:rPr lang="en-US" altLang="zh-CN" sz="2000" dirty="0">
                <a:latin typeface="宋体" panose="02010600030101010101" pitchFamily="2" charset="-122"/>
                <a:ea typeface="宋体" panose="02010600030101010101" pitchFamily="2" charset="-122"/>
              </a:rPr>
              <a:t>None</a:t>
            </a:r>
            <a:r>
              <a:rPr lang="ja-JP" altLang="zh-CN" sz="2000" dirty="0">
                <a:latin typeface="宋体" panose="02010600030101010101" pitchFamily="2" charset="-122"/>
                <a:ea typeface="宋体" panose="02010600030101010101" pitchFamily="2" charset="-122"/>
              </a:rPr>
              <a:t>；而</a:t>
            </a:r>
            <a:r>
              <a:rPr lang="en-US" altLang="zh-CN" sz="2000" b="1" dirty="0" err="1">
                <a:latin typeface="宋体" panose="02010600030101010101" pitchFamily="2" charset="-122"/>
                <a:ea typeface="宋体" panose="02010600030101010101" pitchFamily="2" charset="-122"/>
              </a:rPr>
              <a:t>re.search</a:t>
            </a:r>
            <a:r>
              <a:rPr lang="ja-JP" altLang="zh-CN" sz="2000" b="1" dirty="0">
                <a:latin typeface="宋体" panose="02010600030101010101" pitchFamily="2" charset="-122"/>
                <a:ea typeface="宋体" panose="02010600030101010101" pitchFamily="2" charset="-122"/>
              </a:rPr>
              <a:t>匹配整个字符串</a:t>
            </a:r>
            <a:r>
              <a:rPr lang="ja-JP" altLang="zh-CN" sz="2000" dirty="0">
                <a:latin typeface="宋体" panose="02010600030101010101" pitchFamily="2" charset="-122"/>
                <a:ea typeface="宋体" panose="02010600030101010101" pitchFamily="2" charset="-122"/>
              </a:rPr>
              <a:t>，直到找到一个匹配</a:t>
            </a:r>
            <a:r>
              <a:rPr lang="zh-CN" altLang="zh-CN" sz="2000" dirty="0">
                <a:latin typeface="宋体" panose="02010600030101010101" pitchFamily="2" charset="-122"/>
                <a:ea typeface="宋体" panose="02010600030101010101" pitchFamily="2" charset="-122"/>
              </a:rPr>
              <a:t>，整个字符串都没有找到匹配才返回</a:t>
            </a:r>
            <a:r>
              <a:rPr lang="en-US" altLang="zh-CN" sz="2000" dirty="0">
                <a:latin typeface="宋体" panose="02010600030101010101" pitchFamily="2" charset="-122"/>
                <a:ea typeface="宋体" panose="02010600030101010101" pitchFamily="2" charset="-122"/>
              </a:rPr>
              <a:t>None</a:t>
            </a:r>
            <a:r>
              <a:rPr lang="zh-CN" altLang="zh-CN"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385888480"/>
              </p:ext>
            </p:extLst>
          </p:nvPr>
        </p:nvGraphicFramePr>
        <p:xfrm>
          <a:off x="2126379" y="2467644"/>
          <a:ext cx="7788183" cy="3182808"/>
        </p:xfrm>
        <a:graphic>
          <a:graphicData uri="http://schemas.openxmlformats.org/drawingml/2006/table">
            <a:tbl>
              <a:tblPr firstRow="1" firstCol="1" bandRow="1"/>
              <a:tblGrid>
                <a:gridCol w="7788183">
                  <a:extLst>
                    <a:ext uri="{9D8B030D-6E8A-4147-A177-3AD203B41FA5}">
                      <a16:colId xmlns:a16="http://schemas.microsoft.com/office/drawing/2014/main" val="3648559753"/>
                    </a:ext>
                  </a:extLst>
                </a:gridCol>
              </a:tblGrid>
              <a:tr h="265234">
                <a:tc>
                  <a:txBody>
                    <a:bodyPr/>
                    <a:lstStyle/>
                    <a:p>
                      <a:pPr indent="127000" algn="just">
                        <a:lnSpc>
                          <a:spcPts val="19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import re</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3516687728"/>
                  </a:ext>
                </a:extLst>
              </a:tr>
              <a:tr h="265234">
                <a:tc>
                  <a:txBody>
                    <a:bodyPr/>
                    <a:lstStyle/>
                    <a:p>
                      <a:pPr indent="127000" algn="just">
                        <a:lnSpc>
                          <a:spcPts val="19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 = "Cats are smarter than dogs";</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474637066"/>
                  </a:ext>
                </a:extLst>
              </a:tr>
              <a:tr h="265234">
                <a:tc>
                  <a:txBody>
                    <a:bodyPr/>
                    <a:lstStyle/>
                    <a:p>
                      <a:pPr indent="127000" algn="just">
                        <a:lnSpc>
                          <a:spcPts val="19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match = re.match('dogs',s)</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36579287"/>
                  </a:ext>
                </a:extLst>
              </a:tr>
              <a:tr h="265234">
                <a:tc>
                  <a:txBody>
                    <a:bodyPr/>
                    <a:lstStyle/>
                    <a:p>
                      <a:pPr indent="127000" algn="just">
                        <a:lnSpc>
                          <a:spcPts val="19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if match:</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549175641"/>
                  </a:ext>
                </a:extLst>
              </a:tr>
              <a:tr h="265234">
                <a:tc>
                  <a:txBody>
                    <a:bodyPr/>
                    <a:lstStyle/>
                    <a:p>
                      <a:pPr indent="127000" algn="just">
                        <a:lnSpc>
                          <a:spcPts val="19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print ("re.match:",match.group())</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748455094"/>
                  </a:ext>
                </a:extLst>
              </a:tr>
              <a:tr h="265234">
                <a:tc>
                  <a:txBody>
                    <a:bodyPr/>
                    <a:lstStyle/>
                    <a:p>
                      <a:pPr indent="127000" algn="just">
                        <a:lnSpc>
                          <a:spcPts val="19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else:</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575308134"/>
                  </a:ext>
                </a:extLst>
              </a:tr>
              <a:tr h="265234">
                <a:tc>
                  <a:txBody>
                    <a:bodyPr/>
                    <a:lstStyle/>
                    <a:p>
                      <a:pPr indent="127000" algn="just">
                        <a:lnSpc>
                          <a:spcPts val="19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print ("re.match: None")</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657228492"/>
                  </a:ext>
                </a:extLst>
              </a:tr>
              <a:tr h="265234">
                <a:tc>
                  <a:txBody>
                    <a:bodyPr/>
                    <a:lstStyle/>
                    <a:p>
                      <a:pPr indent="127000" algn="just">
                        <a:lnSpc>
                          <a:spcPts val="19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search = re.search('dogs',s)</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804421992"/>
                  </a:ext>
                </a:extLst>
              </a:tr>
              <a:tr h="265234">
                <a:tc>
                  <a:txBody>
                    <a:bodyPr/>
                    <a:lstStyle/>
                    <a:p>
                      <a:pPr indent="127000" algn="just">
                        <a:lnSpc>
                          <a:spcPts val="19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if search:</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814289790"/>
                  </a:ext>
                </a:extLst>
              </a:tr>
              <a:tr h="265234">
                <a:tc>
                  <a:txBody>
                    <a:bodyPr/>
                    <a:lstStyle/>
                    <a:p>
                      <a:pPr indent="127000" algn="just">
                        <a:lnSpc>
                          <a:spcPts val="19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print ("re.seartch:",search.group())</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689982499"/>
                  </a:ext>
                </a:extLst>
              </a:tr>
              <a:tr h="265234">
                <a:tc>
                  <a:txBody>
                    <a:bodyPr/>
                    <a:lstStyle/>
                    <a:p>
                      <a:pPr indent="127000" algn="just">
                        <a:lnSpc>
                          <a:spcPts val="19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else:</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664617419"/>
                  </a:ext>
                </a:extLst>
              </a:tr>
              <a:tr h="265234">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print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re.seartch</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None")</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894548429"/>
                  </a:ext>
                </a:extLst>
              </a:tr>
            </a:tbl>
          </a:graphicData>
        </a:graphic>
      </p:graphicFrame>
      <p:sp>
        <p:nvSpPr>
          <p:cNvPr id="6" name="矩形 5"/>
          <p:cNvSpPr/>
          <p:nvPr/>
        </p:nvSpPr>
        <p:spPr>
          <a:xfrm>
            <a:off x="1568519" y="5727675"/>
            <a:ext cx="1467068" cy="400110"/>
          </a:xfrm>
          <a:prstGeom prst="rect">
            <a:avLst/>
          </a:prstGeom>
        </p:spPr>
        <p:txBody>
          <a:bodyPr wrap="none">
            <a:spAutoFit/>
          </a:bodyPr>
          <a:lstStyle/>
          <a:p>
            <a:r>
              <a:rPr lang="zh-CN" altLang="zh-CN" sz="2000" kern="0" dirty="0">
                <a:latin typeface="Consolas" panose="020B0609020204030204" pitchFamily="49" charset="0"/>
                <a:ea typeface="宋体" panose="02010600030101010101" pitchFamily="2" charset="-122"/>
                <a:cs typeface="Times New Roman" panose="02020603050405020304" pitchFamily="18" charset="0"/>
              </a:rPr>
              <a:t>运行</a:t>
            </a:r>
            <a:r>
              <a:rPr lang="ja-JP" altLang="zh-CN" sz="2000" kern="0" dirty="0">
                <a:latin typeface="Consolas" panose="020B0609020204030204" pitchFamily="49" charset="0"/>
                <a:ea typeface="宋体" panose="02010600030101010101" pitchFamily="2" charset="-122"/>
                <a:cs typeface="Times New Roman" panose="02020603050405020304" pitchFamily="18" charset="0"/>
              </a:rPr>
              <a:t>结果</a:t>
            </a:r>
            <a:r>
              <a:rPr lang="zh-CN" altLang="zh-CN" sz="2000" kern="0" dirty="0">
                <a:latin typeface="Consolas" panose="020B0609020204030204" pitchFamily="49" charset="0"/>
                <a:ea typeface="宋体" panose="02010600030101010101" pitchFamily="2" charset="-122"/>
                <a:cs typeface="Times New Roman" panose="02020603050405020304" pitchFamily="18" charset="0"/>
              </a:rPr>
              <a:t>为</a:t>
            </a:r>
            <a:endParaRPr lang="zh-CN" altLang="en-US" sz="2000" dirty="0"/>
          </a:p>
        </p:txBody>
      </p:sp>
      <p:sp>
        <p:nvSpPr>
          <p:cNvPr id="7" name="矩形 6"/>
          <p:cNvSpPr/>
          <p:nvPr/>
        </p:nvSpPr>
        <p:spPr>
          <a:xfrm>
            <a:off x="2126379" y="6172200"/>
            <a:ext cx="6096000" cy="579646"/>
          </a:xfrm>
          <a:prstGeom prst="rect">
            <a:avLst/>
          </a:prstGeom>
        </p:spPr>
        <p:txBody>
          <a:bodyPr>
            <a:spAutoFit/>
          </a:bodyPr>
          <a:lstStyle/>
          <a:p>
            <a:pPr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re.match</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 None</a:t>
            </a:r>
            <a:endParaRPr lang="zh-CN" altLang="zh-CN" sz="2400"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re.seartch</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 dogs</a:t>
            </a:r>
            <a:endParaRPr lang="zh-CN" altLang="zh-CN" sz="24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8797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sp>
        <p:nvSpPr>
          <p:cNvPr id="3" name="文本框 2"/>
          <p:cNvSpPr txBox="1"/>
          <p:nvPr/>
        </p:nvSpPr>
        <p:spPr>
          <a:xfrm>
            <a:off x="1106418" y="1600200"/>
            <a:ext cx="9980682" cy="1938992"/>
          </a:xfrm>
          <a:prstGeom prst="rect">
            <a:avLst/>
          </a:prstGeom>
          <a:noFill/>
        </p:spPr>
        <p:txBody>
          <a:bodyPr wrap="square" rtlCol="0">
            <a:spAutoFit/>
          </a:bodyPr>
          <a:lstStyle/>
          <a:p>
            <a:pPr marL="285750" indent="-285750" algn="just">
              <a:spcBef>
                <a:spcPts val="1000"/>
              </a:spcBef>
              <a:buFont typeface="Arial" panose="020B0604020202020204" pitchFamily="34" charset="0"/>
              <a:buChar char="•"/>
            </a:pPr>
            <a:r>
              <a:rPr lang="en-US" altLang="zh-CN" sz="2000" dirty="0" err="1" smtClean="0">
                <a:latin typeface="宋体" panose="02010600030101010101" pitchFamily="2" charset="-122"/>
                <a:ea typeface="宋体" panose="02010600030101010101" pitchFamily="2" charset="-122"/>
              </a:rPr>
              <a:t>re.sub</a:t>
            </a:r>
            <a:r>
              <a:rPr lang="zh-CN" altLang="zh-CN" sz="2000" dirty="0" smtClean="0">
                <a:latin typeface="宋体" panose="02010600030101010101" pitchFamily="2" charset="-122"/>
                <a:ea typeface="宋体" panose="02010600030101010101" pitchFamily="2" charset="-122"/>
              </a:rPr>
              <a:t>函数</a:t>
            </a:r>
            <a:endParaRPr lang="en-US" altLang="zh-CN" sz="2000" dirty="0" smtClean="0">
              <a:latin typeface="宋体" panose="02010600030101010101" pitchFamily="2" charset="-122"/>
              <a:ea typeface="宋体" panose="02010600030101010101" pitchFamily="2" charset="-122"/>
            </a:endParaRPr>
          </a:p>
          <a:p>
            <a:pPr algn="just"/>
            <a:r>
              <a:rPr lang="en-US" altLang="zh-CN" sz="2000" dirty="0" smtClean="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re.sub</a:t>
            </a:r>
            <a:r>
              <a:rPr lang="en-US" altLang="zh-CN" sz="2000" dirty="0">
                <a:latin typeface="宋体" panose="02010600030101010101" pitchFamily="2" charset="-122"/>
                <a:ea typeface="宋体" panose="02010600030101010101" pitchFamily="2" charset="-122"/>
              </a:rPr>
              <a:t>(pattern, </a:t>
            </a:r>
            <a:r>
              <a:rPr lang="en-US" altLang="zh-CN" sz="2000" dirty="0" err="1">
                <a:latin typeface="宋体" panose="02010600030101010101" pitchFamily="2" charset="-122"/>
                <a:ea typeface="宋体" panose="02010600030101010101" pitchFamily="2" charset="-122"/>
              </a:rPr>
              <a:t>repl</a:t>
            </a:r>
            <a:r>
              <a:rPr lang="en-US" altLang="zh-CN" sz="2000" dirty="0">
                <a:latin typeface="宋体" panose="02010600030101010101" pitchFamily="2" charset="-122"/>
                <a:ea typeface="宋体" panose="02010600030101010101" pitchFamily="2" charset="-122"/>
              </a:rPr>
              <a:t>, string, count=0, flags=0)</a:t>
            </a:r>
            <a:r>
              <a:rPr lang="ja-JP" altLang="zh-CN" sz="2000" dirty="0">
                <a:latin typeface="宋体" panose="02010600030101010101" pitchFamily="2" charset="-122"/>
                <a:ea typeface="宋体" panose="02010600030101010101" pitchFamily="2" charset="-122"/>
              </a:rPr>
              <a:t>函数用于替换字符串中的匹配项，该函数具有四个参数</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pattern</a:t>
            </a:r>
            <a:r>
              <a:rPr lang="zh-CN" altLang="zh-CN" sz="2000" dirty="0">
                <a:latin typeface="宋体" panose="02010600030101010101" pitchFamily="2" charset="-122"/>
                <a:ea typeface="宋体" panose="02010600030101010101" pitchFamily="2" charset="-122"/>
              </a:rPr>
              <a:t>是用于匹配的正则表达式；</a:t>
            </a:r>
            <a:r>
              <a:rPr lang="en-US" altLang="zh-CN" sz="2000" dirty="0" err="1">
                <a:latin typeface="宋体" panose="02010600030101010101" pitchFamily="2" charset="-122"/>
                <a:ea typeface="宋体" panose="02010600030101010101" pitchFamily="2" charset="-122"/>
              </a:rPr>
              <a:t>repl</a:t>
            </a:r>
            <a:r>
              <a:rPr lang="zh-CN" altLang="zh-CN" sz="2000" dirty="0">
                <a:latin typeface="宋体" panose="02010600030101010101" pitchFamily="2" charset="-122"/>
                <a:ea typeface="宋体" panose="02010600030101010101" pitchFamily="2" charset="-122"/>
              </a:rPr>
              <a:t>是</a:t>
            </a:r>
            <a:r>
              <a:rPr lang="ja-JP" altLang="zh-CN" sz="2000" dirty="0">
                <a:latin typeface="宋体" panose="02010600030101010101" pitchFamily="2" charset="-122"/>
                <a:ea typeface="宋体" panose="02010600030101010101" pitchFamily="2" charset="-122"/>
              </a:rPr>
              <a:t>替换的字符串，也可</a:t>
            </a:r>
            <a:r>
              <a:rPr lang="zh-CN" altLang="zh-CN" sz="2000" dirty="0">
                <a:latin typeface="宋体" panose="02010600030101010101" pitchFamily="2" charset="-122"/>
                <a:ea typeface="宋体" panose="02010600030101010101" pitchFamily="2" charset="-122"/>
              </a:rPr>
              <a:t>以是</a:t>
            </a:r>
            <a:r>
              <a:rPr lang="ja-JP" altLang="zh-CN" sz="2000" dirty="0">
                <a:latin typeface="宋体" panose="02010600030101010101" pitchFamily="2" charset="-122"/>
                <a:ea typeface="宋体" panose="02010600030101010101" pitchFamily="2" charset="-122"/>
              </a:rPr>
              <a:t>一个函数</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string</a:t>
            </a:r>
            <a:r>
              <a:rPr lang="zh-CN" altLang="zh-CN" sz="2000" dirty="0">
                <a:latin typeface="宋体" panose="02010600030101010101" pitchFamily="2" charset="-122"/>
                <a:ea typeface="宋体" panose="02010600030101010101" pitchFamily="2" charset="-122"/>
              </a:rPr>
              <a:t>是待</a:t>
            </a:r>
            <a:r>
              <a:rPr lang="ja-JP" altLang="zh-CN" sz="2000" dirty="0">
                <a:latin typeface="宋体" panose="02010600030101010101" pitchFamily="2" charset="-122"/>
                <a:ea typeface="宋体" panose="02010600030101010101" pitchFamily="2" charset="-122"/>
              </a:rPr>
              <a:t>查找替换的原始字符串</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count</a:t>
            </a:r>
            <a:r>
              <a:rPr lang="zh-CN" altLang="zh-CN" sz="2000" dirty="0">
                <a:latin typeface="宋体" panose="02010600030101010101" pitchFamily="2" charset="-122"/>
                <a:ea typeface="宋体" panose="02010600030101010101" pitchFamily="2" charset="-122"/>
              </a:rPr>
              <a:t>是</a:t>
            </a:r>
            <a:r>
              <a:rPr lang="ja-JP" altLang="zh-CN" sz="2000" dirty="0">
                <a:latin typeface="宋体" panose="02010600030101010101" pitchFamily="2" charset="-122"/>
                <a:ea typeface="宋体" panose="02010600030101010101" pitchFamily="2" charset="-122"/>
              </a:rPr>
              <a:t>模式匹配后替换的最大次数，默认</a:t>
            </a:r>
            <a:r>
              <a:rPr lang="zh-CN" altLang="zh-CN" sz="2000" dirty="0">
                <a:latin typeface="宋体" panose="02010600030101010101" pitchFamily="2" charset="-122"/>
                <a:ea typeface="宋体" panose="02010600030101010101" pitchFamily="2" charset="-122"/>
              </a:rPr>
              <a:t>是</a:t>
            </a:r>
            <a:r>
              <a:rPr lang="en-US" altLang="zh-CN" sz="2000" dirty="0">
                <a:latin typeface="宋体" panose="02010600030101010101" pitchFamily="2" charset="-122"/>
                <a:ea typeface="宋体" panose="02010600030101010101" pitchFamily="2" charset="-122"/>
              </a:rPr>
              <a:t>0</a:t>
            </a:r>
            <a:r>
              <a:rPr lang="zh-CN"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表示替换所有的匹配</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flags</a:t>
            </a:r>
            <a:r>
              <a:rPr lang="zh-CN" altLang="zh-CN" sz="2000" dirty="0">
                <a:latin typeface="宋体" panose="02010600030101010101" pitchFamily="2" charset="-122"/>
                <a:ea typeface="宋体" panose="02010600030101010101" pitchFamily="2" charset="-122"/>
              </a:rPr>
              <a:t>是标志位，用于控制正则表达式的匹配方式。</a:t>
            </a:r>
          </a:p>
          <a:p>
            <a:endParaRPr lang="zh-CN" altLang="en-US" sz="2000" dirty="0"/>
          </a:p>
        </p:txBody>
      </p:sp>
      <p:sp>
        <p:nvSpPr>
          <p:cNvPr id="6" name="矩形 5"/>
          <p:cNvSpPr/>
          <p:nvPr/>
        </p:nvSpPr>
        <p:spPr>
          <a:xfrm>
            <a:off x="1609616" y="4372013"/>
            <a:ext cx="1467068" cy="400110"/>
          </a:xfrm>
          <a:prstGeom prst="rect">
            <a:avLst/>
          </a:prstGeom>
        </p:spPr>
        <p:txBody>
          <a:bodyPr wrap="none">
            <a:spAutoFit/>
          </a:bodyPr>
          <a:lstStyle/>
          <a:p>
            <a:r>
              <a:rPr lang="zh-CN" altLang="zh-CN" sz="2000" kern="0" dirty="0">
                <a:latin typeface="Consolas" panose="020B0609020204030204" pitchFamily="49" charset="0"/>
                <a:ea typeface="宋体" panose="02010600030101010101" pitchFamily="2" charset="-122"/>
                <a:cs typeface="Times New Roman" panose="02020603050405020304" pitchFamily="18" charset="0"/>
              </a:rPr>
              <a:t>运行</a:t>
            </a:r>
            <a:r>
              <a:rPr lang="ja-JP" altLang="zh-CN" sz="2000" kern="0" dirty="0">
                <a:latin typeface="Consolas" panose="020B0609020204030204" pitchFamily="49" charset="0"/>
                <a:ea typeface="宋体" panose="02010600030101010101" pitchFamily="2" charset="-122"/>
                <a:cs typeface="Times New Roman" panose="02020603050405020304" pitchFamily="18" charset="0"/>
              </a:rPr>
              <a:t>结果</a:t>
            </a:r>
            <a:r>
              <a:rPr lang="zh-CN" altLang="zh-CN" sz="2000" kern="0" dirty="0">
                <a:latin typeface="Consolas" panose="020B0609020204030204" pitchFamily="49" charset="0"/>
                <a:ea typeface="宋体" panose="02010600030101010101" pitchFamily="2" charset="-122"/>
                <a:cs typeface="Times New Roman" panose="02020603050405020304" pitchFamily="18" charset="0"/>
              </a:rPr>
              <a:t>为</a:t>
            </a:r>
            <a:endParaRPr lang="zh-CN" altLang="en-US" sz="2000" dirty="0"/>
          </a:p>
        </p:txBody>
      </p:sp>
      <p:sp>
        <p:nvSpPr>
          <p:cNvPr id="7" name="矩形 6"/>
          <p:cNvSpPr/>
          <p:nvPr/>
        </p:nvSpPr>
        <p:spPr>
          <a:xfrm>
            <a:off x="1972371" y="4846028"/>
            <a:ext cx="3711272" cy="400110"/>
          </a:xfrm>
          <a:prstGeom prst="rect">
            <a:avLst/>
          </a:prstGeom>
        </p:spPr>
        <p:txBody>
          <a:bodyPr wrap="none">
            <a:spAutoFit/>
          </a:bodyPr>
          <a:lstStyle/>
          <a:p>
            <a:pPr fontAlgn="base" latinLnBrk="1"/>
            <a:r>
              <a:rPr lang="en-US" altLang="zh-CN" sz="2000" dirty="0">
                <a:latin typeface="Consolas" panose="020B0609020204030204" pitchFamily="49" charset="0"/>
              </a:rPr>
              <a:t>the sum of 7 and 9 is 16.</a:t>
            </a:r>
            <a:endParaRPr lang="zh-CN" altLang="zh-CN" sz="2000" dirty="0">
              <a:latin typeface="Consolas" panose="020B0609020204030204" pitchFamily="49"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1817502161"/>
              </p:ext>
            </p:extLst>
          </p:nvPr>
        </p:nvGraphicFramePr>
        <p:xfrm>
          <a:off x="1972371" y="3351704"/>
          <a:ext cx="6103117" cy="946404"/>
        </p:xfrm>
        <a:graphic>
          <a:graphicData uri="http://schemas.openxmlformats.org/drawingml/2006/table">
            <a:tbl>
              <a:tblPr firstRow="1" firstCol="1" bandRow="1"/>
              <a:tblGrid>
                <a:gridCol w="6103117">
                  <a:extLst>
                    <a:ext uri="{9D8B030D-6E8A-4147-A177-3AD203B41FA5}">
                      <a16:colId xmlns:a16="http://schemas.microsoft.com/office/drawing/2014/main" val="3944974384"/>
                    </a:ext>
                  </a:extLst>
                </a:gridCol>
              </a:tblGrid>
              <a:tr h="843791">
                <a:tc>
                  <a:txBody>
                    <a:bodyPr/>
                    <a:lstStyle/>
                    <a:p>
                      <a:pPr indent="127000" algn="just">
                        <a:lnSpc>
                          <a:spcPct val="1150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import re</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ct val="1150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 = "the sum of 7 and 9 is 15."</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ct val="1150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re.sub</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('15', '16', s))</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507146624"/>
                  </a:ext>
                </a:extLst>
              </a:tr>
            </a:tbl>
          </a:graphicData>
        </a:graphic>
      </p:graphicFrame>
    </p:spTree>
    <p:extLst>
      <p:ext uri="{BB962C8B-B14F-4D97-AF65-F5344CB8AC3E}">
        <p14:creationId xmlns:p14="http://schemas.microsoft.com/office/powerpoint/2010/main" val="36415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517" y="2750961"/>
            <a:ext cx="10071099" cy="1684150"/>
          </a:xfrm>
        </p:spPr>
        <p:txBody>
          <a:bodyPr/>
          <a:lstStyle/>
          <a:p>
            <a:r>
              <a:rPr lang="en-US" dirty="0" smtClean="0"/>
              <a:t>10.1 </a:t>
            </a:r>
            <a:r>
              <a:rPr lang="zh-CN" altLang="en-US" dirty="0" smtClean="0"/>
              <a:t>文本处理概述</a:t>
            </a:r>
            <a:endParaRPr lang="en-US" dirty="0"/>
          </a:p>
        </p:txBody>
      </p:sp>
      <p:sp>
        <p:nvSpPr>
          <p:cNvPr id="4" name="文本占位符 3"/>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0733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sp>
        <p:nvSpPr>
          <p:cNvPr id="3" name="文本框 2"/>
          <p:cNvSpPr txBox="1"/>
          <p:nvPr/>
        </p:nvSpPr>
        <p:spPr>
          <a:xfrm>
            <a:off x="1106418" y="1600200"/>
            <a:ext cx="9980682" cy="1938992"/>
          </a:xfrm>
          <a:prstGeom prst="rect">
            <a:avLst/>
          </a:prstGeom>
          <a:noFill/>
        </p:spPr>
        <p:txBody>
          <a:bodyPr wrap="square" rtlCol="0">
            <a:spAutoFit/>
          </a:bodyPr>
          <a:lstStyle/>
          <a:p>
            <a:pPr marL="285750" indent="-285750" algn="just">
              <a:spcBef>
                <a:spcPts val="1000"/>
              </a:spcBef>
              <a:buFont typeface="Arial" panose="020B0604020202020204" pitchFamily="34" charset="0"/>
              <a:buChar char="•"/>
            </a:pPr>
            <a:r>
              <a:rPr lang="en-US" altLang="zh-CN" sz="2000" dirty="0" err="1" smtClean="0">
                <a:latin typeface="宋体" panose="02010600030101010101" pitchFamily="2" charset="-122"/>
                <a:ea typeface="宋体" panose="02010600030101010101" pitchFamily="2" charset="-122"/>
              </a:rPr>
              <a:t>re.compile</a:t>
            </a:r>
            <a:r>
              <a:rPr lang="zh-CN" altLang="zh-CN" sz="2000" dirty="0" smtClean="0">
                <a:latin typeface="宋体" panose="02010600030101010101" pitchFamily="2" charset="-122"/>
                <a:ea typeface="宋体" panose="02010600030101010101" pitchFamily="2" charset="-122"/>
              </a:rPr>
              <a:t>函数</a:t>
            </a:r>
            <a:endParaRPr lang="en-US" altLang="zh-CN" sz="2000" dirty="0" smtClean="0">
              <a:latin typeface="宋体" panose="02010600030101010101" pitchFamily="2" charset="-122"/>
              <a:ea typeface="宋体" panose="02010600030101010101" pitchFamily="2" charset="-122"/>
            </a:endParaRPr>
          </a:p>
          <a:p>
            <a:pPr algn="just"/>
            <a:r>
              <a:rPr lang="en-US" altLang="zh-CN" sz="2000" dirty="0" smtClean="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re.compile</a:t>
            </a:r>
            <a:r>
              <a:rPr lang="en-US" altLang="zh-CN" sz="2000" dirty="0">
                <a:latin typeface="宋体" panose="02010600030101010101" pitchFamily="2" charset="-122"/>
                <a:ea typeface="宋体" panose="02010600030101010101" pitchFamily="2" charset="-122"/>
              </a:rPr>
              <a:t>(pattern, flags)</a:t>
            </a:r>
            <a:r>
              <a:rPr lang="ja-JP" altLang="zh-CN" sz="2000" dirty="0">
                <a:latin typeface="宋体" panose="02010600030101010101" pitchFamily="2" charset="-122"/>
                <a:ea typeface="宋体" panose="02010600030101010101" pitchFamily="2" charset="-122"/>
              </a:rPr>
              <a:t>函数用于编译正则表达式，生成一个正则表达式（</a:t>
            </a:r>
            <a:r>
              <a:rPr lang="en-US" altLang="zh-CN" sz="2000" dirty="0">
                <a:latin typeface="宋体" panose="02010600030101010101" pitchFamily="2" charset="-122"/>
                <a:ea typeface="宋体" panose="02010600030101010101" pitchFamily="2" charset="-122"/>
              </a:rPr>
              <a:t>Pattern</a:t>
            </a:r>
            <a:r>
              <a:rPr lang="ja-JP" altLang="zh-CN" sz="2000" dirty="0">
                <a:latin typeface="宋体" panose="02010600030101010101" pitchFamily="2" charset="-122"/>
                <a:ea typeface="宋体" panose="02010600030101010101" pitchFamily="2" charset="-122"/>
              </a:rPr>
              <a:t>）对象，供</a:t>
            </a:r>
            <a:r>
              <a:rPr lang="en-US" altLang="zh-CN" sz="2000" dirty="0" err="1">
                <a:latin typeface="宋体" panose="02010600030101010101" pitchFamily="2" charset="-122"/>
                <a:ea typeface="宋体" panose="02010600030101010101" pitchFamily="2" charset="-122"/>
              </a:rPr>
              <a:t>re.match</a:t>
            </a:r>
            <a:r>
              <a:rPr lang="en-US"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和</a:t>
            </a:r>
            <a:r>
              <a:rPr lang="en-US" altLang="zh-CN" sz="2000" dirty="0" err="1">
                <a:latin typeface="宋体" panose="02010600030101010101" pitchFamily="2" charset="-122"/>
                <a:ea typeface="宋体" panose="02010600030101010101" pitchFamily="2" charset="-122"/>
              </a:rPr>
              <a:t>re.search</a:t>
            </a:r>
            <a:r>
              <a:rPr lang="en-US"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这两个函数使用。</a:t>
            </a:r>
            <a:r>
              <a:rPr lang="en-US" altLang="zh-CN" sz="2000" dirty="0" err="1">
                <a:latin typeface="宋体" panose="02010600030101010101" pitchFamily="2" charset="-122"/>
                <a:ea typeface="宋体" panose="02010600030101010101" pitchFamily="2" charset="-122"/>
              </a:rPr>
              <a:t>re.compile</a:t>
            </a:r>
            <a:r>
              <a:rPr lang="zh-CN" altLang="zh-CN" sz="2000" dirty="0">
                <a:latin typeface="宋体" panose="02010600030101010101" pitchFamily="2" charset="-122"/>
                <a:ea typeface="宋体" panose="02010600030101010101" pitchFamily="2" charset="-122"/>
              </a:rPr>
              <a:t>函数包含两个参数，</a:t>
            </a:r>
            <a:r>
              <a:rPr lang="en-US" altLang="zh-CN" sz="2000" dirty="0">
                <a:latin typeface="宋体" panose="02010600030101010101" pitchFamily="2" charset="-122"/>
                <a:ea typeface="宋体" panose="02010600030101010101" pitchFamily="2" charset="-122"/>
              </a:rPr>
              <a:t>patter</a:t>
            </a:r>
            <a:r>
              <a:rPr lang="ja-JP" altLang="zh-CN" sz="2000" dirty="0">
                <a:latin typeface="宋体" panose="02010600030101010101" pitchFamily="2" charset="-122"/>
                <a:ea typeface="宋体" panose="02010600030101010101" pitchFamily="2" charset="-122"/>
              </a:rPr>
              <a:t>是一个字符串形式的正则表达式</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flags</a:t>
            </a:r>
            <a:r>
              <a:rPr lang="zh-CN" altLang="zh-CN" sz="2000" dirty="0">
                <a:latin typeface="宋体" panose="02010600030101010101" pitchFamily="2" charset="-122"/>
                <a:ea typeface="宋体" panose="02010600030101010101" pitchFamily="2" charset="-122"/>
              </a:rPr>
              <a:t>是标志位，用于控制正则表达式的匹配方式</a:t>
            </a:r>
            <a:r>
              <a:rPr lang="zh-CN" altLang="zh-CN" dirty="0"/>
              <a:t>。</a:t>
            </a:r>
          </a:p>
          <a:p>
            <a:endParaRPr lang="zh-CN" altLang="en-US" sz="2000" dirty="0"/>
          </a:p>
        </p:txBody>
      </p:sp>
      <p:sp>
        <p:nvSpPr>
          <p:cNvPr id="6" name="矩形 5"/>
          <p:cNvSpPr/>
          <p:nvPr/>
        </p:nvSpPr>
        <p:spPr>
          <a:xfrm>
            <a:off x="1619891" y="4849471"/>
            <a:ext cx="1467068" cy="400110"/>
          </a:xfrm>
          <a:prstGeom prst="rect">
            <a:avLst/>
          </a:prstGeom>
        </p:spPr>
        <p:txBody>
          <a:bodyPr wrap="none">
            <a:spAutoFit/>
          </a:bodyPr>
          <a:lstStyle/>
          <a:p>
            <a:r>
              <a:rPr lang="zh-CN" altLang="zh-CN" sz="2000" kern="0" dirty="0">
                <a:latin typeface="Consolas" panose="020B0609020204030204" pitchFamily="49" charset="0"/>
                <a:ea typeface="宋体" panose="02010600030101010101" pitchFamily="2" charset="-122"/>
                <a:cs typeface="Times New Roman" panose="02020603050405020304" pitchFamily="18" charset="0"/>
              </a:rPr>
              <a:t>运行</a:t>
            </a:r>
            <a:r>
              <a:rPr lang="ja-JP" altLang="zh-CN" sz="2000" kern="0" dirty="0">
                <a:latin typeface="Consolas" panose="020B0609020204030204" pitchFamily="49" charset="0"/>
                <a:ea typeface="宋体" panose="02010600030101010101" pitchFamily="2" charset="-122"/>
                <a:cs typeface="Times New Roman" panose="02020603050405020304" pitchFamily="18" charset="0"/>
              </a:rPr>
              <a:t>结果</a:t>
            </a:r>
            <a:r>
              <a:rPr lang="zh-CN" altLang="zh-CN" sz="2000" kern="0" dirty="0">
                <a:latin typeface="Consolas" panose="020B0609020204030204" pitchFamily="49" charset="0"/>
                <a:ea typeface="宋体" panose="02010600030101010101" pitchFamily="2" charset="-122"/>
                <a:cs typeface="Times New Roman" panose="02020603050405020304" pitchFamily="18" charset="0"/>
              </a:rPr>
              <a:t>为</a:t>
            </a:r>
            <a:endParaRPr lang="zh-CN" altLang="en-US" sz="2000" dirty="0"/>
          </a:p>
        </p:txBody>
      </p:sp>
      <p:sp>
        <p:nvSpPr>
          <p:cNvPr id="7" name="矩形 6"/>
          <p:cNvSpPr/>
          <p:nvPr/>
        </p:nvSpPr>
        <p:spPr>
          <a:xfrm>
            <a:off x="1619891" y="5316211"/>
            <a:ext cx="9175910" cy="646331"/>
          </a:xfrm>
          <a:prstGeom prst="rect">
            <a:avLst/>
          </a:prstGeom>
        </p:spPr>
        <p:txBody>
          <a:bodyPr wrap="none">
            <a:spAutoFit/>
          </a:bodyPr>
          <a:lstStyle/>
          <a:p>
            <a:r>
              <a:rPr lang="en-US" altLang="zh-CN" dirty="0">
                <a:latin typeface="Consolas" panose="020B0609020204030204" pitchFamily="49" charset="0"/>
              </a:rPr>
              <a:t>Result of match pattern is None</a:t>
            </a:r>
            <a:endParaRPr lang="zh-CN" altLang="zh-CN" dirty="0">
              <a:latin typeface="Consolas" panose="020B0609020204030204" pitchFamily="49" charset="0"/>
            </a:endParaRPr>
          </a:p>
          <a:p>
            <a:r>
              <a:rPr lang="en-US" altLang="zh-CN" dirty="0">
                <a:latin typeface="Consolas" panose="020B0609020204030204" pitchFamily="49" charset="0"/>
              </a:rPr>
              <a:t>Result of search pattern is &lt;</a:t>
            </a:r>
            <a:r>
              <a:rPr lang="en-US" altLang="zh-CN" dirty="0" err="1">
                <a:latin typeface="Consolas" panose="020B0609020204030204" pitchFamily="49" charset="0"/>
              </a:rPr>
              <a:t>re.Match</a:t>
            </a:r>
            <a:r>
              <a:rPr lang="en-US" altLang="zh-CN" dirty="0">
                <a:latin typeface="Consolas" panose="020B0609020204030204" pitchFamily="49" charset="0"/>
              </a:rPr>
              <a:t> object; span=(3, 6), match='two'&gt;</a:t>
            </a:r>
            <a:endParaRPr lang="zh-CN" altLang="zh-CN" dirty="0">
              <a:latin typeface="Consolas" panose="020B0609020204030204" pitchFamily="49"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946398805"/>
              </p:ext>
            </p:extLst>
          </p:nvPr>
        </p:nvGraphicFramePr>
        <p:xfrm>
          <a:off x="1837361" y="3260126"/>
          <a:ext cx="8517277" cy="1522715"/>
        </p:xfrm>
        <a:graphic>
          <a:graphicData uri="http://schemas.openxmlformats.org/drawingml/2006/table">
            <a:tbl>
              <a:tblPr firstRow="1" firstCol="1" bandRow="1"/>
              <a:tblGrid>
                <a:gridCol w="8517277">
                  <a:extLst>
                    <a:ext uri="{9D8B030D-6E8A-4147-A177-3AD203B41FA5}">
                      <a16:colId xmlns:a16="http://schemas.microsoft.com/office/drawing/2014/main" val="621597218"/>
                    </a:ext>
                  </a:extLst>
                </a:gridCol>
              </a:tblGrid>
              <a:tr h="1522715">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import re</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pattern =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re.compile</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('two')                # </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用于匹配字符串‘</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two</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m =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pattern.match</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('onetwothree123')        # </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查找头部，没有匹配</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n =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pattern.search</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('onetwothree123')       # </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全程查找，有匹配</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print('Result of match pattern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is',m</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print('Result of search pattern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is',n</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671754566"/>
                  </a:ext>
                </a:extLst>
              </a:tr>
            </a:tbl>
          </a:graphicData>
        </a:graphic>
      </p:graphicFrame>
    </p:spTree>
    <p:extLst>
      <p:ext uri="{BB962C8B-B14F-4D97-AF65-F5344CB8AC3E}">
        <p14:creationId xmlns:p14="http://schemas.microsoft.com/office/powerpoint/2010/main" val="237157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sp>
        <p:nvSpPr>
          <p:cNvPr id="3" name="文本框 2"/>
          <p:cNvSpPr txBox="1"/>
          <p:nvPr/>
        </p:nvSpPr>
        <p:spPr>
          <a:xfrm>
            <a:off x="1104900" y="1330965"/>
            <a:ext cx="9980682" cy="2246769"/>
          </a:xfrm>
          <a:prstGeom prst="rect">
            <a:avLst/>
          </a:prstGeom>
          <a:noFill/>
        </p:spPr>
        <p:txBody>
          <a:bodyPr wrap="square" rtlCol="0">
            <a:spAutoFit/>
          </a:bodyPr>
          <a:lstStyle/>
          <a:p>
            <a:pPr marL="285750" indent="-285750" algn="just">
              <a:spcBef>
                <a:spcPts val="1000"/>
              </a:spcBef>
              <a:buFont typeface="Arial" panose="020B0604020202020204" pitchFamily="34" charset="0"/>
              <a:buChar char="•"/>
            </a:pPr>
            <a:r>
              <a:rPr lang="en-US" altLang="zh-CN" sz="2000" dirty="0" err="1" smtClean="0">
                <a:latin typeface="宋体" panose="02010600030101010101" pitchFamily="2" charset="-122"/>
                <a:ea typeface="宋体" panose="02010600030101010101" pitchFamily="2" charset="-122"/>
              </a:rPr>
              <a:t>findall</a:t>
            </a:r>
            <a:r>
              <a:rPr lang="zh-CN" altLang="zh-CN" sz="2000" dirty="0" smtClean="0">
                <a:latin typeface="宋体" panose="02010600030101010101" pitchFamily="2" charset="-122"/>
                <a:ea typeface="宋体" panose="02010600030101010101" pitchFamily="2" charset="-122"/>
              </a:rPr>
              <a:t>函数</a:t>
            </a:r>
            <a:endParaRPr lang="en-US" altLang="zh-CN" sz="2000" dirty="0" smtClean="0">
              <a:latin typeface="宋体" panose="02010600030101010101" pitchFamily="2" charset="-122"/>
              <a:ea typeface="宋体" panose="02010600030101010101" pitchFamily="2" charset="-122"/>
            </a:endParaRPr>
          </a:p>
          <a:p>
            <a:pPr algn="just"/>
            <a:r>
              <a:rPr lang="en-US" altLang="zh-CN" sz="2000" dirty="0" smtClean="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re.findall</a:t>
            </a:r>
            <a:r>
              <a:rPr lang="en-US" altLang="zh-CN" sz="2000" dirty="0">
                <a:latin typeface="宋体" panose="02010600030101010101" pitchFamily="2" charset="-122"/>
                <a:ea typeface="宋体" panose="02010600030101010101" pitchFamily="2" charset="-122"/>
              </a:rPr>
              <a:t>(pattern, string, flags=0)</a:t>
            </a:r>
            <a:r>
              <a:rPr lang="ja-JP" altLang="zh-CN" sz="2000" dirty="0">
                <a:latin typeface="宋体" panose="02010600030101010101" pitchFamily="2" charset="-122"/>
                <a:ea typeface="宋体" panose="02010600030101010101" pitchFamily="2" charset="-122"/>
              </a:rPr>
              <a:t>函数作用为在待操作字符串中寻找所有匹配正则表达式的字串，返回一个列表</a:t>
            </a:r>
            <a:r>
              <a:rPr lang="zh-CN"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如果没有匹配到任何子串，</a:t>
            </a:r>
            <a:r>
              <a:rPr lang="zh-CN" altLang="zh-CN" sz="2000" dirty="0">
                <a:latin typeface="宋体" panose="02010600030101010101" pitchFamily="2" charset="-122"/>
                <a:ea typeface="宋体" panose="02010600030101010101" pitchFamily="2" charset="-122"/>
              </a:rPr>
              <a:t>则</a:t>
            </a:r>
            <a:r>
              <a:rPr lang="ja-JP" altLang="zh-CN" sz="2000" dirty="0">
                <a:latin typeface="宋体" panose="02010600030101010101" pitchFamily="2" charset="-122"/>
                <a:ea typeface="宋体" panose="02010600030101010101" pitchFamily="2" charset="-122"/>
              </a:rPr>
              <a:t>返回一个空列表参数</a:t>
            </a:r>
            <a:r>
              <a:rPr lang="zh-CN" altLang="zh-CN"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lgn="just" latinLnBrk="1"/>
            <a:r>
              <a:rPr lang="en-US" altLang="ja-JP" sz="2000" dirty="0">
                <a:latin typeface="宋体" panose="02010600030101010101" pitchFamily="2" charset="-122"/>
                <a:ea typeface="宋体" panose="02010600030101010101" pitchFamily="2" charset="-122"/>
              </a:rPr>
              <a:t> </a:t>
            </a:r>
            <a:r>
              <a:rPr lang="en-US" altLang="ja-JP" sz="2000" dirty="0" smtClean="0">
                <a:latin typeface="宋体" panose="02010600030101010101" pitchFamily="2" charset="-122"/>
                <a:ea typeface="宋体" panose="02010600030101010101" pitchFamily="2" charset="-122"/>
              </a:rPr>
              <a:t>   </a:t>
            </a:r>
            <a:r>
              <a:rPr lang="ja-JP" altLang="zh-CN" sz="2000" dirty="0" smtClean="0">
                <a:latin typeface="宋体" panose="02010600030101010101" pitchFamily="2" charset="-122"/>
                <a:ea typeface="宋体" panose="02010600030101010101" pitchFamily="2" charset="-122"/>
              </a:rPr>
              <a:t>此外</a:t>
            </a:r>
            <a:r>
              <a:rPr lang="ja-JP" altLang="zh-CN" sz="2000" dirty="0">
                <a:latin typeface="宋体" panose="02010600030101010101" pitchFamily="2" charset="-122"/>
                <a:ea typeface="宋体" panose="02010600030101010101" pitchFamily="2" charset="-122"/>
              </a:rPr>
              <a:t>，还可以通过先利用</a:t>
            </a:r>
            <a:r>
              <a:rPr lang="en-US" altLang="zh-CN" sz="2000" dirty="0" err="1">
                <a:latin typeface="宋体" panose="02010600030101010101" pitchFamily="2" charset="-122"/>
                <a:ea typeface="宋体" panose="02010600030101010101" pitchFamily="2" charset="-122"/>
              </a:rPr>
              <a:t>re.compile</a:t>
            </a:r>
            <a:r>
              <a:rPr lang="ja-JP" altLang="zh-CN" sz="2000" dirty="0">
                <a:latin typeface="宋体" panose="02010600030101010101" pitchFamily="2" charset="-122"/>
                <a:ea typeface="宋体" panose="02010600030101010101" pitchFamily="2" charset="-122"/>
              </a:rPr>
              <a:t>函数编译</a:t>
            </a:r>
            <a:r>
              <a:rPr lang="en-US" altLang="zh-CN" sz="2000" dirty="0">
                <a:latin typeface="宋体" panose="02010600030101010101" pitchFamily="2" charset="-122"/>
                <a:ea typeface="宋体" panose="02010600030101010101" pitchFamily="2" charset="-122"/>
              </a:rPr>
              <a:t>pattern</a:t>
            </a:r>
            <a:r>
              <a:rPr lang="ja-JP" altLang="zh-CN" sz="2000" dirty="0">
                <a:latin typeface="宋体" panose="02010600030101010101" pitchFamily="2" charset="-122"/>
                <a:ea typeface="宋体" panose="02010600030101010101" pitchFamily="2" charset="-122"/>
              </a:rPr>
              <a:t>然后调用</a:t>
            </a:r>
            <a:r>
              <a:rPr lang="en-US" altLang="zh-CN" sz="2000" dirty="0" err="1">
                <a:latin typeface="宋体" panose="02010600030101010101" pitchFamily="2" charset="-122"/>
                <a:ea typeface="宋体" panose="02010600030101010101" pitchFamily="2" charset="-122"/>
              </a:rPr>
              <a:t>findall</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string,pos,endpos</a:t>
            </a:r>
            <a:r>
              <a:rPr lang="en-US"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来实现同样操作，其中参数</a:t>
            </a:r>
            <a:r>
              <a:rPr lang="en-US" altLang="zh-CN" sz="2000" dirty="0" err="1">
                <a:latin typeface="宋体" panose="02010600030101010101" pitchFamily="2" charset="-122"/>
                <a:ea typeface="宋体" panose="02010600030101010101" pitchFamily="2" charset="-122"/>
              </a:rPr>
              <a:t>pos</a:t>
            </a:r>
            <a:r>
              <a:rPr lang="ja-JP" altLang="zh-CN" sz="2000" dirty="0">
                <a:latin typeface="宋体" panose="02010600030101010101" pitchFamily="2" charset="-122"/>
                <a:ea typeface="宋体" panose="02010600030101010101" pitchFamily="2" charset="-122"/>
              </a:rPr>
              <a:t>是指定字符串的起始位置，默认为</a:t>
            </a:r>
            <a:r>
              <a:rPr lang="en-US" altLang="zh-CN" sz="2000" dirty="0">
                <a:latin typeface="宋体" panose="02010600030101010101" pitchFamily="2" charset="-122"/>
                <a:ea typeface="宋体" panose="02010600030101010101" pitchFamily="2" charset="-122"/>
              </a:rPr>
              <a:t> 0</a:t>
            </a:r>
            <a:r>
              <a:rPr lang="ja-JP"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endpos</a:t>
            </a:r>
            <a:r>
              <a:rPr lang="ja-JP" altLang="zh-CN" sz="2000" dirty="0">
                <a:latin typeface="宋体" panose="02010600030101010101" pitchFamily="2" charset="-122"/>
                <a:ea typeface="宋体" panose="02010600030101010101" pitchFamily="2" charset="-122"/>
              </a:rPr>
              <a:t>是指定字符串的结束位置，默认为字符串长度</a:t>
            </a:r>
            <a:r>
              <a:rPr lang="ja-JP" altLang="zh-CN" sz="2000" dirty="0" smtClean="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p:txBody>
      </p:sp>
      <p:sp>
        <p:nvSpPr>
          <p:cNvPr id="6" name="矩形 5"/>
          <p:cNvSpPr/>
          <p:nvPr/>
        </p:nvSpPr>
        <p:spPr>
          <a:xfrm>
            <a:off x="1619891" y="4916101"/>
            <a:ext cx="1467068" cy="400110"/>
          </a:xfrm>
          <a:prstGeom prst="rect">
            <a:avLst/>
          </a:prstGeom>
        </p:spPr>
        <p:txBody>
          <a:bodyPr wrap="none">
            <a:spAutoFit/>
          </a:bodyPr>
          <a:lstStyle/>
          <a:p>
            <a:r>
              <a:rPr lang="zh-CN" altLang="zh-CN" sz="2000" kern="0" dirty="0">
                <a:latin typeface="Consolas" panose="020B0609020204030204" pitchFamily="49" charset="0"/>
                <a:ea typeface="宋体" panose="02010600030101010101" pitchFamily="2" charset="-122"/>
                <a:cs typeface="Times New Roman" panose="02020603050405020304" pitchFamily="18" charset="0"/>
              </a:rPr>
              <a:t>运行</a:t>
            </a:r>
            <a:r>
              <a:rPr lang="ja-JP" altLang="zh-CN" sz="2000" kern="0" dirty="0">
                <a:latin typeface="Consolas" panose="020B0609020204030204" pitchFamily="49" charset="0"/>
                <a:ea typeface="宋体" panose="02010600030101010101" pitchFamily="2" charset="-122"/>
                <a:cs typeface="Times New Roman" panose="02020603050405020304" pitchFamily="18" charset="0"/>
              </a:rPr>
              <a:t>结果</a:t>
            </a:r>
            <a:r>
              <a:rPr lang="zh-CN" altLang="zh-CN" sz="2000" kern="0" dirty="0">
                <a:latin typeface="Consolas" panose="020B0609020204030204" pitchFamily="49" charset="0"/>
                <a:ea typeface="宋体" panose="02010600030101010101" pitchFamily="2" charset="-122"/>
                <a:cs typeface="Times New Roman" panose="02020603050405020304" pitchFamily="18" charset="0"/>
              </a:rPr>
              <a:t>为</a:t>
            </a:r>
            <a:endParaRPr lang="zh-CN" altLang="en-US" sz="2000" dirty="0"/>
          </a:p>
        </p:txBody>
      </p:sp>
      <p:sp>
        <p:nvSpPr>
          <p:cNvPr id="7" name="矩形 6"/>
          <p:cNvSpPr/>
          <p:nvPr/>
        </p:nvSpPr>
        <p:spPr>
          <a:xfrm>
            <a:off x="1619891" y="5316211"/>
            <a:ext cx="3005951" cy="1015663"/>
          </a:xfrm>
          <a:prstGeom prst="rect">
            <a:avLst/>
          </a:prstGeom>
        </p:spPr>
        <p:txBody>
          <a:bodyPr wrap="none">
            <a:spAutoFit/>
          </a:bodyPr>
          <a:lstStyle/>
          <a:p>
            <a:pPr fontAlgn="base" latinLnBrk="1"/>
            <a:r>
              <a:rPr lang="en-US" altLang="zh-CN" sz="2000" dirty="0">
                <a:latin typeface="Consolas" panose="020B0609020204030204" pitchFamily="49" charset="0"/>
              </a:rPr>
              <a:t>['1', '2', '3', '4']</a:t>
            </a:r>
            <a:endParaRPr lang="zh-CN" altLang="zh-CN" sz="2000" dirty="0">
              <a:latin typeface="Consolas" panose="020B0609020204030204" pitchFamily="49" charset="0"/>
            </a:endParaRPr>
          </a:p>
          <a:p>
            <a:pPr fontAlgn="base" latinLnBrk="1"/>
            <a:r>
              <a:rPr lang="en-US" altLang="zh-CN" sz="2000" dirty="0">
                <a:latin typeface="Consolas" panose="020B0609020204030204" pitchFamily="49" charset="0"/>
              </a:rPr>
              <a:t>['1', '2']</a:t>
            </a:r>
            <a:endParaRPr lang="zh-CN" altLang="zh-CN" sz="2000" dirty="0">
              <a:latin typeface="Consolas" panose="020B0609020204030204" pitchFamily="49" charset="0"/>
            </a:endParaRPr>
          </a:p>
          <a:p>
            <a:pPr fontAlgn="base" latinLnBrk="1"/>
            <a:r>
              <a:rPr lang="en-US" altLang="zh-CN" sz="2000" dirty="0">
                <a:latin typeface="Consolas" panose="020B0609020204030204" pitchFamily="49" charset="0"/>
              </a:rPr>
              <a:t>['1', '2', '3', '4']</a:t>
            </a:r>
            <a:endParaRPr lang="zh-CN" altLang="zh-CN" sz="2000" dirty="0">
              <a:latin typeface="Consolas" panose="020B0609020204030204" pitchFamily="49"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269245563"/>
              </p:ext>
            </p:extLst>
          </p:nvPr>
        </p:nvGraphicFramePr>
        <p:xfrm>
          <a:off x="1462355" y="3540611"/>
          <a:ext cx="9490982" cy="1345983"/>
        </p:xfrm>
        <a:graphic>
          <a:graphicData uri="http://schemas.openxmlformats.org/drawingml/2006/table">
            <a:tbl>
              <a:tblPr firstRow="1" firstCol="1" bandRow="1"/>
              <a:tblGrid>
                <a:gridCol w="9490982">
                  <a:extLst>
                    <a:ext uri="{9D8B030D-6E8A-4147-A177-3AD203B41FA5}">
                      <a16:colId xmlns:a16="http://schemas.microsoft.com/office/drawing/2014/main" val="173870166"/>
                    </a:ext>
                  </a:extLst>
                </a:gridCol>
              </a:tblGrid>
              <a:tr h="1345983">
                <a:tc>
                  <a:txBody>
                    <a:bodyPr/>
                    <a:lstStyle/>
                    <a:p>
                      <a:pPr indent="127000" algn="just">
                        <a:lnSpc>
                          <a:spcPts val="1900"/>
                        </a:lnSpc>
                        <a:spcAft>
                          <a:spcPts val="0"/>
                        </a:spcAft>
                      </a:pP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 = 'one1two2three3four4'</a:t>
                      </a:r>
                      <a:endParaRPr 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eaLnBrk="1" latinLnBrk="1">
                        <a:lnSpc>
                          <a:spcPts val="1900"/>
                        </a:lnSpc>
                        <a:spcAft>
                          <a:spcPts val="0"/>
                        </a:spcAft>
                      </a:pP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pattern = </a:t>
                      </a:r>
                      <a:r>
                        <a:rPr lang="en-US" sz="20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re.compile</a:t>
                      </a: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('\d</a:t>
                      </a:r>
                      <a:r>
                        <a:rPr lang="en-US" sz="20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zh-CN" sz="20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使用</a:t>
                      </a:r>
                      <a:r>
                        <a:rPr lang="en-US" sz="20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compile</a:t>
                      </a:r>
                      <a:r>
                        <a:rPr lang="ja-JP" sz="20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预编</a:t>
                      </a:r>
                      <a:r>
                        <a:rPr lang="ja-JP"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译后使用</a:t>
                      </a: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findall</a:t>
                      </a:r>
                      <a:endParaRPr 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20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pattern.findall</a:t>
                      </a: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a:t>
                      </a:r>
                      <a:endParaRPr 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20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pattern.findall</a:t>
                      </a: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(s,0,10))   </a:t>
                      </a:r>
                      <a:r>
                        <a:rPr lang="en-US" sz="20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ja-JP" sz="20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限定</a:t>
                      </a:r>
                      <a:r>
                        <a:rPr lang="ja-JP"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进行匹配字符串长度</a:t>
                      </a:r>
                      <a:endParaRPr 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20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re.findall</a:t>
                      </a: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('\d+', s))     </a:t>
                      </a:r>
                      <a:r>
                        <a:rPr lang="en-US" sz="20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ja-JP" sz="20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不</a:t>
                      </a:r>
                      <a:r>
                        <a:rPr lang="ja-JP"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使用</a:t>
                      </a:r>
                      <a:r>
                        <a:rPr lang="en-US"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compile </a:t>
                      </a:r>
                      <a:r>
                        <a:rPr lang="ja-JP" sz="20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直接使用</a:t>
                      </a:r>
                      <a:r>
                        <a:rPr lang="en-US" sz="20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re.findall</a:t>
                      </a:r>
                      <a:endParaRPr 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270892528"/>
                  </a:ext>
                </a:extLst>
              </a:tr>
            </a:tbl>
          </a:graphicData>
        </a:graphic>
      </p:graphicFrame>
    </p:spTree>
    <p:extLst>
      <p:ext uri="{BB962C8B-B14F-4D97-AF65-F5344CB8AC3E}">
        <p14:creationId xmlns:p14="http://schemas.microsoft.com/office/powerpoint/2010/main" val="60089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sp>
        <p:nvSpPr>
          <p:cNvPr id="3" name="文本框 2"/>
          <p:cNvSpPr txBox="1"/>
          <p:nvPr/>
        </p:nvSpPr>
        <p:spPr>
          <a:xfrm>
            <a:off x="1106418" y="1444244"/>
            <a:ext cx="9980682" cy="1631216"/>
          </a:xfrm>
          <a:prstGeom prst="rect">
            <a:avLst/>
          </a:prstGeom>
          <a:noFill/>
        </p:spPr>
        <p:txBody>
          <a:bodyPr wrap="square" rtlCol="0">
            <a:spAutoFit/>
          </a:bodyPr>
          <a:lstStyle/>
          <a:p>
            <a:pPr marL="285750" indent="-285750" algn="just">
              <a:spcBef>
                <a:spcPts val="1000"/>
              </a:spcBef>
              <a:buFont typeface="Arial" panose="020B0604020202020204" pitchFamily="34" charset="0"/>
              <a:buChar char="•"/>
            </a:pPr>
            <a:r>
              <a:rPr lang="en-US" altLang="zh-CN" sz="2000" dirty="0" err="1"/>
              <a:t>re.finditer</a:t>
            </a:r>
            <a:r>
              <a:rPr lang="zh-CN" altLang="zh-CN" sz="2000" dirty="0" smtClean="0"/>
              <a:t>函数</a:t>
            </a:r>
            <a:endParaRPr lang="en-US" altLang="zh-CN" sz="2000" dirty="0" smtClean="0"/>
          </a:p>
          <a:p>
            <a:pPr algn="just" latinLnBrk="1"/>
            <a:r>
              <a:rPr lang="en-US" altLang="zh-CN" sz="2000" dirty="0" smtClean="0">
                <a:latin typeface="宋体" panose="02010600030101010101" pitchFamily="2" charset="-122"/>
                <a:ea typeface="宋体" panose="02010600030101010101" pitchFamily="2" charset="-122"/>
              </a:rPr>
              <a:t>    </a:t>
            </a:r>
            <a:r>
              <a:rPr lang="en-US" altLang="zh-CN" sz="2000" dirty="0" err="1" smtClean="0">
                <a:latin typeface="宋体" panose="02010600030101010101" pitchFamily="2" charset="-122"/>
                <a:ea typeface="宋体" panose="02010600030101010101" pitchFamily="2" charset="-122"/>
              </a:rPr>
              <a:t>re.finditer</a:t>
            </a:r>
            <a:r>
              <a:rPr lang="en-US" altLang="zh-CN" sz="2000" dirty="0" smtClean="0">
                <a:latin typeface="宋体" panose="02010600030101010101" pitchFamily="2" charset="-122"/>
                <a:ea typeface="宋体" panose="02010600030101010101" pitchFamily="2" charset="-122"/>
              </a:rPr>
              <a:t>(pattern</a:t>
            </a:r>
            <a:r>
              <a:rPr lang="en-US" altLang="zh-CN" sz="2000" dirty="0">
                <a:latin typeface="宋体" panose="02010600030101010101" pitchFamily="2" charset="-122"/>
                <a:ea typeface="宋体" panose="02010600030101010101" pitchFamily="2" charset="-122"/>
              </a:rPr>
              <a:t>, string, flags=0)</a:t>
            </a:r>
            <a:r>
              <a:rPr lang="zh-CN" altLang="zh-CN" sz="2000" dirty="0">
                <a:latin typeface="宋体" panose="02010600030101010101" pitchFamily="2" charset="-122"/>
                <a:ea typeface="宋体" panose="02010600030101010101" pitchFamily="2" charset="-122"/>
              </a:rPr>
              <a:t>函数是</a:t>
            </a:r>
            <a:r>
              <a:rPr lang="ja-JP" altLang="zh-CN" sz="2000" dirty="0">
                <a:latin typeface="宋体" panose="02010600030101010101" pitchFamily="2" charset="-122"/>
                <a:ea typeface="宋体" panose="02010600030101010101" pitchFamily="2" charset="-122"/>
              </a:rPr>
              <a:t>在字符串中找到正则表达式所匹配的所有子串，并把它们作为一个迭代器返回</a:t>
            </a:r>
            <a:r>
              <a:rPr lang="zh-CN" altLang="zh-CN" sz="2000" dirty="0">
                <a:latin typeface="宋体" panose="02010600030101010101" pitchFamily="2" charset="-122"/>
                <a:ea typeface="宋体" panose="02010600030101010101" pitchFamily="2" charset="-122"/>
              </a:rPr>
              <a:t>。参数和作用与</a:t>
            </a:r>
            <a:r>
              <a:rPr lang="en-US" altLang="zh-CN" sz="2000" dirty="0" err="1">
                <a:latin typeface="宋体" panose="02010600030101010101" pitchFamily="2" charset="-122"/>
                <a:ea typeface="宋体" panose="02010600030101010101" pitchFamily="2" charset="-122"/>
              </a:rPr>
              <a:t>re.findall</a:t>
            </a:r>
            <a:r>
              <a:rPr lang="zh-CN" altLang="zh-CN" sz="2000" dirty="0">
                <a:latin typeface="宋体" panose="02010600030101010101" pitchFamily="2" charset="-122"/>
                <a:ea typeface="宋体" panose="02010600030101010101" pitchFamily="2" charset="-122"/>
              </a:rPr>
              <a:t>一样，不同之处在于</a:t>
            </a:r>
            <a:r>
              <a:rPr lang="en-US" altLang="zh-CN" sz="2000" dirty="0" err="1">
                <a:latin typeface="宋体" panose="02010600030101010101" pitchFamily="2" charset="-122"/>
                <a:ea typeface="宋体" panose="02010600030101010101" pitchFamily="2" charset="-122"/>
              </a:rPr>
              <a:t>re.findall</a:t>
            </a:r>
            <a:r>
              <a:rPr lang="zh-CN" altLang="zh-CN" sz="2000" dirty="0">
                <a:latin typeface="宋体" panose="02010600030101010101" pitchFamily="2" charset="-122"/>
                <a:ea typeface="宋体" panose="02010600030101010101" pitchFamily="2" charset="-122"/>
              </a:rPr>
              <a:t>返回一个列表，而</a:t>
            </a:r>
            <a:r>
              <a:rPr lang="en-US" altLang="zh-CN" sz="2000" dirty="0" err="1">
                <a:latin typeface="宋体" panose="02010600030101010101" pitchFamily="2" charset="-122"/>
                <a:ea typeface="宋体" panose="02010600030101010101" pitchFamily="2" charset="-122"/>
              </a:rPr>
              <a:t>re.finditer</a:t>
            </a:r>
            <a:r>
              <a:rPr lang="zh-CN" altLang="zh-CN" sz="2000" dirty="0">
                <a:latin typeface="宋体" panose="02010600030101010101" pitchFamily="2" charset="-122"/>
                <a:ea typeface="宋体" panose="02010600030101010101" pitchFamily="2" charset="-122"/>
              </a:rPr>
              <a:t>返回一个迭代器，而且迭代器每次返回的值并不是字符串，而是一个</a:t>
            </a:r>
            <a:r>
              <a:rPr lang="en-US" altLang="zh-CN" sz="2000" dirty="0" err="1">
                <a:latin typeface="宋体" panose="02010600030101010101" pitchFamily="2" charset="-122"/>
                <a:ea typeface="宋体" panose="02010600030101010101" pitchFamily="2" charset="-122"/>
              </a:rPr>
              <a:t>re.Match</a:t>
            </a:r>
            <a:r>
              <a:rPr lang="en-US" altLang="zh-CN" sz="2000" dirty="0">
                <a:latin typeface="宋体" panose="02010600030101010101" pitchFamily="2" charset="-122"/>
                <a:ea typeface="宋体" panose="02010600030101010101" pitchFamily="2" charset="-122"/>
              </a:rPr>
              <a:t> object</a:t>
            </a:r>
            <a:r>
              <a:rPr lang="zh-CN" altLang="zh-CN" sz="2000" dirty="0">
                <a:latin typeface="宋体" panose="02010600030101010101" pitchFamily="2" charset="-122"/>
                <a:ea typeface="宋体" panose="02010600030101010101" pitchFamily="2" charset="-122"/>
              </a:rPr>
              <a:t>的匹配对象</a:t>
            </a:r>
            <a:r>
              <a:rPr lang="zh-CN" altLang="zh-CN" sz="2000" dirty="0" smtClean="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p:txBody>
      </p:sp>
      <p:sp>
        <p:nvSpPr>
          <p:cNvPr id="6" name="矩形 5"/>
          <p:cNvSpPr/>
          <p:nvPr/>
        </p:nvSpPr>
        <p:spPr>
          <a:xfrm>
            <a:off x="1619891" y="4251185"/>
            <a:ext cx="1467068" cy="400110"/>
          </a:xfrm>
          <a:prstGeom prst="rect">
            <a:avLst/>
          </a:prstGeom>
        </p:spPr>
        <p:txBody>
          <a:bodyPr wrap="none">
            <a:spAutoFit/>
          </a:bodyPr>
          <a:lstStyle/>
          <a:p>
            <a:r>
              <a:rPr lang="zh-CN" altLang="zh-CN" sz="2000" kern="0" dirty="0">
                <a:latin typeface="Consolas" panose="020B0609020204030204" pitchFamily="49" charset="0"/>
                <a:ea typeface="宋体" panose="02010600030101010101" pitchFamily="2" charset="-122"/>
                <a:cs typeface="Times New Roman" panose="02020603050405020304" pitchFamily="18" charset="0"/>
              </a:rPr>
              <a:t>运行</a:t>
            </a:r>
            <a:r>
              <a:rPr lang="ja-JP" altLang="zh-CN" sz="2000" kern="0" dirty="0">
                <a:latin typeface="Consolas" panose="020B0609020204030204" pitchFamily="49" charset="0"/>
                <a:ea typeface="宋体" panose="02010600030101010101" pitchFamily="2" charset="-122"/>
                <a:cs typeface="Times New Roman" panose="02020603050405020304" pitchFamily="18" charset="0"/>
              </a:rPr>
              <a:t>结果</a:t>
            </a:r>
            <a:r>
              <a:rPr lang="zh-CN" altLang="zh-CN" sz="2000" kern="0" dirty="0">
                <a:latin typeface="Consolas" panose="020B0609020204030204" pitchFamily="49" charset="0"/>
                <a:ea typeface="宋体" panose="02010600030101010101" pitchFamily="2" charset="-122"/>
                <a:cs typeface="Times New Roman" panose="02020603050405020304" pitchFamily="18" charset="0"/>
              </a:rPr>
              <a:t>为</a:t>
            </a:r>
            <a:endParaRPr lang="zh-CN" altLang="en-US" sz="2000" dirty="0"/>
          </a:p>
        </p:txBody>
      </p:sp>
      <p:sp>
        <p:nvSpPr>
          <p:cNvPr id="7" name="矩形 6"/>
          <p:cNvSpPr/>
          <p:nvPr/>
        </p:nvSpPr>
        <p:spPr>
          <a:xfrm>
            <a:off x="1619891" y="4694900"/>
            <a:ext cx="311304" cy="1200329"/>
          </a:xfrm>
          <a:prstGeom prst="rect">
            <a:avLst/>
          </a:prstGeom>
        </p:spPr>
        <p:txBody>
          <a:bodyPr wrap="none">
            <a:spAutoFit/>
          </a:bodyPr>
          <a:lstStyle/>
          <a:p>
            <a:pPr fontAlgn="base" latinLnBrk="1"/>
            <a:r>
              <a:rPr lang="en-US" altLang="zh-CN" dirty="0">
                <a:latin typeface="Consolas" panose="020B0609020204030204" pitchFamily="49" charset="0"/>
              </a:rPr>
              <a:t>1</a:t>
            </a:r>
            <a:endParaRPr lang="zh-CN" altLang="zh-CN" dirty="0">
              <a:latin typeface="Consolas" panose="020B0609020204030204" pitchFamily="49" charset="0"/>
            </a:endParaRPr>
          </a:p>
          <a:p>
            <a:pPr fontAlgn="base" latinLnBrk="1"/>
            <a:r>
              <a:rPr lang="en-US" altLang="zh-CN" dirty="0">
                <a:latin typeface="Consolas" panose="020B0609020204030204" pitchFamily="49" charset="0"/>
              </a:rPr>
              <a:t>2</a:t>
            </a:r>
            <a:endParaRPr lang="zh-CN" altLang="zh-CN" dirty="0">
              <a:latin typeface="Consolas" panose="020B0609020204030204" pitchFamily="49" charset="0"/>
            </a:endParaRPr>
          </a:p>
          <a:p>
            <a:pPr fontAlgn="base" latinLnBrk="1"/>
            <a:r>
              <a:rPr lang="en-US" altLang="zh-CN" dirty="0">
                <a:latin typeface="Consolas" panose="020B0609020204030204" pitchFamily="49" charset="0"/>
              </a:rPr>
              <a:t>3</a:t>
            </a:r>
            <a:endParaRPr lang="zh-CN" altLang="zh-CN" dirty="0">
              <a:latin typeface="Consolas" panose="020B0609020204030204" pitchFamily="49" charset="0"/>
            </a:endParaRPr>
          </a:p>
          <a:p>
            <a:r>
              <a:rPr lang="en-US" altLang="zh-CN" dirty="0">
                <a:latin typeface="Consolas" panose="020B0609020204030204" pitchFamily="49" charset="0"/>
              </a:rPr>
              <a:t>4</a:t>
            </a:r>
            <a:endParaRPr lang="zh-CN" altLang="zh-CN" dirty="0">
              <a:latin typeface="Consolas" panose="020B0609020204030204"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625694909"/>
              </p:ext>
            </p:extLst>
          </p:nvPr>
        </p:nvGraphicFramePr>
        <p:xfrm>
          <a:off x="1767155" y="3142090"/>
          <a:ext cx="8681663" cy="998396"/>
        </p:xfrm>
        <a:graphic>
          <a:graphicData uri="http://schemas.openxmlformats.org/drawingml/2006/table">
            <a:tbl>
              <a:tblPr firstRow="1" firstCol="1" bandRow="1"/>
              <a:tblGrid>
                <a:gridCol w="8681663">
                  <a:extLst>
                    <a:ext uri="{9D8B030D-6E8A-4147-A177-3AD203B41FA5}">
                      <a16:colId xmlns:a16="http://schemas.microsoft.com/office/drawing/2014/main" val="2380471164"/>
                    </a:ext>
                  </a:extLst>
                </a:gridCol>
              </a:tblGrid>
              <a:tr h="998396">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import re</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it =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re.finditer</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('\d+','one1two2three3four4') </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for match in it: </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print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match.group</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544706580"/>
                  </a:ext>
                </a:extLst>
              </a:tr>
            </a:tbl>
          </a:graphicData>
        </a:graphic>
      </p:graphicFrame>
    </p:spTree>
    <p:extLst>
      <p:ext uri="{BB962C8B-B14F-4D97-AF65-F5344CB8AC3E}">
        <p14:creationId xmlns:p14="http://schemas.microsoft.com/office/powerpoint/2010/main" val="184430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sp>
        <p:nvSpPr>
          <p:cNvPr id="3" name="文本框 2"/>
          <p:cNvSpPr txBox="1"/>
          <p:nvPr/>
        </p:nvSpPr>
        <p:spPr>
          <a:xfrm>
            <a:off x="1106418" y="1444244"/>
            <a:ext cx="9980682" cy="1451679"/>
          </a:xfrm>
          <a:prstGeom prst="rect">
            <a:avLst/>
          </a:prstGeom>
          <a:noFill/>
        </p:spPr>
        <p:txBody>
          <a:bodyPr wrap="square" rtlCol="0">
            <a:spAutoFit/>
          </a:bodyPr>
          <a:lstStyle/>
          <a:p>
            <a:pPr marL="285750" indent="-285750" algn="just">
              <a:spcBef>
                <a:spcPts val="1000"/>
              </a:spcBef>
              <a:buFont typeface="Arial" panose="020B0604020202020204" pitchFamily="34" charset="0"/>
              <a:buChar char="•"/>
            </a:pPr>
            <a:r>
              <a:rPr lang="en-US" altLang="zh-CN" sz="2000" dirty="0" err="1">
                <a:latin typeface="宋体" panose="02010600030101010101" pitchFamily="2" charset="-122"/>
                <a:ea typeface="宋体" panose="02010600030101010101" pitchFamily="2" charset="-122"/>
              </a:rPr>
              <a:t>re.split</a:t>
            </a:r>
            <a:r>
              <a:rPr lang="zh-CN" altLang="zh-CN" sz="2000" dirty="0" smtClean="0">
                <a:latin typeface="宋体" panose="02010600030101010101" pitchFamily="2" charset="-122"/>
                <a:ea typeface="宋体" panose="02010600030101010101" pitchFamily="2" charset="-122"/>
              </a:rPr>
              <a:t>函数</a:t>
            </a:r>
            <a:endParaRPr lang="en-US" altLang="zh-CN" sz="2000" dirty="0" smtClean="0">
              <a:latin typeface="宋体" panose="02010600030101010101" pitchFamily="2" charset="-122"/>
              <a:ea typeface="宋体" panose="02010600030101010101" pitchFamily="2" charset="-122"/>
            </a:endParaRPr>
          </a:p>
          <a:p>
            <a:pPr algn="just">
              <a:spcBef>
                <a:spcPts val="1000"/>
              </a:spcBef>
            </a:pP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re.split</a:t>
            </a:r>
            <a:r>
              <a:rPr lang="en-US" altLang="zh-CN" sz="2000" dirty="0">
                <a:latin typeface="宋体" panose="02010600030101010101" pitchFamily="2" charset="-122"/>
                <a:ea typeface="宋体" panose="02010600030101010101" pitchFamily="2" charset="-122"/>
              </a:rPr>
              <a:t>(pattern, string, </a:t>
            </a:r>
            <a:r>
              <a:rPr lang="en-US" altLang="zh-CN" sz="2000" dirty="0" err="1">
                <a:latin typeface="宋体" panose="02010600030101010101" pitchFamily="2" charset="-122"/>
                <a:ea typeface="宋体" panose="02010600030101010101" pitchFamily="2" charset="-122"/>
              </a:rPr>
              <a:t>maxsplit</a:t>
            </a:r>
            <a:r>
              <a:rPr lang="en-US" altLang="zh-CN" sz="2000" dirty="0">
                <a:latin typeface="宋体" panose="02010600030101010101" pitchFamily="2" charset="-122"/>
                <a:ea typeface="宋体" panose="02010600030101010101" pitchFamily="2" charset="-122"/>
              </a:rPr>
              <a:t>=0, flags=0)</a:t>
            </a:r>
            <a:r>
              <a:rPr lang="ja-JP" altLang="zh-CN" sz="2000" dirty="0">
                <a:latin typeface="宋体" panose="02010600030101010101" pitchFamily="2" charset="-122"/>
                <a:ea typeface="宋体" panose="02010600030101010101" pitchFamily="2" charset="-122"/>
              </a:rPr>
              <a:t>函数使用给定正则表达式寻找切分字符串位置，返回包含切分后子串的列表</a:t>
            </a:r>
            <a:r>
              <a:rPr lang="zh-CN"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如果匹配不到，则返回包含原字符串的一个列表</a:t>
            </a:r>
            <a:r>
              <a:rPr lang="zh-CN"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其中参数</a:t>
            </a:r>
            <a:r>
              <a:rPr lang="en-US" altLang="zh-CN" sz="2000" dirty="0" err="1">
                <a:latin typeface="宋体" panose="02010600030101010101" pitchFamily="2" charset="-122"/>
                <a:ea typeface="宋体" panose="02010600030101010101" pitchFamily="2" charset="-122"/>
              </a:rPr>
              <a:t>maxsplit</a:t>
            </a:r>
            <a:r>
              <a:rPr lang="ja-JP" altLang="zh-CN" sz="2000" dirty="0">
                <a:latin typeface="宋体" panose="02010600030101010101" pitchFamily="2" charset="-122"/>
                <a:ea typeface="宋体" panose="02010600030101010101" pitchFamily="2" charset="-122"/>
              </a:rPr>
              <a:t>是分隔次数，</a:t>
            </a:r>
            <a:r>
              <a:rPr lang="en-US" altLang="zh-CN" sz="2000" dirty="0" err="1">
                <a:latin typeface="宋体" panose="02010600030101010101" pitchFamily="2" charset="-122"/>
                <a:ea typeface="宋体" panose="02010600030101010101" pitchFamily="2" charset="-122"/>
              </a:rPr>
              <a:t>maxsplit</a:t>
            </a:r>
            <a:r>
              <a:rPr lang="en-US" altLang="zh-CN" sz="2000" dirty="0">
                <a:latin typeface="宋体" panose="02010600030101010101" pitchFamily="2" charset="-122"/>
                <a:ea typeface="宋体" panose="02010600030101010101" pitchFamily="2" charset="-122"/>
              </a:rPr>
              <a:t>=1</a:t>
            </a:r>
            <a:r>
              <a:rPr lang="ja-JP" altLang="zh-CN" sz="2000" dirty="0">
                <a:latin typeface="宋体" panose="02010600030101010101" pitchFamily="2" charset="-122"/>
                <a:ea typeface="宋体" panose="02010600030101010101" pitchFamily="2" charset="-122"/>
              </a:rPr>
              <a:t>分隔一次，默认为</a:t>
            </a:r>
            <a:r>
              <a:rPr lang="en-US" altLang="zh-CN" sz="2000" dirty="0">
                <a:latin typeface="宋体" panose="02010600030101010101" pitchFamily="2" charset="-122"/>
                <a:ea typeface="宋体" panose="02010600030101010101" pitchFamily="2" charset="-122"/>
              </a:rPr>
              <a:t>0</a:t>
            </a:r>
            <a:r>
              <a:rPr lang="ja-JP" altLang="zh-CN" sz="2000" dirty="0">
                <a:latin typeface="宋体" panose="02010600030101010101" pitchFamily="2" charset="-122"/>
                <a:ea typeface="宋体" panose="02010600030101010101" pitchFamily="2" charset="-122"/>
              </a:rPr>
              <a:t>，不限制次数。</a:t>
            </a:r>
            <a:endParaRPr lang="zh-CN" altLang="zh-CN" sz="2000" dirty="0">
              <a:latin typeface="宋体" panose="02010600030101010101" pitchFamily="2" charset="-122"/>
              <a:ea typeface="宋体" panose="02010600030101010101" pitchFamily="2" charset="-122"/>
            </a:endParaRPr>
          </a:p>
        </p:txBody>
      </p:sp>
      <p:sp>
        <p:nvSpPr>
          <p:cNvPr id="6" name="矩形 5"/>
          <p:cNvSpPr/>
          <p:nvPr/>
        </p:nvSpPr>
        <p:spPr>
          <a:xfrm>
            <a:off x="1619891" y="4294790"/>
            <a:ext cx="1467068" cy="400110"/>
          </a:xfrm>
          <a:prstGeom prst="rect">
            <a:avLst/>
          </a:prstGeom>
        </p:spPr>
        <p:txBody>
          <a:bodyPr wrap="none">
            <a:spAutoFit/>
          </a:bodyPr>
          <a:lstStyle/>
          <a:p>
            <a:r>
              <a:rPr lang="zh-CN" altLang="zh-CN" sz="2000" kern="0" dirty="0">
                <a:latin typeface="Consolas" panose="020B0609020204030204" pitchFamily="49" charset="0"/>
                <a:ea typeface="宋体" panose="02010600030101010101" pitchFamily="2" charset="-122"/>
                <a:cs typeface="Times New Roman" panose="02020603050405020304" pitchFamily="18" charset="0"/>
              </a:rPr>
              <a:t>运行</a:t>
            </a:r>
            <a:r>
              <a:rPr lang="ja-JP" altLang="zh-CN" sz="2000" kern="0" dirty="0">
                <a:latin typeface="Consolas" panose="020B0609020204030204" pitchFamily="49" charset="0"/>
                <a:ea typeface="宋体" panose="02010600030101010101" pitchFamily="2" charset="-122"/>
                <a:cs typeface="Times New Roman" panose="02020603050405020304" pitchFamily="18" charset="0"/>
              </a:rPr>
              <a:t>结果</a:t>
            </a:r>
            <a:r>
              <a:rPr lang="zh-CN" altLang="zh-CN" sz="2000" kern="0" dirty="0">
                <a:latin typeface="Consolas" panose="020B0609020204030204" pitchFamily="49" charset="0"/>
                <a:ea typeface="宋体" panose="02010600030101010101" pitchFamily="2" charset="-122"/>
                <a:cs typeface="Times New Roman" panose="02020603050405020304" pitchFamily="18" charset="0"/>
              </a:rPr>
              <a:t>为</a:t>
            </a:r>
            <a:endParaRPr lang="zh-CN" altLang="en-US" sz="2000" dirty="0"/>
          </a:p>
        </p:txBody>
      </p:sp>
      <p:sp>
        <p:nvSpPr>
          <p:cNvPr id="7" name="矩形 6"/>
          <p:cNvSpPr/>
          <p:nvPr/>
        </p:nvSpPr>
        <p:spPr>
          <a:xfrm>
            <a:off x="1619891" y="4738505"/>
            <a:ext cx="4616970" cy="923330"/>
          </a:xfrm>
          <a:prstGeom prst="rect">
            <a:avLst/>
          </a:prstGeom>
        </p:spPr>
        <p:txBody>
          <a:bodyPr wrap="none">
            <a:spAutoFit/>
          </a:bodyPr>
          <a:lstStyle/>
          <a:p>
            <a:pPr fontAlgn="base" latinLnBrk="1"/>
            <a:r>
              <a:rPr lang="en-US" altLang="zh-CN" dirty="0">
                <a:latin typeface="Consolas" panose="020B0609020204030204" pitchFamily="49" charset="0"/>
              </a:rPr>
              <a:t>['one', 'two', 'three', 'four', '']</a:t>
            </a:r>
            <a:endParaRPr lang="zh-CN" altLang="zh-CN" dirty="0">
              <a:latin typeface="Consolas" panose="020B0609020204030204" pitchFamily="49" charset="0"/>
            </a:endParaRPr>
          </a:p>
          <a:p>
            <a:pPr fontAlgn="base" latinLnBrk="1"/>
            <a:r>
              <a:rPr lang="en-US" altLang="zh-CN" dirty="0">
                <a:latin typeface="Consolas" panose="020B0609020204030204" pitchFamily="49" charset="0"/>
              </a:rPr>
              <a:t>['one1two2three3four4']</a:t>
            </a:r>
            <a:endParaRPr lang="zh-CN" altLang="zh-CN" dirty="0">
              <a:latin typeface="Consolas" panose="020B0609020204030204" pitchFamily="49" charset="0"/>
            </a:endParaRPr>
          </a:p>
          <a:p>
            <a:pPr fontAlgn="base" latinLnBrk="1"/>
            <a:r>
              <a:rPr lang="en-US" altLang="zh-CN" dirty="0">
                <a:latin typeface="Consolas" panose="020B0609020204030204" pitchFamily="49" charset="0"/>
              </a:rPr>
              <a:t>['one', 'two2three3four4']</a:t>
            </a:r>
            <a:endParaRPr lang="zh-CN" altLang="zh-CN" dirty="0">
              <a:latin typeface="Consolas" panose="020B0609020204030204" pitchFamily="49"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130946595"/>
              </p:ext>
            </p:extLst>
          </p:nvPr>
        </p:nvGraphicFramePr>
        <p:xfrm>
          <a:off x="2630184" y="3003489"/>
          <a:ext cx="8024117" cy="1247696"/>
        </p:xfrm>
        <a:graphic>
          <a:graphicData uri="http://schemas.openxmlformats.org/drawingml/2006/table">
            <a:tbl>
              <a:tblPr firstRow="1" firstCol="1" bandRow="1"/>
              <a:tblGrid>
                <a:gridCol w="8024117">
                  <a:extLst>
                    <a:ext uri="{9D8B030D-6E8A-4147-A177-3AD203B41FA5}">
                      <a16:colId xmlns:a16="http://schemas.microsoft.com/office/drawing/2014/main" val="3715432720"/>
                    </a:ext>
                  </a:extLst>
                </a:gridCol>
              </a:tblGrid>
              <a:tr h="311924">
                <a:tc>
                  <a:txBody>
                    <a:bodyPr/>
                    <a:lstStyle/>
                    <a:p>
                      <a:pPr indent="127000" algn="just">
                        <a:lnSpc>
                          <a:spcPts val="19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 = 'one1two2three3four4'</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430898248"/>
                  </a:ext>
                </a:extLst>
              </a:tr>
              <a:tr h="311924">
                <a:tc>
                  <a:txBody>
                    <a:bodyPr/>
                    <a:lstStyle/>
                    <a:p>
                      <a:pPr indent="127000" algn="just">
                        <a:lnSpc>
                          <a:spcPts val="19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 re.split('\d+', s))  # </a:t>
                      </a:r>
                      <a:r>
                        <a:rPr lang="ja-JP"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按照数字切分</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933710278"/>
                  </a:ext>
                </a:extLst>
              </a:tr>
              <a:tr h="311924">
                <a:tc>
                  <a:txBody>
                    <a:bodyPr/>
                    <a:lstStyle/>
                    <a:p>
                      <a:pPr indent="127000" algn="just">
                        <a:lnSpc>
                          <a:spcPts val="19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print(re.split('a', s, 1))  # a</a:t>
                      </a:r>
                      <a:r>
                        <a:rPr lang="ja-JP"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匹配不到 返回包含自身的列表</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73162132"/>
                  </a:ext>
                </a:extLst>
              </a:tr>
              <a:tr h="311924">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re.split</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('\d+', s, 1)) #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maxsplit</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参数</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4059779017"/>
                  </a:ext>
                </a:extLst>
              </a:tr>
            </a:tbl>
          </a:graphicData>
        </a:graphic>
      </p:graphicFrame>
    </p:spTree>
    <p:extLst>
      <p:ext uri="{BB962C8B-B14F-4D97-AF65-F5344CB8AC3E}">
        <p14:creationId xmlns:p14="http://schemas.microsoft.com/office/powerpoint/2010/main" val="2448069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sp>
        <p:nvSpPr>
          <p:cNvPr id="3" name="文本框 2"/>
          <p:cNvSpPr txBox="1"/>
          <p:nvPr/>
        </p:nvSpPr>
        <p:spPr>
          <a:xfrm>
            <a:off x="1106418" y="1600200"/>
            <a:ext cx="9980682" cy="3247043"/>
          </a:xfrm>
          <a:prstGeom prst="rect">
            <a:avLst/>
          </a:prstGeom>
          <a:noFill/>
        </p:spPr>
        <p:txBody>
          <a:bodyPr wrap="square" rtlCol="0">
            <a:spAutoFit/>
          </a:bodyPr>
          <a:lstStyle/>
          <a:p>
            <a:pPr marL="285750" indent="-285750" algn="just">
              <a:spcBef>
                <a:spcPts val="1000"/>
              </a:spcBef>
              <a:buFont typeface="Arial" panose="020B0604020202020204" pitchFamily="34" charset="0"/>
              <a:buChar char="•"/>
            </a:pPr>
            <a:r>
              <a:rPr lang="en-US" altLang="zh-CN" sz="2000" dirty="0" smtClean="0">
                <a:latin typeface="宋体" panose="02010600030101010101" pitchFamily="2" charset="-122"/>
                <a:ea typeface="宋体" panose="02010600030101010101" pitchFamily="2" charset="-122"/>
              </a:rPr>
              <a:t>group</a:t>
            </a:r>
            <a:r>
              <a:rPr lang="zh-CN" altLang="zh-CN" sz="2000" dirty="0" smtClean="0">
                <a:latin typeface="宋体" panose="02010600030101010101" pitchFamily="2" charset="-122"/>
                <a:ea typeface="宋体" panose="02010600030101010101" pitchFamily="2" charset="-122"/>
              </a:rPr>
              <a:t>函数</a:t>
            </a:r>
            <a:endParaRPr lang="en-US" altLang="zh-CN" sz="2000" dirty="0" smtClean="0">
              <a:latin typeface="宋体" panose="02010600030101010101" pitchFamily="2" charset="-122"/>
              <a:ea typeface="宋体" panose="02010600030101010101" pitchFamily="2" charset="-122"/>
            </a:endParaRPr>
          </a:p>
          <a:p>
            <a:pPr algn="just">
              <a:spcBef>
                <a:spcPts val="1000"/>
              </a:spcBef>
            </a:pP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r>
              <a:rPr lang="en-US" altLang="zh-CN" sz="2000" dirty="0" err="1"/>
              <a:t>re.match</a:t>
            </a:r>
            <a:r>
              <a:rPr lang="zh-CN" altLang="zh-CN" sz="2000" dirty="0"/>
              <a:t>、</a:t>
            </a:r>
            <a:r>
              <a:rPr lang="en-US" altLang="zh-CN" sz="2000" dirty="0" err="1"/>
              <a:t>re.search</a:t>
            </a:r>
            <a:r>
              <a:rPr lang="zh-CN" altLang="zh-CN" sz="2000" dirty="0"/>
              <a:t>等匹配函数的</a:t>
            </a:r>
            <a:r>
              <a:rPr lang="ja-JP" altLang="zh-CN" sz="2000" dirty="0"/>
              <a:t>返回</a:t>
            </a:r>
            <a:r>
              <a:rPr lang="zh-CN" altLang="zh-CN" sz="2000" dirty="0"/>
              <a:t>结果往往是一个</a:t>
            </a:r>
            <a:r>
              <a:rPr lang="en-US" altLang="zh-CN" sz="2000" dirty="0"/>
              <a:t>re Match Object</a:t>
            </a:r>
            <a:r>
              <a:rPr lang="zh-CN" altLang="zh-CN" sz="2000" dirty="0"/>
              <a:t>对象，它是正则表达式的内置对象</a:t>
            </a:r>
            <a:r>
              <a:rPr lang="ja-JP" altLang="zh-CN" sz="2000" dirty="0"/>
              <a:t>，</a:t>
            </a:r>
            <a:r>
              <a:rPr lang="zh-CN" altLang="zh-CN" sz="2000" dirty="0"/>
              <a:t>通过</a:t>
            </a:r>
            <a:r>
              <a:rPr lang="en-US" altLang="zh-CN" sz="2000" dirty="0"/>
              <a:t>group()</a:t>
            </a:r>
            <a:r>
              <a:rPr lang="zh-CN" altLang="zh-CN" sz="2000" dirty="0"/>
              <a:t>函数可以获取该对象的具体</a:t>
            </a:r>
            <a:r>
              <a:rPr lang="ja-JP" altLang="zh-CN" sz="2000" dirty="0"/>
              <a:t>表达式</a:t>
            </a:r>
            <a:r>
              <a:rPr lang="zh-CN" altLang="zh-CN" sz="2000" dirty="0" smtClean="0"/>
              <a:t>。</a:t>
            </a:r>
            <a:endParaRPr lang="en-US" altLang="zh-CN" sz="2000" dirty="0" smtClean="0"/>
          </a:p>
          <a:p>
            <a:pPr algn="just">
              <a:spcBef>
                <a:spcPts val="1000"/>
              </a:spcBef>
            </a:pPr>
            <a:r>
              <a:rPr lang="en-US" altLang="zh-CN" sz="2000" dirty="0"/>
              <a:t> </a:t>
            </a:r>
            <a:r>
              <a:rPr lang="en-US" altLang="zh-CN" sz="2000" dirty="0" smtClean="0"/>
              <a:t>   </a:t>
            </a:r>
            <a:r>
              <a:rPr lang="zh-CN" altLang="zh-CN" sz="2000" dirty="0" smtClean="0"/>
              <a:t>除了</a:t>
            </a:r>
            <a:r>
              <a:rPr lang="zh-CN" altLang="zh-CN" sz="2000" dirty="0"/>
              <a:t>使用</a:t>
            </a:r>
            <a:r>
              <a:rPr lang="en-US" altLang="zh-CN" sz="2000" dirty="0"/>
              <a:t>group()</a:t>
            </a:r>
            <a:r>
              <a:rPr lang="zh-CN" altLang="zh-CN" sz="2000" dirty="0"/>
              <a:t>函数以外，对于</a:t>
            </a:r>
            <a:r>
              <a:rPr lang="en-US" altLang="zh-CN" sz="2000" dirty="0"/>
              <a:t>re Match Object</a:t>
            </a:r>
            <a:r>
              <a:rPr lang="zh-CN" altLang="zh-CN" sz="2000" dirty="0"/>
              <a:t>对象，还可以通过一系列其他函数操作获取其特定子串的索引。使用</a:t>
            </a:r>
            <a:r>
              <a:rPr lang="en-US" altLang="zh-CN" sz="2000" dirty="0"/>
              <a:t>start()</a:t>
            </a:r>
            <a:r>
              <a:rPr lang="zh-CN" altLang="zh-CN" sz="2000" dirty="0"/>
              <a:t>函数可以</a:t>
            </a:r>
            <a:r>
              <a:rPr lang="ja-JP" altLang="zh-CN" sz="2000" dirty="0"/>
              <a:t>获取分组匹配的子串在整个字符串中的起始位置</a:t>
            </a:r>
            <a:r>
              <a:rPr lang="zh-CN" altLang="zh-CN" sz="2000" dirty="0"/>
              <a:t>，即</a:t>
            </a:r>
            <a:r>
              <a:rPr lang="ja-JP" altLang="zh-CN" sz="2000" dirty="0"/>
              <a:t>子串第一个字符的索引，参数默认值</a:t>
            </a:r>
            <a:r>
              <a:rPr lang="en-US" altLang="zh-CN" sz="2000" dirty="0"/>
              <a:t>0</a:t>
            </a:r>
            <a:r>
              <a:rPr lang="ja-JP" altLang="zh-CN" sz="2000" dirty="0"/>
              <a:t>；</a:t>
            </a:r>
            <a:r>
              <a:rPr lang="en-US" altLang="zh-CN" sz="2000" dirty="0"/>
              <a:t>end()</a:t>
            </a:r>
            <a:r>
              <a:rPr lang="zh-CN" altLang="zh-CN" sz="2000" dirty="0"/>
              <a:t>函数可以</a:t>
            </a:r>
            <a:r>
              <a:rPr lang="ja-JP" altLang="zh-CN" sz="2000" dirty="0"/>
              <a:t>获取分组匹配的子串在整个字符串中的结束位置（子串最后一个字符的索引</a:t>
            </a:r>
            <a:r>
              <a:rPr lang="en-US" altLang="zh-CN" sz="2000" dirty="0"/>
              <a:t>+1</a:t>
            </a:r>
            <a:r>
              <a:rPr lang="ja-JP" altLang="zh-CN" sz="2000" dirty="0"/>
              <a:t>），参数默认值为</a:t>
            </a:r>
            <a:r>
              <a:rPr lang="en-US" altLang="zh-CN" sz="2000" dirty="0"/>
              <a:t>0</a:t>
            </a:r>
            <a:r>
              <a:rPr lang="ja-JP" altLang="zh-CN" sz="2000" dirty="0"/>
              <a:t>；</a:t>
            </a:r>
            <a:r>
              <a:rPr lang="en-US" altLang="zh-CN" sz="2000" dirty="0"/>
              <a:t>span()</a:t>
            </a:r>
            <a:r>
              <a:rPr lang="zh-CN" altLang="zh-CN" sz="2000" dirty="0"/>
              <a:t>函数可以</a:t>
            </a:r>
            <a:r>
              <a:rPr lang="ja-JP" altLang="zh-CN" sz="2000" dirty="0"/>
              <a:t>获取分组匹配的子串</a:t>
            </a:r>
            <a:r>
              <a:rPr lang="zh-CN" altLang="zh-CN" sz="2000" dirty="0"/>
              <a:t>的起止位置</a:t>
            </a:r>
            <a:r>
              <a:rPr lang="zh-CN" altLang="zh-CN" dirty="0"/>
              <a:t>。</a:t>
            </a:r>
          </a:p>
          <a:p>
            <a:pPr algn="just">
              <a:spcBef>
                <a:spcPts val="1000"/>
              </a:spcBef>
            </a:pPr>
            <a:endParaRPr lang="zh-CN"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4460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graphicFrame>
        <p:nvGraphicFramePr>
          <p:cNvPr id="3" name="表格 2"/>
          <p:cNvGraphicFramePr>
            <a:graphicFrameLocks noGrp="1"/>
          </p:cNvGraphicFramePr>
          <p:nvPr>
            <p:extLst>
              <p:ext uri="{D42A27DB-BD31-4B8C-83A1-F6EECF244321}">
                <p14:modId xmlns:p14="http://schemas.microsoft.com/office/powerpoint/2010/main" val="2709429952"/>
              </p:ext>
            </p:extLst>
          </p:nvPr>
        </p:nvGraphicFramePr>
        <p:xfrm>
          <a:off x="1240702" y="1421357"/>
          <a:ext cx="9709077" cy="2657484"/>
        </p:xfrm>
        <a:graphic>
          <a:graphicData uri="http://schemas.openxmlformats.org/drawingml/2006/table">
            <a:tbl>
              <a:tblPr firstRow="1" firstCol="1" bandRow="1"/>
              <a:tblGrid>
                <a:gridCol w="9709077">
                  <a:extLst>
                    <a:ext uri="{9D8B030D-6E8A-4147-A177-3AD203B41FA5}">
                      <a16:colId xmlns:a16="http://schemas.microsoft.com/office/drawing/2014/main" val="4088568808"/>
                    </a:ext>
                  </a:extLst>
                </a:gridCol>
              </a:tblGrid>
              <a:tr h="2657484">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pattern =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re.compile</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('([a-z]+) ([a-z]+) ',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re.I</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re.I</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zh-CN"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表示忽略大小写</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m =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pattern.match</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('Hello wide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wide</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world')</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print(m)                </a:t>
                      </a:r>
                      <a:r>
                        <a:rPr lang="en-US" sz="1800" kern="100" baseline="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zh-CN"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匹配成功，返回一个</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Match </a:t>
                      </a:r>
                      <a:r>
                        <a:rPr lang="zh-CN"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对象</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m.group</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baseline="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zh-CN"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返回匹配成功的整个子串</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m.span</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zh-CN"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返回匹配成功的整个子串的索引</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m.groups</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zh-CN"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等价于</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m.group</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(1),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m.group</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(2), ...) </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m.group</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(1))       </a:t>
                      </a:r>
                      <a:r>
                        <a:rPr lang="en-US" sz="1800" kern="100" baseline="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zh-CN"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返回第一个分组匹配成功的子串</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m.span</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(1))        </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zh-CN"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返回第一个分组匹配成功的子串的索引</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m.start</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(1))       </a:t>
                      </a:r>
                      <a:r>
                        <a:rPr lang="en-US" sz="1800" kern="100" baseline="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zh-CN"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返回第一个分组匹配成功的子串的开始位置</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m.end</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(1</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 </a:t>
                      </a:r>
                      <a:r>
                        <a:rPr lang="zh-CN"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返回第一个分组匹配成功的子串的结束</a:t>
                      </a:r>
                      <a:r>
                        <a:rPr lang="zh-CN"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位置</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632813354"/>
                  </a:ext>
                </a:extLst>
              </a:tr>
            </a:tbl>
          </a:graphicData>
        </a:graphic>
      </p:graphicFrame>
      <p:sp>
        <p:nvSpPr>
          <p:cNvPr id="4" name="矩形 3"/>
          <p:cNvSpPr/>
          <p:nvPr/>
        </p:nvSpPr>
        <p:spPr>
          <a:xfrm>
            <a:off x="1104900" y="4126981"/>
            <a:ext cx="1467068" cy="400110"/>
          </a:xfrm>
          <a:prstGeom prst="rect">
            <a:avLst/>
          </a:prstGeom>
        </p:spPr>
        <p:txBody>
          <a:bodyPr wrap="none">
            <a:spAutoFit/>
          </a:bodyPr>
          <a:lstStyle/>
          <a:p>
            <a:r>
              <a:rPr lang="zh-CN" altLang="zh-CN" sz="2000" kern="0" dirty="0">
                <a:latin typeface="Consolas" panose="020B0609020204030204" pitchFamily="49" charset="0"/>
                <a:ea typeface="宋体" panose="02010600030101010101" pitchFamily="2" charset="-122"/>
                <a:cs typeface="Times New Roman" panose="02020603050405020304" pitchFamily="18" charset="0"/>
              </a:rPr>
              <a:t>运行</a:t>
            </a:r>
            <a:r>
              <a:rPr lang="ja-JP" altLang="zh-CN" sz="2000" kern="0" dirty="0">
                <a:latin typeface="Consolas" panose="020B0609020204030204" pitchFamily="49" charset="0"/>
                <a:ea typeface="宋体" panose="02010600030101010101" pitchFamily="2" charset="-122"/>
                <a:cs typeface="Times New Roman" panose="02020603050405020304" pitchFamily="18" charset="0"/>
              </a:rPr>
              <a:t>结果</a:t>
            </a:r>
            <a:r>
              <a:rPr lang="zh-CN" altLang="zh-CN" sz="2000" kern="0" dirty="0">
                <a:latin typeface="Consolas" panose="020B0609020204030204" pitchFamily="49" charset="0"/>
                <a:ea typeface="宋体" panose="02010600030101010101" pitchFamily="2" charset="-122"/>
                <a:cs typeface="Times New Roman" panose="02020603050405020304" pitchFamily="18" charset="0"/>
              </a:rPr>
              <a:t>为</a:t>
            </a:r>
            <a:endParaRPr lang="zh-CN" altLang="en-US" sz="2000" dirty="0"/>
          </a:p>
        </p:txBody>
      </p:sp>
      <p:sp>
        <p:nvSpPr>
          <p:cNvPr id="5" name="矩形 4"/>
          <p:cNvSpPr/>
          <p:nvPr/>
        </p:nvSpPr>
        <p:spPr>
          <a:xfrm>
            <a:off x="1240702" y="4527091"/>
            <a:ext cx="7749186" cy="2041585"/>
          </a:xfrm>
          <a:prstGeom prst="rect">
            <a:avLst/>
          </a:prstGeom>
        </p:spPr>
        <p:txBody>
          <a:bodyPr wrap="square">
            <a:spAutoFit/>
          </a:bodyPr>
          <a:lstStyle/>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&lt;</a:t>
            </a:r>
            <a:r>
              <a:rPr lang="en-US" altLang="zh-CN"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re.Match</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 object; span=(0, 11), match='Hello wide '&gt;</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Hello wide </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(0, 11)</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('Hello', 'wide')</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Hello</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(0, 5)</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0</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5</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633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10.3 </a:t>
            </a:r>
            <a:r>
              <a:rPr lang="zh-CN" altLang="en-US" dirty="0" smtClean="0"/>
              <a:t>正则表达式</a:t>
            </a:r>
            <a:endParaRPr lang="en-US" dirty="0"/>
          </a:p>
        </p:txBody>
      </p:sp>
      <p:sp>
        <p:nvSpPr>
          <p:cNvPr id="3" name="文本框 2"/>
          <p:cNvSpPr txBox="1"/>
          <p:nvPr/>
        </p:nvSpPr>
        <p:spPr>
          <a:xfrm>
            <a:off x="1106418" y="1600200"/>
            <a:ext cx="9980682" cy="1143903"/>
          </a:xfrm>
          <a:prstGeom prst="rect">
            <a:avLst/>
          </a:prstGeom>
          <a:noFill/>
        </p:spPr>
        <p:txBody>
          <a:bodyPr wrap="square" rtlCol="0">
            <a:spAutoFit/>
          </a:bodyPr>
          <a:lstStyle/>
          <a:p>
            <a:pPr algn="just">
              <a:spcBef>
                <a:spcPts val="1000"/>
              </a:spcBef>
            </a:pP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4</a:t>
            </a:r>
            <a:r>
              <a:rPr lang="zh-CN" altLang="en-US" sz="2000" dirty="0" smtClean="0">
                <a:latin typeface="宋体" panose="02010600030101010101" pitchFamily="2" charset="-122"/>
                <a:ea typeface="宋体" panose="02010600030101010101" pitchFamily="2" charset="-122"/>
              </a:rPr>
              <a:t>）正则表达式的修饰符</a:t>
            </a:r>
            <a:endParaRPr lang="en-US" altLang="zh-CN" sz="2000" dirty="0" smtClean="0">
              <a:latin typeface="宋体" panose="02010600030101010101" pitchFamily="2" charset="-122"/>
              <a:ea typeface="宋体" panose="02010600030101010101" pitchFamily="2" charset="-122"/>
            </a:endParaRPr>
          </a:p>
          <a:p>
            <a:pPr algn="just">
              <a:spcBef>
                <a:spcPts val="1000"/>
              </a:spcBef>
            </a:pPr>
            <a:r>
              <a:rPr lang="en-US" altLang="zh-CN" sz="2000" dirty="0" smtClean="0">
                <a:latin typeface="宋体" panose="02010600030101010101" pitchFamily="2" charset="-122"/>
                <a:ea typeface="宋体" panose="02010600030101010101" pitchFamily="2" charset="-122"/>
              </a:rPr>
              <a:t>    </a:t>
            </a:r>
            <a:r>
              <a:rPr lang="zh-CN" altLang="zh-CN" sz="2000" dirty="0" smtClean="0">
                <a:latin typeface="宋体" panose="02010600030101010101" pitchFamily="2" charset="-122"/>
                <a:ea typeface="宋体" panose="02010600030101010101" pitchFamily="2" charset="-122"/>
              </a:rPr>
              <a:t>正则表达式</a:t>
            </a:r>
            <a:r>
              <a:rPr lang="zh-CN" altLang="zh-CN" sz="2000" dirty="0">
                <a:latin typeface="宋体" panose="02010600030101010101" pitchFamily="2" charset="-122"/>
                <a:ea typeface="宋体" panose="02010600030101010101" pitchFamily="2" charset="-122"/>
              </a:rPr>
              <a:t>可以包含一些标志修饰符来控制匹配模式，修饰符在正则表达式函数中表现形式为可选参数</a:t>
            </a:r>
            <a:r>
              <a:rPr lang="en-US" altLang="zh-CN" sz="2000" dirty="0">
                <a:latin typeface="宋体" panose="02010600030101010101" pitchFamily="2" charset="-122"/>
                <a:ea typeface="宋体" panose="02010600030101010101" pitchFamily="2" charset="-122"/>
              </a:rPr>
              <a:t>flag</a:t>
            </a:r>
            <a:r>
              <a:rPr lang="zh-CN" altLang="zh-CN" sz="2000" dirty="0">
                <a:latin typeface="宋体" panose="02010600030101010101" pitchFamily="2" charset="-122"/>
                <a:ea typeface="宋体" panose="02010600030101010101" pitchFamily="2" charset="-122"/>
              </a:rPr>
              <a:t>。</a:t>
            </a:r>
          </a:p>
        </p:txBody>
      </p:sp>
      <p:graphicFrame>
        <p:nvGraphicFramePr>
          <p:cNvPr id="4" name="表格 3"/>
          <p:cNvGraphicFramePr>
            <a:graphicFrameLocks noGrp="1"/>
          </p:cNvGraphicFramePr>
          <p:nvPr>
            <p:extLst>
              <p:ext uri="{D42A27DB-BD31-4B8C-83A1-F6EECF244321}">
                <p14:modId xmlns:p14="http://schemas.microsoft.com/office/powerpoint/2010/main" val="1099702468"/>
              </p:ext>
            </p:extLst>
          </p:nvPr>
        </p:nvGraphicFramePr>
        <p:xfrm>
          <a:off x="1104900" y="2943903"/>
          <a:ext cx="9980682" cy="2316468"/>
        </p:xfrm>
        <a:graphic>
          <a:graphicData uri="http://schemas.openxmlformats.org/drawingml/2006/table">
            <a:tbl>
              <a:tblPr firstRow="1" firstCol="1" bandRow="1"/>
              <a:tblGrid>
                <a:gridCol w="1164804">
                  <a:extLst>
                    <a:ext uri="{9D8B030D-6E8A-4147-A177-3AD203B41FA5}">
                      <a16:colId xmlns:a16="http://schemas.microsoft.com/office/drawing/2014/main" val="3017711288"/>
                    </a:ext>
                  </a:extLst>
                </a:gridCol>
                <a:gridCol w="8815878">
                  <a:extLst>
                    <a:ext uri="{9D8B030D-6E8A-4147-A177-3AD203B41FA5}">
                      <a16:colId xmlns:a16="http://schemas.microsoft.com/office/drawing/2014/main" val="2514689198"/>
                    </a:ext>
                  </a:extLst>
                </a:gridCol>
              </a:tblGrid>
              <a:tr h="408044">
                <a:tc>
                  <a:txBody>
                    <a:bodyPr/>
                    <a:lstStyle/>
                    <a:p>
                      <a:pPr indent="12700" algn="ctr">
                        <a:lnSpc>
                          <a:spcPts val="1900"/>
                        </a:lnSpc>
                        <a:spcAft>
                          <a:spcPts val="0"/>
                        </a:spcAft>
                      </a:pPr>
                      <a:r>
                        <a:rPr lang="zh-CN" sz="1800" b="1"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修</a:t>
                      </a:r>
                      <a:r>
                        <a:rPr lang="ja-JP" sz="1800" b="1"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饰符</a:t>
                      </a:r>
                      <a:endParaRPr lang="zh-CN" sz="18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900"/>
                        </a:lnSpc>
                        <a:spcAft>
                          <a:spcPts val="0"/>
                        </a:spcAft>
                      </a:pPr>
                      <a:r>
                        <a:rPr lang="zh-CN" sz="1800" b="1"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功能描</a:t>
                      </a:r>
                      <a:r>
                        <a:rPr lang="ja-JP" sz="1800" b="1"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述</a:t>
                      </a:r>
                      <a:endParaRPr lang="zh-CN" sz="18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9433767"/>
                  </a:ext>
                </a:extLst>
              </a:tr>
              <a:tr h="408044">
                <a:tc>
                  <a:txBody>
                    <a:bodyPr/>
                    <a:lstStyle/>
                    <a:p>
                      <a:pPr indent="12700" algn="ctr">
                        <a:lnSpc>
                          <a:spcPts val="1900"/>
                        </a:lnSpc>
                        <a:spcAft>
                          <a:spcPts val="0"/>
                        </a:spcAft>
                      </a:pPr>
                      <a:r>
                        <a:rPr lang="en-US" sz="1800" kern="100" dirty="0" err="1">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re.I</a:t>
                      </a:r>
                      <a:endParaRPr lang="zh-CN" sz="18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900"/>
                        </a:lnSpc>
                        <a:spcAft>
                          <a:spcPts val="0"/>
                        </a:spcAft>
                      </a:pPr>
                      <a:r>
                        <a:rPr lang="en-US" sz="1800" kern="100" dirty="0" err="1">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re.IGNORECASE</a:t>
                      </a:r>
                      <a:r>
                        <a:rPr lang="zh-CN" sz="18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ja-JP" sz="18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匹配时忽略字母的大小写</a:t>
                      </a:r>
                      <a:endParaRPr lang="zh-CN" sz="18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1200257"/>
                  </a:ext>
                </a:extLst>
              </a:tr>
              <a:tr h="546168">
                <a:tc>
                  <a:txBody>
                    <a:bodyPr/>
                    <a:lstStyle/>
                    <a:p>
                      <a:pPr indent="12700" algn="ctr">
                        <a:lnSpc>
                          <a:spcPts val="1900"/>
                        </a:lnSpc>
                        <a:spcAft>
                          <a:spcPts val="0"/>
                        </a:spcAft>
                      </a:pPr>
                      <a:r>
                        <a:rPr lang="en-US" sz="18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re.M</a:t>
                      </a:r>
                      <a:endParaRPr lang="zh-CN" sz="18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900"/>
                        </a:lnSpc>
                        <a:spcAft>
                          <a:spcPts val="0"/>
                        </a:spcAft>
                      </a:pPr>
                      <a:r>
                        <a:rPr lang="en-US" sz="1800" kern="100" dirty="0" err="1">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re.MULTILINE</a:t>
                      </a:r>
                      <a:r>
                        <a:rPr lang="zh-CN" sz="18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，作用于元字符“</a:t>
                      </a:r>
                      <a:r>
                        <a:rPr lang="en-US" sz="18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zh-CN" sz="18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”和“</a:t>
                      </a:r>
                      <a:r>
                        <a:rPr lang="en-US" sz="18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zh-CN" sz="18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”，使其可以匹配每一行开头结尾位置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6431236"/>
                  </a:ext>
                </a:extLst>
              </a:tr>
              <a:tr h="546168">
                <a:tc>
                  <a:txBody>
                    <a:bodyPr/>
                    <a:lstStyle/>
                    <a:p>
                      <a:pPr indent="12700" algn="ctr">
                        <a:lnSpc>
                          <a:spcPts val="1900"/>
                        </a:lnSpc>
                        <a:spcAft>
                          <a:spcPts val="0"/>
                        </a:spcAft>
                      </a:pPr>
                      <a:r>
                        <a:rPr lang="en-US" sz="18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re.S</a:t>
                      </a:r>
                      <a:endParaRPr lang="zh-CN" sz="18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900"/>
                        </a:lnSpc>
                        <a:spcAft>
                          <a:spcPts val="0"/>
                        </a:spcAft>
                      </a:pPr>
                      <a:r>
                        <a:rPr lang="en-US" sz="1800" kern="100" dirty="0" err="1">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re.DOTALL</a:t>
                      </a:r>
                      <a:r>
                        <a:rPr lang="zh-CN" sz="18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，作用于元字符“</a:t>
                      </a:r>
                      <a:r>
                        <a:rPr lang="en-US" sz="18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zh-CN" sz="18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”，使</a:t>
                      </a:r>
                      <a:r>
                        <a:rPr lang="zh-CN" sz="18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其</a:t>
                      </a:r>
                      <a:r>
                        <a:rPr lang="ja-JP" sz="1800" kern="100" dirty="0" smtClean="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匹配</a:t>
                      </a:r>
                      <a:r>
                        <a:rPr lang="ja-JP" sz="18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不受限制，可匹配任何字符，包括换行符</a:t>
                      </a:r>
                      <a:endParaRPr lang="zh-CN" sz="18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7779269"/>
                  </a:ext>
                </a:extLst>
              </a:tr>
              <a:tr h="408044">
                <a:tc>
                  <a:txBody>
                    <a:bodyPr/>
                    <a:lstStyle/>
                    <a:p>
                      <a:pPr indent="12700" algn="ctr">
                        <a:lnSpc>
                          <a:spcPts val="1900"/>
                        </a:lnSpc>
                        <a:spcAft>
                          <a:spcPts val="0"/>
                        </a:spcAft>
                      </a:pPr>
                      <a:r>
                        <a:rPr lang="en-US" sz="18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re.X</a:t>
                      </a:r>
                      <a:endParaRPr lang="zh-CN" sz="18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900"/>
                        </a:lnSpc>
                        <a:spcAft>
                          <a:spcPts val="0"/>
                        </a:spcAft>
                      </a:pPr>
                      <a:r>
                        <a:rPr lang="en-US" sz="1800" kern="100" dirty="0" err="1">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re.VERBOSE</a:t>
                      </a:r>
                      <a:r>
                        <a:rPr lang="zh-CN" sz="18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，这个模式下正则表达式可以是多行的，并可以加入注释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3156863"/>
                  </a:ext>
                </a:extLst>
              </a:tr>
            </a:tbl>
          </a:graphicData>
        </a:graphic>
      </p:graphicFrame>
    </p:spTree>
    <p:extLst>
      <p:ext uri="{BB962C8B-B14F-4D97-AF65-F5344CB8AC3E}">
        <p14:creationId xmlns:p14="http://schemas.microsoft.com/office/powerpoint/2010/main" val="285939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graphicFrame>
        <p:nvGraphicFramePr>
          <p:cNvPr id="3" name="表格 2"/>
          <p:cNvGraphicFramePr>
            <a:graphicFrameLocks noGrp="1"/>
          </p:cNvGraphicFramePr>
          <p:nvPr>
            <p:extLst>
              <p:ext uri="{D42A27DB-BD31-4B8C-83A1-F6EECF244321}">
                <p14:modId xmlns:p14="http://schemas.microsoft.com/office/powerpoint/2010/main" val="3319289859"/>
              </p:ext>
            </p:extLst>
          </p:nvPr>
        </p:nvGraphicFramePr>
        <p:xfrm>
          <a:off x="1725790" y="1401095"/>
          <a:ext cx="8949059" cy="3694887"/>
        </p:xfrm>
        <a:graphic>
          <a:graphicData uri="http://schemas.openxmlformats.org/drawingml/2006/table">
            <a:tbl>
              <a:tblPr firstRow="1" firstCol="1" bandRow="1"/>
              <a:tblGrid>
                <a:gridCol w="8949059">
                  <a:extLst>
                    <a:ext uri="{9D8B030D-6E8A-4147-A177-3AD203B41FA5}">
                      <a16:colId xmlns:a16="http://schemas.microsoft.com/office/drawing/2014/main" val="4064877053"/>
                    </a:ext>
                  </a:extLst>
                </a:gridCol>
              </a:tblGrid>
              <a:tr h="1989555">
                <a:tc>
                  <a:txBody>
                    <a:bodyPr/>
                    <a:lstStyle/>
                    <a:p>
                      <a:pPr indent="127000" algn="just">
                        <a:lnSpc>
                          <a:spcPct val="1150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 = """</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ct val="1150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Python is a great </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ct val="1150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object-oriented,</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ct val="1150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interpreted, </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ct val="1150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And interactive </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ct val="1150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programming language.</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ct val="1150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3606152241"/>
                  </a:ext>
                </a:extLst>
              </a:tr>
              <a:tr h="1705332">
                <a:tc>
                  <a:txBody>
                    <a:bodyPr/>
                    <a:lstStyle/>
                    <a:p>
                      <a:pPr indent="127000" algn="just">
                        <a:lnSpc>
                          <a:spcPct val="1150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re1= </a:t>
                      </a:r>
                      <a:r>
                        <a:rPr lang="en-US" sz="16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re.findall</a:t>
                      </a: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(r'(great)(.*?)(inter)',</a:t>
                      </a:r>
                      <a:r>
                        <a:rPr lang="en-US" sz="16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s,re.S</a:t>
                      </a: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ct val="1150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6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re.S</a:t>
                      </a:r>
                      <a:r>
                        <a:rPr lang="ja-JP"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使</a:t>
                      </a: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ja-JP"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匹配包括换行在内的所有字符</a:t>
                      </a: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",re1)</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ct val="1150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re2 = </a:t>
                      </a:r>
                      <a:r>
                        <a:rPr lang="en-US" sz="16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re.findall</a:t>
                      </a: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(r'(and.*)',</a:t>
                      </a:r>
                      <a:r>
                        <a:rPr lang="en-US" sz="16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s,re.I</a:t>
                      </a: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ct val="1150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6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re.I</a:t>
                      </a:r>
                      <a:r>
                        <a:rPr lang="ja-JP"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不区分大小写</a:t>
                      </a: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:",re2)</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ct val="1150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re3 = </a:t>
                      </a:r>
                      <a:r>
                        <a:rPr lang="en-US" sz="16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re.findall</a:t>
                      </a: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(r'(inter.*)',</a:t>
                      </a:r>
                      <a:r>
                        <a:rPr lang="en-US" sz="16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s,re.M</a:t>
                      </a: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ct val="1150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6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re.M</a:t>
                      </a:r>
                      <a:r>
                        <a:rPr lang="ja-JP"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多行匹配</a:t>
                      </a: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",re3)</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518166838"/>
                  </a:ext>
                </a:extLst>
              </a:tr>
            </a:tbl>
          </a:graphicData>
        </a:graphic>
      </p:graphicFrame>
      <p:sp>
        <p:nvSpPr>
          <p:cNvPr id="4" name="矩形 3"/>
          <p:cNvSpPr/>
          <p:nvPr/>
        </p:nvSpPr>
        <p:spPr>
          <a:xfrm>
            <a:off x="1476055" y="5200986"/>
            <a:ext cx="8582346" cy="1554272"/>
          </a:xfrm>
          <a:prstGeom prst="rect">
            <a:avLst/>
          </a:prstGeom>
        </p:spPr>
        <p:txBody>
          <a:bodyPr wrap="square">
            <a:spAutoFit/>
          </a:bodyPr>
          <a:lstStyle/>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re.S</a:t>
            </a:r>
            <a:r>
              <a:rPr lang="zh-CN" altLang="zh-CN" sz="1600" dirty="0">
                <a:solidFill>
                  <a:srgbClr val="000000"/>
                </a:solidFill>
                <a:latin typeface="Consolas" panose="020B0609020204030204" pitchFamily="49" charset="0"/>
                <a:ea typeface="宋体" panose="02010600030101010101" pitchFamily="2" charset="-122"/>
                <a:cs typeface="Times New Roman" panose="02020603050405020304" pitchFamily="18" charset="0"/>
              </a:rPr>
              <a:t>使</a:t>
            </a:r>
            <a:r>
              <a:rPr lang="en-US" altLang="zh-CN" sz="160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zh-CN" altLang="zh-CN" sz="1600" dirty="0">
                <a:solidFill>
                  <a:srgbClr val="000000"/>
                </a:solidFill>
                <a:latin typeface="Consolas" panose="020B0609020204030204" pitchFamily="49" charset="0"/>
                <a:ea typeface="宋体" panose="02010600030101010101" pitchFamily="2" charset="-122"/>
                <a:cs typeface="Times New Roman" panose="02020603050405020304" pitchFamily="18" charset="0"/>
              </a:rPr>
              <a:t>匹配包括换行在内的所有字符</a:t>
            </a:r>
            <a:r>
              <a:rPr lang="en-US" altLang="zh-CN" sz="160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[('great', ' \n        object-oriented,\n        ', 'inter')]</a:t>
            </a:r>
            <a:endPar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re.I</a:t>
            </a:r>
            <a:r>
              <a:rPr lang="zh-CN" altLang="zh-CN" sz="1600" dirty="0">
                <a:solidFill>
                  <a:srgbClr val="000000"/>
                </a:solidFill>
                <a:latin typeface="Consolas" panose="020B0609020204030204" pitchFamily="49" charset="0"/>
                <a:ea typeface="宋体" panose="02010600030101010101" pitchFamily="2" charset="-122"/>
                <a:cs typeface="Times New Roman" panose="02020603050405020304" pitchFamily="18" charset="0"/>
              </a:rPr>
              <a:t>不区分大小写</a:t>
            </a:r>
            <a:r>
              <a:rPr lang="en-US" altLang="zh-CN" sz="160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['And interactive ']</a:t>
            </a:r>
            <a:endPar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re.M</a:t>
            </a:r>
            <a:r>
              <a:rPr lang="zh-CN" altLang="zh-CN" sz="1600" dirty="0">
                <a:solidFill>
                  <a:srgbClr val="000000"/>
                </a:solidFill>
                <a:latin typeface="Consolas" panose="020B0609020204030204" pitchFamily="49" charset="0"/>
                <a:ea typeface="宋体" panose="02010600030101010101" pitchFamily="2" charset="-122"/>
                <a:cs typeface="Times New Roman" panose="02020603050405020304" pitchFamily="18" charset="0"/>
              </a:rPr>
              <a:t>多行匹配</a:t>
            </a:r>
            <a:r>
              <a:rPr lang="en-US" altLang="zh-CN" sz="160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['interpreted, ', 'interactive ']</a:t>
            </a:r>
            <a:endParaRPr lang="zh-CN" altLang="zh-CN" sz="16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00909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sp>
        <p:nvSpPr>
          <p:cNvPr id="4" name="矩形 3"/>
          <p:cNvSpPr/>
          <p:nvPr/>
        </p:nvSpPr>
        <p:spPr>
          <a:xfrm>
            <a:off x="1269287" y="5218003"/>
            <a:ext cx="1467068" cy="400110"/>
          </a:xfrm>
          <a:prstGeom prst="rect">
            <a:avLst/>
          </a:prstGeom>
        </p:spPr>
        <p:txBody>
          <a:bodyPr wrap="none">
            <a:spAutoFit/>
          </a:bodyPr>
          <a:lstStyle/>
          <a:p>
            <a:r>
              <a:rPr lang="zh-CN" altLang="zh-CN" sz="2000" kern="0" dirty="0">
                <a:latin typeface="Consolas" panose="020B0609020204030204" pitchFamily="49" charset="0"/>
                <a:ea typeface="宋体" panose="02010600030101010101" pitchFamily="2" charset="-122"/>
                <a:cs typeface="Times New Roman" panose="02020603050405020304" pitchFamily="18" charset="0"/>
              </a:rPr>
              <a:t>运行</a:t>
            </a:r>
            <a:r>
              <a:rPr lang="ja-JP" altLang="zh-CN" sz="2000" kern="0" dirty="0">
                <a:latin typeface="Consolas" panose="020B0609020204030204" pitchFamily="49" charset="0"/>
                <a:ea typeface="宋体" panose="02010600030101010101" pitchFamily="2" charset="-122"/>
                <a:cs typeface="Times New Roman" panose="02020603050405020304" pitchFamily="18" charset="0"/>
              </a:rPr>
              <a:t>结果</a:t>
            </a:r>
            <a:r>
              <a:rPr lang="zh-CN" altLang="zh-CN" sz="2000" kern="0" dirty="0">
                <a:latin typeface="Consolas" panose="020B0609020204030204" pitchFamily="49" charset="0"/>
                <a:ea typeface="宋体" panose="02010600030101010101" pitchFamily="2" charset="-122"/>
                <a:cs typeface="Times New Roman" panose="02020603050405020304" pitchFamily="18" charset="0"/>
              </a:rPr>
              <a:t>为</a:t>
            </a:r>
            <a:endParaRPr lang="zh-CN" altLang="en-US" sz="2000" dirty="0"/>
          </a:p>
        </p:txBody>
      </p:sp>
      <p:graphicFrame>
        <p:nvGraphicFramePr>
          <p:cNvPr id="6" name="表格 5"/>
          <p:cNvGraphicFramePr>
            <a:graphicFrameLocks noGrp="1"/>
          </p:cNvGraphicFramePr>
          <p:nvPr>
            <p:extLst>
              <p:ext uri="{D42A27DB-BD31-4B8C-83A1-F6EECF244321}">
                <p14:modId xmlns:p14="http://schemas.microsoft.com/office/powerpoint/2010/main" val="135588641"/>
              </p:ext>
            </p:extLst>
          </p:nvPr>
        </p:nvGraphicFramePr>
        <p:xfrm>
          <a:off x="1332140" y="1697647"/>
          <a:ext cx="9454696" cy="3395980"/>
        </p:xfrm>
        <a:graphic>
          <a:graphicData uri="http://schemas.openxmlformats.org/drawingml/2006/table">
            <a:tbl>
              <a:tblPr firstRow="1" firstCol="1" bandRow="1"/>
              <a:tblGrid>
                <a:gridCol w="9454696">
                  <a:extLst>
                    <a:ext uri="{9D8B030D-6E8A-4147-A177-3AD203B41FA5}">
                      <a16:colId xmlns:a16="http://schemas.microsoft.com/office/drawing/2014/main" val="1134178514"/>
                    </a:ext>
                  </a:extLst>
                </a:gridCol>
              </a:tblGrid>
              <a:tr h="0">
                <a:tc>
                  <a:txBody>
                    <a:bodyPr/>
                    <a:lstStyle/>
                    <a:p>
                      <a:pPr indent="127000" algn="just">
                        <a:lnSpc>
                          <a:spcPct val="1150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import re</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1843646759"/>
                  </a:ext>
                </a:extLst>
              </a:tr>
              <a:tr h="0">
                <a:tc>
                  <a:txBody>
                    <a:bodyPr/>
                    <a:lstStyle/>
                    <a:p>
                      <a:pPr indent="127000" algn="just">
                        <a:lnSpc>
                          <a:spcPct val="1150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pattern = re.compile(r"""</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333992477"/>
                  </a:ext>
                </a:extLst>
              </a:tr>
              <a:tr h="0">
                <a:tc>
                  <a:txBody>
                    <a:bodyPr/>
                    <a:lstStyle/>
                    <a:p>
                      <a:pPr indent="127000" algn="just">
                        <a:lnSpc>
                          <a:spcPct val="1150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zh-CN"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匹配数字或字母</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4084720392"/>
                  </a:ext>
                </a:extLst>
              </a:tr>
              <a:tr h="0">
                <a:tc>
                  <a:txBody>
                    <a:bodyPr/>
                    <a:lstStyle/>
                    <a:p>
                      <a:pPr indent="127000" algn="just">
                        <a:lnSpc>
                          <a:spcPct val="1150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/d+</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843350708"/>
                  </a:ext>
                </a:extLst>
              </a:tr>
              <a:tr h="0">
                <a:tc>
                  <a:txBody>
                    <a:bodyPr/>
                    <a:lstStyle/>
                    <a:p>
                      <a:pPr indent="127000" algn="just">
                        <a:lnSpc>
                          <a:spcPct val="1150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zh-CN"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数字</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447744944"/>
                  </a:ext>
                </a:extLst>
              </a:tr>
              <a:tr h="0">
                <a:tc>
                  <a:txBody>
                    <a:bodyPr/>
                    <a:lstStyle/>
                    <a:p>
                      <a:pPr indent="127000" algn="just">
                        <a:lnSpc>
                          <a:spcPct val="1150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694660795"/>
                  </a:ext>
                </a:extLst>
              </a:tr>
              <a:tr h="0">
                <a:tc>
                  <a:txBody>
                    <a:bodyPr/>
                    <a:lstStyle/>
                    <a:p>
                      <a:pPr indent="127000" algn="just">
                        <a:lnSpc>
                          <a:spcPct val="1150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[a-zA-Z]+</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438629929"/>
                  </a:ext>
                </a:extLst>
              </a:tr>
              <a:tr h="0">
                <a:tc>
                  <a:txBody>
                    <a:bodyPr/>
                    <a:lstStyle/>
                    <a:p>
                      <a:pPr indent="127000" algn="just">
                        <a:lnSpc>
                          <a:spcPct val="1150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zh-CN"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字母</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468578267"/>
                  </a:ext>
                </a:extLst>
              </a:tr>
              <a:tr h="0">
                <a:tc>
                  <a:txBody>
                    <a:bodyPr/>
                    <a:lstStyle/>
                    <a:p>
                      <a:pPr indent="127000" algn="just">
                        <a:lnSpc>
                          <a:spcPct val="1150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re.X)</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997607260"/>
                  </a:ext>
                </a:extLst>
              </a:tr>
              <a:tr h="0">
                <a:tc>
                  <a:txBody>
                    <a:bodyPr/>
                    <a:lstStyle/>
                    <a:p>
                      <a:pPr indent="127000" algn="just">
                        <a:lnSpc>
                          <a:spcPct val="1150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result = pattern.match('abc')</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446814501"/>
                  </a:ext>
                </a:extLst>
              </a:tr>
              <a:tr h="0">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result.group</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878590771"/>
                  </a:ext>
                </a:extLst>
              </a:tr>
            </a:tbl>
          </a:graphicData>
        </a:graphic>
      </p:graphicFrame>
      <p:sp>
        <p:nvSpPr>
          <p:cNvPr id="7" name="矩形 6"/>
          <p:cNvSpPr/>
          <p:nvPr/>
        </p:nvSpPr>
        <p:spPr>
          <a:xfrm>
            <a:off x="1269287" y="5618113"/>
            <a:ext cx="564578" cy="335989"/>
          </a:xfrm>
          <a:prstGeom prst="rect">
            <a:avLst/>
          </a:prstGeom>
        </p:spPr>
        <p:txBody>
          <a:bodyPr wrap="none">
            <a:spAutoFit/>
          </a:bodyPr>
          <a:lstStyle/>
          <a:p>
            <a:pPr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abc</a:t>
            </a:r>
            <a:endParaRPr lang="zh-CN" altLang="zh-CN" sz="2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5138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sp>
        <p:nvSpPr>
          <p:cNvPr id="3" name="文本框 2"/>
          <p:cNvSpPr txBox="1"/>
          <p:nvPr/>
        </p:nvSpPr>
        <p:spPr>
          <a:xfrm>
            <a:off x="1106418" y="1600200"/>
            <a:ext cx="9980682" cy="1323439"/>
          </a:xfrm>
          <a:prstGeom prst="rect">
            <a:avLst/>
          </a:prstGeom>
          <a:noFill/>
        </p:spPr>
        <p:txBody>
          <a:bodyPr wrap="square" rtlCol="0">
            <a:spAutoFit/>
          </a:bodyPr>
          <a:lstStyle/>
          <a:p>
            <a:pPr algn="just">
              <a:spcBef>
                <a:spcPts val="1000"/>
              </a:spcBef>
            </a:pPr>
            <a:r>
              <a:rPr lang="zh-CN" altLang="en-US" sz="2000" dirty="0" smtClean="0"/>
              <a:t>（</a:t>
            </a:r>
            <a:r>
              <a:rPr lang="en-US" altLang="zh-CN" sz="2000" dirty="0" smtClean="0"/>
              <a:t>5</a:t>
            </a:r>
            <a:r>
              <a:rPr lang="zh-CN" altLang="en-US" sz="2000" dirty="0" smtClean="0"/>
              <a:t>）正则表达式应用案例</a:t>
            </a:r>
            <a:endParaRPr lang="en-US" altLang="zh-CN" sz="2000" dirty="0" smtClean="0"/>
          </a:p>
          <a:p>
            <a:pPr marL="285750" indent="-285750" algn="just">
              <a:buFont typeface="Arial" panose="020B0604020202020204" pitchFamily="34" charset="0"/>
              <a:buChar char="•"/>
            </a:pPr>
            <a:r>
              <a:rPr lang="zh-CN" altLang="zh-CN" sz="2000" dirty="0"/>
              <a:t>用户名匹配</a:t>
            </a:r>
          </a:p>
          <a:p>
            <a:pPr algn="just"/>
            <a:r>
              <a:rPr lang="en-US" altLang="zh-CN" sz="2000" dirty="0" smtClean="0"/>
              <a:t>    </a:t>
            </a:r>
            <a:r>
              <a:rPr lang="zh-CN" altLang="zh-CN" sz="2000" dirty="0" smtClean="0"/>
              <a:t>常见</a:t>
            </a:r>
            <a:r>
              <a:rPr lang="zh-CN" altLang="zh-CN" sz="2000" dirty="0"/>
              <a:t>的用户名规则为任意数字与任意字母（大小写均可）组合，通过构造相应的正则表达式，可以检测输入的字符串是否符合用户名的命名规则</a:t>
            </a:r>
            <a:r>
              <a:rPr lang="zh-CN" altLang="zh-CN" sz="2000" dirty="0" smtClean="0"/>
              <a:t>。</a:t>
            </a:r>
            <a:endParaRPr lang="zh-CN" altLang="zh-CN" sz="2000" dirty="0"/>
          </a:p>
        </p:txBody>
      </p:sp>
      <p:graphicFrame>
        <p:nvGraphicFramePr>
          <p:cNvPr id="5" name="表格 4"/>
          <p:cNvGraphicFramePr>
            <a:graphicFrameLocks noGrp="1"/>
          </p:cNvGraphicFramePr>
          <p:nvPr>
            <p:extLst>
              <p:ext uri="{D42A27DB-BD31-4B8C-83A1-F6EECF244321}">
                <p14:modId xmlns:p14="http://schemas.microsoft.com/office/powerpoint/2010/main" val="3853266667"/>
              </p:ext>
            </p:extLst>
          </p:nvPr>
        </p:nvGraphicFramePr>
        <p:xfrm>
          <a:off x="1104900" y="3159944"/>
          <a:ext cx="6781211" cy="2895600"/>
        </p:xfrm>
        <a:graphic>
          <a:graphicData uri="http://schemas.openxmlformats.org/drawingml/2006/table">
            <a:tbl>
              <a:tblPr firstRow="1" firstCol="1" bandRow="1"/>
              <a:tblGrid>
                <a:gridCol w="6781211">
                  <a:extLst>
                    <a:ext uri="{9D8B030D-6E8A-4147-A177-3AD203B41FA5}">
                      <a16:colId xmlns:a16="http://schemas.microsoft.com/office/drawing/2014/main" val="1028075212"/>
                    </a:ext>
                  </a:extLst>
                </a:gridCol>
              </a:tblGrid>
              <a:tr h="0">
                <a:tc>
                  <a:txBody>
                    <a:bodyPr/>
                    <a:lstStyle/>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zh-CN"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用户名匹配</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3791553255"/>
                  </a:ext>
                </a:extLst>
              </a:tr>
              <a:tr h="0">
                <a:tc>
                  <a:txBody>
                    <a:bodyPr/>
                    <a:lstStyle/>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import re</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703110695"/>
                  </a:ext>
                </a:extLst>
              </a:tr>
              <a:tr h="0">
                <a:tc>
                  <a:txBody>
                    <a:bodyPr/>
                    <a:lstStyle/>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pattern='^[a-zA-Z0-9]+$'</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815581526"/>
                  </a:ext>
                </a:extLst>
              </a:tr>
              <a:tr h="0">
                <a:tc>
                  <a:txBody>
                    <a:bodyPr/>
                    <a:lstStyle/>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username=input('</a:t>
                      </a:r>
                      <a:r>
                        <a:rPr lang="ja-JP"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请输入用户名（</a:t>
                      </a: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quit</a:t>
                      </a:r>
                      <a:r>
                        <a:rPr lang="ja-JP"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退出）：</a:t>
                      </a: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878007824"/>
                  </a:ext>
                </a:extLst>
              </a:tr>
              <a:tr h="1393190">
                <a:tc>
                  <a:txBody>
                    <a:bodyPr/>
                    <a:lstStyle/>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while(username != 'quit'):</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result=</a:t>
                      </a:r>
                      <a:r>
                        <a:rPr lang="en-US" sz="16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re.match</a:t>
                      </a: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en-US" sz="16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pattern,username</a:t>
                      </a: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if result:</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print('</a:t>
                      </a:r>
                      <a:r>
                        <a:rPr lang="ja-JP"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用户名：</a:t>
                      </a: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',username,'</a:t>
                      </a:r>
                      <a:r>
                        <a:rPr lang="ja-JP"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匹配</a:t>
                      </a: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else:</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print('</a:t>
                      </a:r>
                      <a:r>
                        <a:rPr lang="ja-JP"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用户名：</a:t>
                      </a: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',username,'</a:t>
                      </a:r>
                      <a:r>
                        <a:rPr lang="ja-JP"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不匹配</a:t>
                      </a: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username=input('</a:t>
                      </a:r>
                      <a:r>
                        <a:rPr lang="ja-JP"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请输入用户名（</a:t>
                      </a: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quit</a:t>
                      </a:r>
                      <a:r>
                        <a:rPr lang="ja-JP"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退出）：</a:t>
                      </a: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print('</a:t>
                      </a:r>
                      <a:r>
                        <a:rPr lang="ja-JP"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程序完成！</a:t>
                      </a: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470163935"/>
                  </a:ext>
                </a:extLst>
              </a:tr>
            </a:tbl>
          </a:graphicData>
        </a:graphic>
      </p:graphicFrame>
      <p:sp>
        <p:nvSpPr>
          <p:cNvPr id="7" name="矩形 6"/>
          <p:cNvSpPr/>
          <p:nvPr/>
        </p:nvSpPr>
        <p:spPr>
          <a:xfrm>
            <a:off x="7988852" y="3793553"/>
            <a:ext cx="3685232" cy="1813317"/>
          </a:xfrm>
          <a:prstGeom prst="rect">
            <a:avLst/>
          </a:prstGeom>
        </p:spPr>
        <p:txBody>
          <a:bodyPr wrap="square">
            <a:spAutoFit/>
          </a:bodyPr>
          <a:lstStyle/>
          <a:p>
            <a:pPr algn="just" fontAlgn="base" latinLnBrk="1"/>
            <a:r>
              <a:rPr lang="zh-CN" altLang="zh-CN" sz="1600" dirty="0">
                <a:latin typeface="宋体" panose="02010600030101010101" pitchFamily="2" charset="-122"/>
                <a:ea typeface="宋体" panose="02010600030101010101" pitchFamily="2" charset="-122"/>
              </a:rPr>
              <a:t>请输入用户名（</a:t>
            </a:r>
            <a:r>
              <a:rPr lang="en-US" altLang="zh-CN" sz="1600" dirty="0">
                <a:latin typeface="宋体" panose="02010600030101010101" pitchFamily="2" charset="-122"/>
                <a:ea typeface="宋体" panose="02010600030101010101" pitchFamily="2" charset="-122"/>
              </a:rPr>
              <a:t>quit</a:t>
            </a:r>
            <a:r>
              <a:rPr lang="zh-CN" altLang="zh-CN" sz="1600" dirty="0">
                <a:latin typeface="宋体" panose="02010600030101010101" pitchFamily="2" charset="-122"/>
                <a:ea typeface="宋体" panose="02010600030101010101" pitchFamily="2" charset="-122"/>
              </a:rPr>
              <a:t>退出）：</a:t>
            </a:r>
            <a:r>
              <a:rPr lang="en-US" altLang="zh-CN" sz="1600" dirty="0">
                <a:latin typeface="宋体" panose="02010600030101010101" pitchFamily="2" charset="-122"/>
                <a:ea typeface="宋体" panose="02010600030101010101" pitchFamily="2" charset="-122"/>
              </a:rPr>
              <a:t>_123wh</a:t>
            </a:r>
            <a:endParaRPr lang="zh-CN" altLang="zh-CN" sz="1600" dirty="0">
              <a:latin typeface="宋体" panose="02010600030101010101" pitchFamily="2" charset="-122"/>
              <a:ea typeface="宋体" panose="02010600030101010101" pitchFamily="2" charset="-122"/>
            </a:endParaRPr>
          </a:p>
          <a:p>
            <a:pPr algn="just" fontAlgn="base" latinLnBrk="1"/>
            <a:r>
              <a:rPr lang="zh-CN" altLang="zh-CN" sz="1600" dirty="0">
                <a:latin typeface="宋体" panose="02010600030101010101" pitchFamily="2" charset="-122"/>
                <a:ea typeface="宋体" panose="02010600030101010101" pitchFamily="2" charset="-122"/>
              </a:rPr>
              <a:t>用户名：</a:t>
            </a:r>
            <a:r>
              <a:rPr lang="en-US" altLang="zh-CN" sz="1600" dirty="0">
                <a:latin typeface="宋体" panose="02010600030101010101" pitchFamily="2" charset="-122"/>
                <a:ea typeface="宋体" panose="02010600030101010101" pitchFamily="2" charset="-122"/>
              </a:rPr>
              <a:t> _123wh </a:t>
            </a:r>
            <a:r>
              <a:rPr lang="zh-CN" altLang="zh-CN" sz="1600" dirty="0">
                <a:latin typeface="宋体" panose="02010600030101010101" pitchFamily="2" charset="-122"/>
                <a:ea typeface="宋体" panose="02010600030101010101" pitchFamily="2" charset="-122"/>
              </a:rPr>
              <a:t>不匹配</a:t>
            </a:r>
            <a:r>
              <a:rPr lang="en-US" altLang="zh-CN" sz="1600" dirty="0" smtClean="0">
                <a:latin typeface="宋体" panose="02010600030101010101" pitchFamily="2" charset="-122"/>
                <a:ea typeface="宋体" panose="02010600030101010101" pitchFamily="2" charset="-122"/>
              </a:rPr>
              <a:t>!</a:t>
            </a:r>
            <a:endParaRPr lang="en-US" altLang="zh-CN" sz="1600" dirty="0">
              <a:latin typeface="宋体" panose="02010600030101010101" pitchFamily="2" charset="-122"/>
              <a:ea typeface="宋体" panose="02010600030101010101" pitchFamily="2" charset="-122"/>
            </a:endParaRPr>
          </a:p>
          <a:p>
            <a:pPr algn="just" fontAlgn="base" latinLnBrk="1"/>
            <a:r>
              <a:rPr lang="zh-CN" altLang="zh-CN" sz="16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请</a:t>
            </a:r>
            <a:r>
              <a:rPr lang="zh-CN" altLang="zh-CN" sz="16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输入用户名（</a:t>
            </a:r>
            <a:r>
              <a:rPr lang="en-US" altLang="zh-CN" sz="1600" dirty="0">
                <a:solidFill>
                  <a:srgbClr val="000000"/>
                </a:solidFill>
                <a:latin typeface="宋体" panose="02010600030101010101" pitchFamily="2" charset="-122"/>
                <a:ea typeface="宋体" panose="02010600030101010101" pitchFamily="2" charset="-122"/>
                <a:cs typeface="Times New Roman" panose="02020603050405020304" pitchFamily="18" charset="0"/>
              </a:rPr>
              <a:t>quit</a:t>
            </a:r>
            <a:r>
              <a:rPr lang="zh-CN" altLang="zh-CN" sz="16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退出）：</a:t>
            </a:r>
            <a:r>
              <a:rPr lang="en-US" altLang="zh-CN" sz="16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wuhan123</a:t>
            </a:r>
          </a:p>
          <a:p>
            <a:pPr algn="just" fontAlgn="base" latinLnBrk="1"/>
            <a:r>
              <a:rPr lang="zh-CN" altLang="zh-CN" sz="16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用户名</a:t>
            </a:r>
            <a:r>
              <a:rPr lang="zh-CN" altLang="zh-CN" sz="160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sz="16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wuhan123 </a:t>
            </a:r>
            <a:r>
              <a:rPr lang="zh-CN" altLang="zh-CN" sz="16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匹配</a:t>
            </a:r>
            <a:r>
              <a:rPr lang="en-US" altLang="zh-CN" sz="16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a:t>
            </a:r>
          </a:p>
          <a:p>
            <a:pPr algn="just" fontAlgn="base" latinLnBrk="1"/>
            <a:r>
              <a:rPr lang="zh-CN" altLang="zh-CN" sz="1600" dirty="0">
                <a:latin typeface="宋体" panose="02010600030101010101" pitchFamily="2" charset="-122"/>
                <a:ea typeface="宋体" panose="02010600030101010101" pitchFamily="2" charset="-122"/>
              </a:rPr>
              <a:t>请输入用户名（</a:t>
            </a:r>
            <a:r>
              <a:rPr lang="en-US" altLang="zh-CN" sz="1600" dirty="0">
                <a:latin typeface="宋体" panose="02010600030101010101" pitchFamily="2" charset="-122"/>
                <a:ea typeface="宋体" panose="02010600030101010101" pitchFamily="2" charset="-122"/>
              </a:rPr>
              <a:t>quit</a:t>
            </a:r>
            <a:r>
              <a:rPr lang="zh-CN" altLang="zh-CN" sz="1600" dirty="0">
                <a:latin typeface="宋体" panose="02010600030101010101" pitchFamily="2" charset="-122"/>
                <a:ea typeface="宋体" panose="02010600030101010101" pitchFamily="2" charset="-122"/>
              </a:rPr>
              <a:t>退出）：</a:t>
            </a:r>
            <a:r>
              <a:rPr lang="en-US" altLang="zh-CN" sz="1600" dirty="0">
                <a:latin typeface="宋体" panose="02010600030101010101" pitchFamily="2" charset="-122"/>
                <a:ea typeface="宋体" panose="02010600030101010101" pitchFamily="2" charset="-122"/>
              </a:rPr>
              <a:t>quit</a:t>
            </a:r>
            <a:endParaRPr lang="zh-CN" altLang="zh-CN" sz="1600" dirty="0">
              <a:latin typeface="宋体" panose="02010600030101010101" pitchFamily="2" charset="-122"/>
              <a:ea typeface="宋体" panose="02010600030101010101" pitchFamily="2" charset="-122"/>
            </a:endParaRPr>
          </a:p>
          <a:p>
            <a:pPr algn="just" fontAlgn="base" latinLnBrk="1"/>
            <a:r>
              <a:rPr lang="zh-CN" altLang="zh-CN" sz="1600" dirty="0">
                <a:latin typeface="宋体" panose="02010600030101010101" pitchFamily="2" charset="-122"/>
                <a:ea typeface="宋体" panose="02010600030101010101" pitchFamily="2" charset="-122"/>
              </a:rPr>
              <a:t>程序完成！</a:t>
            </a:r>
          </a:p>
          <a:p>
            <a:pPr marL="127000" indent="1270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altLang="zh-CN" sz="105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7988852" y="3265458"/>
            <a:ext cx="1467068" cy="400110"/>
          </a:xfrm>
          <a:prstGeom prst="rect">
            <a:avLst/>
          </a:prstGeom>
        </p:spPr>
        <p:txBody>
          <a:bodyPr wrap="none">
            <a:spAutoFit/>
          </a:bodyPr>
          <a:lstStyle/>
          <a:p>
            <a:r>
              <a:rPr lang="zh-CN" altLang="zh-CN" sz="2000" kern="0" dirty="0">
                <a:latin typeface="Consolas" panose="020B0609020204030204" pitchFamily="49" charset="0"/>
                <a:ea typeface="宋体" panose="02010600030101010101" pitchFamily="2" charset="-122"/>
                <a:cs typeface="Times New Roman" panose="02020603050405020304" pitchFamily="18" charset="0"/>
              </a:rPr>
              <a:t>运行</a:t>
            </a:r>
            <a:r>
              <a:rPr lang="ja-JP" altLang="zh-CN" sz="2000" kern="0" dirty="0">
                <a:latin typeface="Consolas" panose="020B0609020204030204" pitchFamily="49" charset="0"/>
                <a:ea typeface="宋体" panose="02010600030101010101" pitchFamily="2" charset="-122"/>
                <a:cs typeface="Times New Roman" panose="02020603050405020304" pitchFamily="18" charset="0"/>
              </a:rPr>
              <a:t>结果</a:t>
            </a:r>
            <a:r>
              <a:rPr lang="zh-CN" altLang="zh-CN" sz="2000" kern="0" dirty="0">
                <a:latin typeface="Consolas" panose="020B0609020204030204" pitchFamily="49" charset="0"/>
                <a:ea typeface="宋体" panose="02010600030101010101" pitchFamily="2" charset="-122"/>
                <a:cs typeface="Times New Roman" panose="02020603050405020304" pitchFamily="18" charset="0"/>
              </a:rPr>
              <a:t>为</a:t>
            </a:r>
            <a:endParaRPr lang="zh-CN" altLang="en-US" sz="2000" dirty="0"/>
          </a:p>
        </p:txBody>
      </p:sp>
    </p:spTree>
    <p:extLst>
      <p:ext uri="{BB962C8B-B14F-4D97-AF65-F5344CB8AC3E}">
        <p14:creationId xmlns:p14="http://schemas.microsoft.com/office/powerpoint/2010/main" val="3696786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10.1 </a:t>
            </a:r>
            <a:r>
              <a:rPr lang="zh-CN" altLang="en-US" dirty="0" smtClean="0"/>
              <a:t>文本处理概述</a:t>
            </a:r>
            <a:endParaRPr lang="en-US" dirty="0"/>
          </a:p>
        </p:txBody>
      </p:sp>
      <p:sp>
        <p:nvSpPr>
          <p:cNvPr id="7" name="文本框 6"/>
          <p:cNvSpPr txBox="1"/>
          <p:nvPr/>
        </p:nvSpPr>
        <p:spPr>
          <a:xfrm>
            <a:off x="1392140" y="3918284"/>
            <a:ext cx="4359339" cy="1708160"/>
          </a:xfrm>
          <a:prstGeom prst="rect">
            <a:avLst/>
          </a:prstGeom>
          <a:noFill/>
        </p:spPr>
        <p:txBody>
          <a:bodyPr wrap="square" rtlCol="0">
            <a:spAutoFit/>
          </a:bodyPr>
          <a:lstStyle/>
          <a:p>
            <a:pPr>
              <a:spcBef>
                <a:spcPts val="1000"/>
              </a:spcBef>
            </a:pPr>
            <a:r>
              <a:rPr lang="zh-CN" altLang="en-US" sz="2000" dirty="0" smtClean="0">
                <a:latin typeface="宋体" panose="02010600030101010101" pitchFamily="2" charset="-122"/>
                <a:ea typeface="宋体" panose="02010600030101010101" pitchFamily="2" charset="-122"/>
              </a:rPr>
              <a:t>文本数据的特点</a:t>
            </a:r>
            <a:endParaRPr lang="en-US" altLang="zh-CN" sz="2000" dirty="0" smtClean="0">
              <a:latin typeface="宋体" panose="02010600030101010101" pitchFamily="2" charset="-122"/>
              <a:ea typeface="宋体" panose="02010600030101010101" pitchFamily="2" charset="-122"/>
            </a:endParaRPr>
          </a:p>
          <a:p>
            <a:pPr marL="342900" lvl="0" indent="-342900">
              <a:spcBef>
                <a:spcPts val="1000"/>
              </a:spcBef>
              <a:buFont typeface="Arial" panose="020B0604020202020204" pitchFamily="34" charset="0"/>
              <a:buChar char="•"/>
            </a:pPr>
            <a:r>
              <a:rPr lang="zh-CN" altLang="en-US" sz="2000" dirty="0" smtClean="0">
                <a:latin typeface="宋体" panose="02010600030101010101" pitchFamily="2" charset="-122"/>
                <a:ea typeface="宋体" panose="02010600030101010101" pitchFamily="2" charset="-122"/>
              </a:rPr>
              <a:t>半结构化</a:t>
            </a:r>
            <a:endParaRPr lang="en-US" altLang="zh-CN" sz="2000" dirty="0" smtClean="0">
              <a:latin typeface="宋体" panose="02010600030101010101" pitchFamily="2" charset="-122"/>
              <a:ea typeface="宋体" panose="02010600030101010101" pitchFamily="2" charset="-122"/>
            </a:endParaRPr>
          </a:p>
          <a:p>
            <a:pPr marL="342900" lvl="0" indent="-342900">
              <a:spcBef>
                <a:spcPts val="1000"/>
              </a:spcBef>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数据</a:t>
            </a:r>
            <a:r>
              <a:rPr lang="zh-CN" altLang="en-US" sz="2000" dirty="0" smtClean="0">
                <a:latin typeface="宋体" panose="02010600030101010101" pitchFamily="2" charset="-122"/>
                <a:ea typeface="宋体" panose="02010600030101010101" pitchFamily="2" charset="-122"/>
              </a:rPr>
              <a:t>量大</a:t>
            </a:r>
            <a:endParaRPr lang="en-US" altLang="zh-CN" sz="2000" dirty="0" smtClean="0">
              <a:latin typeface="宋体" panose="02010600030101010101" pitchFamily="2" charset="-122"/>
              <a:ea typeface="宋体" panose="02010600030101010101" pitchFamily="2" charset="-122"/>
            </a:endParaRPr>
          </a:p>
          <a:p>
            <a:pPr marL="342900" lvl="0" indent="-342900">
              <a:spcBef>
                <a:spcPts val="1000"/>
              </a:spcBef>
              <a:buFont typeface="Arial" panose="020B0604020202020204" pitchFamily="34" charset="0"/>
              <a:buChar char="•"/>
            </a:pPr>
            <a:r>
              <a:rPr lang="zh-CN" altLang="en-US" sz="2000" dirty="0" smtClean="0">
                <a:latin typeface="宋体" panose="02010600030101010101" pitchFamily="2" charset="-122"/>
                <a:ea typeface="宋体" panose="02010600030101010101" pitchFamily="2" charset="-122"/>
              </a:rPr>
              <a:t>高维稀疏性</a:t>
            </a:r>
            <a:endParaRPr lang="en-US" altLang="zh-CN" sz="2000" dirty="0" smtClean="0">
              <a:latin typeface="宋体" panose="02010600030101010101" pitchFamily="2" charset="-122"/>
              <a:ea typeface="宋体" panose="02010600030101010101" pitchFamily="2" charset="-122"/>
            </a:endParaRPr>
          </a:p>
        </p:txBody>
      </p:sp>
      <p:sp>
        <p:nvSpPr>
          <p:cNvPr id="8" name="文本框 7"/>
          <p:cNvSpPr txBox="1"/>
          <p:nvPr/>
        </p:nvSpPr>
        <p:spPr>
          <a:xfrm>
            <a:off x="7244301" y="3918284"/>
            <a:ext cx="4359339" cy="1708160"/>
          </a:xfrm>
          <a:prstGeom prst="rect">
            <a:avLst/>
          </a:prstGeom>
          <a:noFill/>
        </p:spPr>
        <p:txBody>
          <a:bodyPr wrap="square" rtlCol="0">
            <a:spAutoFit/>
          </a:bodyPr>
          <a:lstStyle/>
          <a:p>
            <a:pPr>
              <a:spcBef>
                <a:spcPts val="1000"/>
              </a:spcBef>
            </a:pPr>
            <a:r>
              <a:rPr lang="zh-CN" altLang="en-US" sz="2000" dirty="0" smtClean="0">
                <a:latin typeface="宋体" panose="02010600030101010101" pitchFamily="2" charset="-122"/>
                <a:ea typeface="宋体" panose="02010600030101010101" pitchFamily="2" charset="-122"/>
              </a:rPr>
              <a:t>文本处理的基本流程：</a:t>
            </a:r>
            <a:endParaRPr lang="en-US" altLang="zh-CN" sz="2000" dirty="0" smtClean="0">
              <a:latin typeface="宋体" panose="02010600030101010101" pitchFamily="2" charset="-122"/>
              <a:ea typeface="宋体" panose="02010600030101010101" pitchFamily="2" charset="-122"/>
            </a:endParaRPr>
          </a:p>
          <a:p>
            <a:pPr marL="342900" lvl="0" indent="-342900">
              <a:spcBef>
                <a:spcPts val="1000"/>
              </a:spcBef>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数据收集</a:t>
            </a:r>
            <a:endParaRPr lang="en-US" altLang="zh-CN" sz="2000" dirty="0" smtClean="0">
              <a:latin typeface="宋体" panose="02010600030101010101" pitchFamily="2" charset="-122"/>
              <a:ea typeface="宋体" panose="02010600030101010101" pitchFamily="2" charset="-122"/>
            </a:endParaRPr>
          </a:p>
          <a:p>
            <a:pPr marL="342900" lvl="0" indent="-342900">
              <a:spcBef>
                <a:spcPts val="1000"/>
              </a:spcBef>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数据预处理</a:t>
            </a:r>
            <a:endParaRPr lang="en-US" altLang="zh-CN" sz="2000" dirty="0" smtClean="0">
              <a:latin typeface="宋体" panose="02010600030101010101" pitchFamily="2" charset="-122"/>
              <a:ea typeface="宋体" panose="02010600030101010101" pitchFamily="2" charset="-122"/>
            </a:endParaRPr>
          </a:p>
          <a:p>
            <a:pPr marL="342900" lvl="0" indent="-342900">
              <a:spcBef>
                <a:spcPts val="1000"/>
              </a:spcBef>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文本数据分析</a:t>
            </a:r>
            <a:endParaRPr lang="en-US" altLang="zh-CN" sz="2000" dirty="0" smtClean="0">
              <a:latin typeface="宋体" panose="02010600030101010101" pitchFamily="2" charset="-122"/>
              <a:ea typeface="宋体" panose="02010600030101010101" pitchFamily="2" charset="-122"/>
            </a:endParaRPr>
          </a:p>
        </p:txBody>
      </p:sp>
      <p:sp>
        <p:nvSpPr>
          <p:cNvPr id="9" name="文本框 8"/>
          <p:cNvSpPr txBox="1"/>
          <p:nvPr/>
        </p:nvSpPr>
        <p:spPr>
          <a:xfrm>
            <a:off x="1104900" y="1600200"/>
            <a:ext cx="9982200" cy="2067233"/>
          </a:xfrm>
          <a:prstGeom prst="rect">
            <a:avLst/>
          </a:prstGeom>
          <a:noFill/>
        </p:spPr>
        <p:txBody>
          <a:bodyPr wrap="square" rtlCol="0">
            <a:spAutoFit/>
          </a:bodyPr>
          <a:lstStyle/>
          <a:p>
            <a:pPr>
              <a:spcBef>
                <a:spcPts val="1000"/>
              </a:spcBef>
            </a:pPr>
            <a:r>
              <a:rPr lang="en-US" altLang="zh-CN" sz="2000" dirty="0" smtClean="0"/>
              <a:t>    </a:t>
            </a:r>
            <a:r>
              <a:rPr lang="zh-CN" altLang="zh-CN" sz="2000" dirty="0" smtClean="0"/>
              <a:t>文本</a:t>
            </a:r>
            <a:r>
              <a:rPr lang="zh-CN" altLang="zh-CN" sz="2000" dirty="0"/>
              <a:t>即文字或话语，是语言的书面表现形式，可以是句子、段落或者篇章</a:t>
            </a:r>
            <a:r>
              <a:rPr lang="zh-CN" altLang="zh-CN" sz="2000" dirty="0" smtClean="0"/>
              <a:t>。文本</a:t>
            </a:r>
            <a:r>
              <a:rPr lang="zh-CN" altLang="zh-CN" sz="2000" dirty="0"/>
              <a:t>既可以是非结构化的字符串数据，也可以是</a:t>
            </a:r>
            <a:r>
              <a:rPr lang="zh-CN" altLang="zh-CN" sz="2000" dirty="0" smtClean="0"/>
              <a:t>包含结构</a:t>
            </a:r>
            <a:r>
              <a:rPr lang="zh-CN" altLang="zh-CN" sz="2000" dirty="0"/>
              <a:t>字段和非结构化的文字内容于一体的半结构化</a:t>
            </a:r>
            <a:r>
              <a:rPr lang="zh-CN" altLang="zh-CN" sz="2000" dirty="0" smtClean="0"/>
              <a:t>数据</a:t>
            </a:r>
            <a:endParaRPr lang="en-US" altLang="zh-CN" sz="2000" dirty="0" smtClean="0"/>
          </a:p>
          <a:p>
            <a:pPr>
              <a:spcBef>
                <a:spcPts val="1000"/>
              </a:spcBef>
            </a:pPr>
            <a:r>
              <a:rPr lang="en-US" altLang="zh-CN" sz="2000" dirty="0" smtClean="0"/>
              <a:t>    </a:t>
            </a:r>
            <a:r>
              <a:rPr lang="zh-CN" altLang="zh-CN" sz="2000" dirty="0" smtClean="0"/>
              <a:t>文本处理</a:t>
            </a:r>
            <a:r>
              <a:rPr lang="zh-CN" altLang="zh-CN" sz="2000" dirty="0"/>
              <a:t>是指使用各种技术将原始文本数据转换成定义良好的、具有标准的结构和标记的语言成分序列，从而获得高质量和可操作信息，并用来解决具体的文本信息处理任务的</a:t>
            </a:r>
            <a:r>
              <a:rPr lang="zh-CN" altLang="zh-CN" sz="2000" dirty="0" smtClean="0"/>
              <a:t>过程</a:t>
            </a:r>
            <a:endParaRPr lang="en-US" altLang="zh-CN" sz="20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7450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sp>
        <p:nvSpPr>
          <p:cNvPr id="3" name="文本框 2"/>
          <p:cNvSpPr txBox="1"/>
          <p:nvPr/>
        </p:nvSpPr>
        <p:spPr>
          <a:xfrm>
            <a:off x="1069147" y="1432810"/>
            <a:ext cx="9980682" cy="836126"/>
          </a:xfrm>
          <a:prstGeom prst="rect">
            <a:avLst/>
          </a:prstGeom>
          <a:noFill/>
        </p:spPr>
        <p:txBody>
          <a:bodyPr wrap="square" rtlCol="0">
            <a:spAutoFit/>
          </a:bodyPr>
          <a:lstStyle/>
          <a:p>
            <a:pPr marL="285750" indent="-285750" algn="just">
              <a:spcBef>
                <a:spcPts val="1000"/>
              </a:spcBef>
              <a:buFont typeface="Arial" panose="020B0604020202020204" pitchFamily="34" charset="0"/>
              <a:buChar char="•"/>
            </a:pPr>
            <a:r>
              <a:rPr lang="zh-CN" altLang="zh-CN" sz="2000" dirty="0">
                <a:latin typeface="宋体" panose="02010600030101010101" pitchFamily="2" charset="-122"/>
                <a:ea typeface="宋体" panose="02010600030101010101" pitchFamily="2" charset="-122"/>
              </a:rPr>
              <a:t>密码</a:t>
            </a:r>
            <a:r>
              <a:rPr lang="zh-CN" altLang="zh-CN" sz="2000" dirty="0" smtClean="0">
                <a:latin typeface="宋体" panose="02010600030101010101" pitchFamily="2" charset="-122"/>
                <a:ea typeface="宋体" panose="02010600030101010101" pitchFamily="2" charset="-122"/>
              </a:rPr>
              <a:t>匹配</a:t>
            </a:r>
            <a:endParaRPr lang="en-US" altLang="zh-CN" sz="2000" dirty="0" smtClean="0">
              <a:latin typeface="宋体" panose="02010600030101010101" pitchFamily="2" charset="-122"/>
              <a:ea typeface="宋体" panose="02010600030101010101" pitchFamily="2" charset="-122"/>
            </a:endParaRPr>
          </a:p>
          <a:p>
            <a:pPr algn="just">
              <a:spcBef>
                <a:spcPts val="1000"/>
              </a:spcBef>
            </a:pPr>
            <a:r>
              <a:rPr lang="zh-CN" altLang="en-US" sz="2000" dirty="0" smtClean="0">
                <a:latin typeface="宋体" panose="02010600030101010101" pitchFamily="2" charset="-122"/>
                <a:ea typeface="宋体" panose="02010600030101010101" pitchFamily="2" charset="-122"/>
              </a:rPr>
              <a:t>  要求</a:t>
            </a:r>
            <a:r>
              <a:rPr lang="zh-CN" altLang="en-US" sz="2000" dirty="0">
                <a:latin typeface="宋体" panose="02010600030101010101" pitchFamily="2" charset="-122"/>
                <a:ea typeface="宋体" panose="02010600030101010101" pitchFamily="2" charset="-122"/>
              </a:rPr>
              <a:t>用户的密码至少有</a:t>
            </a:r>
            <a:r>
              <a:rPr lang="en-US" altLang="zh-CN" sz="2000" dirty="0">
                <a:latin typeface="宋体" panose="02010600030101010101" pitchFamily="2" charset="-122"/>
                <a:ea typeface="宋体" panose="02010600030101010101" pitchFamily="2" charset="-122"/>
              </a:rPr>
              <a:t>8</a:t>
            </a:r>
            <a:r>
              <a:rPr lang="zh-CN" altLang="en-US" sz="2000" dirty="0">
                <a:latin typeface="宋体" panose="02010600030101010101" pitchFamily="2" charset="-122"/>
                <a:ea typeface="宋体" panose="02010600030101010101" pitchFamily="2" charset="-122"/>
              </a:rPr>
              <a:t>个字符，并且至少包含</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个大写字母，</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个小写字母和</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个数字</a:t>
            </a:r>
            <a:r>
              <a:rPr lang="zh-CN" altLang="en-US" sz="2000" dirty="0" smtClean="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865059466"/>
              </p:ext>
            </p:extLst>
          </p:nvPr>
        </p:nvGraphicFramePr>
        <p:xfrm>
          <a:off x="960521" y="2721966"/>
          <a:ext cx="6684529" cy="2895600"/>
        </p:xfrm>
        <a:graphic>
          <a:graphicData uri="http://schemas.openxmlformats.org/drawingml/2006/table">
            <a:tbl>
              <a:tblPr firstRow="1" firstCol="1" bandRow="1"/>
              <a:tblGrid>
                <a:gridCol w="6684529">
                  <a:extLst>
                    <a:ext uri="{9D8B030D-6E8A-4147-A177-3AD203B41FA5}">
                      <a16:colId xmlns:a16="http://schemas.microsoft.com/office/drawing/2014/main" val="1028075212"/>
                    </a:ext>
                  </a:extLst>
                </a:gridCol>
              </a:tblGrid>
              <a:tr h="148831">
                <a:tc>
                  <a:txBody>
                    <a:bodyPr/>
                    <a:lstStyle/>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zh-CN" sz="16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用</a:t>
                      </a:r>
                      <a:r>
                        <a:rPr lang="zh-CN" altLang="en-US" sz="16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密码</a:t>
                      </a:r>
                      <a:r>
                        <a:rPr lang="zh-CN" sz="16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匹配</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3791553255"/>
                  </a:ext>
                </a:extLst>
              </a:tr>
              <a:tr h="0">
                <a:tc>
                  <a:txBody>
                    <a:bodyPr/>
                    <a:lstStyle/>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import re</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703110695"/>
                  </a:ext>
                </a:extLst>
              </a:tr>
              <a:tr h="0">
                <a:tc>
                  <a:txBody>
                    <a:bodyPr/>
                    <a:lstStyle/>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pattern</a:t>
                      </a:r>
                      <a:r>
                        <a:rPr lang="en-US" sz="1600" kern="10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en-US" altLang="zh-CN" sz="1600" kern="1200" dirty="0" smtClean="0">
                          <a:solidFill>
                            <a:schemeClr val="tx1"/>
                          </a:solidFill>
                          <a:effectLst/>
                          <a:latin typeface="Consolas" panose="020B0609020204030204" pitchFamily="49" charset="0"/>
                          <a:ea typeface="+mn-ea"/>
                          <a:cs typeface="+mn-cs"/>
                        </a:rPr>
                        <a:t>'^(?=.*[a-z])(?=.*[A-Z])(?=.*\d)[a-</a:t>
                      </a:r>
                      <a:r>
                        <a:rPr lang="en-US" altLang="zh-CN" sz="1600" kern="1200" dirty="0" err="1" smtClean="0">
                          <a:solidFill>
                            <a:schemeClr val="tx1"/>
                          </a:solidFill>
                          <a:effectLst/>
                          <a:latin typeface="Consolas" panose="020B0609020204030204" pitchFamily="49" charset="0"/>
                          <a:ea typeface="+mn-ea"/>
                          <a:cs typeface="+mn-cs"/>
                        </a:rPr>
                        <a:t>zA</a:t>
                      </a:r>
                      <a:r>
                        <a:rPr lang="en-US" altLang="zh-CN" sz="1600" kern="1200" dirty="0" smtClean="0">
                          <a:solidFill>
                            <a:schemeClr val="tx1"/>
                          </a:solidFill>
                          <a:effectLst/>
                          <a:latin typeface="Consolas" panose="020B0609020204030204" pitchFamily="49" charset="0"/>
                          <a:ea typeface="+mn-ea"/>
                          <a:cs typeface="+mn-cs"/>
                        </a:rPr>
                        <a:t>-Z\d]{8,}$'</a:t>
                      </a:r>
                      <a:endParaRPr lang="zh-CN" sz="16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815581526"/>
                  </a:ext>
                </a:extLst>
              </a:tr>
              <a:tr h="0">
                <a:tc>
                  <a:txBody>
                    <a:bodyPr/>
                    <a:lstStyle/>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username=input</a:t>
                      </a:r>
                      <a:r>
                        <a:rPr lang="en-US" sz="1600" kern="10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en-US" altLang="zh-CN" sz="1600" kern="10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ja-JP" sz="1600" kern="10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请输入</a:t>
                      </a:r>
                      <a:r>
                        <a:rPr lang="zh-CN" altLang="en-US" sz="1600" kern="10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密码</a:t>
                      </a:r>
                      <a:r>
                        <a:rPr lang="ja-JP" sz="1600" kern="10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quit</a:t>
                      </a:r>
                      <a:r>
                        <a:rPr lang="ja-JP"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退出）：</a:t>
                      </a: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878007824"/>
                  </a:ext>
                </a:extLst>
              </a:tr>
              <a:tr h="1393190">
                <a:tc>
                  <a:txBody>
                    <a:bodyPr/>
                    <a:lstStyle/>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while(username != 'quit'):</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result=</a:t>
                      </a:r>
                      <a:r>
                        <a:rPr lang="en-US" sz="16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re.match</a:t>
                      </a: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en-US" sz="1600" kern="100" dirty="0" err="1">
                          <a:solidFill>
                            <a:srgbClr val="000000"/>
                          </a:solidFill>
                          <a:effectLst/>
                          <a:latin typeface="Consolas" panose="020B0609020204030204" pitchFamily="49" charset="0"/>
                          <a:ea typeface="宋体" panose="02010600030101010101" pitchFamily="2" charset="-122"/>
                          <a:cs typeface="Consolas" panose="020B0609020204030204" pitchFamily="49" charset="0"/>
                        </a:rPr>
                        <a:t>pattern,username</a:t>
                      </a: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if result:</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print</a:t>
                      </a:r>
                      <a:r>
                        <a:rPr lang="en-US" sz="1600" kern="10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zh-CN" altLang="en-US" sz="1600" kern="10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密码</a:t>
                      </a:r>
                      <a:r>
                        <a:rPr lang="ja-JP" sz="1600" kern="10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',username,'</a:t>
                      </a:r>
                      <a:r>
                        <a:rPr lang="ja-JP"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匹配</a:t>
                      </a: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else:</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print</a:t>
                      </a:r>
                      <a:r>
                        <a:rPr lang="en-US" sz="1600" kern="10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zh-CN" altLang="en-US" sz="1600" kern="10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密码</a:t>
                      </a:r>
                      <a:r>
                        <a:rPr lang="ja-JP" sz="1600" kern="10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',username,'</a:t>
                      </a:r>
                      <a:r>
                        <a:rPr lang="ja-JP"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不匹配</a:t>
                      </a: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    username=input('</a:t>
                      </a:r>
                      <a:r>
                        <a:rPr lang="ja-JP"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请</a:t>
                      </a:r>
                      <a:r>
                        <a:rPr lang="ja-JP" sz="1600" kern="10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输入</a:t>
                      </a:r>
                      <a:r>
                        <a:rPr lang="zh-CN" altLang="en-US" sz="1600" kern="10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密码</a:t>
                      </a:r>
                      <a:r>
                        <a:rPr lang="ja-JP" sz="1600" kern="100" dirty="0" smtClean="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quit</a:t>
                      </a:r>
                      <a:r>
                        <a:rPr lang="ja-JP"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退出）：</a:t>
                      </a: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ts val="1900"/>
                        </a:lnSpc>
                        <a:spcAft>
                          <a:spcPts val="0"/>
                        </a:spcAft>
                      </a:pP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print('</a:t>
                      </a:r>
                      <a:r>
                        <a:rPr lang="ja-JP"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程序完成！</a:t>
                      </a:r>
                      <a:r>
                        <a:rPr lang="en-US" sz="1600" kern="100" dirty="0">
                          <a:solidFill>
                            <a:srgbClr val="000000"/>
                          </a:solidFill>
                          <a:effectLst/>
                          <a:latin typeface="Consolas" panose="020B0609020204030204" pitchFamily="49" charset="0"/>
                          <a:ea typeface="宋体" panose="02010600030101010101" pitchFamily="2" charset="-122"/>
                          <a:cs typeface="Consolas" panose="020B0609020204030204" pitchFamily="49" charset="0"/>
                        </a:rPr>
                        <a:t>')</a:t>
                      </a:r>
                      <a:endParaRPr 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470163935"/>
                  </a:ext>
                </a:extLst>
              </a:tr>
            </a:tbl>
          </a:graphicData>
        </a:graphic>
      </p:graphicFrame>
      <p:sp>
        <p:nvSpPr>
          <p:cNvPr id="8" name="矩形 7"/>
          <p:cNvSpPr/>
          <p:nvPr/>
        </p:nvSpPr>
        <p:spPr>
          <a:xfrm>
            <a:off x="7879907" y="3397862"/>
            <a:ext cx="4700312" cy="1813317"/>
          </a:xfrm>
          <a:prstGeom prst="rect">
            <a:avLst/>
          </a:prstGeom>
        </p:spPr>
        <p:txBody>
          <a:bodyPr wrap="square">
            <a:spAutoFit/>
          </a:bodyPr>
          <a:lstStyle/>
          <a:p>
            <a:pPr algn="just" fontAlgn="base" latinLnBrk="1"/>
            <a:r>
              <a:rPr lang="zh-CN" altLang="zh-CN" sz="1600" dirty="0">
                <a:latin typeface="宋体" panose="02010600030101010101" pitchFamily="2" charset="-122"/>
                <a:ea typeface="宋体" panose="02010600030101010101" pitchFamily="2" charset="-122"/>
              </a:rPr>
              <a:t>请</a:t>
            </a:r>
            <a:r>
              <a:rPr lang="zh-CN" altLang="zh-CN" sz="1600" dirty="0" smtClean="0">
                <a:latin typeface="宋体" panose="02010600030101010101" pitchFamily="2" charset="-122"/>
                <a:ea typeface="宋体" panose="02010600030101010101" pitchFamily="2" charset="-122"/>
              </a:rPr>
              <a:t>输入</a:t>
            </a:r>
            <a:r>
              <a:rPr lang="zh-CN" altLang="en-US" sz="1600" dirty="0" smtClean="0">
                <a:latin typeface="宋体" panose="02010600030101010101" pitchFamily="2" charset="-122"/>
                <a:ea typeface="宋体" panose="02010600030101010101" pitchFamily="2" charset="-122"/>
              </a:rPr>
              <a:t>密码</a:t>
            </a:r>
            <a:r>
              <a:rPr lang="zh-CN" altLang="zh-CN" sz="1600" dirty="0" smtClean="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quit</a:t>
            </a:r>
            <a:r>
              <a:rPr lang="zh-CN" altLang="zh-CN" sz="1600" dirty="0">
                <a:latin typeface="宋体" panose="02010600030101010101" pitchFamily="2" charset="-122"/>
                <a:ea typeface="宋体" panose="02010600030101010101" pitchFamily="2" charset="-122"/>
              </a:rPr>
              <a:t>退出）</a:t>
            </a:r>
            <a:r>
              <a:rPr lang="zh-CN" altLang="zh-CN" sz="1600" dirty="0" smtClean="0">
                <a:latin typeface="宋体" panose="02010600030101010101" pitchFamily="2" charset="-122"/>
                <a:ea typeface="宋体" panose="02010600030101010101" pitchFamily="2" charset="-122"/>
              </a:rPr>
              <a:t>：</a:t>
            </a:r>
            <a:r>
              <a:rPr lang="en-US" altLang="zh-CN" sz="1600" dirty="0" smtClean="0">
                <a:latin typeface="宋体" panose="02010600030101010101" pitchFamily="2" charset="-122"/>
                <a:ea typeface="宋体" panose="02010600030101010101" pitchFamily="2" charset="-122"/>
              </a:rPr>
              <a:t>12345678</a:t>
            </a:r>
            <a:endParaRPr lang="zh-CN" altLang="zh-CN" sz="1600" dirty="0">
              <a:latin typeface="宋体" panose="02010600030101010101" pitchFamily="2" charset="-122"/>
              <a:ea typeface="宋体" panose="02010600030101010101" pitchFamily="2" charset="-122"/>
            </a:endParaRPr>
          </a:p>
          <a:p>
            <a:pPr algn="just" fontAlgn="base" latinLnBrk="1"/>
            <a:r>
              <a:rPr lang="zh-CN" altLang="en-US" sz="1600" dirty="0" smtClean="0">
                <a:latin typeface="宋体" panose="02010600030101010101" pitchFamily="2" charset="-122"/>
                <a:ea typeface="宋体" panose="02010600030101010101" pitchFamily="2" charset="-122"/>
              </a:rPr>
              <a:t>密码</a:t>
            </a:r>
            <a:r>
              <a:rPr lang="zh-CN" altLang="zh-CN" sz="1600" dirty="0" smtClean="0">
                <a:latin typeface="宋体" panose="02010600030101010101" pitchFamily="2" charset="-122"/>
                <a:ea typeface="宋体" panose="02010600030101010101" pitchFamily="2" charset="-122"/>
              </a:rPr>
              <a:t>：</a:t>
            </a:r>
            <a:r>
              <a:rPr lang="en-US" altLang="zh-CN" sz="1600" dirty="0" smtClean="0">
                <a:latin typeface="宋体" panose="02010600030101010101" pitchFamily="2" charset="-122"/>
                <a:ea typeface="宋体" panose="02010600030101010101" pitchFamily="2" charset="-122"/>
              </a:rPr>
              <a:t> 12345678 </a:t>
            </a:r>
            <a:r>
              <a:rPr lang="zh-CN" altLang="zh-CN" sz="1600" dirty="0" smtClean="0">
                <a:latin typeface="宋体" panose="02010600030101010101" pitchFamily="2" charset="-122"/>
                <a:ea typeface="宋体" panose="02010600030101010101" pitchFamily="2" charset="-122"/>
              </a:rPr>
              <a:t>不</a:t>
            </a:r>
            <a:r>
              <a:rPr lang="zh-CN" altLang="zh-CN" sz="1600" dirty="0">
                <a:latin typeface="宋体" panose="02010600030101010101" pitchFamily="2" charset="-122"/>
                <a:ea typeface="宋体" panose="02010600030101010101" pitchFamily="2" charset="-122"/>
              </a:rPr>
              <a:t>匹配</a:t>
            </a:r>
            <a:r>
              <a:rPr lang="en-US" altLang="zh-CN" sz="1600" dirty="0" smtClean="0">
                <a:latin typeface="宋体" panose="02010600030101010101" pitchFamily="2" charset="-122"/>
                <a:ea typeface="宋体" panose="02010600030101010101" pitchFamily="2" charset="-122"/>
              </a:rPr>
              <a:t>!</a:t>
            </a:r>
            <a:endParaRPr lang="en-US" altLang="zh-CN" sz="1600" dirty="0">
              <a:latin typeface="宋体" panose="02010600030101010101" pitchFamily="2" charset="-122"/>
              <a:ea typeface="宋体" panose="02010600030101010101" pitchFamily="2" charset="-122"/>
            </a:endParaRPr>
          </a:p>
          <a:p>
            <a:pPr algn="just" fontAlgn="base" latinLnBrk="1"/>
            <a:r>
              <a:rPr lang="zh-CN" altLang="zh-CN" sz="16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请输入</a:t>
            </a:r>
            <a:r>
              <a:rPr lang="zh-CN" altLang="en-US" sz="1600" dirty="0">
                <a:latin typeface="宋体" panose="02010600030101010101" pitchFamily="2" charset="-122"/>
                <a:ea typeface="宋体" panose="02010600030101010101" pitchFamily="2" charset="-122"/>
              </a:rPr>
              <a:t>密码</a:t>
            </a:r>
            <a:r>
              <a:rPr lang="zh-CN" altLang="zh-CN" sz="16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sz="1600" dirty="0">
                <a:solidFill>
                  <a:srgbClr val="000000"/>
                </a:solidFill>
                <a:latin typeface="宋体" panose="02010600030101010101" pitchFamily="2" charset="-122"/>
                <a:ea typeface="宋体" panose="02010600030101010101" pitchFamily="2" charset="-122"/>
                <a:cs typeface="Times New Roman" panose="02020603050405020304" pitchFamily="18" charset="0"/>
              </a:rPr>
              <a:t>quit</a:t>
            </a:r>
            <a:r>
              <a:rPr lang="zh-CN" altLang="zh-CN" sz="16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退出）</a:t>
            </a:r>
            <a:r>
              <a:rPr lang="zh-CN" altLang="zh-CN" sz="16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sz="16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123345678Aa</a:t>
            </a:r>
          </a:p>
          <a:p>
            <a:pPr algn="just" fontAlgn="base" latinLnBrk="1"/>
            <a:r>
              <a:rPr lang="zh-CN" altLang="en-US" sz="1600" dirty="0">
                <a:latin typeface="宋体" panose="02010600030101010101" pitchFamily="2" charset="-122"/>
                <a:ea typeface="宋体" panose="02010600030101010101" pitchFamily="2" charset="-122"/>
              </a:rPr>
              <a:t>密码</a:t>
            </a:r>
            <a:r>
              <a:rPr lang="zh-CN" altLang="zh-CN" sz="16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sz="16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 123345678Aa </a:t>
            </a:r>
            <a:r>
              <a:rPr lang="zh-CN" altLang="zh-CN" sz="16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匹配</a:t>
            </a:r>
            <a:r>
              <a:rPr lang="en-US" altLang="zh-CN" sz="16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a:t>
            </a:r>
          </a:p>
          <a:p>
            <a:pPr algn="just" fontAlgn="base" latinLnBrk="1"/>
            <a:r>
              <a:rPr lang="zh-CN" altLang="zh-CN" sz="1600" dirty="0">
                <a:latin typeface="宋体" panose="02010600030101010101" pitchFamily="2" charset="-122"/>
                <a:ea typeface="宋体" panose="02010600030101010101" pitchFamily="2" charset="-122"/>
              </a:rPr>
              <a:t>请</a:t>
            </a:r>
            <a:r>
              <a:rPr lang="zh-CN" altLang="zh-CN" sz="1600" dirty="0" smtClean="0">
                <a:latin typeface="宋体" panose="02010600030101010101" pitchFamily="2" charset="-122"/>
                <a:ea typeface="宋体" panose="02010600030101010101" pitchFamily="2" charset="-122"/>
              </a:rPr>
              <a:t>输入</a:t>
            </a:r>
            <a:r>
              <a:rPr lang="zh-CN" altLang="en-US" sz="1600" dirty="0">
                <a:latin typeface="宋体" panose="02010600030101010101" pitchFamily="2" charset="-122"/>
                <a:ea typeface="宋体" panose="02010600030101010101" pitchFamily="2" charset="-122"/>
              </a:rPr>
              <a:t>密码</a:t>
            </a:r>
            <a:r>
              <a:rPr lang="zh-CN" altLang="zh-CN" sz="1600" dirty="0" smtClean="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quit</a:t>
            </a:r>
            <a:r>
              <a:rPr lang="zh-CN" altLang="zh-CN" sz="1600" dirty="0">
                <a:latin typeface="宋体" panose="02010600030101010101" pitchFamily="2" charset="-122"/>
                <a:ea typeface="宋体" panose="02010600030101010101" pitchFamily="2" charset="-122"/>
              </a:rPr>
              <a:t>退出）：</a:t>
            </a:r>
            <a:r>
              <a:rPr lang="en-US" altLang="zh-CN" sz="1600" dirty="0">
                <a:latin typeface="宋体" panose="02010600030101010101" pitchFamily="2" charset="-122"/>
                <a:ea typeface="宋体" panose="02010600030101010101" pitchFamily="2" charset="-122"/>
              </a:rPr>
              <a:t>quit</a:t>
            </a:r>
            <a:endParaRPr lang="zh-CN" altLang="zh-CN" sz="1600" dirty="0">
              <a:latin typeface="宋体" panose="02010600030101010101" pitchFamily="2" charset="-122"/>
              <a:ea typeface="宋体" panose="02010600030101010101" pitchFamily="2" charset="-122"/>
            </a:endParaRPr>
          </a:p>
          <a:p>
            <a:pPr algn="just" fontAlgn="base" latinLnBrk="1"/>
            <a:r>
              <a:rPr lang="zh-CN" altLang="zh-CN" sz="1600" dirty="0">
                <a:latin typeface="宋体" panose="02010600030101010101" pitchFamily="2" charset="-122"/>
                <a:ea typeface="宋体" panose="02010600030101010101" pitchFamily="2" charset="-122"/>
              </a:rPr>
              <a:t>程序完成！</a:t>
            </a:r>
          </a:p>
          <a:p>
            <a:pPr marL="127000" indent="1270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altLang="zh-CN" sz="105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7879907" y="2861197"/>
            <a:ext cx="1467068" cy="400110"/>
          </a:xfrm>
          <a:prstGeom prst="rect">
            <a:avLst/>
          </a:prstGeom>
        </p:spPr>
        <p:txBody>
          <a:bodyPr wrap="none">
            <a:spAutoFit/>
          </a:bodyPr>
          <a:lstStyle/>
          <a:p>
            <a:r>
              <a:rPr lang="zh-CN" altLang="zh-CN" sz="2000" kern="0" dirty="0">
                <a:latin typeface="Consolas" panose="020B0609020204030204" pitchFamily="49" charset="0"/>
                <a:ea typeface="宋体" panose="02010600030101010101" pitchFamily="2" charset="-122"/>
                <a:cs typeface="Times New Roman" panose="02020603050405020304" pitchFamily="18" charset="0"/>
              </a:rPr>
              <a:t>运行</a:t>
            </a:r>
            <a:r>
              <a:rPr lang="ja-JP" altLang="zh-CN" sz="2000" kern="0" dirty="0">
                <a:latin typeface="Consolas" panose="020B0609020204030204" pitchFamily="49" charset="0"/>
                <a:ea typeface="宋体" panose="02010600030101010101" pitchFamily="2" charset="-122"/>
                <a:cs typeface="Times New Roman" panose="02020603050405020304" pitchFamily="18" charset="0"/>
              </a:rPr>
              <a:t>结果</a:t>
            </a:r>
            <a:r>
              <a:rPr lang="zh-CN" altLang="zh-CN" sz="2000" kern="0" dirty="0">
                <a:latin typeface="Consolas" panose="020B0609020204030204" pitchFamily="49" charset="0"/>
                <a:ea typeface="宋体" panose="02010600030101010101" pitchFamily="2" charset="-122"/>
                <a:cs typeface="Times New Roman" panose="02020603050405020304" pitchFamily="18" charset="0"/>
              </a:rPr>
              <a:t>为</a:t>
            </a:r>
            <a:endParaRPr lang="zh-CN" altLang="en-US" sz="2000" dirty="0"/>
          </a:p>
        </p:txBody>
      </p:sp>
    </p:spTree>
    <p:extLst>
      <p:ext uri="{BB962C8B-B14F-4D97-AF65-F5344CB8AC3E}">
        <p14:creationId xmlns:p14="http://schemas.microsoft.com/office/powerpoint/2010/main" val="97166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.3 </a:t>
            </a:r>
            <a:r>
              <a:rPr lang="zh-CN" altLang="en-US" dirty="0" smtClean="0"/>
              <a:t>正则表达式</a:t>
            </a:r>
            <a:endParaRPr lang="en-US" dirty="0"/>
          </a:p>
        </p:txBody>
      </p:sp>
      <p:sp>
        <p:nvSpPr>
          <p:cNvPr id="3" name="文本框 2"/>
          <p:cNvSpPr txBox="1"/>
          <p:nvPr/>
        </p:nvSpPr>
        <p:spPr>
          <a:xfrm>
            <a:off x="1069147" y="1432810"/>
            <a:ext cx="9980682" cy="2195473"/>
          </a:xfrm>
          <a:prstGeom prst="rect">
            <a:avLst/>
          </a:prstGeom>
          <a:noFill/>
        </p:spPr>
        <p:txBody>
          <a:bodyPr wrap="square" rtlCol="0">
            <a:spAutoFit/>
          </a:bodyPr>
          <a:lstStyle/>
          <a:p>
            <a:pPr marL="285750" indent="-285750" algn="just">
              <a:spcBef>
                <a:spcPts val="1000"/>
              </a:spcBef>
              <a:buFont typeface="Arial" panose="020B0604020202020204" pitchFamily="34" charset="0"/>
              <a:buChar char="•"/>
            </a:pPr>
            <a:r>
              <a:rPr lang="en-US" altLang="zh-CN" sz="2000" dirty="0" err="1" smtClean="0">
                <a:latin typeface="宋体" panose="02010600030101010101" pitchFamily="2" charset="-122"/>
                <a:ea typeface="宋体" panose="02010600030101010101" pitchFamily="2" charset="-122"/>
              </a:rPr>
              <a:t>url</a:t>
            </a:r>
            <a:r>
              <a:rPr lang="zh-CN" altLang="zh-CN" sz="2000" dirty="0" smtClean="0">
                <a:latin typeface="宋体" panose="02010600030101010101" pitchFamily="2" charset="-122"/>
                <a:ea typeface="宋体" panose="02010600030101010101" pitchFamily="2" charset="-122"/>
              </a:rPr>
              <a:t>匹配</a:t>
            </a:r>
            <a:endParaRPr lang="en-US" altLang="zh-CN" sz="2000" dirty="0" smtClean="0">
              <a:latin typeface="宋体" panose="02010600030101010101" pitchFamily="2" charset="-122"/>
              <a:ea typeface="宋体" panose="02010600030101010101" pitchFamily="2" charset="-122"/>
            </a:endParaRPr>
          </a:p>
          <a:p>
            <a:pPr algn="just">
              <a:spcBef>
                <a:spcPts val="1000"/>
              </a:spcBef>
            </a:pPr>
            <a:r>
              <a:rPr lang="en-US" altLang="zh-CN" sz="2000" dirty="0" smtClean="0"/>
              <a:t>    URL</a:t>
            </a:r>
            <a:r>
              <a:rPr lang="zh-CN" altLang="zh-CN" sz="2000" dirty="0"/>
              <a:t>可以分为两个部分，以常见的</a:t>
            </a:r>
            <a:r>
              <a:rPr lang="en-US" altLang="zh-CN" sz="2000" dirty="0"/>
              <a:t>http</a:t>
            </a:r>
            <a:r>
              <a:rPr lang="zh-CN" altLang="zh-CN" sz="2000" dirty="0"/>
              <a:t>协议的</a:t>
            </a:r>
            <a:r>
              <a:rPr lang="en-US" altLang="zh-CN" sz="2000" dirty="0"/>
              <a:t>URL</a:t>
            </a:r>
            <a:r>
              <a:rPr lang="zh-CN" altLang="zh-CN" sz="2000" dirty="0"/>
              <a:t>为例，第一部分是协议部分即</a:t>
            </a:r>
            <a:r>
              <a:rPr lang="en-US" altLang="zh-CN" sz="2000" dirty="0"/>
              <a:t>“http://”</a:t>
            </a:r>
            <a:r>
              <a:rPr lang="zh-CN" altLang="zh-CN" sz="2000" dirty="0"/>
              <a:t>；第二部分是域名，可以视为是一个以</a:t>
            </a:r>
            <a:r>
              <a:rPr lang="en-US" altLang="zh-CN" sz="2000" dirty="0"/>
              <a:t>“www.”</a:t>
            </a:r>
            <a:r>
              <a:rPr lang="zh-CN" altLang="zh-CN" sz="2000" dirty="0"/>
              <a:t>为开头的，中间为任意数字和字母的组合，然后以</a:t>
            </a:r>
            <a:r>
              <a:rPr lang="en-US" altLang="zh-CN" sz="2000" dirty="0"/>
              <a:t>“.com”</a:t>
            </a:r>
            <a:r>
              <a:rPr lang="zh-CN" altLang="zh-CN" sz="2000" dirty="0"/>
              <a:t>、</a:t>
            </a:r>
            <a:r>
              <a:rPr lang="en-US" altLang="zh-CN" sz="2000" dirty="0"/>
              <a:t>“.</a:t>
            </a:r>
            <a:r>
              <a:rPr lang="en-US" altLang="zh-CN" sz="2000" dirty="0" err="1"/>
              <a:t>cn</a:t>
            </a:r>
            <a:r>
              <a:rPr lang="en-US" altLang="zh-CN" sz="2000" dirty="0"/>
              <a:t>”</a:t>
            </a:r>
            <a:r>
              <a:rPr lang="zh-CN" altLang="zh-CN" sz="2000" dirty="0"/>
              <a:t>、</a:t>
            </a:r>
            <a:r>
              <a:rPr lang="en-US" altLang="zh-CN" sz="2000" dirty="0"/>
              <a:t>“</a:t>
            </a:r>
            <a:r>
              <a:rPr lang="en-US" altLang="zh-CN" sz="2000" dirty="0" err="1"/>
              <a:t>.net</a:t>
            </a:r>
            <a:r>
              <a:rPr lang="en-US" altLang="zh-CN" sz="2000" dirty="0"/>
              <a:t>”</a:t>
            </a:r>
            <a:r>
              <a:rPr lang="zh-CN" altLang="zh-CN" sz="2000" dirty="0"/>
              <a:t>结尾的一个字符串，例如</a:t>
            </a:r>
            <a:r>
              <a:rPr lang="en-US" altLang="zh-CN" sz="2000" dirty="0"/>
              <a:t>“www.xxxx.com”</a:t>
            </a:r>
            <a:r>
              <a:rPr lang="zh-CN" altLang="zh-CN" sz="2000" dirty="0" smtClean="0"/>
              <a:t>。</a:t>
            </a:r>
            <a:r>
              <a:rPr lang="zh-CN" altLang="en-US" sz="2000" dirty="0" smtClean="0"/>
              <a:t>可通过以下正则表达式进行匹配</a:t>
            </a:r>
            <a:endParaRPr lang="zh-CN" altLang="zh-CN" sz="2000" dirty="0"/>
          </a:p>
          <a:p>
            <a:pPr algn="ctr">
              <a:spcBef>
                <a:spcPts val="1000"/>
              </a:spcBef>
            </a:pPr>
            <a:r>
              <a:rPr lang="en-US" altLang="zh-CN" sz="2000" dirty="0">
                <a:latin typeface="Consolas" panose="020B0609020204030204" pitchFamily="49" charset="0"/>
              </a:rPr>
              <a:t>pattern=r'^(http:)/{2}w{3}\.[a-z0-9A-Z]+\.(</a:t>
            </a:r>
            <a:r>
              <a:rPr lang="en-US" altLang="zh-CN" sz="2000" dirty="0" err="1">
                <a:latin typeface="Consolas" panose="020B0609020204030204" pitchFamily="49" charset="0"/>
              </a:rPr>
              <a:t>com|cn|net</a:t>
            </a:r>
            <a:r>
              <a:rPr lang="en-US" altLang="zh-CN" sz="2000" dirty="0">
                <a:latin typeface="Consolas" panose="020B0609020204030204" pitchFamily="49" charset="0"/>
              </a:rPr>
              <a:t>)'</a:t>
            </a:r>
            <a:endParaRPr lang="zh-CN" altLang="zh-CN" sz="2000" dirty="0">
              <a:latin typeface="Consolas" panose="020B0609020204030204" pitchFamily="49" charset="0"/>
              <a:ea typeface="宋体" panose="02010600030101010101" pitchFamily="2" charset="-122"/>
            </a:endParaRPr>
          </a:p>
        </p:txBody>
      </p:sp>
      <p:sp>
        <p:nvSpPr>
          <p:cNvPr id="9" name="文本框 8"/>
          <p:cNvSpPr txBox="1"/>
          <p:nvPr/>
        </p:nvSpPr>
        <p:spPr>
          <a:xfrm>
            <a:off x="1069147" y="3887931"/>
            <a:ext cx="9980682" cy="1887696"/>
          </a:xfrm>
          <a:prstGeom prst="rect">
            <a:avLst/>
          </a:prstGeom>
          <a:noFill/>
        </p:spPr>
        <p:txBody>
          <a:bodyPr wrap="square" rtlCol="0">
            <a:spAutoFit/>
          </a:bodyPr>
          <a:lstStyle/>
          <a:p>
            <a:pPr marL="285750" indent="-285750" algn="just">
              <a:spcBef>
                <a:spcPts val="1000"/>
              </a:spcBef>
              <a:buFont typeface="Arial" panose="020B0604020202020204" pitchFamily="34" charset="0"/>
              <a:buChar char="•"/>
            </a:pPr>
            <a:r>
              <a:rPr lang="zh-CN" altLang="en-US" sz="2000" dirty="0" smtClean="0">
                <a:latin typeface="宋体" panose="02010600030101010101" pitchFamily="2" charset="-122"/>
                <a:ea typeface="宋体" panose="02010600030101010101" pitchFamily="2" charset="-122"/>
              </a:rPr>
              <a:t>电子邮箱</a:t>
            </a:r>
            <a:r>
              <a:rPr lang="zh-CN" altLang="zh-CN" sz="2000" dirty="0" smtClean="0">
                <a:latin typeface="宋体" panose="02010600030101010101" pitchFamily="2" charset="-122"/>
                <a:ea typeface="宋体" panose="02010600030101010101" pitchFamily="2" charset="-122"/>
              </a:rPr>
              <a:t>匹配</a:t>
            </a:r>
            <a:endParaRPr lang="en-US" altLang="zh-CN" sz="2000" dirty="0" smtClean="0">
              <a:latin typeface="宋体" panose="02010600030101010101" pitchFamily="2" charset="-122"/>
              <a:ea typeface="宋体" panose="02010600030101010101" pitchFamily="2" charset="-122"/>
            </a:endParaRPr>
          </a:p>
          <a:p>
            <a:pPr algn="just">
              <a:spcBef>
                <a:spcPts val="1000"/>
              </a:spcBef>
            </a:pPr>
            <a:r>
              <a:rPr lang="zh-CN" altLang="en-US" sz="2000" dirty="0"/>
              <a:t>电子邮箱地址通常由三部分组成，第一部分是用户名，一般由任意数字和字母组成，并且允许使用“</a:t>
            </a:r>
            <a:r>
              <a:rPr lang="en-US" altLang="zh-CN" sz="2000" dirty="0"/>
              <a:t>-”</a:t>
            </a:r>
            <a:r>
              <a:rPr lang="zh-CN" altLang="en-US" sz="2000" dirty="0"/>
              <a:t>和“</a:t>
            </a:r>
            <a:r>
              <a:rPr lang="en-US" altLang="zh-CN" sz="2000" dirty="0"/>
              <a:t>_”</a:t>
            </a:r>
            <a:r>
              <a:rPr lang="zh-CN" altLang="en-US" sz="2000" dirty="0"/>
              <a:t>；第二部分是分隔符“</a:t>
            </a:r>
            <a:r>
              <a:rPr lang="en-US" altLang="zh-CN" sz="2000" dirty="0"/>
              <a:t>@”</a:t>
            </a:r>
            <a:r>
              <a:rPr lang="zh-CN" altLang="en-US" sz="2000" dirty="0"/>
              <a:t>；第三部分是邮箱服务器的域名如“</a:t>
            </a:r>
            <a:r>
              <a:rPr lang="en-US" altLang="zh-CN" sz="2000" dirty="0"/>
              <a:t>xxx.com”</a:t>
            </a:r>
            <a:r>
              <a:rPr lang="zh-CN" altLang="en-US" sz="2000" dirty="0" smtClean="0"/>
              <a:t>。</a:t>
            </a:r>
            <a:r>
              <a:rPr lang="zh-CN" altLang="en-US" sz="2000" dirty="0"/>
              <a:t>可通过以下正则表达式进行</a:t>
            </a:r>
            <a:r>
              <a:rPr lang="zh-CN" altLang="en-US" sz="2000" dirty="0" smtClean="0"/>
              <a:t>匹配</a:t>
            </a:r>
            <a:endParaRPr lang="en-US" altLang="zh-CN" sz="2000" dirty="0" smtClean="0"/>
          </a:p>
          <a:p>
            <a:pPr algn="ctr">
              <a:spcBef>
                <a:spcPts val="1000"/>
              </a:spcBef>
            </a:pPr>
            <a:r>
              <a:rPr lang="en-US" altLang="zh-CN" sz="2000" dirty="0">
                <a:latin typeface="Consolas" panose="020B0609020204030204" pitchFamily="49" charset="0"/>
              </a:rPr>
              <a:t>pattern='[a-zA-Z0-9_-]+@+[a-z0-9A-Z]+\.(</a:t>
            </a:r>
            <a:r>
              <a:rPr lang="en-US" altLang="zh-CN" sz="2000" dirty="0" err="1">
                <a:latin typeface="Consolas" panose="020B0609020204030204" pitchFamily="49" charset="0"/>
              </a:rPr>
              <a:t>com|cn|net</a:t>
            </a:r>
            <a:r>
              <a:rPr lang="en-US" altLang="zh-CN" sz="2000" dirty="0">
                <a:latin typeface="Consolas" panose="020B0609020204030204" pitchFamily="49" charset="0"/>
              </a:rPr>
              <a:t>)'</a:t>
            </a:r>
            <a:endParaRPr lang="zh-CN" altLang="zh-CN" sz="2000" dirty="0">
              <a:latin typeface="Consolas" panose="020B0609020204030204" pitchFamily="49" charset="0"/>
            </a:endParaRPr>
          </a:p>
        </p:txBody>
      </p:sp>
    </p:spTree>
    <p:extLst>
      <p:ext uri="{BB962C8B-B14F-4D97-AF65-F5344CB8AC3E}">
        <p14:creationId xmlns:p14="http://schemas.microsoft.com/office/powerpoint/2010/main" val="256114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517" y="2750961"/>
            <a:ext cx="10071099" cy="1684150"/>
          </a:xfrm>
        </p:spPr>
        <p:txBody>
          <a:bodyPr/>
          <a:lstStyle/>
          <a:p>
            <a:r>
              <a:rPr lang="en-US" dirty="0" smtClean="0"/>
              <a:t>10</a:t>
            </a:r>
            <a:r>
              <a:rPr lang="en-US" dirty="0" smtClean="0"/>
              <a:t>.4 </a:t>
            </a:r>
            <a:r>
              <a:rPr lang="zh-CN" altLang="en-US" dirty="0" smtClean="0"/>
              <a:t>自然语言处理</a:t>
            </a:r>
            <a:endParaRPr lang="en-US" dirty="0"/>
          </a:p>
        </p:txBody>
      </p:sp>
      <p:sp>
        <p:nvSpPr>
          <p:cNvPr id="4" name="文本占位符 3"/>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941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.4 </a:t>
            </a:r>
            <a:r>
              <a:rPr lang="zh-CN" altLang="en-US" dirty="0" smtClean="0"/>
              <a:t>自然语言处理</a:t>
            </a:r>
            <a:endParaRPr lang="en-US" dirty="0"/>
          </a:p>
        </p:txBody>
      </p:sp>
      <p:sp>
        <p:nvSpPr>
          <p:cNvPr id="9" name="文本框 8"/>
          <p:cNvSpPr txBox="1"/>
          <p:nvPr/>
        </p:nvSpPr>
        <p:spPr>
          <a:xfrm>
            <a:off x="1069147" y="1481615"/>
            <a:ext cx="9980682" cy="1641475"/>
          </a:xfrm>
          <a:prstGeom prst="rect">
            <a:avLst/>
          </a:prstGeom>
          <a:noFill/>
        </p:spPr>
        <p:txBody>
          <a:bodyPr wrap="square" rtlCol="0">
            <a:spAutoFit/>
          </a:bodyPr>
          <a:lstStyle/>
          <a:p>
            <a:r>
              <a:rPr lang="zh-CN"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词法分析</a:t>
            </a:r>
            <a:endParaRPr lang="en-US" altLang="zh-CN" sz="2400" dirty="0" smtClean="0">
              <a:latin typeface="宋体" panose="02010600030101010101" pitchFamily="2" charset="-122"/>
              <a:ea typeface="宋体" panose="02010600030101010101" pitchFamily="2" charset="-122"/>
            </a:endParaRPr>
          </a:p>
          <a:p>
            <a:pPr marL="342900" indent="-342900">
              <a:spcBef>
                <a:spcPts val="1000"/>
              </a:spcBef>
              <a:buFont typeface="Arial" panose="020B0604020202020204" pitchFamily="34" charset="0"/>
              <a:buChar char="•"/>
            </a:pPr>
            <a:r>
              <a:rPr lang="zh-CN" altLang="zh-CN" sz="2000" dirty="0" smtClean="0">
                <a:latin typeface="宋体" panose="02010600030101010101" pitchFamily="2" charset="-122"/>
                <a:ea typeface="宋体" panose="02010600030101010101" pitchFamily="2" charset="-122"/>
              </a:rPr>
              <a:t>词语</a:t>
            </a:r>
            <a:r>
              <a:rPr lang="zh-CN" altLang="zh-CN" sz="2000" dirty="0">
                <a:latin typeface="宋体" panose="02010600030101010101" pitchFamily="2" charset="-122"/>
                <a:ea typeface="宋体" panose="02010600030101010101" pitchFamily="2" charset="-122"/>
              </a:rPr>
              <a:t>切分（</a:t>
            </a:r>
            <a:r>
              <a:rPr lang="en-US" altLang="zh-CN" sz="2000" dirty="0">
                <a:latin typeface="宋体" panose="02010600030101010101" pitchFamily="2" charset="-122"/>
                <a:ea typeface="宋体" panose="02010600030101010101" pitchFamily="2" charset="-122"/>
              </a:rPr>
              <a:t>word tokenization</a:t>
            </a:r>
            <a:r>
              <a:rPr lang="zh-CN" altLang="zh-CN"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spcBef>
                <a:spcPts val="1000"/>
              </a:spcBef>
            </a:pP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r>
              <a:rPr lang="zh-CN" altLang="zh-CN" sz="2000" dirty="0" smtClean="0">
                <a:latin typeface="宋体" panose="02010600030101010101" pitchFamily="2" charset="-122"/>
                <a:ea typeface="宋体" panose="02010600030101010101" pitchFamily="2" charset="-122"/>
              </a:rPr>
              <a:t>句子</a:t>
            </a:r>
            <a:r>
              <a:rPr lang="zh-CN" altLang="zh-CN" sz="2000" dirty="0">
                <a:latin typeface="宋体" panose="02010600030101010101" pitchFamily="2" charset="-122"/>
                <a:ea typeface="宋体" panose="02010600030101010101" pitchFamily="2" charset="-122"/>
              </a:rPr>
              <a:t>是单词的集合，对句子进行词语切分，本质上就是将一个句子分割成一个单词列表，该单词列表又可以重新还原为原句子。</a:t>
            </a:r>
          </a:p>
        </p:txBody>
      </p:sp>
      <p:graphicFrame>
        <p:nvGraphicFramePr>
          <p:cNvPr id="5" name="表格 4"/>
          <p:cNvGraphicFramePr>
            <a:graphicFrameLocks noGrp="1"/>
          </p:cNvGraphicFramePr>
          <p:nvPr>
            <p:extLst>
              <p:ext uri="{D42A27DB-BD31-4B8C-83A1-F6EECF244321}">
                <p14:modId xmlns:p14="http://schemas.microsoft.com/office/powerpoint/2010/main" val="3828336784"/>
              </p:ext>
            </p:extLst>
          </p:nvPr>
        </p:nvGraphicFramePr>
        <p:xfrm>
          <a:off x="2149801" y="3248971"/>
          <a:ext cx="7819374" cy="980091"/>
        </p:xfrm>
        <a:graphic>
          <a:graphicData uri="http://schemas.openxmlformats.org/drawingml/2006/table">
            <a:tbl>
              <a:tblPr firstRow="1" firstCol="1" bandRow="1"/>
              <a:tblGrid>
                <a:gridCol w="7819374">
                  <a:extLst>
                    <a:ext uri="{9D8B030D-6E8A-4147-A177-3AD203B41FA5}">
                      <a16:colId xmlns:a16="http://schemas.microsoft.com/office/drawing/2014/main" val="3091327611"/>
                    </a:ext>
                  </a:extLst>
                </a:gridCol>
              </a:tblGrid>
              <a:tr h="980091">
                <a:tc>
                  <a:txBody>
                    <a:bodyPr/>
                    <a:lstStyle/>
                    <a:p>
                      <a:pPr indent="127000" algn="just">
                        <a:lnSpc>
                          <a:spcPct val="115000"/>
                        </a:lnSpc>
                        <a:spcAft>
                          <a:spcPts val="0"/>
                        </a:spcAft>
                      </a:pPr>
                      <a:r>
                        <a:rPr lang="en-US" sz="1800" b="0" i="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import </a:t>
                      </a:r>
                      <a:r>
                        <a:rPr lang="en-US" sz="1800" b="0" i="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jieba</a:t>
                      </a:r>
                      <a:endParaRPr lang="zh-CN"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p>
                      <a:pPr indent="127000" algn="just">
                        <a:lnSpc>
                          <a:spcPct val="115000"/>
                        </a:lnSpc>
                        <a:spcAft>
                          <a:spcPts val="0"/>
                        </a:spcAft>
                      </a:pPr>
                      <a:r>
                        <a:rPr lang="en-US" sz="1800" b="0" i="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seg_list</a:t>
                      </a:r>
                      <a:r>
                        <a:rPr lang="en-US" sz="1800" b="0" i="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 </a:t>
                      </a:r>
                      <a:r>
                        <a:rPr lang="en-US" sz="1800" b="0" i="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jieba.cut</a:t>
                      </a:r>
                      <a:r>
                        <a:rPr lang="en-US" sz="1800" b="0" i="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zh-CN" sz="1800" b="0" i="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我是一名大学生，我喜欢自然语言处理。</a:t>
                      </a:r>
                      <a:r>
                        <a:rPr lang="en-US" sz="1800" b="0" i="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endParaRPr lang="zh-CN"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p>
                      <a:pPr indent="127000" algn="just">
                        <a:lnSpc>
                          <a:spcPct val="115000"/>
                        </a:lnSpc>
                        <a:spcAft>
                          <a:spcPts val="0"/>
                        </a:spcAft>
                      </a:pPr>
                      <a:r>
                        <a:rPr lang="en-US" sz="1800" b="0" i="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print("/".join(</a:t>
                      </a:r>
                      <a:r>
                        <a:rPr lang="en-US" sz="1800" b="0" i="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seg_list</a:t>
                      </a:r>
                      <a:r>
                        <a:rPr lang="en-US" sz="1800" b="0" i="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527428422"/>
                  </a:ext>
                </a:extLst>
              </a:tr>
            </a:tbl>
          </a:graphicData>
        </a:graphic>
      </p:graphicFrame>
      <p:sp>
        <p:nvSpPr>
          <p:cNvPr id="6" name="矩形 5"/>
          <p:cNvSpPr/>
          <p:nvPr/>
        </p:nvSpPr>
        <p:spPr>
          <a:xfrm>
            <a:off x="2016666" y="4480889"/>
            <a:ext cx="5748690" cy="335989"/>
          </a:xfrm>
          <a:prstGeom prst="rect">
            <a:avLst/>
          </a:prstGeom>
        </p:spPr>
        <p:txBody>
          <a:bodyPr wrap="none">
            <a:spAutoFit/>
          </a:bodyPr>
          <a:lstStyle/>
          <a:p>
            <a:pPr indent="2667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我</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是</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一名</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大学生</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我</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喜欢</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自然语言</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处理</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p:cNvSpPr txBox="1"/>
          <p:nvPr/>
        </p:nvSpPr>
        <p:spPr>
          <a:xfrm>
            <a:off x="2016666" y="4914701"/>
            <a:ext cx="3756661" cy="1708160"/>
          </a:xfrm>
          <a:prstGeom prst="rect">
            <a:avLst/>
          </a:prstGeom>
          <a:noFill/>
        </p:spPr>
        <p:txBody>
          <a:bodyPr wrap="square" rtlCol="0">
            <a:spAutoFit/>
          </a:bodyPr>
          <a:lstStyle/>
          <a:p>
            <a:pPr>
              <a:spcBef>
                <a:spcPts val="1000"/>
              </a:spcBef>
            </a:pPr>
            <a:r>
              <a:rPr lang="zh-CN" altLang="en-US" sz="2000" dirty="0" smtClean="0"/>
              <a:t>中文分词的难点：</a:t>
            </a:r>
            <a:endParaRPr lang="en-US" altLang="zh-CN" sz="2000" dirty="0" smtClean="0"/>
          </a:p>
          <a:p>
            <a:pPr marL="285750" indent="-285750">
              <a:spcBef>
                <a:spcPts val="1000"/>
              </a:spcBef>
              <a:buFont typeface="Arial" panose="020B0604020202020204" pitchFamily="34" charset="0"/>
              <a:buChar char="•"/>
            </a:pPr>
            <a:r>
              <a:rPr lang="zh-CN" altLang="en-US" sz="2000" dirty="0" smtClean="0"/>
              <a:t>分词标准</a:t>
            </a:r>
            <a:endParaRPr lang="en-US" altLang="zh-CN" sz="2000" dirty="0" smtClean="0"/>
          </a:p>
          <a:p>
            <a:pPr marL="285750" indent="-285750">
              <a:spcBef>
                <a:spcPts val="1000"/>
              </a:spcBef>
              <a:buFont typeface="Arial" panose="020B0604020202020204" pitchFamily="34" charset="0"/>
              <a:buChar char="•"/>
            </a:pPr>
            <a:r>
              <a:rPr lang="zh-CN" altLang="en-US" sz="2000" dirty="0"/>
              <a:t>歧义</a:t>
            </a:r>
            <a:r>
              <a:rPr lang="zh-CN" altLang="en-US" sz="2000" dirty="0" smtClean="0"/>
              <a:t>问题</a:t>
            </a:r>
            <a:endParaRPr lang="en-US" altLang="zh-CN" sz="2000" dirty="0" smtClean="0"/>
          </a:p>
          <a:p>
            <a:pPr marL="285750" indent="-285750">
              <a:spcBef>
                <a:spcPts val="1000"/>
              </a:spcBef>
              <a:buFont typeface="Arial" panose="020B0604020202020204" pitchFamily="34" charset="0"/>
              <a:buChar char="•"/>
            </a:pPr>
            <a:r>
              <a:rPr lang="zh-CN" altLang="en-US" sz="2000" dirty="0"/>
              <a:t>新词</a:t>
            </a:r>
            <a:r>
              <a:rPr lang="zh-CN" altLang="en-US" sz="2000" dirty="0" smtClean="0"/>
              <a:t>识别</a:t>
            </a:r>
            <a:endParaRPr lang="en-US" altLang="zh-CN" sz="2000" dirty="0" smtClean="0"/>
          </a:p>
        </p:txBody>
      </p:sp>
      <p:sp>
        <p:nvSpPr>
          <p:cNvPr id="10" name="文本框 9"/>
          <p:cNvSpPr txBox="1"/>
          <p:nvPr/>
        </p:nvSpPr>
        <p:spPr>
          <a:xfrm>
            <a:off x="6461001" y="4981567"/>
            <a:ext cx="3756661" cy="1210588"/>
          </a:xfrm>
          <a:prstGeom prst="rect">
            <a:avLst/>
          </a:prstGeom>
          <a:noFill/>
        </p:spPr>
        <p:txBody>
          <a:bodyPr wrap="square" rtlCol="0">
            <a:spAutoFit/>
          </a:bodyPr>
          <a:lstStyle/>
          <a:p>
            <a:pPr>
              <a:spcBef>
                <a:spcPts val="1000"/>
              </a:spcBef>
            </a:pPr>
            <a:r>
              <a:rPr lang="zh-CN" altLang="en-US" sz="2000" dirty="0" smtClean="0"/>
              <a:t>常用分词方法：</a:t>
            </a:r>
            <a:endParaRPr lang="en-US" altLang="zh-CN" sz="2000" dirty="0" smtClean="0"/>
          </a:p>
          <a:p>
            <a:pPr marL="285750" indent="-285750">
              <a:spcBef>
                <a:spcPts val="1000"/>
              </a:spcBef>
              <a:buFont typeface="Arial" panose="020B0604020202020204" pitchFamily="34" charset="0"/>
              <a:buChar char="•"/>
            </a:pPr>
            <a:r>
              <a:rPr lang="ja-JP" altLang="zh-CN" dirty="0"/>
              <a:t>基于</a:t>
            </a:r>
            <a:r>
              <a:rPr lang="zh-CN" altLang="zh-CN" dirty="0"/>
              <a:t>字典</a:t>
            </a:r>
            <a:r>
              <a:rPr lang="ja-JP" altLang="zh-CN" dirty="0"/>
              <a:t>匹配的分词</a:t>
            </a:r>
            <a:r>
              <a:rPr lang="ja-JP" altLang="zh-CN" dirty="0" smtClean="0"/>
              <a:t>方法</a:t>
            </a:r>
            <a:endParaRPr lang="en-US" altLang="ja-JP" dirty="0" smtClean="0"/>
          </a:p>
          <a:p>
            <a:pPr marL="285750" indent="-285750">
              <a:spcBef>
                <a:spcPts val="1000"/>
              </a:spcBef>
              <a:buFont typeface="Arial" panose="020B0604020202020204" pitchFamily="34" charset="0"/>
              <a:buChar char="•"/>
            </a:pPr>
            <a:r>
              <a:rPr lang="zh-CN" altLang="zh-CN" dirty="0" smtClean="0"/>
              <a:t>基于</a:t>
            </a:r>
            <a:r>
              <a:rPr lang="zh-CN" altLang="zh-CN" dirty="0"/>
              <a:t>统计的分词方法</a:t>
            </a:r>
            <a:endParaRPr lang="en-US" altLang="zh-CN" sz="2000" dirty="0" smtClean="0"/>
          </a:p>
        </p:txBody>
      </p:sp>
    </p:spTree>
    <p:extLst>
      <p:ext uri="{BB962C8B-B14F-4D97-AF65-F5344CB8AC3E}">
        <p14:creationId xmlns:p14="http://schemas.microsoft.com/office/powerpoint/2010/main" val="396038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10.4</a:t>
            </a:r>
            <a:r>
              <a:rPr lang="en-US" dirty="0" smtClean="0"/>
              <a:t> </a:t>
            </a:r>
            <a:r>
              <a:rPr lang="zh-CN" altLang="en-US" dirty="0" smtClean="0"/>
              <a:t>自然语言处理</a:t>
            </a:r>
            <a:endParaRPr lang="en-US" dirty="0"/>
          </a:p>
        </p:txBody>
      </p:sp>
      <p:sp>
        <p:nvSpPr>
          <p:cNvPr id="9" name="文本框 8"/>
          <p:cNvSpPr txBox="1"/>
          <p:nvPr/>
        </p:nvSpPr>
        <p:spPr>
          <a:xfrm>
            <a:off x="1061192" y="1387766"/>
            <a:ext cx="9980682" cy="163121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smtClean="0">
                <a:latin typeface="宋体" panose="02010600030101010101" pitchFamily="2" charset="-122"/>
                <a:ea typeface="宋体" panose="02010600030101010101" pitchFamily="2" charset="-122"/>
              </a:rPr>
              <a:t>词性标注</a:t>
            </a:r>
            <a:endParaRPr lang="en-US" altLang="zh-CN" sz="2000" dirty="0" smtClean="0">
              <a:latin typeface="宋体" panose="02010600030101010101" pitchFamily="2" charset="-122"/>
              <a:ea typeface="宋体" panose="02010600030101010101" pitchFamily="2" charset="-122"/>
            </a:endParaRPr>
          </a:p>
          <a:p>
            <a:pPr algn="just"/>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r>
              <a:rPr lang="zh-CN" altLang="zh-CN" sz="2000" dirty="0" smtClean="0"/>
              <a:t>词性</a:t>
            </a:r>
            <a:r>
              <a:rPr lang="zh-CN" altLang="zh-CN" sz="2000" dirty="0"/>
              <a:t>（</a:t>
            </a:r>
            <a:r>
              <a:rPr lang="en-US" altLang="zh-CN" sz="2000" dirty="0"/>
              <a:t>part of speech, POS</a:t>
            </a:r>
            <a:r>
              <a:rPr lang="zh-CN" altLang="zh-CN" sz="2000" dirty="0"/>
              <a:t>）是基于语法语境和词语作用的具体词汇分类，是词语的基本语法属性；词性标注（</a:t>
            </a:r>
            <a:r>
              <a:rPr lang="en-US" altLang="zh-CN" sz="2000" dirty="0"/>
              <a:t>part-of-speech tagging</a:t>
            </a:r>
            <a:r>
              <a:rPr lang="zh-CN" altLang="zh-CN" sz="2000" dirty="0"/>
              <a:t>），又称为词类标注或简称为标注，是指为分词结果中的每个单词标注一个正确的词性的过程，即确定每个词是名词、动词、形容词或者其他词性的过程。</a:t>
            </a:r>
          </a:p>
        </p:txBody>
      </p:sp>
      <p:graphicFrame>
        <p:nvGraphicFramePr>
          <p:cNvPr id="4" name="表格 3"/>
          <p:cNvGraphicFramePr>
            <a:graphicFrameLocks noGrp="1"/>
          </p:cNvGraphicFramePr>
          <p:nvPr>
            <p:extLst>
              <p:ext uri="{D42A27DB-BD31-4B8C-83A1-F6EECF244321}">
                <p14:modId xmlns:p14="http://schemas.microsoft.com/office/powerpoint/2010/main" val="2428153861"/>
              </p:ext>
            </p:extLst>
          </p:nvPr>
        </p:nvGraphicFramePr>
        <p:xfrm>
          <a:off x="2319380" y="3014617"/>
          <a:ext cx="7551721" cy="1143496"/>
        </p:xfrm>
        <a:graphic>
          <a:graphicData uri="http://schemas.openxmlformats.org/drawingml/2006/table">
            <a:tbl>
              <a:tblPr firstRow="1" firstCol="1" bandRow="1"/>
              <a:tblGrid>
                <a:gridCol w="7551721">
                  <a:extLst>
                    <a:ext uri="{9D8B030D-6E8A-4147-A177-3AD203B41FA5}">
                      <a16:colId xmlns:a16="http://schemas.microsoft.com/office/drawing/2014/main" val="3330719827"/>
                    </a:ext>
                  </a:extLst>
                </a:gridCol>
              </a:tblGrid>
              <a:tr h="285874">
                <a:tc>
                  <a:txBody>
                    <a:bodyPr/>
                    <a:lstStyle/>
                    <a:p>
                      <a:pPr indent="127000" algn="just">
                        <a:lnSpc>
                          <a:spcPts val="1900"/>
                        </a:lnSpc>
                        <a:spcAft>
                          <a:spcPts val="0"/>
                        </a:spcAft>
                      </a:pPr>
                      <a:r>
                        <a:rPr lang="en-US" sz="1800" b="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import jieba.posseg as pseg</a:t>
                      </a:r>
                      <a:endParaRPr lang="zh-CN" sz="1800" b="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2747086778"/>
                  </a:ext>
                </a:extLst>
              </a:tr>
              <a:tr h="285874">
                <a:tc>
                  <a:txBody>
                    <a:bodyPr/>
                    <a:lstStyle/>
                    <a:p>
                      <a:pPr indent="127000" algn="just">
                        <a:lnSpc>
                          <a:spcPts val="1900"/>
                        </a:lnSpc>
                        <a:spcAft>
                          <a:spcPts val="0"/>
                        </a:spcAft>
                      </a:pPr>
                      <a:r>
                        <a:rPr lang="en-US"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words = </a:t>
                      </a:r>
                      <a:r>
                        <a:rPr lang="en-US" sz="1800" b="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pseg.cut</a:t>
                      </a:r>
                      <a:r>
                        <a:rPr lang="en-US"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zh-CN"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我是一名大学生，我喜欢自然语言处理。</a:t>
                      </a:r>
                      <a:r>
                        <a:rPr lang="en-US"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endParaRPr lang="zh-CN"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351486314"/>
                  </a:ext>
                </a:extLst>
              </a:tr>
              <a:tr h="285874">
                <a:tc>
                  <a:txBody>
                    <a:bodyPr/>
                    <a:lstStyle/>
                    <a:p>
                      <a:pPr indent="127000" algn="just">
                        <a:lnSpc>
                          <a:spcPts val="1900"/>
                        </a:lnSpc>
                        <a:spcAft>
                          <a:spcPts val="0"/>
                        </a:spcAft>
                      </a:pPr>
                      <a:r>
                        <a:rPr lang="en-US" sz="1800" b="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for word, flag in words:</a:t>
                      </a:r>
                      <a:endParaRPr lang="zh-CN" sz="1800" b="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065080495"/>
                  </a:ext>
                </a:extLst>
              </a:tr>
              <a:tr h="285874">
                <a:tc>
                  <a:txBody>
                    <a:bodyPr/>
                    <a:lstStyle/>
                    <a:p>
                      <a:pPr indent="127000" algn="just">
                        <a:lnSpc>
                          <a:spcPts val="1900"/>
                        </a:lnSpc>
                        <a:spcAft>
                          <a:spcPts val="0"/>
                        </a:spcAft>
                      </a:pPr>
                      <a:r>
                        <a:rPr lang="en-US"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print('%s %s' % (word, flag))</a:t>
                      </a:r>
                      <a:endParaRPr lang="zh-CN"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578787675"/>
                  </a:ext>
                </a:extLst>
              </a:tr>
            </a:tbl>
          </a:graphicData>
        </a:graphic>
      </p:graphicFrame>
      <p:sp>
        <p:nvSpPr>
          <p:cNvPr id="10" name="矩形 9"/>
          <p:cNvSpPr/>
          <p:nvPr/>
        </p:nvSpPr>
        <p:spPr>
          <a:xfrm>
            <a:off x="2103235" y="4238121"/>
            <a:ext cx="6096000" cy="2528897"/>
          </a:xfrm>
          <a:prstGeom prst="rect">
            <a:avLst/>
          </a:prstGeom>
        </p:spPr>
        <p:txBody>
          <a:bodyPr>
            <a:spAutoFit/>
          </a:bodyPr>
          <a:lstStyle/>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我</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是</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一名</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大学生</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 n</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 x</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我</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喜欢</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自然语言</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处理</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indent="2286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 x</a:t>
            </a:r>
            <a:endParaRPr lang="zh-CN" altLang="zh-CN"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4837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10.4</a:t>
            </a:r>
            <a:r>
              <a:rPr lang="en-US" dirty="0" smtClean="0"/>
              <a:t> </a:t>
            </a:r>
            <a:r>
              <a:rPr lang="zh-CN" altLang="en-US" dirty="0" smtClean="0"/>
              <a:t>自然语言处理</a:t>
            </a:r>
            <a:endParaRPr lang="en-US" dirty="0"/>
          </a:p>
        </p:txBody>
      </p:sp>
      <p:sp>
        <p:nvSpPr>
          <p:cNvPr id="7" name="文本框 6"/>
          <p:cNvSpPr txBox="1"/>
          <p:nvPr/>
        </p:nvSpPr>
        <p:spPr>
          <a:xfrm>
            <a:off x="1069147" y="1600200"/>
            <a:ext cx="9980682" cy="1821011"/>
          </a:xfrm>
          <a:prstGeom prst="rect">
            <a:avLst/>
          </a:prstGeom>
          <a:noFill/>
        </p:spPr>
        <p:txBody>
          <a:bodyPr wrap="square" rtlCol="0">
            <a:spAutoFit/>
          </a:bodyPr>
          <a:lstStyle/>
          <a:p>
            <a:r>
              <a:rPr lang="zh-CN" altLang="zh-CN"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2</a:t>
            </a:r>
            <a:r>
              <a:rPr lang="zh-CN"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句法分析</a:t>
            </a:r>
            <a:endParaRPr lang="en-US" altLang="zh-CN" sz="2400" dirty="0" smtClean="0">
              <a:latin typeface="宋体" panose="02010600030101010101" pitchFamily="2" charset="-122"/>
              <a:ea typeface="宋体" panose="02010600030101010101" pitchFamily="2" charset="-122"/>
            </a:endParaRPr>
          </a:p>
          <a:p>
            <a:pPr>
              <a:spcBef>
                <a:spcPts val="1000"/>
              </a:spcBef>
            </a:pPr>
            <a:r>
              <a:rPr lang="en-US" altLang="ja-JP" sz="2000" dirty="0" smtClean="0">
                <a:latin typeface="宋体" panose="02010600030101010101" pitchFamily="2" charset="-122"/>
                <a:ea typeface="宋体" panose="02010600030101010101" pitchFamily="2" charset="-122"/>
              </a:rPr>
              <a:t>    </a:t>
            </a:r>
            <a:r>
              <a:rPr lang="ja-JP" altLang="zh-CN" sz="2000" dirty="0" smtClean="0">
                <a:latin typeface="宋体" panose="02010600030101010101" pitchFamily="2" charset="-122"/>
                <a:ea typeface="宋体" panose="02010600030101010101" pitchFamily="2" charset="-122"/>
              </a:rPr>
              <a:t>句法分析</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syntactic parsing</a:t>
            </a:r>
            <a:r>
              <a:rPr lang="zh-CN"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是自然语言处理中的关键技术之一</a:t>
            </a:r>
            <a:r>
              <a:rPr lang="zh-CN"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其基本任务是确定句子的句法结构</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syntactic structure</a:t>
            </a:r>
            <a:r>
              <a:rPr lang="zh-CN"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或句子中词汇之间的依存关系</a:t>
            </a:r>
            <a:r>
              <a:rPr lang="zh-CN" altLang="zh-CN" sz="2000" dirty="0">
                <a:latin typeface="宋体" panose="02010600030101010101" pitchFamily="2" charset="-122"/>
                <a:ea typeface="宋体" panose="02010600030101010101" pitchFamily="2" charset="-122"/>
              </a:rPr>
              <a:t>。因此，</a:t>
            </a:r>
            <a:r>
              <a:rPr lang="ja-JP" altLang="zh-CN" sz="2000" dirty="0">
                <a:latin typeface="宋体" panose="02010600030101010101" pitchFamily="2" charset="-122"/>
                <a:ea typeface="宋体" panose="02010600030101010101" pitchFamily="2" charset="-122"/>
              </a:rPr>
              <a:t>句法分析通常被分为句法结构分析</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syntactic structure parsing</a:t>
            </a:r>
            <a:r>
              <a:rPr lang="zh-CN"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和依存关系分析</a:t>
            </a: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dependency parsing</a:t>
            </a:r>
            <a:r>
              <a:rPr lang="zh-CN"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两种。</a:t>
            </a:r>
            <a:endParaRPr lang="zh-CN" altLang="zh-CN" sz="2000" dirty="0">
              <a:latin typeface="宋体" panose="02010600030101010101" pitchFamily="2" charset="-122"/>
              <a:ea typeface="宋体" panose="02010600030101010101" pitchFamily="2" charset="-122"/>
            </a:endParaRPr>
          </a:p>
        </p:txBody>
      </p:sp>
      <p:pic>
        <p:nvPicPr>
          <p:cNvPr id="8" name="图片 7"/>
          <p:cNvPicPr/>
          <p:nvPr/>
        </p:nvPicPr>
        <p:blipFill rotWithShape="1">
          <a:blip r:embed="rId3">
            <a:extLst>
              <a:ext uri="{28A0092B-C50C-407E-A947-70E740481C1C}">
                <a14:useLocalDpi xmlns:a14="http://schemas.microsoft.com/office/drawing/2010/main" val="0"/>
              </a:ext>
            </a:extLst>
          </a:blip>
          <a:srcRect l="3190" t="6496" r="3597" b="6041"/>
          <a:stretch/>
        </p:blipFill>
        <p:spPr bwMode="auto">
          <a:xfrm>
            <a:off x="3135078" y="3589721"/>
            <a:ext cx="5450657" cy="20685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10150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10.4</a:t>
            </a:r>
            <a:r>
              <a:rPr lang="en-US" dirty="0" smtClean="0"/>
              <a:t> </a:t>
            </a:r>
            <a:r>
              <a:rPr lang="zh-CN" altLang="en-US" dirty="0" smtClean="0"/>
              <a:t>自然语言处理</a:t>
            </a:r>
            <a:endParaRPr lang="en-US" dirty="0"/>
          </a:p>
        </p:txBody>
      </p:sp>
      <p:sp>
        <p:nvSpPr>
          <p:cNvPr id="3" name="矩形 2"/>
          <p:cNvSpPr/>
          <p:nvPr/>
        </p:nvSpPr>
        <p:spPr>
          <a:xfrm>
            <a:off x="1387964" y="5972145"/>
            <a:ext cx="9414553" cy="400110"/>
          </a:xfrm>
          <a:prstGeom prst="rect">
            <a:avLst/>
          </a:prstGeom>
        </p:spPr>
        <p:txBody>
          <a:bodyPr wrap="square">
            <a:spAutoFit/>
          </a:bodyPr>
          <a:lstStyle/>
          <a:p>
            <a:r>
              <a:rPr lang="zh-CN"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句法结构分析方法可以分为</a:t>
            </a:r>
            <a:r>
              <a:rPr lang="zh-CN" altLang="zh-CN" sz="20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基于规则的分析方法</a:t>
            </a:r>
            <a:r>
              <a:rPr lang="zh-CN"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zh-CN" sz="20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基于统计的分析方法</a:t>
            </a:r>
            <a:r>
              <a:rPr lang="zh-CN"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两大类。</a:t>
            </a:r>
            <a:endParaRPr lang="zh-CN" altLang="en-US" sz="2000" dirty="0"/>
          </a:p>
        </p:txBody>
      </p:sp>
      <p:sp>
        <p:nvSpPr>
          <p:cNvPr id="6" name="文本框 5"/>
          <p:cNvSpPr txBox="1"/>
          <p:nvPr/>
        </p:nvSpPr>
        <p:spPr>
          <a:xfrm>
            <a:off x="1069147" y="1607906"/>
            <a:ext cx="9980682" cy="132343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smtClean="0">
                <a:latin typeface="宋体" panose="02010600030101010101" pitchFamily="2" charset="-122"/>
                <a:ea typeface="宋体" panose="02010600030101010101" pitchFamily="2" charset="-122"/>
              </a:rPr>
              <a:t>句法结构分析</a:t>
            </a:r>
            <a:endParaRPr lang="en-US" altLang="zh-CN" sz="2000" dirty="0" smtClean="0">
              <a:latin typeface="宋体" panose="02010600030101010101" pitchFamily="2" charset="-122"/>
              <a:ea typeface="宋体" panose="02010600030101010101" pitchFamily="2" charset="-122"/>
            </a:endParaRPr>
          </a:p>
          <a:p>
            <a:r>
              <a:rPr lang="en-US" altLang="zh-CN" sz="2000" dirty="0" smtClean="0">
                <a:latin typeface="宋体" panose="02010600030101010101" pitchFamily="2" charset="-122"/>
                <a:ea typeface="宋体" panose="02010600030101010101" pitchFamily="2" charset="-122"/>
              </a:rPr>
              <a:t>    </a:t>
            </a:r>
            <a:r>
              <a:rPr lang="zh-CN" altLang="zh-CN" sz="2000" dirty="0" smtClean="0">
                <a:latin typeface="宋体" panose="02010600030101010101" pitchFamily="2" charset="-122"/>
                <a:ea typeface="宋体" panose="02010600030101010101" pitchFamily="2" charset="-122"/>
              </a:rPr>
              <a:t>句法结构分析对输入的句子进行结构分析，识别句子中各成分的语法结构，并分析各成分之间的关系。句法结构可以用一个树状的数据结构来表示，通常被称为句法分析树（</a:t>
            </a:r>
            <a:r>
              <a:rPr lang="en-US" altLang="zh-CN" sz="2000" dirty="0" smtClean="0">
                <a:latin typeface="宋体" panose="02010600030101010101" pitchFamily="2" charset="-122"/>
                <a:ea typeface="宋体" panose="02010600030101010101" pitchFamily="2" charset="-122"/>
              </a:rPr>
              <a:t>syntactic parsing tree)</a:t>
            </a:r>
            <a:r>
              <a:rPr lang="zh-CN" altLang="zh-CN" sz="2000" dirty="0" smtClean="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3396782" y="3150629"/>
            <a:ext cx="4824897" cy="2316520"/>
          </a:xfrm>
          <a:prstGeom prst="rect">
            <a:avLst/>
          </a:prstGeom>
        </p:spPr>
      </p:pic>
    </p:spTree>
    <p:extLst>
      <p:ext uri="{BB962C8B-B14F-4D97-AF65-F5344CB8AC3E}">
        <p14:creationId xmlns:p14="http://schemas.microsoft.com/office/powerpoint/2010/main" val="125521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10.4</a:t>
            </a:r>
            <a:r>
              <a:rPr lang="en-US" dirty="0" smtClean="0"/>
              <a:t> </a:t>
            </a:r>
            <a:r>
              <a:rPr lang="zh-CN" altLang="en-US" dirty="0" smtClean="0"/>
              <a:t>自然语言处理</a:t>
            </a:r>
            <a:endParaRPr lang="en-US" dirty="0"/>
          </a:p>
        </p:txBody>
      </p:sp>
      <p:sp>
        <p:nvSpPr>
          <p:cNvPr id="7" name="文本框 6"/>
          <p:cNvSpPr txBox="1"/>
          <p:nvPr/>
        </p:nvSpPr>
        <p:spPr>
          <a:xfrm>
            <a:off x="1069147" y="1607906"/>
            <a:ext cx="9980682"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smtClean="0">
                <a:latin typeface="宋体" panose="02010600030101010101" pitchFamily="2" charset="-122"/>
                <a:ea typeface="宋体" panose="02010600030101010101" pitchFamily="2" charset="-122"/>
              </a:rPr>
              <a:t>依存句法分析</a:t>
            </a:r>
            <a:endParaRPr lang="en-US" altLang="zh-CN" sz="2000" dirty="0" smtClean="0">
              <a:latin typeface="宋体" panose="02010600030101010101" pitchFamily="2" charset="-122"/>
              <a:ea typeface="宋体" panose="02010600030101010101" pitchFamily="2" charset="-122"/>
            </a:endParaRPr>
          </a:p>
          <a:p>
            <a:r>
              <a:rPr lang="en-US" altLang="zh-CN" sz="2000" dirty="0" smtClean="0">
                <a:latin typeface="宋体" panose="02010600030101010101" pitchFamily="2" charset="-122"/>
                <a:ea typeface="宋体" panose="02010600030101010101" pitchFamily="2" charset="-122"/>
              </a:rPr>
              <a:t>    </a:t>
            </a:r>
            <a:r>
              <a:rPr lang="zh-CN" altLang="zh-CN" sz="2000" dirty="0" smtClean="0">
                <a:latin typeface="宋体" panose="02010600030101010101" pitchFamily="2" charset="-122"/>
                <a:ea typeface="宋体" panose="02010600030101010101" pitchFamily="2" charset="-122"/>
              </a:rPr>
              <a:t>依存</a:t>
            </a:r>
            <a:r>
              <a:rPr lang="zh-CN" altLang="zh-CN" sz="2000" dirty="0">
                <a:latin typeface="宋体" panose="02010600030101010101" pitchFamily="2" charset="-122"/>
                <a:ea typeface="宋体" panose="02010600030101010101" pitchFamily="2" charset="-122"/>
              </a:rPr>
              <a:t>语法（</a:t>
            </a:r>
            <a:r>
              <a:rPr lang="en-US" altLang="zh-CN" sz="2000" dirty="0">
                <a:latin typeface="宋体" panose="02010600030101010101" pitchFamily="2" charset="-122"/>
                <a:ea typeface="宋体" panose="02010600030101010101" pitchFamily="2" charset="-122"/>
              </a:rPr>
              <a:t>Dependency Parsing, DP</a:t>
            </a:r>
            <a:r>
              <a:rPr lang="zh-CN" altLang="zh-CN" sz="2000" dirty="0">
                <a:latin typeface="宋体" panose="02010600030101010101" pitchFamily="2" charset="-122"/>
                <a:ea typeface="宋体" panose="02010600030101010101" pitchFamily="2" charset="-122"/>
              </a:rPr>
              <a:t>）通过分析语言单位内成分之间的依存关系来揭示其句法结构。直观来讲，依存句法分析就是识别句子中的“主谓宾定状补”这些语法成分，并分析各成分之间的关系。在依存语法理论中，“依存”就是指词与词之间支配与被支配的关系，这种关系不是对等的，而是有方向的。处于支配地位的成分称为支配者，而处于被支配地位的成分称为从属者。</a:t>
            </a:r>
          </a:p>
        </p:txBody>
      </p:sp>
      <p:sp>
        <p:nvSpPr>
          <p:cNvPr id="3" name="矩形 2"/>
          <p:cNvSpPr/>
          <p:nvPr/>
        </p:nvSpPr>
        <p:spPr>
          <a:xfrm>
            <a:off x="1104900" y="5972145"/>
            <a:ext cx="9982200" cy="707886"/>
          </a:xfrm>
          <a:prstGeom prst="rect">
            <a:avLst/>
          </a:prstGeom>
        </p:spPr>
        <p:txBody>
          <a:bodyPr wrap="square">
            <a:spAutoFit/>
          </a:bodyPr>
          <a:lstStyle/>
          <a:p>
            <a:r>
              <a:rPr lang="zh-CN" altLang="en-US" sz="2000" dirty="0" smtClean="0"/>
              <a:t>    依存句法分析方法包括</a:t>
            </a:r>
            <a:r>
              <a:rPr lang="zh-CN" altLang="zh-CN" sz="2000" dirty="0" smtClean="0"/>
              <a:t>生成</a:t>
            </a:r>
            <a:r>
              <a:rPr lang="zh-CN" altLang="zh-CN" sz="2000" dirty="0"/>
              <a:t>式依存分析方法、判别式依存分析方法和确定性依存分析方法等</a:t>
            </a:r>
            <a:r>
              <a:rPr lang="zh-CN" altLang="zh-CN" dirty="0"/>
              <a:t>。</a:t>
            </a:r>
          </a:p>
        </p:txBody>
      </p:sp>
      <p:pic>
        <p:nvPicPr>
          <p:cNvPr id="10" name="图片 9"/>
          <p:cNvPicPr/>
          <p:nvPr/>
        </p:nvPicPr>
        <p:blipFill>
          <a:blip r:embed="rId3"/>
          <a:stretch>
            <a:fillRect/>
          </a:stretch>
        </p:blipFill>
        <p:spPr>
          <a:xfrm>
            <a:off x="2555892" y="3598409"/>
            <a:ext cx="7007191" cy="2061246"/>
          </a:xfrm>
          <a:prstGeom prst="rect">
            <a:avLst/>
          </a:prstGeom>
        </p:spPr>
      </p:pic>
    </p:spTree>
    <p:extLst>
      <p:ext uri="{BB962C8B-B14F-4D97-AF65-F5344CB8AC3E}">
        <p14:creationId xmlns:p14="http://schemas.microsoft.com/office/powerpoint/2010/main" val="325947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10.4</a:t>
            </a:r>
            <a:r>
              <a:rPr lang="en-US" dirty="0" smtClean="0"/>
              <a:t> </a:t>
            </a:r>
            <a:r>
              <a:rPr lang="zh-CN" altLang="en-US" dirty="0" smtClean="0"/>
              <a:t>自然语言处理</a:t>
            </a:r>
            <a:endParaRPr lang="en-US" dirty="0"/>
          </a:p>
        </p:txBody>
      </p:sp>
      <p:sp>
        <p:nvSpPr>
          <p:cNvPr id="7" name="文本框 6"/>
          <p:cNvSpPr txBox="1"/>
          <p:nvPr/>
        </p:nvSpPr>
        <p:spPr>
          <a:xfrm>
            <a:off x="1045097" y="1301854"/>
            <a:ext cx="10028781" cy="2098010"/>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3</a:t>
            </a:r>
            <a:r>
              <a:rPr lang="zh-CN" altLang="en-US" sz="2400" dirty="0" smtClean="0">
                <a:latin typeface="宋体" panose="02010600030101010101" pitchFamily="2" charset="-122"/>
                <a:ea typeface="宋体" panose="02010600030101010101" pitchFamily="2" charset="-122"/>
              </a:rPr>
              <a:t>）语义分析</a:t>
            </a:r>
            <a:endParaRPr lang="en-US" altLang="zh-CN" sz="2400" dirty="0" smtClean="0">
              <a:latin typeface="宋体" panose="02010600030101010101" pitchFamily="2" charset="-122"/>
              <a:ea typeface="宋体" panose="02010600030101010101" pitchFamily="2" charset="-122"/>
            </a:endParaRPr>
          </a:p>
          <a:p>
            <a:pPr marL="342900" indent="-342900">
              <a:spcBef>
                <a:spcPts val="1000"/>
              </a:spcBef>
              <a:buFont typeface="Arial" panose="020B0604020202020204" pitchFamily="34" charset="0"/>
              <a:buChar char="•"/>
            </a:pPr>
            <a:r>
              <a:rPr lang="zh-CN" altLang="en-US" sz="2000" dirty="0" smtClean="0">
                <a:latin typeface="宋体" panose="02010600030101010101" pitchFamily="2" charset="-122"/>
                <a:ea typeface="宋体" panose="02010600030101010101" pitchFamily="2" charset="-122"/>
              </a:rPr>
              <a:t>词义消歧</a:t>
            </a:r>
            <a:endParaRPr lang="en-US" altLang="zh-CN" sz="2000" dirty="0" smtClean="0">
              <a:latin typeface="宋体" panose="02010600030101010101" pitchFamily="2" charset="-122"/>
              <a:ea typeface="宋体" panose="02010600030101010101" pitchFamily="2" charset="-122"/>
            </a:endParaRPr>
          </a:p>
          <a:p>
            <a:r>
              <a:rPr lang="en-US" altLang="zh-CN" sz="2000" dirty="0" smtClean="0">
                <a:latin typeface="宋体" panose="02010600030101010101" pitchFamily="2" charset="-122"/>
                <a:ea typeface="宋体" panose="02010600030101010101" pitchFamily="2" charset="-122"/>
              </a:rPr>
              <a:t>    </a:t>
            </a:r>
            <a:r>
              <a:rPr lang="zh-CN" altLang="en-US" sz="2000" dirty="0" smtClean="0">
                <a:latin typeface="宋体" panose="02010600030101010101" pitchFamily="2" charset="-122"/>
                <a:ea typeface="宋体" panose="02010600030101010101" pitchFamily="2" charset="-122"/>
              </a:rPr>
              <a:t>词义消歧指的是确定待分析词语在文本中的含义的过程。</a:t>
            </a:r>
            <a:r>
              <a:rPr lang="zh-CN" altLang="zh-CN" sz="2000" dirty="0" smtClean="0"/>
              <a:t>词义消歧在文本理解的任务中极为重要，是句子和篇章语义理解的基础。</a:t>
            </a:r>
            <a:endParaRPr lang="en-US" altLang="zh-CN" sz="2000" dirty="0" smtClean="0"/>
          </a:p>
          <a:p>
            <a:r>
              <a:rPr lang="en-US" altLang="zh-CN" sz="2000" dirty="0" smtClean="0"/>
              <a:t>    </a:t>
            </a:r>
            <a:r>
              <a:rPr lang="zh-CN" altLang="zh-CN" sz="2000" dirty="0" smtClean="0"/>
              <a:t>基于</a:t>
            </a:r>
            <a:r>
              <a:rPr lang="zh-CN" altLang="zh-CN" sz="2000" dirty="0"/>
              <a:t>Lesk算法的词义消歧</a:t>
            </a:r>
            <a:r>
              <a:rPr lang="zh-CN" altLang="zh-CN" sz="2000" dirty="0" smtClean="0"/>
              <a:t>工具pywsd为例，展示词义消歧具体过程：</a:t>
            </a:r>
          </a:p>
          <a:p>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val="355296588"/>
              </p:ext>
            </p:extLst>
          </p:nvPr>
        </p:nvGraphicFramePr>
        <p:xfrm>
          <a:off x="1568914" y="3103639"/>
          <a:ext cx="8787865" cy="1727334"/>
        </p:xfrm>
        <a:graphic>
          <a:graphicData uri="http://schemas.openxmlformats.org/drawingml/2006/table">
            <a:tbl>
              <a:tblPr firstRow="1" firstCol="1" bandRow="1"/>
              <a:tblGrid>
                <a:gridCol w="8787865">
                  <a:extLst>
                    <a:ext uri="{9D8B030D-6E8A-4147-A177-3AD203B41FA5}">
                      <a16:colId xmlns:a16="http://schemas.microsoft.com/office/drawing/2014/main" val="2219004559"/>
                    </a:ext>
                  </a:extLst>
                </a:gridCol>
              </a:tblGrid>
              <a:tr h="287889">
                <a:tc>
                  <a:txBody>
                    <a:bodyPr/>
                    <a:lstStyle/>
                    <a:p>
                      <a:pPr indent="127000" algn="just">
                        <a:lnSpc>
                          <a:spcPts val="19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from pywsd.lesk import simple_lesk</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1513921934"/>
                  </a:ext>
                </a:extLst>
              </a:tr>
              <a:tr h="287889">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sent = 'I went to the bank to deposit my money.'</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947273430"/>
                  </a:ext>
                </a:extLst>
              </a:tr>
              <a:tr h="287889">
                <a:tc>
                  <a:txBody>
                    <a:bodyPr/>
                    <a:lstStyle/>
                    <a:p>
                      <a:pPr indent="127000" algn="just">
                        <a:lnSpc>
                          <a:spcPts val="19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ambiguous = 'bank'</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865656361"/>
                  </a:ext>
                </a:extLst>
              </a:tr>
              <a:tr h="287889">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answer =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simple_lesk</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(sent, ambiguous,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pos</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='n')</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655767033"/>
                  </a:ext>
                </a:extLst>
              </a:tr>
              <a:tr h="287889">
                <a:tc>
                  <a:txBody>
                    <a:bodyPr/>
                    <a:lstStyle/>
                    <a:p>
                      <a:pPr indent="127000" algn="just">
                        <a:lnSpc>
                          <a:spcPts val="19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print(answer)</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32695492"/>
                  </a:ext>
                </a:extLst>
              </a:tr>
              <a:tr h="287889">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answer.definition</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604279779"/>
                  </a:ext>
                </a:extLst>
              </a:tr>
            </a:tbl>
          </a:graphicData>
        </a:graphic>
      </p:graphicFrame>
      <p:sp>
        <p:nvSpPr>
          <p:cNvPr id="5" name="矩形 4"/>
          <p:cNvSpPr/>
          <p:nvPr/>
        </p:nvSpPr>
        <p:spPr>
          <a:xfrm>
            <a:off x="1568913" y="4866234"/>
            <a:ext cx="8787865" cy="823302"/>
          </a:xfrm>
          <a:prstGeom prst="rect">
            <a:avLst/>
          </a:prstGeom>
        </p:spPr>
        <p:txBody>
          <a:bodyPr wrap="square">
            <a:spAutoFit/>
          </a:bodyPr>
          <a:lstStyle/>
          <a:p>
            <a:pPr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Synset</a:t>
            </a: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('depository_financial_institution.n.01')</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a financial institution that accepts deposits and channels the money into lending activities</a:t>
            </a:r>
            <a:endParaRPr lang="zh-CN" altLang="zh-CN"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p:txBody>
      </p:sp>
      <p:sp>
        <p:nvSpPr>
          <p:cNvPr id="8" name="矩形 7"/>
          <p:cNvSpPr/>
          <p:nvPr/>
        </p:nvSpPr>
        <p:spPr>
          <a:xfrm>
            <a:off x="1104900" y="5618100"/>
            <a:ext cx="9982200" cy="1015663"/>
          </a:xfrm>
          <a:prstGeom prst="rect">
            <a:avLst/>
          </a:prstGeom>
        </p:spPr>
        <p:txBody>
          <a:bodyPr wrap="square">
            <a:spAutoFit/>
          </a:bodyPr>
          <a:lstStyle/>
          <a:p>
            <a:r>
              <a:rPr lang="en-US" altLang="zh-CN"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实际</a:t>
            </a:r>
            <a:r>
              <a:rPr lang="zh-CN" altLang="zh-CN" sz="20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操作中，词义消歧问题会更为复杂，为此也产生了多种方法来实现词义消歧。目前，词义消歧常用的方法可以分为基于词典的词义消歧、有监督的词义消歧和无监督的词义消歧等三种类型。</a:t>
            </a:r>
            <a:endParaRPr lang="zh-CN" altLang="en-US" sz="2000" dirty="0"/>
          </a:p>
        </p:txBody>
      </p:sp>
    </p:spTree>
    <p:extLst>
      <p:ext uri="{BB962C8B-B14F-4D97-AF65-F5344CB8AC3E}">
        <p14:creationId xmlns:p14="http://schemas.microsoft.com/office/powerpoint/2010/main" val="109602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10.4</a:t>
            </a:r>
            <a:r>
              <a:rPr lang="en-US" dirty="0" smtClean="0"/>
              <a:t> </a:t>
            </a:r>
            <a:r>
              <a:rPr lang="zh-CN" altLang="en-US" dirty="0" smtClean="0"/>
              <a:t>自然语言处理</a:t>
            </a:r>
            <a:endParaRPr lang="en-US" dirty="0"/>
          </a:p>
        </p:txBody>
      </p:sp>
      <p:sp>
        <p:nvSpPr>
          <p:cNvPr id="7" name="文本框 6"/>
          <p:cNvSpPr txBox="1"/>
          <p:nvPr/>
        </p:nvSpPr>
        <p:spPr>
          <a:xfrm>
            <a:off x="1104900" y="1508925"/>
            <a:ext cx="9980682" cy="2195473"/>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smtClean="0">
                <a:latin typeface="宋体" panose="02010600030101010101" pitchFamily="2" charset="-122"/>
                <a:ea typeface="宋体" panose="02010600030101010101" pitchFamily="2" charset="-122"/>
              </a:rPr>
              <a:t>语义角色标注</a:t>
            </a:r>
            <a:endParaRPr lang="en-US" altLang="zh-CN" sz="2000" dirty="0" smtClean="0">
              <a:latin typeface="宋体" panose="02010600030101010101" pitchFamily="2" charset="-122"/>
              <a:ea typeface="宋体" panose="02010600030101010101" pitchFamily="2" charset="-122"/>
            </a:endParaRPr>
          </a:p>
          <a:p>
            <a:pPr algn="just">
              <a:spcBef>
                <a:spcPts val="1000"/>
              </a:spcBef>
            </a:pPr>
            <a:r>
              <a:rPr lang="en-US" altLang="zh-CN" sz="2000" dirty="0" smtClean="0">
                <a:latin typeface="宋体" panose="02010600030101010101" pitchFamily="2" charset="-122"/>
                <a:ea typeface="宋体" panose="02010600030101010101" pitchFamily="2" charset="-122"/>
              </a:rPr>
              <a:t>    </a:t>
            </a:r>
            <a:r>
              <a:rPr lang="zh-CN" altLang="zh-CN" sz="2000" dirty="0" smtClean="0">
                <a:latin typeface="宋体" panose="02010600030101010101" pitchFamily="2" charset="-122"/>
                <a:ea typeface="宋体" panose="02010600030101010101" pitchFamily="2" charset="-122"/>
              </a:rPr>
              <a:t>语义</a:t>
            </a:r>
            <a:r>
              <a:rPr lang="zh-CN" altLang="zh-CN" sz="2000" dirty="0">
                <a:latin typeface="宋体" panose="02010600030101010101" pitchFamily="2" charset="-122"/>
                <a:ea typeface="宋体" panose="02010600030101010101" pitchFamily="2" charset="-122"/>
              </a:rPr>
              <a:t>角色标注的任务就是以句子的谓词为中心,研究句子中各成分与谓词之间的关系，并且用语义角色来描述它们之间的</a:t>
            </a:r>
            <a:r>
              <a:rPr lang="zh-CN" altLang="zh-CN" sz="2000" dirty="0" smtClean="0">
                <a:latin typeface="宋体" panose="02010600030101010101" pitchFamily="2" charset="-122"/>
                <a:ea typeface="宋体" panose="02010600030101010101" pitchFamily="2" charset="-122"/>
              </a:rPr>
              <a:t>关系</a:t>
            </a:r>
            <a:r>
              <a:rPr lang="zh-CN" altLang="en-US" sz="2000" dirty="0" smtClean="0">
                <a:latin typeface="宋体" panose="02010600030101010101" pitchFamily="2" charset="-122"/>
                <a:ea typeface="宋体" panose="02010600030101010101" pitchFamily="2" charset="-122"/>
              </a:rPr>
              <a:t>，即</a:t>
            </a:r>
            <a:r>
              <a:rPr lang="zh-CN" altLang="zh-CN" sz="2000" dirty="0">
                <a:latin typeface="宋体" panose="02010600030101010101" pitchFamily="2" charset="-122"/>
                <a:ea typeface="宋体" panose="02010600030101010101" pitchFamily="2" charset="-122"/>
              </a:rPr>
              <a:t>分析句子的谓词论元结构</a:t>
            </a:r>
            <a:r>
              <a:rPr lang="zh-CN"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论元是指跟</a:t>
            </a:r>
            <a:r>
              <a:rPr lang="zh-CN" altLang="en-US" sz="2000" dirty="0">
                <a:latin typeface="宋体" panose="02010600030101010101" pitchFamily="2" charset="-122"/>
                <a:ea typeface="宋体" panose="02010600030101010101" pitchFamily="2" charset="-122"/>
              </a:rPr>
              <a:t>谓词搭配的</a:t>
            </a:r>
            <a:r>
              <a:rPr lang="zh-CN" altLang="en-US" sz="2000" dirty="0" smtClean="0">
                <a:latin typeface="宋体" panose="02010600030101010101" pitchFamily="2" charset="-122"/>
                <a:ea typeface="宋体" panose="02010600030101010101" pitchFamily="2" charset="-122"/>
              </a:rPr>
              <a:t>名词。每个</a:t>
            </a:r>
            <a:r>
              <a:rPr lang="zh-CN" altLang="en-US" sz="2000" dirty="0">
                <a:latin typeface="宋体" panose="02010600030101010101" pitchFamily="2" charset="-122"/>
                <a:ea typeface="宋体" panose="02010600030101010101" pitchFamily="2" charset="-122"/>
              </a:rPr>
              <a:t>动词都有自己的论元结构</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规定哪些论元是必需的</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哪些是任选的</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还规定论元在句子的语法功能</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如主语、宾语等</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以及论元与动词的语义关系</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如施事、受事等</a:t>
            </a:r>
            <a:r>
              <a:rPr lang="en-US" altLang="zh-CN" sz="2000" dirty="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spcBef>
                <a:spcPts val="1000"/>
              </a:spcBef>
            </a:pPr>
            <a:r>
              <a:rPr lang="en-US" altLang="zh-CN" sz="2000" dirty="0" smtClean="0"/>
              <a:t>    </a:t>
            </a:r>
            <a:r>
              <a:rPr lang="zh-CN" altLang="zh-CN" sz="2000" dirty="0" smtClean="0"/>
              <a:t>语义</a:t>
            </a:r>
            <a:r>
              <a:rPr lang="zh-CN" altLang="zh-CN" sz="2000" dirty="0"/>
              <a:t>角色标注是在句法分析的基础上进行</a:t>
            </a:r>
            <a:r>
              <a:rPr lang="zh-CN" altLang="zh-CN" sz="2000" dirty="0" smtClean="0"/>
              <a:t>的</a:t>
            </a:r>
            <a:r>
              <a:rPr lang="zh-CN" altLang="en-US" sz="2000" dirty="0" smtClean="0"/>
              <a:t>，其一般过程如下：</a:t>
            </a:r>
            <a:endParaRPr lang="zh-CN" altLang="zh-CN" sz="2000" dirty="0">
              <a:latin typeface="宋体" panose="02010600030101010101" pitchFamily="2" charset="-122"/>
              <a:ea typeface="宋体" panose="02010600030101010101" pitchFamily="2" charset="-122"/>
            </a:endParaRPr>
          </a:p>
        </p:txBody>
      </p:sp>
      <p:pic>
        <p:nvPicPr>
          <p:cNvPr id="6" name="图片 5"/>
          <p:cNvPicPr/>
          <p:nvPr/>
        </p:nvPicPr>
        <p:blipFill rotWithShape="1">
          <a:blip r:embed="rId3">
            <a:extLst>
              <a:ext uri="{28A0092B-C50C-407E-A947-70E740481C1C}">
                <a14:useLocalDpi xmlns:a14="http://schemas.microsoft.com/office/drawing/2010/main" val="0"/>
              </a:ext>
            </a:extLst>
          </a:blip>
          <a:srcRect l="1838" t="16610" r="1821" b="16889"/>
          <a:stretch/>
        </p:blipFill>
        <p:spPr bwMode="auto">
          <a:xfrm>
            <a:off x="2579955" y="3905408"/>
            <a:ext cx="6959065" cy="730866"/>
          </a:xfrm>
          <a:prstGeom prst="rect">
            <a:avLst/>
          </a:prstGeom>
          <a:ln>
            <a:noFill/>
          </a:ln>
          <a:extLst>
            <a:ext uri="{53640926-AAD7-44D8-BBD7-CCE9431645EC}">
              <a14:shadowObscured xmlns:a14="http://schemas.microsoft.com/office/drawing/2010/main"/>
            </a:ext>
          </a:extLst>
        </p:spPr>
      </p:pic>
      <p:sp>
        <p:nvSpPr>
          <p:cNvPr id="5" name="矩形 4"/>
          <p:cNvSpPr/>
          <p:nvPr/>
        </p:nvSpPr>
        <p:spPr>
          <a:xfrm>
            <a:off x="1422533" y="4837284"/>
            <a:ext cx="9982199" cy="1938992"/>
          </a:xfrm>
          <a:prstGeom prst="rect">
            <a:avLst/>
          </a:prstGeom>
        </p:spPr>
        <p:txBody>
          <a:bodyPr wrap="square">
            <a:spAutoFit/>
          </a:bodyPr>
          <a:lstStyle/>
          <a:p>
            <a:r>
              <a:rPr lang="zh-CN" altLang="en-US" sz="20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0" dirty="0" smtClean="0">
                <a:latin typeface="Times New Roman" panose="02020603050405020304" pitchFamily="18" charset="0"/>
                <a:ea typeface="宋体" panose="02010600030101010101" pitchFamily="2" charset="-122"/>
                <a:cs typeface="Times New Roman" panose="02020603050405020304" pitchFamily="18" charset="0"/>
              </a:rPr>
              <a:t>常用的语义角色标注方法有：</a:t>
            </a:r>
            <a:endParaRPr lang="en-US" altLang="zh-CN" sz="2000" kern="0" dirty="0" smtClean="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ü"/>
            </a:pPr>
            <a:r>
              <a:rPr lang="zh-CN" altLang="zh-CN" sz="2000" kern="0" dirty="0" smtClean="0">
                <a:latin typeface="Times New Roman" panose="02020603050405020304" pitchFamily="18" charset="0"/>
                <a:ea typeface="宋体" panose="02010600030101010101" pitchFamily="2" charset="-122"/>
                <a:cs typeface="Times New Roman" panose="02020603050405020304" pitchFamily="18" charset="0"/>
              </a:rPr>
              <a:t>基于</a:t>
            </a:r>
            <a:r>
              <a:rPr lang="zh-CN" altLang="zh-CN" sz="2000" kern="0" dirty="0">
                <a:latin typeface="Times New Roman" panose="02020603050405020304" pitchFamily="18" charset="0"/>
                <a:ea typeface="宋体" panose="02010600030101010101" pitchFamily="2" charset="-122"/>
                <a:cs typeface="Times New Roman" panose="02020603050405020304" pitchFamily="18" charset="0"/>
              </a:rPr>
              <a:t>特征向量的语义角色标注</a:t>
            </a:r>
            <a:r>
              <a:rPr lang="zh-CN" altLang="zh-CN" sz="2000" kern="0" dirty="0" smtClean="0">
                <a:latin typeface="Times New Roman" panose="02020603050405020304" pitchFamily="18" charset="0"/>
                <a:ea typeface="宋体" panose="02010600030101010101" pitchFamily="2" charset="-122"/>
                <a:cs typeface="Times New Roman" panose="02020603050405020304" pitchFamily="18" charset="0"/>
              </a:rPr>
              <a:t>方法</a:t>
            </a:r>
            <a:endParaRPr lang="en-US" altLang="zh-CN" sz="2000" kern="0" dirty="0" smtClean="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ü"/>
            </a:pPr>
            <a:r>
              <a:rPr lang="zh-CN" altLang="zh-CN" sz="2000" kern="0" dirty="0" smtClean="0">
                <a:latin typeface="Times New Roman" panose="02020603050405020304" pitchFamily="18" charset="0"/>
                <a:ea typeface="宋体" panose="02010600030101010101" pitchFamily="2" charset="-122"/>
                <a:cs typeface="Times New Roman" panose="02020603050405020304" pitchFamily="18" charset="0"/>
              </a:rPr>
              <a:t>基于</a:t>
            </a:r>
            <a:r>
              <a:rPr lang="zh-CN" altLang="zh-CN" sz="2000" kern="0" dirty="0">
                <a:latin typeface="Times New Roman" panose="02020603050405020304" pitchFamily="18" charset="0"/>
                <a:ea typeface="宋体" panose="02010600030101010101" pitchFamily="2" charset="-122"/>
                <a:cs typeface="Times New Roman" panose="02020603050405020304" pitchFamily="18" charset="0"/>
              </a:rPr>
              <a:t>最大熵分类器的语义角色标注</a:t>
            </a:r>
            <a:r>
              <a:rPr lang="zh-CN" altLang="zh-CN" sz="2000" kern="0" dirty="0" smtClean="0">
                <a:latin typeface="Times New Roman" panose="02020603050405020304" pitchFamily="18" charset="0"/>
                <a:ea typeface="宋体" panose="02010600030101010101" pitchFamily="2" charset="-122"/>
                <a:cs typeface="Times New Roman" panose="02020603050405020304" pitchFamily="18" charset="0"/>
              </a:rPr>
              <a:t>方法</a:t>
            </a:r>
            <a:endParaRPr lang="en-US" altLang="zh-CN" sz="2000" kern="0" dirty="0" smtClean="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ü"/>
            </a:pPr>
            <a:r>
              <a:rPr lang="zh-CN" altLang="zh-CN" sz="2000" kern="0" dirty="0" smtClean="0">
                <a:latin typeface="Times New Roman" panose="02020603050405020304" pitchFamily="18" charset="0"/>
                <a:ea typeface="宋体" panose="02010600030101010101" pitchFamily="2" charset="-122"/>
                <a:cs typeface="Times New Roman" panose="02020603050405020304" pitchFamily="18" charset="0"/>
              </a:rPr>
              <a:t>基于</a:t>
            </a:r>
            <a:r>
              <a:rPr lang="zh-CN" altLang="zh-CN" sz="2000" kern="0" dirty="0">
                <a:latin typeface="Times New Roman" panose="02020603050405020304" pitchFamily="18" charset="0"/>
                <a:ea typeface="宋体" panose="02010600030101010101" pitchFamily="2" charset="-122"/>
                <a:cs typeface="Times New Roman" panose="02020603050405020304" pitchFamily="18" charset="0"/>
              </a:rPr>
              <a:t>核函数的语义角色标注</a:t>
            </a:r>
            <a:r>
              <a:rPr lang="zh-CN" altLang="zh-CN" sz="2000" kern="0" dirty="0" smtClean="0">
                <a:latin typeface="Times New Roman" panose="02020603050405020304" pitchFamily="18" charset="0"/>
                <a:ea typeface="宋体" panose="02010600030101010101" pitchFamily="2" charset="-122"/>
                <a:cs typeface="Times New Roman" panose="02020603050405020304" pitchFamily="18" charset="0"/>
              </a:rPr>
              <a:t>方法</a:t>
            </a:r>
            <a:endParaRPr lang="en-US" altLang="zh-CN" sz="2000" kern="0" dirty="0" smtClean="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ü"/>
            </a:pPr>
            <a:r>
              <a:rPr lang="zh-CN" altLang="zh-CN" sz="2000" kern="0" dirty="0" smtClean="0">
                <a:latin typeface="Times New Roman" panose="02020603050405020304" pitchFamily="18" charset="0"/>
                <a:ea typeface="宋体" panose="02010600030101010101" pitchFamily="2" charset="-122"/>
                <a:cs typeface="Times New Roman" panose="02020603050405020304" pitchFamily="18" charset="0"/>
              </a:rPr>
              <a:t>基于条件随机场的语义角色标注方法</a:t>
            </a:r>
            <a:endParaRPr lang="en-US" altLang="zh-CN" sz="2000" kern="0" dirty="0" smtClean="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ü"/>
            </a:pPr>
            <a:endParaRPr lang="zh-CN" altLang="en-US" sz="2000" dirty="0"/>
          </a:p>
        </p:txBody>
      </p:sp>
      <p:sp>
        <p:nvSpPr>
          <p:cNvPr id="3" name="矩形 2"/>
          <p:cNvSpPr/>
          <p:nvPr/>
        </p:nvSpPr>
        <p:spPr>
          <a:xfrm>
            <a:off x="6413632" y="5399828"/>
            <a:ext cx="4314001" cy="400110"/>
          </a:xfrm>
          <a:prstGeom prst="rect">
            <a:avLst/>
          </a:prstGeom>
        </p:spPr>
        <p:txBody>
          <a:bodyPr wrap="none">
            <a:spAutoFit/>
          </a:bodyPr>
          <a:lstStyle/>
          <a:p>
            <a:r>
              <a:rPr lang="zh-CN" altLang="en-US" sz="2000" b="1" kern="0" dirty="0">
                <a:latin typeface="Times New Roman" panose="02020603050405020304" pitchFamily="18" charset="0"/>
                <a:ea typeface="宋体" panose="02010600030101010101" pitchFamily="2" charset="-122"/>
                <a:cs typeface="Times New Roman" panose="02020603050405020304" pitchFamily="18" charset="0"/>
              </a:rPr>
              <a:t>方法的区别主要是</a:t>
            </a:r>
            <a:r>
              <a:rPr lang="zh-CN" altLang="zh-CN" sz="2000" b="1" kern="0" dirty="0">
                <a:latin typeface="Times New Roman" panose="02020603050405020304" pitchFamily="18" charset="0"/>
                <a:ea typeface="宋体" panose="02010600030101010101" pitchFamily="2" charset="-122"/>
                <a:cs typeface="Times New Roman" panose="02020603050405020304" pitchFamily="18" charset="0"/>
              </a:rPr>
              <a:t>论元剪除过程</a:t>
            </a:r>
            <a:r>
              <a:rPr lang="zh-CN" altLang="en-US" sz="2000" b="1" kern="0" dirty="0" smtClean="0">
                <a:latin typeface="Times New Roman" panose="02020603050405020304" pitchFamily="18" charset="0"/>
                <a:ea typeface="宋体" panose="02010600030101010101" pitchFamily="2" charset="-122"/>
                <a:cs typeface="Times New Roman" panose="02020603050405020304" pitchFamily="18" charset="0"/>
              </a:rPr>
              <a:t>不同</a:t>
            </a:r>
            <a:endParaRPr lang="zh-CN" altLang="en-US" dirty="0"/>
          </a:p>
        </p:txBody>
      </p:sp>
    </p:spTree>
    <p:extLst>
      <p:ext uri="{BB962C8B-B14F-4D97-AF65-F5344CB8AC3E}">
        <p14:creationId xmlns:p14="http://schemas.microsoft.com/office/powerpoint/2010/main" val="195539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517" y="2750961"/>
            <a:ext cx="10071099" cy="1684150"/>
          </a:xfrm>
        </p:spPr>
        <p:txBody>
          <a:bodyPr/>
          <a:lstStyle/>
          <a:p>
            <a:r>
              <a:rPr lang="en-US" dirty="0" smtClean="0"/>
              <a:t>10.2 </a:t>
            </a:r>
            <a:r>
              <a:rPr lang="zh-CN" altLang="en-US" dirty="0" smtClean="0"/>
              <a:t>字符串的函数操作</a:t>
            </a:r>
            <a:endParaRPr lang="en-US" dirty="0"/>
          </a:p>
        </p:txBody>
      </p:sp>
      <p:sp>
        <p:nvSpPr>
          <p:cNvPr id="4" name="文本占位符 3"/>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7561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10.4</a:t>
            </a:r>
            <a:r>
              <a:rPr lang="en-US" dirty="0" smtClean="0"/>
              <a:t> </a:t>
            </a:r>
            <a:r>
              <a:rPr lang="zh-CN" altLang="en-US" dirty="0" smtClean="0"/>
              <a:t>自然语言处理</a:t>
            </a:r>
            <a:endParaRPr lang="en-US" dirty="0"/>
          </a:p>
        </p:txBody>
      </p:sp>
      <p:sp>
        <p:nvSpPr>
          <p:cNvPr id="7" name="文本框 6"/>
          <p:cNvSpPr txBox="1"/>
          <p:nvPr/>
        </p:nvSpPr>
        <p:spPr>
          <a:xfrm>
            <a:off x="1106418" y="1600200"/>
            <a:ext cx="9980682" cy="1143903"/>
          </a:xfrm>
          <a:prstGeom prst="rect">
            <a:avLst/>
          </a:prstGeom>
          <a:noFill/>
        </p:spPr>
        <p:txBody>
          <a:bodyPr wrap="square" rtlCol="0">
            <a:spAutoFit/>
          </a:bodyPr>
          <a:lstStyle/>
          <a:p>
            <a:pPr>
              <a:spcBef>
                <a:spcPts val="1000"/>
              </a:spcBef>
            </a:pPr>
            <a:r>
              <a:rPr lang="zh-CN" altLang="en-US" sz="2000" dirty="0" smtClean="0"/>
              <a:t>（</a:t>
            </a:r>
            <a:r>
              <a:rPr lang="en-US" altLang="zh-CN" sz="2000" dirty="0" smtClean="0"/>
              <a:t>4</a:t>
            </a:r>
            <a:r>
              <a:rPr lang="zh-CN" altLang="en-US" sz="2000" dirty="0" smtClean="0"/>
              <a:t>）自然语言分析实例</a:t>
            </a:r>
            <a:endParaRPr lang="en-US" altLang="zh-CN" sz="2000" dirty="0" smtClean="0"/>
          </a:p>
          <a:p>
            <a:pPr algn="just">
              <a:spcBef>
                <a:spcPts val="1000"/>
              </a:spcBef>
            </a:pPr>
            <a:r>
              <a:rPr lang="en-US" altLang="zh-CN" sz="2000" dirty="0" smtClean="0"/>
              <a:t>    </a:t>
            </a:r>
            <a:r>
              <a:rPr lang="zh-CN" altLang="en-US" sz="2000" dirty="0" smtClean="0"/>
              <a:t>以</a:t>
            </a:r>
            <a:r>
              <a:rPr lang="zh-CN" altLang="zh-CN" sz="2000" dirty="0" smtClean="0"/>
              <a:t>“</a:t>
            </a:r>
            <a:r>
              <a:rPr lang="en-US" altLang="zh-CN" sz="2000" dirty="0"/>
              <a:t>NLP</a:t>
            </a:r>
            <a:r>
              <a:rPr lang="zh-CN" altLang="en-US" sz="2000"/>
              <a:t>是人工智能领域中的一个重要</a:t>
            </a:r>
            <a:r>
              <a:rPr lang="zh-CN" altLang="en-US" sz="2000" smtClean="0"/>
              <a:t>方向</a:t>
            </a:r>
            <a:r>
              <a:rPr lang="zh-CN" altLang="zh-CN" sz="2000" smtClean="0"/>
              <a:t>。</a:t>
            </a:r>
            <a:r>
              <a:rPr lang="zh-CN" altLang="zh-CN" sz="2000" dirty="0" smtClean="0"/>
              <a:t>”</a:t>
            </a:r>
            <a:r>
              <a:rPr lang="zh-CN" altLang="en-US" sz="2000" dirty="0" smtClean="0"/>
              <a:t>为例句，</a:t>
            </a:r>
            <a:r>
              <a:rPr lang="zh-CN" altLang="zh-CN" sz="2000" dirty="0" smtClean="0"/>
              <a:t>以</a:t>
            </a:r>
            <a:r>
              <a:rPr lang="zh-CN" altLang="zh-CN" sz="2000" dirty="0"/>
              <a:t>自然语言处理工具</a:t>
            </a:r>
            <a:r>
              <a:rPr lang="en-US" altLang="zh-CN" sz="2000" dirty="0"/>
              <a:t>LTP</a:t>
            </a:r>
            <a:r>
              <a:rPr lang="zh-CN" altLang="zh-CN" sz="2000" dirty="0"/>
              <a:t>在线演示平台</a:t>
            </a:r>
            <a:r>
              <a:rPr lang="zh-CN" altLang="zh-CN" sz="2000" dirty="0" smtClean="0"/>
              <a:t>为</a:t>
            </a:r>
            <a:r>
              <a:rPr lang="zh-CN" altLang="en-US" sz="2000" dirty="0" smtClean="0"/>
              <a:t>工具</a:t>
            </a:r>
            <a:r>
              <a:rPr lang="zh-CN" altLang="zh-CN" sz="2000" dirty="0" smtClean="0"/>
              <a:t>，</a:t>
            </a:r>
            <a:r>
              <a:rPr lang="zh-CN" altLang="zh-CN" sz="2000" dirty="0"/>
              <a:t>展示几种常用的自然语言分析结果。</a:t>
            </a:r>
            <a:endParaRPr lang="en-US" altLang="zh-CN" sz="2000" dirty="0" smtClean="0">
              <a:latin typeface="宋体" panose="02010600030101010101" pitchFamily="2" charset="-122"/>
              <a:ea typeface="宋体" panose="02010600030101010101" pitchFamily="2" charset="-122"/>
            </a:endParaRPr>
          </a:p>
        </p:txBody>
      </p:sp>
      <p:sp>
        <p:nvSpPr>
          <p:cNvPr id="3" name="文本框 2"/>
          <p:cNvSpPr txBox="1"/>
          <p:nvPr/>
        </p:nvSpPr>
        <p:spPr>
          <a:xfrm>
            <a:off x="1068388" y="2801809"/>
            <a:ext cx="9982200"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latin typeface="宋体" panose="02010600030101010101" pitchFamily="2" charset="-122"/>
                <a:ea typeface="宋体" panose="02010600030101010101" pitchFamily="2" charset="-122"/>
              </a:rPr>
              <a:t>分词及词性标注</a:t>
            </a:r>
            <a:endParaRPr lang="zh-CN" altLang="en-US" sz="2000" dirty="0">
              <a:latin typeface="宋体" panose="02010600030101010101" pitchFamily="2" charset="-122"/>
              <a:ea typeface="宋体" panose="02010600030101010101" pitchFamily="2" charset="-122"/>
            </a:endParaRPr>
          </a:p>
        </p:txBody>
      </p:sp>
      <p:sp>
        <p:nvSpPr>
          <p:cNvPr id="5" name="文本框 4"/>
          <p:cNvSpPr txBox="1"/>
          <p:nvPr/>
        </p:nvSpPr>
        <p:spPr>
          <a:xfrm>
            <a:off x="1201153" y="4476623"/>
            <a:ext cx="9980682" cy="707886"/>
          </a:xfrm>
          <a:prstGeom prst="rect">
            <a:avLst/>
          </a:prstGeom>
          <a:noFill/>
        </p:spPr>
        <p:txBody>
          <a:bodyPr wrap="square" rtlCol="0">
            <a:spAutoFit/>
          </a:bodyPr>
          <a:lstStyle/>
          <a:p>
            <a:r>
              <a:rPr lang="zh-CN" altLang="en-US" sz="2000" dirty="0" smtClean="0"/>
              <a:t>    例句被</a:t>
            </a:r>
            <a:r>
              <a:rPr lang="zh-CN" altLang="en-US" sz="2000" dirty="0"/>
              <a:t>切分</a:t>
            </a:r>
            <a:r>
              <a:rPr lang="zh-CN" altLang="en-US" sz="2000" dirty="0" smtClean="0"/>
              <a:t>为了</a:t>
            </a:r>
            <a:r>
              <a:rPr lang="en-US" altLang="zh-CN" sz="2000" dirty="0" smtClean="0"/>
              <a:t>10</a:t>
            </a:r>
            <a:r>
              <a:rPr lang="zh-CN" altLang="en-US" sz="2000" dirty="0" smtClean="0"/>
              <a:t>个</a:t>
            </a:r>
            <a:r>
              <a:rPr lang="zh-CN" altLang="en-US" sz="2000" dirty="0"/>
              <a:t>词（包含标点符号），并且每个词后面跟有一个标注，该标注表明词语的词性</a:t>
            </a:r>
            <a:r>
              <a:rPr lang="zh-CN" altLang="en-US" dirty="0"/>
              <a:t>。</a:t>
            </a:r>
          </a:p>
        </p:txBody>
      </p:sp>
      <p:pic>
        <p:nvPicPr>
          <p:cNvPr id="6" name="图片 5"/>
          <p:cNvPicPr>
            <a:picLocks noChangeAspect="1"/>
          </p:cNvPicPr>
          <p:nvPr/>
        </p:nvPicPr>
        <p:blipFill>
          <a:blip r:embed="rId3"/>
          <a:stretch>
            <a:fillRect/>
          </a:stretch>
        </p:blipFill>
        <p:spPr>
          <a:xfrm>
            <a:off x="1701800" y="3346253"/>
            <a:ext cx="8715375" cy="879238"/>
          </a:xfrm>
          <a:prstGeom prst="rect">
            <a:avLst/>
          </a:prstGeom>
        </p:spPr>
      </p:pic>
    </p:spTree>
    <p:extLst>
      <p:ext uri="{BB962C8B-B14F-4D97-AF65-F5344CB8AC3E}">
        <p14:creationId xmlns:p14="http://schemas.microsoft.com/office/powerpoint/2010/main" val="400150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10.4</a:t>
            </a:r>
            <a:r>
              <a:rPr lang="en-US" dirty="0" smtClean="0"/>
              <a:t> </a:t>
            </a:r>
            <a:r>
              <a:rPr lang="zh-CN" altLang="en-US" dirty="0" smtClean="0"/>
              <a:t>自然语言处理</a:t>
            </a:r>
            <a:endParaRPr lang="en-US" dirty="0"/>
          </a:p>
        </p:txBody>
      </p:sp>
      <p:sp>
        <p:nvSpPr>
          <p:cNvPr id="3" name="文本框 2"/>
          <p:cNvSpPr txBox="1"/>
          <p:nvPr/>
        </p:nvSpPr>
        <p:spPr>
          <a:xfrm>
            <a:off x="1068388" y="1567753"/>
            <a:ext cx="9982200"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latin typeface="宋体" panose="02010600030101010101" pitchFamily="2" charset="-122"/>
                <a:ea typeface="宋体" panose="02010600030101010101" pitchFamily="2" charset="-122"/>
              </a:rPr>
              <a:t>语义角色标注</a:t>
            </a:r>
            <a:endParaRPr lang="zh-CN" altLang="en-US" sz="2000" dirty="0">
              <a:latin typeface="宋体" panose="02010600030101010101" pitchFamily="2" charset="-122"/>
              <a:ea typeface="宋体" panose="02010600030101010101" pitchFamily="2" charset="-122"/>
            </a:endParaRPr>
          </a:p>
        </p:txBody>
      </p:sp>
      <p:sp>
        <p:nvSpPr>
          <p:cNvPr id="4" name="矩形 3"/>
          <p:cNvSpPr/>
          <p:nvPr/>
        </p:nvSpPr>
        <p:spPr>
          <a:xfrm>
            <a:off x="1104900" y="4861585"/>
            <a:ext cx="9980682" cy="707886"/>
          </a:xfrm>
          <a:prstGeom prst="rect">
            <a:avLst/>
          </a:prstGeom>
        </p:spPr>
        <p:txBody>
          <a:bodyPr wrap="square">
            <a:spAutoFit/>
          </a:bodyPr>
          <a:lstStyle/>
          <a:p>
            <a:pPr indent="266700" algn="just">
              <a:spcAft>
                <a:spcPts val="0"/>
              </a:spcAft>
            </a:pPr>
            <a:r>
              <a:rPr lang="en-US" altLang="zh-CN" sz="2000" dirty="0"/>
              <a:t>LTP</a:t>
            </a:r>
            <a:r>
              <a:rPr lang="zh-CN" altLang="zh-CN" sz="2000" dirty="0"/>
              <a:t>语义角色标注中核心的语义角色为</a:t>
            </a:r>
            <a:r>
              <a:rPr lang="en-US" altLang="zh-CN" sz="2000" dirty="0"/>
              <a:t>A0-A5</a:t>
            </a:r>
            <a:r>
              <a:rPr lang="zh-CN" altLang="zh-CN" sz="2000" dirty="0"/>
              <a:t>六种，</a:t>
            </a:r>
            <a:r>
              <a:rPr lang="en-US" altLang="zh-CN" sz="2000" dirty="0"/>
              <a:t>A0</a:t>
            </a:r>
            <a:r>
              <a:rPr lang="zh-CN" altLang="zh-CN" sz="2000" dirty="0"/>
              <a:t>通常表示动作的发动者，</a:t>
            </a:r>
            <a:r>
              <a:rPr lang="en-US" altLang="zh-CN" sz="2000" dirty="0"/>
              <a:t>A1</a:t>
            </a:r>
            <a:r>
              <a:rPr lang="zh-CN" altLang="zh-CN" sz="2000" dirty="0"/>
              <a:t>通常表示动作的承受者，</a:t>
            </a:r>
            <a:r>
              <a:rPr lang="en-US" altLang="zh-CN" sz="2000" dirty="0"/>
              <a:t>A2-A5</a:t>
            </a:r>
            <a:r>
              <a:rPr lang="zh-CN" altLang="zh-CN" sz="2000" dirty="0"/>
              <a:t>根据谓语动词不同会有不同的语义含义。</a:t>
            </a:r>
            <a:endPar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1457509" y="2535582"/>
            <a:ext cx="9120655" cy="1590675"/>
          </a:xfrm>
          <a:prstGeom prst="rect">
            <a:avLst/>
          </a:prstGeom>
        </p:spPr>
      </p:pic>
    </p:spTree>
    <p:extLst>
      <p:ext uri="{BB962C8B-B14F-4D97-AF65-F5344CB8AC3E}">
        <p14:creationId xmlns:p14="http://schemas.microsoft.com/office/powerpoint/2010/main" val="100520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10.4</a:t>
            </a:r>
            <a:r>
              <a:rPr lang="en-US" dirty="0" smtClean="0"/>
              <a:t> </a:t>
            </a:r>
            <a:r>
              <a:rPr lang="zh-CN" altLang="en-US" dirty="0" smtClean="0"/>
              <a:t>自然语言处理</a:t>
            </a:r>
            <a:endParaRPr lang="en-US" dirty="0"/>
          </a:p>
        </p:txBody>
      </p:sp>
      <p:sp>
        <p:nvSpPr>
          <p:cNvPr id="3" name="文本框 2"/>
          <p:cNvSpPr txBox="1"/>
          <p:nvPr/>
        </p:nvSpPr>
        <p:spPr>
          <a:xfrm>
            <a:off x="1068388" y="1600200"/>
            <a:ext cx="9982200"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latin typeface="宋体" panose="02010600030101010101" pitchFamily="2" charset="-122"/>
                <a:ea typeface="宋体" panose="02010600030101010101" pitchFamily="2" charset="-122"/>
              </a:rPr>
              <a:t>依存句法分析</a:t>
            </a:r>
            <a:endParaRPr lang="zh-CN" altLang="en-US" sz="200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3"/>
          <a:stretch>
            <a:fillRect/>
          </a:stretch>
        </p:blipFill>
        <p:spPr>
          <a:xfrm>
            <a:off x="1399416" y="2440305"/>
            <a:ext cx="9391650" cy="2343150"/>
          </a:xfrm>
          <a:prstGeom prst="rect">
            <a:avLst/>
          </a:prstGeom>
        </p:spPr>
      </p:pic>
    </p:spTree>
    <p:extLst>
      <p:ext uri="{BB962C8B-B14F-4D97-AF65-F5344CB8AC3E}">
        <p14:creationId xmlns:p14="http://schemas.microsoft.com/office/powerpoint/2010/main" val="143063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517" y="2750961"/>
            <a:ext cx="10071099" cy="1684150"/>
          </a:xfrm>
        </p:spPr>
        <p:txBody>
          <a:bodyPr/>
          <a:lstStyle/>
          <a:p>
            <a:r>
              <a:rPr lang="en-US" dirty="0" smtClean="0"/>
              <a:t>10.5 </a:t>
            </a:r>
            <a:r>
              <a:rPr lang="zh-CN" altLang="en-US" dirty="0" smtClean="0"/>
              <a:t>自然语言处理常用工具库</a:t>
            </a:r>
            <a:endParaRPr lang="en-US" dirty="0"/>
          </a:p>
        </p:txBody>
      </p:sp>
      <p:sp>
        <p:nvSpPr>
          <p:cNvPr id="4" name="文本占位符 3"/>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9430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10.5 </a:t>
            </a:r>
            <a:r>
              <a:rPr lang="zh-CN" altLang="en-US" dirty="0" smtClean="0"/>
              <a:t>自然语言处理常用工具库</a:t>
            </a:r>
            <a:endParaRPr lang="en-US" dirty="0"/>
          </a:p>
        </p:txBody>
      </p:sp>
      <p:sp>
        <p:nvSpPr>
          <p:cNvPr id="3" name="文本框 2"/>
          <p:cNvSpPr txBox="1"/>
          <p:nvPr/>
        </p:nvSpPr>
        <p:spPr>
          <a:xfrm>
            <a:off x="1068388" y="1400494"/>
            <a:ext cx="9982200" cy="2308324"/>
          </a:xfrm>
          <a:prstGeom prst="rect">
            <a:avLst/>
          </a:prstGeom>
          <a:noFill/>
        </p:spPr>
        <p:txBody>
          <a:bodyPr wrap="square" rtlCol="0">
            <a:spAutoFit/>
          </a:bodyPr>
          <a:lstStyle/>
          <a:p>
            <a:r>
              <a:rPr lang="zh-CN" altLang="en-US" sz="2400" dirty="0" smtClean="0"/>
              <a:t>（</a:t>
            </a:r>
            <a:r>
              <a:rPr lang="en-US" altLang="zh-CN" sz="2400" dirty="0" smtClean="0"/>
              <a:t>1</a:t>
            </a:r>
            <a:r>
              <a:rPr lang="zh-CN" altLang="en-US" sz="2400" dirty="0" smtClean="0"/>
              <a:t>）</a:t>
            </a:r>
            <a:r>
              <a:rPr lang="en-US" altLang="zh-CN" sz="2400" dirty="0" smtClean="0"/>
              <a:t>NLTK</a:t>
            </a:r>
          </a:p>
          <a:p>
            <a:pPr algn="just"/>
            <a:r>
              <a:rPr lang="en-US" altLang="zh-CN" sz="2000" dirty="0" smtClean="0"/>
              <a:t>    NLTK</a:t>
            </a:r>
            <a:r>
              <a:rPr lang="zh-CN" altLang="en-US" sz="2000" dirty="0"/>
              <a:t>是一个高效的</a:t>
            </a:r>
            <a:r>
              <a:rPr lang="en-US" altLang="zh-CN" sz="2000" dirty="0"/>
              <a:t>Python</a:t>
            </a:r>
            <a:r>
              <a:rPr lang="zh-CN" altLang="en-US" sz="2000" dirty="0"/>
              <a:t>构建的平台，用来处理人类自然语言数据。它提供了易于使用的接口，通过这些接口可以访问超过</a:t>
            </a:r>
            <a:r>
              <a:rPr lang="en-US" altLang="zh-CN" sz="2000" dirty="0"/>
              <a:t>50</a:t>
            </a:r>
            <a:r>
              <a:rPr lang="zh-CN" altLang="en-US" sz="2000" dirty="0"/>
              <a:t>个语料库和词汇资源（如</a:t>
            </a:r>
            <a:r>
              <a:rPr lang="en-US" altLang="zh-CN" sz="2000" dirty="0"/>
              <a:t>WordNet</a:t>
            </a:r>
            <a:r>
              <a:rPr lang="zh-CN" altLang="en-US" sz="2000" dirty="0"/>
              <a:t>），还有一套用于分类、标记化、词干标记、解析和语义推理的文本处理</a:t>
            </a:r>
            <a:r>
              <a:rPr lang="zh-CN" altLang="en-US" sz="2000" dirty="0" smtClean="0"/>
              <a:t>库。</a:t>
            </a:r>
            <a:endParaRPr lang="en-US" altLang="zh-CN" sz="2000" dirty="0" smtClean="0"/>
          </a:p>
          <a:p>
            <a:pPr marL="342900" indent="-342900" algn="just">
              <a:buFont typeface="Arial" panose="020B0604020202020204" pitchFamily="34" charset="0"/>
              <a:buChar char="•"/>
            </a:pPr>
            <a:r>
              <a:rPr lang="zh-CN" altLang="en-US" sz="2000" dirty="0" smtClean="0"/>
              <a:t>安装</a:t>
            </a:r>
            <a:r>
              <a:rPr lang="en-US" altLang="zh-CN" sz="2000" dirty="0" smtClean="0"/>
              <a:t>NLTK</a:t>
            </a:r>
          </a:p>
          <a:p>
            <a:pPr algn="just"/>
            <a:r>
              <a:rPr lang="en-US" altLang="zh-CN" sz="2000" dirty="0" smtClean="0"/>
              <a:t>    </a:t>
            </a:r>
            <a:r>
              <a:rPr lang="zh-CN" altLang="zh-CN" sz="2000" dirty="0" smtClean="0"/>
              <a:t>使用</a:t>
            </a:r>
            <a:r>
              <a:rPr lang="en-US" altLang="zh-CN" sz="2000" dirty="0"/>
              <a:t>pip</a:t>
            </a:r>
            <a:r>
              <a:rPr lang="zh-CN" altLang="zh-CN" sz="2000" dirty="0"/>
              <a:t>来进行</a:t>
            </a:r>
            <a:r>
              <a:rPr lang="en-US" altLang="zh-CN" sz="2000" dirty="0"/>
              <a:t>NLTK</a:t>
            </a:r>
            <a:r>
              <a:rPr lang="zh-CN" altLang="zh-CN" sz="2000" dirty="0"/>
              <a:t>的安装：</a:t>
            </a:r>
            <a:r>
              <a:rPr lang="en-US" altLang="zh-CN" sz="2000" b="1" dirty="0"/>
              <a:t>pip install </a:t>
            </a:r>
            <a:r>
              <a:rPr lang="en-US" altLang="zh-CN" sz="2000" b="1" dirty="0" err="1"/>
              <a:t>nltk</a:t>
            </a:r>
            <a:r>
              <a:rPr lang="zh-CN" altLang="zh-CN" sz="2000" dirty="0"/>
              <a:t>；在安装完成后还可以下载</a:t>
            </a:r>
            <a:r>
              <a:rPr lang="en-US" altLang="zh-CN" sz="2000" dirty="0"/>
              <a:t>NLTK</a:t>
            </a:r>
            <a:r>
              <a:rPr lang="zh-CN" altLang="zh-CN" sz="2000" dirty="0"/>
              <a:t>提供的拓展包，这一步通过以下代码实现</a:t>
            </a:r>
            <a:r>
              <a:rPr lang="en-US" altLang="zh-CN" sz="2000" dirty="0" smtClean="0"/>
              <a:t>:</a:t>
            </a:r>
            <a:endParaRPr lang="zh-CN" altLang="zh-CN" sz="2000" dirty="0"/>
          </a:p>
        </p:txBody>
      </p:sp>
      <p:graphicFrame>
        <p:nvGraphicFramePr>
          <p:cNvPr id="4" name="表格 3"/>
          <p:cNvGraphicFramePr>
            <a:graphicFrameLocks noGrp="1"/>
          </p:cNvGraphicFramePr>
          <p:nvPr>
            <p:extLst>
              <p:ext uri="{D42A27DB-BD31-4B8C-83A1-F6EECF244321}">
                <p14:modId xmlns:p14="http://schemas.microsoft.com/office/powerpoint/2010/main" val="474328139"/>
              </p:ext>
            </p:extLst>
          </p:nvPr>
        </p:nvGraphicFramePr>
        <p:xfrm>
          <a:off x="1659468" y="3717493"/>
          <a:ext cx="8627533" cy="482600"/>
        </p:xfrm>
        <a:graphic>
          <a:graphicData uri="http://schemas.openxmlformats.org/drawingml/2006/table">
            <a:tbl>
              <a:tblPr firstRow="1" firstCol="1" bandRow="1"/>
              <a:tblGrid>
                <a:gridCol w="8627533">
                  <a:extLst>
                    <a:ext uri="{9D8B030D-6E8A-4147-A177-3AD203B41FA5}">
                      <a16:colId xmlns:a16="http://schemas.microsoft.com/office/drawing/2014/main" val="1237123538"/>
                    </a:ext>
                  </a:extLst>
                </a:gridCol>
              </a:tblGrid>
              <a:tr h="209551">
                <a:tc>
                  <a:txBody>
                    <a:bodyPr/>
                    <a:lstStyle/>
                    <a:p>
                      <a:pPr indent="127000" algn="just">
                        <a:lnSpc>
                          <a:spcPts val="1900"/>
                        </a:lnSpc>
                        <a:spcAft>
                          <a:spcPts val="0"/>
                        </a:spcAft>
                      </a:pPr>
                      <a:r>
                        <a:rPr lang="en-US" sz="1800" b="0" i="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import </a:t>
                      </a:r>
                      <a:r>
                        <a:rPr lang="en-US" sz="1800" b="0" i="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nltk</a:t>
                      </a:r>
                      <a:endParaRPr lang="zh-CN"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281082094"/>
                  </a:ext>
                </a:extLst>
              </a:tr>
              <a:tr h="209551">
                <a:tc>
                  <a:txBody>
                    <a:bodyPr/>
                    <a:lstStyle/>
                    <a:p>
                      <a:pPr indent="127000" algn="just">
                        <a:lnSpc>
                          <a:spcPts val="1900"/>
                        </a:lnSpc>
                        <a:spcAft>
                          <a:spcPts val="0"/>
                        </a:spcAft>
                      </a:pPr>
                      <a:r>
                        <a:rPr lang="en-US" sz="1800" b="0" i="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nltk.download</a:t>
                      </a:r>
                      <a:r>
                        <a:rPr lang="en-US" sz="1800" b="0" i="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527329406"/>
                  </a:ext>
                </a:extLst>
              </a:tr>
            </a:tbl>
          </a:graphicData>
        </a:graphic>
      </p:graphicFrame>
      <p:pic>
        <p:nvPicPr>
          <p:cNvPr id="7" name="图片 6"/>
          <p:cNvPicPr/>
          <p:nvPr/>
        </p:nvPicPr>
        <p:blipFill rotWithShape="1">
          <a:blip r:embed="rId3">
            <a:extLst>
              <a:ext uri="{28A0092B-C50C-407E-A947-70E740481C1C}">
                <a14:useLocalDpi xmlns:a14="http://schemas.microsoft.com/office/drawing/2010/main" val="0"/>
              </a:ext>
            </a:extLst>
          </a:blip>
          <a:srcRect l="345" t="12755"/>
          <a:stretch/>
        </p:blipFill>
        <p:spPr>
          <a:xfrm>
            <a:off x="3285067" y="4292601"/>
            <a:ext cx="4898602" cy="2258694"/>
          </a:xfrm>
          <a:prstGeom prst="rect">
            <a:avLst/>
          </a:prstGeom>
        </p:spPr>
      </p:pic>
    </p:spTree>
    <p:extLst>
      <p:ext uri="{BB962C8B-B14F-4D97-AF65-F5344CB8AC3E}">
        <p14:creationId xmlns:p14="http://schemas.microsoft.com/office/powerpoint/2010/main" val="341711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10.5</a:t>
            </a:r>
            <a:r>
              <a:rPr lang="en-US" dirty="0" smtClean="0"/>
              <a:t> </a:t>
            </a:r>
            <a:r>
              <a:rPr lang="zh-CN" altLang="en-US" dirty="0" smtClean="0"/>
              <a:t>自然语言处理常用工具库</a:t>
            </a:r>
            <a:endParaRPr lang="en-US" dirty="0"/>
          </a:p>
        </p:txBody>
      </p:sp>
      <p:sp>
        <p:nvSpPr>
          <p:cNvPr id="3" name="文本框 2"/>
          <p:cNvSpPr txBox="1"/>
          <p:nvPr/>
        </p:nvSpPr>
        <p:spPr>
          <a:xfrm>
            <a:off x="1068388" y="1400494"/>
            <a:ext cx="9982200" cy="400110"/>
          </a:xfrm>
          <a:prstGeom prst="rect">
            <a:avLst/>
          </a:prstGeom>
          <a:noFill/>
        </p:spPr>
        <p:txBody>
          <a:bodyPr wrap="square" rtlCol="0">
            <a:spAutoFit/>
          </a:bodyPr>
          <a:lstStyle/>
          <a:p>
            <a:pPr marL="342900" indent="-342900" algn="just">
              <a:buFont typeface="Arial" panose="020B0604020202020204" pitchFamily="34" charset="0"/>
              <a:buChar char="•"/>
            </a:pPr>
            <a:r>
              <a:rPr lang="zh-CN" altLang="en-US" sz="2000" dirty="0" smtClean="0"/>
              <a:t>利用</a:t>
            </a:r>
            <a:r>
              <a:rPr lang="en-US" altLang="zh-CN" sz="2000" dirty="0" smtClean="0"/>
              <a:t>NLTK</a:t>
            </a:r>
            <a:r>
              <a:rPr lang="zh-CN" altLang="en-US" sz="2000" dirty="0" smtClean="0"/>
              <a:t>分句</a:t>
            </a:r>
            <a:endParaRPr lang="en-US" altLang="zh-CN" sz="2000" dirty="0" smtClean="0"/>
          </a:p>
        </p:txBody>
      </p:sp>
      <p:graphicFrame>
        <p:nvGraphicFramePr>
          <p:cNvPr id="5" name="表格 4"/>
          <p:cNvGraphicFramePr>
            <a:graphicFrameLocks noGrp="1"/>
          </p:cNvGraphicFramePr>
          <p:nvPr>
            <p:extLst>
              <p:ext uri="{D42A27DB-BD31-4B8C-83A1-F6EECF244321}">
                <p14:modId xmlns:p14="http://schemas.microsoft.com/office/powerpoint/2010/main" val="896230651"/>
              </p:ext>
            </p:extLst>
          </p:nvPr>
        </p:nvGraphicFramePr>
        <p:xfrm>
          <a:off x="1405467" y="2027936"/>
          <a:ext cx="8636000" cy="1258598"/>
        </p:xfrm>
        <a:graphic>
          <a:graphicData uri="http://schemas.openxmlformats.org/drawingml/2006/table">
            <a:tbl>
              <a:tblPr firstRow="1" firstCol="1" bandRow="1"/>
              <a:tblGrid>
                <a:gridCol w="8636000">
                  <a:extLst>
                    <a:ext uri="{9D8B030D-6E8A-4147-A177-3AD203B41FA5}">
                      <a16:colId xmlns:a16="http://schemas.microsoft.com/office/drawing/2014/main" val="875870556"/>
                    </a:ext>
                  </a:extLst>
                </a:gridCol>
              </a:tblGrid>
              <a:tr h="387999">
                <a:tc>
                  <a:txBody>
                    <a:bodyPr/>
                    <a:lstStyle/>
                    <a:p>
                      <a:pPr indent="127000" algn="just">
                        <a:lnSpc>
                          <a:spcPts val="1900"/>
                        </a:lnSpc>
                        <a:spcAft>
                          <a:spcPts val="0"/>
                        </a:spcAft>
                      </a:pPr>
                      <a:r>
                        <a:rPr lang="en-US" sz="1800" b="0" i="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from nltk.tokenize import sent_tokenize</a:t>
                      </a:r>
                      <a:endParaRPr lang="zh-CN" sz="1800" b="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3897598818"/>
                  </a:ext>
                </a:extLst>
              </a:tr>
              <a:tr h="387999">
                <a:tc>
                  <a:txBody>
                    <a:bodyPr/>
                    <a:lstStyle/>
                    <a:p>
                      <a:pPr indent="127000" algn="just">
                        <a:lnSpc>
                          <a:spcPts val="1900"/>
                        </a:lnSpc>
                        <a:spcAft>
                          <a:spcPts val="0"/>
                        </a:spcAft>
                      </a:pPr>
                      <a:r>
                        <a:rPr lang="en-US" sz="1800" b="0" i="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text = "Hello Adam, how are you? I hope everything is going well. Today is a good day, see you dude."</a:t>
                      </a:r>
                      <a:endParaRPr lang="zh-CN"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628615464"/>
                  </a:ext>
                </a:extLst>
              </a:tr>
              <a:tr h="387999">
                <a:tc>
                  <a:txBody>
                    <a:bodyPr/>
                    <a:lstStyle/>
                    <a:p>
                      <a:pPr indent="127000" algn="just">
                        <a:lnSpc>
                          <a:spcPts val="1900"/>
                        </a:lnSpc>
                        <a:spcAft>
                          <a:spcPts val="0"/>
                        </a:spcAft>
                      </a:pPr>
                      <a:r>
                        <a:rPr lang="en-US" sz="1800" b="0" i="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b="0" i="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sent_tokenize</a:t>
                      </a:r>
                      <a:r>
                        <a:rPr lang="en-US" sz="1800" b="0" i="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(text))</a:t>
                      </a:r>
                      <a:endParaRPr lang="zh-CN"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372319563"/>
                  </a:ext>
                </a:extLst>
              </a:tr>
            </a:tbl>
          </a:graphicData>
        </a:graphic>
      </p:graphicFrame>
      <p:sp>
        <p:nvSpPr>
          <p:cNvPr id="6" name="矩形 5"/>
          <p:cNvSpPr/>
          <p:nvPr/>
        </p:nvSpPr>
        <p:spPr>
          <a:xfrm>
            <a:off x="1405467" y="3630244"/>
            <a:ext cx="8635999" cy="579646"/>
          </a:xfrm>
          <a:prstGeom prst="rect">
            <a:avLst/>
          </a:prstGeom>
        </p:spPr>
        <p:txBody>
          <a:bodyPr wrap="square">
            <a:spAutoFit/>
          </a:bodyPr>
          <a:lstStyle/>
          <a:p>
            <a:pPr algn="just">
              <a:lnSpc>
                <a:spcPts val="1900"/>
              </a:lnSpc>
              <a:spcAft>
                <a:spcPts val="0"/>
              </a:spcAft>
            </a:pP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'Hello Adam, how are you?', 'I hope everything is going well.', 'Today is a good day, see you dude.'</a:t>
            </a:r>
            <a:endParaRPr lang="zh-CN" altLang="zh-CN" sz="24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5797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10.5</a:t>
            </a:r>
            <a:r>
              <a:rPr lang="en-US" dirty="0" smtClean="0"/>
              <a:t> </a:t>
            </a:r>
            <a:r>
              <a:rPr lang="zh-CN" altLang="en-US" dirty="0" smtClean="0"/>
              <a:t>自然语言处理常用工具库</a:t>
            </a:r>
            <a:endParaRPr lang="en-US" dirty="0"/>
          </a:p>
        </p:txBody>
      </p:sp>
      <p:sp>
        <p:nvSpPr>
          <p:cNvPr id="3" name="文本框 2"/>
          <p:cNvSpPr txBox="1"/>
          <p:nvPr/>
        </p:nvSpPr>
        <p:spPr>
          <a:xfrm>
            <a:off x="1068388" y="1400494"/>
            <a:ext cx="9982200" cy="400110"/>
          </a:xfrm>
          <a:prstGeom prst="rect">
            <a:avLst/>
          </a:prstGeom>
          <a:noFill/>
        </p:spPr>
        <p:txBody>
          <a:bodyPr wrap="square" rtlCol="0">
            <a:spAutoFit/>
          </a:bodyPr>
          <a:lstStyle/>
          <a:p>
            <a:pPr marL="342900" indent="-342900" algn="just">
              <a:buFont typeface="Arial" panose="020B0604020202020204" pitchFamily="34" charset="0"/>
              <a:buChar char="•"/>
            </a:pPr>
            <a:r>
              <a:rPr lang="zh-CN" altLang="en-US" sz="2000" dirty="0" smtClean="0"/>
              <a:t>利用</a:t>
            </a:r>
            <a:r>
              <a:rPr lang="en-US" altLang="zh-CN" sz="2000" dirty="0" smtClean="0"/>
              <a:t>NLTK</a:t>
            </a:r>
            <a:r>
              <a:rPr lang="zh-CN" altLang="en-US" sz="2000" dirty="0" smtClean="0"/>
              <a:t>分词</a:t>
            </a:r>
            <a:endParaRPr lang="en-US" altLang="zh-CN" sz="2000" dirty="0" smtClean="0"/>
          </a:p>
        </p:txBody>
      </p:sp>
      <p:sp>
        <p:nvSpPr>
          <p:cNvPr id="6" name="矩形 5"/>
          <p:cNvSpPr/>
          <p:nvPr/>
        </p:nvSpPr>
        <p:spPr>
          <a:xfrm>
            <a:off x="1405467" y="3630244"/>
            <a:ext cx="8635999" cy="923330"/>
          </a:xfrm>
          <a:prstGeom prst="rect">
            <a:avLst/>
          </a:prstGeom>
        </p:spPr>
        <p:txBody>
          <a:bodyPr wrap="square">
            <a:spAutoFit/>
          </a:bodyPr>
          <a:lstStyle/>
          <a:p>
            <a:r>
              <a:rPr lang="en-US" altLang="zh-CN" dirty="0">
                <a:latin typeface="Consolas" panose="020B0609020204030204" pitchFamily="49" charset="0"/>
              </a:rPr>
              <a:t>['Hello', 'Mr.', 'Adam', ',', 'how', 'are', 'you', '?', 'I', 'hope', 'everything', 'is', 'going', 'well', '.', 'Today', 'is', 'a', 'good', 'day', ',', 'see', 'you', 'dude', '.']</a:t>
            </a:r>
            <a:endParaRPr lang="zh-CN" altLang="zh-CN" dirty="0">
              <a:latin typeface="Consolas" panose="020B0609020204030204" pitchFamily="49"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900550896"/>
              </p:ext>
            </p:extLst>
          </p:nvPr>
        </p:nvGraphicFramePr>
        <p:xfrm>
          <a:off x="1405467" y="2091048"/>
          <a:ext cx="8635999" cy="1210952"/>
        </p:xfrm>
        <a:graphic>
          <a:graphicData uri="http://schemas.openxmlformats.org/drawingml/2006/table">
            <a:tbl>
              <a:tblPr firstRow="1" firstCol="1" bandRow="1"/>
              <a:tblGrid>
                <a:gridCol w="8635999">
                  <a:extLst>
                    <a:ext uri="{9D8B030D-6E8A-4147-A177-3AD203B41FA5}">
                      <a16:colId xmlns:a16="http://schemas.microsoft.com/office/drawing/2014/main" val="4277565857"/>
                    </a:ext>
                  </a:extLst>
                </a:gridCol>
              </a:tblGrid>
              <a:tr h="356022">
                <a:tc>
                  <a:txBody>
                    <a:bodyPr/>
                    <a:lstStyle/>
                    <a:p>
                      <a:pPr indent="127000" algn="just">
                        <a:lnSpc>
                          <a:spcPts val="1900"/>
                        </a:lnSpc>
                        <a:spcAft>
                          <a:spcPts val="0"/>
                        </a:spcAft>
                      </a:pPr>
                      <a:r>
                        <a:rPr lang="en-US" sz="1800" b="0" i="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from nltk.tokenize import word_tokenize</a:t>
                      </a:r>
                      <a:endParaRPr lang="zh-CN" sz="1800" b="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4178298191"/>
                  </a:ext>
                </a:extLst>
              </a:tr>
              <a:tr h="498908">
                <a:tc>
                  <a:txBody>
                    <a:bodyPr/>
                    <a:lstStyle/>
                    <a:p>
                      <a:pPr indent="127000" algn="just">
                        <a:lnSpc>
                          <a:spcPts val="1900"/>
                        </a:lnSpc>
                        <a:spcAft>
                          <a:spcPts val="0"/>
                        </a:spcAft>
                      </a:pPr>
                      <a:r>
                        <a:rPr lang="en-US" sz="1800" b="0" i="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text = "Hello Adam, how are you? I hope everything is going well. Today is a good day, see you dude."</a:t>
                      </a:r>
                      <a:endParaRPr lang="zh-CN"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279925361"/>
                  </a:ext>
                </a:extLst>
              </a:tr>
              <a:tr h="356022">
                <a:tc>
                  <a:txBody>
                    <a:bodyPr/>
                    <a:lstStyle/>
                    <a:p>
                      <a:pPr indent="127000" algn="just">
                        <a:lnSpc>
                          <a:spcPts val="1900"/>
                        </a:lnSpc>
                        <a:spcAft>
                          <a:spcPts val="0"/>
                        </a:spcAft>
                      </a:pPr>
                      <a:r>
                        <a:rPr lang="en-US" sz="1800" b="0" i="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b="0" i="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word_tokenize</a:t>
                      </a:r>
                      <a:r>
                        <a:rPr lang="en-US" sz="1800" b="0" i="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(text))</a:t>
                      </a:r>
                      <a:endParaRPr lang="zh-CN"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651571086"/>
                  </a:ext>
                </a:extLst>
              </a:tr>
            </a:tbl>
          </a:graphicData>
        </a:graphic>
      </p:graphicFrame>
    </p:spTree>
    <p:extLst>
      <p:ext uri="{BB962C8B-B14F-4D97-AF65-F5344CB8AC3E}">
        <p14:creationId xmlns:p14="http://schemas.microsoft.com/office/powerpoint/2010/main" val="168697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10.5</a:t>
            </a:r>
            <a:r>
              <a:rPr lang="en-US" dirty="0" smtClean="0"/>
              <a:t> </a:t>
            </a:r>
            <a:r>
              <a:rPr lang="zh-CN" altLang="en-US" dirty="0" smtClean="0"/>
              <a:t>自然语言处理常用工具库</a:t>
            </a:r>
            <a:endParaRPr lang="en-US" dirty="0"/>
          </a:p>
        </p:txBody>
      </p:sp>
      <p:sp>
        <p:nvSpPr>
          <p:cNvPr id="3" name="文本框 2"/>
          <p:cNvSpPr txBox="1"/>
          <p:nvPr/>
        </p:nvSpPr>
        <p:spPr>
          <a:xfrm>
            <a:off x="1068388" y="1400494"/>
            <a:ext cx="9982200" cy="1451679"/>
          </a:xfrm>
          <a:prstGeom prst="rect">
            <a:avLst/>
          </a:prstGeom>
          <a:noFill/>
        </p:spPr>
        <p:txBody>
          <a:bodyPr wrap="square" rtlCol="0">
            <a:spAutoFit/>
          </a:bodyPr>
          <a:lstStyle/>
          <a:p>
            <a:pPr marL="342900" indent="-342900" algn="just">
              <a:spcBef>
                <a:spcPts val="1000"/>
              </a:spcBef>
              <a:buFont typeface="Arial" panose="020B0604020202020204" pitchFamily="34" charset="0"/>
              <a:buChar char="•"/>
            </a:pPr>
            <a:r>
              <a:rPr lang="zh-CN" altLang="en-US" sz="2000" dirty="0" smtClean="0"/>
              <a:t>利用</a:t>
            </a:r>
            <a:r>
              <a:rPr lang="en-US" altLang="zh-CN" sz="2000" dirty="0" smtClean="0"/>
              <a:t>NLTK</a:t>
            </a:r>
            <a:r>
              <a:rPr lang="zh-CN" altLang="en-US" sz="2000" dirty="0" smtClean="0"/>
              <a:t>进行词干提取</a:t>
            </a:r>
            <a:endParaRPr lang="en-US" altLang="zh-CN" sz="2000" dirty="0" smtClean="0"/>
          </a:p>
          <a:p>
            <a:pPr algn="just">
              <a:spcBef>
                <a:spcPts val="1000"/>
              </a:spcBef>
            </a:pPr>
            <a:r>
              <a:rPr lang="en-US" altLang="zh-CN" sz="2000" dirty="0" smtClean="0"/>
              <a:t>   NLTK</a:t>
            </a:r>
            <a:r>
              <a:rPr lang="zh-CN" altLang="zh-CN" sz="2000" dirty="0"/>
              <a:t>提供多种词干提取器，常用的</a:t>
            </a:r>
            <a:r>
              <a:rPr lang="ja-JP" altLang="zh-CN" sz="2000" dirty="0"/>
              <a:t>有</a:t>
            </a:r>
            <a:r>
              <a:rPr lang="en-US" altLang="zh-CN" sz="2000" dirty="0" err="1"/>
              <a:t>PorterStemmer</a:t>
            </a:r>
            <a:r>
              <a:rPr lang="zh-CN" altLang="zh-CN" sz="2000" dirty="0"/>
              <a:t>、</a:t>
            </a:r>
            <a:r>
              <a:rPr lang="en-US" altLang="zh-CN" sz="2000" dirty="0" err="1"/>
              <a:t>LancasterStemmer</a:t>
            </a:r>
            <a:r>
              <a:rPr lang="ja-JP" altLang="zh-CN" sz="2000" dirty="0"/>
              <a:t>和</a:t>
            </a:r>
            <a:r>
              <a:rPr lang="en-US" altLang="zh-CN" sz="2000" dirty="0" err="1"/>
              <a:t>SnowballStemmer</a:t>
            </a:r>
            <a:r>
              <a:rPr lang="zh-CN" altLang="zh-CN" sz="2000" dirty="0"/>
              <a:t>三类</a:t>
            </a:r>
            <a:r>
              <a:rPr lang="ja-JP" altLang="zh-CN" sz="2000" dirty="0"/>
              <a:t>。</a:t>
            </a:r>
            <a:endParaRPr lang="zh-CN" altLang="zh-CN" sz="2000" dirty="0"/>
          </a:p>
          <a:p>
            <a:pPr algn="just"/>
            <a:endParaRPr lang="en-US" altLang="zh-CN" sz="2000" dirty="0" smtClean="0"/>
          </a:p>
        </p:txBody>
      </p:sp>
      <p:sp>
        <p:nvSpPr>
          <p:cNvPr id="6" name="矩形 5"/>
          <p:cNvSpPr/>
          <p:nvPr/>
        </p:nvSpPr>
        <p:spPr>
          <a:xfrm>
            <a:off x="1405465" y="4047372"/>
            <a:ext cx="8635999" cy="335989"/>
          </a:xfrm>
          <a:prstGeom prst="rect">
            <a:avLst/>
          </a:prstGeom>
        </p:spPr>
        <p:txBody>
          <a:bodyPr wrap="square">
            <a:spAutoFit/>
          </a:bodyPr>
          <a:lstStyle/>
          <a:p>
            <a:pPr algn="just">
              <a:lnSpc>
                <a:spcPts val="1900"/>
              </a:lnSpc>
              <a:spcAft>
                <a:spcPts val="0"/>
              </a:spcAft>
            </a:pPr>
            <a:r>
              <a:rPr lang="en-US" altLang="zh-CN" dirty="0">
                <a:latin typeface="Consolas" panose="020B0609020204030204" pitchFamily="49" charset="0"/>
              </a:rPr>
              <a:t>'work'</a:t>
            </a:r>
            <a:endParaRPr lang="zh-CN" altLang="zh-CN" sz="24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386460155"/>
              </p:ext>
            </p:extLst>
          </p:nvPr>
        </p:nvGraphicFramePr>
        <p:xfrm>
          <a:off x="1405466" y="2723933"/>
          <a:ext cx="8635998" cy="996951"/>
        </p:xfrm>
        <a:graphic>
          <a:graphicData uri="http://schemas.openxmlformats.org/drawingml/2006/table">
            <a:tbl>
              <a:tblPr firstRow="1" firstCol="1" bandRow="1"/>
              <a:tblGrid>
                <a:gridCol w="8635998">
                  <a:extLst>
                    <a:ext uri="{9D8B030D-6E8A-4147-A177-3AD203B41FA5}">
                      <a16:colId xmlns:a16="http://schemas.microsoft.com/office/drawing/2014/main" val="2125599870"/>
                    </a:ext>
                  </a:extLst>
                </a:gridCol>
              </a:tblGrid>
              <a:tr h="332317">
                <a:tc>
                  <a:txBody>
                    <a:bodyPr/>
                    <a:lstStyle/>
                    <a:p>
                      <a:pPr indent="127000" algn="just">
                        <a:lnSpc>
                          <a:spcPts val="1900"/>
                        </a:lnSpc>
                        <a:spcAft>
                          <a:spcPts val="0"/>
                        </a:spcAft>
                      </a:pPr>
                      <a:r>
                        <a:rPr lang="en-US" sz="1800" b="0" i="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from nltk.stem import PorterStemmer</a:t>
                      </a:r>
                      <a:endParaRPr lang="zh-CN" sz="1800" b="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888404783"/>
                  </a:ext>
                </a:extLst>
              </a:tr>
              <a:tr h="332317">
                <a:tc>
                  <a:txBody>
                    <a:bodyPr/>
                    <a:lstStyle/>
                    <a:p>
                      <a:pPr indent="127000" algn="just">
                        <a:lnSpc>
                          <a:spcPts val="1900"/>
                        </a:lnSpc>
                        <a:spcAft>
                          <a:spcPts val="0"/>
                        </a:spcAft>
                      </a:pPr>
                      <a:r>
                        <a:rPr lang="en-US" sz="1800" b="0" i="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porter_stemmer = PorterStemmer()</a:t>
                      </a:r>
                      <a:endParaRPr lang="zh-CN" sz="1800" b="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515323482"/>
                  </a:ext>
                </a:extLst>
              </a:tr>
              <a:tr h="332317">
                <a:tc>
                  <a:txBody>
                    <a:bodyPr/>
                    <a:lstStyle/>
                    <a:p>
                      <a:pPr indent="127000" algn="just">
                        <a:lnSpc>
                          <a:spcPts val="1900"/>
                        </a:lnSpc>
                        <a:spcAft>
                          <a:spcPts val="0"/>
                        </a:spcAft>
                      </a:pPr>
                      <a:r>
                        <a:rPr lang="en-US" sz="1800" b="0" i="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b="0" i="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porter_stemmer.stem</a:t>
                      </a:r>
                      <a:r>
                        <a:rPr lang="en-US" sz="1800" b="0" i="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('working'))</a:t>
                      </a:r>
                      <a:endParaRPr lang="zh-CN" sz="1800" b="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857765178"/>
                  </a:ext>
                </a:extLst>
              </a:tr>
            </a:tbl>
          </a:graphicData>
        </a:graphic>
      </p:graphicFrame>
    </p:spTree>
    <p:extLst>
      <p:ext uri="{BB962C8B-B14F-4D97-AF65-F5344CB8AC3E}">
        <p14:creationId xmlns:p14="http://schemas.microsoft.com/office/powerpoint/2010/main" val="3797729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10.5</a:t>
            </a:r>
            <a:r>
              <a:rPr lang="en-US" dirty="0" smtClean="0"/>
              <a:t> </a:t>
            </a:r>
            <a:r>
              <a:rPr lang="zh-CN" altLang="en-US" dirty="0" smtClean="0"/>
              <a:t>自然语言处理常用工具库</a:t>
            </a:r>
            <a:endParaRPr lang="en-US" dirty="0"/>
          </a:p>
        </p:txBody>
      </p:sp>
      <p:sp>
        <p:nvSpPr>
          <p:cNvPr id="3" name="文本框 2"/>
          <p:cNvSpPr txBox="1"/>
          <p:nvPr/>
        </p:nvSpPr>
        <p:spPr>
          <a:xfrm>
            <a:off x="1068388" y="1400494"/>
            <a:ext cx="9982200" cy="1323439"/>
          </a:xfrm>
          <a:prstGeom prst="rect">
            <a:avLst/>
          </a:prstGeom>
          <a:noFill/>
        </p:spPr>
        <p:txBody>
          <a:bodyPr wrap="square" rtlCol="0">
            <a:spAutoFit/>
          </a:bodyPr>
          <a:lstStyle/>
          <a:p>
            <a:pPr marL="342900" indent="-342900" algn="just">
              <a:spcBef>
                <a:spcPts val="1000"/>
              </a:spcBef>
              <a:buFont typeface="Arial" panose="020B0604020202020204" pitchFamily="34" charset="0"/>
              <a:buChar char="•"/>
            </a:pPr>
            <a:r>
              <a:rPr lang="zh-CN" altLang="en-US" sz="2000" dirty="0" smtClean="0"/>
              <a:t>利用</a:t>
            </a:r>
            <a:r>
              <a:rPr lang="en-US" altLang="zh-CN" sz="2000" dirty="0" smtClean="0"/>
              <a:t>NLTK</a:t>
            </a:r>
            <a:r>
              <a:rPr lang="zh-CN" altLang="en-US" sz="2000" dirty="0" smtClean="0"/>
              <a:t>进行词形还原</a:t>
            </a:r>
            <a:endParaRPr lang="en-US" altLang="zh-CN" sz="2000" dirty="0" smtClean="0"/>
          </a:p>
          <a:p>
            <a:r>
              <a:rPr lang="en-US" altLang="zh-CN" dirty="0" smtClean="0"/>
              <a:t>   </a:t>
            </a:r>
            <a:r>
              <a:rPr lang="zh-CN" altLang="zh-CN" sz="2000" dirty="0" smtClean="0">
                <a:latin typeface="宋体" panose="02010600030101010101" pitchFamily="2" charset="-122"/>
                <a:ea typeface="宋体" panose="02010600030101010101" pitchFamily="2" charset="-122"/>
              </a:rPr>
              <a:t>词形</a:t>
            </a:r>
            <a:r>
              <a:rPr lang="zh-CN" altLang="zh-CN" sz="2000" dirty="0">
                <a:latin typeface="宋体" panose="02010600030101010101" pitchFamily="2" charset="-122"/>
                <a:ea typeface="宋体" panose="02010600030101010101" pitchFamily="2" charset="-122"/>
              </a:rPr>
              <a:t>还原与词干提取类似，但不同之处在于词干提取经常可能创造出不存在的词汇，词形还原的结果是一个真正的词汇。</a:t>
            </a:r>
          </a:p>
          <a:p>
            <a:pPr algn="just"/>
            <a:endParaRPr lang="en-US" altLang="zh-CN" sz="2000" dirty="0" smtClean="0"/>
          </a:p>
        </p:txBody>
      </p:sp>
      <p:sp>
        <p:nvSpPr>
          <p:cNvPr id="6" name="矩形 5"/>
          <p:cNvSpPr/>
          <p:nvPr/>
        </p:nvSpPr>
        <p:spPr>
          <a:xfrm>
            <a:off x="1405466" y="3646668"/>
            <a:ext cx="8635999" cy="335989"/>
          </a:xfrm>
          <a:prstGeom prst="rect">
            <a:avLst/>
          </a:prstGeom>
        </p:spPr>
        <p:txBody>
          <a:bodyPr wrap="square">
            <a:spAutoFit/>
          </a:bodyPr>
          <a:lstStyle/>
          <a:p>
            <a:pPr algn="just">
              <a:lnSpc>
                <a:spcPts val="1900"/>
              </a:lnSpc>
              <a:spcAft>
                <a:spcPts val="0"/>
              </a:spcAft>
            </a:pPr>
            <a:r>
              <a:rPr lang="en-US" altLang="zh-CN" dirty="0" smtClean="0">
                <a:latin typeface="Consolas" panose="020B0609020204030204" pitchFamily="49" charset="0"/>
              </a:rPr>
              <a:t>'playing'</a:t>
            </a:r>
            <a:endParaRPr lang="zh-CN" altLang="zh-CN" sz="24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462219059"/>
              </p:ext>
            </p:extLst>
          </p:nvPr>
        </p:nvGraphicFramePr>
        <p:xfrm>
          <a:off x="1405466" y="2511201"/>
          <a:ext cx="8635998" cy="996951"/>
        </p:xfrm>
        <a:graphic>
          <a:graphicData uri="http://schemas.openxmlformats.org/drawingml/2006/table">
            <a:tbl>
              <a:tblPr firstRow="1" firstCol="1" bandRow="1"/>
              <a:tblGrid>
                <a:gridCol w="8635998">
                  <a:extLst>
                    <a:ext uri="{9D8B030D-6E8A-4147-A177-3AD203B41FA5}">
                      <a16:colId xmlns:a16="http://schemas.microsoft.com/office/drawing/2014/main" val="2125599870"/>
                    </a:ext>
                  </a:extLst>
                </a:gridCol>
              </a:tblGrid>
              <a:tr h="332317">
                <a:tc>
                  <a:txBody>
                    <a:bodyPr/>
                    <a:lstStyle/>
                    <a:p>
                      <a:pPr indent="127000" algn="just">
                        <a:lnSpc>
                          <a:spcPts val="1900"/>
                        </a:lnSpc>
                        <a:spcAft>
                          <a:spcPts val="0"/>
                        </a:spcAft>
                      </a:pPr>
                      <a:r>
                        <a:rPr lang="en-US" sz="1800" b="0" i="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from nltk.stem import WordNetLemmatizer</a:t>
                      </a:r>
                      <a:endParaRPr lang="zh-CN"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888404783"/>
                  </a:ext>
                </a:extLst>
              </a:tr>
              <a:tr h="332317">
                <a:tc>
                  <a:txBody>
                    <a:bodyPr/>
                    <a:lstStyle/>
                    <a:p>
                      <a:pPr indent="127000" algn="just">
                        <a:lnSpc>
                          <a:spcPts val="1900"/>
                        </a:lnSpc>
                        <a:spcAft>
                          <a:spcPts val="0"/>
                        </a:spcAft>
                      </a:pPr>
                      <a:r>
                        <a:rPr lang="en-US" sz="1800" b="0" i="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lemmatizer = WordNetLemmatizer()</a:t>
                      </a:r>
                      <a:endParaRPr lang="zh-CN"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515323482"/>
                  </a:ext>
                </a:extLst>
              </a:tr>
              <a:tr h="332317">
                <a:tc>
                  <a:txBody>
                    <a:bodyPr/>
                    <a:lstStyle/>
                    <a:p>
                      <a:pPr indent="127000" algn="just">
                        <a:lnSpc>
                          <a:spcPts val="1900"/>
                        </a:lnSpc>
                        <a:spcAft>
                          <a:spcPts val="0"/>
                        </a:spcAft>
                      </a:pPr>
                      <a:r>
                        <a:rPr lang="en-US" sz="1800" b="0" i="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b="0" i="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lemmatizer.lemmatize</a:t>
                      </a:r>
                      <a:r>
                        <a:rPr lang="en-US" sz="1800" b="0" i="0" kern="100" dirty="0" smtClean="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lang="en-US" altLang="zh-CN" sz="1800" b="0" i="0" kern="100" dirty="0" smtClean="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lang="en-US" sz="1800" b="0" i="0" kern="100" dirty="0" smtClean="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playing'))</a:t>
                      </a:r>
                      <a:endParaRPr lang="zh-CN" sz="1800" b="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857765178"/>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894097289"/>
              </p:ext>
            </p:extLst>
          </p:nvPr>
        </p:nvGraphicFramePr>
        <p:xfrm>
          <a:off x="1405466" y="4161127"/>
          <a:ext cx="8635998" cy="852108"/>
        </p:xfrm>
        <a:graphic>
          <a:graphicData uri="http://schemas.openxmlformats.org/drawingml/2006/table">
            <a:tbl>
              <a:tblPr firstRow="1" firstCol="1" bandRow="1"/>
              <a:tblGrid>
                <a:gridCol w="8635998">
                  <a:extLst>
                    <a:ext uri="{9D8B030D-6E8A-4147-A177-3AD203B41FA5}">
                      <a16:colId xmlns:a16="http://schemas.microsoft.com/office/drawing/2014/main" val="1186632334"/>
                    </a:ext>
                  </a:extLst>
                </a:gridCol>
              </a:tblGrid>
              <a:tr h="284036">
                <a:tc>
                  <a:txBody>
                    <a:bodyPr/>
                    <a:lstStyle/>
                    <a:p>
                      <a:pPr indent="127000" algn="just">
                        <a:lnSpc>
                          <a:spcPts val="1900"/>
                        </a:lnSpc>
                        <a:spcAft>
                          <a:spcPts val="0"/>
                        </a:spcAft>
                      </a:pPr>
                      <a:r>
                        <a:rPr lang="en-US" sz="1800" b="0" i="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from </a:t>
                      </a:r>
                      <a:r>
                        <a:rPr lang="en-US" sz="1800" b="0" i="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nltk.stem</a:t>
                      </a:r>
                      <a:r>
                        <a:rPr lang="en-US" sz="1800" b="0" i="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import </a:t>
                      </a:r>
                      <a:r>
                        <a:rPr lang="en-US" sz="1800" b="0" i="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WordNetLemmatizer</a:t>
                      </a:r>
                      <a:endParaRPr lang="zh-CN" sz="1800" b="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3309379254"/>
                  </a:ext>
                </a:extLst>
              </a:tr>
              <a:tr h="284036">
                <a:tc>
                  <a:txBody>
                    <a:bodyPr/>
                    <a:lstStyle/>
                    <a:p>
                      <a:pPr indent="127000" algn="just">
                        <a:lnSpc>
                          <a:spcPts val="1900"/>
                        </a:lnSpc>
                        <a:spcAft>
                          <a:spcPts val="0"/>
                        </a:spcAft>
                      </a:pPr>
                      <a:r>
                        <a:rPr lang="en-US" sz="1800" b="0" i="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lemmatizer</a:t>
                      </a:r>
                      <a:r>
                        <a:rPr lang="en-US" sz="1800" b="0" i="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 </a:t>
                      </a:r>
                      <a:r>
                        <a:rPr lang="en-US" sz="1800" b="0" i="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WordNetLemmatizer</a:t>
                      </a:r>
                      <a:r>
                        <a:rPr lang="en-US" sz="1800" b="0" i="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800" b="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584559005"/>
                  </a:ext>
                </a:extLst>
              </a:tr>
              <a:tr h="284036">
                <a:tc>
                  <a:txBody>
                    <a:bodyPr/>
                    <a:lstStyle/>
                    <a:p>
                      <a:pPr indent="127000" algn="just">
                        <a:lnSpc>
                          <a:spcPts val="1900"/>
                        </a:lnSpc>
                        <a:spcAft>
                          <a:spcPts val="0"/>
                        </a:spcAft>
                      </a:pPr>
                      <a:r>
                        <a:rPr lang="en-US" sz="1800" b="0" i="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b="0" i="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lemmatizer.lemmatize</a:t>
                      </a:r>
                      <a:r>
                        <a:rPr lang="en-US" sz="1800" b="0" i="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('playing',</a:t>
                      </a:r>
                      <a:r>
                        <a:rPr lang="en-US" sz="1800" b="0" i="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pos</a:t>
                      </a:r>
                      <a:r>
                        <a:rPr lang="en-US" sz="1800" b="0" i="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="v"))</a:t>
                      </a:r>
                      <a:endParaRPr lang="zh-CN" sz="1800" b="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639835126"/>
                  </a:ext>
                </a:extLst>
              </a:tr>
            </a:tbl>
          </a:graphicData>
        </a:graphic>
      </p:graphicFrame>
      <p:sp>
        <p:nvSpPr>
          <p:cNvPr id="8" name="矩形 7"/>
          <p:cNvSpPr/>
          <p:nvPr/>
        </p:nvSpPr>
        <p:spPr>
          <a:xfrm>
            <a:off x="1405466" y="5293005"/>
            <a:ext cx="944489" cy="335989"/>
          </a:xfrm>
          <a:prstGeom prst="rect">
            <a:avLst/>
          </a:prstGeom>
        </p:spPr>
        <p:txBody>
          <a:bodyPr wrap="none">
            <a:spAutoFit/>
          </a:bodyPr>
          <a:lstStyle/>
          <a:p>
            <a:pPr algn="just">
              <a:lnSpc>
                <a:spcPts val="1900"/>
              </a:lnSpc>
              <a:spcAft>
                <a:spcPts val="0"/>
              </a:spcAft>
            </a:pPr>
            <a:r>
              <a:rPr lang="en-US" altLang="zh-CN" dirty="0">
                <a:latin typeface="Consolas" panose="020B0609020204030204" pitchFamily="49" charset="0"/>
                <a:ea typeface="宋体" panose="02010600030101010101" pitchFamily="2" charset="-122"/>
                <a:cs typeface="Times New Roman" panose="02020603050405020304" pitchFamily="18" charset="0"/>
              </a:rPr>
              <a:t>'play'</a:t>
            </a:r>
            <a:endParaRPr lang="zh-CN" altLang="zh-CN" sz="2400" dirty="0">
              <a:effectLst/>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6130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10.5</a:t>
            </a:r>
            <a:r>
              <a:rPr lang="zh-CN" altLang="en-US" dirty="0" smtClean="0"/>
              <a:t>自然语言处理</a:t>
            </a:r>
            <a:r>
              <a:rPr lang="zh-CN" altLang="en-US" dirty="0" smtClean="0"/>
              <a:t>常用工具库</a:t>
            </a:r>
            <a:endParaRPr lang="en-US" dirty="0"/>
          </a:p>
        </p:txBody>
      </p:sp>
      <p:sp>
        <p:nvSpPr>
          <p:cNvPr id="3" name="文本框 2"/>
          <p:cNvSpPr txBox="1"/>
          <p:nvPr/>
        </p:nvSpPr>
        <p:spPr>
          <a:xfrm>
            <a:off x="1068388" y="1400494"/>
            <a:ext cx="9982200" cy="707886"/>
          </a:xfrm>
          <a:prstGeom prst="rect">
            <a:avLst/>
          </a:prstGeom>
          <a:noFill/>
        </p:spPr>
        <p:txBody>
          <a:bodyPr wrap="square" rtlCol="0">
            <a:spAutoFit/>
          </a:bodyPr>
          <a:lstStyle/>
          <a:p>
            <a:pPr marL="342900" indent="-342900" algn="just">
              <a:spcBef>
                <a:spcPts val="1000"/>
              </a:spcBef>
              <a:buFont typeface="Arial" panose="020B0604020202020204" pitchFamily="34" charset="0"/>
              <a:buChar char="•"/>
            </a:pPr>
            <a:r>
              <a:rPr lang="zh-CN" altLang="en-US" sz="2000" dirty="0" smtClean="0"/>
              <a:t>利用</a:t>
            </a:r>
            <a:r>
              <a:rPr lang="en-US" altLang="zh-CN" sz="2000" dirty="0" smtClean="0"/>
              <a:t>NLTK</a:t>
            </a:r>
            <a:r>
              <a:rPr lang="zh-CN" altLang="en-US" sz="2000" dirty="0" smtClean="0"/>
              <a:t>进行词性标注</a:t>
            </a:r>
            <a:endParaRPr lang="en-US" altLang="zh-CN" sz="2000" dirty="0" smtClean="0"/>
          </a:p>
          <a:p>
            <a:pPr algn="just"/>
            <a:endParaRPr lang="en-US" altLang="zh-CN" sz="2000" dirty="0" smtClean="0"/>
          </a:p>
        </p:txBody>
      </p:sp>
      <p:graphicFrame>
        <p:nvGraphicFramePr>
          <p:cNvPr id="10" name="表格 9"/>
          <p:cNvGraphicFramePr>
            <a:graphicFrameLocks noGrp="1"/>
          </p:cNvGraphicFramePr>
          <p:nvPr>
            <p:extLst>
              <p:ext uri="{D42A27DB-BD31-4B8C-83A1-F6EECF244321}">
                <p14:modId xmlns:p14="http://schemas.microsoft.com/office/powerpoint/2010/main" val="874419566"/>
              </p:ext>
            </p:extLst>
          </p:nvPr>
        </p:nvGraphicFramePr>
        <p:xfrm>
          <a:off x="1879600" y="2108380"/>
          <a:ext cx="6773333" cy="1168220"/>
        </p:xfrm>
        <a:graphic>
          <a:graphicData uri="http://schemas.openxmlformats.org/drawingml/2006/table">
            <a:tbl>
              <a:tblPr firstRow="1" firstCol="1" bandRow="1"/>
              <a:tblGrid>
                <a:gridCol w="6773333">
                  <a:extLst>
                    <a:ext uri="{9D8B030D-6E8A-4147-A177-3AD203B41FA5}">
                      <a16:colId xmlns:a16="http://schemas.microsoft.com/office/drawing/2014/main" val="323112136"/>
                    </a:ext>
                  </a:extLst>
                </a:gridCol>
              </a:tblGrid>
              <a:tr h="292055">
                <a:tc>
                  <a:txBody>
                    <a:bodyPr/>
                    <a:lstStyle/>
                    <a:p>
                      <a:pPr indent="127000" algn="just">
                        <a:lnSpc>
                          <a:spcPts val="1900"/>
                        </a:lnSpc>
                        <a:spcAft>
                          <a:spcPts val="0"/>
                        </a:spcAft>
                      </a:pPr>
                      <a:r>
                        <a:rPr lang="en-US" sz="1800" b="0" i="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import nltk</a:t>
                      </a:r>
                      <a:endParaRPr lang="zh-CN"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719238543"/>
                  </a:ext>
                </a:extLst>
              </a:tr>
              <a:tr h="292055">
                <a:tc>
                  <a:txBody>
                    <a:bodyPr/>
                    <a:lstStyle/>
                    <a:p>
                      <a:pPr indent="127000" algn="just">
                        <a:lnSpc>
                          <a:spcPts val="1900"/>
                        </a:lnSpc>
                        <a:spcAft>
                          <a:spcPts val="0"/>
                        </a:spcAft>
                      </a:pPr>
                      <a:r>
                        <a:rPr lang="en-US" sz="1800" b="0" i="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text=nltk.word_tokenize('what does the fox say')</a:t>
                      </a:r>
                      <a:endParaRPr lang="zh-CN"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499995998"/>
                  </a:ext>
                </a:extLst>
              </a:tr>
              <a:tr h="292055">
                <a:tc>
                  <a:txBody>
                    <a:bodyPr/>
                    <a:lstStyle/>
                    <a:p>
                      <a:pPr indent="127000" algn="just">
                        <a:lnSpc>
                          <a:spcPts val="1900"/>
                        </a:lnSpc>
                        <a:spcAft>
                          <a:spcPts val="0"/>
                        </a:spcAft>
                      </a:pPr>
                      <a:r>
                        <a:rPr lang="en-US" sz="1800" b="0" i="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print(text)</a:t>
                      </a:r>
                      <a:endParaRPr lang="zh-CN"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011422543"/>
                  </a:ext>
                </a:extLst>
              </a:tr>
              <a:tr h="292055">
                <a:tc>
                  <a:txBody>
                    <a:bodyPr/>
                    <a:lstStyle/>
                    <a:p>
                      <a:pPr indent="127000" algn="just">
                        <a:lnSpc>
                          <a:spcPts val="1900"/>
                        </a:lnSpc>
                        <a:spcAft>
                          <a:spcPts val="0"/>
                        </a:spcAft>
                      </a:pPr>
                      <a:r>
                        <a:rPr lang="en-US" sz="1800" b="0" i="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b="0" i="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nltk.pos_tag</a:t>
                      </a:r>
                      <a:r>
                        <a:rPr lang="en-US" sz="1800" b="0" i="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(text))</a:t>
                      </a:r>
                      <a:endParaRPr lang="zh-CN" sz="1800" b="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328464726"/>
                  </a:ext>
                </a:extLst>
              </a:tr>
            </a:tbl>
          </a:graphicData>
        </a:graphic>
      </p:graphicFrame>
      <p:sp>
        <p:nvSpPr>
          <p:cNvPr id="11" name="矩形 10"/>
          <p:cNvSpPr/>
          <p:nvPr/>
        </p:nvSpPr>
        <p:spPr>
          <a:xfrm>
            <a:off x="1879599" y="3694663"/>
            <a:ext cx="6773333" cy="579646"/>
          </a:xfrm>
          <a:prstGeom prst="rect">
            <a:avLst/>
          </a:prstGeom>
        </p:spPr>
        <p:txBody>
          <a:bodyPr wrap="square">
            <a:spAutoFit/>
          </a:bodyPr>
          <a:lstStyle/>
          <a:p>
            <a:pPr algn="just">
              <a:lnSpc>
                <a:spcPts val="1900"/>
              </a:lnSpc>
              <a:spcAft>
                <a:spcPts val="0"/>
              </a:spcAft>
            </a:pPr>
            <a:r>
              <a:rPr lang="en-US" altLang="zh-CN" dirty="0">
                <a:latin typeface="Consolas" panose="020B0609020204030204" pitchFamily="49" charset="0"/>
                <a:ea typeface="宋体" panose="02010600030101010101" pitchFamily="2" charset="-122"/>
                <a:cs typeface="Times New Roman" panose="02020603050405020304" pitchFamily="18" charset="0"/>
              </a:rPr>
              <a:t>[('what', 'WDT'), ('does', 'VBZ'), ('the', 'DT'), ('fox', 'NNS'), ('say', 'VBP')]</a:t>
            </a:r>
            <a:endParaRPr lang="zh-CN" altLang="zh-CN" sz="2400" dirty="0">
              <a:effectLst/>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8127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10.2 </a:t>
            </a:r>
            <a:r>
              <a:rPr lang="zh-CN" altLang="en-US" dirty="0" smtClean="0"/>
              <a:t>字符串的函数操作</a:t>
            </a:r>
            <a:endParaRPr lang="en-US" dirty="0"/>
          </a:p>
        </p:txBody>
      </p:sp>
      <p:sp>
        <p:nvSpPr>
          <p:cNvPr id="7" name="文本框 6"/>
          <p:cNvSpPr txBox="1"/>
          <p:nvPr/>
        </p:nvSpPr>
        <p:spPr>
          <a:xfrm>
            <a:off x="1103382" y="1439306"/>
            <a:ext cx="9982200" cy="1708160"/>
          </a:xfrm>
          <a:prstGeom prst="rect">
            <a:avLst/>
          </a:prstGeom>
          <a:noFill/>
        </p:spPr>
        <p:txBody>
          <a:bodyPr wrap="square" rtlCol="0">
            <a:spAutoFit/>
          </a:bodyPr>
          <a:lstStyle/>
          <a:p>
            <a:pPr>
              <a:spcBef>
                <a:spcPts val="1000"/>
              </a:spcBef>
            </a:pPr>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a:t>
            </a:r>
            <a:r>
              <a:rPr lang="zh-CN" altLang="zh-CN" sz="2000" dirty="0">
                <a:latin typeface="宋体" panose="02010600030101010101" pitchFamily="2" charset="-122"/>
                <a:ea typeface="宋体" panose="02010600030101010101" pitchFamily="2" charset="-122"/>
              </a:rPr>
              <a:t>）大小写</a:t>
            </a:r>
            <a:r>
              <a:rPr lang="zh-CN" altLang="zh-CN" sz="2000" dirty="0" smtClean="0">
                <a:latin typeface="宋体" panose="02010600030101010101" pitchFamily="2" charset="-122"/>
                <a:ea typeface="宋体" panose="02010600030101010101" pitchFamily="2" charset="-122"/>
              </a:rPr>
              <a:t>转换</a:t>
            </a:r>
            <a:endParaRPr lang="zh-CN" altLang="zh-CN" sz="2000" dirty="0">
              <a:latin typeface="宋体" panose="02010600030101010101" pitchFamily="2" charset="-122"/>
              <a:ea typeface="宋体" panose="02010600030101010101" pitchFamily="2" charset="-122"/>
            </a:endParaRPr>
          </a:p>
          <a:p>
            <a:pPr marL="342900" lvl="0" indent="-342900">
              <a:spcBef>
                <a:spcPts val="1000"/>
              </a:spcBef>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title()</a:t>
            </a:r>
            <a:r>
              <a:rPr lang="ja-JP" altLang="zh-CN" sz="2000" dirty="0">
                <a:latin typeface="宋体" panose="02010600030101010101" pitchFamily="2" charset="-122"/>
                <a:ea typeface="宋体" panose="02010600030101010101" pitchFamily="2" charset="-122"/>
              </a:rPr>
              <a:t>：将字符串中每个单词（由空格隔开）的首字母改成</a:t>
            </a:r>
            <a:r>
              <a:rPr lang="ja-JP" altLang="zh-CN" sz="2000" dirty="0" smtClean="0">
                <a:latin typeface="宋体" panose="02010600030101010101" pitchFamily="2" charset="-122"/>
                <a:ea typeface="宋体" panose="02010600030101010101" pitchFamily="2" charset="-122"/>
              </a:rPr>
              <a:t>大写</a:t>
            </a:r>
            <a:endParaRPr lang="zh-CN" altLang="zh-CN" sz="2000" dirty="0">
              <a:latin typeface="宋体" panose="02010600030101010101" pitchFamily="2" charset="-122"/>
              <a:ea typeface="宋体" panose="02010600030101010101" pitchFamily="2" charset="-122"/>
            </a:endParaRPr>
          </a:p>
          <a:p>
            <a:pPr marL="342900" lvl="0" indent="-342900">
              <a:spcBef>
                <a:spcPts val="1000"/>
              </a:spcBef>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upper()</a:t>
            </a:r>
            <a:r>
              <a:rPr lang="ja-JP" altLang="zh-CN" sz="2000" dirty="0">
                <a:latin typeface="宋体" panose="02010600030101010101" pitchFamily="2" charset="-122"/>
                <a:ea typeface="宋体" panose="02010600030101010101" pitchFamily="2" charset="-122"/>
              </a:rPr>
              <a:t>：将字符串改为全部</a:t>
            </a:r>
            <a:r>
              <a:rPr lang="ja-JP" altLang="zh-CN" sz="2000" dirty="0" smtClean="0">
                <a:latin typeface="宋体" panose="02010600030101010101" pitchFamily="2" charset="-122"/>
                <a:ea typeface="宋体" panose="02010600030101010101" pitchFamily="2" charset="-122"/>
              </a:rPr>
              <a:t>大写</a:t>
            </a:r>
            <a:endParaRPr lang="zh-CN" altLang="zh-CN" sz="2000" dirty="0">
              <a:latin typeface="宋体" panose="02010600030101010101" pitchFamily="2" charset="-122"/>
              <a:ea typeface="宋体" panose="02010600030101010101" pitchFamily="2" charset="-122"/>
            </a:endParaRPr>
          </a:p>
          <a:p>
            <a:pPr marL="342900" lvl="0" indent="-342900">
              <a:spcBef>
                <a:spcPts val="1000"/>
              </a:spcBef>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lower()</a:t>
            </a:r>
            <a:r>
              <a:rPr lang="ja-JP" altLang="zh-CN" sz="2000" dirty="0">
                <a:latin typeface="宋体" panose="02010600030101010101" pitchFamily="2" charset="-122"/>
                <a:ea typeface="宋体" panose="02010600030101010101" pitchFamily="2" charset="-122"/>
              </a:rPr>
              <a:t>：将字符串改为全部</a:t>
            </a:r>
            <a:r>
              <a:rPr lang="ja-JP" altLang="zh-CN" sz="2000" dirty="0" smtClean="0">
                <a:latin typeface="宋体" panose="02010600030101010101" pitchFamily="2" charset="-122"/>
                <a:ea typeface="宋体" panose="02010600030101010101" pitchFamily="2" charset="-122"/>
              </a:rPr>
              <a:t>小写</a:t>
            </a:r>
            <a:endParaRPr lang="zh-CN" altLang="zh-CN" sz="2000" dirty="0">
              <a:latin typeface="宋体" panose="02010600030101010101" pitchFamily="2" charset="-122"/>
              <a:ea typeface="宋体" panose="02010600030101010101" pitchFamily="2" charset="-122"/>
            </a:endParaRPr>
          </a:p>
        </p:txBody>
      </p:sp>
      <p:graphicFrame>
        <p:nvGraphicFramePr>
          <p:cNvPr id="16" name="表格 15"/>
          <p:cNvGraphicFramePr>
            <a:graphicFrameLocks noGrp="1"/>
          </p:cNvGraphicFramePr>
          <p:nvPr>
            <p:extLst>
              <p:ext uri="{D42A27DB-BD31-4B8C-83A1-F6EECF244321}">
                <p14:modId xmlns:p14="http://schemas.microsoft.com/office/powerpoint/2010/main" val="3791508915"/>
              </p:ext>
            </p:extLst>
          </p:nvPr>
        </p:nvGraphicFramePr>
        <p:xfrm>
          <a:off x="2910130" y="3409596"/>
          <a:ext cx="7020978" cy="1658070"/>
        </p:xfrm>
        <a:graphic>
          <a:graphicData uri="http://schemas.openxmlformats.org/drawingml/2006/table">
            <a:tbl>
              <a:tblPr firstRow="1" firstCol="1" bandRow="1"/>
              <a:tblGrid>
                <a:gridCol w="7020978">
                  <a:extLst>
                    <a:ext uri="{9D8B030D-6E8A-4147-A177-3AD203B41FA5}">
                      <a16:colId xmlns:a16="http://schemas.microsoft.com/office/drawing/2014/main" val="2283109725"/>
                    </a:ext>
                  </a:extLst>
                </a:gridCol>
              </a:tblGrid>
              <a:tr h="331614">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s1 =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abc</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def</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ghi</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1481936386"/>
                  </a:ext>
                </a:extLst>
              </a:tr>
              <a:tr h="331614">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print(s1.title</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en-US" sz="1800" kern="100" baseline="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将字符串</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s1</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中每个单词首字母转换为大写</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73308803"/>
                  </a:ext>
                </a:extLst>
              </a:tr>
              <a:tr h="331614">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print(s1.upper()) </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将字符串</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s1</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中每个字母改为全部大写</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384591268"/>
                  </a:ext>
                </a:extLst>
              </a:tr>
              <a:tr h="331614">
                <a:tc>
                  <a:txBody>
                    <a:bodyPr/>
                    <a:lstStyle/>
                    <a:p>
                      <a:pPr indent="127000" algn="just">
                        <a:lnSpc>
                          <a:spcPts val="1900"/>
                        </a:lnSpc>
                        <a:spcAft>
                          <a:spcPts val="0"/>
                        </a:spcAft>
                      </a:pPr>
                      <a:r>
                        <a:rPr lang="en-US" sz="1800" kern="10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s2 = "ABC DEF GHI"</a:t>
                      </a:r>
                      <a:endParaRPr 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76611496"/>
                  </a:ext>
                </a:extLst>
              </a:tr>
              <a:tr h="331614">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print(s2.lower</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en-US" sz="1800" kern="100" baseline="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将字符串</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s2</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中每个单词改为全部小写</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819504299"/>
                  </a:ext>
                </a:extLst>
              </a:tr>
            </a:tbl>
          </a:graphicData>
        </a:graphic>
      </p:graphicFrame>
      <p:sp>
        <p:nvSpPr>
          <p:cNvPr id="17" name="文本框 16"/>
          <p:cNvSpPr txBox="1"/>
          <p:nvPr/>
        </p:nvSpPr>
        <p:spPr>
          <a:xfrm>
            <a:off x="1497597" y="5193569"/>
            <a:ext cx="1876926" cy="400110"/>
          </a:xfrm>
          <a:prstGeom prst="rect">
            <a:avLst/>
          </a:prstGeom>
          <a:noFill/>
        </p:spPr>
        <p:txBody>
          <a:bodyPr wrap="square" rtlCol="0">
            <a:spAutoFit/>
          </a:bodyPr>
          <a:lstStyle/>
          <a:p>
            <a:r>
              <a:rPr lang="zh-CN" altLang="en-US" sz="2000" dirty="0" smtClean="0">
                <a:latin typeface="宋体" panose="02010600030101010101" pitchFamily="2" charset="-122"/>
                <a:ea typeface="宋体" panose="02010600030101010101" pitchFamily="2" charset="-122"/>
              </a:rPr>
              <a:t>运行结果为</a:t>
            </a:r>
            <a:endParaRPr lang="zh-CN" altLang="en-US" sz="2000" dirty="0">
              <a:latin typeface="宋体" panose="02010600030101010101" pitchFamily="2" charset="-122"/>
              <a:ea typeface="宋体" panose="02010600030101010101" pitchFamily="2" charset="-122"/>
            </a:endParaRPr>
          </a:p>
        </p:txBody>
      </p:sp>
      <p:sp>
        <p:nvSpPr>
          <p:cNvPr id="18" name="文本框 17"/>
          <p:cNvSpPr txBox="1"/>
          <p:nvPr/>
        </p:nvSpPr>
        <p:spPr>
          <a:xfrm>
            <a:off x="2910130" y="5547728"/>
            <a:ext cx="2541070" cy="1200329"/>
          </a:xfrm>
          <a:prstGeom prst="rect">
            <a:avLst/>
          </a:prstGeom>
          <a:noFill/>
        </p:spPr>
        <p:txBody>
          <a:bodyPr wrap="square" rtlCol="0">
            <a:spAutoFit/>
          </a:bodyPr>
          <a:lstStyle/>
          <a:p>
            <a:pPr fontAlgn="base" latinLnBrk="1"/>
            <a:r>
              <a:rPr lang="en-US" altLang="zh-CN" b="1" dirty="0" err="1"/>
              <a:t>Abc</a:t>
            </a:r>
            <a:r>
              <a:rPr lang="en-US" altLang="zh-CN" b="1" dirty="0"/>
              <a:t> Def </a:t>
            </a:r>
            <a:r>
              <a:rPr lang="en-US" altLang="zh-CN" b="1" dirty="0" err="1"/>
              <a:t>Ghi</a:t>
            </a:r>
            <a:endParaRPr lang="zh-CN" altLang="zh-CN" dirty="0"/>
          </a:p>
          <a:p>
            <a:pPr fontAlgn="base" latinLnBrk="1"/>
            <a:r>
              <a:rPr lang="en-US" altLang="zh-CN" b="1" dirty="0"/>
              <a:t>ABC DEF GHI</a:t>
            </a:r>
            <a:endParaRPr lang="zh-CN" altLang="zh-CN" dirty="0"/>
          </a:p>
          <a:p>
            <a:pPr fontAlgn="base" latinLnBrk="1"/>
            <a:r>
              <a:rPr lang="en-US" altLang="zh-CN" b="1" dirty="0" err="1"/>
              <a:t>abc</a:t>
            </a:r>
            <a:r>
              <a:rPr lang="en-US" altLang="zh-CN" b="1" dirty="0"/>
              <a:t> </a:t>
            </a:r>
            <a:r>
              <a:rPr lang="en-US" altLang="zh-CN" b="1" dirty="0" err="1"/>
              <a:t>def</a:t>
            </a:r>
            <a:r>
              <a:rPr lang="en-US" altLang="zh-CN" b="1" dirty="0"/>
              <a:t> </a:t>
            </a:r>
            <a:r>
              <a:rPr lang="en-US" altLang="zh-CN" b="1" dirty="0" err="1"/>
              <a:t>ghi</a:t>
            </a:r>
            <a:endParaRPr lang="zh-CN" altLang="zh-CN" dirty="0"/>
          </a:p>
          <a:p>
            <a:endParaRPr lang="zh-CN" altLang="en-US" dirty="0"/>
          </a:p>
        </p:txBody>
      </p:sp>
    </p:spTree>
    <p:extLst>
      <p:ext uri="{BB962C8B-B14F-4D97-AF65-F5344CB8AC3E}">
        <p14:creationId xmlns:p14="http://schemas.microsoft.com/office/powerpoint/2010/main" val="400893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10.5</a:t>
            </a:r>
            <a:r>
              <a:rPr lang="en-US" dirty="0" smtClean="0"/>
              <a:t> </a:t>
            </a:r>
            <a:r>
              <a:rPr lang="zh-CN" altLang="en-US" dirty="0" smtClean="0"/>
              <a:t>自然语言处理常用工具库</a:t>
            </a:r>
            <a:endParaRPr lang="en-US" dirty="0"/>
          </a:p>
        </p:txBody>
      </p:sp>
      <p:sp>
        <p:nvSpPr>
          <p:cNvPr id="3" name="文本框 2"/>
          <p:cNvSpPr txBox="1"/>
          <p:nvPr/>
        </p:nvSpPr>
        <p:spPr>
          <a:xfrm>
            <a:off x="1068388" y="1600200"/>
            <a:ext cx="9982200" cy="1513235"/>
          </a:xfrm>
          <a:prstGeom prst="rect">
            <a:avLst/>
          </a:prstGeom>
          <a:noFill/>
        </p:spPr>
        <p:txBody>
          <a:bodyPr wrap="square" rtlCol="0">
            <a:spAutoFit/>
          </a:bodyPr>
          <a:lstStyle/>
          <a:p>
            <a:r>
              <a:rPr lang="zh-CN" altLang="en-US" sz="2400" dirty="0" smtClean="0"/>
              <a:t>（</a:t>
            </a:r>
            <a:r>
              <a:rPr lang="en-US" altLang="zh-CN" sz="2400" dirty="0" smtClean="0"/>
              <a:t>2</a:t>
            </a:r>
            <a:r>
              <a:rPr lang="zh-CN" altLang="en-US" sz="2400" dirty="0" smtClean="0"/>
              <a:t>）</a:t>
            </a:r>
            <a:r>
              <a:rPr lang="en-US" altLang="zh-CN" sz="2400" dirty="0" err="1" smtClean="0"/>
              <a:t>Jieba</a:t>
            </a:r>
            <a:r>
              <a:rPr lang="zh-CN" altLang="en-US" sz="2400" dirty="0" smtClean="0"/>
              <a:t>分词</a:t>
            </a:r>
            <a:endParaRPr lang="en-US" altLang="zh-CN" sz="2400" dirty="0" smtClean="0"/>
          </a:p>
          <a:p>
            <a:pPr>
              <a:spcBef>
                <a:spcPts val="1000"/>
              </a:spcBef>
            </a:pPr>
            <a:r>
              <a:rPr lang="en-US" altLang="zh-CN" sz="2000" dirty="0" smtClean="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Jieba分词是目前使用最多的中文分词工具之一，</a:t>
            </a:r>
            <a:r>
              <a:rPr lang="ja-JP" altLang="zh-CN" sz="2000" dirty="0" smtClean="0">
                <a:latin typeface="宋体" panose="02010600030101010101" pitchFamily="2" charset="-122"/>
                <a:ea typeface="宋体" panose="02010600030101010101" pitchFamily="2" charset="-122"/>
              </a:rPr>
              <a:t>支持精确模式</a:t>
            </a:r>
            <a:r>
              <a:rPr lang="zh-CN" altLang="en-US" sz="2000" dirty="0" smtClean="0">
                <a:latin typeface="宋体" panose="02010600030101010101" pitchFamily="2" charset="-122"/>
                <a:ea typeface="宋体" panose="02010600030101010101" pitchFamily="2" charset="-122"/>
              </a:rPr>
              <a:t>、</a:t>
            </a:r>
            <a:r>
              <a:rPr lang="ja-JP" altLang="zh-CN" sz="2000" dirty="0" smtClean="0">
                <a:latin typeface="宋体" panose="02010600030101010101" pitchFamily="2" charset="-122"/>
                <a:ea typeface="宋体" panose="02010600030101010101" pitchFamily="2" charset="-122"/>
              </a:rPr>
              <a:t>全模</a:t>
            </a:r>
            <a:r>
              <a:rPr lang="ja-JP" altLang="zh-CN" sz="2000" dirty="0">
                <a:latin typeface="宋体" panose="02010600030101010101" pitchFamily="2" charset="-122"/>
                <a:ea typeface="宋体" panose="02010600030101010101" pitchFamily="2" charset="-122"/>
              </a:rPr>
              <a:t>式</a:t>
            </a:r>
            <a:r>
              <a:rPr lang="zh-CN" altLang="zh-CN" sz="2000" dirty="0" smtClean="0">
                <a:latin typeface="宋体" panose="02010600030101010101" pitchFamily="2" charset="-122"/>
                <a:ea typeface="宋体" panose="02010600030101010101" pitchFamily="2" charset="-122"/>
              </a:rPr>
              <a:t>分词</a:t>
            </a:r>
            <a:r>
              <a:rPr lang="zh-CN" altLang="en-US" sz="2000" dirty="0" smtClean="0">
                <a:latin typeface="宋体" panose="02010600030101010101" pitchFamily="2" charset="-122"/>
                <a:ea typeface="宋体" panose="02010600030101010101" pitchFamily="2" charset="-122"/>
              </a:rPr>
              <a:t>、</a:t>
            </a:r>
            <a:r>
              <a:rPr lang="ja-JP" altLang="zh-CN" sz="2000" dirty="0" smtClean="0">
                <a:latin typeface="宋体" panose="02010600030101010101" pitchFamily="2" charset="-122"/>
                <a:ea typeface="宋体" panose="02010600030101010101" pitchFamily="2" charset="-122"/>
              </a:rPr>
              <a:t>搜索引擎</a:t>
            </a:r>
            <a:r>
              <a:rPr lang="ja-JP" altLang="zh-CN" sz="2000" dirty="0">
                <a:latin typeface="宋体" panose="02010600030101010101" pitchFamily="2" charset="-122"/>
                <a:ea typeface="宋体" panose="02010600030101010101" pitchFamily="2" charset="-122"/>
              </a:rPr>
              <a:t>模式</a:t>
            </a:r>
            <a:r>
              <a:rPr lang="zh-CN" altLang="zh-CN" sz="2000" dirty="0" smtClean="0">
                <a:latin typeface="宋体" panose="02010600030101010101" pitchFamily="2" charset="-122"/>
                <a:ea typeface="宋体" panose="02010600030101010101" pitchFamily="2" charset="-122"/>
              </a:rPr>
              <a:t>分词</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paddle</a:t>
            </a:r>
            <a:r>
              <a:rPr lang="ja-JP" altLang="zh-CN" sz="2000" dirty="0" smtClean="0">
                <a:latin typeface="宋体" panose="02010600030101010101" pitchFamily="2" charset="-122"/>
                <a:ea typeface="宋体" panose="02010600030101010101" pitchFamily="2" charset="-122"/>
              </a:rPr>
              <a:t>模式</a:t>
            </a:r>
            <a:r>
              <a:rPr lang="zh-CN" altLang="en-US" sz="2000" dirty="0">
                <a:latin typeface="宋体" panose="02010600030101010101" pitchFamily="2" charset="-122"/>
                <a:ea typeface="宋体" panose="02010600030101010101" pitchFamily="2" charset="-122"/>
              </a:rPr>
              <a:t>四</a:t>
            </a:r>
            <a:r>
              <a:rPr lang="zh-CN" altLang="en-US" sz="2000" dirty="0" smtClean="0">
                <a:latin typeface="宋体" panose="02010600030101010101" pitchFamily="2" charset="-122"/>
                <a:ea typeface="宋体" panose="02010600030101010101" pitchFamily="2" charset="-122"/>
              </a:rPr>
              <a:t>种模式</a:t>
            </a:r>
            <a:r>
              <a:rPr lang="zh-CN" altLang="zh-CN" sz="2000" dirty="0" smtClean="0">
                <a:latin typeface="宋体" panose="02010600030101010101" pitchFamily="2" charset="-122"/>
                <a:ea typeface="宋体" panose="02010600030101010101" pitchFamily="2" charset="-122"/>
              </a:rPr>
              <a:t>。除了</a:t>
            </a:r>
            <a:r>
              <a:rPr lang="zh-CN" altLang="zh-CN" sz="2000" dirty="0">
                <a:latin typeface="宋体" panose="02010600030101010101" pitchFamily="2" charset="-122"/>
                <a:ea typeface="宋体" panose="02010600030101010101" pitchFamily="2" charset="-122"/>
              </a:rPr>
              <a:t>上述四种分词模式以外，</a:t>
            </a:r>
            <a:r>
              <a:rPr lang="en-US" altLang="zh-CN" sz="2000" dirty="0" err="1">
                <a:latin typeface="宋体" panose="02010600030101010101" pitchFamily="2" charset="-122"/>
                <a:ea typeface="宋体" panose="02010600030101010101" pitchFamily="2" charset="-122"/>
              </a:rPr>
              <a:t>Jieba</a:t>
            </a:r>
            <a:r>
              <a:rPr lang="zh-CN" altLang="zh-CN" sz="2000" dirty="0">
                <a:latin typeface="宋体" panose="02010600030101010101" pitchFamily="2" charset="-122"/>
                <a:ea typeface="宋体" panose="02010600030101010101" pitchFamily="2" charset="-122"/>
              </a:rPr>
              <a:t>分词还支持添加自定义词典、提取关键词和词形标注等功能。</a:t>
            </a:r>
          </a:p>
        </p:txBody>
      </p:sp>
      <p:sp>
        <p:nvSpPr>
          <p:cNvPr id="6" name="文本框 5"/>
          <p:cNvSpPr txBox="1"/>
          <p:nvPr/>
        </p:nvSpPr>
        <p:spPr>
          <a:xfrm>
            <a:off x="1331982" y="3397966"/>
            <a:ext cx="9982200" cy="2015936"/>
          </a:xfrm>
          <a:prstGeom prst="rect">
            <a:avLst/>
          </a:prstGeom>
          <a:noFill/>
        </p:spPr>
        <p:txBody>
          <a:bodyPr wrap="square" rtlCol="0">
            <a:spAutoFit/>
          </a:bodyPr>
          <a:lstStyle/>
          <a:p>
            <a:pPr marL="342900" indent="-342900" algn="just">
              <a:spcBef>
                <a:spcPts val="1000"/>
              </a:spcBef>
              <a:buFont typeface="Arial" panose="020B0604020202020204" pitchFamily="34" charset="0"/>
              <a:buChar char="•"/>
            </a:pPr>
            <a:r>
              <a:rPr lang="zh-CN" altLang="en-US" sz="2000" dirty="0" smtClean="0"/>
              <a:t>安装</a:t>
            </a:r>
            <a:r>
              <a:rPr lang="en-US" altLang="zh-CN" sz="2000" dirty="0" err="1" smtClean="0"/>
              <a:t>Jieba</a:t>
            </a:r>
            <a:r>
              <a:rPr lang="zh-CN" altLang="en-US" sz="2000" dirty="0" smtClean="0"/>
              <a:t>分词</a:t>
            </a:r>
            <a:endParaRPr lang="en-US" altLang="zh-CN" sz="2000" dirty="0" smtClean="0"/>
          </a:p>
          <a:p>
            <a:pPr algn="just">
              <a:spcBef>
                <a:spcPts val="1000"/>
              </a:spcBef>
            </a:pPr>
            <a:r>
              <a:rPr lang="en-US" altLang="zh-CN" dirty="0" smtClean="0"/>
              <a:t>    </a:t>
            </a:r>
            <a:r>
              <a:rPr lang="zh-CN" altLang="zh-CN" sz="2000" dirty="0" smtClean="0"/>
              <a:t>可以</a:t>
            </a:r>
            <a:r>
              <a:rPr lang="zh-CN" altLang="zh-CN" sz="2000" dirty="0"/>
              <a:t>使用</a:t>
            </a:r>
            <a:r>
              <a:rPr lang="en-US" altLang="zh-CN" sz="2000" dirty="0"/>
              <a:t>pip</a:t>
            </a:r>
            <a:r>
              <a:rPr lang="zh-CN" altLang="zh-CN" sz="2000" dirty="0"/>
              <a:t>进行</a:t>
            </a:r>
            <a:r>
              <a:rPr lang="en-US" altLang="zh-CN" sz="2000" dirty="0" err="1"/>
              <a:t>Jieba</a:t>
            </a:r>
            <a:r>
              <a:rPr lang="zh-CN" altLang="zh-CN" sz="2000" dirty="0"/>
              <a:t>分词的安装：</a:t>
            </a:r>
            <a:r>
              <a:rPr lang="en-US" altLang="zh-CN" sz="2000" b="1" dirty="0"/>
              <a:t>pip install </a:t>
            </a:r>
            <a:r>
              <a:rPr lang="en-US" altLang="zh-CN" sz="2000" b="1" dirty="0" err="1"/>
              <a:t>jieba</a:t>
            </a:r>
            <a:r>
              <a:rPr lang="zh-CN" altLang="zh-CN" sz="2000" dirty="0"/>
              <a:t>；安装成功后通过</a:t>
            </a:r>
            <a:r>
              <a:rPr lang="en-US" altLang="zh-CN" sz="2000" dirty="0">
                <a:latin typeface="Consolas" panose="020B0609020204030204" pitchFamily="49" charset="0"/>
              </a:rPr>
              <a:t>import </a:t>
            </a:r>
            <a:r>
              <a:rPr lang="en-US" altLang="zh-CN" sz="2000" dirty="0" err="1">
                <a:latin typeface="Consolas" panose="020B0609020204030204" pitchFamily="49" charset="0"/>
              </a:rPr>
              <a:t>jieba</a:t>
            </a:r>
            <a:r>
              <a:rPr lang="zh-CN" altLang="zh-CN" sz="2000" dirty="0"/>
              <a:t>调用结巴分词。</a:t>
            </a:r>
          </a:p>
          <a:p>
            <a:pPr marL="342900" indent="-342900" algn="just">
              <a:spcBef>
                <a:spcPts val="1000"/>
              </a:spcBef>
              <a:buFont typeface="Arial" panose="020B0604020202020204" pitchFamily="34" charset="0"/>
              <a:buChar char="•"/>
            </a:pPr>
            <a:endParaRPr lang="en-US" altLang="zh-CN" sz="2000" dirty="0" smtClean="0"/>
          </a:p>
          <a:p>
            <a:pPr marL="342900" indent="-342900" algn="just">
              <a:spcBef>
                <a:spcPts val="1000"/>
              </a:spcBef>
              <a:buFont typeface="Arial" panose="020B0604020202020204" pitchFamily="34" charset="0"/>
              <a:buChar char="•"/>
            </a:pPr>
            <a:endParaRPr lang="en-US" altLang="zh-CN" sz="2000" dirty="0" smtClean="0"/>
          </a:p>
        </p:txBody>
      </p:sp>
    </p:spTree>
    <p:extLst>
      <p:ext uri="{BB962C8B-B14F-4D97-AF65-F5344CB8AC3E}">
        <p14:creationId xmlns:p14="http://schemas.microsoft.com/office/powerpoint/2010/main" val="417209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10.5</a:t>
            </a:r>
            <a:r>
              <a:rPr lang="en-US" dirty="0" smtClean="0"/>
              <a:t> </a:t>
            </a:r>
            <a:r>
              <a:rPr lang="zh-CN" altLang="en-US" dirty="0" smtClean="0"/>
              <a:t>自然语言处理常用工具库</a:t>
            </a:r>
            <a:endParaRPr lang="en-US" dirty="0"/>
          </a:p>
        </p:txBody>
      </p:sp>
      <p:sp>
        <p:nvSpPr>
          <p:cNvPr id="3" name="文本框 2"/>
          <p:cNvSpPr txBox="1"/>
          <p:nvPr/>
        </p:nvSpPr>
        <p:spPr>
          <a:xfrm>
            <a:off x="1068388" y="1281602"/>
            <a:ext cx="9982200" cy="400110"/>
          </a:xfrm>
          <a:prstGeom prst="rect">
            <a:avLst/>
          </a:prstGeom>
          <a:noFill/>
        </p:spPr>
        <p:txBody>
          <a:bodyPr wrap="square" rtlCol="0">
            <a:spAutoFit/>
          </a:bodyPr>
          <a:lstStyle/>
          <a:p>
            <a:pPr marL="342900" indent="-342900" algn="just">
              <a:spcBef>
                <a:spcPts val="1000"/>
              </a:spcBef>
              <a:buFont typeface="Arial" panose="020B0604020202020204" pitchFamily="34" charset="0"/>
              <a:buChar char="•"/>
            </a:pPr>
            <a:r>
              <a:rPr lang="zh-CN" altLang="en-US" sz="2000" dirty="0" smtClean="0"/>
              <a:t>利用</a:t>
            </a:r>
            <a:r>
              <a:rPr lang="en-US" altLang="zh-CN" sz="2000" dirty="0" err="1" smtClean="0"/>
              <a:t>Jieba</a:t>
            </a:r>
            <a:r>
              <a:rPr lang="zh-CN" altLang="en-US" sz="2000" dirty="0" smtClean="0"/>
              <a:t>进行分词</a:t>
            </a:r>
            <a:endParaRPr lang="en-US" altLang="zh-CN" sz="2000" dirty="0" smtClean="0"/>
          </a:p>
        </p:txBody>
      </p:sp>
      <p:graphicFrame>
        <p:nvGraphicFramePr>
          <p:cNvPr id="5" name="表格 4"/>
          <p:cNvGraphicFramePr>
            <a:graphicFrameLocks noGrp="1"/>
          </p:cNvGraphicFramePr>
          <p:nvPr>
            <p:extLst>
              <p:ext uri="{D42A27DB-BD31-4B8C-83A1-F6EECF244321}">
                <p14:modId xmlns:p14="http://schemas.microsoft.com/office/powerpoint/2010/main" val="4175164665"/>
              </p:ext>
            </p:extLst>
          </p:nvPr>
        </p:nvGraphicFramePr>
        <p:xfrm>
          <a:off x="1193046" y="1933434"/>
          <a:ext cx="9980682" cy="913625"/>
        </p:xfrm>
        <a:graphic>
          <a:graphicData uri="http://schemas.openxmlformats.org/drawingml/2006/table">
            <a:tbl>
              <a:tblPr firstRow="1" firstCol="1" bandRow="1"/>
              <a:tblGrid>
                <a:gridCol w="9980682">
                  <a:extLst>
                    <a:ext uri="{9D8B030D-6E8A-4147-A177-3AD203B41FA5}">
                      <a16:colId xmlns:a16="http://schemas.microsoft.com/office/drawing/2014/main" val="2800282421"/>
                    </a:ext>
                  </a:extLst>
                </a:gridCol>
              </a:tblGrid>
              <a:tr h="231507">
                <a:tc>
                  <a:txBody>
                    <a:bodyPr/>
                    <a:lstStyle/>
                    <a:p>
                      <a:pPr indent="127000" algn="just">
                        <a:lnSpc>
                          <a:spcPts val="1900"/>
                        </a:lnSpc>
                        <a:spcAft>
                          <a:spcPts val="0"/>
                        </a:spcAft>
                      </a:pPr>
                      <a:r>
                        <a:rPr lang="en-US" sz="1600" b="0" i="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import jieba</a:t>
                      </a:r>
                      <a:endParaRPr lang="zh-CN" sz="16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3477034468"/>
                  </a:ext>
                </a:extLst>
              </a:tr>
              <a:tr h="431025">
                <a:tc>
                  <a:txBody>
                    <a:bodyPr/>
                    <a:lstStyle/>
                    <a:p>
                      <a:pPr indent="127000" algn="just">
                        <a:lnSpc>
                          <a:spcPts val="1900"/>
                        </a:lnSpc>
                        <a:spcAft>
                          <a:spcPts val="0"/>
                        </a:spcAft>
                      </a:pPr>
                      <a:r>
                        <a:rPr lang="en-US" sz="1600" b="0" i="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seg_list</a:t>
                      </a:r>
                      <a:r>
                        <a:rPr lang="en-US" sz="1600" b="0" i="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 </a:t>
                      </a:r>
                      <a:r>
                        <a:rPr lang="en-US" sz="1600" b="0" i="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jieba.cut</a:t>
                      </a:r>
                      <a:r>
                        <a:rPr lang="en-US" sz="1600" b="0" i="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lang="zh-CN" sz="1600" b="0" i="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我是一名武汉大学的学生</a:t>
                      </a:r>
                      <a:r>
                        <a:rPr lang="en-US" sz="1600" b="0" i="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 </a:t>
                      </a:r>
                      <a:r>
                        <a:rPr lang="zh-CN" sz="1600" b="0" i="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使用默认模式，默认是精确模式</a:t>
                      </a:r>
                      <a:endParaRPr lang="zh-CN" sz="1600" b="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544754027"/>
                  </a:ext>
                </a:extLst>
              </a:tr>
              <a:tr h="231507">
                <a:tc>
                  <a:txBody>
                    <a:bodyPr/>
                    <a:lstStyle/>
                    <a:p>
                      <a:pPr indent="127000" algn="just">
                        <a:lnSpc>
                          <a:spcPts val="1900"/>
                        </a:lnSpc>
                        <a:spcAft>
                          <a:spcPts val="0"/>
                        </a:spcAft>
                      </a:pPr>
                      <a:r>
                        <a:rPr lang="en-US" sz="1600" b="0" i="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print("</a:t>
                      </a:r>
                      <a:r>
                        <a:rPr lang="zh-CN" sz="1600" b="0" i="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默认模式</a:t>
                      </a:r>
                      <a:r>
                        <a:rPr lang="en-US" sz="1600" b="0" i="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","/".join(</a:t>
                      </a:r>
                      <a:r>
                        <a:rPr lang="en-US" sz="1600" b="0" i="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seg_list</a:t>
                      </a:r>
                      <a:r>
                        <a:rPr lang="en-US" sz="1600" b="0" i="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600" b="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350795633"/>
                  </a:ext>
                </a:extLst>
              </a:tr>
            </a:tbl>
          </a:graphicData>
        </a:graphic>
      </p:graphicFrame>
      <p:sp>
        <p:nvSpPr>
          <p:cNvPr id="6" name="矩形 5"/>
          <p:cNvSpPr/>
          <p:nvPr/>
        </p:nvSpPr>
        <p:spPr>
          <a:xfrm>
            <a:off x="1193046" y="3465513"/>
            <a:ext cx="9980682" cy="335989"/>
          </a:xfrm>
          <a:prstGeom prst="rect">
            <a:avLst/>
          </a:prstGeom>
        </p:spPr>
        <p:txBody>
          <a:bodyPr wrap="square">
            <a:spAutoFit/>
          </a:bodyPr>
          <a:lstStyle/>
          <a:p>
            <a:pPr algn="just">
              <a:lnSpc>
                <a:spcPts val="1900"/>
              </a:lnSpc>
              <a:spcAft>
                <a:spcPts val="0"/>
              </a:spcAft>
            </a:pPr>
            <a:r>
              <a:rPr lang="ja-JP" altLang="zh-CN" sz="1600" dirty="0" smtClean="0">
                <a:latin typeface="Consolas" panose="020B0609020204030204" pitchFamily="49" charset="0"/>
                <a:ea typeface="宋体" panose="02010600030101010101" pitchFamily="2" charset="-122"/>
                <a:cs typeface="Times New Roman" panose="02020603050405020304" pitchFamily="18" charset="0"/>
              </a:rPr>
              <a:t>默认</a:t>
            </a:r>
            <a:r>
              <a:rPr lang="ja-JP" altLang="zh-CN" sz="1600" dirty="0">
                <a:latin typeface="Consolas" panose="020B0609020204030204" pitchFamily="49" charset="0"/>
                <a:ea typeface="宋体" panose="02010600030101010101" pitchFamily="2" charset="-122"/>
                <a:cs typeface="Times New Roman" panose="02020603050405020304" pitchFamily="18" charset="0"/>
              </a:rPr>
              <a:t>模式</a:t>
            </a:r>
            <a:r>
              <a:rPr lang="en-US" altLang="zh-CN" sz="1600" dirty="0">
                <a:latin typeface="Consolas" panose="020B0609020204030204" pitchFamily="49" charset="0"/>
                <a:ea typeface="宋体" panose="02010600030101010101" pitchFamily="2" charset="-122"/>
                <a:cs typeface="Times New Roman" panose="02020603050405020304" pitchFamily="18" charset="0"/>
              </a:rPr>
              <a:t>:  </a:t>
            </a:r>
            <a:r>
              <a:rPr lang="ja-JP" altLang="zh-CN" sz="1600" dirty="0">
                <a:latin typeface="Consolas" panose="020B0609020204030204" pitchFamily="49" charset="0"/>
                <a:ea typeface="宋体" panose="02010600030101010101" pitchFamily="2" charset="-122"/>
                <a:cs typeface="Times New Roman" panose="02020603050405020304" pitchFamily="18" charset="0"/>
              </a:rPr>
              <a:t>我</a:t>
            </a:r>
            <a:r>
              <a:rPr lang="en-US" altLang="zh-CN" sz="1600" dirty="0">
                <a:latin typeface="Consolas" panose="020B0609020204030204" pitchFamily="49" charset="0"/>
                <a:ea typeface="宋体" panose="02010600030101010101" pitchFamily="2" charset="-122"/>
                <a:cs typeface="Times New Roman" panose="02020603050405020304" pitchFamily="18" charset="0"/>
              </a:rPr>
              <a:t>/</a:t>
            </a:r>
            <a:r>
              <a:rPr lang="ja-JP" altLang="zh-CN" sz="1600" dirty="0">
                <a:latin typeface="Consolas" panose="020B0609020204030204" pitchFamily="49" charset="0"/>
                <a:ea typeface="宋体" panose="02010600030101010101" pitchFamily="2" charset="-122"/>
                <a:cs typeface="Times New Roman" panose="02020603050405020304" pitchFamily="18" charset="0"/>
              </a:rPr>
              <a:t>是</a:t>
            </a:r>
            <a:r>
              <a:rPr lang="en-US" altLang="zh-CN" sz="1600" dirty="0">
                <a:latin typeface="Consolas" panose="020B0609020204030204" pitchFamily="49" charset="0"/>
                <a:ea typeface="宋体" panose="02010600030101010101" pitchFamily="2" charset="-122"/>
                <a:cs typeface="Times New Roman" panose="02020603050405020304" pitchFamily="18" charset="0"/>
              </a:rPr>
              <a:t>/</a:t>
            </a:r>
            <a:r>
              <a:rPr lang="ja-JP" altLang="zh-CN" sz="1600" dirty="0">
                <a:latin typeface="Consolas" panose="020B0609020204030204" pitchFamily="49" charset="0"/>
                <a:ea typeface="宋体" panose="02010600030101010101" pitchFamily="2" charset="-122"/>
                <a:cs typeface="Times New Roman" panose="02020603050405020304" pitchFamily="18" charset="0"/>
              </a:rPr>
              <a:t>一名</a:t>
            </a:r>
            <a:r>
              <a:rPr lang="en-US" altLang="zh-CN" sz="1600" dirty="0">
                <a:latin typeface="Consolas" panose="020B0609020204030204" pitchFamily="49" charset="0"/>
                <a:ea typeface="宋体" panose="02010600030101010101" pitchFamily="2" charset="-122"/>
                <a:cs typeface="Times New Roman" panose="02020603050405020304" pitchFamily="18" charset="0"/>
              </a:rPr>
              <a:t>/</a:t>
            </a:r>
            <a:r>
              <a:rPr lang="ja-JP" altLang="zh-CN" sz="1600" dirty="0">
                <a:latin typeface="Consolas" panose="020B0609020204030204" pitchFamily="49" charset="0"/>
                <a:ea typeface="宋体" panose="02010600030101010101" pitchFamily="2" charset="-122"/>
                <a:cs typeface="Times New Roman" panose="02020603050405020304" pitchFamily="18" charset="0"/>
              </a:rPr>
              <a:t>武汉大学</a:t>
            </a:r>
            <a:r>
              <a:rPr lang="en-US" altLang="zh-CN" sz="1600" dirty="0">
                <a:latin typeface="Consolas" panose="020B0609020204030204" pitchFamily="49" charset="0"/>
                <a:ea typeface="宋体" panose="02010600030101010101" pitchFamily="2" charset="-122"/>
                <a:cs typeface="Times New Roman" panose="02020603050405020304" pitchFamily="18" charset="0"/>
              </a:rPr>
              <a:t>/</a:t>
            </a:r>
            <a:r>
              <a:rPr lang="ja-JP" altLang="zh-CN" sz="1600" dirty="0">
                <a:latin typeface="Consolas" panose="020B0609020204030204" pitchFamily="49" charset="0"/>
                <a:ea typeface="宋体" panose="02010600030101010101" pitchFamily="2" charset="-122"/>
                <a:cs typeface="Times New Roman" panose="02020603050405020304" pitchFamily="18" charset="0"/>
              </a:rPr>
              <a:t>的</a:t>
            </a:r>
            <a:r>
              <a:rPr lang="en-US" altLang="zh-CN" sz="1600" dirty="0">
                <a:latin typeface="Consolas" panose="020B0609020204030204" pitchFamily="49" charset="0"/>
                <a:ea typeface="宋体" panose="02010600030101010101" pitchFamily="2" charset="-122"/>
                <a:cs typeface="Times New Roman" panose="02020603050405020304" pitchFamily="18" charset="0"/>
              </a:rPr>
              <a:t>/</a:t>
            </a:r>
            <a:r>
              <a:rPr lang="ja-JP" altLang="zh-CN" sz="1600" dirty="0">
                <a:latin typeface="Consolas" panose="020B0609020204030204" pitchFamily="49" charset="0"/>
                <a:ea typeface="宋体" panose="02010600030101010101" pitchFamily="2" charset="-122"/>
                <a:cs typeface="Times New Roman" panose="02020603050405020304" pitchFamily="18" charset="0"/>
              </a:rPr>
              <a:t>学生</a:t>
            </a:r>
            <a:endParaRPr lang="zh-CN" altLang="zh-CN" sz="1600" dirty="0">
              <a:effectLst/>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15947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10.5</a:t>
            </a:r>
            <a:r>
              <a:rPr lang="en-US" dirty="0" smtClean="0"/>
              <a:t> </a:t>
            </a:r>
            <a:r>
              <a:rPr lang="zh-CN" altLang="en-US" dirty="0" smtClean="0"/>
              <a:t>自然语言处理常用工具库</a:t>
            </a:r>
            <a:endParaRPr lang="en-US" dirty="0"/>
          </a:p>
        </p:txBody>
      </p:sp>
      <p:sp>
        <p:nvSpPr>
          <p:cNvPr id="3" name="文本框 2"/>
          <p:cNvSpPr txBox="1"/>
          <p:nvPr/>
        </p:nvSpPr>
        <p:spPr>
          <a:xfrm>
            <a:off x="1068388" y="1400494"/>
            <a:ext cx="9982200" cy="400110"/>
          </a:xfrm>
          <a:prstGeom prst="rect">
            <a:avLst/>
          </a:prstGeom>
          <a:noFill/>
        </p:spPr>
        <p:txBody>
          <a:bodyPr wrap="square" rtlCol="0">
            <a:spAutoFit/>
          </a:bodyPr>
          <a:lstStyle/>
          <a:p>
            <a:pPr marL="342900" indent="-342900" algn="just">
              <a:spcBef>
                <a:spcPts val="1000"/>
              </a:spcBef>
              <a:buFont typeface="Arial" panose="020B0604020202020204" pitchFamily="34" charset="0"/>
              <a:buChar char="•"/>
            </a:pPr>
            <a:r>
              <a:rPr lang="zh-CN" altLang="en-US" sz="2000" dirty="0" smtClean="0"/>
              <a:t>利用</a:t>
            </a:r>
            <a:r>
              <a:rPr lang="en-US" altLang="zh-CN" sz="2000" dirty="0" err="1" smtClean="0"/>
              <a:t>Jieba</a:t>
            </a:r>
            <a:r>
              <a:rPr lang="zh-CN" altLang="en-US" sz="2000" dirty="0" smtClean="0"/>
              <a:t>进行关键词提取：基于</a:t>
            </a:r>
            <a:r>
              <a:rPr lang="en-US" altLang="zh-CN" sz="2000" dirty="0" smtClean="0"/>
              <a:t>T-IDF</a:t>
            </a:r>
          </a:p>
        </p:txBody>
      </p:sp>
      <p:graphicFrame>
        <p:nvGraphicFramePr>
          <p:cNvPr id="5" name="表格 4"/>
          <p:cNvGraphicFramePr>
            <a:graphicFrameLocks noGrp="1"/>
          </p:cNvGraphicFramePr>
          <p:nvPr>
            <p:extLst>
              <p:ext uri="{D42A27DB-BD31-4B8C-83A1-F6EECF244321}">
                <p14:modId xmlns:p14="http://schemas.microsoft.com/office/powerpoint/2010/main" val="1197379749"/>
              </p:ext>
            </p:extLst>
          </p:nvPr>
        </p:nvGraphicFramePr>
        <p:xfrm>
          <a:off x="1104900" y="1835150"/>
          <a:ext cx="9982200" cy="3136900"/>
        </p:xfrm>
        <a:graphic>
          <a:graphicData uri="http://schemas.openxmlformats.org/drawingml/2006/table">
            <a:tbl>
              <a:tblPr firstRow="1" firstCol="1" bandRow="1"/>
              <a:tblGrid>
                <a:gridCol w="9982200">
                  <a:extLst>
                    <a:ext uri="{9D8B030D-6E8A-4147-A177-3AD203B41FA5}">
                      <a16:colId xmlns:a16="http://schemas.microsoft.com/office/drawing/2014/main" val="3557212350"/>
                    </a:ext>
                  </a:extLst>
                </a:gridCol>
              </a:tblGrid>
              <a:tr h="0">
                <a:tc>
                  <a:txBody>
                    <a:bodyPr/>
                    <a:lstStyle/>
                    <a:p>
                      <a:pPr indent="127000" algn="just">
                        <a:lnSpc>
                          <a:spcPts val="1900"/>
                        </a:lnSpc>
                        <a:spcAft>
                          <a:spcPts val="0"/>
                        </a:spcAft>
                      </a:pPr>
                      <a:r>
                        <a:rPr lang="en-US" sz="14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import jieba</a:t>
                      </a:r>
                      <a:endParaRPr lang="zh-CN" sz="14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2992925611"/>
                  </a:ext>
                </a:extLst>
              </a:tr>
              <a:tr h="0">
                <a:tc>
                  <a:txBody>
                    <a:bodyPr/>
                    <a:lstStyle/>
                    <a:p>
                      <a:pPr indent="127000" algn="just">
                        <a:lnSpc>
                          <a:spcPts val="1900"/>
                        </a:lnSpc>
                        <a:spcAft>
                          <a:spcPts val="0"/>
                        </a:spcAft>
                      </a:pPr>
                      <a:r>
                        <a:rPr lang="en-US" sz="14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import jieba.analyse</a:t>
                      </a:r>
                      <a:endParaRPr lang="zh-CN" sz="14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61038399"/>
                  </a:ext>
                </a:extLst>
              </a:tr>
              <a:tr h="0">
                <a:tc>
                  <a:txBody>
                    <a:bodyPr/>
                    <a:lstStyle/>
                    <a:p>
                      <a:pPr indent="127000" algn="just">
                        <a:lnSpc>
                          <a:spcPts val="1900"/>
                        </a:lnSpc>
                        <a:spcAft>
                          <a:spcPts val="0"/>
                        </a:spcAft>
                      </a:pPr>
                      <a:r>
                        <a:rPr lang="en-US"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sentence = '1993</a:t>
                      </a:r>
                      <a:r>
                        <a:rPr lang="zh-CN"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年，在广泛征求各方面意见的基础上，经校务委员会审议，武汉大学新校训定为：自强 弘毅 求是 拓新。“自强”语出《周易》“天行健、君子以自强不息”。意为自尊自重，不断自力图强，奋发向上。自强是中华民族的传统美德，成就事业当以此为训。我校最早前身为“自强学堂”，其名也取此意。“弘毅”出自《论语》“士不可以不弘毅，任重而道远”一语。意谓抱负远大，坚强刚毅。我校</a:t>
                      </a:r>
                      <a:r>
                        <a:rPr lang="en-US"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30</a:t>
                      </a:r>
                      <a:r>
                        <a:rPr lang="zh-CN"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年代校训“明诚弘毅”就含此一词。用“自强”、“弘毅”，既概括了上述含义，又体现了我校的历史纵深与校风延续。“求是”即为博学求知，努力探索规律，追求真理。语出《汉书》“修学好古，实事求是”。“拓新”，意为开拓、创新，不断进取。概言之，我校新校训的整体含义是： 继承和发扬中华民族自强不息的伟大精神，树立为国家的繁荣昌盛刻苦学习、积极奉献的伟大志向，以坚毅刚强的品格和科学严谨的治学态度，努力探求事物发展的客观规律，开创新局面，取得新成绩，办好社会主义的武汉大学，不断为国家作出新贡献。</a:t>
                      </a:r>
                      <a:r>
                        <a:rPr lang="en-US"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935858911"/>
                  </a:ext>
                </a:extLst>
              </a:tr>
              <a:tr h="0">
                <a:tc>
                  <a:txBody>
                    <a:bodyPr/>
                    <a:lstStyle/>
                    <a:p>
                      <a:pPr indent="127000" algn="just">
                        <a:lnSpc>
                          <a:spcPts val="1900"/>
                        </a:lnSpc>
                        <a:spcAft>
                          <a:spcPts val="0"/>
                        </a:spcAft>
                      </a:pPr>
                      <a:r>
                        <a:rPr lang="en-US" sz="14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keywords=jieba.analyse.extract_tags(sentence,topK=20,withWeight=True,allowPOS=())</a:t>
                      </a:r>
                      <a:endParaRPr lang="zh-CN" sz="14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952485819"/>
                  </a:ext>
                </a:extLst>
              </a:tr>
              <a:tr h="0">
                <a:tc>
                  <a:txBody>
                    <a:bodyPr/>
                    <a:lstStyle/>
                    <a:p>
                      <a:pPr indent="127000" algn="just">
                        <a:lnSpc>
                          <a:spcPts val="1900"/>
                        </a:lnSpc>
                        <a:spcAft>
                          <a:spcPts val="0"/>
                        </a:spcAft>
                      </a:pPr>
                      <a:r>
                        <a:rPr lang="en-US" sz="14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for item in keywords:</a:t>
                      </a:r>
                      <a:endParaRPr lang="zh-CN" sz="14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598592264"/>
                  </a:ext>
                </a:extLst>
              </a:tr>
              <a:tr h="0">
                <a:tc>
                  <a:txBody>
                    <a:bodyPr/>
                    <a:lstStyle/>
                    <a:p>
                      <a:pPr indent="127000" algn="just">
                        <a:lnSpc>
                          <a:spcPts val="1900"/>
                        </a:lnSpc>
                        <a:spcAft>
                          <a:spcPts val="0"/>
                        </a:spcAft>
                      </a:pPr>
                      <a:r>
                        <a:rPr lang="en-US"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print(item[0],item[1])</a:t>
                      </a:r>
                      <a:endParaRPr lang="zh-CN"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4288612506"/>
                  </a:ext>
                </a:extLst>
              </a:tr>
            </a:tbl>
          </a:graphicData>
        </a:graphic>
      </p:graphicFrame>
      <p:sp>
        <p:nvSpPr>
          <p:cNvPr id="6" name="矩形 5"/>
          <p:cNvSpPr/>
          <p:nvPr/>
        </p:nvSpPr>
        <p:spPr>
          <a:xfrm>
            <a:off x="914400" y="5006596"/>
            <a:ext cx="3606800" cy="1815882"/>
          </a:xfrm>
          <a:prstGeom prst="rect">
            <a:avLst/>
          </a:prstGeom>
        </p:spPr>
        <p:txBody>
          <a:bodyPr wrap="square">
            <a:spAutoFit/>
          </a:bodyPr>
          <a:lstStyle/>
          <a:p>
            <a:pPr fontAlgn="base" latinLnBrk="1"/>
            <a:r>
              <a:rPr lang="zh-CN" altLang="zh-CN" sz="1400" dirty="0">
                <a:latin typeface="Consolas" panose="020B0609020204030204" pitchFamily="49" charset="0"/>
              </a:rPr>
              <a:t>国家</a:t>
            </a:r>
            <a:r>
              <a:rPr lang="en-US" altLang="zh-CN" sz="1400" dirty="0">
                <a:latin typeface="Consolas" panose="020B0609020204030204" pitchFamily="49" charset="0"/>
              </a:rPr>
              <a:t> 1.0</a:t>
            </a:r>
            <a:endParaRPr lang="zh-CN" altLang="zh-CN" sz="1400" dirty="0">
              <a:latin typeface="Consolas" panose="020B0609020204030204" pitchFamily="49" charset="0"/>
            </a:endParaRPr>
          </a:p>
          <a:p>
            <a:pPr fontAlgn="base" latinLnBrk="1"/>
            <a:r>
              <a:rPr lang="zh-CN" altLang="zh-CN" sz="1400" dirty="0">
                <a:latin typeface="Consolas" panose="020B0609020204030204" pitchFamily="49" charset="0"/>
              </a:rPr>
              <a:t>含义</a:t>
            </a:r>
            <a:r>
              <a:rPr lang="en-US" altLang="zh-CN" sz="1400" dirty="0">
                <a:latin typeface="Consolas" panose="020B0609020204030204" pitchFamily="49" charset="0"/>
              </a:rPr>
              <a:t> 0.9514975766301668</a:t>
            </a:r>
            <a:endParaRPr lang="zh-CN" altLang="zh-CN" sz="1400" dirty="0">
              <a:latin typeface="Consolas" panose="020B0609020204030204" pitchFamily="49" charset="0"/>
            </a:endParaRPr>
          </a:p>
          <a:p>
            <a:pPr fontAlgn="base" latinLnBrk="1"/>
            <a:r>
              <a:rPr lang="zh-CN" altLang="zh-CN" sz="1400" dirty="0">
                <a:latin typeface="Consolas" panose="020B0609020204030204" pitchFamily="49" charset="0"/>
              </a:rPr>
              <a:t>校训</a:t>
            </a:r>
            <a:r>
              <a:rPr lang="en-US" altLang="zh-CN" sz="1400" dirty="0">
                <a:latin typeface="Consolas" panose="020B0609020204030204" pitchFamily="49" charset="0"/>
              </a:rPr>
              <a:t> 0.8831816220202372</a:t>
            </a:r>
            <a:endParaRPr lang="zh-CN" altLang="zh-CN" sz="1400" dirty="0">
              <a:latin typeface="Consolas" panose="020B0609020204030204" pitchFamily="49" charset="0"/>
            </a:endParaRPr>
          </a:p>
          <a:p>
            <a:pPr fontAlgn="base" latinLnBrk="1"/>
            <a:r>
              <a:rPr lang="zh-CN" altLang="zh-CN" sz="1400" dirty="0">
                <a:latin typeface="Consolas" panose="020B0609020204030204" pitchFamily="49" charset="0"/>
              </a:rPr>
              <a:t>创新</a:t>
            </a:r>
            <a:r>
              <a:rPr lang="en-US" altLang="zh-CN" sz="1400" dirty="0">
                <a:latin typeface="Consolas" panose="020B0609020204030204" pitchFamily="49" charset="0"/>
              </a:rPr>
              <a:t> 0.7692786654850344</a:t>
            </a:r>
            <a:endParaRPr lang="zh-CN" altLang="zh-CN" sz="1400" dirty="0">
              <a:latin typeface="Consolas" panose="020B0609020204030204" pitchFamily="49" charset="0"/>
            </a:endParaRPr>
          </a:p>
          <a:p>
            <a:pPr fontAlgn="base" latinLnBrk="1"/>
            <a:r>
              <a:rPr lang="zh-CN" altLang="zh-CN" sz="1400" dirty="0">
                <a:latin typeface="Consolas" panose="020B0609020204030204" pitchFamily="49" charset="0"/>
              </a:rPr>
              <a:t>客观规律</a:t>
            </a:r>
            <a:r>
              <a:rPr lang="en-US" altLang="zh-CN" sz="1400" dirty="0">
                <a:latin typeface="Consolas" panose="020B0609020204030204" pitchFamily="49" charset="0"/>
              </a:rPr>
              <a:t> 0.6586080643543306</a:t>
            </a:r>
            <a:endParaRPr lang="zh-CN" altLang="zh-CN" sz="1400" dirty="0">
              <a:latin typeface="Consolas" panose="020B0609020204030204" pitchFamily="49" charset="0"/>
            </a:endParaRPr>
          </a:p>
          <a:p>
            <a:pPr fontAlgn="base" latinLnBrk="1"/>
            <a:r>
              <a:rPr lang="zh-CN" altLang="zh-CN" sz="1400" dirty="0">
                <a:latin typeface="Consolas" panose="020B0609020204030204" pitchFamily="49" charset="0"/>
              </a:rPr>
              <a:t>探求</a:t>
            </a:r>
            <a:r>
              <a:rPr lang="en-US" altLang="zh-CN" sz="1400" dirty="0">
                <a:latin typeface="Consolas" panose="020B0609020204030204" pitchFamily="49" charset="0"/>
              </a:rPr>
              <a:t> 0.6580889640584097</a:t>
            </a:r>
            <a:endParaRPr lang="zh-CN" altLang="zh-CN" sz="1400" dirty="0">
              <a:latin typeface="Consolas" panose="020B0609020204030204" pitchFamily="49" charset="0"/>
            </a:endParaRPr>
          </a:p>
          <a:p>
            <a:pPr fontAlgn="base" latinLnBrk="1"/>
            <a:r>
              <a:rPr lang="zh-CN" altLang="zh-CN" sz="1400" dirty="0">
                <a:latin typeface="Consolas" panose="020B0609020204030204" pitchFamily="49" charset="0"/>
              </a:rPr>
              <a:t>历史</a:t>
            </a:r>
            <a:r>
              <a:rPr lang="en-US" altLang="zh-CN" sz="1400" dirty="0">
                <a:latin typeface="Consolas" panose="020B0609020204030204" pitchFamily="49" charset="0"/>
              </a:rPr>
              <a:t> 0.5969396515025892</a:t>
            </a:r>
            <a:endParaRPr lang="zh-CN" altLang="zh-CN" sz="1400" dirty="0">
              <a:latin typeface="Consolas" panose="020B0609020204030204" pitchFamily="49" charset="0"/>
            </a:endParaRPr>
          </a:p>
          <a:p>
            <a:pPr fontAlgn="base" latinLnBrk="1"/>
            <a:endParaRPr lang="zh-CN" altLang="zh-CN" sz="1400" dirty="0">
              <a:latin typeface="Consolas" panose="020B0609020204030204" pitchFamily="49" charset="0"/>
            </a:endParaRPr>
          </a:p>
        </p:txBody>
      </p:sp>
      <p:sp>
        <p:nvSpPr>
          <p:cNvPr id="7" name="矩形 6"/>
          <p:cNvSpPr/>
          <p:nvPr/>
        </p:nvSpPr>
        <p:spPr>
          <a:xfrm>
            <a:off x="3962399" y="5012747"/>
            <a:ext cx="6096000" cy="1600438"/>
          </a:xfrm>
          <a:prstGeom prst="rect">
            <a:avLst/>
          </a:prstGeom>
        </p:spPr>
        <p:txBody>
          <a:bodyPr>
            <a:spAutoFit/>
          </a:bodyPr>
          <a:lstStyle/>
          <a:p>
            <a:pPr fontAlgn="base" latinLnBrk="1"/>
            <a:r>
              <a:rPr lang="zh-CN" altLang="zh-CN" sz="1400" dirty="0">
                <a:latin typeface="Consolas" panose="020B0609020204030204" pitchFamily="49" charset="0"/>
              </a:rPr>
              <a:t>自强</a:t>
            </a:r>
            <a:r>
              <a:rPr lang="en-US" altLang="zh-CN" sz="1400" dirty="0">
                <a:latin typeface="Consolas" panose="020B0609020204030204" pitchFamily="49" charset="0"/>
              </a:rPr>
              <a:t> 0.591162600642535</a:t>
            </a:r>
            <a:endParaRPr lang="zh-CN" altLang="zh-CN" sz="1400" dirty="0">
              <a:latin typeface="Consolas" panose="020B0609020204030204" pitchFamily="49" charset="0"/>
            </a:endParaRPr>
          </a:p>
          <a:p>
            <a:pPr fontAlgn="base" latinLnBrk="1"/>
            <a:r>
              <a:rPr lang="zh-CN" altLang="zh-CN" sz="1400" dirty="0">
                <a:latin typeface="Consolas" panose="020B0609020204030204" pitchFamily="49" charset="0"/>
              </a:rPr>
              <a:t>成绩</a:t>
            </a:r>
            <a:r>
              <a:rPr lang="en-US" altLang="zh-CN" sz="1400" dirty="0">
                <a:latin typeface="Consolas" panose="020B0609020204030204" pitchFamily="49" charset="0"/>
              </a:rPr>
              <a:t> 0.578783632054623</a:t>
            </a:r>
            <a:endParaRPr lang="zh-CN" altLang="zh-CN" sz="1400" dirty="0">
              <a:latin typeface="Consolas" panose="020B0609020204030204" pitchFamily="49" charset="0"/>
            </a:endParaRPr>
          </a:p>
          <a:p>
            <a:pPr fontAlgn="base" latinLnBrk="1"/>
            <a:r>
              <a:rPr lang="zh-CN" altLang="zh-CN" sz="1400" dirty="0">
                <a:latin typeface="Consolas" panose="020B0609020204030204" pitchFamily="49" charset="0"/>
              </a:rPr>
              <a:t>取得</a:t>
            </a:r>
            <a:r>
              <a:rPr lang="en-US" altLang="zh-CN" sz="1400" dirty="0">
                <a:latin typeface="Consolas" panose="020B0609020204030204" pitchFamily="49" charset="0"/>
              </a:rPr>
              <a:t> 0.5695284955354087</a:t>
            </a:r>
            <a:endParaRPr lang="zh-CN" altLang="zh-CN" sz="1400" dirty="0">
              <a:latin typeface="Consolas" panose="020B0609020204030204" pitchFamily="49" charset="0"/>
            </a:endParaRPr>
          </a:p>
          <a:p>
            <a:pPr fontAlgn="base" latinLnBrk="1"/>
            <a:r>
              <a:rPr lang="zh-CN" altLang="zh-CN" sz="1400" dirty="0">
                <a:latin typeface="Consolas" panose="020B0609020204030204" pitchFamily="49" charset="0"/>
              </a:rPr>
              <a:t>求知</a:t>
            </a:r>
            <a:r>
              <a:rPr lang="en-US" altLang="zh-CN" sz="1400" dirty="0">
                <a:latin typeface="Consolas" panose="020B0609020204030204" pitchFamily="49" charset="0"/>
              </a:rPr>
              <a:t> 0.5629593666958073</a:t>
            </a:r>
            <a:endParaRPr lang="zh-CN" altLang="zh-CN" sz="1400" dirty="0">
              <a:latin typeface="Consolas" panose="020B0609020204030204" pitchFamily="49" charset="0"/>
            </a:endParaRPr>
          </a:p>
          <a:p>
            <a:pPr fontAlgn="base" latinLnBrk="1"/>
            <a:r>
              <a:rPr lang="zh-CN" altLang="zh-CN" sz="1400" dirty="0">
                <a:latin typeface="Consolas" panose="020B0609020204030204" pitchFamily="49" charset="0"/>
              </a:rPr>
              <a:t>探索</a:t>
            </a:r>
            <a:r>
              <a:rPr lang="en-US" altLang="zh-CN" sz="1400" dirty="0">
                <a:latin typeface="Consolas" panose="020B0609020204030204" pitchFamily="49" charset="0"/>
              </a:rPr>
              <a:t> 0.5608546033210623</a:t>
            </a:r>
            <a:endParaRPr lang="zh-CN" altLang="zh-CN" sz="1400" dirty="0">
              <a:latin typeface="Consolas" panose="020B0609020204030204" pitchFamily="49" charset="0"/>
            </a:endParaRPr>
          </a:p>
          <a:p>
            <a:pPr fontAlgn="base" latinLnBrk="1"/>
            <a:r>
              <a:rPr lang="zh-CN" altLang="zh-CN" sz="1400" dirty="0">
                <a:latin typeface="Consolas" panose="020B0609020204030204" pitchFamily="49" charset="0"/>
              </a:rPr>
              <a:t>态度</a:t>
            </a:r>
            <a:r>
              <a:rPr lang="en-US" altLang="zh-CN" sz="1400" dirty="0">
                <a:latin typeface="Consolas" panose="020B0609020204030204" pitchFamily="49" charset="0"/>
              </a:rPr>
              <a:t> 0.5597483134160578</a:t>
            </a:r>
            <a:endParaRPr lang="zh-CN" altLang="zh-CN" sz="1400" dirty="0">
              <a:latin typeface="Consolas" panose="020B0609020204030204" pitchFamily="49" charset="0"/>
            </a:endParaRPr>
          </a:p>
          <a:p>
            <a:pPr fontAlgn="base" latinLnBrk="1"/>
            <a:r>
              <a:rPr lang="zh-CN" altLang="zh-CN" sz="1400" dirty="0">
                <a:latin typeface="Consolas" panose="020B0609020204030204" pitchFamily="49" charset="0"/>
              </a:rPr>
              <a:t>奉献</a:t>
            </a:r>
            <a:r>
              <a:rPr lang="en-US" altLang="zh-CN" sz="1400" dirty="0">
                <a:latin typeface="Consolas" panose="020B0609020204030204" pitchFamily="49" charset="0"/>
              </a:rPr>
              <a:t> </a:t>
            </a:r>
            <a:r>
              <a:rPr lang="en-US" altLang="zh-CN" sz="1400" dirty="0" smtClean="0">
                <a:latin typeface="Consolas" panose="020B0609020204030204" pitchFamily="49" charset="0"/>
              </a:rPr>
              <a:t>0.5595424204402842</a:t>
            </a:r>
            <a:endParaRPr lang="zh-CN" altLang="zh-CN" sz="1400" dirty="0">
              <a:latin typeface="Consolas" panose="020B0609020204030204" pitchFamily="49" charset="0"/>
            </a:endParaRPr>
          </a:p>
        </p:txBody>
      </p:sp>
      <p:sp>
        <p:nvSpPr>
          <p:cNvPr id="8" name="矩形 7"/>
          <p:cNvSpPr/>
          <p:nvPr/>
        </p:nvSpPr>
        <p:spPr>
          <a:xfrm>
            <a:off x="7103533" y="5006596"/>
            <a:ext cx="6096000" cy="1384995"/>
          </a:xfrm>
          <a:prstGeom prst="rect">
            <a:avLst/>
          </a:prstGeom>
        </p:spPr>
        <p:txBody>
          <a:bodyPr>
            <a:spAutoFit/>
          </a:bodyPr>
          <a:lstStyle/>
          <a:p>
            <a:pPr fontAlgn="base" latinLnBrk="1"/>
            <a:r>
              <a:rPr lang="zh-CN" altLang="zh-CN" sz="1400" dirty="0">
                <a:latin typeface="Consolas" panose="020B0609020204030204" pitchFamily="49" charset="0"/>
              </a:rPr>
              <a:t>局面</a:t>
            </a:r>
            <a:r>
              <a:rPr lang="en-US" altLang="zh-CN" sz="1400" dirty="0">
                <a:latin typeface="Consolas" panose="020B0609020204030204" pitchFamily="49" charset="0"/>
              </a:rPr>
              <a:t> 0.5572237414652758</a:t>
            </a:r>
            <a:endParaRPr lang="zh-CN" altLang="zh-CN" sz="1400" dirty="0">
              <a:latin typeface="Consolas" panose="020B0609020204030204" pitchFamily="49" charset="0"/>
            </a:endParaRPr>
          </a:p>
          <a:p>
            <a:pPr fontAlgn="base" latinLnBrk="1"/>
            <a:r>
              <a:rPr lang="zh-CN" altLang="zh-CN" sz="1400" dirty="0">
                <a:latin typeface="Consolas" panose="020B0609020204030204" pitchFamily="49" charset="0"/>
              </a:rPr>
              <a:t>事物</a:t>
            </a:r>
            <a:r>
              <a:rPr lang="en-US" altLang="zh-CN" sz="1400" dirty="0">
                <a:latin typeface="Consolas" panose="020B0609020204030204" pitchFamily="49" charset="0"/>
              </a:rPr>
              <a:t> 0.5203076902458431</a:t>
            </a:r>
            <a:endParaRPr lang="zh-CN" altLang="zh-CN" sz="1400" dirty="0">
              <a:latin typeface="Consolas" panose="020B0609020204030204" pitchFamily="49" charset="0"/>
            </a:endParaRPr>
          </a:p>
          <a:p>
            <a:pPr fontAlgn="base" latinLnBrk="1"/>
            <a:r>
              <a:rPr lang="zh-CN" altLang="zh-CN" sz="1400" dirty="0">
                <a:latin typeface="Consolas" panose="020B0609020204030204" pitchFamily="49" charset="0"/>
              </a:rPr>
              <a:t>校务</a:t>
            </a:r>
            <a:r>
              <a:rPr lang="en-US" altLang="zh-CN" sz="1400" dirty="0">
                <a:latin typeface="Consolas" panose="020B0609020204030204" pitchFamily="49" charset="0"/>
              </a:rPr>
              <a:t> 0.5201438592373493</a:t>
            </a:r>
            <a:endParaRPr lang="zh-CN" altLang="zh-CN" sz="1400" dirty="0">
              <a:latin typeface="Consolas" panose="020B0609020204030204" pitchFamily="49" charset="0"/>
            </a:endParaRPr>
          </a:p>
          <a:p>
            <a:pPr fontAlgn="base" latinLnBrk="1"/>
            <a:r>
              <a:rPr lang="zh-CN" altLang="zh-CN" sz="1400" dirty="0">
                <a:latin typeface="Consolas" panose="020B0609020204030204" pitchFamily="49" charset="0"/>
              </a:rPr>
              <a:t>方面</a:t>
            </a:r>
            <a:r>
              <a:rPr lang="en-US" altLang="zh-CN" sz="1400" dirty="0">
                <a:latin typeface="Consolas" panose="020B0609020204030204" pitchFamily="49" charset="0"/>
              </a:rPr>
              <a:t> 0.5199791277209296</a:t>
            </a:r>
            <a:endParaRPr lang="zh-CN" altLang="zh-CN" sz="1400" dirty="0">
              <a:latin typeface="Consolas" panose="020B0609020204030204" pitchFamily="49" charset="0"/>
            </a:endParaRPr>
          </a:p>
          <a:p>
            <a:pPr fontAlgn="base" latinLnBrk="1"/>
            <a:r>
              <a:rPr lang="zh-CN" altLang="zh-CN" sz="1400" dirty="0">
                <a:latin typeface="Consolas" panose="020B0609020204030204" pitchFamily="49" charset="0"/>
              </a:rPr>
              <a:t>审议</a:t>
            </a:r>
            <a:r>
              <a:rPr lang="en-US" altLang="zh-CN" sz="1400" dirty="0">
                <a:latin typeface="Consolas" panose="020B0609020204030204" pitchFamily="49" charset="0"/>
              </a:rPr>
              <a:t> 0.5190906744439646</a:t>
            </a:r>
            <a:endParaRPr lang="zh-CN" altLang="zh-CN" sz="1400" dirty="0">
              <a:latin typeface="Consolas" panose="020B0609020204030204" pitchFamily="49" charset="0"/>
            </a:endParaRPr>
          </a:p>
          <a:p>
            <a:pPr fontAlgn="base" latinLnBrk="1"/>
            <a:r>
              <a:rPr lang="zh-CN" altLang="zh-CN" sz="1400" dirty="0">
                <a:latin typeface="Consolas" panose="020B0609020204030204" pitchFamily="49" charset="0"/>
              </a:rPr>
              <a:t>意见</a:t>
            </a:r>
            <a:r>
              <a:rPr lang="en-US" altLang="zh-CN" sz="1400" dirty="0">
                <a:latin typeface="Consolas" panose="020B0609020204030204" pitchFamily="49" charset="0"/>
              </a:rPr>
              <a:t> 0.5181603419662032</a:t>
            </a:r>
            <a:endParaRPr lang="zh-CN"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4715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10.5</a:t>
            </a:r>
            <a:r>
              <a:rPr lang="en-US" dirty="0" smtClean="0"/>
              <a:t> </a:t>
            </a:r>
            <a:r>
              <a:rPr lang="zh-CN" altLang="en-US" dirty="0" smtClean="0"/>
              <a:t>自然语言处理常用工具库</a:t>
            </a:r>
            <a:endParaRPr lang="en-US" dirty="0"/>
          </a:p>
        </p:txBody>
      </p:sp>
      <p:sp>
        <p:nvSpPr>
          <p:cNvPr id="3" name="文本框 2"/>
          <p:cNvSpPr txBox="1"/>
          <p:nvPr/>
        </p:nvSpPr>
        <p:spPr>
          <a:xfrm>
            <a:off x="1068388" y="1400494"/>
            <a:ext cx="9982200" cy="400110"/>
          </a:xfrm>
          <a:prstGeom prst="rect">
            <a:avLst/>
          </a:prstGeom>
          <a:noFill/>
        </p:spPr>
        <p:txBody>
          <a:bodyPr wrap="square" rtlCol="0">
            <a:spAutoFit/>
          </a:bodyPr>
          <a:lstStyle/>
          <a:p>
            <a:pPr marL="342900" indent="-342900" algn="just">
              <a:spcBef>
                <a:spcPts val="1000"/>
              </a:spcBef>
              <a:buFont typeface="Arial" panose="020B0604020202020204" pitchFamily="34" charset="0"/>
              <a:buChar char="•"/>
            </a:pPr>
            <a:r>
              <a:rPr lang="zh-CN" altLang="en-US" sz="2000" dirty="0" smtClean="0"/>
              <a:t>利用</a:t>
            </a:r>
            <a:r>
              <a:rPr lang="en-US" altLang="zh-CN" sz="2000" dirty="0" err="1" smtClean="0"/>
              <a:t>Jieba</a:t>
            </a:r>
            <a:r>
              <a:rPr lang="zh-CN" altLang="en-US" sz="2000" dirty="0" smtClean="0"/>
              <a:t>进行关键词提取</a:t>
            </a:r>
            <a:r>
              <a:rPr lang="en-US" altLang="zh-CN" sz="2000" dirty="0" smtClean="0"/>
              <a:t>:</a:t>
            </a:r>
            <a:r>
              <a:rPr lang="zh-CN" altLang="en-US" sz="2000" dirty="0" smtClean="0"/>
              <a:t>基于</a:t>
            </a:r>
            <a:r>
              <a:rPr lang="en-US" altLang="zh-CN" sz="2000" dirty="0" err="1" smtClean="0"/>
              <a:t>TextRank</a:t>
            </a:r>
            <a:endParaRPr lang="en-US" altLang="zh-CN" sz="2000" dirty="0" smtClean="0"/>
          </a:p>
        </p:txBody>
      </p:sp>
      <p:graphicFrame>
        <p:nvGraphicFramePr>
          <p:cNvPr id="5" name="表格 4"/>
          <p:cNvGraphicFramePr>
            <a:graphicFrameLocks noGrp="1"/>
          </p:cNvGraphicFramePr>
          <p:nvPr>
            <p:extLst>
              <p:ext uri="{D42A27DB-BD31-4B8C-83A1-F6EECF244321}">
                <p14:modId xmlns:p14="http://schemas.microsoft.com/office/powerpoint/2010/main" val="742567373"/>
              </p:ext>
            </p:extLst>
          </p:nvPr>
        </p:nvGraphicFramePr>
        <p:xfrm>
          <a:off x="1104900" y="1835150"/>
          <a:ext cx="9982200" cy="3046159"/>
        </p:xfrm>
        <a:graphic>
          <a:graphicData uri="http://schemas.openxmlformats.org/drawingml/2006/table">
            <a:tbl>
              <a:tblPr firstRow="1" firstCol="1" bandRow="1"/>
              <a:tblGrid>
                <a:gridCol w="9982200">
                  <a:extLst>
                    <a:ext uri="{9D8B030D-6E8A-4147-A177-3AD203B41FA5}">
                      <a16:colId xmlns:a16="http://schemas.microsoft.com/office/drawing/2014/main" val="3557212350"/>
                    </a:ext>
                  </a:extLst>
                </a:gridCol>
              </a:tblGrid>
              <a:tr h="0">
                <a:tc>
                  <a:txBody>
                    <a:bodyPr/>
                    <a:lstStyle/>
                    <a:p>
                      <a:pPr indent="127000" algn="just">
                        <a:lnSpc>
                          <a:spcPts val="1900"/>
                        </a:lnSpc>
                        <a:spcAft>
                          <a:spcPts val="0"/>
                        </a:spcAft>
                      </a:pPr>
                      <a:r>
                        <a:rPr lang="en-US"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import </a:t>
                      </a:r>
                      <a:r>
                        <a:rPr lang="en-US" sz="140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jieba</a:t>
                      </a:r>
                      <a:endParaRPr lang="zh-CN"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2992925611"/>
                  </a:ext>
                </a:extLst>
              </a:tr>
              <a:tr h="0">
                <a:tc>
                  <a:txBody>
                    <a:bodyPr/>
                    <a:lstStyle/>
                    <a:p>
                      <a:pPr indent="127000" algn="just">
                        <a:lnSpc>
                          <a:spcPts val="1900"/>
                        </a:lnSpc>
                        <a:spcAft>
                          <a:spcPts val="0"/>
                        </a:spcAft>
                      </a:pPr>
                      <a:r>
                        <a:rPr lang="en-US"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import </a:t>
                      </a:r>
                      <a:r>
                        <a:rPr lang="en-US" sz="140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jieba.analyse</a:t>
                      </a:r>
                      <a:endParaRPr lang="zh-CN"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61038399"/>
                  </a:ext>
                </a:extLst>
              </a:tr>
              <a:tr h="0">
                <a:tc>
                  <a:txBody>
                    <a:bodyPr/>
                    <a:lstStyle/>
                    <a:p>
                      <a:pPr indent="127000" algn="just">
                        <a:lnSpc>
                          <a:spcPts val="1900"/>
                        </a:lnSpc>
                        <a:spcAft>
                          <a:spcPts val="0"/>
                        </a:spcAft>
                      </a:pPr>
                      <a:r>
                        <a:rPr lang="en-US"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sentence = '1993</a:t>
                      </a:r>
                      <a:r>
                        <a:rPr lang="zh-CN"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年，在广泛征求各方面意见的基础上，经校务委员会审议，武汉大学新校训定为：自强 弘毅 求是 拓新。“自强”语出《周易》“天行健、君子以自强不息”。意为自尊自重，不断自力图强，奋发向上。自强是中华民族的传统美德，成就事业当以此为训。我校最早前身为“自强学堂”，其名也取此意。“弘毅”出自《论语》“士不可以不弘毅，任重而道远”一语。意谓抱负远大，坚强刚毅。我校</a:t>
                      </a:r>
                      <a:r>
                        <a:rPr lang="en-US"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30</a:t>
                      </a:r>
                      <a:r>
                        <a:rPr lang="zh-CN"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年代校训“明诚弘毅”就含此一词。用“自强”、“弘毅”，既概括了上述含义，又体现了我校的历史纵深与校风延续。“求是”即为博学求知，努力探索规律，追求真理。语出《汉书》“修学好古，实事求是”。“拓新”，意为开拓、创新，不断进取。概言之，我校新校训的整体含义是： 继承和发扬中华民族自强不息的伟大精神，树立为国家的繁荣昌盛刻苦学习、积极奉献的伟大志向，以坚毅刚强的品格和科学严谨的治学态度，努力探求事物发展的客观规律，开创新局面，取得新成绩，办好社会主义的武汉大学，不断为国家作出新贡献。</a:t>
                      </a:r>
                      <a:r>
                        <a:rPr lang="en-US"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935858911"/>
                  </a:ext>
                </a:extLst>
              </a:tr>
              <a:tr h="0">
                <a:tc>
                  <a:txBody>
                    <a:bodyPr/>
                    <a:lstStyle/>
                    <a:p>
                      <a:pPr indent="127000" algn="just" latinLnBrk="1">
                        <a:lnSpc>
                          <a:spcPts val="1900"/>
                        </a:lnSpc>
                        <a:spcAft>
                          <a:spcPts val="0"/>
                        </a:spcAft>
                      </a:pPr>
                      <a:r>
                        <a:rPr lang="en-US" sz="1400" kern="100" dirty="0" smtClean="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keywords=</a:t>
                      </a:r>
                      <a:r>
                        <a:rPr lang="en-US" sz="1400" kern="100" dirty="0" err="1" smtClean="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jieba.analyse.</a:t>
                      </a:r>
                      <a:r>
                        <a:rPr lang="en-US" altLang="zh-CN" sz="1400" kern="1200" dirty="0" err="1" smtClean="0">
                          <a:solidFill>
                            <a:schemeClr val="tx1"/>
                          </a:solidFill>
                          <a:effectLst/>
                          <a:latin typeface="Consolas" panose="020B0609020204030204" pitchFamily="49" charset="0"/>
                          <a:ea typeface="+mn-ea"/>
                          <a:cs typeface="+mn-cs"/>
                        </a:rPr>
                        <a:t>textrank</a:t>
                      </a:r>
                      <a:r>
                        <a:rPr lang="en-US" altLang="zh-CN" sz="1400" kern="1200" dirty="0" smtClean="0">
                          <a:solidFill>
                            <a:schemeClr val="tx1"/>
                          </a:solidFill>
                          <a:effectLst/>
                          <a:latin typeface="Consolas" panose="020B0609020204030204" pitchFamily="49" charset="0"/>
                          <a:ea typeface="+mn-ea"/>
                          <a:cs typeface="+mn-cs"/>
                        </a:rPr>
                        <a:t>(sentence, </a:t>
                      </a:r>
                      <a:r>
                        <a:rPr lang="en-US" altLang="zh-CN" sz="1400" kern="1200" dirty="0" err="1" smtClean="0">
                          <a:solidFill>
                            <a:schemeClr val="tx1"/>
                          </a:solidFill>
                          <a:effectLst/>
                          <a:latin typeface="Consolas" panose="020B0609020204030204" pitchFamily="49" charset="0"/>
                          <a:ea typeface="+mn-ea"/>
                          <a:cs typeface="+mn-cs"/>
                        </a:rPr>
                        <a:t>topK</a:t>
                      </a:r>
                      <a:r>
                        <a:rPr lang="en-US" altLang="zh-CN" sz="1400" kern="1200" dirty="0" smtClean="0">
                          <a:solidFill>
                            <a:schemeClr val="tx1"/>
                          </a:solidFill>
                          <a:effectLst/>
                          <a:latin typeface="Consolas" panose="020B0609020204030204" pitchFamily="49" charset="0"/>
                          <a:ea typeface="+mn-ea"/>
                          <a:cs typeface="+mn-cs"/>
                        </a:rPr>
                        <a:t>=20, </a:t>
                      </a:r>
                      <a:r>
                        <a:rPr lang="en-US" altLang="zh-CN" sz="1400" kern="1200" dirty="0" err="1" smtClean="0">
                          <a:solidFill>
                            <a:schemeClr val="tx1"/>
                          </a:solidFill>
                          <a:effectLst/>
                          <a:latin typeface="Consolas" panose="020B0609020204030204" pitchFamily="49" charset="0"/>
                          <a:ea typeface="+mn-ea"/>
                          <a:cs typeface="+mn-cs"/>
                        </a:rPr>
                        <a:t>withWeight</a:t>
                      </a:r>
                      <a:r>
                        <a:rPr lang="en-US" altLang="zh-CN" sz="1400" kern="1200" dirty="0" smtClean="0">
                          <a:solidFill>
                            <a:schemeClr val="tx1"/>
                          </a:solidFill>
                          <a:effectLst/>
                          <a:latin typeface="Consolas" panose="020B0609020204030204" pitchFamily="49" charset="0"/>
                          <a:ea typeface="+mn-ea"/>
                          <a:cs typeface="+mn-cs"/>
                        </a:rPr>
                        <a:t>=True, </a:t>
                      </a:r>
                      <a:r>
                        <a:rPr lang="en-US" altLang="zh-CN" sz="1400" kern="1200" dirty="0" err="1" smtClean="0">
                          <a:solidFill>
                            <a:schemeClr val="tx1"/>
                          </a:solidFill>
                          <a:effectLst/>
                          <a:latin typeface="Consolas" panose="020B0609020204030204" pitchFamily="49" charset="0"/>
                          <a:ea typeface="+mn-ea"/>
                          <a:cs typeface="+mn-cs"/>
                        </a:rPr>
                        <a:t>allowPOS</a:t>
                      </a:r>
                      <a:r>
                        <a:rPr lang="en-US" altLang="zh-CN" sz="1400" kern="1200" dirty="0" smtClean="0">
                          <a:solidFill>
                            <a:schemeClr val="tx1"/>
                          </a:solidFill>
                          <a:effectLst/>
                          <a:latin typeface="Consolas" panose="020B0609020204030204" pitchFamily="49" charset="0"/>
                          <a:ea typeface="+mn-ea"/>
                          <a:cs typeface="+mn-cs"/>
                        </a:rPr>
                        <a:t>=('ns','n','</a:t>
                      </a:r>
                      <a:r>
                        <a:rPr lang="en-US" altLang="zh-CN" sz="1400" kern="1200" dirty="0" err="1" smtClean="0">
                          <a:solidFill>
                            <a:schemeClr val="tx1"/>
                          </a:solidFill>
                          <a:effectLst/>
                          <a:latin typeface="Consolas" panose="020B0609020204030204" pitchFamily="49" charset="0"/>
                          <a:ea typeface="+mn-ea"/>
                          <a:cs typeface="+mn-cs"/>
                        </a:rPr>
                        <a:t>vn</a:t>
                      </a:r>
                      <a:r>
                        <a:rPr lang="en-US" altLang="zh-CN" sz="1400" kern="1200" dirty="0" smtClean="0">
                          <a:solidFill>
                            <a:schemeClr val="tx1"/>
                          </a:solidFill>
                          <a:effectLst/>
                          <a:latin typeface="Consolas" panose="020B0609020204030204" pitchFamily="49" charset="0"/>
                          <a:ea typeface="+mn-ea"/>
                          <a:cs typeface="+mn-cs"/>
                        </a:rPr>
                        <a:t>','v'))</a:t>
                      </a:r>
                      <a:endParaRPr lang="zh-CN"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952485819"/>
                  </a:ext>
                </a:extLst>
              </a:tr>
              <a:tr h="0">
                <a:tc>
                  <a:txBody>
                    <a:bodyPr/>
                    <a:lstStyle/>
                    <a:p>
                      <a:pPr indent="127000" algn="just">
                        <a:lnSpc>
                          <a:spcPts val="1900"/>
                        </a:lnSpc>
                        <a:spcAft>
                          <a:spcPts val="0"/>
                        </a:spcAft>
                      </a:pPr>
                      <a:r>
                        <a:rPr lang="en-US"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for item in keywords:</a:t>
                      </a:r>
                      <a:endParaRPr lang="zh-CN"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598592264"/>
                  </a:ext>
                </a:extLst>
              </a:tr>
              <a:tr h="0">
                <a:tc>
                  <a:txBody>
                    <a:bodyPr/>
                    <a:lstStyle/>
                    <a:p>
                      <a:pPr indent="127000" algn="just">
                        <a:lnSpc>
                          <a:spcPts val="1900"/>
                        </a:lnSpc>
                        <a:spcAft>
                          <a:spcPts val="0"/>
                        </a:spcAft>
                      </a:pPr>
                      <a:r>
                        <a:rPr lang="en-US"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print(item[0],item[1])</a:t>
                      </a:r>
                      <a:endParaRPr lang="zh-CN"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4288612506"/>
                  </a:ext>
                </a:extLst>
              </a:tr>
            </a:tbl>
          </a:graphicData>
        </a:graphic>
      </p:graphicFrame>
      <p:sp>
        <p:nvSpPr>
          <p:cNvPr id="6" name="矩形 5"/>
          <p:cNvSpPr/>
          <p:nvPr/>
        </p:nvSpPr>
        <p:spPr>
          <a:xfrm>
            <a:off x="1104900" y="5006596"/>
            <a:ext cx="3606800" cy="1815882"/>
          </a:xfrm>
          <a:prstGeom prst="rect">
            <a:avLst/>
          </a:prstGeom>
        </p:spPr>
        <p:txBody>
          <a:bodyPr wrap="square">
            <a:spAutoFit/>
          </a:bodyPr>
          <a:lstStyle/>
          <a:p>
            <a:pPr fontAlgn="base" latinLnBrk="1"/>
            <a:r>
              <a:rPr lang="zh-CN" altLang="zh-CN" sz="1400" dirty="0">
                <a:latin typeface="Consolas" panose="020B0609020204030204" pitchFamily="49" charset="0"/>
                <a:ea typeface="宋体" panose="02010600030101010101" pitchFamily="2" charset="-122"/>
              </a:rPr>
              <a:t>校训</a:t>
            </a:r>
            <a:r>
              <a:rPr lang="en-US" altLang="zh-CN" sz="1400" dirty="0">
                <a:latin typeface="Consolas" panose="020B0609020204030204" pitchFamily="49" charset="0"/>
                <a:ea typeface="宋体" panose="02010600030101010101" pitchFamily="2" charset="-122"/>
              </a:rPr>
              <a:t> 1.0</a:t>
            </a:r>
            <a:endParaRPr lang="zh-CN" altLang="zh-CN" sz="1400" dirty="0">
              <a:latin typeface="Consolas" panose="020B0609020204030204" pitchFamily="49" charset="0"/>
              <a:ea typeface="宋体" panose="02010600030101010101" pitchFamily="2" charset="-122"/>
            </a:endParaRPr>
          </a:p>
          <a:p>
            <a:pPr fontAlgn="base" latinLnBrk="1"/>
            <a:r>
              <a:rPr lang="zh-CN" altLang="zh-CN" sz="1400" dirty="0">
                <a:latin typeface="Consolas" panose="020B0609020204030204" pitchFamily="49" charset="0"/>
                <a:ea typeface="宋体" panose="02010600030101010101" pitchFamily="2" charset="-122"/>
              </a:rPr>
              <a:t>天行健</a:t>
            </a:r>
            <a:r>
              <a:rPr lang="en-US" altLang="zh-CN" sz="1400" dirty="0">
                <a:latin typeface="Consolas" panose="020B0609020204030204" pitchFamily="49" charset="0"/>
                <a:ea typeface="宋体" panose="02010600030101010101" pitchFamily="2" charset="-122"/>
              </a:rPr>
              <a:t> 0.9115328884744395</a:t>
            </a:r>
            <a:endParaRPr lang="zh-CN" altLang="zh-CN" sz="1400" dirty="0">
              <a:latin typeface="Consolas" panose="020B0609020204030204" pitchFamily="49" charset="0"/>
              <a:ea typeface="宋体" panose="02010600030101010101" pitchFamily="2" charset="-122"/>
            </a:endParaRPr>
          </a:p>
          <a:p>
            <a:pPr fontAlgn="base" latinLnBrk="1"/>
            <a:r>
              <a:rPr lang="zh-CN" altLang="zh-CN" sz="1400" dirty="0">
                <a:latin typeface="Consolas" panose="020B0609020204030204" pitchFamily="49" charset="0"/>
                <a:ea typeface="宋体" panose="02010600030101010101" pitchFamily="2" charset="-122"/>
              </a:rPr>
              <a:t>实事求是</a:t>
            </a:r>
            <a:r>
              <a:rPr lang="en-US" altLang="zh-CN" sz="1400" dirty="0">
                <a:latin typeface="Consolas" panose="020B0609020204030204" pitchFamily="49" charset="0"/>
                <a:ea typeface="宋体" panose="02010600030101010101" pitchFamily="2" charset="-122"/>
              </a:rPr>
              <a:t> 0.9074740697583832</a:t>
            </a:r>
            <a:endParaRPr lang="zh-CN" altLang="zh-CN" sz="1400" dirty="0">
              <a:latin typeface="Consolas" panose="020B0609020204030204" pitchFamily="49" charset="0"/>
              <a:ea typeface="宋体" panose="02010600030101010101" pitchFamily="2" charset="-122"/>
            </a:endParaRPr>
          </a:p>
          <a:p>
            <a:pPr fontAlgn="base" latinLnBrk="1"/>
            <a:r>
              <a:rPr lang="zh-CN" altLang="zh-CN" sz="1400" dirty="0">
                <a:latin typeface="Consolas" panose="020B0609020204030204" pitchFamily="49" charset="0"/>
                <a:ea typeface="宋体" panose="02010600030101010101" pitchFamily="2" charset="-122"/>
              </a:rPr>
              <a:t>国家</a:t>
            </a:r>
            <a:r>
              <a:rPr lang="en-US" altLang="zh-CN" sz="1400" dirty="0">
                <a:latin typeface="Consolas" panose="020B0609020204030204" pitchFamily="49" charset="0"/>
                <a:ea typeface="宋体" panose="02010600030101010101" pitchFamily="2" charset="-122"/>
              </a:rPr>
              <a:t> 0.9034152510423267</a:t>
            </a:r>
            <a:endParaRPr lang="zh-CN" altLang="zh-CN" sz="1400" dirty="0">
              <a:latin typeface="Consolas" panose="020B0609020204030204" pitchFamily="49" charset="0"/>
              <a:ea typeface="宋体" panose="02010600030101010101" pitchFamily="2" charset="-122"/>
            </a:endParaRPr>
          </a:p>
          <a:p>
            <a:pPr fontAlgn="base" latinLnBrk="1"/>
            <a:r>
              <a:rPr lang="zh-CN" altLang="zh-CN" sz="1400" dirty="0">
                <a:latin typeface="Consolas" panose="020B0609020204030204" pitchFamily="49" charset="0"/>
                <a:ea typeface="宋体" panose="02010600030101010101" pitchFamily="2" charset="-122"/>
              </a:rPr>
              <a:t>基础</a:t>
            </a:r>
            <a:r>
              <a:rPr lang="en-US" altLang="zh-CN" sz="1400" dirty="0">
                <a:latin typeface="Consolas" panose="020B0609020204030204" pitchFamily="49" charset="0"/>
                <a:ea typeface="宋体" panose="02010600030101010101" pitchFamily="2" charset="-122"/>
              </a:rPr>
              <a:t> 0.874321208893705</a:t>
            </a:r>
            <a:endParaRPr lang="zh-CN" altLang="zh-CN" sz="1400" dirty="0">
              <a:latin typeface="Consolas" panose="020B0609020204030204" pitchFamily="49" charset="0"/>
              <a:ea typeface="宋体" panose="02010600030101010101" pitchFamily="2" charset="-122"/>
            </a:endParaRPr>
          </a:p>
          <a:p>
            <a:pPr fontAlgn="base" latinLnBrk="1"/>
            <a:r>
              <a:rPr lang="zh-CN" altLang="zh-CN" sz="1400" dirty="0">
                <a:latin typeface="Consolas" panose="020B0609020204030204" pitchFamily="49" charset="0"/>
                <a:ea typeface="宋体" panose="02010600030101010101" pitchFamily="2" charset="-122"/>
              </a:rPr>
              <a:t>科学</a:t>
            </a:r>
            <a:r>
              <a:rPr lang="en-US" altLang="zh-CN" sz="1400" dirty="0">
                <a:latin typeface="Consolas" panose="020B0609020204030204" pitchFamily="49" charset="0"/>
                <a:ea typeface="宋体" panose="02010600030101010101" pitchFamily="2" charset="-122"/>
              </a:rPr>
              <a:t> 0.8592345728522998</a:t>
            </a:r>
            <a:endParaRPr lang="zh-CN" altLang="zh-CN" sz="1400" dirty="0">
              <a:latin typeface="Consolas" panose="020B0609020204030204" pitchFamily="49" charset="0"/>
              <a:ea typeface="宋体" panose="02010600030101010101" pitchFamily="2" charset="-122"/>
            </a:endParaRPr>
          </a:p>
          <a:p>
            <a:pPr fontAlgn="base" latinLnBrk="1"/>
            <a:r>
              <a:rPr lang="zh-CN" altLang="zh-CN" sz="1400" dirty="0">
                <a:latin typeface="Consolas" panose="020B0609020204030204" pitchFamily="49" charset="0"/>
                <a:ea typeface="宋体" panose="02010600030101010101" pitchFamily="2" charset="-122"/>
              </a:rPr>
              <a:t>态度</a:t>
            </a:r>
            <a:r>
              <a:rPr lang="en-US" altLang="zh-CN" sz="1400" dirty="0">
                <a:latin typeface="Consolas" panose="020B0609020204030204" pitchFamily="49" charset="0"/>
                <a:ea typeface="宋体" panose="02010600030101010101" pitchFamily="2" charset="-122"/>
              </a:rPr>
              <a:t> 0.8223581620802105</a:t>
            </a:r>
            <a:endParaRPr lang="zh-CN" altLang="zh-CN" sz="1400" dirty="0">
              <a:latin typeface="Consolas" panose="020B0609020204030204" pitchFamily="49" charset="0"/>
              <a:ea typeface="宋体" panose="02010600030101010101" pitchFamily="2" charset="-122"/>
            </a:endParaRPr>
          </a:p>
          <a:p>
            <a:pPr fontAlgn="base" latinLnBrk="1"/>
            <a:r>
              <a:rPr lang="zh-CN" altLang="zh-CN" sz="1400" dirty="0">
                <a:latin typeface="Consolas" panose="020B0609020204030204" pitchFamily="49" charset="0"/>
                <a:ea typeface="宋体" panose="02010600030101010101" pitchFamily="2" charset="-122"/>
              </a:rPr>
              <a:t>成绩</a:t>
            </a:r>
            <a:r>
              <a:rPr lang="en-US" altLang="zh-CN" sz="1400" dirty="0">
                <a:latin typeface="Consolas" panose="020B0609020204030204" pitchFamily="49" charset="0"/>
                <a:ea typeface="宋体" panose="02010600030101010101" pitchFamily="2" charset="-122"/>
              </a:rPr>
              <a:t> </a:t>
            </a:r>
            <a:r>
              <a:rPr lang="en-US" altLang="zh-CN" sz="1400" dirty="0" smtClean="0">
                <a:latin typeface="Consolas" panose="020B0609020204030204" pitchFamily="49" charset="0"/>
                <a:ea typeface="宋体" panose="02010600030101010101" pitchFamily="2" charset="-122"/>
              </a:rPr>
              <a:t>0.7113904321387015</a:t>
            </a:r>
            <a:endParaRPr lang="zh-CN" altLang="zh-CN" sz="1400" dirty="0">
              <a:latin typeface="Consolas" panose="020B0609020204030204" pitchFamily="49" charset="0"/>
              <a:ea typeface="宋体" panose="02010600030101010101" pitchFamily="2" charset="-122"/>
            </a:endParaRPr>
          </a:p>
        </p:txBody>
      </p:sp>
      <p:sp>
        <p:nvSpPr>
          <p:cNvPr id="7" name="矩形 6"/>
          <p:cNvSpPr/>
          <p:nvPr/>
        </p:nvSpPr>
        <p:spPr>
          <a:xfrm>
            <a:off x="3962399" y="5012747"/>
            <a:ext cx="6096000" cy="1815882"/>
          </a:xfrm>
          <a:prstGeom prst="rect">
            <a:avLst/>
          </a:prstGeom>
        </p:spPr>
        <p:txBody>
          <a:bodyPr>
            <a:spAutoFit/>
          </a:bodyPr>
          <a:lstStyle/>
          <a:p>
            <a:pPr fontAlgn="base" latinLnBrk="1"/>
            <a:r>
              <a:rPr lang="zh-CN" altLang="zh-CN" sz="1400" dirty="0">
                <a:latin typeface="Consolas" panose="020B0609020204030204" pitchFamily="49" charset="0"/>
                <a:ea typeface="宋体" panose="02010600030101010101" pitchFamily="2" charset="-122"/>
              </a:rPr>
              <a:t>校务</a:t>
            </a:r>
            <a:r>
              <a:rPr lang="en-US" altLang="zh-CN" sz="1400" dirty="0">
                <a:latin typeface="Consolas" panose="020B0609020204030204" pitchFamily="49" charset="0"/>
                <a:ea typeface="宋体" panose="02010600030101010101" pitchFamily="2" charset="-122"/>
              </a:rPr>
              <a:t> 0.655596478280859</a:t>
            </a:r>
            <a:endParaRPr lang="zh-CN" altLang="zh-CN" sz="1400" dirty="0">
              <a:latin typeface="Consolas" panose="020B0609020204030204" pitchFamily="49" charset="0"/>
              <a:ea typeface="宋体" panose="02010600030101010101" pitchFamily="2" charset="-122"/>
            </a:endParaRPr>
          </a:p>
          <a:p>
            <a:pPr fontAlgn="base" latinLnBrk="1"/>
            <a:r>
              <a:rPr lang="zh-CN" altLang="zh-CN" sz="1400" dirty="0">
                <a:latin typeface="Consolas" panose="020B0609020204030204" pitchFamily="49" charset="0"/>
                <a:ea typeface="宋体" panose="02010600030101010101" pitchFamily="2" charset="-122"/>
              </a:rPr>
              <a:t>局面</a:t>
            </a:r>
            <a:r>
              <a:rPr lang="en-US" altLang="zh-CN" sz="1400" dirty="0">
                <a:latin typeface="Consolas" panose="020B0609020204030204" pitchFamily="49" charset="0"/>
                <a:ea typeface="宋体" panose="02010600030101010101" pitchFamily="2" charset="-122"/>
              </a:rPr>
              <a:t> 0.6548334226249923</a:t>
            </a:r>
            <a:endParaRPr lang="zh-CN" altLang="zh-CN" sz="1400" dirty="0">
              <a:latin typeface="Consolas" panose="020B0609020204030204" pitchFamily="49" charset="0"/>
              <a:ea typeface="宋体" panose="02010600030101010101" pitchFamily="2" charset="-122"/>
            </a:endParaRPr>
          </a:p>
          <a:p>
            <a:pPr fontAlgn="base" latinLnBrk="1"/>
            <a:r>
              <a:rPr lang="zh-CN" altLang="zh-CN" sz="1400" dirty="0">
                <a:latin typeface="Consolas" panose="020B0609020204030204" pitchFamily="49" charset="0"/>
                <a:ea typeface="宋体" panose="02010600030101010101" pitchFamily="2" charset="-122"/>
              </a:rPr>
              <a:t>成就</a:t>
            </a:r>
            <a:r>
              <a:rPr lang="en-US" altLang="zh-CN" sz="1400" dirty="0">
                <a:latin typeface="Consolas" panose="020B0609020204030204" pitchFamily="49" charset="0"/>
                <a:ea typeface="宋体" panose="02010600030101010101" pitchFamily="2" charset="-122"/>
              </a:rPr>
              <a:t> 0.613789192742248</a:t>
            </a:r>
            <a:endParaRPr lang="zh-CN" altLang="zh-CN" sz="1400" dirty="0">
              <a:latin typeface="Consolas" panose="020B0609020204030204" pitchFamily="49" charset="0"/>
              <a:ea typeface="宋体" panose="02010600030101010101" pitchFamily="2" charset="-122"/>
            </a:endParaRPr>
          </a:p>
          <a:p>
            <a:pPr fontAlgn="base" latinLnBrk="1"/>
            <a:r>
              <a:rPr lang="zh-CN" altLang="zh-CN" sz="1400" dirty="0">
                <a:latin typeface="Consolas" panose="020B0609020204030204" pitchFamily="49" charset="0"/>
                <a:ea typeface="宋体" panose="02010600030101010101" pitchFamily="2" charset="-122"/>
              </a:rPr>
              <a:t>校风</a:t>
            </a:r>
            <a:r>
              <a:rPr lang="en-US" altLang="zh-CN" sz="1400" dirty="0">
                <a:latin typeface="Consolas" panose="020B0609020204030204" pitchFamily="49" charset="0"/>
                <a:ea typeface="宋体" panose="02010600030101010101" pitchFamily="2" charset="-122"/>
              </a:rPr>
              <a:t> 0.613789192742248</a:t>
            </a:r>
            <a:endParaRPr lang="zh-CN" altLang="zh-CN" sz="1400" dirty="0">
              <a:latin typeface="Consolas" panose="020B0609020204030204" pitchFamily="49" charset="0"/>
              <a:ea typeface="宋体" panose="02010600030101010101" pitchFamily="2" charset="-122"/>
            </a:endParaRPr>
          </a:p>
          <a:p>
            <a:pPr fontAlgn="base" latinLnBrk="1"/>
            <a:r>
              <a:rPr lang="zh-CN" altLang="zh-CN" sz="1400" dirty="0">
                <a:latin typeface="Consolas" panose="020B0609020204030204" pitchFamily="49" charset="0"/>
                <a:ea typeface="宋体" panose="02010600030101010101" pitchFamily="2" charset="-122"/>
              </a:rPr>
              <a:t>客观规律</a:t>
            </a:r>
            <a:r>
              <a:rPr lang="en-US" altLang="zh-CN" sz="1400" dirty="0">
                <a:latin typeface="Consolas" panose="020B0609020204030204" pitchFamily="49" charset="0"/>
                <a:ea typeface="宋体" panose="02010600030101010101" pitchFamily="2" charset="-122"/>
              </a:rPr>
              <a:t> 0.6134879735183907</a:t>
            </a:r>
            <a:endParaRPr lang="zh-CN" altLang="zh-CN" sz="1400" dirty="0">
              <a:latin typeface="Consolas" panose="020B0609020204030204" pitchFamily="49" charset="0"/>
              <a:ea typeface="宋体" panose="02010600030101010101" pitchFamily="2" charset="-122"/>
            </a:endParaRPr>
          </a:p>
          <a:p>
            <a:pPr fontAlgn="base" latinLnBrk="1"/>
            <a:r>
              <a:rPr lang="zh-CN" altLang="zh-CN" sz="1400" dirty="0">
                <a:latin typeface="Consolas" panose="020B0609020204030204" pitchFamily="49" charset="0"/>
                <a:ea typeface="宋体" panose="02010600030101010101" pitchFamily="2" charset="-122"/>
              </a:rPr>
              <a:t>事业</a:t>
            </a:r>
            <a:r>
              <a:rPr lang="en-US" altLang="zh-CN" sz="1400" dirty="0">
                <a:latin typeface="Consolas" panose="020B0609020204030204" pitchFamily="49" charset="0"/>
                <a:ea typeface="宋体" panose="02010600030101010101" pitchFamily="2" charset="-122"/>
              </a:rPr>
              <a:t> 0.6093220904867067</a:t>
            </a:r>
            <a:endParaRPr lang="zh-CN" altLang="zh-CN" sz="1400" dirty="0">
              <a:latin typeface="Consolas" panose="020B0609020204030204" pitchFamily="49" charset="0"/>
              <a:ea typeface="宋体" panose="02010600030101010101" pitchFamily="2" charset="-122"/>
            </a:endParaRPr>
          </a:p>
          <a:p>
            <a:pPr fontAlgn="base" latinLnBrk="1"/>
            <a:r>
              <a:rPr lang="zh-CN" altLang="zh-CN" sz="1400" dirty="0">
                <a:latin typeface="Consolas" panose="020B0609020204030204" pitchFamily="49" charset="0"/>
                <a:ea typeface="宋体" panose="02010600030101010101" pitchFamily="2" charset="-122"/>
              </a:rPr>
              <a:t>历史</a:t>
            </a:r>
            <a:r>
              <a:rPr lang="en-US" altLang="zh-CN" sz="1400" dirty="0">
                <a:latin typeface="Consolas" panose="020B0609020204030204" pitchFamily="49" charset="0"/>
                <a:ea typeface="宋体" panose="02010600030101010101" pitchFamily="2" charset="-122"/>
              </a:rPr>
              <a:t> 0.6093220904867067</a:t>
            </a:r>
            <a:endParaRPr lang="zh-CN" altLang="zh-CN" sz="1400" dirty="0">
              <a:latin typeface="Consolas" panose="020B0609020204030204" pitchFamily="49" charset="0"/>
              <a:ea typeface="宋体" panose="02010600030101010101" pitchFamily="2" charset="-122"/>
            </a:endParaRPr>
          </a:p>
          <a:p>
            <a:pPr fontAlgn="base" latinLnBrk="1"/>
            <a:r>
              <a:rPr lang="zh-CN" altLang="zh-CN" sz="1400" dirty="0">
                <a:latin typeface="Consolas" panose="020B0609020204030204" pitchFamily="49" charset="0"/>
                <a:ea typeface="宋体" panose="02010600030101010101" pitchFamily="2" charset="-122"/>
              </a:rPr>
              <a:t>方面</a:t>
            </a:r>
            <a:r>
              <a:rPr lang="en-US" altLang="zh-CN" sz="1400" dirty="0">
                <a:latin typeface="Consolas" panose="020B0609020204030204" pitchFamily="49" charset="0"/>
                <a:ea typeface="宋体" panose="02010600030101010101" pitchFamily="2" charset="-122"/>
              </a:rPr>
              <a:t> 0.5868315209010952</a:t>
            </a:r>
            <a:endParaRPr lang="zh-CN" altLang="zh-CN" sz="1400" dirty="0">
              <a:latin typeface="Consolas" panose="020B0609020204030204" pitchFamily="49" charset="0"/>
              <a:ea typeface="宋体" panose="02010600030101010101" pitchFamily="2" charset="-122"/>
            </a:endParaRPr>
          </a:p>
        </p:txBody>
      </p:sp>
      <p:sp>
        <p:nvSpPr>
          <p:cNvPr id="8" name="矩形 7"/>
          <p:cNvSpPr/>
          <p:nvPr/>
        </p:nvSpPr>
        <p:spPr>
          <a:xfrm>
            <a:off x="7103533" y="5006596"/>
            <a:ext cx="6096000" cy="954107"/>
          </a:xfrm>
          <a:prstGeom prst="rect">
            <a:avLst/>
          </a:prstGeom>
        </p:spPr>
        <p:txBody>
          <a:bodyPr>
            <a:spAutoFit/>
          </a:bodyPr>
          <a:lstStyle/>
          <a:p>
            <a:pPr fontAlgn="base" latinLnBrk="1"/>
            <a:r>
              <a:rPr lang="zh-CN" altLang="zh-CN" sz="1400" dirty="0">
                <a:latin typeface="Consolas" panose="020B0609020204030204" pitchFamily="49" charset="0"/>
                <a:ea typeface="宋体" panose="02010600030101010101" pitchFamily="2" charset="-122"/>
              </a:rPr>
              <a:t>意见</a:t>
            </a:r>
            <a:r>
              <a:rPr lang="en-US" altLang="zh-CN" sz="1400" dirty="0">
                <a:latin typeface="Consolas" panose="020B0609020204030204" pitchFamily="49" charset="0"/>
                <a:ea typeface="宋体" panose="02010600030101010101" pitchFamily="2" charset="-122"/>
              </a:rPr>
              <a:t> 0.5840194825908853</a:t>
            </a:r>
            <a:endParaRPr lang="zh-CN" altLang="zh-CN" sz="1400" dirty="0">
              <a:latin typeface="Consolas" panose="020B0609020204030204" pitchFamily="49" charset="0"/>
              <a:ea typeface="宋体" panose="02010600030101010101" pitchFamily="2" charset="-122"/>
            </a:endParaRPr>
          </a:p>
          <a:p>
            <a:pPr fontAlgn="base" latinLnBrk="1"/>
            <a:r>
              <a:rPr lang="zh-CN" altLang="zh-CN" sz="1400" dirty="0">
                <a:latin typeface="Consolas" panose="020B0609020204030204" pitchFamily="49" charset="0"/>
                <a:ea typeface="宋体" panose="02010600030101010101" pitchFamily="2" charset="-122"/>
              </a:rPr>
              <a:t>事物</a:t>
            </a:r>
            <a:r>
              <a:rPr lang="en-US" altLang="zh-CN" sz="1400" dirty="0">
                <a:latin typeface="Consolas" panose="020B0609020204030204" pitchFamily="49" charset="0"/>
                <a:ea typeface="宋体" panose="02010600030101010101" pitchFamily="2" charset="-122"/>
              </a:rPr>
              <a:t> 0.5742868967661268</a:t>
            </a:r>
            <a:endParaRPr lang="zh-CN" altLang="zh-CN" sz="1400" dirty="0">
              <a:latin typeface="Consolas" panose="020B0609020204030204" pitchFamily="49" charset="0"/>
              <a:ea typeface="宋体" panose="02010600030101010101" pitchFamily="2" charset="-122"/>
            </a:endParaRPr>
          </a:p>
          <a:p>
            <a:pPr fontAlgn="base" latinLnBrk="1"/>
            <a:r>
              <a:rPr lang="zh-CN" altLang="zh-CN" sz="1400" dirty="0">
                <a:latin typeface="Consolas" panose="020B0609020204030204" pitchFamily="49" charset="0"/>
                <a:ea typeface="宋体" panose="02010600030101010101" pitchFamily="2" charset="-122"/>
              </a:rPr>
              <a:t>治学</a:t>
            </a:r>
            <a:r>
              <a:rPr lang="en-US" altLang="zh-CN" sz="1400" dirty="0">
                <a:latin typeface="Consolas" panose="020B0609020204030204" pitchFamily="49" charset="0"/>
                <a:ea typeface="宋体" panose="02010600030101010101" pitchFamily="2" charset="-122"/>
              </a:rPr>
              <a:t> 0.5584544527258204</a:t>
            </a:r>
            <a:endParaRPr lang="zh-CN" altLang="zh-CN" sz="1400" dirty="0">
              <a:latin typeface="Consolas" panose="020B0609020204030204" pitchFamily="49" charset="0"/>
              <a:ea typeface="宋体" panose="02010600030101010101" pitchFamily="2" charset="-122"/>
            </a:endParaRPr>
          </a:p>
          <a:p>
            <a:pPr fontAlgn="base" latinLnBrk="1"/>
            <a:r>
              <a:rPr lang="zh-CN" altLang="zh-CN" sz="1400" dirty="0">
                <a:latin typeface="Consolas" panose="020B0609020204030204" pitchFamily="49" charset="0"/>
                <a:ea typeface="宋体" panose="02010600030101010101" pitchFamily="2" charset="-122"/>
              </a:rPr>
              <a:t>明诚</a:t>
            </a:r>
            <a:r>
              <a:rPr lang="en-US" altLang="zh-CN" sz="1400" dirty="0">
                <a:latin typeface="Consolas" panose="020B0609020204030204" pitchFamily="49" charset="0"/>
                <a:ea typeface="宋体" panose="02010600030101010101" pitchFamily="2" charset="-122"/>
              </a:rPr>
              <a:t> 0.5156160583851068</a:t>
            </a:r>
            <a:endParaRPr lang="zh-CN" altLang="zh-CN" sz="1400" dirty="0">
              <a:latin typeface="Consolas" panose="020B0609020204030204" pitchFamily="49" charset="0"/>
              <a:ea typeface="宋体" panose="02010600030101010101" pitchFamily="2" charset="-122"/>
            </a:endParaRPr>
          </a:p>
        </p:txBody>
      </p:sp>
    </p:spTree>
    <p:extLst>
      <p:ext uri="{BB962C8B-B14F-4D97-AF65-F5344CB8AC3E}">
        <p14:creationId xmlns:p14="http://schemas.microsoft.com/office/powerpoint/2010/main" val="138524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10.5</a:t>
            </a:r>
            <a:r>
              <a:rPr lang="en-US" dirty="0" smtClean="0"/>
              <a:t> </a:t>
            </a:r>
            <a:r>
              <a:rPr lang="zh-CN" altLang="en-US" dirty="0" smtClean="0"/>
              <a:t>自然语言处理常用工具库</a:t>
            </a:r>
            <a:endParaRPr lang="en-US" dirty="0"/>
          </a:p>
        </p:txBody>
      </p:sp>
      <p:sp>
        <p:nvSpPr>
          <p:cNvPr id="3" name="文本框 2"/>
          <p:cNvSpPr txBox="1"/>
          <p:nvPr/>
        </p:nvSpPr>
        <p:spPr>
          <a:xfrm>
            <a:off x="1103382" y="1600200"/>
            <a:ext cx="9982200" cy="2257028"/>
          </a:xfrm>
          <a:prstGeom prst="rect">
            <a:avLst/>
          </a:prstGeom>
          <a:noFill/>
        </p:spPr>
        <p:txBody>
          <a:bodyPr wrap="square" rtlCol="0">
            <a:spAutoFit/>
          </a:bodyPr>
          <a:lstStyle/>
          <a:p>
            <a:pPr algn="just">
              <a:spcBef>
                <a:spcPts val="1000"/>
              </a:spcBef>
            </a:pPr>
            <a:r>
              <a:rPr lang="zh-CN" altLang="en-US" sz="2400" dirty="0" smtClean="0"/>
              <a:t>（</a:t>
            </a:r>
            <a:r>
              <a:rPr lang="en-US" altLang="zh-CN" sz="2400" dirty="0" smtClean="0"/>
              <a:t>3</a:t>
            </a:r>
            <a:r>
              <a:rPr lang="zh-CN" altLang="en-US" sz="2400" dirty="0" smtClean="0"/>
              <a:t>）</a:t>
            </a:r>
            <a:r>
              <a:rPr lang="en-US" altLang="zh-CN" sz="2400" dirty="0" smtClean="0"/>
              <a:t>PYLTP</a:t>
            </a:r>
          </a:p>
          <a:p>
            <a:pPr algn="just">
              <a:spcBef>
                <a:spcPts val="1000"/>
              </a:spcBef>
            </a:pPr>
            <a:r>
              <a:rPr lang="en-US" altLang="zh-CN" sz="2000" dirty="0" smtClean="0"/>
              <a:t>    </a:t>
            </a:r>
            <a:r>
              <a:rPr lang="zh-CN" altLang="zh-CN" sz="2000" dirty="0" smtClean="0"/>
              <a:t>语言</a:t>
            </a:r>
            <a:r>
              <a:rPr lang="zh-CN" altLang="zh-CN" sz="2000" dirty="0"/>
              <a:t>技术平台（</a:t>
            </a:r>
            <a:r>
              <a:rPr lang="en-US" altLang="zh-CN" sz="2000" dirty="0" err="1"/>
              <a:t>Languange</a:t>
            </a:r>
            <a:r>
              <a:rPr lang="en-US" altLang="zh-CN" sz="2000" dirty="0"/>
              <a:t> </a:t>
            </a:r>
            <a:r>
              <a:rPr lang="en-US" altLang="zh-CN" sz="2000" dirty="0" err="1"/>
              <a:t>Technolog</a:t>
            </a:r>
            <a:r>
              <a:rPr lang="en-US" altLang="zh-CN" sz="2000" dirty="0"/>
              <a:t> Platform, LTP</a:t>
            </a:r>
            <a:r>
              <a:rPr lang="zh-CN" altLang="zh-CN" sz="2000" dirty="0"/>
              <a:t>）是由哈工大社会计算与信息检索中心研发的自然语言处理工具。</a:t>
            </a:r>
            <a:r>
              <a:rPr lang="en-US" altLang="zh-CN" sz="2000" dirty="0" smtClean="0"/>
              <a:t>LTP</a:t>
            </a:r>
            <a:r>
              <a:rPr lang="zh-CN" altLang="zh-CN" sz="2000" dirty="0" smtClean="0"/>
              <a:t>提供</a:t>
            </a:r>
            <a:r>
              <a:rPr lang="zh-CN" altLang="zh-CN" sz="2000" dirty="0"/>
              <a:t>了一整套自底向上</a:t>
            </a:r>
            <a:r>
              <a:rPr lang="zh-CN" altLang="zh-CN" sz="2000" dirty="0" smtClean="0"/>
              <a:t>的中文</a:t>
            </a:r>
            <a:r>
              <a:rPr lang="zh-CN" altLang="zh-CN" sz="2000" dirty="0"/>
              <a:t>语言处理模块（包括词法、句法、语义等</a:t>
            </a:r>
            <a:r>
              <a:rPr lang="en-US" altLang="zh-CN" sz="2000" dirty="0"/>
              <a:t>6</a:t>
            </a:r>
            <a:r>
              <a:rPr lang="zh-CN" altLang="zh-CN" sz="2000" dirty="0"/>
              <a:t>项中文处理核心技术</a:t>
            </a:r>
            <a:r>
              <a:rPr lang="zh-CN" altLang="zh-CN" sz="2000" dirty="0" smtClean="0"/>
              <a:t>）。</a:t>
            </a:r>
            <a:r>
              <a:rPr lang="en-US" altLang="zh-CN" sz="2000" dirty="0"/>
              <a:t>PYLTP</a:t>
            </a:r>
            <a:r>
              <a:rPr lang="zh-CN" altLang="zh-CN" sz="2000" dirty="0"/>
              <a:t>是</a:t>
            </a:r>
            <a:r>
              <a:rPr lang="en-US" altLang="zh-CN" sz="2000" dirty="0"/>
              <a:t>LTP</a:t>
            </a:r>
            <a:r>
              <a:rPr lang="zh-CN" altLang="zh-CN" sz="2000" dirty="0"/>
              <a:t>的</a:t>
            </a:r>
            <a:r>
              <a:rPr lang="en-US" altLang="zh-CN" sz="2000" dirty="0"/>
              <a:t>Python</a:t>
            </a:r>
            <a:r>
              <a:rPr lang="zh-CN" altLang="zh-CN" sz="2000" dirty="0"/>
              <a:t>封装，本节将介绍</a:t>
            </a:r>
            <a:r>
              <a:rPr lang="en-US" altLang="zh-CN" sz="2000" dirty="0"/>
              <a:t>PYLTP</a:t>
            </a:r>
            <a:r>
              <a:rPr lang="zh-CN" altLang="zh-CN" sz="2000" dirty="0"/>
              <a:t>的安装及使用方法</a:t>
            </a:r>
            <a:r>
              <a:rPr lang="zh-CN" altLang="zh-CN" sz="2000" dirty="0" smtClean="0"/>
              <a:t>。</a:t>
            </a:r>
            <a:r>
              <a:rPr lang="zh-CN" altLang="zh-CN" sz="2000" dirty="0"/>
              <a:t>（注：当前的</a:t>
            </a:r>
            <a:r>
              <a:rPr lang="en-US" altLang="zh-CN" sz="2000" dirty="0" err="1"/>
              <a:t>pyltp</a:t>
            </a:r>
            <a:r>
              <a:rPr lang="zh-CN" altLang="zh-CN" sz="2000" dirty="0"/>
              <a:t>不支持</a:t>
            </a:r>
            <a:r>
              <a:rPr lang="en-US" altLang="zh-CN" sz="2000" dirty="0"/>
              <a:t>Python 3.7</a:t>
            </a:r>
            <a:r>
              <a:rPr lang="zh-CN" altLang="zh-CN" sz="2000" dirty="0"/>
              <a:t>及以上版本）</a:t>
            </a:r>
            <a:endParaRPr lang="zh-CN" altLang="en-US" sz="2000" dirty="0"/>
          </a:p>
          <a:p>
            <a:pPr algn="just">
              <a:spcBef>
                <a:spcPts val="1000"/>
              </a:spcBef>
            </a:pPr>
            <a:endParaRPr lang="zh-CN" altLang="zh-CN" sz="2000" dirty="0"/>
          </a:p>
        </p:txBody>
      </p:sp>
      <p:sp>
        <p:nvSpPr>
          <p:cNvPr id="5" name="文本框 4"/>
          <p:cNvSpPr txBox="1"/>
          <p:nvPr/>
        </p:nvSpPr>
        <p:spPr>
          <a:xfrm>
            <a:off x="1068388" y="3465513"/>
            <a:ext cx="9982200" cy="1323439"/>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t>安装</a:t>
            </a:r>
            <a:r>
              <a:rPr lang="en-US" altLang="zh-CN" sz="2000" dirty="0" smtClean="0"/>
              <a:t>PYLTP</a:t>
            </a:r>
          </a:p>
          <a:p>
            <a:pPr lvl="0"/>
            <a:r>
              <a:rPr lang="en-US" altLang="zh-CN" sz="2000" dirty="0" smtClean="0"/>
              <a:t>    </a:t>
            </a:r>
            <a:r>
              <a:rPr lang="zh-CN" altLang="zh-CN" sz="2000" dirty="0" smtClean="0"/>
              <a:t>下载</a:t>
            </a:r>
            <a:r>
              <a:rPr lang="en-US" altLang="zh-CN" sz="2000" dirty="0"/>
              <a:t>pyltp-0.2.1-cp36-cp36m-win_amd64.whl</a:t>
            </a:r>
            <a:r>
              <a:rPr lang="zh-CN" altLang="zh-CN" sz="2000" dirty="0"/>
              <a:t>（对应</a:t>
            </a:r>
            <a:r>
              <a:rPr lang="en-US" altLang="zh-CN" sz="2000" dirty="0"/>
              <a:t>Python3.6</a:t>
            </a:r>
            <a:r>
              <a:rPr lang="zh-CN" altLang="zh-CN" sz="2000" dirty="0"/>
              <a:t>版本</a:t>
            </a:r>
            <a:r>
              <a:rPr lang="zh-CN" altLang="zh-CN" sz="2000" dirty="0" smtClean="0"/>
              <a:t>）</a:t>
            </a:r>
            <a:r>
              <a:rPr lang="en-US" altLang="zh-CN" sz="2000" dirty="0" smtClean="0"/>
              <a:t>,</a:t>
            </a:r>
            <a:r>
              <a:rPr lang="zh-CN" altLang="zh-CN" sz="2000" dirty="0" smtClean="0"/>
              <a:t>通过</a:t>
            </a:r>
            <a:r>
              <a:rPr lang="en-US" altLang="zh-CN" sz="2000" dirty="0"/>
              <a:t>pip</a:t>
            </a:r>
            <a:r>
              <a:rPr lang="zh-CN" altLang="zh-CN" sz="2000" dirty="0"/>
              <a:t>进行安装：</a:t>
            </a:r>
            <a:r>
              <a:rPr lang="en-US" altLang="zh-CN" dirty="0">
                <a:latin typeface="Consolas" panose="020B0609020204030204" pitchFamily="49" charset="0"/>
              </a:rPr>
              <a:t>pip install </a:t>
            </a:r>
            <a:r>
              <a:rPr lang="en-US" altLang="zh-CN" dirty="0" smtClean="0">
                <a:latin typeface="Consolas" panose="020B0609020204030204" pitchFamily="49" charset="0"/>
              </a:rPr>
              <a:t>pyltp-0.2.1-cp36-cp36m-win_amd64.whl</a:t>
            </a:r>
            <a:r>
              <a:rPr lang="zh-CN" altLang="en-US" dirty="0">
                <a:latin typeface="Times New Roman" panose="02020603050405020304" pitchFamily="18" charset="0"/>
                <a:cs typeface="Times New Roman" panose="02020603050405020304" pitchFamily="18" charset="0"/>
              </a:rPr>
              <a:t>。</a:t>
            </a:r>
            <a:r>
              <a:rPr lang="zh-CN" altLang="zh-CN" sz="2000" dirty="0" smtClean="0"/>
              <a:t>在</a:t>
            </a:r>
            <a:r>
              <a:rPr lang="zh-CN" altLang="zh-CN" sz="2000" dirty="0"/>
              <a:t>完成以上的安装步骤</a:t>
            </a:r>
            <a:r>
              <a:rPr lang="zh-CN" altLang="zh-CN" sz="2000" dirty="0" smtClean="0"/>
              <a:t>后</a:t>
            </a:r>
            <a:r>
              <a:rPr lang="zh-CN" altLang="zh-CN" sz="2000" dirty="0">
                <a:latin typeface="宋体" panose="02010600030101010101" pitchFamily="2" charset="-122"/>
                <a:ea typeface="宋体" panose="02010600030101010101" pitchFamily="2" charset="-122"/>
              </a:rPr>
              <a:t>需下载完整的</a:t>
            </a:r>
            <a:r>
              <a:rPr lang="zh-CN" altLang="zh-CN" sz="2000" dirty="0" smtClean="0">
                <a:latin typeface="宋体" panose="02010600030101010101" pitchFamily="2" charset="-122"/>
                <a:ea typeface="宋体" panose="02010600030101010101" pitchFamily="2" charset="-122"/>
              </a:rPr>
              <a:t>模型</a:t>
            </a:r>
            <a:r>
              <a:rPr lang="zh-CN" altLang="en-US" sz="2000" dirty="0" smtClean="0">
                <a:latin typeface="宋体" panose="02010600030101010101" pitchFamily="2" charset="-122"/>
                <a:ea typeface="宋体" panose="02010600030101010101" pitchFamily="2" charset="-122"/>
              </a:rPr>
              <a:t>才可使用。目前</a:t>
            </a:r>
            <a:r>
              <a:rPr lang="en-US" altLang="zh-CN" sz="2000" dirty="0" smtClean="0">
                <a:latin typeface="宋体" panose="02010600030101010101" pitchFamily="2" charset="-122"/>
                <a:ea typeface="宋体" panose="02010600030101010101" pitchFamily="2" charset="-122"/>
              </a:rPr>
              <a:t>PYLTP</a:t>
            </a:r>
            <a:r>
              <a:rPr lang="zh-CN" altLang="en-US" sz="2000" dirty="0" smtClean="0">
                <a:latin typeface="宋体" panose="02010600030101010101" pitchFamily="2" charset="-122"/>
                <a:ea typeface="宋体" panose="02010600030101010101" pitchFamily="2" charset="-122"/>
              </a:rPr>
              <a:t>包含以下五个模型：</a:t>
            </a:r>
            <a:endParaRPr lang="zh-CN" altLang="en-US" sz="2000" dirty="0">
              <a:latin typeface="宋体" panose="02010600030101010101" pitchFamily="2" charset="-122"/>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466997152"/>
              </p:ext>
            </p:extLst>
          </p:nvPr>
        </p:nvGraphicFramePr>
        <p:xfrm>
          <a:off x="3276601" y="4894393"/>
          <a:ext cx="4859866" cy="1447800"/>
        </p:xfrm>
        <a:graphic>
          <a:graphicData uri="http://schemas.openxmlformats.org/drawingml/2006/table">
            <a:tbl>
              <a:tblPr firstRow="1" firstCol="1" bandRow="1"/>
              <a:tblGrid>
                <a:gridCol w="2199939">
                  <a:extLst>
                    <a:ext uri="{9D8B030D-6E8A-4147-A177-3AD203B41FA5}">
                      <a16:colId xmlns:a16="http://schemas.microsoft.com/office/drawing/2014/main" val="1543819406"/>
                    </a:ext>
                  </a:extLst>
                </a:gridCol>
                <a:gridCol w="2659927">
                  <a:extLst>
                    <a:ext uri="{9D8B030D-6E8A-4147-A177-3AD203B41FA5}">
                      <a16:colId xmlns:a16="http://schemas.microsoft.com/office/drawing/2014/main" val="421098772"/>
                    </a:ext>
                  </a:extLst>
                </a:gridCol>
              </a:tblGrid>
              <a:tr h="0">
                <a:tc>
                  <a:txBody>
                    <a:bodyPr/>
                    <a:lstStyle/>
                    <a:p>
                      <a:pPr indent="14605" algn="ctr">
                        <a:lnSpc>
                          <a:spcPts val="1900"/>
                        </a:lnSpc>
                        <a:spcAft>
                          <a:spcPts val="0"/>
                        </a:spcAft>
                        <a:tabLst>
                          <a:tab pos="15875" algn="l"/>
                        </a:tabLst>
                      </a:pPr>
                      <a:r>
                        <a:rPr lang="zh-CN" sz="18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模型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900"/>
                        </a:lnSpc>
                        <a:spcAft>
                          <a:spcPts val="0"/>
                        </a:spcAft>
                      </a:pPr>
                      <a:r>
                        <a:rPr lang="zh-CN" sz="1800" b="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功能说明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6129195"/>
                  </a:ext>
                </a:extLst>
              </a:tr>
              <a:tr h="0">
                <a:tc>
                  <a:txBody>
                    <a:bodyPr/>
                    <a:lstStyle/>
                    <a:p>
                      <a:pPr indent="127000" algn="ctr">
                        <a:lnSpc>
                          <a:spcPts val="1900"/>
                        </a:lnSpc>
                        <a:spcAft>
                          <a:spcPts val="0"/>
                        </a:spcAft>
                      </a:pPr>
                      <a:r>
                        <a:rPr lang="en-US" sz="1800" b="0" kern="100" dirty="0" err="1">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cws.model</a:t>
                      </a:r>
                      <a:endParaRPr lang="zh-CN" sz="18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900"/>
                        </a:lnSpc>
                        <a:spcAft>
                          <a:spcPts val="0"/>
                        </a:spcAft>
                      </a:pPr>
                      <a:r>
                        <a:rPr lang="zh-CN" sz="18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分词模型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660371"/>
                  </a:ext>
                </a:extLst>
              </a:tr>
              <a:tr h="0">
                <a:tc>
                  <a:txBody>
                    <a:bodyPr/>
                    <a:lstStyle/>
                    <a:p>
                      <a:pPr indent="127000" algn="ctr">
                        <a:lnSpc>
                          <a:spcPts val="1900"/>
                        </a:lnSpc>
                        <a:spcAft>
                          <a:spcPts val="0"/>
                        </a:spcAft>
                      </a:pPr>
                      <a:r>
                        <a:rPr lang="en-US" sz="1800" b="0" kern="100" dirty="0" err="1">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pos.model</a:t>
                      </a:r>
                      <a:endParaRPr lang="zh-CN" sz="18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900"/>
                        </a:lnSpc>
                        <a:spcAft>
                          <a:spcPts val="0"/>
                        </a:spcAft>
                      </a:pPr>
                      <a:r>
                        <a:rPr lang="zh-CN" sz="18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词性标注模型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9679563"/>
                  </a:ext>
                </a:extLst>
              </a:tr>
              <a:tr h="0">
                <a:tc>
                  <a:txBody>
                    <a:bodyPr/>
                    <a:lstStyle/>
                    <a:p>
                      <a:pPr indent="127000" algn="ctr">
                        <a:lnSpc>
                          <a:spcPts val="1900"/>
                        </a:lnSpc>
                        <a:spcAft>
                          <a:spcPts val="0"/>
                        </a:spcAft>
                      </a:pPr>
                      <a:r>
                        <a:rPr lang="en-US" sz="1800" b="0" kern="100" dirty="0" err="1">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ner.model</a:t>
                      </a:r>
                      <a:endParaRPr lang="zh-CN" sz="18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900"/>
                        </a:lnSpc>
                        <a:spcAft>
                          <a:spcPts val="0"/>
                        </a:spcAft>
                      </a:pPr>
                      <a:r>
                        <a:rPr lang="zh-CN" sz="18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命名实体识别模型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4315072"/>
                  </a:ext>
                </a:extLst>
              </a:tr>
              <a:tr h="0">
                <a:tc>
                  <a:txBody>
                    <a:bodyPr/>
                    <a:lstStyle/>
                    <a:p>
                      <a:pPr indent="127000" algn="ctr">
                        <a:lnSpc>
                          <a:spcPts val="1900"/>
                        </a:lnSpc>
                        <a:spcAft>
                          <a:spcPts val="0"/>
                        </a:spcAft>
                      </a:pPr>
                      <a:r>
                        <a:rPr lang="en-US" sz="1800" b="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parser.model</a:t>
                      </a:r>
                      <a:endParaRPr lang="zh-CN" sz="1800" b="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900"/>
                        </a:lnSpc>
                        <a:spcAft>
                          <a:spcPts val="0"/>
                        </a:spcAft>
                      </a:pPr>
                      <a:r>
                        <a:rPr lang="zh-CN" sz="18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依存句法分析模型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8202589"/>
                  </a:ext>
                </a:extLst>
              </a:tr>
              <a:tr h="0">
                <a:tc>
                  <a:txBody>
                    <a:bodyPr/>
                    <a:lstStyle/>
                    <a:p>
                      <a:pPr indent="127000" algn="ctr">
                        <a:lnSpc>
                          <a:spcPts val="1900"/>
                        </a:lnSpc>
                        <a:spcAft>
                          <a:spcPts val="0"/>
                        </a:spcAft>
                      </a:pPr>
                      <a:r>
                        <a:rPr lang="en-US" sz="1800" b="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pisrl_model</a:t>
                      </a:r>
                      <a:endParaRPr lang="zh-CN" sz="1800" b="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900"/>
                        </a:lnSpc>
                        <a:spcAft>
                          <a:spcPts val="0"/>
                        </a:spcAft>
                      </a:pPr>
                      <a:r>
                        <a:rPr lang="zh-CN" sz="18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语义角色标注模型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8517716"/>
                  </a:ext>
                </a:extLst>
              </a:tr>
            </a:tbl>
          </a:graphicData>
        </a:graphic>
      </p:graphicFrame>
    </p:spTree>
    <p:extLst>
      <p:ext uri="{BB962C8B-B14F-4D97-AF65-F5344CB8AC3E}">
        <p14:creationId xmlns:p14="http://schemas.microsoft.com/office/powerpoint/2010/main" val="24891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10.5</a:t>
            </a:r>
            <a:r>
              <a:rPr lang="en-US" dirty="0" smtClean="0"/>
              <a:t> </a:t>
            </a:r>
            <a:r>
              <a:rPr lang="zh-CN" altLang="en-US" dirty="0" smtClean="0"/>
              <a:t>自然语言处理常用工具库</a:t>
            </a:r>
            <a:endParaRPr lang="en-US" dirty="0"/>
          </a:p>
        </p:txBody>
      </p:sp>
      <p:sp>
        <p:nvSpPr>
          <p:cNvPr id="3" name="文本框 2"/>
          <p:cNvSpPr txBox="1"/>
          <p:nvPr/>
        </p:nvSpPr>
        <p:spPr>
          <a:xfrm>
            <a:off x="1068388" y="1563854"/>
            <a:ext cx="9982200" cy="400110"/>
          </a:xfrm>
          <a:prstGeom prst="rect">
            <a:avLst/>
          </a:prstGeom>
          <a:noFill/>
        </p:spPr>
        <p:txBody>
          <a:bodyPr wrap="square" rtlCol="0">
            <a:spAutoFit/>
          </a:bodyPr>
          <a:lstStyle/>
          <a:p>
            <a:pPr marL="342900" indent="-342900" algn="just">
              <a:spcBef>
                <a:spcPts val="1000"/>
              </a:spcBef>
              <a:buFont typeface="Arial" panose="020B0604020202020204" pitchFamily="34" charset="0"/>
              <a:buChar char="•"/>
            </a:pPr>
            <a:r>
              <a:rPr lang="zh-CN" altLang="en-US" sz="2000" dirty="0" smtClean="0"/>
              <a:t>利用</a:t>
            </a:r>
            <a:r>
              <a:rPr lang="en-US" altLang="zh-CN" sz="2000" dirty="0" smtClean="0"/>
              <a:t>PYLTP</a:t>
            </a:r>
            <a:r>
              <a:rPr lang="zh-CN" altLang="en-US" sz="2000" dirty="0" smtClean="0"/>
              <a:t>进行分句</a:t>
            </a:r>
            <a:endParaRPr lang="en-US" altLang="zh-CN" sz="2000" dirty="0" smtClean="0"/>
          </a:p>
        </p:txBody>
      </p:sp>
      <p:sp>
        <p:nvSpPr>
          <p:cNvPr id="6" name="矩形 5"/>
          <p:cNvSpPr/>
          <p:nvPr/>
        </p:nvSpPr>
        <p:spPr>
          <a:xfrm>
            <a:off x="1634068" y="3465513"/>
            <a:ext cx="9980682" cy="646331"/>
          </a:xfrm>
          <a:prstGeom prst="rect">
            <a:avLst/>
          </a:prstGeom>
        </p:spPr>
        <p:txBody>
          <a:bodyPr wrap="square">
            <a:spAutoFit/>
          </a:bodyPr>
          <a:lstStyle/>
          <a:p>
            <a:r>
              <a:rPr lang="ja-JP" altLang="zh-CN" dirty="0">
                <a:latin typeface="宋体" panose="02010600030101010101" pitchFamily="2" charset="-122"/>
                <a:ea typeface="宋体" panose="02010600030101010101" pitchFamily="2" charset="-122"/>
              </a:rPr>
              <a:t>我喜欢自然语言处理。</a:t>
            </a:r>
            <a:endParaRPr lang="zh-CN" altLang="zh-CN" dirty="0">
              <a:latin typeface="宋体" panose="02010600030101010101" pitchFamily="2" charset="-122"/>
              <a:ea typeface="宋体" panose="02010600030101010101" pitchFamily="2" charset="-122"/>
            </a:endParaRPr>
          </a:p>
          <a:p>
            <a:r>
              <a:rPr lang="ja-JP" altLang="zh-CN" dirty="0">
                <a:latin typeface="宋体" panose="02010600030101010101" pitchFamily="2" charset="-122"/>
                <a:ea typeface="宋体" panose="02010600030101010101" pitchFamily="2" charset="-122"/>
              </a:rPr>
              <a:t>我也是！</a:t>
            </a:r>
            <a:endParaRPr lang="zh-CN" altLang="zh-CN" dirty="0">
              <a:latin typeface="宋体" panose="02010600030101010101" pitchFamily="2" charset="-122"/>
              <a:ea typeface="宋体" panose="02010600030101010101"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786973155"/>
              </p:ext>
            </p:extLst>
          </p:nvPr>
        </p:nvGraphicFramePr>
        <p:xfrm>
          <a:off x="1634068" y="2084917"/>
          <a:ext cx="8449732" cy="1149351"/>
        </p:xfrm>
        <a:graphic>
          <a:graphicData uri="http://schemas.openxmlformats.org/drawingml/2006/table">
            <a:tbl>
              <a:tblPr firstRow="1" firstCol="1" bandRow="1"/>
              <a:tblGrid>
                <a:gridCol w="8449732">
                  <a:extLst>
                    <a:ext uri="{9D8B030D-6E8A-4147-A177-3AD203B41FA5}">
                      <a16:colId xmlns:a16="http://schemas.microsoft.com/office/drawing/2014/main" val="2799203534"/>
                    </a:ext>
                  </a:extLst>
                </a:gridCol>
              </a:tblGrid>
              <a:tr h="383117">
                <a:tc>
                  <a:txBody>
                    <a:bodyPr/>
                    <a:lstStyle/>
                    <a:p>
                      <a:pPr indent="127000" algn="just">
                        <a:lnSpc>
                          <a:spcPts val="1900"/>
                        </a:lnSpc>
                        <a:spcAft>
                          <a:spcPts val="0"/>
                        </a:spcAft>
                      </a:pPr>
                      <a:r>
                        <a:rPr lang="en-US"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from pyltp import SentenceSplitter</a:t>
                      </a:r>
                      <a:endParaRPr lang="zh-CN"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281376963"/>
                  </a:ext>
                </a:extLst>
              </a:tr>
              <a:tr h="383117">
                <a:tc>
                  <a:txBody>
                    <a:bodyPr/>
                    <a:lstStyle/>
                    <a:p>
                      <a:pPr indent="127000" algn="just">
                        <a:lnSpc>
                          <a:spcPts val="1900"/>
                        </a:lnSpc>
                        <a:spcAft>
                          <a:spcPts val="0"/>
                        </a:spcAft>
                      </a:pPr>
                      <a:r>
                        <a:rPr lang="en-US"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sents = SentenceSplitter.split('</a:t>
                      </a:r>
                      <a:r>
                        <a:rPr lang="ja-JP"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我喜欢自然语言处理。我也是！</a:t>
                      </a:r>
                      <a:r>
                        <a:rPr lang="en-US"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739044452"/>
                  </a:ext>
                </a:extLst>
              </a:tr>
              <a:tr h="383117">
                <a:tc>
                  <a:txBody>
                    <a:bodyPr/>
                    <a:lstStyle/>
                    <a:p>
                      <a:pPr indent="127000" algn="just">
                        <a:lnSpc>
                          <a:spcPts val="1900"/>
                        </a:lnSpc>
                        <a:spcAft>
                          <a:spcPts val="0"/>
                        </a:spcAft>
                      </a:pPr>
                      <a:r>
                        <a:rPr lang="en-US" sz="1800" b="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print ('\</a:t>
                      </a:r>
                      <a:r>
                        <a:rPr lang="en-US" sz="1800" b="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n'.join</a:t>
                      </a:r>
                      <a:r>
                        <a:rPr lang="en-US" sz="1800" b="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lang="en-US" sz="1800" b="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sents</a:t>
                      </a:r>
                      <a:r>
                        <a:rPr lang="en-US" sz="1800" b="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800" b="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260923525"/>
                  </a:ext>
                </a:extLst>
              </a:tr>
            </a:tbl>
          </a:graphicData>
        </a:graphic>
      </p:graphicFrame>
    </p:spTree>
    <p:extLst>
      <p:ext uri="{BB962C8B-B14F-4D97-AF65-F5344CB8AC3E}">
        <p14:creationId xmlns:p14="http://schemas.microsoft.com/office/powerpoint/2010/main" val="2946304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10.5</a:t>
            </a:r>
            <a:r>
              <a:rPr lang="en-US" dirty="0" smtClean="0"/>
              <a:t> </a:t>
            </a:r>
            <a:r>
              <a:rPr lang="zh-CN" altLang="en-US" dirty="0" smtClean="0"/>
              <a:t>自然语言处理常用工具库</a:t>
            </a:r>
            <a:endParaRPr lang="en-US" dirty="0"/>
          </a:p>
        </p:txBody>
      </p:sp>
      <p:sp>
        <p:nvSpPr>
          <p:cNvPr id="3" name="文本框 2"/>
          <p:cNvSpPr txBox="1"/>
          <p:nvPr/>
        </p:nvSpPr>
        <p:spPr>
          <a:xfrm>
            <a:off x="1068388" y="1563854"/>
            <a:ext cx="9982200" cy="400110"/>
          </a:xfrm>
          <a:prstGeom prst="rect">
            <a:avLst/>
          </a:prstGeom>
          <a:noFill/>
        </p:spPr>
        <p:txBody>
          <a:bodyPr wrap="square" rtlCol="0">
            <a:spAutoFit/>
          </a:bodyPr>
          <a:lstStyle/>
          <a:p>
            <a:pPr marL="342900" indent="-342900" algn="just">
              <a:spcBef>
                <a:spcPts val="1000"/>
              </a:spcBef>
              <a:buFont typeface="Arial" panose="020B0604020202020204" pitchFamily="34" charset="0"/>
              <a:buChar char="•"/>
            </a:pPr>
            <a:r>
              <a:rPr lang="zh-CN" altLang="en-US" sz="2000" dirty="0" smtClean="0"/>
              <a:t>利用</a:t>
            </a:r>
            <a:r>
              <a:rPr lang="en-US" altLang="zh-CN" sz="2000" dirty="0" smtClean="0"/>
              <a:t>PYLTP</a:t>
            </a:r>
            <a:r>
              <a:rPr lang="zh-CN" altLang="en-US" sz="2000" dirty="0" smtClean="0"/>
              <a:t>进行分词</a:t>
            </a:r>
            <a:endParaRPr lang="en-US" altLang="zh-CN"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624507107"/>
              </p:ext>
            </p:extLst>
          </p:nvPr>
        </p:nvGraphicFramePr>
        <p:xfrm>
          <a:off x="1231900" y="2028292"/>
          <a:ext cx="9982200" cy="3221516"/>
        </p:xfrm>
        <a:graphic>
          <a:graphicData uri="http://schemas.openxmlformats.org/drawingml/2006/table">
            <a:tbl>
              <a:tblPr firstRow="1" firstCol="1" bandRow="1"/>
              <a:tblGrid>
                <a:gridCol w="9982200">
                  <a:extLst>
                    <a:ext uri="{9D8B030D-6E8A-4147-A177-3AD203B41FA5}">
                      <a16:colId xmlns:a16="http://schemas.microsoft.com/office/drawing/2014/main" val="3479873849"/>
                    </a:ext>
                  </a:extLst>
                </a:gridCol>
              </a:tblGrid>
              <a:tr h="304324">
                <a:tc>
                  <a:txBody>
                    <a:bodyPr/>
                    <a:lstStyle/>
                    <a:p>
                      <a:pPr indent="127000" algn="just">
                        <a:lnSpc>
                          <a:spcPts val="1900"/>
                        </a:lnSpc>
                        <a:spcAft>
                          <a:spcPts val="0"/>
                        </a:spcAft>
                      </a:pPr>
                      <a:r>
                        <a:rPr lang="en-US"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 coding: utf-8 -*-</a:t>
                      </a:r>
                      <a:endParaRPr lang="zh-CN"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2860776299"/>
                  </a:ext>
                </a:extLst>
              </a:tr>
              <a:tr h="304324">
                <a:tc>
                  <a:txBody>
                    <a:bodyPr/>
                    <a:lstStyle/>
                    <a:p>
                      <a:pPr indent="127000" algn="just">
                        <a:lnSpc>
                          <a:spcPts val="1900"/>
                        </a:lnSpc>
                        <a:spcAft>
                          <a:spcPts val="0"/>
                        </a:spcAft>
                      </a:pPr>
                      <a:r>
                        <a:rPr lang="en-US"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import os</a:t>
                      </a:r>
                      <a:endParaRPr lang="zh-CN"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547898252"/>
                  </a:ext>
                </a:extLst>
              </a:tr>
              <a:tr h="304324">
                <a:tc>
                  <a:txBody>
                    <a:bodyPr/>
                    <a:lstStyle/>
                    <a:p>
                      <a:pPr indent="127000" algn="just">
                        <a:lnSpc>
                          <a:spcPts val="1900"/>
                        </a:lnSpc>
                        <a:spcAft>
                          <a:spcPts val="0"/>
                        </a:spcAft>
                      </a:pPr>
                      <a:r>
                        <a:rPr lang="en-US"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LTP_DATA_DIR = 'D:\LTP\ltp_data'  # ltp</a:t>
                      </a:r>
                      <a:r>
                        <a:rPr lang="ja-JP"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模型目录的路径</a:t>
                      </a:r>
                      <a:endParaRPr lang="zh-CN"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668177899"/>
                  </a:ext>
                </a:extLst>
              </a:tr>
              <a:tr h="304324">
                <a:tc>
                  <a:txBody>
                    <a:bodyPr/>
                    <a:lstStyle/>
                    <a:p>
                      <a:pPr indent="127000" algn="just">
                        <a:lnSpc>
                          <a:spcPts val="1900"/>
                        </a:lnSpc>
                        <a:spcAft>
                          <a:spcPts val="0"/>
                        </a:spcAft>
                      </a:pPr>
                      <a:r>
                        <a:rPr lang="en-US"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cws_model_path = os.path.join(LTP_DATA_DIR, 'cws.model')  #</a:t>
                      </a:r>
                      <a:r>
                        <a:rPr lang="ja-JP"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分词模型路径，模型名称为</a:t>
                      </a:r>
                      <a:r>
                        <a:rPr lang="en-US"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`cws.model`</a:t>
                      </a:r>
                      <a:endParaRPr lang="zh-CN"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032816489"/>
                  </a:ext>
                </a:extLst>
              </a:tr>
              <a:tr h="304324">
                <a:tc>
                  <a:txBody>
                    <a:bodyPr/>
                    <a:lstStyle/>
                    <a:p>
                      <a:pPr indent="127000" algn="just">
                        <a:lnSpc>
                          <a:spcPts val="1900"/>
                        </a:lnSpc>
                        <a:spcAft>
                          <a:spcPts val="0"/>
                        </a:spcAft>
                      </a:pPr>
                      <a:r>
                        <a:rPr lang="en-US"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from pyltp import Segmentor</a:t>
                      </a:r>
                      <a:endParaRPr lang="zh-CN"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297942285"/>
                  </a:ext>
                </a:extLst>
              </a:tr>
              <a:tr h="304324">
                <a:tc>
                  <a:txBody>
                    <a:bodyPr/>
                    <a:lstStyle/>
                    <a:p>
                      <a:pPr indent="127000" algn="just">
                        <a:lnSpc>
                          <a:spcPts val="1900"/>
                        </a:lnSpc>
                        <a:spcAft>
                          <a:spcPts val="0"/>
                        </a:spcAft>
                      </a:pPr>
                      <a:r>
                        <a:rPr lang="en-US"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segmentor = Segmentor()  # </a:t>
                      </a:r>
                      <a:r>
                        <a:rPr lang="ja-JP"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初始化实例</a:t>
                      </a:r>
                      <a:endParaRPr lang="zh-CN"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389419083"/>
                  </a:ext>
                </a:extLst>
              </a:tr>
              <a:tr h="304324">
                <a:tc>
                  <a:txBody>
                    <a:bodyPr/>
                    <a:lstStyle/>
                    <a:p>
                      <a:pPr indent="127000" algn="just">
                        <a:lnSpc>
                          <a:spcPts val="1900"/>
                        </a:lnSpc>
                        <a:spcAft>
                          <a:spcPts val="0"/>
                        </a:spcAft>
                      </a:pPr>
                      <a:r>
                        <a:rPr lang="en-US"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segmentor.load(cws_model_path)  # </a:t>
                      </a:r>
                      <a:r>
                        <a:rPr lang="ja-JP"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加载模型</a:t>
                      </a:r>
                      <a:endParaRPr lang="zh-CN"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604672339"/>
                  </a:ext>
                </a:extLst>
              </a:tr>
              <a:tr h="304324">
                <a:tc>
                  <a:txBody>
                    <a:bodyPr/>
                    <a:lstStyle/>
                    <a:p>
                      <a:pPr indent="127000" algn="just">
                        <a:lnSpc>
                          <a:spcPts val="1900"/>
                        </a:lnSpc>
                        <a:spcAft>
                          <a:spcPts val="0"/>
                        </a:spcAft>
                      </a:pPr>
                      <a:r>
                        <a:rPr lang="en-US"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words = segmentor.segment('</a:t>
                      </a:r>
                      <a:r>
                        <a:rPr lang="ja-JP"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我喜欢自然语言处理</a:t>
                      </a:r>
                      <a:r>
                        <a:rPr lang="en-US"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 </a:t>
                      </a:r>
                      <a:r>
                        <a:rPr lang="ja-JP"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分词</a:t>
                      </a:r>
                      <a:endParaRPr lang="zh-CN"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33819486"/>
                  </a:ext>
                </a:extLst>
              </a:tr>
              <a:tr h="304324">
                <a:tc>
                  <a:txBody>
                    <a:bodyPr/>
                    <a:lstStyle/>
                    <a:p>
                      <a:pPr indent="127000" algn="just">
                        <a:lnSpc>
                          <a:spcPts val="1900"/>
                        </a:lnSpc>
                        <a:spcAft>
                          <a:spcPts val="0"/>
                        </a:spcAft>
                      </a:pPr>
                      <a:r>
                        <a:rPr lang="en-US"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print ('\t'.join(words))</a:t>
                      </a:r>
                      <a:endParaRPr lang="zh-CN" sz="1800" b="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502281053"/>
                  </a:ext>
                </a:extLst>
              </a:tr>
              <a:tr h="304324">
                <a:tc>
                  <a:txBody>
                    <a:bodyPr/>
                    <a:lstStyle/>
                    <a:p>
                      <a:pPr indent="127000" algn="just">
                        <a:lnSpc>
                          <a:spcPts val="1900"/>
                        </a:lnSpc>
                        <a:spcAft>
                          <a:spcPts val="0"/>
                        </a:spcAft>
                      </a:pPr>
                      <a:r>
                        <a:rPr lang="en-US" sz="1800" b="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segmentor.release</a:t>
                      </a:r>
                      <a:r>
                        <a:rPr lang="en-US" sz="1800" b="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 </a:t>
                      </a:r>
                      <a:r>
                        <a:rPr lang="ja-JP" sz="1800" b="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释放模型</a:t>
                      </a:r>
                      <a:endParaRPr lang="zh-CN" sz="1800" b="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833171813"/>
                  </a:ext>
                </a:extLst>
              </a:tr>
            </a:tbl>
          </a:graphicData>
        </a:graphic>
      </p:graphicFrame>
      <p:sp>
        <p:nvSpPr>
          <p:cNvPr id="7" name="矩形 6"/>
          <p:cNvSpPr/>
          <p:nvPr/>
        </p:nvSpPr>
        <p:spPr>
          <a:xfrm>
            <a:off x="1068388" y="5606273"/>
            <a:ext cx="4265911" cy="335989"/>
          </a:xfrm>
          <a:prstGeom prst="rect">
            <a:avLst/>
          </a:prstGeom>
        </p:spPr>
        <p:txBody>
          <a:bodyPr wrap="none">
            <a:spAutoFit/>
          </a:bodyPr>
          <a:lstStyle/>
          <a:p>
            <a:pPr indent="228600" algn="just">
              <a:lnSpc>
                <a:spcPts val="1900"/>
              </a:lnSpc>
              <a:spcAft>
                <a:spcPts val="0"/>
              </a:spcAft>
            </a:pPr>
            <a:r>
              <a:rPr lang="ja-JP" altLang="zh-CN" dirty="0">
                <a:latin typeface="宋体" panose="02010600030101010101" pitchFamily="2" charset="-122"/>
                <a:ea typeface="宋体" panose="02010600030101010101" pitchFamily="2" charset="-122"/>
                <a:cs typeface="Times New Roman" panose="02020603050405020304" pitchFamily="18" charset="0"/>
              </a:rPr>
              <a:t>我</a:t>
            </a: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ja-JP" altLang="zh-CN" dirty="0">
                <a:latin typeface="宋体" panose="02010600030101010101" pitchFamily="2" charset="-122"/>
                <a:ea typeface="宋体" panose="02010600030101010101" pitchFamily="2" charset="-122"/>
                <a:cs typeface="Times New Roman" panose="02020603050405020304" pitchFamily="18" charset="0"/>
              </a:rPr>
              <a:t>喜欢</a:t>
            </a: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ja-JP" altLang="zh-CN" dirty="0">
                <a:latin typeface="宋体" panose="02010600030101010101" pitchFamily="2" charset="-122"/>
                <a:ea typeface="宋体" panose="02010600030101010101" pitchFamily="2" charset="-122"/>
                <a:cs typeface="Times New Roman" panose="02020603050405020304" pitchFamily="18" charset="0"/>
              </a:rPr>
              <a:t>自然</a:t>
            </a: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ja-JP" altLang="zh-CN" dirty="0">
                <a:latin typeface="宋体" panose="02010600030101010101" pitchFamily="2" charset="-122"/>
                <a:ea typeface="宋体" panose="02010600030101010101" pitchFamily="2" charset="-122"/>
                <a:cs typeface="Times New Roman" panose="02020603050405020304" pitchFamily="18" charset="0"/>
              </a:rPr>
              <a:t>语言</a:t>
            </a: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ja-JP" altLang="zh-CN" dirty="0">
                <a:latin typeface="宋体" panose="02010600030101010101" pitchFamily="2" charset="-122"/>
                <a:ea typeface="宋体" panose="02010600030101010101" pitchFamily="2" charset="-122"/>
                <a:cs typeface="Times New Roman" panose="02020603050405020304" pitchFamily="18" charset="0"/>
              </a:rPr>
              <a:t>处理</a:t>
            </a:r>
            <a:endParaRPr lang="zh-CN" altLang="zh-CN" sz="24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0556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10.5</a:t>
            </a:r>
            <a:r>
              <a:rPr lang="en-US" dirty="0" smtClean="0"/>
              <a:t> </a:t>
            </a:r>
            <a:r>
              <a:rPr lang="zh-CN" altLang="en-US" dirty="0" smtClean="0"/>
              <a:t>自然语言处理常用工具库</a:t>
            </a:r>
            <a:endParaRPr lang="en-US" dirty="0"/>
          </a:p>
        </p:txBody>
      </p:sp>
      <p:sp>
        <p:nvSpPr>
          <p:cNvPr id="3" name="文本框 2"/>
          <p:cNvSpPr txBox="1"/>
          <p:nvPr/>
        </p:nvSpPr>
        <p:spPr>
          <a:xfrm>
            <a:off x="1068388" y="1563854"/>
            <a:ext cx="9982200" cy="400110"/>
          </a:xfrm>
          <a:prstGeom prst="rect">
            <a:avLst/>
          </a:prstGeom>
          <a:noFill/>
        </p:spPr>
        <p:txBody>
          <a:bodyPr wrap="square" rtlCol="0">
            <a:spAutoFit/>
          </a:bodyPr>
          <a:lstStyle/>
          <a:p>
            <a:pPr marL="342900" indent="-342900" algn="just">
              <a:spcBef>
                <a:spcPts val="1000"/>
              </a:spcBef>
              <a:buFont typeface="Arial" panose="020B0604020202020204" pitchFamily="34" charset="0"/>
              <a:buChar char="•"/>
            </a:pPr>
            <a:r>
              <a:rPr lang="zh-CN" altLang="en-US" sz="2000" dirty="0" smtClean="0"/>
              <a:t>利用</a:t>
            </a:r>
            <a:r>
              <a:rPr lang="en-US" altLang="zh-CN" sz="2000" dirty="0" smtClean="0"/>
              <a:t>PYLTP</a:t>
            </a:r>
            <a:r>
              <a:rPr lang="zh-CN" altLang="en-US" sz="2000" dirty="0" smtClean="0"/>
              <a:t>进行词性标注</a:t>
            </a:r>
            <a:endParaRPr lang="en-US" altLang="zh-CN" sz="2000" dirty="0" smtClean="0"/>
          </a:p>
        </p:txBody>
      </p:sp>
      <p:sp>
        <p:nvSpPr>
          <p:cNvPr id="7" name="矩形 6"/>
          <p:cNvSpPr/>
          <p:nvPr/>
        </p:nvSpPr>
        <p:spPr>
          <a:xfrm>
            <a:off x="1068388" y="5606273"/>
            <a:ext cx="3993401" cy="369332"/>
          </a:xfrm>
          <a:prstGeom prst="rect">
            <a:avLst/>
          </a:prstGeom>
        </p:spPr>
        <p:txBody>
          <a:bodyPr wrap="none">
            <a:spAutoFit/>
          </a:bodyPr>
          <a:lstStyle/>
          <a:p>
            <a:pPr fontAlgn="base" latinLnBrk="1"/>
            <a:r>
              <a:rPr lang="en-US" altLang="zh-CN" dirty="0">
                <a:latin typeface="Consolas" panose="020B0609020204030204" pitchFamily="49" charset="0"/>
              </a:rPr>
              <a:t>r	v	n	n	v</a:t>
            </a:r>
            <a:endParaRPr lang="zh-CN" altLang="zh-CN" dirty="0">
              <a:latin typeface="Consolas" panose="020B0609020204030204"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500410820"/>
              </p:ext>
            </p:extLst>
          </p:nvPr>
        </p:nvGraphicFramePr>
        <p:xfrm>
          <a:off x="1104900" y="2116667"/>
          <a:ext cx="9980682" cy="3251197"/>
        </p:xfrm>
        <a:graphic>
          <a:graphicData uri="http://schemas.openxmlformats.org/drawingml/2006/table">
            <a:tbl>
              <a:tblPr firstRow="1" firstCol="1" bandRow="1"/>
              <a:tblGrid>
                <a:gridCol w="9980682">
                  <a:extLst>
                    <a:ext uri="{9D8B030D-6E8A-4147-A177-3AD203B41FA5}">
                      <a16:colId xmlns:a16="http://schemas.microsoft.com/office/drawing/2014/main" val="536047629"/>
                    </a:ext>
                  </a:extLst>
                </a:gridCol>
              </a:tblGrid>
              <a:tr h="270933">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 coding: utf-8 -*-</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3148013759"/>
                  </a:ext>
                </a:extLst>
              </a:tr>
              <a:tr h="270933">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import os</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45954028"/>
                  </a:ext>
                </a:extLst>
              </a:tr>
              <a:tr h="270933">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LTP_DATA_DIR = 'D:\LTP\ltp_data'      # ltp</a:t>
                      </a:r>
                      <a:r>
                        <a:rPr lang="ja-JP"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模型目录的路径</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859824367"/>
                  </a:ext>
                </a:extLst>
              </a:tr>
              <a:tr h="541867">
                <a:tc>
                  <a:txBody>
                    <a:bodyPr/>
                    <a:lstStyle/>
                    <a:p>
                      <a:pPr indent="127000" algn="just">
                        <a:lnSpc>
                          <a:spcPts val="1900"/>
                        </a:lnSpc>
                        <a:spcAft>
                          <a:spcPts val="0"/>
                        </a:spcAft>
                      </a:pPr>
                      <a:r>
                        <a:rPr lang="en-US" sz="180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pos_model_path</a:t>
                      </a:r>
                      <a:r>
                        <a:rPr lang="en-US" sz="18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 </a:t>
                      </a:r>
                      <a:r>
                        <a:rPr lang="en-US" sz="180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os.path.join</a:t>
                      </a:r>
                      <a:r>
                        <a:rPr lang="en-US" sz="18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(LTP_DATA_DIR, '</a:t>
                      </a:r>
                      <a:r>
                        <a:rPr lang="en-US" sz="180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pos.model</a:t>
                      </a:r>
                      <a:r>
                        <a:rPr lang="en-US" sz="18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smtClean="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ja-JP" sz="18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词性标注模型路径，模型名称为</a:t>
                      </a:r>
                      <a:r>
                        <a:rPr lang="en-US" sz="18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lang="en-US" sz="180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pos.model</a:t>
                      </a:r>
                      <a:r>
                        <a:rPr lang="en-US" sz="18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105917480"/>
                  </a:ext>
                </a:extLst>
              </a:tr>
              <a:tr h="270933">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from pyltp import Postagger</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616862341"/>
                  </a:ext>
                </a:extLst>
              </a:tr>
              <a:tr h="270933">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postagger = Postagger() # </a:t>
                      </a:r>
                      <a:r>
                        <a:rPr lang="ja-JP"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初始化实例</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781317916"/>
                  </a:ext>
                </a:extLst>
              </a:tr>
              <a:tr h="270933">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postagger.load(pos_model_path)  # </a:t>
                      </a:r>
                      <a:r>
                        <a:rPr lang="ja-JP"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加载模型</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002674368"/>
                  </a:ext>
                </a:extLst>
              </a:tr>
              <a:tr h="270933">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words = ['</a:t>
                      </a:r>
                      <a:r>
                        <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我</a:t>
                      </a: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喜欢</a:t>
                      </a: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自然</a:t>
                      </a: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语言</a:t>
                      </a: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处理</a:t>
                      </a: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 </a:t>
                      </a:r>
                      <a:r>
                        <a:rPr lang="ja-JP"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分词结果</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682817526"/>
                  </a:ext>
                </a:extLst>
              </a:tr>
              <a:tr h="270933">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postags = postagger.postag(words)  # </a:t>
                      </a:r>
                      <a:r>
                        <a:rPr lang="ja-JP"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词性标注</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830360609"/>
                  </a:ext>
                </a:extLst>
              </a:tr>
              <a:tr h="270933">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print ('\t'.join(postags))</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32142391"/>
                  </a:ext>
                </a:extLst>
              </a:tr>
              <a:tr h="270933">
                <a:tc>
                  <a:txBody>
                    <a:bodyPr/>
                    <a:lstStyle/>
                    <a:p>
                      <a:pPr indent="127000" algn="just">
                        <a:lnSpc>
                          <a:spcPts val="1900"/>
                        </a:lnSpc>
                        <a:spcAft>
                          <a:spcPts val="0"/>
                        </a:spcAft>
                      </a:pPr>
                      <a:r>
                        <a:rPr lang="en-US" sz="180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postagger.release</a:t>
                      </a:r>
                      <a:r>
                        <a:rPr lang="en-US" sz="18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 </a:t>
                      </a:r>
                      <a:r>
                        <a:rPr lang="ja-JP" sz="18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释放模型</a:t>
                      </a:r>
                      <a:endParaRPr lang="zh-CN" sz="18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752782820"/>
                  </a:ext>
                </a:extLst>
              </a:tr>
            </a:tbl>
          </a:graphicData>
        </a:graphic>
      </p:graphicFrame>
    </p:spTree>
    <p:extLst>
      <p:ext uri="{BB962C8B-B14F-4D97-AF65-F5344CB8AC3E}">
        <p14:creationId xmlns:p14="http://schemas.microsoft.com/office/powerpoint/2010/main" val="340239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10.5</a:t>
            </a:r>
            <a:r>
              <a:rPr lang="en-US" dirty="0" smtClean="0"/>
              <a:t> </a:t>
            </a:r>
            <a:r>
              <a:rPr lang="zh-CN" altLang="en-US" dirty="0" smtClean="0"/>
              <a:t>自然语言处理常用工具库</a:t>
            </a:r>
            <a:endParaRPr lang="en-US" dirty="0"/>
          </a:p>
        </p:txBody>
      </p:sp>
      <p:sp>
        <p:nvSpPr>
          <p:cNvPr id="3" name="文本框 2"/>
          <p:cNvSpPr txBox="1"/>
          <p:nvPr/>
        </p:nvSpPr>
        <p:spPr>
          <a:xfrm>
            <a:off x="1068388" y="1563854"/>
            <a:ext cx="9982200" cy="400110"/>
          </a:xfrm>
          <a:prstGeom prst="rect">
            <a:avLst/>
          </a:prstGeom>
          <a:noFill/>
        </p:spPr>
        <p:txBody>
          <a:bodyPr wrap="square" rtlCol="0">
            <a:spAutoFit/>
          </a:bodyPr>
          <a:lstStyle/>
          <a:p>
            <a:pPr marL="342900" indent="-342900" algn="just">
              <a:spcBef>
                <a:spcPts val="1000"/>
              </a:spcBef>
              <a:buFont typeface="Arial" panose="020B0604020202020204" pitchFamily="34" charset="0"/>
              <a:buChar char="•"/>
            </a:pPr>
            <a:r>
              <a:rPr lang="zh-CN" altLang="en-US" sz="2000" dirty="0" smtClean="0"/>
              <a:t>利用</a:t>
            </a:r>
            <a:r>
              <a:rPr lang="en-US" altLang="zh-CN" sz="2000" dirty="0" smtClean="0"/>
              <a:t>PYLTP</a:t>
            </a:r>
            <a:r>
              <a:rPr lang="zh-CN" altLang="en-US" sz="2000" dirty="0" smtClean="0"/>
              <a:t>进行命名实体识别</a:t>
            </a:r>
            <a:endParaRPr lang="en-US" altLang="zh-CN" sz="2000" dirty="0" smtClean="0"/>
          </a:p>
        </p:txBody>
      </p:sp>
      <p:sp>
        <p:nvSpPr>
          <p:cNvPr id="7" name="矩形 6"/>
          <p:cNvSpPr/>
          <p:nvPr/>
        </p:nvSpPr>
        <p:spPr>
          <a:xfrm>
            <a:off x="1104900" y="5394606"/>
            <a:ext cx="3993401" cy="369332"/>
          </a:xfrm>
          <a:prstGeom prst="rect">
            <a:avLst/>
          </a:prstGeom>
        </p:spPr>
        <p:txBody>
          <a:bodyPr wrap="none">
            <a:spAutoFit/>
          </a:bodyPr>
          <a:lstStyle/>
          <a:p>
            <a:pPr fontAlgn="base" latinLnBrk="1"/>
            <a:r>
              <a:rPr lang="en-US" altLang="zh-CN" dirty="0">
                <a:latin typeface="Consolas" panose="020B0609020204030204" pitchFamily="49" charset="0"/>
                <a:ea typeface="宋体" panose="02010600030101010101" pitchFamily="2" charset="-122"/>
              </a:rPr>
              <a:t>O	O	O	O	O</a:t>
            </a:r>
            <a:endParaRPr lang="zh-CN" altLang="zh-CN" dirty="0">
              <a:latin typeface="Consolas" panose="020B0609020204030204" pitchFamily="49" charset="0"/>
              <a:ea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2582375"/>
              </p:ext>
            </p:extLst>
          </p:nvPr>
        </p:nvGraphicFramePr>
        <p:xfrm>
          <a:off x="1104900" y="2013166"/>
          <a:ext cx="9982200" cy="3136900"/>
        </p:xfrm>
        <a:graphic>
          <a:graphicData uri="http://schemas.openxmlformats.org/drawingml/2006/table">
            <a:tbl>
              <a:tblPr firstRow="1" firstCol="1" bandRow="1"/>
              <a:tblGrid>
                <a:gridCol w="9982200">
                  <a:extLst>
                    <a:ext uri="{9D8B030D-6E8A-4147-A177-3AD203B41FA5}">
                      <a16:colId xmlns:a16="http://schemas.microsoft.com/office/drawing/2014/main" val="2153595138"/>
                    </a:ext>
                  </a:extLst>
                </a:gridCol>
              </a:tblGrid>
              <a:tr h="0">
                <a:tc>
                  <a:txBody>
                    <a:bodyPr/>
                    <a:lstStyle/>
                    <a:p>
                      <a:pPr indent="127000" algn="just">
                        <a:lnSpc>
                          <a:spcPts val="1900"/>
                        </a:lnSpc>
                        <a:spcAft>
                          <a:spcPts val="0"/>
                        </a:spcAft>
                      </a:pPr>
                      <a:r>
                        <a:rPr lang="en-US" sz="18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 coding: utf-8 -*-</a:t>
                      </a:r>
                      <a:endParaRPr lang="zh-CN" sz="18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3297396854"/>
                  </a:ext>
                </a:extLst>
              </a:tr>
              <a:tr h="0">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import os</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989124969"/>
                  </a:ext>
                </a:extLst>
              </a:tr>
              <a:tr h="0">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LTP_DATA_DIR = 'D:\LTP\ltp_data'  # ltp</a:t>
                      </a:r>
                      <a:r>
                        <a:rPr lang="ja-JP"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模型目录的路径</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403685453"/>
                  </a:ext>
                </a:extLst>
              </a:tr>
              <a:tr h="0">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ner_model_path = os.path.join(LTP_DATA_DIR, 'ner.model')  # </a:t>
                      </a:r>
                      <a:r>
                        <a:rPr lang="ja-JP"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命名实体识别模型路径，模型名称为</a:t>
                      </a: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`pos.model`</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777071138"/>
                  </a:ext>
                </a:extLst>
              </a:tr>
              <a:tr h="0">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from pyltp import NamedEntityRecognizer</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064025110"/>
                  </a:ext>
                </a:extLst>
              </a:tr>
              <a:tr h="0">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recognizer = NamedEntityRecognizer() # </a:t>
                      </a:r>
                      <a:r>
                        <a:rPr lang="ja-JP"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初始化实例</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559659179"/>
                  </a:ext>
                </a:extLst>
              </a:tr>
              <a:tr h="0">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recognizer.load(ner_model_path)  # </a:t>
                      </a:r>
                      <a:r>
                        <a:rPr lang="ja-JP"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加载模型</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981752569"/>
                  </a:ext>
                </a:extLst>
              </a:tr>
              <a:tr h="0">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words = ['</a:t>
                      </a:r>
                      <a:r>
                        <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我</a:t>
                      </a: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喜欢</a:t>
                      </a: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自然</a:t>
                      </a: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语言</a:t>
                      </a: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处理</a:t>
                      </a: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855429075"/>
                  </a:ext>
                </a:extLst>
              </a:tr>
              <a:tr h="0">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postags = ['r', 'v','n','n', 'v']</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791662817"/>
                  </a:ext>
                </a:extLst>
              </a:tr>
              <a:tr h="0">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netags = recognizer.recognize(words, postags)  # </a:t>
                      </a:r>
                      <a:r>
                        <a:rPr lang="ja-JP"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命名实体识别</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531906901"/>
                  </a:ext>
                </a:extLst>
              </a:tr>
              <a:tr h="0">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print ('\t'.join(netags))</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21068399"/>
                  </a:ext>
                </a:extLst>
              </a:tr>
              <a:tr h="0">
                <a:tc>
                  <a:txBody>
                    <a:bodyPr/>
                    <a:lstStyle/>
                    <a:p>
                      <a:pPr indent="127000" algn="just">
                        <a:lnSpc>
                          <a:spcPts val="1900"/>
                        </a:lnSpc>
                        <a:spcAft>
                          <a:spcPts val="0"/>
                        </a:spcAft>
                      </a:pPr>
                      <a:r>
                        <a:rPr lang="en-US" sz="180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recognizer.release</a:t>
                      </a:r>
                      <a:r>
                        <a:rPr lang="en-US" sz="18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 </a:t>
                      </a:r>
                      <a:r>
                        <a:rPr lang="ja-JP" sz="18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释放模型</a:t>
                      </a:r>
                      <a:endParaRPr lang="zh-CN" sz="18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674154908"/>
                  </a:ext>
                </a:extLst>
              </a:tr>
            </a:tbl>
          </a:graphicData>
        </a:graphic>
      </p:graphicFrame>
    </p:spTree>
    <p:extLst>
      <p:ext uri="{BB962C8B-B14F-4D97-AF65-F5344CB8AC3E}">
        <p14:creationId xmlns:p14="http://schemas.microsoft.com/office/powerpoint/2010/main" val="5373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10.5</a:t>
            </a:r>
            <a:r>
              <a:rPr lang="en-US" dirty="0" smtClean="0"/>
              <a:t> </a:t>
            </a:r>
            <a:r>
              <a:rPr lang="zh-CN" altLang="en-US" dirty="0" smtClean="0"/>
              <a:t>自然语言处理常用工具库</a:t>
            </a:r>
            <a:endParaRPr lang="en-US" dirty="0"/>
          </a:p>
        </p:txBody>
      </p:sp>
      <p:sp>
        <p:nvSpPr>
          <p:cNvPr id="3" name="文本框 2"/>
          <p:cNvSpPr txBox="1"/>
          <p:nvPr/>
        </p:nvSpPr>
        <p:spPr>
          <a:xfrm>
            <a:off x="1068388" y="1563854"/>
            <a:ext cx="9982200" cy="400110"/>
          </a:xfrm>
          <a:prstGeom prst="rect">
            <a:avLst/>
          </a:prstGeom>
          <a:noFill/>
        </p:spPr>
        <p:txBody>
          <a:bodyPr wrap="square" rtlCol="0">
            <a:spAutoFit/>
          </a:bodyPr>
          <a:lstStyle/>
          <a:p>
            <a:pPr marL="342900" indent="-342900" algn="just">
              <a:spcBef>
                <a:spcPts val="1000"/>
              </a:spcBef>
              <a:buFont typeface="Arial" panose="020B0604020202020204" pitchFamily="34" charset="0"/>
              <a:buChar char="•"/>
            </a:pPr>
            <a:r>
              <a:rPr lang="zh-CN" altLang="en-US" sz="2000" dirty="0" smtClean="0"/>
              <a:t>利用</a:t>
            </a:r>
            <a:r>
              <a:rPr lang="en-US" altLang="zh-CN" sz="2000" dirty="0" smtClean="0"/>
              <a:t>PYLTP</a:t>
            </a:r>
            <a:r>
              <a:rPr lang="zh-CN" altLang="en-US" sz="2000" dirty="0" smtClean="0"/>
              <a:t>进行依存句法分析</a:t>
            </a:r>
            <a:endParaRPr lang="en-US" altLang="zh-CN" sz="2000" dirty="0" smtClean="0"/>
          </a:p>
        </p:txBody>
      </p:sp>
      <p:sp>
        <p:nvSpPr>
          <p:cNvPr id="7" name="矩形 6"/>
          <p:cNvSpPr/>
          <p:nvPr/>
        </p:nvSpPr>
        <p:spPr>
          <a:xfrm>
            <a:off x="1104900" y="5394606"/>
            <a:ext cx="4511171" cy="369332"/>
          </a:xfrm>
          <a:prstGeom prst="rect">
            <a:avLst/>
          </a:prstGeom>
        </p:spPr>
        <p:txBody>
          <a:bodyPr wrap="none">
            <a:spAutoFit/>
          </a:bodyPr>
          <a:lstStyle/>
          <a:p>
            <a:pPr fontAlgn="base" latinLnBrk="1"/>
            <a:r>
              <a:rPr lang="en-US" altLang="zh-CN" dirty="0">
                <a:latin typeface="Consolas" panose="020B0609020204030204" pitchFamily="49" charset="0"/>
              </a:rPr>
              <a:t>2:SBV	 0:HED	4:ATT	5:ATT	2:VOB</a:t>
            </a:r>
            <a:endParaRPr lang="zh-CN" altLang="zh-CN" dirty="0">
              <a:latin typeface="Consolas" panose="020B0609020204030204"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896314614"/>
              </p:ext>
            </p:extLst>
          </p:nvPr>
        </p:nvGraphicFramePr>
        <p:xfrm>
          <a:off x="1139749" y="2110835"/>
          <a:ext cx="9947351" cy="3136900"/>
        </p:xfrm>
        <a:graphic>
          <a:graphicData uri="http://schemas.openxmlformats.org/drawingml/2006/table">
            <a:tbl>
              <a:tblPr firstRow="1" firstCol="1" bandRow="1"/>
              <a:tblGrid>
                <a:gridCol w="9947351">
                  <a:extLst>
                    <a:ext uri="{9D8B030D-6E8A-4147-A177-3AD203B41FA5}">
                      <a16:colId xmlns:a16="http://schemas.microsoft.com/office/drawing/2014/main" val="3710930090"/>
                    </a:ext>
                  </a:extLst>
                </a:gridCol>
              </a:tblGrid>
              <a:tr h="0">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 coding: utf-8 -*-</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1824602799"/>
                  </a:ext>
                </a:extLst>
              </a:tr>
              <a:tr h="0">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import os</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993634596"/>
                  </a:ext>
                </a:extLst>
              </a:tr>
              <a:tr h="0">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LTP_DATA_DIR = 'D:\LTP\ltp_data'  # ltp</a:t>
                      </a:r>
                      <a:r>
                        <a:rPr lang="ja-JP"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模型目录的路径</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10950631"/>
                  </a:ext>
                </a:extLst>
              </a:tr>
              <a:tr h="0">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par_model_path = os.path.join(LTP_DATA_DIR, 'parser.model')  # </a:t>
                      </a:r>
                      <a:r>
                        <a:rPr lang="ja-JP"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依存句法分析模型路径，模型名称为</a:t>
                      </a: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`parser.model`</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519004939"/>
                  </a:ext>
                </a:extLst>
              </a:tr>
              <a:tr h="0">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from pyltp import Parser</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820300526"/>
                  </a:ext>
                </a:extLst>
              </a:tr>
              <a:tr h="0">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parser = Parser() # </a:t>
                      </a:r>
                      <a:r>
                        <a:rPr lang="ja-JP"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初始化实例</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604088113"/>
                  </a:ext>
                </a:extLst>
              </a:tr>
              <a:tr h="0">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parser.load(par_model_path)  # </a:t>
                      </a:r>
                      <a:r>
                        <a:rPr lang="ja-JP"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加载模型</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469607191"/>
                  </a:ext>
                </a:extLst>
              </a:tr>
              <a:tr h="0">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words = ['</a:t>
                      </a:r>
                      <a:r>
                        <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我</a:t>
                      </a: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喜欢</a:t>
                      </a: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自然</a:t>
                      </a: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语言</a:t>
                      </a: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r>
                        <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处理</a:t>
                      </a: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314538694"/>
                  </a:ext>
                </a:extLst>
              </a:tr>
              <a:tr h="0">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postags = ['r', 'v','n','n', 'v']</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28090967"/>
                  </a:ext>
                </a:extLst>
              </a:tr>
              <a:tr h="0">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arcs = parser.parse(words, postags)  # </a:t>
                      </a:r>
                      <a:r>
                        <a:rPr lang="ja-JP"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句法分析</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535946640"/>
                  </a:ext>
                </a:extLst>
              </a:tr>
              <a:tr h="0">
                <a:tc>
                  <a:txBody>
                    <a:bodyPr/>
                    <a:lstStyle/>
                    <a:p>
                      <a:pPr indent="127000" algn="just">
                        <a:lnSpc>
                          <a:spcPts val="1900"/>
                        </a:lnSpc>
                        <a:spcAft>
                          <a:spcPts val="0"/>
                        </a:spcAft>
                      </a:pPr>
                      <a:r>
                        <a:rPr lang="en-US"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print ("\t".join("%d:%s" % (arc.head, arc.relation) for arc in arcs))</a:t>
                      </a:r>
                      <a:endParaRPr lang="zh-CN" sz="1800" kern="10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249439952"/>
                  </a:ext>
                </a:extLst>
              </a:tr>
              <a:tr h="0">
                <a:tc>
                  <a:txBody>
                    <a:bodyPr/>
                    <a:lstStyle/>
                    <a:p>
                      <a:pPr indent="127000" algn="just">
                        <a:lnSpc>
                          <a:spcPts val="1900"/>
                        </a:lnSpc>
                        <a:spcAft>
                          <a:spcPts val="0"/>
                        </a:spcAft>
                      </a:pPr>
                      <a:r>
                        <a:rPr lang="en-US" sz="180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parser.release</a:t>
                      </a:r>
                      <a:r>
                        <a:rPr lang="en-US" sz="18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 </a:t>
                      </a:r>
                      <a:r>
                        <a:rPr lang="ja-JP" sz="18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释放模型</a:t>
                      </a:r>
                      <a:endParaRPr lang="zh-CN" sz="18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937921772"/>
                  </a:ext>
                </a:extLst>
              </a:tr>
            </a:tbl>
          </a:graphicData>
        </a:graphic>
      </p:graphicFrame>
    </p:spTree>
    <p:extLst>
      <p:ext uri="{BB962C8B-B14F-4D97-AF65-F5344CB8AC3E}">
        <p14:creationId xmlns:p14="http://schemas.microsoft.com/office/powerpoint/2010/main" val="125269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.2 </a:t>
            </a:r>
            <a:r>
              <a:rPr lang="zh-CN" altLang="en-US" dirty="0" smtClean="0"/>
              <a:t>字符串的函数操作</a:t>
            </a:r>
            <a:endParaRPr lang="en-US" dirty="0"/>
          </a:p>
        </p:txBody>
      </p:sp>
      <p:sp>
        <p:nvSpPr>
          <p:cNvPr id="7" name="文本框 6"/>
          <p:cNvSpPr txBox="1"/>
          <p:nvPr/>
        </p:nvSpPr>
        <p:spPr>
          <a:xfrm>
            <a:off x="1103382" y="1680356"/>
            <a:ext cx="9982200" cy="836126"/>
          </a:xfrm>
          <a:prstGeom prst="rect">
            <a:avLst/>
          </a:prstGeom>
          <a:noFill/>
        </p:spPr>
        <p:txBody>
          <a:bodyPr wrap="square" rtlCol="0">
            <a:spAutoFit/>
          </a:bodyPr>
          <a:lstStyle/>
          <a:p>
            <a:r>
              <a:rPr lang="zh-CN" altLang="zh-CN"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2</a:t>
            </a:r>
            <a:r>
              <a:rPr lang="zh-CN"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获取字符串长度</a:t>
            </a:r>
            <a:endParaRPr lang="zh-CN" altLang="zh-CN" sz="2000" dirty="0">
              <a:latin typeface="宋体" panose="02010600030101010101" pitchFamily="2" charset="-122"/>
              <a:ea typeface="宋体" panose="02010600030101010101" pitchFamily="2" charset="-122"/>
            </a:endParaRPr>
          </a:p>
          <a:p>
            <a:pPr>
              <a:spcBef>
                <a:spcPts val="1000"/>
              </a:spcBef>
            </a:pPr>
            <a:r>
              <a:rPr lang="ja-JP" altLang="zh-CN" sz="2000" dirty="0" smtClean="0">
                <a:latin typeface="宋体" panose="02010600030101010101" pitchFamily="2" charset="-122"/>
                <a:ea typeface="宋体" panose="02010600030101010101" pitchFamily="2" charset="-122"/>
              </a:rPr>
              <a:t>使用</a:t>
            </a:r>
            <a:r>
              <a:rPr lang="en-US" altLang="zh-CN" sz="2000" dirty="0" err="1">
                <a:latin typeface="宋体" panose="02010600030101010101" pitchFamily="2" charset="-122"/>
                <a:ea typeface="宋体" panose="02010600030101010101" pitchFamily="2" charset="-122"/>
              </a:rPr>
              <a:t>len</a:t>
            </a:r>
            <a:r>
              <a:rPr lang="en-US"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函数获得字符串的</a:t>
            </a:r>
            <a:r>
              <a:rPr lang="ja-JP" altLang="zh-CN" sz="2000" dirty="0" smtClean="0">
                <a:latin typeface="宋体" panose="02010600030101010101" pitchFamily="2" charset="-122"/>
                <a:ea typeface="宋体" panose="02010600030101010101" pitchFamily="2" charset="-122"/>
              </a:rPr>
              <a:t>长度</a:t>
            </a:r>
            <a:r>
              <a:rPr lang="zh-CN" altLang="en-US" sz="2000" dirty="0" smtClean="0">
                <a:latin typeface="宋体" panose="02010600030101010101" pitchFamily="2" charset="-122"/>
                <a:ea typeface="宋体" panose="02010600030101010101" pitchFamily="2" charset="-122"/>
              </a:rPr>
              <a:t>。</a:t>
            </a:r>
            <a:r>
              <a:rPr lang="ja-JP" altLang="zh-CN" sz="2000" b="1" dirty="0" smtClean="0">
                <a:latin typeface="宋体" panose="02010600030101010101" pitchFamily="2" charset="-122"/>
                <a:ea typeface="宋体" panose="02010600030101010101" pitchFamily="2" charset="-122"/>
              </a:rPr>
              <a:t>注意</a:t>
            </a:r>
            <a:r>
              <a:rPr lang="zh-CN" altLang="en-US" sz="2000" b="1" dirty="0" smtClean="0">
                <a:latin typeface="宋体" panose="02010600030101010101" pitchFamily="2" charset="-122"/>
                <a:ea typeface="宋体" panose="02010600030101010101" pitchFamily="2" charset="-122"/>
              </a:rPr>
              <a:t>：</a:t>
            </a:r>
            <a:r>
              <a:rPr lang="ja-JP" altLang="zh-CN" sz="2000" b="1" dirty="0" smtClean="0">
                <a:latin typeface="宋体" panose="02010600030101010101" pitchFamily="2" charset="-122"/>
                <a:ea typeface="宋体" panose="02010600030101010101" pitchFamily="2" charset="-122"/>
              </a:rPr>
              <a:t>字符串</a:t>
            </a:r>
            <a:r>
              <a:rPr lang="ja-JP" altLang="zh-CN" sz="2000" b="1" dirty="0">
                <a:latin typeface="宋体" panose="02010600030101010101" pitchFamily="2" charset="-122"/>
                <a:ea typeface="宋体" panose="02010600030101010101" pitchFamily="2" charset="-122"/>
              </a:rPr>
              <a:t>中的空格也会被计入长度</a:t>
            </a:r>
            <a:r>
              <a:rPr lang="ja-JP" altLang="zh-CN" sz="2000" dirty="0" smtClean="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p:txBody>
      </p:sp>
      <p:sp>
        <p:nvSpPr>
          <p:cNvPr id="17" name="文本框 16"/>
          <p:cNvSpPr txBox="1"/>
          <p:nvPr/>
        </p:nvSpPr>
        <p:spPr>
          <a:xfrm>
            <a:off x="1496244" y="3665670"/>
            <a:ext cx="1876926" cy="400110"/>
          </a:xfrm>
          <a:prstGeom prst="rect">
            <a:avLst/>
          </a:prstGeom>
          <a:noFill/>
        </p:spPr>
        <p:txBody>
          <a:bodyPr wrap="square" rtlCol="0">
            <a:spAutoFit/>
          </a:bodyPr>
          <a:lstStyle/>
          <a:p>
            <a:r>
              <a:rPr lang="zh-CN" altLang="en-US" sz="2000" dirty="0" smtClean="0">
                <a:latin typeface="宋体" panose="02010600030101010101" pitchFamily="2" charset="-122"/>
                <a:ea typeface="宋体" panose="02010600030101010101" pitchFamily="2" charset="-122"/>
              </a:rPr>
              <a:t>运行结果为</a:t>
            </a:r>
            <a:endParaRPr lang="zh-CN" altLang="en-US" sz="2000" dirty="0">
              <a:latin typeface="宋体" panose="02010600030101010101" pitchFamily="2" charset="-122"/>
              <a:ea typeface="宋体" panose="02010600030101010101" pitchFamily="2" charset="-122"/>
            </a:endParaRPr>
          </a:p>
        </p:txBody>
      </p:sp>
      <p:sp>
        <p:nvSpPr>
          <p:cNvPr id="18" name="文本框 17"/>
          <p:cNvSpPr txBox="1"/>
          <p:nvPr/>
        </p:nvSpPr>
        <p:spPr>
          <a:xfrm>
            <a:off x="2145949" y="4228104"/>
            <a:ext cx="2541070" cy="646331"/>
          </a:xfrm>
          <a:prstGeom prst="rect">
            <a:avLst/>
          </a:prstGeom>
          <a:noFill/>
        </p:spPr>
        <p:txBody>
          <a:bodyPr wrap="square" rtlCol="0">
            <a:spAutoFit/>
          </a:bodyPr>
          <a:lstStyle/>
          <a:p>
            <a:pPr fontAlgn="base" latinLnBrk="1"/>
            <a:r>
              <a:rPr lang="en-US" altLang="zh-CN" b="1" dirty="0" smtClean="0">
                <a:latin typeface="Consolas" panose="020B0609020204030204" pitchFamily="49" charset="0"/>
              </a:rPr>
              <a:t>12</a:t>
            </a:r>
            <a:endParaRPr lang="zh-CN" altLang="zh-CN" dirty="0">
              <a:latin typeface="Consolas" panose="020B0609020204030204" pitchFamily="49" charset="0"/>
            </a:endParaRPr>
          </a:p>
          <a:p>
            <a:endParaRPr lang="zh-CN" altLang="en-US" dirty="0"/>
          </a:p>
        </p:txBody>
      </p:sp>
      <p:graphicFrame>
        <p:nvGraphicFramePr>
          <p:cNvPr id="19" name="表格 18"/>
          <p:cNvGraphicFramePr>
            <a:graphicFrameLocks noGrp="1"/>
          </p:cNvGraphicFramePr>
          <p:nvPr>
            <p:extLst>
              <p:ext uri="{D42A27DB-BD31-4B8C-83A1-F6EECF244321}">
                <p14:modId xmlns:p14="http://schemas.microsoft.com/office/powerpoint/2010/main" val="4279869772"/>
              </p:ext>
            </p:extLst>
          </p:nvPr>
        </p:nvGraphicFramePr>
        <p:xfrm>
          <a:off x="2145949" y="2986048"/>
          <a:ext cx="8188772" cy="416034"/>
        </p:xfrm>
        <a:graphic>
          <a:graphicData uri="http://schemas.openxmlformats.org/drawingml/2006/table">
            <a:tbl>
              <a:tblPr firstRow="1" firstCol="1" bandRow="1"/>
              <a:tblGrid>
                <a:gridCol w="8188772">
                  <a:extLst>
                    <a:ext uri="{9D8B030D-6E8A-4147-A177-3AD203B41FA5}">
                      <a16:colId xmlns:a16="http://schemas.microsoft.com/office/drawing/2014/main" val="3493004297"/>
                    </a:ext>
                  </a:extLst>
                </a:gridCol>
              </a:tblGrid>
              <a:tr h="416034">
                <a:tc>
                  <a:txBody>
                    <a:bodyPr/>
                    <a:lstStyle/>
                    <a:p>
                      <a:pPr indent="127000" algn="just">
                        <a:lnSpc>
                          <a:spcPts val="1900"/>
                        </a:lnSpc>
                        <a:spcAft>
                          <a:spcPts val="0"/>
                        </a:spcAft>
                      </a:pP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len</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("Hello world!") </a:t>
                      </a:r>
                      <a:r>
                        <a:rPr lang="en-US" sz="1800" kern="100" baseline="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计算字符串</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"Hello world!"</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所包含的字符数</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177355125"/>
                  </a:ext>
                </a:extLst>
              </a:tr>
            </a:tbl>
          </a:graphicData>
        </a:graphic>
      </p:graphicFrame>
    </p:spTree>
    <p:extLst>
      <p:ext uri="{BB962C8B-B14F-4D97-AF65-F5344CB8AC3E}">
        <p14:creationId xmlns:p14="http://schemas.microsoft.com/office/powerpoint/2010/main" val="206986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10.5</a:t>
            </a:r>
            <a:r>
              <a:rPr lang="en-US" dirty="0" smtClean="0"/>
              <a:t> </a:t>
            </a:r>
            <a:r>
              <a:rPr lang="zh-CN" altLang="en-US" dirty="0" smtClean="0"/>
              <a:t>自然语言处理常用工具库</a:t>
            </a:r>
            <a:endParaRPr lang="en-US" dirty="0"/>
          </a:p>
        </p:txBody>
      </p:sp>
      <p:sp>
        <p:nvSpPr>
          <p:cNvPr id="3" name="文本框 2"/>
          <p:cNvSpPr txBox="1"/>
          <p:nvPr/>
        </p:nvSpPr>
        <p:spPr>
          <a:xfrm>
            <a:off x="1068388" y="1563854"/>
            <a:ext cx="9982200" cy="400110"/>
          </a:xfrm>
          <a:prstGeom prst="rect">
            <a:avLst/>
          </a:prstGeom>
          <a:noFill/>
        </p:spPr>
        <p:txBody>
          <a:bodyPr wrap="square" rtlCol="0">
            <a:spAutoFit/>
          </a:bodyPr>
          <a:lstStyle/>
          <a:p>
            <a:pPr marL="342900" indent="-342900" algn="just">
              <a:spcBef>
                <a:spcPts val="1000"/>
              </a:spcBef>
              <a:buFont typeface="Arial" panose="020B0604020202020204" pitchFamily="34" charset="0"/>
              <a:buChar char="•"/>
            </a:pPr>
            <a:r>
              <a:rPr lang="zh-CN" altLang="en-US" sz="2000" dirty="0" smtClean="0"/>
              <a:t>利用</a:t>
            </a:r>
            <a:r>
              <a:rPr lang="en-US" altLang="zh-CN" sz="2000" dirty="0" smtClean="0"/>
              <a:t>PYLTP</a:t>
            </a:r>
            <a:r>
              <a:rPr lang="zh-CN" altLang="en-US" sz="2000" dirty="0" smtClean="0"/>
              <a:t>进行语义角色标注</a:t>
            </a:r>
            <a:endParaRPr lang="en-US" altLang="zh-CN" sz="2000" dirty="0" smtClean="0"/>
          </a:p>
        </p:txBody>
      </p:sp>
      <p:sp>
        <p:nvSpPr>
          <p:cNvPr id="7" name="矩形 6"/>
          <p:cNvSpPr/>
          <p:nvPr/>
        </p:nvSpPr>
        <p:spPr>
          <a:xfrm>
            <a:off x="1104900" y="5394606"/>
            <a:ext cx="4511171" cy="369332"/>
          </a:xfrm>
          <a:prstGeom prst="rect">
            <a:avLst/>
          </a:prstGeom>
        </p:spPr>
        <p:txBody>
          <a:bodyPr wrap="none">
            <a:spAutoFit/>
          </a:bodyPr>
          <a:lstStyle/>
          <a:p>
            <a:pPr fontAlgn="base" latinLnBrk="1"/>
            <a:r>
              <a:rPr lang="en-US" altLang="zh-CN" dirty="0">
                <a:latin typeface="Consolas" panose="020B0609020204030204" pitchFamily="49" charset="0"/>
              </a:rPr>
              <a:t>2:SBV	 0:HED	4:ATT	5:ATT	2:VOB</a:t>
            </a:r>
            <a:endParaRPr lang="zh-CN" altLang="zh-CN" dirty="0">
              <a:latin typeface="Consolas" panose="020B0609020204030204" pitchFamily="49"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607339954"/>
              </p:ext>
            </p:extLst>
          </p:nvPr>
        </p:nvGraphicFramePr>
        <p:xfrm>
          <a:off x="1104900" y="1963964"/>
          <a:ext cx="9982200" cy="4029125"/>
        </p:xfrm>
        <a:graphic>
          <a:graphicData uri="http://schemas.openxmlformats.org/drawingml/2006/table">
            <a:tbl>
              <a:tblPr firstRow="1" firstCol="1" bandRow="1"/>
              <a:tblGrid>
                <a:gridCol w="9982200">
                  <a:extLst>
                    <a:ext uri="{9D8B030D-6E8A-4147-A177-3AD203B41FA5}">
                      <a16:colId xmlns:a16="http://schemas.microsoft.com/office/drawing/2014/main" val="1068745285"/>
                    </a:ext>
                  </a:extLst>
                </a:gridCol>
              </a:tblGrid>
              <a:tr h="215770">
                <a:tc>
                  <a:txBody>
                    <a:bodyPr/>
                    <a:lstStyle/>
                    <a:p>
                      <a:pPr indent="127000" algn="just">
                        <a:lnSpc>
                          <a:spcPct val="115000"/>
                        </a:lnSpc>
                        <a:spcAft>
                          <a:spcPts val="0"/>
                        </a:spcAft>
                      </a:pP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 coding: utf-8 -*-</a:t>
                      </a:r>
                      <a:endParaRPr lang="zh-CN"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3922739135"/>
                  </a:ext>
                </a:extLst>
              </a:tr>
              <a:tr h="215770">
                <a:tc>
                  <a:txBody>
                    <a:bodyPr/>
                    <a:lstStyle/>
                    <a:p>
                      <a:pPr indent="127000" algn="just">
                        <a:lnSpc>
                          <a:spcPct val="115000"/>
                        </a:lnSpc>
                        <a:spcAft>
                          <a:spcPts val="0"/>
                        </a:spcAft>
                      </a:pP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import </a:t>
                      </a: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os</a:t>
                      </a:r>
                      <a:endParaRPr lang="zh-CN"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925469923"/>
                  </a:ext>
                </a:extLst>
              </a:tr>
              <a:tr h="215770">
                <a:tc>
                  <a:txBody>
                    <a:bodyPr/>
                    <a:lstStyle/>
                    <a:p>
                      <a:pPr indent="127000" algn="just">
                        <a:lnSpc>
                          <a:spcPct val="115000"/>
                        </a:lnSpc>
                        <a:spcAft>
                          <a:spcPts val="0"/>
                        </a:spcAft>
                      </a:pP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LTP_DATA_DIR = 'D:\LTP\</a:t>
                      </a: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ltp_data</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 </a:t>
                      </a: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ltp</a:t>
                      </a:r>
                      <a:r>
                        <a:rPr lang="ja-JP"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模型目录的路径</a:t>
                      </a:r>
                      <a:endParaRPr lang="zh-CN"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4112610650"/>
                  </a:ext>
                </a:extLst>
              </a:tr>
              <a:tr h="215770">
                <a:tc>
                  <a:txBody>
                    <a:bodyPr/>
                    <a:lstStyle/>
                    <a:p>
                      <a:pPr indent="127000" algn="just">
                        <a:lnSpc>
                          <a:spcPct val="115000"/>
                        </a:lnSpc>
                        <a:spcAft>
                          <a:spcPts val="0"/>
                        </a:spcAft>
                      </a:pP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srl_model_path</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 </a:t>
                      </a: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os.path.join</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(LTP_DATA_DIR, '</a:t>
                      </a: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pisrl</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 </a:t>
                      </a:r>
                      <a:r>
                        <a:rPr lang="ja-JP"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语义角色标注模型目录路径，模型目录为</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srl</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ja-JP"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799392506"/>
                  </a:ext>
                </a:extLst>
              </a:tr>
              <a:tr h="215770">
                <a:tc>
                  <a:txBody>
                    <a:bodyPr/>
                    <a:lstStyle/>
                    <a:p>
                      <a:pPr indent="127000" algn="just">
                        <a:lnSpc>
                          <a:spcPct val="115000"/>
                        </a:lnSpc>
                        <a:spcAft>
                          <a:spcPts val="0"/>
                        </a:spcAft>
                      </a:pP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from </a:t>
                      </a: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pyltp</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import </a:t>
                      </a: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SementicRoleLabeller</a:t>
                      </a:r>
                      <a:endParaRPr lang="zh-CN"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138553063"/>
                  </a:ext>
                </a:extLst>
              </a:tr>
              <a:tr h="215770">
                <a:tc>
                  <a:txBody>
                    <a:bodyPr/>
                    <a:lstStyle/>
                    <a:p>
                      <a:pPr indent="127000" algn="just">
                        <a:lnSpc>
                          <a:spcPct val="115000"/>
                        </a:lnSpc>
                        <a:spcAft>
                          <a:spcPts val="0"/>
                        </a:spcAft>
                      </a:pP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labeller</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 </a:t>
                      </a: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SementicRoleLabeller</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 </a:t>
                      </a:r>
                      <a:r>
                        <a:rPr lang="ja-JP"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初始化实例</a:t>
                      </a:r>
                      <a:endParaRPr lang="zh-CN"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4191811018"/>
                  </a:ext>
                </a:extLst>
              </a:tr>
              <a:tr h="215770">
                <a:tc>
                  <a:txBody>
                    <a:bodyPr/>
                    <a:lstStyle/>
                    <a:p>
                      <a:pPr indent="127000" algn="just">
                        <a:lnSpc>
                          <a:spcPct val="115000"/>
                        </a:lnSpc>
                        <a:spcAft>
                          <a:spcPts val="0"/>
                        </a:spcAft>
                      </a:pP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labeller.load</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srl_model_path</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 </a:t>
                      </a:r>
                      <a:r>
                        <a:rPr lang="ja-JP"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加载模型</a:t>
                      </a:r>
                      <a:endParaRPr lang="zh-CN"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849004240"/>
                  </a:ext>
                </a:extLst>
              </a:tr>
              <a:tr h="215770">
                <a:tc>
                  <a:txBody>
                    <a:bodyPr/>
                    <a:lstStyle/>
                    <a:p>
                      <a:pPr indent="127000" algn="just">
                        <a:lnSpc>
                          <a:spcPct val="115000"/>
                        </a:lnSpc>
                        <a:spcAft>
                          <a:spcPts val="0"/>
                        </a:spcAft>
                      </a:pP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words = ['</a:t>
                      </a:r>
                      <a:r>
                        <a:rPr lang="zh-CN"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我</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zh-CN"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喜欢</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zh-CN"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自然</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zh-CN"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语言</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zh-CN"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处理</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030765260"/>
                  </a:ext>
                </a:extLst>
              </a:tr>
              <a:tr h="215770">
                <a:tc>
                  <a:txBody>
                    <a:bodyPr/>
                    <a:lstStyle/>
                    <a:p>
                      <a:pPr indent="127000" algn="just">
                        <a:lnSpc>
                          <a:spcPct val="115000"/>
                        </a:lnSpc>
                        <a:spcAft>
                          <a:spcPts val="0"/>
                        </a:spcAft>
                      </a:pP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postags</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 ['r', '</a:t>
                      </a: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v','n','n</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'v']</a:t>
                      </a:r>
                      <a:endParaRPr lang="zh-CN"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845967362"/>
                  </a:ext>
                </a:extLst>
              </a:tr>
              <a:tr h="215770">
                <a:tc>
                  <a:txBody>
                    <a:bodyPr/>
                    <a:lstStyle/>
                    <a:p>
                      <a:pPr indent="127000" algn="just">
                        <a:lnSpc>
                          <a:spcPct val="115000"/>
                        </a:lnSpc>
                        <a:spcAft>
                          <a:spcPts val="0"/>
                        </a:spcAft>
                      </a:pP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arcs </a:t>
                      </a:r>
                      <a:r>
                        <a:rPr lang="ja-JP"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使用依存句法分析的结果</a:t>
                      </a:r>
                      <a:endParaRPr lang="zh-CN"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4179710336"/>
                  </a:ext>
                </a:extLst>
              </a:tr>
              <a:tr h="215770">
                <a:tc>
                  <a:txBody>
                    <a:bodyPr/>
                    <a:lstStyle/>
                    <a:p>
                      <a:pPr indent="127000" algn="just">
                        <a:lnSpc>
                          <a:spcPct val="115000"/>
                        </a:lnSpc>
                        <a:spcAft>
                          <a:spcPts val="0"/>
                        </a:spcAft>
                      </a:pP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roles = </a:t>
                      </a: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labeller.label</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(words, </a:t>
                      </a: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postags</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arcs)  # </a:t>
                      </a:r>
                      <a:r>
                        <a:rPr lang="ja-JP"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语义角色标注</a:t>
                      </a:r>
                      <a:endParaRPr lang="zh-CN"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529226255"/>
                  </a:ext>
                </a:extLst>
              </a:tr>
              <a:tr h="215770">
                <a:tc>
                  <a:txBody>
                    <a:bodyPr/>
                    <a:lstStyle/>
                    <a:p>
                      <a:pPr indent="127000" algn="just">
                        <a:lnSpc>
                          <a:spcPct val="115000"/>
                        </a:lnSpc>
                        <a:spcAft>
                          <a:spcPts val="0"/>
                        </a:spcAft>
                      </a:pP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ja-JP"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打印结果</a:t>
                      </a:r>
                      <a:endParaRPr lang="zh-CN"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225937984"/>
                  </a:ext>
                </a:extLst>
              </a:tr>
              <a:tr h="215770">
                <a:tc>
                  <a:txBody>
                    <a:bodyPr/>
                    <a:lstStyle/>
                    <a:p>
                      <a:pPr indent="127000" algn="just">
                        <a:lnSpc>
                          <a:spcPct val="115000"/>
                        </a:lnSpc>
                        <a:spcAft>
                          <a:spcPts val="0"/>
                        </a:spcAft>
                      </a:pP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for role in roles:</a:t>
                      </a:r>
                      <a:endParaRPr lang="zh-CN"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625576394"/>
                  </a:ext>
                </a:extLst>
              </a:tr>
              <a:tr h="348665">
                <a:tc>
                  <a:txBody>
                    <a:bodyPr/>
                    <a:lstStyle/>
                    <a:p>
                      <a:pPr indent="127000" algn="just">
                        <a:lnSpc>
                          <a:spcPct val="115000"/>
                        </a:lnSpc>
                        <a:spcAft>
                          <a:spcPts val="0"/>
                        </a:spcAft>
                      </a:pP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print (</a:t>
                      </a: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role.index</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"".join(</a:t>
                      </a:r>
                      <a:endParaRPr lang="zh-CN"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120583865"/>
                  </a:ext>
                </a:extLst>
              </a:tr>
              <a:tr h="215770">
                <a:tc>
                  <a:txBody>
                    <a:bodyPr/>
                    <a:lstStyle/>
                    <a:p>
                      <a:pPr indent="127000" algn="just">
                        <a:lnSpc>
                          <a:spcPct val="115000"/>
                        </a:lnSpc>
                        <a:spcAft>
                          <a:spcPts val="0"/>
                        </a:spcAft>
                      </a:pP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["%s:(%</a:t>
                      </a: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d,%d</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 (arg.name, </a:t>
                      </a: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arg.range.start</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arg.range.end</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for </a:t>
                      </a: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arg</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in </a:t>
                      </a: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role.arguments</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582814426"/>
                  </a:ext>
                </a:extLst>
              </a:tr>
              <a:tr h="215770">
                <a:tc>
                  <a:txBody>
                    <a:bodyPr/>
                    <a:lstStyle/>
                    <a:p>
                      <a:pPr indent="127000" algn="just">
                        <a:lnSpc>
                          <a:spcPct val="115000"/>
                        </a:lnSpc>
                        <a:spcAft>
                          <a:spcPts val="0"/>
                        </a:spcAft>
                      </a:pPr>
                      <a:r>
                        <a:rPr lang="en-US" sz="14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labeller.release</a:t>
                      </a:r>
                      <a:r>
                        <a:rPr lang="en-US"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 </a:t>
                      </a:r>
                      <a:r>
                        <a:rPr lang="ja-JP"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释放模型</a:t>
                      </a:r>
                      <a:endParaRPr lang="zh-CN" sz="14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961896820"/>
                  </a:ext>
                </a:extLst>
              </a:tr>
            </a:tbl>
          </a:graphicData>
        </a:graphic>
      </p:graphicFrame>
      <p:sp>
        <p:nvSpPr>
          <p:cNvPr id="6" name="矩形 5"/>
          <p:cNvSpPr/>
          <p:nvPr/>
        </p:nvSpPr>
        <p:spPr>
          <a:xfrm>
            <a:off x="838200" y="6009377"/>
            <a:ext cx="6096000" cy="579646"/>
          </a:xfrm>
          <a:prstGeom prst="rect">
            <a:avLst/>
          </a:prstGeom>
        </p:spPr>
        <p:txBody>
          <a:bodyPr>
            <a:spAutoFit/>
          </a:bodyPr>
          <a:lstStyle/>
          <a:p>
            <a:pPr indent="2667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latin typeface="Consolas" panose="020B0609020204030204" pitchFamily="49" charset="0"/>
                <a:ea typeface="宋体" panose="02010600030101010101" pitchFamily="2" charset="-122"/>
                <a:cs typeface="Times New Roman" panose="02020603050405020304" pitchFamily="18" charset="0"/>
              </a:rPr>
              <a:t>1 A0:(0,0)A1:(2,4)</a:t>
            </a:r>
            <a:endParaRPr lang="zh-CN" altLang="zh-CN" dirty="0">
              <a:latin typeface="Consolas" panose="020B0609020204030204" pitchFamily="49" charset="0"/>
              <a:ea typeface="宋体" panose="02010600030101010101" pitchFamily="2" charset="-122"/>
              <a:cs typeface="Times New Roman" panose="02020603050405020304" pitchFamily="18" charset="0"/>
            </a:endParaRPr>
          </a:p>
          <a:p>
            <a:pPr indent="2667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latin typeface="Consolas" panose="020B0609020204030204" pitchFamily="49" charset="0"/>
                <a:ea typeface="宋体" panose="02010600030101010101" pitchFamily="2" charset="-122"/>
                <a:cs typeface="Times New Roman" panose="02020603050405020304" pitchFamily="18" charset="0"/>
              </a:rPr>
              <a:t>4 A1:(2,3)</a:t>
            </a:r>
            <a:endParaRPr lang="zh-CN" altLang="zh-CN" dirty="0">
              <a:effectLst/>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8885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.2 </a:t>
            </a:r>
            <a:r>
              <a:rPr lang="zh-CN" altLang="en-US" dirty="0" smtClean="0"/>
              <a:t>字符串的函数操作</a:t>
            </a:r>
            <a:endParaRPr lang="en-US" dirty="0"/>
          </a:p>
        </p:txBody>
      </p:sp>
      <p:sp>
        <p:nvSpPr>
          <p:cNvPr id="7" name="文本框 6"/>
          <p:cNvSpPr txBox="1"/>
          <p:nvPr/>
        </p:nvSpPr>
        <p:spPr>
          <a:xfrm>
            <a:off x="1103382" y="1287405"/>
            <a:ext cx="9982200" cy="1985159"/>
          </a:xfrm>
          <a:prstGeom prst="rect">
            <a:avLst/>
          </a:prstGeom>
          <a:noFill/>
        </p:spPr>
        <p:txBody>
          <a:bodyPr wrap="square" rtlCol="0">
            <a:spAutoFit/>
          </a:bodyPr>
          <a:lstStyle/>
          <a:p>
            <a:pPr>
              <a:spcBef>
                <a:spcPts val="1000"/>
              </a:spcBef>
            </a:pPr>
            <a:r>
              <a:rPr lang="zh-CN" altLang="zh-CN" sz="2000" dirty="0" smtClean="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3</a:t>
            </a:r>
            <a:r>
              <a:rPr lang="zh-CN" altLang="zh-CN" sz="2000" dirty="0">
                <a:latin typeface="宋体" panose="02010600030101010101" pitchFamily="2" charset="-122"/>
                <a:ea typeface="宋体" panose="02010600030101010101" pitchFamily="2" charset="-122"/>
              </a:rPr>
              <a:t>）删除空白</a:t>
            </a:r>
          </a:p>
          <a:p>
            <a:pPr marL="285750" lvl="0" indent="-285750">
              <a:spcBef>
                <a:spcPts val="1000"/>
              </a:spcBef>
              <a:buFont typeface="Arial" panose="020B0604020202020204" pitchFamily="34" charset="0"/>
              <a:buChar char="•"/>
            </a:pPr>
            <a:r>
              <a:rPr lang="en-US" altLang="zh-CN" sz="2000" dirty="0" smtClean="0">
                <a:latin typeface="宋体" panose="02010600030101010101" pitchFamily="2" charset="-122"/>
                <a:ea typeface="宋体" panose="02010600030101010101" pitchFamily="2" charset="-122"/>
              </a:rPr>
              <a:t>strip</a:t>
            </a:r>
            <a:r>
              <a:rPr lang="en-US"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：删除字符串中出现的空白。</a:t>
            </a:r>
            <a:endParaRPr lang="zh-CN" altLang="zh-CN" sz="2000" dirty="0">
              <a:latin typeface="宋体" panose="02010600030101010101" pitchFamily="2" charset="-122"/>
              <a:ea typeface="宋体" panose="02010600030101010101" pitchFamily="2" charset="-122"/>
            </a:endParaRPr>
          </a:p>
          <a:p>
            <a:pPr marL="285750" lvl="0" indent="-285750">
              <a:spcBef>
                <a:spcPts val="1000"/>
              </a:spcBef>
              <a:buFont typeface="Arial" panose="020B0604020202020204" pitchFamily="34" charset="0"/>
              <a:buChar char="•"/>
            </a:pPr>
            <a:r>
              <a:rPr lang="en-US" altLang="zh-CN" sz="2000" dirty="0" err="1">
                <a:latin typeface="宋体" panose="02010600030101010101" pitchFamily="2" charset="-122"/>
                <a:ea typeface="宋体" panose="02010600030101010101" pitchFamily="2" charset="-122"/>
              </a:rPr>
              <a:t>rstrp</a:t>
            </a:r>
            <a:r>
              <a:rPr lang="en-US"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：删除字符串中末尾处多余的空白。</a:t>
            </a:r>
            <a:endParaRPr lang="zh-CN" altLang="zh-CN" sz="2000" dirty="0">
              <a:latin typeface="宋体" panose="02010600030101010101" pitchFamily="2" charset="-122"/>
              <a:ea typeface="宋体" panose="02010600030101010101" pitchFamily="2" charset="-122"/>
            </a:endParaRPr>
          </a:p>
          <a:p>
            <a:pPr marL="285750" lvl="0" indent="-285750">
              <a:spcBef>
                <a:spcPts val="1000"/>
              </a:spcBef>
              <a:buFont typeface="Arial" panose="020B0604020202020204" pitchFamily="34" charset="0"/>
              <a:buChar char="•"/>
            </a:pPr>
            <a:r>
              <a:rPr lang="en-US" altLang="zh-CN" sz="2000" dirty="0" err="1">
                <a:latin typeface="宋体" panose="02010600030101010101" pitchFamily="2" charset="-122"/>
                <a:ea typeface="宋体" panose="02010600030101010101" pitchFamily="2" charset="-122"/>
              </a:rPr>
              <a:t>lstrp</a:t>
            </a:r>
            <a:r>
              <a:rPr lang="en-US" altLang="zh-CN" sz="2000" dirty="0">
                <a:latin typeface="宋体" panose="02010600030101010101" pitchFamily="2" charset="-122"/>
                <a:ea typeface="宋体" panose="02010600030101010101" pitchFamily="2" charset="-122"/>
              </a:rPr>
              <a:t>()</a:t>
            </a:r>
            <a:r>
              <a:rPr lang="ja-JP" altLang="zh-CN" sz="2000" dirty="0">
                <a:latin typeface="宋体" panose="02010600030101010101" pitchFamily="2" charset="-122"/>
                <a:ea typeface="宋体" panose="02010600030101010101" pitchFamily="2" charset="-122"/>
              </a:rPr>
              <a:t>：删除字符串中开头处多余的空白。</a:t>
            </a:r>
            <a:endParaRPr lang="zh-CN" altLang="zh-CN" sz="2000" dirty="0">
              <a:latin typeface="宋体" panose="02010600030101010101" pitchFamily="2" charset="-122"/>
              <a:ea typeface="宋体" panose="02010600030101010101" pitchFamily="2" charset="-122"/>
            </a:endParaRPr>
          </a:p>
          <a:p>
            <a:endParaRPr lang="zh-CN" altLang="zh-CN" dirty="0"/>
          </a:p>
        </p:txBody>
      </p:sp>
      <p:sp>
        <p:nvSpPr>
          <p:cNvPr id="17" name="文本框 16"/>
          <p:cNvSpPr txBox="1"/>
          <p:nvPr/>
        </p:nvSpPr>
        <p:spPr>
          <a:xfrm>
            <a:off x="1238146" y="5290871"/>
            <a:ext cx="1876926" cy="400110"/>
          </a:xfrm>
          <a:prstGeom prst="rect">
            <a:avLst/>
          </a:prstGeom>
          <a:noFill/>
        </p:spPr>
        <p:txBody>
          <a:bodyPr wrap="square" rtlCol="0">
            <a:spAutoFit/>
          </a:bodyPr>
          <a:lstStyle/>
          <a:p>
            <a:r>
              <a:rPr lang="zh-CN" altLang="en-US" sz="2000" dirty="0" smtClean="0">
                <a:latin typeface="宋体" panose="02010600030101010101" pitchFamily="2" charset="-122"/>
                <a:ea typeface="宋体" panose="02010600030101010101" pitchFamily="2" charset="-122"/>
              </a:rPr>
              <a:t>运行结果为</a:t>
            </a:r>
            <a:endParaRPr lang="zh-CN" altLang="en-US" sz="2000" dirty="0">
              <a:latin typeface="宋体" panose="02010600030101010101" pitchFamily="2" charset="-122"/>
              <a:ea typeface="宋体" panose="02010600030101010101" pitchFamily="2" charset="-122"/>
            </a:endParaRPr>
          </a:p>
        </p:txBody>
      </p:sp>
      <p:sp>
        <p:nvSpPr>
          <p:cNvPr id="18" name="文本框 17"/>
          <p:cNvSpPr txBox="1"/>
          <p:nvPr/>
        </p:nvSpPr>
        <p:spPr>
          <a:xfrm>
            <a:off x="2294966" y="5760549"/>
            <a:ext cx="3057869" cy="823302"/>
          </a:xfrm>
          <a:prstGeom prst="rect">
            <a:avLst/>
          </a:prstGeom>
          <a:noFill/>
        </p:spPr>
        <p:txBody>
          <a:bodyPr wrap="square" rtlCol="0">
            <a:spAutoFit/>
          </a:bodyPr>
          <a:lstStyle/>
          <a:p>
            <a:pPr indent="2667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I love the world!</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indent="3429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  I love the world!</a:t>
            </a:r>
            <a:endParaRPr lang="zh-CN"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endParaRPr>
          </a:p>
          <a:p>
            <a:pPr indent="266700" fontAlgn="base" latinLnBrk="1">
              <a:lnSpc>
                <a:spcPts val="19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rgbClr val="000000"/>
                </a:solidFill>
                <a:latin typeface="Consolas" panose="020B0609020204030204" pitchFamily="49" charset="0"/>
                <a:ea typeface="宋体" panose="02010600030101010101" pitchFamily="2" charset="-122"/>
                <a:cs typeface="Times New Roman" panose="02020603050405020304" pitchFamily="18" charset="0"/>
              </a:rPr>
              <a:t>I love the world! </a:t>
            </a:r>
            <a:endParaRPr lang="zh-CN" altLang="zh-CN"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4171948433"/>
              </p:ext>
            </p:extLst>
          </p:nvPr>
        </p:nvGraphicFramePr>
        <p:xfrm>
          <a:off x="2294966" y="3374430"/>
          <a:ext cx="8175685" cy="1733480"/>
        </p:xfrm>
        <a:graphic>
          <a:graphicData uri="http://schemas.openxmlformats.org/drawingml/2006/table">
            <a:tbl>
              <a:tblPr firstRow="1" firstCol="1" bandRow="1"/>
              <a:tblGrid>
                <a:gridCol w="8175685">
                  <a:extLst>
                    <a:ext uri="{9D8B030D-6E8A-4147-A177-3AD203B41FA5}">
                      <a16:colId xmlns:a16="http://schemas.microsoft.com/office/drawing/2014/main" val="113214654"/>
                    </a:ext>
                  </a:extLst>
                </a:gridCol>
              </a:tblGrid>
              <a:tr h="433370">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 = "  I love the world!  "     </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创建一个新的字符串并命名为</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2552919005"/>
                  </a:ext>
                </a:extLst>
              </a:tr>
              <a:tr h="433370">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s.strip</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删除字符串</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开头和末尾处的空白</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56020745"/>
                  </a:ext>
                </a:extLst>
              </a:tr>
              <a:tr h="433370">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s.rstrip</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删除字符串</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末尾处的空白</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711772056"/>
                  </a:ext>
                </a:extLst>
              </a:tr>
              <a:tr h="433370">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s.lstrip</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删除字符串</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开头处的空白</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959612376"/>
                  </a:ext>
                </a:extLst>
              </a:tr>
            </a:tbl>
          </a:graphicData>
        </a:graphic>
      </p:graphicFrame>
    </p:spTree>
    <p:extLst>
      <p:ext uri="{BB962C8B-B14F-4D97-AF65-F5344CB8AC3E}">
        <p14:creationId xmlns:p14="http://schemas.microsoft.com/office/powerpoint/2010/main" val="1230662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dirty="0" smtClean="0"/>
              <a:t>.2 </a:t>
            </a:r>
            <a:r>
              <a:rPr lang="zh-CN" altLang="en-US" dirty="0" smtClean="0"/>
              <a:t>字符串的函数操作</a:t>
            </a:r>
            <a:endParaRPr lang="en-US" dirty="0"/>
          </a:p>
        </p:txBody>
      </p:sp>
      <p:sp>
        <p:nvSpPr>
          <p:cNvPr id="7" name="文本框 6"/>
          <p:cNvSpPr txBox="1"/>
          <p:nvPr/>
        </p:nvSpPr>
        <p:spPr>
          <a:xfrm>
            <a:off x="1103382" y="1439306"/>
            <a:ext cx="9982200" cy="1143903"/>
          </a:xfrm>
          <a:prstGeom prst="rect">
            <a:avLst/>
          </a:prstGeom>
          <a:noFill/>
        </p:spPr>
        <p:txBody>
          <a:bodyPr wrap="square" rtlCol="0">
            <a:spAutoFit/>
          </a:bodyPr>
          <a:lstStyle/>
          <a:p>
            <a:pPr>
              <a:spcBef>
                <a:spcPts val="1000"/>
              </a:spcBef>
            </a:pPr>
            <a:r>
              <a:rPr lang="zh-CN" altLang="zh-CN"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4</a:t>
            </a:r>
            <a:r>
              <a:rPr lang="zh-CN"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分割字符串</a:t>
            </a:r>
            <a:endParaRPr lang="zh-CN" altLang="zh-CN" sz="2000" dirty="0">
              <a:latin typeface="宋体" panose="02010600030101010101" pitchFamily="2" charset="-122"/>
              <a:ea typeface="宋体" panose="02010600030101010101" pitchFamily="2" charset="-122"/>
            </a:endParaRPr>
          </a:p>
          <a:p>
            <a:pPr>
              <a:spcBef>
                <a:spcPts val="1000"/>
              </a:spcBef>
            </a:pPr>
            <a:r>
              <a:rPr lang="en-US" altLang="ja-JP" sz="2000" dirty="0" smtClean="0">
                <a:latin typeface="宋体" panose="02010600030101010101" pitchFamily="2" charset="-122"/>
                <a:ea typeface="宋体" panose="02010600030101010101" pitchFamily="2" charset="-122"/>
              </a:rPr>
              <a:t>    </a:t>
            </a:r>
            <a:r>
              <a:rPr lang="ja-JP" altLang="zh-CN" sz="2000" dirty="0" smtClean="0">
                <a:latin typeface="宋体" panose="02010600030101010101" pitchFamily="2" charset="-122"/>
                <a:ea typeface="宋体" panose="02010600030101010101" pitchFamily="2" charset="-122"/>
              </a:rPr>
              <a:t>使用</a:t>
            </a:r>
            <a:r>
              <a:rPr lang="zh-CN" altLang="en-US" sz="2000" dirty="0" smtClean="0">
                <a:latin typeface="宋体" panose="02010600030101010101" pitchFamily="2" charset="-122"/>
                <a:ea typeface="宋体" panose="02010600030101010101" pitchFamily="2" charset="-122"/>
              </a:rPr>
              <a:t>、</a:t>
            </a:r>
            <a:r>
              <a:rPr lang="ja-JP" altLang="zh-CN" sz="2000" dirty="0" smtClean="0">
                <a:latin typeface="宋体" panose="02010600030101010101" pitchFamily="2" charset="-122"/>
                <a:ea typeface="宋体" panose="02010600030101010101" pitchFamily="2" charset="-122"/>
              </a:rPr>
              <a:t>函数</a:t>
            </a:r>
            <a:r>
              <a:rPr lang="en-US" altLang="zh-CN" sz="2000" dirty="0">
                <a:latin typeface="宋体" panose="02010600030101010101" pitchFamily="2" charset="-122"/>
                <a:ea typeface="宋体" panose="02010600030101010101" pitchFamily="2" charset="-122"/>
              </a:rPr>
              <a:t>split()</a:t>
            </a:r>
            <a:r>
              <a:rPr lang="ja-JP" altLang="zh-CN" sz="2000" dirty="0">
                <a:latin typeface="宋体" panose="02010600030101010101" pitchFamily="2" charset="-122"/>
                <a:ea typeface="宋体" panose="02010600030101010101" pitchFamily="2" charset="-122"/>
              </a:rPr>
              <a:t>对字符串进行基于分隔符的分割，得到若干个子字符串组成的列表。</a:t>
            </a:r>
            <a:r>
              <a:rPr lang="ja-JP" altLang="zh-CN" sz="2000" dirty="0" smtClean="0">
                <a:latin typeface="宋体" panose="02010600030101010101" pitchFamily="2" charset="-122"/>
                <a:ea typeface="宋体" panose="02010600030101010101" pitchFamily="2" charset="-122"/>
              </a:rPr>
              <a:t>若不</a:t>
            </a:r>
            <a:r>
              <a:rPr lang="ja-JP" altLang="zh-CN" sz="2000" dirty="0">
                <a:latin typeface="宋体" panose="02010600030101010101" pitchFamily="2" charset="-122"/>
                <a:ea typeface="宋体" panose="02010600030101010101" pitchFamily="2" charset="-122"/>
              </a:rPr>
              <a:t>指定分隔符，那么</a:t>
            </a:r>
            <a:r>
              <a:rPr lang="en-US" altLang="zh-CN" sz="2000" dirty="0">
                <a:latin typeface="宋体" panose="02010600030101010101" pitchFamily="2" charset="-122"/>
                <a:ea typeface="宋体" panose="02010600030101010101" pitchFamily="2" charset="-122"/>
              </a:rPr>
              <a:t>split()</a:t>
            </a:r>
            <a:r>
              <a:rPr lang="ja-JP" altLang="zh-CN" sz="2000" dirty="0">
                <a:latin typeface="宋体" panose="02010600030101010101" pitchFamily="2" charset="-122"/>
                <a:ea typeface="宋体" panose="02010600030101010101" pitchFamily="2" charset="-122"/>
              </a:rPr>
              <a:t>将默认使用空白字符，即换行符、空格或者制表符。</a:t>
            </a:r>
            <a:endParaRPr lang="zh-CN" altLang="zh-CN" sz="2000" dirty="0">
              <a:latin typeface="宋体" panose="02010600030101010101" pitchFamily="2" charset="-122"/>
              <a:ea typeface="宋体" panose="02010600030101010101" pitchFamily="2" charset="-122"/>
            </a:endParaRPr>
          </a:p>
        </p:txBody>
      </p:sp>
      <p:sp>
        <p:nvSpPr>
          <p:cNvPr id="17" name="文本框 16"/>
          <p:cNvSpPr txBox="1"/>
          <p:nvPr/>
        </p:nvSpPr>
        <p:spPr>
          <a:xfrm>
            <a:off x="1247122" y="4523187"/>
            <a:ext cx="1876926" cy="400110"/>
          </a:xfrm>
          <a:prstGeom prst="rect">
            <a:avLst/>
          </a:prstGeom>
          <a:noFill/>
        </p:spPr>
        <p:txBody>
          <a:bodyPr wrap="square" rtlCol="0">
            <a:spAutoFit/>
          </a:bodyPr>
          <a:lstStyle/>
          <a:p>
            <a:r>
              <a:rPr lang="zh-CN" altLang="en-US" sz="2000" dirty="0" smtClean="0">
                <a:latin typeface="宋体" panose="02010600030101010101" pitchFamily="2" charset="-122"/>
                <a:ea typeface="宋体" panose="02010600030101010101" pitchFamily="2" charset="-122"/>
              </a:rPr>
              <a:t>运行结果为</a:t>
            </a:r>
            <a:endParaRPr lang="zh-CN" altLang="en-US" sz="2000" dirty="0">
              <a:latin typeface="宋体" panose="02010600030101010101" pitchFamily="2" charset="-122"/>
              <a:ea typeface="宋体" panose="02010600030101010101" pitchFamily="2" charset="-122"/>
            </a:endParaRPr>
          </a:p>
        </p:txBody>
      </p:sp>
      <p:sp>
        <p:nvSpPr>
          <p:cNvPr id="18" name="文本框 17"/>
          <p:cNvSpPr txBox="1"/>
          <p:nvPr/>
        </p:nvSpPr>
        <p:spPr>
          <a:xfrm>
            <a:off x="2319560" y="5069595"/>
            <a:ext cx="4651649" cy="1200329"/>
          </a:xfrm>
          <a:prstGeom prst="rect">
            <a:avLst/>
          </a:prstGeom>
          <a:noFill/>
        </p:spPr>
        <p:txBody>
          <a:bodyPr wrap="square" rtlCol="0">
            <a:spAutoFit/>
          </a:bodyPr>
          <a:lstStyle/>
          <a:p>
            <a:r>
              <a:rPr lang="en-US" altLang="zh-CN" dirty="0">
                <a:latin typeface="Consolas" panose="020B0609020204030204" pitchFamily="49" charset="0"/>
              </a:rPr>
              <a:t>['</a:t>
            </a:r>
            <a:r>
              <a:rPr lang="en-US" altLang="zh-CN" dirty="0" err="1">
                <a:latin typeface="Consolas" panose="020B0609020204030204" pitchFamily="49" charset="0"/>
              </a:rPr>
              <a:t>Jonny,Nice</a:t>
            </a:r>
            <a:r>
              <a:rPr lang="en-US" altLang="zh-CN" dirty="0">
                <a:latin typeface="Consolas" panose="020B0609020204030204" pitchFamily="49" charset="0"/>
              </a:rPr>
              <a:t>', 'to', 'meet', 'you!']</a:t>
            </a:r>
            <a:endParaRPr lang="zh-CN" altLang="zh-CN" dirty="0">
              <a:latin typeface="Consolas" panose="020B0609020204030204" pitchFamily="49" charset="0"/>
            </a:endParaRPr>
          </a:p>
          <a:p>
            <a:r>
              <a:rPr lang="en-US" altLang="zh-CN" dirty="0">
                <a:latin typeface="Consolas" panose="020B0609020204030204" pitchFamily="49" charset="0"/>
              </a:rPr>
              <a:t>['Jonny', 'Nice to meet you!']</a:t>
            </a:r>
            <a:endParaRPr lang="zh-CN" altLang="zh-CN" dirty="0">
              <a:latin typeface="Consolas" panose="020B0609020204030204" pitchFamily="49" charset="0"/>
            </a:endParaRPr>
          </a:p>
          <a:p>
            <a:r>
              <a:rPr lang="en-US" altLang="zh-CN" dirty="0">
                <a:latin typeface="Consolas" panose="020B0609020204030204" pitchFamily="49" charset="0"/>
              </a:rPr>
              <a:t>['</a:t>
            </a:r>
            <a:r>
              <a:rPr lang="en-US" altLang="zh-CN" dirty="0" err="1">
                <a:latin typeface="Consolas" panose="020B0609020204030204" pitchFamily="49" charset="0"/>
              </a:rPr>
              <a:t>Jonny,Nice</a:t>
            </a:r>
            <a:r>
              <a:rPr lang="en-US" altLang="zh-CN" dirty="0">
                <a:latin typeface="Consolas" panose="020B0609020204030204" pitchFamily="49" charset="0"/>
              </a:rPr>
              <a:t>', 'to', 'meet', 'you!']</a:t>
            </a:r>
            <a:endParaRPr lang="zh-CN" altLang="zh-CN" dirty="0">
              <a:latin typeface="Consolas" panose="020B0609020204030204" pitchFamily="49" charset="0"/>
            </a:endParaRPr>
          </a:p>
          <a:p>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738030013"/>
              </p:ext>
            </p:extLst>
          </p:nvPr>
        </p:nvGraphicFramePr>
        <p:xfrm>
          <a:off x="2319560" y="2849353"/>
          <a:ext cx="7479855" cy="1527536"/>
        </p:xfrm>
        <a:graphic>
          <a:graphicData uri="http://schemas.openxmlformats.org/drawingml/2006/table">
            <a:tbl>
              <a:tblPr firstRow="1" firstCol="1" bandRow="1"/>
              <a:tblGrid>
                <a:gridCol w="7479855">
                  <a:extLst>
                    <a:ext uri="{9D8B030D-6E8A-4147-A177-3AD203B41FA5}">
                      <a16:colId xmlns:a16="http://schemas.microsoft.com/office/drawing/2014/main" val="3110094960"/>
                    </a:ext>
                  </a:extLst>
                </a:gridCol>
              </a:tblGrid>
              <a:tr h="381884">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 = "</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Jonny,Nice</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to meet you!" </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创建一个新的字符串并命名为</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1641459818"/>
                  </a:ext>
                </a:extLst>
              </a:tr>
              <a:tr h="381884">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s.split</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           </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以空格作为分隔符拆分字符串</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518723991"/>
                  </a:ext>
                </a:extLst>
              </a:tr>
              <a:tr h="381884">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s.split</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baseline="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以逗号作为分隔符拆分字符串</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724418804"/>
                  </a:ext>
                </a:extLst>
              </a:tr>
              <a:tr h="381884">
                <a:tc>
                  <a:txBody>
                    <a:bodyPr/>
                    <a:lstStyle/>
                    <a:p>
                      <a:pPr indent="127000" algn="just">
                        <a:lnSpc>
                          <a:spcPts val="1900"/>
                        </a:lnSpc>
                        <a:spcAft>
                          <a:spcPts val="0"/>
                        </a:spcAft>
                      </a:pP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sz="1800" kern="10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s.split</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baseline="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1800" kern="100" dirty="0" smtClean="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r>
                        <a:rPr lang="ja-JP"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不指定分隔符拆分字符串</a:t>
                      </a:r>
                      <a:r>
                        <a:rPr lang="en-US" sz="1800" kern="10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s</a:t>
                      </a:r>
                      <a:endParaRPr 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634505143"/>
                  </a:ext>
                </a:extLst>
              </a:tr>
            </a:tbl>
          </a:graphicData>
        </a:graphic>
      </p:graphicFrame>
    </p:spTree>
    <p:extLst>
      <p:ext uri="{BB962C8B-B14F-4D97-AF65-F5344CB8AC3E}">
        <p14:creationId xmlns:p14="http://schemas.microsoft.com/office/powerpoint/2010/main" val="285898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BAFF00-647E-4627-9B6C-A5CDC1F32200}">
  <ds:schemaRefs>
    <ds:schemaRef ds:uri="http://purl.org/dc/elements/1.1/"/>
    <ds:schemaRef ds:uri="http://schemas.openxmlformats.org/package/2006/metadata/core-properties"/>
    <ds:schemaRef ds:uri="http://www.w3.org/XML/1998/namespace"/>
    <ds:schemaRef ds:uri="http://schemas.microsoft.com/office/2006/documentManagement/types"/>
    <ds:schemaRef ds:uri="http://purl.org/dc/terms/"/>
    <ds:schemaRef ds:uri="http://schemas.microsoft.com/office/infopath/2007/PartnerControls"/>
    <ds:schemaRef ds:uri="a4f35948-e619-41b3-aa29-22878b09cfd2"/>
    <ds:schemaRef ds:uri="40262f94-9f35-4ac3-9a90-690165a166b7"/>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2DDC6030-8312-4894-9236-1E15DA4F39C5}">
  <ds:schemaRefs>
    <ds:schemaRef ds:uri="http://schemas.microsoft.com/sharepoint/v3/contenttype/forms"/>
  </ds:schemaRefs>
</ds:datastoreItem>
</file>

<file path=customXml/itemProps3.xml><?xml version="1.0" encoding="utf-8"?>
<ds:datastoreItem xmlns:ds="http://schemas.openxmlformats.org/officeDocument/2006/customXml" ds:itemID="{5400D5F3-AA73-4EC6-BCD9-0DC3E330E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492</TotalTime>
  <Words>7881</Words>
  <Application>Microsoft Office PowerPoint</Application>
  <PresentationFormat>宽屏</PresentationFormat>
  <Paragraphs>821</Paragraphs>
  <Slides>70</Slides>
  <Notes>70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70</vt:i4>
      </vt:variant>
    </vt:vector>
  </HeadingPairs>
  <TitlesOfParts>
    <vt:vector size="80" baseType="lpstr">
      <vt:lpstr>Euphemia</vt:lpstr>
      <vt:lpstr>Plantagenet Cherokee</vt:lpstr>
      <vt:lpstr>等线</vt:lpstr>
      <vt:lpstr>宋体</vt:lpstr>
      <vt:lpstr>Arial</vt:lpstr>
      <vt:lpstr>Cambria Math</vt:lpstr>
      <vt:lpstr>Consolas</vt:lpstr>
      <vt:lpstr>Times New Roman</vt:lpstr>
      <vt:lpstr>Wingdings</vt:lpstr>
      <vt:lpstr>Academic Literature 16x9</vt:lpstr>
      <vt:lpstr>第10章 文本处理</vt:lpstr>
      <vt:lpstr>教学内容</vt:lpstr>
      <vt:lpstr>10.1 文本处理概述</vt:lpstr>
      <vt:lpstr>10.1 文本处理概述</vt:lpstr>
      <vt:lpstr>10.2 字符串的函数操作</vt:lpstr>
      <vt:lpstr>10.2 字符串的函数操作</vt:lpstr>
      <vt:lpstr>10.2 字符串的函数操作</vt:lpstr>
      <vt:lpstr>10.2 字符串的函数操作</vt:lpstr>
      <vt:lpstr>10.2 字符串的函数操作</vt:lpstr>
      <vt:lpstr>10.2 字符串的函数操作</vt:lpstr>
      <vt:lpstr>10.2 字符串的函数操作</vt:lpstr>
      <vt:lpstr>10.2 字符串的函数操作</vt:lpstr>
      <vt:lpstr>10.2 字符串的函数操作</vt:lpstr>
      <vt:lpstr>10.2 字符串的函数操作</vt:lpstr>
      <vt:lpstr>10.2 字符串的函数操作</vt:lpstr>
      <vt:lpstr>10.3 正则表达式</vt:lpstr>
      <vt:lpstr>10.3 正则表达式</vt:lpstr>
      <vt:lpstr>10.3 正则表达式</vt:lpstr>
      <vt:lpstr>10.3 正则表达式</vt:lpstr>
      <vt:lpstr>10.3 正则表达式</vt:lpstr>
      <vt:lpstr>10.3 正则表达式</vt:lpstr>
      <vt:lpstr>10.3 正则表达式</vt:lpstr>
      <vt:lpstr>10.3 正则表达式</vt:lpstr>
      <vt:lpstr>10.3 正则表达式</vt:lpstr>
      <vt:lpstr>10.3 正则表达式</vt:lpstr>
      <vt:lpstr>10.3 正则表达式</vt:lpstr>
      <vt:lpstr>10.3 正则表达式</vt:lpstr>
      <vt:lpstr>10.3 正则表达式</vt:lpstr>
      <vt:lpstr>10.3 正则表达式</vt:lpstr>
      <vt:lpstr>10.3 正则表达式</vt:lpstr>
      <vt:lpstr>10.3 正则表达式</vt:lpstr>
      <vt:lpstr>10.3 正则表达式</vt:lpstr>
      <vt:lpstr>10.3 正则表达式</vt:lpstr>
      <vt:lpstr>10.3 正则表达式</vt:lpstr>
      <vt:lpstr>10.3 正则表达式</vt:lpstr>
      <vt:lpstr>10.3 正则表达式</vt:lpstr>
      <vt:lpstr>10.3 正则表达式</vt:lpstr>
      <vt:lpstr>10.3 正则表达式</vt:lpstr>
      <vt:lpstr>10.3 正则表达式</vt:lpstr>
      <vt:lpstr>10.3 正则表达式</vt:lpstr>
      <vt:lpstr>10.3 正则表达式</vt:lpstr>
      <vt:lpstr>10.4 自然语言处理</vt:lpstr>
      <vt:lpstr>10.4 自然语言处理</vt:lpstr>
      <vt:lpstr>10.4 自然语言处理</vt:lpstr>
      <vt:lpstr>10.4 自然语言处理</vt:lpstr>
      <vt:lpstr>10.4 自然语言处理</vt:lpstr>
      <vt:lpstr>10.4 自然语言处理</vt:lpstr>
      <vt:lpstr>10.4 自然语言处理</vt:lpstr>
      <vt:lpstr>10.4 自然语言处理</vt:lpstr>
      <vt:lpstr>10.4 自然语言处理</vt:lpstr>
      <vt:lpstr>10.4 自然语言处理</vt:lpstr>
      <vt:lpstr>10.4 自然语言处理</vt:lpstr>
      <vt:lpstr>10.5 自然语言处理常用工具库</vt:lpstr>
      <vt:lpstr>10.5 自然语言处理常用工具库</vt:lpstr>
      <vt:lpstr>10.5 自然语言处理常用工具库</vt:lpstr>
      <vt:lpstr>10.5 自然语言处理常用工具库</vt:lpstr>
      <vt:lpstr>10.5 自然语言处理常用工具库</vt:lpstr>
      <vt:lpstr>10.5 自然语言处理常用工具库</vt:lpstr>
      <vt:lpstr>10.5自然语言处理常用工具库</vt:lpstr>
      <vt:lpstr>10.5 自然语言处理常用工具库</vt:lpstr>
      <vt:lpstr>10.5 自然语言处理常用工具库</vt:lpstr>
      <vt:lpstr>10.5 自然语言处理常用工具库</vt:lpstr>
      <vt:lpstr>10.5 自然语言处理常用工具库</vt:lpstr>
      <vt:lpstr>10.5 自然语言处理常用工具库</vt:lpstr>
      <vt:lpstr>10.5 自然语言处理常用工具库</vt:lpstr>
      <vt:lpstr>10.5 自然语言处理常用工具库</vt:lpstr>
      <vt:lpstr>10.5 自然语言处理常用工具库</vt:lpstr>
      <vt:lpstr>10.5 自然语言处理常用工具库</vt:lpstr>
      <vt:lpstr>10.5 自然语言处理常用工具库</vt:lpstr>
      <vt:lpstr>10.5 自然语言处理常用工具库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Brett</dc:creator>
  <cp:lastModifiedBy>Brett Brett</cp:lastModifiedBy>
  <cp:revision>80</cp:revision>
  <dcterms:created xsi:type="dcterms:W3CDTF">2014-04-17T22:28:38Z</dcterms:created>
  <dcterms:modified xsi:type="dcterms:W3CDTF">2020-02-25T09:05:08Z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