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9"/>
  </p:notesMasterIdLst>
  <p:handoutMasterIdLst>
    <p:handoutMasterId r:id="rId80"/>
  </p:handoutMasterIdLst>
  <p:sldIdLst>
    <p:sldId id="256" r:id="rId5"/>
    <p:sldId id="257" r:id="rId6"/>
    <p:sldId id="269" r:id="rId7"/>
    <p:sldId id="25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1" r:id="rId28"/>
    <p:sldId id="292" r:id="rId29"/>
    <p:sldId id="293" r:id="rId30"/>
    <p:sldId id="294" r:id="rId31"/>
    <p:sldId id="295" r:id="rId32"/>
    <p:sldId id="296"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9" r:id="rId74"/>
    <p:sldId id="340" r:id="rId75"/>
    <p:sldId id="341" r:id="rId76"/>
    <p:sldId id="342" r:id="rId77"/>
    <p:sldId id="270"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5073" autoAdjust="0"/>
  </p:normalViewPr>
  <p:slideViewPr>
    <p:cSldViewPr snapToGrid="0" showGuides="1">
      <p:cViewPr varScale="1">
        <p:scale>
          <a:sx n="39" d="100"/>
          <a:sy n="39" d="100"/>
        </p:scale>
        <p:origin x="82" y="99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909761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3738531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4096302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340178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1518817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1774281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3237509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1030039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1569736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35334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3152423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1847723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3825878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2502217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2383387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25</a:t>
            </a:fld>
            <a:endParaRPr lang="en-US"/>
          </a:p>
        </p:txBody>
      </p:sp>
    </p:spTree>
    <p:extLst>
      <p:ext uri="{BB962C8B-B14F-4D97-AF65-F5344CB8AC3E}">
        <p14:creationId xmlns:p14="http://schemas.microsoft.com/office/powerpoint/2010/main" val="2574041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26</a:t>
            </a:fld>
            <a:endParaRPr lang="en-US"/>
          </a:p>
        </p:txBody>
      </p:sp>
    </p:spTree>
    <p:extLst>
      <p:ext uri="{BB962C8B-B14F-4D97-AF65-F5344CB8AC3E}">
        <p14:creationId xmlns:p14="http://schemas.microsoft.com/office/powerpoint/2010/main" val="1248342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27</a:t>
            </a:fld>
            <a:endParaRPr lang="en-US"/>
          </a:p>
        </p:txBody>
      </p:sp>
    </p:spTree>
    <p:extLst>
      <p:ext uri="{BB962C8B-B14F-4D97-AF65-F5344CB8AC3E}">
        <p14:creationId xmlns:p14="http://schemas.microsoft.com/office/powerpoint/2010/main" val="1890562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28</a:t>
            </a:fld>
            <a:endParaRPr lang="en-US"/>
          </a:p>
        </p:txBody>
      </p:sp>
    </p:spTree>
    <p:extLst>
      <p:ext uri="{BB962C8B-B14F-4D97-AF65-F5344CB8AC3E}">
        <p14:creationId xmlns:p14="http://schemas.microsoft.com/office/powerpoint/2010/main" val="1247919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29</a:t>
            </a:fld>
            <a:endParaRPr lang="en-US"/>
          </a:p>
        </p:txBody>
      </p:sp>
    </p:spTree>
    <p:extLst>
      <p:ext uri="{BB962C8B-B14F-4D97-AF65-F5344CB8AC3E}">
        <p14:creationId xmlns:p14="http://schemas.microsoft.com/office/powerpoint/2010/main" val="232253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38670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30</a:t>
            </a:fld>
            <a:endParaRPr lang="en-US"/>
          </a:p>
        </p:txBody>
      </p:sp>
    </p:spTree>
    <p:extLst>
      <p:ext uri="{BB962C8B-B14F-4D97-AF65-F5344CB8AC3E}">
        <p14:creationId xmlns:p14="http://schemas.microsoft.com/office/powerpoint/2010/main" val="3202320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31</a:t>
            </a:fld>
            <a:endParaRPr lang="en-US"/>
          </a:p>
        </p:txBody>
      </p:sp>
    </p:spTree>
    <p:extLst>
      <p:ext uri="{BB962C8B-B14F-4D97-AF65-F5344CB8AC3E}">
        <p14:creationId xmlns:p14="http://schemas.microsoft.com/office/powerpoint/2010/main" val="60414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32</a:t>
            </a:fld>
            <a:endParaRPr lang="en-US"/>
          </a:p>
        </p:txBody>
      </p:sp>
    </p:spTree>
    <p:extLst>
      <p:ext uri="{BB962C8B-B14F-4D97-AF65-F5344CB8AC3E}">
        <p14:creationId xmlns:p14="http://schemas.microsoft.com/office/powerpoint/2010/main" val="3313388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33</a:t>
            </a:fld>
            <a:endParaRPr lang="en-US"/>
          </a:p>
        </p:txBody>
      </p:sp>
    </p:spTree>
    <p:extLst>
      <p:ext uri="{BB962C8B-B14F-4D97-AF65-F5344CB8AC3E}">
        <p14:creationId xmlns:p14="http://schemas.microsoft.com/office/powerpoint/2010/main" val="3809315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34</a:t>
            </a:fld>
            <a:endParaRPr lang="en-US"/>
          </a:p>
        </p:txBody>
      </p:sp>
    </p:spTree>
    <p:extLst>
      <p:ext uri="{BB962C8B-B14F-4D97-AF65-F5344CB8AC3E}">
        <p14:creationId xmlns:p14="http://schemas.microsoft.com/office/powerpoint/2010/main" val="1914933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35</a:t>
            </a:fld>
            <a:endParaRPr lang="en-US"/>
          </a:p>
        </p:txBody>
      </p:sp>
    </p:spTree>
    <p:extLst>
      <p:ext uri="{BB962C8B-B14F-4D97-AF65-F5344CB8AC3E}">
        <p14:creationId xmlns:p14="http://schemas.microsoft.com/office/powerpoint/2010/main" val="225776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36</a:t>
            </a:fld>
            <a:endParaRPr lang="en-US"/>
          </a:p>
        </p:txBody>
      </p:sp>
    </p:spTree>
    <p:extLst>
      <p:ext uri="{BB962C8B-B14F-4D97-AF65-F5344CB8AC3E}">
        <p14:creationId xmlns:p14="http://schemas.microsoft.com/office/powerpoint/2010/main" val="3332406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37</a:t>
            </a:fld>
            <a:endParaRPr lang="en-US"/>
          </a:p>
        </p:txBody>
      </p:sp>
    </p:spTree>
    <p:extLst>
      <p:ext uri="{BB962C8B-B14F-4D97-AF65-F5344CB8AC3E}">
        <p14:creationId xmlns:p14="http://schemas.microsoft.com/office/powerpoint/2010/main" val="1509641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38</a:t>
            </a:fld>
            <a:endParaRPr lang="en-US"/>
          </a:p>
        </p:txBody>
      </p:sp>
    </p:spTree>
    <p:extLst>
      <p:ext uri="{BB962C8B-B14F-4D97-AF65-F5344CB8AC3E}">
        <p14:creationId xmlns:p14="http://schemas.microsoft.com/office/powerpoint/2010/main" val="4198190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39</a:t>
            </a:fld>
            <a:endParaRPr lang="en-US"/>
          </a:p>
        </p:txBody>
      </p:sp>
    </p:spTree>
    <p:extLst>
      <p:ext uri="{BB962C8B-B14F-4D97-AF65-F5344CB8AC3E}">
        <p14:creationId xmlns:p14="http://schemas.microsoft.com/office/powerpoint/2010/main" val="334948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40</a:t>
            </a:fld>
            <a:endParaRPr lang="en-US"/>
          </a:p>
        </p:txBody>
      </p:sp>
    </p:spTree>
    <p:extLst>
      <p:ext uri="{BB962C8B-B14F-4D97-AF65-F5344CB8AC3E}">
        <p14:creationId xmlns:p14="http://schemas.microsoft.com/office/powerpoint/2010/main" val="347949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41</a:t>
            </a:fld>
            <a:endParaRPr lang="en-US"/>
          </a:p>
        </p:txBody>
      </p:sp>
    </p:spTree>
    <p:extLst>
      <p:ext uri="{BB962C8B-B14F-4D97-AF65-F5344CB8AC3E}">
        <p14:creationId xmlns:p14="http://schemas.microsoft.com/office/powerpoint/2010/main" val="1174989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42</a:t>
            </a:fld>
            <a:endParaRPr lang="en-US"/>
          </a:p>
        </p:txBody>
      </p:sp>
    </p:spTree>
    <p:extLst>
      <p:ext uri="{BB962C8B-B14F-4D97-AF65-F5344CB8AC3E}">
        <p14:creationId xmlns:p14="http://schemas.microsoft.com/office/powerpoint/2010/main" val="2492934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43</a:t>
            </a:fld>
            <a:endParaRPr lang="en-US"/>
          </a:p>
        </p:txBody>
      </p:sp>
    </p:spTree>
    <p:extLst>
      <p:ext uri="{BB962C8B-B14F-4D97-AF65-F5344CB8AC3E}">
        <p14:creationId xmlns:p14="http://schemas.microsoft.com/office/powerpoint/2010/main" val="25018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44</a:t>
            </a:fld>
            <a:endParaRPr lang="en-US"/>
          </a:p>
        </p:txBody>
      </p:sp>
    </p:spTree>
    <p:extLst>
      <p:ext uri="{BB962C8B-B14F-4D97-AF65-F5344CB8AC3E}">
        <p14:creationId xmlns:p14="http://schemas.microsoft.com/office/powerpoint/2010/main" val="5909290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45</a:t>
            </a:fld>
            <a:endParaRPr lang="en-US"/>
          </a:p>
        </p:txBody>
      </p:sp>
    </p:spTree>
    <p:extLst>
      <p:ext uri="{BB962C8B-B14F-4D97-AF65-F5344CB8AC3E}">
        <p14:creationId xmlns:p14="http://schemas.microsoft.com/office/powerpoint/2010/main" val="1513468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46</a:t>
            </a:fld>
            <a:endParaRPr lang="en-US"/>
          </a:p>
        </p:txBody>
      </p:sp>
    </p:spTree>
    <p:extLst>
      <p:ext uri="{BB962C8B-B14F-4D97-AF65-F5344CB8AC3E}">
        <p14:creationId xmlns:p14="http://schemas.microsoft.com/office/powerpoint/2010/main" val="3513466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47</a:t>
            </a:fld>
            <a:endParaRPr lang="en-US"/>
          </a:p>
        </p:txBody>
      </p:sp>
    </p:spTree>
    <p:extLst>
      <p:ext uri="{BB962C8B-B14F-4D97-AF65-F5344CB8AC3E}">
        <p14:creationId xmlns:p14="http://schemas.microsoft.com/office/powerpoint/2010/main" val="3387367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48</a:t>
            </a:fld>
            <a:endParaRPr lang="en-US"/>
          </a:p>
        </p:txBody>
      </p:sp>
    </p:spTree>
    <p:extLst>
      <p:ext uri="{BB962C8B-B14F-4D97-AF65-F5344CB8AC3E}">
        <p14:creationId xmlns:p14="http://schemas.microsoft.com/office/powerpoint/2010/main" val="2627297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49</a:t>
            </a:fld>
            <a:endParaRPr lang="en-US"/>
          </a:p>
        </p:txBody>
      </p:sp>
    </p:spTree>
    <p:extLst>
      <p:ext uri="{BB962C8B-B14F-4D97-AF65-F5344CB8AC3E}">
        <p14:creationId xmlns:p14="http://schemas.microsoft.com/office/powerpoint/2010/main" val="359772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018776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50</a:t>
            </a:fld>
            <a:endParaRPr lang="en-US"/>
          </a:p>
        </p:txBody>
      </p:sp>
    </p:spTree>
    <p:extLst>
      <p:ext uri="{BB962C8B-B14F-4D97-AF65-F5344CB8AC3E}">
        <p14:creationId xmlns:p14="http://schemas.microsoft.com/office/powerpoint/2010/main" val="501388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51</a:t>
            </a:fld>
            <a:endParaRPr lang="en-US"/>
          </a:p>
        </p:txBody>
      </p:sp>
    </p:spTree>
    <p:extLst>
      <p:ext uri="{BB962C8B-B14F-4D97-AF65-F5344CB8AC3E}">
        <p14:creationId xmlns:p14="http://schemas.microsoft.com/office/powerpoint/2010/main" val="210985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52</a:t>
            </a:fld>
            <a:endParaRPr lang="en-US"/>
          </a:p>
        </p:txBody>
      </p:sp>
    </p:spTree>
    <p:extLst>
      <p:ext uri="{BB962C8B-B14F-4D97-AF65-F5344CB8AC3E}">
        <p14:creationId xmlns:p14="http://schemas.microsoft.com/office/powerpoint/2010/main" val="32273158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53</a:t>
            </a:fld>
            <a:endParaRPr lang="en-US"/>
          </a:p>
        </p:txBody>
      </p:sp>
    </p:spTree>
    <p:extLst>
      <p:ext uri="{BB962C8B-B14F-4D97-AF65-F5344CB8AC3E}">
        <p14:creationId xmlns:p14="http://schemas.microsoft.com/office/powerpoint/2010/main" val="20964800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54</a:t>
            </a:fld>
            <a:endParaRPr lang="en-US"/>
          </a:p>
        </p:txBody>
      </p:sp>
    </p:spTree>
    <p:extLst>
      <p:ext uri="{BB962C8B-B14F-4D97-AF65-F5344CB8AC3E}">
        <p14:creationId xmlns:p14="http://schemas.microsoft.com/office/powerpoint/2010/main" val="9391493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55</a:t>
            </a:fld>
            <a:endParaRPr lang="en-US"/>
          </a:p>
        </p:txBody>
      </p:sp>
    </p:spTree>
    <p:extLst>
      <p:ext uri="{BB962C8B-B14F-4D97-AF65-F5344CB8AC3E}">
        <p14:creationId xmlns:p14="http://schemas.microsoft.com/office/powerpoint/2010/main" val="21227379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56</a:t>
            </a:fld>
            <a:endParaRPr lang="en-US"/>
          </a:p>
        </p:txBody>
      </p:sp>
    </p:spTree>
    <p:extLst>
      <p:ext uri="{BB962C8B-B14F-4D97-AF65-F5344CB8AC3E}">
        <p14:creationId xmlns:p14="http://schemas.microsoft.com/office/powerpoint/2010/main" val="20289689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57</a:t>
            </a:fld>
            <a:endParaRPr lang="en-US"/>
          </a:p>
        </p:txBody>
      </p:sp>
    </p:spTree>
    <p:extLst>
      <p:ext uri="{BB962C8B-B14F-4D97-AF65-F5344CB8AC3E}">
        <p14:creationId xmlns:p14="http://schemas.microsoft.com/office/powerpoint/2010/main" val="42816587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58</a:t>
            </a:fld>
            <a:endParaRPr lang="en-US"/>
          </a:p>
        </p:txBody>
      </p:sp>
    </p:spTree>
    <p:extLst>
      <p:ext uri="{BB962C8B-B14F-4D97-AF65-F5344CB8AC3E}">
        <p14:creationId xmlns:p14="http://schemas.microsoft.com/office/powerpoint/2010/main" val="3361169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59</a:t>
            </a:fld>
            <a:endParaRPr lang="en-US"/>
          </a:p>
        </p:txBody>
      </p:sp>
    </p:spTree>
    <p:extLst>
      <p:ext uri="{BB962C8B-B14F-4D97-AF65-F5344CB8AC3E}">
        <p14:creationId xmlns:p14="http://schemas.microsoft.com/office/powerpoint/2010/main" val="61003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2723332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60</a:t>
            </a:fld>
            <a:endParaRPr lang="en-US"/>
          </a:p>
        </p:txBody>
      </p:sp>
    </p:spTree>
    <p:extLst>
      <p:ext uri="{BB962C8B-B14F-4D97-AF65-F5344CB8AC3E}">
        <p14:creationId xmlns:p14="http://schemas.microsoft.com/office/powerpoint/2010/main" val="36227273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61</a:t>
            </a:fld>
            <a:endParaRPr lang="en-US"/>
          </a:p>
        </p:txBody>
      </p:sp>
    </p:spTree>
    <p:extLst>
      <p:ext uri="{BB962C8B-B14F-4D97-AF65-F5344CB8AC3E}">
        <p14:creationId xmlns:p14="http://schemas.microsoft.com/office/powerpoint/2010/main" val="30983726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62</a:t>
            </a:fld>
            <a:endParaRPr lang="en-US"/>
          </a:p>
        </p:txBody>
      </p:sp>
    </p:spTree>
    <p:extLst>
      <p:ext uri="{BB962C8B-B14F-4D97-AF65-F5344CB8AC3E}">
        <p14:creationId xmlns:p14="http://schemas.microsoft.com/office/powerpoint/2010/main" val="32801562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63</a:t>
            </a:fld>
            <a:endParaRPr lang="en-US"/>
          </a:p>
        </p:txBody>
      </p:sp>
    </p:spTree>
    <p:extLst>
      <p:ext uri="{BB962C8B-B14F-4D97-AF65-F5344CB8AC3E}">
        <p14:creationId xmlns:p14="http://schemas.microsoft.com/office/powerpoint/2010/main" val="40499837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64</a:t>
            </a:fld>
            <a:endParaRPr lang="en-US"/>
          </a:p>
        </p:txBody>
      </p:sp>
    </p:spTree>
    <p:extLst>
      <p:ext uri="{BB962C8B-B14F-4D97-AF65-F5344CB8AC3E}">
        <p14:creationId xmlns:p14="http://schemas.microsoft.com/office/powerpoint/2010/main" val="24817648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65</a:t>
            </a:fld>
            <a:endParaRPr lang="en-US"/>
          </a:p>
        </p:txBody>
      </p:sp>
    </p:spTree>
    <p:extLst>
      <p:ext uri="{BB962C8B-B14F-4D97-AF65-F5344CB8AC3E}">
        <p14:creationId xmlns:p14="http://schemas.microsoft.com/office/powerpoint/2010/main" val="3189811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66</a:t>
            </a:fld>
            <a:endParaRPr lang="en-US"/>
          </a:p>
        </p:txBody>
      </p:sp>
    </p:spTree>
    <p:extLst>
      <p:ext uri="{BB962C8B-B14F-4D97-AF65-F5344CB8AC3E}">
        <p14:creationId xmlns:p14="http://schemas.microsoft.com/office/powerpoint/2010/main" val="38697779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67</a:t>
            </a:fld>
            <a:endParaRPr lang="en-US"/>
          </a:p>
        </p:txBody>
      </p:sp>
    </p:spTree>
    <p:extLst>
      <p:ext uri="{BB962C8B-B14F-4D97-AF65-F5344CB8AC3E}">
        <p14:creationId xmlns:p14="http://schemas.microsoft.com/office/powerpoint/2010/main" val="36189215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68</a:t>
            </a:fld>
            <a:endParaRPr lang="en-US"/>
          </a:p>
        </p:txBody>
      </p:sp>
    </p:spTree>
    <p:extLst>
      <p:ext uri="{BB962C8B-B14F-4D97-AF65-F5344CB8AC3E}">
        <p14:creationId xmlns:p14="http://schemas.microsoft.com/office/powerpoint/2010/main" val="432503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69</a:t>
            </a:fld>
            <a:endParaRPr lang="en-US"/>
          </a:p>
        </p:txBody>
      </p:sp>
    </p:spTree>
    <p:extLst>
      <p:ext uri="{BB962C8B-B14F-4D97-AF65-F5344CB8AC3E}">
        <p14:creationId xmlns:p14="http://schemas.microsoft.com/office/powerpoint/2010/main" val="326899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33163858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70</a:t>
            </a:fld>
            <a:endParaRPr lang="en-US"/>
          </a:p>
        </p:txBody>
      </p:sp>
    </p:spTree>
    <p:extLst>
      <p:ext uri="{BB962C8B-B14F-4D97-AF65-F5344CB8AC3E}">
        <p14:creationId xmlns:p14="http://schemas.microsoft.com/office/powerpoint/2010/main" val="14011043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71</a:t>
            </a:fld>
            <a:endParaRPr lang="en-US"/>
          </a:p>
        </p:txBody>
      </p:sp>
    </p:spTree>
    <p:extLst>
      <p:ext uri="{BB962C8B-B14F-4D97-AF65-F5344CB8AC3E}">
        <p14:creationId xmlns:p14="http://schemas.microsoft.com/office/powerpoint/2010/main" val="27982624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72</a:t>
            </a:fld>
            <a:endParaRPr lang="en-US"/>
          </a:p>
        </p:txBody>
      </p:sp>
    </p:spTree>
    <p:extLst>
      <p:ext uri="{BB962C8B-B14F-4D97-AF65-F5344CB8AC3E}">
        <p14:creationId xmlns:p14="http://schemas.microsoft.com/office/powerpoint/2010/main" val="30238308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73</a:t>
            </a:fld>
            <a:endParaRPr lang="en-US"/>
          </a:p>
        </p:txBody>
      </p:sp>
    </p:spTree>
    <p:extLst>
      <p:ext uri="{BB962C8B-B14F-4D97-AF65-F5344CB8AC3E}">
        <p14:creationId xmlns:p14="http://schemas.microsoft.com/office/powerpoint/2010/main" val="33434263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74</a:t>
            </a:fld>
            <a:endParaRPr lang="en-US"/>
          </a:p>
        </p:txBody>
      </p:sp>
    </p:spTree>
    <p:extLst>
      <p:ext uri="{BB962C8B-B14F-4D97-AF65-F5344CB8AC3E}">
        <p14:creationId xmlns:p14="http://schemas.microsoft.com/office/powerpoint/2010/main" val="149693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55018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38636798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2/28/2020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2/28/2020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2/28/2020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2/28/2020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2/28/2020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D7BD9AE7-B410-0F41-9CF1-7EB2080B6841}"/>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2/28/2020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2/28/2020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2/28/2020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2/28/2020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2/28/2020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460E5311-D21D-0F4C-8247-28A53E0B0DC2}"/>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2/28/2020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2/28/2020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1FD7FC35-76A9-A241-ACA0-06E04C76B338}"/>
              </a:ext>
            </a:extLst>
          </p:cNvPr>
          <p:cNvPicPr>
            <a:picLocks noChangeAspect="1"/>
          </p:cNvPicPr>
          <p:nvPr userDrawn="1"/>
        </p:nvPicPr>
        <p:blipFill>
          <a:blip r:embed="rId14"/>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zh-CN" altLang="en-US" dirty="0"/>
              <a:t>第</a:t>
            </a:r>
            <a:r>
              <a:rPr lang="en-US" altLang="zh-CN" dirty="0"/>
              <a:t>11</a:t>
            </a:r>
            <a:r>
              <a:rPr lang="zh-CN" altLang="en-US" dirty="0"/>
              <a:t>章 数据分析</a:t>
            </a:r>
            <a:endParaRPr lang="en-US" dirty="0"/>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104900" y="1412720"/>
                <a:ext cx="9980681" cy="3238793"/>
              </a:xfrm>
            </p:spPr>
            <p:txBody>
              <a:bodyPr>
                <a:normAutofit/>
              </a:bodyPr>
              <a:lstStyle/>
              <a:p>
                <a:pPr algn="just">
                  <a:lnSpc>
                    <a:spcPct val="150000"/>
                  </a:lnSpc>
                </a:pPr>
                <a:r>
                  <a:rPr lang="en-US" altLang="zh-CN" sz="2200" b="1" dirty="0"/>
                  <a:t>11.1.2 </a:t>
                </a:r>
                <a:r>
                  <a:rPr lang="zh-CN" altLang="en-US" sz="2200" b="1" dirty="0"/>
                  <a:t>描述性分析</a:t>
                </a:r>
                <a:endParaRPr lang="en-US" altLang="zh-CN" sz="2200" b="1" dirty="0"/>
              </a:p>
              <a:p>
                <a:pPr marL="0" indent="0" algn="just">
                  <a:lnSpc>
                    <a:spcPct val="100000"/>
                  </a:lnSpc>
                  <a:buNone/>
                </a:pPr>
                <a:r>
                  <a:rPr lang="zh-CN" altLang="zh-CN" dirty="0"/>
                  <a:t>（</a:t>
                </a:r>
                <a:r>
                  <a:rPr lang="en-US" altLang="zh-CN" dirty="0"/>
                  <a:t>3</a:t>
                </a:r>
                <a:r>
                  <a:rPr lang="zh-CN" altLang="zh-CN" dirty="0"/>
                  <a:t>）相关分析</a:t>
                </a:r>
                <a:endParaRPr lang="en-US" altLang="zh-CN" dirty="0"/>
              </a:p>
              <a:p>
                <a:pPr marL="457200" indent="-457200" algn="just">
                  <a:lnSpc>
                    <a:spcPct val="150000"/>
                  </a:lnSpc>
                  <a:spcBef>
                    <a:spcPts val="1000"/>
                  </a:spcBef>
                  <a:buFont typeface="+mj-ea"/>
                  <a:buAutoNum type="circleNumDbPlain" startAt="2"/>
                </a:pPr>
                <a:r>
                  <a:rPr lang="zh-CN" altLang="zh-CN" b="1" dirty="0">
                    <a:solidFill>
                      <a:srgbClr val="002060"/>
                    </a:solidFill>
                  </a:rPr>
                  <a:t>协方差</a:t>
                </a:r>
                <a:r>
                  <a:rPr lang="zh-CN" altLang="zh-CN" dirty="0"/>
                  <a:t>：协方差用来衡量两个变量的总体误差</a:t>
                </a:r>
                <a:endParaRPr lang="en-US" altLang="zh-CN" dirty="0"/>
              </a:p>
              <a:p>
                <a:pPr marL="0" indent="0" algn="just">
                  <a:lnSpc>
                    <a:spcPct val="150000"/>
                  </a:lnSpc>
                  <a:spcBef>
                    <a:spcPts val="1000"/>
                  </a:spcBef>
                  <a:buNone/>
                </a:pPr>
                <a:r>
                  <a:rPr lang="en-US" altLang="zh-CN" dirty="0"/>
                  <a:t>    </a:t>
                </a:r>
                <a:r>
                  <a:rPr lang="zh-CN" altLang="zh-CN" dirty="0"/>
                  <a:t>如果两个变量的变化趋势一致，协方差就是正值，说明两个变量正相关。如果两个变量的变化趋势相反，协方差就是负值，说明两个变量负相关。如果两个变量相互独立，那么协方差就是</a:t>
                </a:r>
                <a:r>
                  <a:rPr lang="en-US" altLang="zh-CN" dirty="0"/>
                  <a:t>0</a:t>
                </a:r>
                <a:r>
                  <a:rPr lang="zh-CN" altLang="zh-CN" dirty="0"/>
                  <a:t>，说明两个变量不相关。协方差通常用</a:t>
                </a:r>
                <a14:m>
                  <m:oMath xmlns:m="http://schemas.openxmlformats.org/officeDocument/2006/math">
                    <m:r>
                      <a:rPr lang="en-US" altLang="zh-CN" i="1"/>
                      <m:t>𝑐𝑜𝑣</m:t>
                    </m:r>
                    <m:r>
                      <a:rPr lang="en-US" altLang="zh-CN" i="1"/>
                      <m:t>(</m:t>
                    </m:r>
                    <m:r>
                      <a:rPr lang="en-US" altLang="zh-CN" i="1"/>
                      <m:t>𝑋</m:t>
                    </m:r>
                    <m:r>
                      <a:rPr lang="en-US" altLang="zh-CN" i="1"/>
                      <m:t>,</m:t>
                    </m:r>
                    <m:r>
                      <a:rPr lang="en-US" altLang="zh-CN" i="1"/>
                      <m:t>𝑌</m:t>
                    </m:r>
                    <m:r>
                      <a:rPr lang="en-US" altLang="zh-CN" i="1"/>
                      <m:t>)</m:t>
                    </m:r>
                  </m:oMath>
                </a14:m>
                <a:r>
                  <a:rPr lang="zh-CN" altLang="zh-CN" dirty="0"/>
                  <a:t>来表示。</a:t>
                </a:r>
              </a:p>
              <a:p>
                <a:pPr marL="0" indent="0" algn="just">
                  <a:lnSpc>
                    <a:spcPct val="150000"/>
                  </a:lnSpc>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104900" y="1412720"/>
                <a:ext cx="9980681" cy="3238793"/>
              </a:xfrm>
              <a:blipFill>
                <a:blip r:embed="rId3"/>
                <a:stretch>
                  <a:fillRect l="-1709" r="-1526" b="-9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6A80E64-2A40-45F1-B0DA-51477909F0DE}"/>
                  </a:ext>
                </a:extLst>
              </p:cNvPr>
              <p:cNvSpPr/>
              <p:nvPr/>
            </p:nvSpPr>
            <p:spPr>
              <a:xfrm>
                <a:off x="4451488" y="5157092"/>
                <a:ext cx="3287503" cy="576376"/>
              </a:xfrm>
              <a:prstGeom prst="rect">
                <a:avLst/>
              </a:prstGeom>
            </p:spPr>
            <p:txBody>
              <a:bodyPr wrap="none">
                <a:spAutoFit/>
              </a:bodyPr>
              <a:lstStyle/>
              <a:p>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𝑐𝑜𝑣</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𝑌</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a:effectLst/>
                            <a:latin typeface="Cambria Math" panose="02040503050406030204" pitchFamily="18" charset="0"/>
                            <a:ea typeface="Cambria Math" panose="02040503050406030204" pitchFamily="18" charset="0"/>
                          </a:rPr>
                        </m:ctrlPr>
                      </m:fPr>
                      <m:num>
                        <m:nary>
                          <m:naryPr>
                            <m:chr m:val="∑"/>
                            <m:limLoc m:val="subSup"/>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𝑖</m:t>
                            </m:r>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=1</m:t>
                            </m:r>
                          </m:sub>
                          <m:sup>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𝑛</m:t>
                            </m:r>
                          </m:sup>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𝑋</m:t>
                                </m:r>
                              </m:e>
                              <m: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acc>
                              <m:accPr>
                                <m:chr m:val="̅"/>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𝑋</m:t>
                                </m:r>
                              </m:e>
                            </m:acc>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𝑌</m:t>
                                </m:r>
                              </m:e>
                              <m: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acc>
                              <m:accPr>
                                <m:chr m:val="̅"/>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𝑌</m:t>
                                </m:r>
                              </m:e>
                            </m:acc>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e>
                        </m:nary>
                      </m:num>
                      <m:den>
                        <m:r>
                          <m:rPr>
                            <m:sty m:val="p"/>
                          </m:rPr>
                          <a:rPr lang="en-US" altLang="zh-CN" sz="2000" kern="100">
                            <a:latin typeface="Cambria Math" panose="02040503050406030204" pitchFamily="18" charset="0"/>
                            <a:ea typeface="Cambria Math" panose="02040503050406030204" pitchFamily="18" charset="0"/>
                            <a:cs typeface="Cambria Math" panose="02040503050406030204" pitchFamily="18" charset="0"/>
                          </a:rPr>
                          <m:t>n</m:t>
                        </m:r>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r>
                          <a:rPr lang="en-US" altLang="zh-CN" sz="2000" kern="100">
                            <a:latin typeface="Cambria Math" panose="02040503050406030204" pitchFamily="18" charset="0"/>
                            <a:ea typeface="Cambria Math" panose="02040503050406030204" pitchFamily="18" charset="0"/>
                            <a:cs typeface="Cambria Math" panose="02040503050406030204" pitchFamily="18" charset="0"/>
                          </a:rPr>
                          <m:t>1</m:t>
                        </m:r>
                      </m:den>
                    </m:f>
                  </m:oMath>
                </a14:m>
                <a:r>
                  <a:rPr lang="en-US" altLang="zh-CN" sz="2000" kern="100" dirty="0">
                    <a:latin typeface="Times New Roman" panose="02020603050405020304" pitchFamily="18" charset="0"/>
                    <a:ea typeface="宋体" panose="02010600030101010101" pitchFamily="2" charset="-122"/>
                  </a:rPr>
                  <a:t> </a:t>
                </a:r>
                <a:endParaRPr lang="zh-CN" altLang="en-US" sz="2000" dirty="0"/>
              </a:p>
            </p:txBody>
          </p:sp>
        </mc:Choice>
        <mc:Fallback>
          <p:sp>
            <p:nvSpPr>
              <p:cNvPr id="4" name="矩形 3">
                <a:extLst>
                  <a:ext uri="{FF2B5EF4-FFF2-40B4-BE49-F238E27FC236}">
                    <a16:creationId xmlns:a16="http://schemas.microsoft.com/office/drawing/2014/main" id="{16A80E64-2A40-45F1-B0DA-51477909F0DE}"/>
                  </a:ext>
                </a:extLst>
              </p:cNvPr>
              <p:cNvSpPr>
                <a:spLocks noRot="1" noChangeAspect="1" noMove="1" noResize="1" noEditPoints="1" noAdjustHandles="1" noChangeArrowheads="1" noChangeShapeType="1" noTextEdit="1"/>
              </p:cNvSpPr>
              <p:nvPr/>
            </p:nvSpPr>
            <p:spPr>
              <a:xfrm>
                <a:off x="4451488" y="5157092"/>
                <a:ext cx="3287503" cy="57637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901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1"/>
            <a:ext cx="9980681" cy="2295994"/>
          </a:xfrm>
        </p:spPr>
        <p:txBody>
          <a:bodyPr>
            <a:normAutofit/>
          </a:bodyPr>
          <a:lstStyle/>
          <a:p>
            <a:pPr algn="just">
              <a:lnSpc>
                <a:spcPct val="150000"/>
              </a:lnSpc>
              <a:spcBef>
                <a:spcPts val="1000"/>
              </a:spcBef>
            </a:pPr>
            <a:r>
              <a:rPr lang="en-US" altLang="zh-CN" sz="2200" b="1" dirty="0"/>
              <a:t>11.1.2 </a:t>
            </a:r>
            <a:r>
              <a:rPr lang="zh-CN" altLang="en-US" sz="2200" b="1" dirty="0"/>
              <a:t>描述性分析</a:t>
            </a:r>
            <a:endParaRPr lang="en-US" altLang="zh-CN" sz="2200" b="1" dirty="0"/>
          </a:p>
          <a:p>
            <a:pPr marL="0" indent="0" algn="just">
              <a:lnSpc>
                <a:spcPct val="150000"/>
              </a:lnSpc>
              <a:spcBef>
                <a:spcPts val="1000"/>
              </a:spcBef>
              <a:buNone/>
            </a:pPr>
            <a:r>
              <a:rPr lang="zh-CN" altLang="zh-CN" dirty="0"/>
              <a:t>（</a:t>
            </a:r>
            <a:r>
              <a:rPr lang="en-US" altLang="zh-CN" dirty="0"/>
              <a:t>4</a:t>
            </a:r>
            <a:r>
              <a:rPr lang="zh-CN" altLang="zh-CN" dirty="0"/>
              <a:t>）回归分析</a:t>
            </a:r>
            <a:endParaRPr lang="en-US" altLang="zh-CN" dirty="0"/>
          </a:p>
          <a:p>
            <a:pPr marL="0" indent="0" algn="just">
              <a:lnSpc>
                <a:spcPct val="150000"/>
              </a:lnSpc>
              <a:spcBef>
                <a:spcPts val="1000"/>
              </a:spcBef>
              <a:buNone/>
            </a:pPr>
            <a:r>
              <a:rPr lang="en-US" altLang="zh-CN" b="1" dirty="0">
                <a:solidFill>
                  <a:srgbClr val="002060"/>
                </a:solidFill>
              </a:rPr>
              <a:t>    </a:t>
            </a:r>
            <a:r>
              <a:rPr lang="zh-CN" altLang="zh-CN" b="1" dirty="0">
                <a:solidFill>
                  <a:srgbClr val="002060"/>
                </a:solidFill>
              </a:rPr>
              <a:t>回归分析</a:t>
            </a:r>
            <a:r>
              <a:rPr lang="zh-CN" altLang="zh-CN" dirty="0"/>
              <a:t>是确定两种或两种以上变量间相互依赖的定量关系的一种统计分析方法。按照变量的数量分为一元回归和多元回归。</a:t>
            </a:r>
            <a:endParaRPr 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6695B906-AF77-436F-84A1-7BD720124788}"/>
                  </a:ext>
                </a:extLst>
              </p:cNvPr>
              <p:cNvSpPr/>
              <p:nvPr/>
            </p:nvSpPr>
            <p:spPr>
              <a:xfrm>
                <a:off x="3315690" y="3824092"/>
                <a:ext cx="229620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b="0" i="1" smtClean="0">
                          <a:solidFill>
                            <a:srgbClr val="002060"/>
                          </a:solidFill>
                        </a:rPr>
                        <m:t>𝑌</m:t>
                      </m:r>
                      <m:r>
                        <a:rPr lang="en-US" altLang="zh-CN" sz="2000" b="0" i="1" smtClean="0">
                          <a:solidFill>
                            <a:srgbClr val="002060"/>
                          </a:solidFill>
                        </a:rPr>
                        <m:t>=</m:t>
                      </m:r>
                      <m:r>
                        <a:rPr lang="en-US" altLang="zh-CN" sz="2000" b="0" i="1" smtClean="0">
                          <a:solidFill>
                            <a:srgbClr val="002060"/>
                          </a:solidFill>
                        </a:rPr>
                        <m:t>𝑎</m:t>
                      </m:r>
                      <m:r>
                        <a:rPr lang="en-US" altLang="zh-CN" sz="2000" b="0" i="1" smtClean="0">
                          <a:solidFill>
                            <a:srgbClr val="002060"/>
                          </a:solidFill>
                        </a:rPr>
                        <m:t>+</m:t>
                      </m:r>
                      <m:r>
                        <a:rPr lang="en-US" altLang="zh-CN" sz="2000" b="0" i="1" smtClean="0">
                          <a:solidFill>
                            <a:srgbClr val="002060"/>
                          </a:solidFill>
                        </a:rPr>
                        <m:t>𝑏</m:t>
                      </m:r>
                      <m:r>
                        <a:rPr lang="en-US" altLang="zh-CN" sz="2000" b="0" i="1" smtClean="0">
                          <a:solidFill>
                            <a:srgbClr val="002060"/>
                          </a:solidFill>
                        </a:rPr>
                        <m:t>∗</m:t>
                      </m:r>
                      <m:r>
                        <a:rPr lang="en-US" altLang="zh-CN" sz="2000" b="0" i="1" smtClean="0">
                          <a:solidFill>
                            <a:srgbClr val="002060"/>
                          </a:solidFill>
                        </a:rPr>
                        <m:t>𝑋</m:t>
                      </m:r>
                      <m:r>
                        <a:rPr lang="en-US" altLang="zh-CN" sz="2000" b="0" i="1" smtClean="0">
                          <a:solidFill>
                            <a:srgbClr val="002060"/>
                          </a:solidFill>
                        </a:rPr>
                        <m:t>+</m:t>
                      </m:r>
                      <m:r>
                        <a:rPr lang="en-US" altLang="zh-CN" sz="2000" b="0" i="1" smtClean="0">
                          <a:solidFill>
                            <a:srgbClr val="002060"/>
                          </a:solidFill>
                        </a:rPr>
                        <m:t>𝑒</m:t>
                      </m:r>
                    </m:oMath>
                  </m:oMathPara>
                </a14:m>
                <a:endParaRPr lang="zh-CN" altLang="en-US" sz="2000" dirty="0">
                  <a:solidFill>
                    <a:srgbClr val="002060"/>
                  </a:solidFill>
                </a:endParaRPr>
              </a:p>
            </p:txBody>
          </p:sp>
        </mc:Choice>
        <mc:Fallback>
          <p:sp>
            <p:nvSpPr>
              <p:cNvPr id="4" name="矩形 3">
                <a:extLst>
                  <a:ext uri="{FF2B5EF4-FFF2-40B4-BE49-F238E27FC236}">
                    <a16:creationId xmlns:a16="http://schemas.microsoft.com/office/drawing/2014/main" id="{6695B906-AF77-436F-84A1-7BD720124788}"/>
                  </a:ext>
                </a:extLst>
              </p:cNvPr>
              <p:cNvSpPr>
                <a:spLocks noRot="1" noChangeAspect="1" noMove="1" noResize="1" noEditPoints="1" noAdjustHandles="1" noChangeArrowheads="1" noChangeShapeType="1" noTextEdit="1"/>
              </p:cNvSpPr>
              <p:nvPr/>
            </p:nvSpPr>
            <p:spPr>
              <a:xfrm>
                <a:off x="3315690" y="3824092"/>
                <a:ext cx="2296205" cy="400110"/>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C3C0CD1-7605-4C3D-BB28-F62BC7C8B8EC}"/>
              </a:ext>
            </a:extLst>
          </p:cNvPr>
          <p:cNvSpPr/>
          <p:nvPr/>
        </p:nvSpPr>
        <p:spPr>
          <a:xfrm>
            <a:off x="1468830" y="3824092"/>
            <a:ext cx="1723549" cy="400110"/>
          </a:xfrm>
          <a:prstGeom prst="rect">
            <a:avLst/>
          </a:prstGeom>
        </p:spPr>
        <p:txBody>
          <a:bodyPr wrap="none">
            <a:spAutoFit/>
          </a:bodyPr>
          <a:lstStyle/>
          <a:p>
            <a:r>
              <a:rPr lang="zh-CN" altLang="en-US" sz="2000" dirty="0">
                <a:solidFill>
                  <a:srgbClr val="002060"/>
                </a:solidFill>
              </a:rPr>
              <a:t>一元线性回归</a:t>
            </a:r>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0386867F-7970-4435-8F21-B99E30851E3B}"/>
                  </a:ext>
                </a:extLst>
              </p:cNvPr>
              <p:cNvSpPr/>
              <p:nvPr/>
            </p:nvSpPr>
            <p:spPr>
              <a:xfrm>
                <a:off x="3315690" y="4390694"/>
                <a:ext cx="4580805" cy="4237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000" b="0" i="1" smtClean="0">
                          <a:solidFill>
                            <a:srgbClr val="002060"/>
                          </a:solidFill>
                          <a:latin typeface="Cambria Math" panose="02040503050406030204" pitchFamily="18" charset="0"/>
                        </a:rPr>
                        <m:t>𝑌</m:t>
                      </m:r>
                      <m:r>
                        <a:rPr lang="zh-CN" altLang="en-US" sz="2000" b="0" i="0">
                          <a:solidFill>
                            <a:srgbClr val="002060"/>
                          </a:solidFill>
                          <a:latin typeface="Cambria Math" panose="02040503050406030204" pitchFamily="18" charset="0"/>
                        </a:rPr>
                        <m:t>=</m:t>
                      </m:r>
                      <m:sSub>
                        <m:sSubPr>
                          <m:ctrlPr>
                            <a:rPr lang="zh-CN" altLang="en-US" sz="2000" i="1">
                              <a:solidFill>
                                <a:srgbClr val="002060"/>
                              </a:solidFill>
                              <a:latin typeface="Cambria Math" panose="02040503050406030204" pitchFamily="18" charset="0"/>
                            </a:rPr>
                          </m:ctrlPr>
                        </m:sSubPr>
                        <m:e>
                          <m:r>
                            <a:rPr lang="zh-CN" altLang="en-US" sz="2000" b="0" i="1">
                              <a:solidFill>
                                <a:srgbClr val="002060"/>
                              </a:solidFill>
                              <a:latin typeface="Cambria Math" panose="02040503050406030204" pitchFamily="18" charset="0"/>
                            </a:rPr>
                            <m:t>𝛽</m:t>
                          </m:r>
                        </m:e>
                        <m:sub>
                          <m:r>
                            <a:rPr lang="zh-CN" altLang="en-US" sz="2000" b="0" i="0">
                              <a:solidFill>
                                <a:srgbClr val="002060"/>
                              </a:solidFill>
                              <a:latin typeface="Cambria Math" panose="02040503050406030204" pitchFamily="18" charset="0"/>
                            </a:rPr>
                            <m:t>0</m:t>
                          </m:r>
                        </m:sub>
                      </m:sSub>
                      <m:r>
                        <a:rPr lang="zh-CN" altLang="en-US" sz="2000" b="0" i="0">
                          <a:solidFill>
                            <a:srgbClr val="002060"/>
                          </a:solidFill>
                          <a:latin typeface="Cambria Math" panose="02040503050406030204" pitchFamily="18" charset="0"/>
                        </a:rPr>
                        <m:t>+</m:t>
                      </m:r>
                      <m:sSub>
                        <m:sSubPr>
                          <m:ctrlPr>
                            <a:rPr lang="zh-CN" altLang="en-US" sz="2000" i="1">
                              <a:solidFill>
                                <a:srgbClr val="002060"/>
                              </a:solidFill>
                              <a:latin typeface="Cambria Math" panose="02040503050406030204" pitchFamily="18" charset="0"/>
                            </a:rPr>
                          </m:ctrlPr>
                        </m:sSubPr>
                        <m:e>
                          <m:r>
                            <a:rPr lang="zh-CN" altLang="en-US" sz="2000" b="0" i="1">
                              <a:solidFill>
                                <a:srgbClr val="002060"/>
                              </a:solidFill>
                              <a:latin typeface="Cambria Math" panose="02040503050406030204" pitchFamily="18" charset="0"/>
                            </a:rPr>
                            <m:t>𝛽</m:t>
                          </m:r>
                        </m:e>
                        <m:sub>
                          <m:r>
                            <a:rPr lang="zh-CN" altLang="en-US" sz="2000" b="0" i="0">
                              <a:solidFill>
                                <a:srgbClr val="002060"/>
                              </a:solidFill>
                              <a:latin typeface="Cambria Math" panose="02040503050406030204" pitchFamily="18" charset="0"/>
                            </a:rPr>
                            <m:t>1</m:t>
                          </m:r>
                        </m:sub>
                      </m:sSub>
                      <m:sSub>
                        <m:sSubPr>
                          <m:ctrlPr>
                            <a:rPr lang="zh-CN" altLang="en-US" sz="2000" i="1">
                              <a:solidFill>
                                <a:srgbClr val="002060"/>
                              </a:solidFill>
                              <a:latin typeface="Cambria Math" panose="02040503050406030204" pitchFamily="18" charset="0"/>
                            </a:rPr>
                          </m:ctrlPr>
                        </m:sSubPr>
                        <m:e>
                          <m:r>
                            <a:rPr lang="zh-CN" altLang="en-US" sz="2000" b="0" i="1">
                              <a:solidFill>
                                <a:srgbClr val="002060"/>
                              </a:solidFill>
                              <a:latin typeface="Cambria Math" panose="02040503050406030204" pitchFamily="18" charset="0"/>
                            </a:rPr>
                            <m:t>𝑋</m:t>
                          </m:r>
                        </m:e>
                        <m:sub>
                          <m:r>
                            <a:rPr lang="zh-CN" altLang="en-US" sz="2000" b="0" i="0">
                              <a:solidFill>
                                <a:srgbClr val="002060"/>
                              </a:solidFill>
                              <a:latin typeface="Cambria Math" panose="02040503050406030204" pitchFamily="18" charset="0"/>
                            </a:rPr>
                            <m:t>1</m:t>
                          </m:r>
                        </m:sub>
                      </m:sSub>
                      <m:r>
                        <a:rPr lang="zh-CN" altLang="en-US" sz="2000" b="0" i="0">
                          <a:solidFill>
                            <a:srgbClr val="002060"/>
                          </a:solidFill>
                          <a:latin typeface="Cambria Math" panose="02040503050406030204" pitchFamily="18" charset="0"/>
                        </a:rPr>
                        <m:t>+</m:t>
                      </m:r>
                      <m:sSub>
                        <m:sSubPr>
                          <m:ctrlPr>
                            <a:rPr lang="zh-CN" altLang="en-US" sz="2000" i="1">
                              <a:solidFill>
                                <a:srgbClr val="002060"/>
                              </a:solidFill>
                              <a:latin typeface="Cambria Math" panose="02040503050406030204" pitchFamily="18" charset="0"/>
                            </a:rPr>
                          </m:ctrlPr>
                        </m:sSubPr>
                        <m:e>
                          <m:r>
                            <a:rPr lang="zh-CN" altLang="en-US" sz="2000" b="0" i="1">
                              <a:solidFill>
                                <a:srgbClr val="002060"/>
                              </a:solidFill>
                              <a:latin typeface="Cambria Math" panose="02040503050406030204" pitchFamily="18" charset="0"/>
                            </a:rPr>
                            <m:t>𝛽</m:t>
                          </m:r>
                        </m:e>
                        <m:sub>
                          <m:r>
                            <a:rPr lang="zh-CN" altLang="en-US" sz="2000" b="0" i="0">
                              <a:solidFill>
                                <a:srgbClr val="002060"/>
                              </a:solidFill>
                              <a:latin typeface="Cambria Math" panose="02040503050406030204" pitchFamily="18" charset="0"/>
                            </a:rPr>
                            <m:t>2</m:t>
                          </m:r>
                        </m:sub>
                      </m:sSub>
                      <m:sSub>
                        <m:sSubPr>
                          <m:ctrlPr>
                            <a:rPr lang="zh-CN" altLang="en-US" sz="2000" i="1">
                              <a:solidFill>
                                <a:srgbClr val="002060"/>
                              </a:solidFill>
                              <a:latin typeface="Cambria Math" panose="02040503050406030204" pitchFamily="18" charset="0"/>
                            </a:rPr>
                          </m:ctrlPr>
                        </m:sSubPr>
                        <m:e>
                          <m:r>
                            <a:rPr lang="zh-CN" altLang="en-US" sz="2000" b="0" i="1">
                              <a:solidFill>
                                <a:srgbClr val="002060"/>
                              </a:solidFill>
                              <a:latin typeface="Cambria Math" panose="02040503050406030204" pitchFamily="18" charset="0"/>
                            </a:rPr>
                            <m:t>𝑋</m:t>
                          </m:r>
                        </m:e>
                        <m:sub>
                          <m:r>
                            <a:rPr lang="zh-CN" altLang="en-US" sz="2000" b="0" i="0">
                              <a:solidFill>
                                <a:srgbClr val="002060"/>
                              </a:solidFill>
                              <a:latin typeface="Cambria Math" panose="02040503050406030204" pitchFamily="18" charset="0"/>
                            </a:rPr>
                            <m:t>2</m:t>
                          </m:r>
                        </m:sub>
                      </m:sSub>
                      <m:sSub>
                        <m:sSubPr>
                          <m:ctrlPr>
                            <a:rPr lang="zh-CN" altLang="en-US" sz="2000" i="1">
                              <a:solidFill>
                                <a:srgbClr val="002060"/>
                              </a:solidFill>
                              <a:latin typeface="Cambria Math" panose="02040503050406030204" pitchFamily="18" charset="0"/>
                            </a:rPr>
                          </m:ctrlPr>
                        </m:sSubPr>
                        <m:e>
                          <m:r>
                            <a:rPr lang="zh-CN" altLang="en-US" sz="2000" b="0" i="0">
                              <a:solidFill>
                                <a:srgbClr val="002060"/>
                              </a:solidFill>
                              <a:latin typeface="Cambria Math" panose="02040503050406030204" pitchFamily="18" charset="0"/>
                            </a:rPr>
                            <m:t>+…+</m:t>
                          </m:r>
                          <m:r>
                            <a:rPr lang="zh-CN" altLang="en-US" sz="2000" b="0" i="1">
                              <a:solidFill>
                                <a:srgbClr val="002060"/>
                              </a:solidFill>
                              <a:latin typeface="Cambria Math" panose="02040503050406030204" pitchFamily="18" charset="0"/>
                            </a:rPr>
                            <m:t>𝛽</m:t>
                          </m:r>
                        </m:e>
                        <m:sub>
                          <m:r>
                            <a:rPr lang="zh-CN" altLang="en-US" sz="2000" b="0" i="1">
                              <a:solidFill>
                                <a:srgbClr val="002060"/>
                              </a:solidFill>
                              <a:latin typeface="Cambria Math" panose="02040503050406030204" pitchFamily="18" charset="0"/>
                            </a:rPr>
                            <m:t>𝑝</m:t>
                          </m:r>
                        </m:sub>
                      </m:sSub>
                      <m:sSub>
                        <m:sSubPr>
                          <m:ctrlPr>
                            <a:rPr lang="zh-CN" altLang="en-US" sz="2000" i="1">
                              <a:solidFill>
                                <a:srgbClr val="002060"/>
                              </a:solidFill>
                              <a:latin typeface="Cambria Math" panose="02040503050406030204" pitchFamily="18" charset="0"/>
                            </a:rPr>
                          </m:ctrlPr>
                        </m:sSubPr>
                        <m:e>
                          <m:r>
                            <a:rPr lang="zh-CN" altLang="en-US" sz="2000" b="0" i="1">
                              <a:solidFill>
                                <a:srgbClr val="002060"/>
                              </a:solidFill>
                              <a:latin typeface="Cambria Math" panose="02040503050406030204" pitchFamily="18" charset="0"/>
                            </a:rPr>
                            <m:t>𝑋</m:t>
                          </m:r>
                        </m:e>
                        <m:sub>
                          <m:r>
                            <a:rPr lang="zh-CN" altLang="en-US" sz="2000" b="0" i="1">
                              <a:solidFill>
                                <a:srgbClr val="002060"/>
                              </a:solidFill>
                              <a:latin typeface="Cambria Math" panose="02040503050406030204" pitchFamily="18" charset="0"/>
                            </a:rPr>
                            <m:t>𝑝</m:t>
                          </m:r>
                        </m:sub>
                      </m:sSub>
                      <m:r>
                        <a:rPr lang="zh-CN" altLang="en-US" sz="2000" b="0" i="0">
                          <a:solidFill>
                            <a:srgbClr val="002060"/>
                          </a:solidFill>
                          <a:latin typeface="Cambria Math" panose="02040503050406030204" pitchFamily="18" charset="0"/>
                        </a:rPr>
                        <m:t>+</m:t>
                      </m:r>
                      <m:r>
                        <a:rPr lang="zh-CN" altLang="en-US" sz="2000" b="0" i="1">
                          <a:solidFill>
                            <a:srgbClr val="002060"/>
                          </a:solidFill>
                          <a:latin typeface="Cambria Math" panose="02040503050406030204" pitchFamily="18" charset="0"/>
                        </a:rPr>
                        <m:t>𝜀</m:t>
                      </m:r>
                    </m:oMath>
                  </m:oMathPara>
                </a14:m>
                <a:endParaRPr lang="zh-CN" altLang="en-US" sz="2000" dirty="0">
                  <a:solidFill>
                    <a:srgbClr val="002060"/>
                  </a:solidFill>
                </a:endParaRPr>
              </a:p>
            </p:txBody>
          </p:sp>
        </mc:Choice>
        <mc:Fallback>
          <p:sp>
            <p:nvSpPr>
              <p:cNvPr id="14" name="矩形 13">
                <a:extLst>
                  <a:ext uri="{FF2B5EF4-FFF2-40B4-BE49-F238E27FC236}">
                    <a16:creationId xmlns:a16="http://schemas.microsoft.com/office/drawing/2014/main" id="{0386867F-7970-4435-8F21-B99E30851E3B}"/>
                  </a:ext>
                </a:extLst>
              </p:cNvPr>
              <p:cNvSpPr>
                <a:spLocks noRot="1" noChangeAspect="1" noMove="1" noResize="1" noEditPoints="1" noAdjustHandles="1" noChangeArrowheads="1" noChangeShapeType="1" noTextEdit="1"/>
              </p:cNvSpPr>
              <p:nvPr/>
            </p:nvSpPr>
            <p:spPr>
              <a:xfrm>
                <a:off x="3315690" y="4390694"/>
                <a:ext cx="4580805" cy="423770"/>
              </a:xfrm>
              <a:prstGeom prst="rect">
                <a:avLst/>
              </a:prstGeom>
              <a:blipFill>
                <a:blip r:embed="rId4"/>
                <a:stretch>
                  <a:fillRect b="-8571"/>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F5B1E423-0494-4C66-AB04-A532E56A891F}"/>
              </a:ext>
            </a:extLst>
          </p:cNvPr>
          <p:cNvSpPr/>
          <p:nvPr/>
        </p:nvSpPr>
        <p:spPr>
          <a:xfrm>
            <a:off x="1468830" y="4447924"/>
            <a:ext cx="1723549" cy="400110"/>
          </a:xfrm>
          <a:prstGeom prst="rect">
            <a:avLst/>
          </a:prstGeom>
        </p:spPr>
        <p:txBody>
          <a:bodyPr wrap="none">
            <a:spAutoFit/>
          </a:bodyPr>
          <a:lstStyle/>
          <a:p>
            <a:r>
              <a:rPr lang="zh-CN" altLang="en-US" sz="2000" dirty="0">
                <a:solidFill>
                  <a:srgbClr val="002060"/>
                </a:solidFill>
              </a:rPr>
              <a:t>多元线性回归</a:t>
            </a:r>
          </a:p>
        </p:txBody>
      </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2665F0AA-AD4B-428B-BD65-F21971D7ACF5}"/>
                  </a:ext>
                </a:extLst>
              </p:cNvPr>
              <p:cNvSpPr/>
              <p:nvPr/>
            </p:nvSpPr>
            <p:spPr>
              <a:xfrm>
                <a:off x="1104900" y="4938735"/>
                <a:ext cx="9980680" cy="1442190"/>
              </a:xfrm>
              <a:prstGeom prst="rect">
                <a:avLst/>
              </a:prstGeom>
            </p:spPr>
            <p:txBody>
              <a:bodyPr wrap="square">
                <a:spAutoFit/>
              </a:bodyPr>
              <a:lstStyle/>
              <a:p>
                <a:pPr algn="just">
                  <a:lnSpc>
                    <a:spcPct val="150000"/>
                  </a:lnSpc>
                  <a:spcBef>
                    <a:spcPts val="1800"/>
                  </a:spcBef>
                </a:pPr>
                <a:r>
                  <a:rPr lang="en-US" altLang="zh-CN" sz="2000" dirty="0"/>
                  <a:t>    </a:t>
                </a:r>
                <a:r>
                  <a:rPr lang="zh-CN" altLang="zh-CN" sz="2000" b="1" dirty="0">
                    <a:solidFill>
                      <a:srgbClr val="002060"/>
                    </a:solidFill>
                  </a:rPr>
                  <a:t>拟合优度</a:t>
                </a:r>
                <a14:m>
                  <m:oMath xmlns:m="http://schemas.openxmlformats.org/officeDocument/2006/math">
                    <m:sSup>
                      <m:sSupPr>
                        <m:ctrlPr>
                          <a:rPr lang="zh-CN" altLang="zh-CN" sz="2000" b="1">
                            <a:solidFill>
                              <a:srgbClr val="002060"/>
                            </a:solidFill>
                          </a:rPr>
                        </m:ctrlPr>
                      </m:sSupPr>
                      <m:e>
                        <m:r>
                          <a:rPr lang="en-US" altLang="zh-CN" sz="2000" b="1" i="1">
                            <a:solidFill>
                              <a:srgbClr val="002060"/>
                            </a:solidFill>
                          </a:rPr>
                          <m:t>𝐑</m:t>
                        </m:r>
                      </m:e>
                      <m:sup>
                        <m:r>
                          <a:rPr lang="en-US" altLang="zh-CN" sz="2000" b="1" i="1">
                            <a:solidFill>
                              <a:srgbClr val="002060"/>
                            </a:solidFill>
                          </a:rPr>
                          <m:t>𝟐</m:t>
                        </m:r>
                      </m:sup>
                    </m:sSup>
                  </m:oMath>
                </a14:m>
                <a:r>
                  <a:rPr lang="zh-CN" altLang="zh-CN" sz="2000" dirty="0"/>
                  <a:t>，即相关系数</a:t>
                </a:r>
                <a14:m>
                  <m:oMath xmlns:m="http://schemas.openxmlformats.org/officeDocument/2006/math">
                    <m:r>
                      <a:rPr lang="en-US" altLang="zh-CN" sz="2000"/>
                      <m:t>𝑅</m:t>
                    </m:r>
                  </m:oMath>
                </a14:m>
                <a:r>
                  <a:rPr lang="zh-CN" altLang="zh-CN" sz="2000" dirty="0"/>
                  <a:t>的平方，表示在基于当前拟合所得的回归模型（或函数）公式下，从自变量</a:t>
                </a:r>
                <a14:m>
                  <m:oMath xmlns:m="http://schemas.openxmlformats.org/officeDocument/2006/math">
                    <m:r>
                      <a:rPr lang="en-US" altLang="zh-CN" sz="2000"/>
                      <m:t>𝑋</m:t>
                    </m:r>
                  </m:oMath>
                </a14:m>
                <a:r>
                  <a:rPr lang="zh-CN" altLang="zh-CN" sz="2000" dirty="0"/>
                  <a:t>的变化能够正确地估算或者解释出因变量</a:t>
                </a:r>
                <a14:m>
                  <m:oMath xmlns:m="http://schemas.openxmlformats.org/officeDocument/2006/math">
                    <m:r>
                      <a:rPr lang="en-US" altLang="zh-CN" sz="2000"/>
                      <m:t>𝑌</m:t>
                    </m:r>
                  </m:oMath>
                </a14:m>
                <a:r>
                  <a:rPr lang="zh-CN" altLang="zh-CN" sz="2000" dirty="0"/>
                  <a:t>变化的百分比。</a:t>
                </a:r>
                <a14:m>
                  <m:oMath xmlns:m="http://schemas.openxmlformats.org/officeDocument/2006/math">
                    <m:sSup>
                      <m:sSupPr>
                        <m:ctrlPr>
                          <a:rPr lang="zh-CN" altLang="zh-CN" sz="2000"/>
                        </m:ctrlPr>
                      </m:sSupPr>
                      <m:e>
                        <m:r>
                          <a:rPr lang="en-US" altLang="zh-CN" sz="2000"/>
                          <m:t>𝑅</m:t>
                        </m:r>
                      </m:e>
                      <m:sup>
                        <m:r>
                          <a:rPr lang="en-US" altLang="zh-CN" sz="2000"/>
                          <m:t>2</m:t>
                        </m:r>
                      </m:sup>
                    </m:sSup>
                  </m:oMath>
                </a14:m>
                <a:r>
                  <a:rPr lang="zh-CN" altLang="zh-CN" sz="2000" dirty="0"/>
                  <a:t>越接近</a:t>
                </a:r>
                <a14:m>
                  <m:oMath xmlns:m="http://schemas.openxmlformats.org/officeDocument/2006/math">
                    <m:r>
                      <a:rPr lang="en-US" altLang="zh-CN" sz="2000"/>
                      <m:t>1</m:t>
                    </m:r>
                  </m:oMath>
                </a14:m>
                <a:r>
                  <a:rPr lang="zh-CN" altLang="zh-CN" sz="2000" dirty="0"/>
                  <a:t>，表示回归模型拟合效果越好。</a:t>
                </a:r>
                <a:endParaRPr lang="zh-CN" altLang="en-US" sz="2000" dirty="0"/>
              </a:p>
            </p:txBody>
          </p:sp>
        </mc:Choice>
        <mc:Fallback>
          <p:sp>
            <p:nvSpPr>
              <p:cNvPr id="16" name="矩形 15">
                <a:extLst>
                  <a:ext uri="{FF2B5EF4-FFF2-40B4-BE49-F238E27FC236}">
                    <a16:creationId xmlns:a16="http://schemas.microsoft.com/office/drawing/2014/main" id="{2665F0AA-AD4B-428B-BD65-F21971D7ACF5}"/>
                  </a:ext>
                </a:extLst>
              </p:cNvPr>
              <p:cNvSpPr>
                <a:spLocks noRot="1" noChangeAspect="1" noMove="1" noResize="1" noEditPoints="1" noAdjustHandles="1" noChangeArrowheads="1" noChangeShapeType="1" noTextEdit="1"/>
              </p:cNvSpPr>
              <p:nvPr/>
            </p:nvSpPr>
            <p:spPr>
              <a:xfrm>
                <a:off x="1104900" y="4938735"/>
                <a:ext cx="9980680" cy="1442190"/>
              </a:xfrm>
              <a:prstGeom prst="rect">
                <a:avLst/>
              </a:prstGeom>
              <a:blipFill>
                <a:blip r:embed="rId5"/>
                <a:stretch>
                  <a:fillRect l="-611" r="-3114" b="-67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535B3B4F-C308-4946-AF58-94AB5CA4CCD7}"/>
                  </a:ext>
                </a:extLst>
              </p:cNvPr>
              <p:cNvSpPr/>
              <p:nvPr/>
            </p:nvSpPr>
            <p:spPr>
              <a:xfrm>
                <a:off x="9038096" y="3676423"/>
                <a:ext cx="2084865" cy="70262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smtClean="0">
                              <a:solidFill>
                                <a:srgbClr val="002060"/>
                              </a:solidFill>
                              <a:latin typeface="Cambria Math" panose="02040503050406030204" pitchFamily="18" charset="0"/>
                            </a:rPr>
                          </m:ctrlPr>
                        </m:sSupPr>
                        <m:e>
                          <m:r>
                            <a:rPr lang="zh-CN" altLang="en-US" b="0" i="1">
                              <a:solidFill>
                                <a:srgbClr val="002060"/>
                              </a:solidFill>
                              <a:latin typeface="Cambria Math" panose="02040503050406030204" pitchFamily="18" charset="0"/>
                            </a:rPr>
                            <m:t>𝑅</m:t>
                          </m:r>
                        </m:e>
                        <m:sup>
                          <m:r>
                            <a:rPr lang="zh-CN" altLang="en-US" b="0" i="0">
                              <a:solidFill>
                                <a:srgbClr val="002060"/>
                              </a:solidFill>
                              <a:latin typeface="Cambria Math" panose="02040503050406030204" pitchFamily="18" charset="0"/>
                            </a:rPr>
                            <m:t>2</m:t>
                          </m:r>
                        </m:sup>
                      </m:sSup>
                      <m:r>
                        <a:rPr lang="zh-CN" altLang="en-US" b="0" i="0">
                          <a:solidFill>
                            <a:srgbClr val="002060"/>
                          </a:solidFill>
                          <a:latin typeface="Cambria Math" panose="02040503050406030204" pitchFamily="18" charset="0"/>
                        </a:rPr>
                        <m:t>= </m:t>
                      </m:r>
                      <m:f>
                        <m:fPr>
                          <m:ctrlPr>
                            <a:rPr lang="zh-CN" altLang="en-US" i="1">
                              <a:solidFill>
                                <a:srgbClr val="002060"/>
                              </a:solidFill>
                              <a:latin typeface="Cambria Math" panose="02040503050406030204" pitchFamily="18" charset="0"/>
                            </a:rPr>
                          </m:ctrlPr>
                        </m:fPr>
                        <m:num>
                          <m:nary>
                            <m:naryPr>
                              <m:chr m:val="∑"/>
                              <m:subHide m:val="on"/>
                              <m:supHide m:val="on"/>
                              <m:ctrlPr>
                                <a:rPr lang="zh-CN" altLang="en-US" i="1">
                                  <a:solidFill>
                                    <a:srgbClr val="002060"/>
                                  </a:solidFill>
                                  <a:latin typeface="Cambria Math" panose="02040503050406030204" pitchFamily="18" charset="0"/>
                                </a:rPr>
                              </m:ctrlPr>
                            </m:naryPr>
                            <m:sub/>
                            <m:sup/>
                            <m:e>
                              <m:sSup>
                                <m:sSupPr>
                                  <m:ctrlPr>
                                    <a:rPr lang="zh-CN" altLang="en-US" i="1">
                                      <a:solidFill>
                                        <a:srgbClr val="002060"/>
                                      </a:solidFill>
                                      <a:latin typeface="Cambria Math" panose="02040503050406030204" pitchFamily="18" charset="0"/>
                                    </a:rPr>
                                  </m:ctrlPr>
                                </m:sSupPr>
                                <m:e>
                                  <m:d>
                                    <m:dPr>
                                      <m:ctrlPr>
                                        <a:rPr lang="zh-CN" altLang="en-US" i="1">
                                          <a:solidFill>
                                            <a:srgbClr val="002060"/>
                                          </a:solidFill>
                                          <a:latin typeface="Cambria Math" panose="02040503050406030204" pitchFamily="18" charset="0"/>
                                        </a:rPr>
                                      </m:ctrlPr>
                                    </m:dPr>
                                    <m:e>
                                      <m:acc>
                                        <m:accPr>
                                          <m:chr m:val="̂"/>
                                          <m:ctrlPr>
                                            <a:rPr lang="zh-CN" altLang="en-US" i="1">
                                              <a:solidFill>
                                                <a:srgbClr val="002060"/>
                                              </a:solidFill>
                                              <a:latin typeface="Cambria Math" panose="02040503050406030204" pitchFamily="18" charset="0"/>
                                            </a:rPr>
                                          </m:ctrlPr>
                                        </m:accPr>
                                        <m:e>
                                          <m:sSub>
                                            <m:sSubPr>
                                              <m:ctrlPr>
                                                <a:rPr lang="zh-CN" altLang="en-US" i="1">
                                                  <a:solidFill>
                                                    <a:srgbClr val="002060"/>
                                                  </a:solidFill>
                                                  <a:latin typeface="Cambria Math" panose="02040503050406030204" pitchFamily="18" charset="0"/>
                                                </a:rPr>
                                              </m:ctrlPr>
                                            </m:sSubPr>
                                            <m:e>
                                              <m:r>
                                                <a:rPr lang="zh-CN" altLang="en-US" b="0" i="1">
                                                  <a:solidFill>
                                                    <a:srgbClr val="002060"/>
                                                  </a:solidFill>
                                                  <a:latin typeface="Cambria Math" panose="02040503050406030204" pitchFamily="18" charset="0"/>
                                                </a:rPr>
                                                <m:t>𝑦</m:t>
                                              </m:r>
                                            </m:e>
                                            <m:sub>
                                              <m:r>
                                                <a:rPr lang="zh-CN" altLang="en-US" b="0" i="1">
                                                  <a:solidFill>
                                                    <a:srgbClr val="002060"/>
                                                  </a:solidFill>
                                                  <a:latin typeface="Cambria Math" panose="02040503050406030204" pitchFamily="18" charset="0"/>
                                                </a:rPr>
                                                <m:t>𝑖</m:t>
                                              </m:r>
                                            </m:sub>
                                          </m:sSub>
                                        </m:e>
                                      </m:acc>
                                      <m:r>
                                        <a:rPr lang="zh-CN" altLang="en-US" b="0" i="0">
                                          <a:solidFill>
                                            <a:srgbClr val="002060"/>
                                          </a:solidFill>
                                          <a:latin typeface="Cambria Math" panose="02040503050406030204" pitchFamily="18" charset="0"/>
                                        </a:rPr>
                                        <m:t>−</m:t>
                                      </m:r>
                                      <m:acc>
                                        <m:accPr>
                                          <m:chr m:val="̅"/>
                                          <m:ctrlPr>
                                            <a:rPr lang="zh-CN" altLang="en-US" i="1">
                                              <a:solidFill>
                                                <a:srgbClr val="002060"/>
                                              </a:solidFill>
                                              <a:latin typeface="Cambria Math" panose="02040503050406030204" pitchFamily="18" charset="0"/>
                                            </a:rPr>
                                          </m:ctrlPr>
                                        </m:accPr>
                                        <m:e>
                                          <m:r>
                                            <m:rPr>
                                              <m:sty m:val="p"/>
                                            </m:rPr>
                                            <a:rPr lang="zh-CN" altLang="en-US" b="0" i="0">
                                              <a:solidFill>
                                                <a:srgbClr val="002060"/>
                                              </a:solidFill>
                                              <a:latin typeface="Cambria Math" panose="02040503050406030204" pitchFamily="18" charset="0"/>
                                            </a:rPr>
                                            <m:t>y</m:t>
                                          </m:r>
                                        </m:e>
                                      </m:acc>
                                    </m:e>
                                  </m:d>
                                </m:e>
                                <m:sup>
                                  <m:r>
                                    <a:rPr lang="zh-CN" altLang="en-US" b="0" i="0">
                                      <a:solidFill>
                                        <a:srgbClr val="002060"/>
                                      </a:solidFill>
                                      <a:latin typeface="Cambria Math" panose="02040503050406030204" pitchFamily="18" charset="0"/>
                                    </a:rPr>
                                    <m:t>2</m:t>
                                  </m:r>
                                </m:sup>
                              </m:sSup>
                            </m:e>
                          </m:nary>
                        </m:num>
                        <m:den>
                          <m:nary>
                            <m:naryPr>
                              <m:chr m:val="∑"/>
                              <m:subHide m:val="on"/>
                              <m:supHide m:val="on"/>
                              <m:ctrlPr>
                                <a:rPr lang="zh-CN" altLang="en-US" i="1">
                                  <a:solidFill>
                                    <a:srgbClr val="002060"/>
                                  </a:solidFill>
                                  <a:latin typeface="Cambria Math" panose="02040503050406030204" pitchFamily="18" charset="0"/>
                                </a:rPr>
                              </m:ctrlPr>
                            </m:naryPr>
                            <m:sub/>
                            <m:sup/>
                            <m:e>
                              <m:sSup>
                                <m:sSupPr>
                                  <m:ctrlPr>
                                    <a:rPr lang="zh-CN" altLang="en-US" i="1">
                                      <a:solidFill>
                                        <a:srgbClr val="002060"/>
                                      </a:solidFill>
                                      <a:latin typeface="Cambria Math" panose="02040503050406030204" pitchFamily="18" charset="0"/>
                                    </a:rPr>
                                  </m:ctrlPr>
                                </m:sSupPr>
                                <m:e>
                                  <m:d>
                                    <m:dPr>
                                      <m:ctrlPr>
                                        <a:rPr lang="zh-CN" altLang="en-US" i="1">
                                          <a:solidFill>
                                            <a:srgbClr val="002060"/>
                                          </a:solidFill>
                                          <a:latin typeface="Cambria Math" panose="02040503050406030204" pitchFamily="18" charset="0"/>
                                        </a:rPr>
                                      </m:ctrlPr>
                                    </m:dPr>
                                    <m:e>
                                      <m:sSub>
                                        <m:sSubPr>
                                          <m:ctrlPr>
                                            <a:rPr lang="zh-CN" altLang="en-US" i="1">
                                              <a:solidFill>
                                                <a:srgbClr val="002060"/>
                                              </a:solidFill>
                                              <a:latin typeface="Cambria Math" panose="02040503050406030204" pitchFamily="18" charset="0"/>
                                            </a:rPr>
                                          </m:ctrlPr>
                                        </m:sSubPr>
                                        <m:e>
                                          <m:r>
                                            <a:rPr lang="zh-CN" altLang="en-US" b="0" i="1">
                                              <a:solidFill>
                                                <a:srgbClr val="002060"/>
                                              </a:solidFill>
                                              <a:latin typeface="Cambria Math" panose="02040503050406030204" pitchFamily="18" charset="0"/>
                                            </a:rPr>
                                            <m:t>𝑦</m:t>
                                          </m:r>
                                        </m:e>
                                        <m:sub>
                                          <m:r>
                                            <a:rPr lang="zh-CN" altLang="en-US" b="0" i="1">
                                              <a:solidFill>
                                                <a:srgbClr val="002060"/>
                                              </a:solidFill>
                                              <a:latin typeface="Cambria Math" panose="02040503050406030204" pitchFamily="18" charset="0"/>
                                            </a:rPr>
                                            <m:t>𝑖</m:t>
                                          </m:r>
                                        </m:sub>
                                      </m:sSub>
                                      <m:r>
                                        <a:rPr lang="zh-CN" altLang="en-US" b="0" i="0">
                                          <a:solidFill>
                                            <a:srgbClr val="002060"/>
                                          </a:solidFill>
                                          <a:latin typeface="Cambria Math" panose="02040503050406030204" pitchFamily="18" charset="0"/>
                                        </a:rPr>
                                        <m:t>−</m:t>
                                      </m:r>
                                      <m:acc>
                                        <m:accPr>
                                          <m:chr m:val="̅"/>
                                          <m:ctrlPr>
                                            <a:rPr lang="zh-CN" altLang="en-US" i="1">
                                              <a:solidFill>
                                                <a:srgbClr val="002060"/>
                                              </a:solidFill>
                                              <a:latin typeface="Cambria Math" panose="02040503050406030204" pitchFamily="18" charset="0"/>
                                            </a:rPr>
                                          </m:ctrlPr>
                                        </m:accPr>
                                        <m:e>
                                          <m:sSub>
                                            <m:sSubPr>
                                              <m:ctrlPr>
                                                <a:rPr lang="zh-CN" altLang="en-US" i="1">
                                                  <a:solidFill>
                                                    <a:srgbClr val="002060"/>
                                                  </a:solidFill>
                                                  <a:latin typeface="Cambria Math" panose="02040503050406030204" pitchFamily="18" charset="0"/>
                                                </a:rPr>
                                              </m:ctrlPr>
                                            </m:sSubPr>
                                            <m:e>
                                              <m:r>
                                                <a:rPr lang="zh-CN" altLang="en-US" b="0" i="1">
                                                  <a:solidFill>
                                                    <a:srgbClr val="002060"/>
                                                  </a:solidFill>
                                                  <a:latin typeface="Cambria Math" panose="02040503050406030204" pitchFamily="18" charset="0"/>
                                                </a:rPr>
                                                <m:t>𝑦</m:t>
                                              </m:r>
                                            </m:e>
                                            <m:sub>
                                              <m:r>
                                                <a:rPr lang="zh-CN" altLang="en-US" b="0" i="1">
                                                  <a:solidFill>
                                                    <a:srgbClr val="002060"/>
                                                  </a:solidFill>
                                                  <a:latin typeface="Cambria Math" panose="02040503050406030204" pitchFamily="18" charset="0"/>
                                                </a:rPr>
                                                <m:t>𝑖</m:t>
                                              </m:r>
                                            </m:sub>
                                          </m:sSub>
                                        </m:e>
                                      </m:acc>
                                    </m:e>
                                  </m:d>
                                </m:e>
                                <m:sup>
                                  <m:r>
                                    <a:rPr lang="zh-CN" altLang="en-US" b="0" i="0">
                                      <a:solidFill>
                                        <a:srgbClr val="002060"/>
                                      </a:solidFill>
                                      <a:latin typeface="Cambria Math" panose="02040503050406030204" pitchFamily="18" charset="0"/>
                                    </a:rPr>
                                    <m:t>2</m:t>
                                  </m:r>
                                </m:sup>
                              </m:sSup>
                            </m:e>
                          </m:nary>
                        </m:den>
                      </m:f>
                    </m:oMath>
                  </m:oMathPara>
                </a14:m>
                <a:endParaRPr lang="zh-CN" altLang="en-US" dirty="0">
                  <a:solidFill>
                    <a:srgbClr val="002060"/>
                  </a:solidFill>
                </a:endParaRPr>
              </a:p>
            </p:txBody>
          </p:sp>
        </mc:Choice>
        <mc:Fallback>
          <p:sp>
            <p:nvSpPr>
              <p:cNvPr id="17" name="矩形 16">
                <a:extLst>
                  <a:ext uri="{FF2B5EF4-FFF2-40B4-BE49-F238E27FC236}">
                    <a16:creationId xmlns:a16="http://schemas.microsoft.com/office/drawing/2014/main" id="{535B3B4F-C308-4946-AF58-94AB5CA4CCD7}"/>
                  </a:ext>
                </a:extLst>
              </p:cNvPr>
              <p:cNvSpPr>
                <a:spLocks noRot="1" noChangeAspect="1" noMove="1" noResize="1" noEditPoints="1" noAdjustHandles="1" noChangeArrowheads="1" noChangeShapeType="1" noTextEdit="1"/>
              </p:cNvSpPr>
              <p:nvPr/>
            </p:nvSpPr>
            <p:spPr>
              <a:xfrm>
                <a:off x="9038096" y="3676423"/>
                <a:ext cx="2084865" cy="7026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186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0"/>
            <a:ext cx="9980681" cy="4829054"/>
          </a:xfrm>
        </p:spPr>
        <p:txBody>
          <a:bodyPr>
            <a:normAutofit/>
          </a:bodyPr>
          <a:lstStyle/>
          <a:p>
            <a:pPr algn="just">
              <a:lnSpc>
                <a:spcPct val="150000"/>
              </a:lnSpc>
              <a:spcBef>
                <a:spcPts val="1000"/>
              </a:spcBef>
            </a:pPr>
            <a:r>
              <a:rPr lang="en-US" altLang="zh-CN" sz="2200" b="1" dirty="0"/>
              <a:t>11.1.3 </a:t>
            </a:r>
            <a:r>
              <a:rPr lang="zh-CN" altLang="en-US" sz="2200" b="1" dirty="0"/>
              <a:t>分布性分析</a:t>
            </a:r>
            <a:endParaRPr lang="en-US" altLang="zh-CN" sz="2200" b="1" dirty="0"/>
          </a:p>
          <a:p>
            <a:pPr marL="0" indent="0" algn="just">
              <a:lnSpc>
                <a:spcPct val="150000"/>
              </a:lnSpc>
              <a:spcBef>
                <a:spcPts val="1000"/>
              </a:spcBef>
              <a:buNone/>
            </a:pPr>
            <a:r>
              <a:rPr lang="zh-CN" altLang="zh-CN" dirty="0"/>
              <a:t>（</a:t>
            </a:r>
            <a:r>
              <a:rPr lang="en-US" altLang="zh-CN" dirty="0"/>
              <a:t>1</a:t>
            </a:r>
            <a:r>
              <a:rPr lang="zh-CN" altLang="zh-CN" dirty="0"/>
              <a:t>）频数分析</a:t>
            </a:r>
            <a:endParaRPr lang="en-US" altLang="zh-CN" dirty="0"/>
          </a:p>
          <a:p>
            <a:pPr marL="0" indent="0" algn="just">
              <a:lnSpc>
                <a:spcPct val="150000"/>
              </a:lnSpc>
              <a:spcBef>
                <a:spcPts val="1000"/>
              </a:spcBef>
              <a:buNone/>
            </a:pPr>
            <a:r>
              <a:rPr lang="en-US" altLang="zh-CN" b="1" dirty="0">
                <a:solidFill>
                  <a:srgbClr val="002060"/>
                </a:solidFill>
              </a:rPr>
              <a:t>    </a:t>
            </a:r>
            <a:r>
              <a:rPr lang="zh-CN" altLang="zh-CN" b="1" dirty="0">
                <a:solidFill>
                  <a:srgbClr val="002060"/>
                </a:solidFill>
              </a:rPr>
              <a:t>频数</a:t>
            </a:r>
            <a:r>
              <a:rPr lang="zh-CN" altLang="zh-CN" dirty="0"/>
              <a:t>也称“次数”，即对整个数据集按某种标准进行分组，统计出各个组内含有的数据个体的数目。</a:t>
            </a:r>
            <a:endParaRPr lang="en-US" altLang="zh-CN" dirty="0"/>
          </a:p>
          <a:p>
            <a:pPr marL="0" indent="0" algn="just">
              <a:lnSpc>
                <a:spcPct val="150000"/>
              </a:lnSpc>
              <a:spcBef>
                <a:spcPts val="1000"/>
              </a:spcBef>
              <a:buNone/>
            </a:pPr>
            <a:r>
              <a:rPr lang="en-US" altLang="zh-CN" dirty="0"/>
              <a:t>    </a:t>
            </a:r>
            <a:r>
              <a:rPr lang="zh-CN" altLang="zh-CN" dirty="0"/>
              <a:t>频数分析的结果一般可以通过柱状图、饼状图、直方图或者累计曲线进行表示。对于定量数据，如果需要了解其分布形式，例如是对称的还是非对称的，可做出频率分布表，绘制频率分布直方图、或者茎叶图进行直观地分析。</a:t>
            </a:r>
            <a:endParaRPr lang="en-US" dirty="0"/>
          </a:p>
        </p:txBody>
      </p:sp>
    </p:spTree>
    <p:extLst>
      <p:ext uri="{BB962C8B-B14F-4D97-AF65-F5344CB8AC3E}">
        <p14:creationId xmlns:p14="http://schemas.microsoft.com/office/powerpoint/2010/main" val="353917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0"/>
            <a:ext cx="9980681" cy="4829054"/>
          </a:xfrm>
        </p:spPr>
        <p:txBody>
          <a:bodyPr>
            <a:normAutofit/>
          </a:bodyPr>
          <a:lstStyle/>
          <a:p>
            <a:pPr algn="just">
              <a:lnSpc>
                <a:spcPct val="150000"/>
              </a:lnSpc>
              <a:spcBef>
                <a:spcPts val="1000"/>
              </a:spcBef>
            </a:pPr>
            <a:r>
              <a:rPr lang="en-US" altLang="zh-CN" sz="2200" b="1" dirty="0"/>
              <a:t>11.1.3 </a:t>
            </a:r>
            <a:r>
              <a:rPr lang="zh-CN" altLang="en-US" sz="2200" b="1" dirty="0"/>
              <a:t>分布性分析</a:t>
            </a:r>
            <a:endParaRPr lang="en-US" altLang="zh-CN" sz="2200" b="1" dirty="0"/>
          </a:p>
          <a:p>
            <a:pPr marL="0" indent="0">
              <a:buNone/>
            </a:pPr>
            <a:r>
              <a:rPr lang="zh-CN" altLang="zh-CN" dirty="0"/>
              <a:t>（</a:t>
            </a:r>
            <a:r>
              <a:rPr lang="en-US" altLang="zh-CN" dirty="0"/>
              <a:t>2</a:t>
            </a:r>
            <a:r>
              <a:rPr lang="zh-CN" altLang="zh-CN" dirty="0"/>
              <a:t>）探索性分析</a:t>
            </a:r>
          </a:p>
          <a:p>
            <a:pPr marL="0" indent="0" algn="just">
              <a:lnSpc>
                <a:spcPct val="150000"/>
              </a:lnSpc>
              <a:spcBef>
                <a:spcPts val="1000"/>
              </a:spcBef>
              <a:buNone/>
            </a:pPr>
            <a:r>
              <a:rPr lang="en-US" altLang="zh-CN" dirty="0"/>
              <a:t>    </a:t>
            </a:r>
            <a:r>
              <a:rPr lang="zh-CN" altLang="zh-CN" b="1" dirty="0">
                <a:solidFill>
                  <a:srgbClr val="002060"/>
                </a:solidFill>
              </a:rPr>
              <a:t>探索性分析</a:t>
            </a:r>
            <a:r>
              <a:rPr lang="zh-CN" altLang="zh-CN" dirty="0"/>
              <a:t>由美国统计学家</a:t>
            </a:r>
            <a:r>
              <a:rPr lang="en-US" altLang="zh-CN" dirty="0" err="1"/>
              <a:t>J.K.Tukey</a:t>
            </a:r>
            <a:r>
              <a:rPr lang="zh-CN" altLang="zh-CN" dirty="0"/>
              <a:t>在上世纪</a:t>
            </a:r>
            <a:r>
              <a:rPr lang="en-US" altLang="zh-CN" dirty="0"/>
              <a:t>70</a:t>
            </a:r>
            <a:r>
              <a:rPr lang="zh-CN" altLang="zh-CN" dirty="0"/>
              <a:t>年代提出，是为了形成有价值的假设而进行的数据分析。</a:t>
            </a:r>
            <a:endParaRPr lang="en-US" altLang="zh-CN" dirty="0"/>
          </a:p>
          <a:p>
            <a:pPr marL="0" indent="0" algn="just">
              <a:lnSpc>
                <a:spcPct val="150000"/>
              </a:lnSpc>
              <a:spcBef>
                <a:spcPts val="1000"/>
              </a:spcBef>
              <a:buNone/>
            </a:pPr>
            <a:r>
              <a:rPr lang="en-US" altLang="zh-CN" dirty="0"/>
              <a:t>    </a:t>
            </a:r>
            <a:r>
              <a:rPr lang="zh-CN" altLang="zh-CN" dirty="0"/>
              <a:t>探索性分析是对传统统计学假设检验手段的有效补充，常利用数据变换、数据可视化等方法揭示数据的主要特征，</a:t>
            </a:r>
            <a:r>
              <a:rPr lang="zh-CN" altLang="zh-CN" b="1" dirty="0">
                <a:solidFill>
                  <a:srgbClr val="002060"/>
                </a:solidFill>
              </a:rPr>
              <a:t>主要的分析方法</a:t>
            </a:r>
            <a:r>
              <a:rPr lang="zh-CN" altLang="zh-CN" dirty="0"/>
              <a:t>包括数据的</a:t>
            </a:r>
            <a:r>
              <a:rPr lang="zh-CN" altLang="zh-CN" dirty="0">
                <a:solidFill>
                  <a:srgbClr val="002060"/>
                </a:solidFill>
              </a:rPr>
              <a:t>关联分析、因子分析和方差分析</a:t>
            </a:r>
            <a:r>
              <a:rPr lang="zh-CN" altLang="zh-CN" dirty="0"/>
              <a:t>等。</a:t>
            </a:r>
          </a:p>
          <a:p>
            <a:pPr marL="0" indent="0" algn="just">
              <a:lnSpc>
                <a:spcPct val="150000"/>
              </a:lnSpc>
              <a:spcBef>
                <a:spcPts val="1000"/>
              </a:spcBef>
              <a:buNone/>
            </a:pPr>
            <a:endParaRPr lang="en-US" dirty="0"/>
          </a:p>
        </p:txBody>
      </p:sp>
    </p:spTree>
    <p:extLst>
      <p:ext uri="{BB962C8B-B14F-4D97-AF65-F5344CB8AC3E}">
        <p14:creationId xmlns:p14="http://schemas.microsoft.com/office/powerpoint/2010/main" val="233641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b="1" dirty="0"/>
              <a:t>11.2 </a:t>
            </a:r>
            <a:r>
              <a:rPr lang="zh-CN" altLang="zh-CN" b="1" dirty="0"/>
              <a:t>科学计算工具</a:t>
            </a:r>
            <a:r>
              <a:rPr lang="en-US" altLang="zh-CN" b="1" dirty="0" err="1"/>
              <a:t>Numpy</a:t>
            </a:r>
            <a:endParaRPr lang="zh-CN" altLang="zh-CN" b="1" dirty="0"/>
          </a:p>
        </p:txBody>
      </p:sp>
      <p:sp>
        <p:nvSpPr>
          <p:cNvPr id="14" name="Content Placeholder 13"/>
          <p:cNvSpPr>
            <a:spLocks noGrp="1"/>
          </p:cNvSpPr>
          <p:nvPr>
            <p:ph idx="1"/>
          </p:nvPr>
        </p:nvSpPr>
        <p:spPr>
          <a:xfrm>
            <a:off x="1104900" y="2186608"/>
            <a:ext cx="9982200" cy="3985591"/>
          </a:xfrm>
        </p:spPr>
        <p:txBody>
          <a:bodyPr/>
          <a:lstStyle/>
          <a:p>
            <a:pPr marL="0" indent="0" algn="just">
              <a:lnSpc>
                <a:spcPct val="150000"/>
              </a:lnSpc>
              <a:buNone/>
            </a:pPr>
            <a:r>
              <a:rPr lang="en-US" altLang="zh-CN" b="1" dirty="0">
                <a:solidFill>
                  <a:srgbClr val="002060"/>
                </a:solidFill>
              </a:rPr>
              <a:t>     </a:t>
            </a:r>
            <a:r>
              <a:rPr lang="en-US" altLang="zh-CN" b="1" dirty="0" err="1">
                <a:solidFill>
                  <a:srgbClr val="002060"/>
                </a:solidFill>
              </a:rPr>
              <a:t>Numpy</a:t>
            </a:r>
            <a:r>
              <a:rPr lang="zh-CN" altLang="zh-CN" dirty="0"/>
              <a:t>是</a:t>
            </a:r>
            <a:r>
              <a:rPr lang="en-US" altLang="zh-CN" dirty="0"/>
              <a:t>Python</a:t>
            </a:r>
            <a:r>
              <a:rPr lang="zh-CN" altLang="zh-CN" dirty="0"/>
              <a:t>中一个常用的第三方库，</a:t>
            </a:r>
            <a:r>
              <a:rPr lang="zh-CN" altLang="zh-CN" b="1" dirty="0">
                <a:solidFill>
                  <a:srgbClr val="002060"/>
                </a:solidFill>
              </a:rPr>
              <a:t>用于科学计算，支持高维数组与矩阵运算</a:t>
            </a:r>
            <a:r>
              <a:rPr lang="zh-CN" altLang="zh-CN" dirty="0"/>
              <a:t>。同时，</a:t>
            </a:r>
            <a:r>
              <a:rPr lang="en-US" altLang="zh-CN" dirty="0" err="1"/>
              <a:t>Numpy</a:t>
            </a:r>
            <a:r>
              <a:rPr lang="zh-CN" altLang="zh-CN" dirty="0"/>
              <a:t>可以为用户提供多维数组对象、各种派生对象（如掩码数组和矩阵），以及用于数组快速操作的各种</a:t>
            </a:r>
            <a:r>
              <a:rPr lang="en-US" altLang="zh-CN" dirty="0"/>
              <a:t>API</a:t>
            </a:r>
            <a:r>
              <a:rPr lang="zh-CN" altLang="zh-CN" dirty="0"/>
              <a:t>，包括数学、逻辑、形状操作、排序、选择、输入输出、离散傅立叶变换、基本线性代数、基本统计运算和随机模拟等。另外，</a:t>
            </a:r>
            <a:r>
              <a:rPr lang="en-US" altLang="zh-CN" dirty="0" err="1"/>
              <a:t>Numpy</a:t>
            </a:r>
            <a:r>
              <a:rPr lang="zh-CN" altLang="zh-CN" dirty="0"/>
              <a:t>不仅是一个常用的、可独立调用的科学计算库，也是许多其他第三方库（例如</a:t>
            </a:r>
            <a:r>
              <a:rPr lang="en-US" altLang="zh-CN" dirty="0" err="1"/>
              <a:t>Scipy</a:t>
            </a:r>
            <a:r>
              <a:rPr lang="zh-CN" altLang="zh-CN" dirty="0"/>
              <a:t>和</a:t>
            </a:r>
            <a:r>
              <a:rPr lang="en-US" altLang="zh-CN" dirty="0"/>
              <a:t>Pandas</a:t>
            </a:r>
            <a:r>
              <a:rPr lang="zh-CN" altLang="zh-CN" dirty="0"/>
              <a:t>）的基础库。</a:t>
            </a:r>
          </a:p>
          <a:p>
            <a:pPr marL="0" indent="0" algn="just">
              <a:lnSpc>
                <a:spcPct val="150000"/>
              </a:lnSpc>
              <a:buNone/>
            </a:pPr>
            <a:endParaRPr lang="zh-CN" altLang="zh-CN" b="1" dirty="0"/>
          </a:p>
        </p:txBody>
      </p:sp>
    </p:spTree>
    <p:extLst>
      <p:ext uri="{BB962C8B-B14F-4D97-AF65-F5344CB8AC3E}">
        <p14:creationId xmlns:p14="http://schemas.microsoft.com/office/powerpoint/2010/main" val="195984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4570637"/>
          </a:xfrm>
        </p:spPr>
        <p:txBody>
          <a:bodyPr>
            <a:normAutofit/>
          </a:bodyPr>
          <a:lstStyle/>
          <a:p>
            <a:pPr algn="just">
              <a:lnSpc>
                <a:spcPct val="150000"/>
              </a:lnSpc>
            </a:pPr>
            <a:r>
              <a:rPr lang="en-US" altLang="zh-CN" sz="2200" b="1" dirty="0"/>
              <a:t>11.2.1 </a:t>
            </a:r>
            <a:r>
              <a:rPr lang="en-US" altLang="zh-CN" sz="2200" b="1" dirty="0" err="1"/>
              <a:t>Numpy</a:t>
            </a:r>
            <a:r>
              <a:rPr lang="zh-CN" altLang="en-US" sz="2200" b="1" dirty="0"/>
              <a:t>安装</a:t>
            </a:r>
            <a:endParaRPr lang="en-US" altLang="zh-CN" sz="2200" b="1" dirty="0"/>
          </a:p>
          <a:p>
            <a:pPr marL="0" lvl="0" indent="0" algn="just">
              <a:buNone/>
            </a:pPr>
            <a:r>
              <a:rPr lang="zh-CN" altLang="en-US" dirty="0"/>
              <a:t>   （</a:t>
            </a:r>
            <a:r>
              <a:rPr lang="en-US" altLang="zh-CN" dirty="0"/>
              <a:t>1</a:t>
            </a:r>
            <a:r>
              <a:rPr lang="zh-CN" altLang="en-US" dirty="0"/>
              <a:t>）</a:t>
            </a:r>
            <a:r>
              <a:rPr lang="zh-CN" altLang="zh-CN" dirty="0"/>
              <a:t>使用</a:t>
            </a:r>
            <a:r>
              <a:rPr lang="en-US" altLang="zh-CN" dirty="0"/>
              <a:t>pip</a:t>
            </a:r>
            <a:r>
              <a:rPr lang="zh-CN" altLang="zh-CN" dirty="0"/>
              <a:t>安装</a:t>
            </a:r>
          </a:p>
          <a:p>
            <a:pPr marL="457200" lvl="1" indent="0" algn="just">
              <a:lnSpc>
                <a:spcPct val="114000"/>
              </a:lnSpc>
              <a:buNone/>
            </a:pPr>
            <a:r>
              <a:rPr lang="en-US" altLang="zh-CN" sz="2000" b="1" dirty="0">
                <a:solidFill>
                  <a:srgbClr val="002060"/>
                </a:solidFill>
              </a:rPr>
              <a:t>pip install </a:t>
            </a:r>
            <a:r>
              <a:rPr lang="en-US" altLang="zh-CN" sz="2000" b="1" dirty="0" err="1">
                <a:solidFill>
                  <a:srgbClr val="002060"/>
                </a:solidFill>
              </a:rPr>
              <a:t>numpy</a:t>
            </a:r>
            <a:endParaRPr lang="en-US" altLang="zh-CN" sz="2000" b="1" dirty="0">
              <a:solidFill>
                <a:srgbClr val="002060"/>
              </a:solidFill>
            </a:endParaRPr>
          </a:p>
          <a:p>
            <a:pPr marL="457200" lvl="1" indent="0" algn="just">
              <a:lnSpc>
                <a:spcPct val="114000"/>
              </a:lnSpc>
              <a:buNone/>
            </a:pPr>
            <a:endParaRPr lang="en-US" altLang="zh-CN" sz="2000" b="1" dirty="0">
              <a:solidFill>
                <a:srgbClr val="002060"/>
              </a:solidFill>
            </a:endParaRPr>
          </a:p>
          <a:p>
            <a:pPr marL="457200" lvl="1" indent="0" algn="just">
              <a:lnSpc>
                <a:spcPct val="114000"/>
              </a:lnSpc>
              <a:buNone/>
            </a:pPr>
            <a:r>
              <a:rPr lang="zh-CN" altLang="en-US" sz="2000" dirty="0"/>
              <a:t>（</a:t>
            </a:r>
            <a:r>
              <a:rPr lang="en-US" altLang="zh-CN" sz="2000" dirty="0"/>
              <a:t>2</a:t>
            </a:r>
            <a:r>
              <a:rPr lang="zh-CN" altLang="en-US" sz="2000" dirty="0"/>
              <a:t>）使用</a:t>
            </a:r>
            <a:r>
              <a:rPr lang="en-US" altLang="zh-CN" sz="2000" dirty="0"/>
              <a:t>Anaconda</a:t>
            </a:r>
            <a:r>
              <a:rPr lang="zh-CN" altLang="en-US" sz="2000" dirty="0"/>
              <a:t>安装</a:t>
            </a:r>
            <a:endParaRPr lang="en-US" altLang="zh-CN" sz="2000" dirty="0"/>
          </a:p>
          <a:p>
            <a:pPr marL="457200" lvl="1" indent="0" algn="just">
              <a:lnSpc>
                <a:spcPct val="150000"/>
              </a:lnSpc>
              <a:buNone/>
            </a:pPr>
            <a:r>
              <a:rPr lang="en-US" altLang="zh-CN" sz="2000" dirty="0"/>
              <a:t>    Anaconda</a:t>
            </a:r>
            <a:r>
              <a:rPr lang="zh-CN" altLang="en-US" sz="2000" dirty="0"/>
              <a:t>是一个开源的</a:t>
            </a:r>
            <a:r>
              <a:rPr lang="en-US" altLang="zh-CN" sz="2000" dirty="0"/>
              <a:t>Python</a:t>
            </a:r>
            <a:r>
              <a:rPr lang="zh-CN" altLang="en-US" sz="2000" dirty="0"/>
              <a:t>发行版本，其包含了</a:t>
            </a:r>
            <a:r>
              <a:rPr lang="en-US" altLang="zh-CN" sz="2000" dirty="0" err="1"/>
              <a:t>conda</a:t>
            </a:r>
            <a:r>
              <a:rPr lang="zh-CN" altLang="en-US" sz="2000" dirty="0"/>
              <a:t>、</a:t>
            </a:r>
            <a:r>
              <a:rPr lang="en-US" altLang="zh-CN" sz="2000" dirty="0"/>
              <a:t>Python</a:t>
            </a:r>
            <a:r>
              <a:rPr lang="zh-CN" altLang="en-US" sz="2000" dirty="0"/>
              <a:t>等</a:t>
            </a:r>
            <a:r>
              <a:rPr lang="en-US" altLang="zh-CN" sz="2000" dirty="0"/>
              <a:t>180</a:t>
            </a:r>
            <a:r>
              <a:rPr lang="zh-CN" altLang="en-US" sz="2000" dirty="0"/>
              <a:t>多个科学包及其依赖项（</a:t>
            </a:r>
            <a:r>
              <a:rPr lang="en-US" altLang="zh-CN" sz="2000" dirty="0"/>
              <a:t>https://www.anaconda.com/</a:t>
            </a:r>
            <a:r>
              <a:rPr lang="zh-CN" altLang="en-US" sz="2000" dirty="0"/>
              <a:t>）。如果系统中已经安装</a:t>
            </a:r>
            <a:r>
              <a:rPr lang="en-US" altLang="zh-CN" sz="2000" dirty="0"/>
              <a:t>Anaconda</a:t>
            </a:r>
            <a:r>
              <a:rPr lang="zh-CN" altLang="en-US" sz="2000" dirty="0"/>
              <a:t>，打开</a:t>
            </a:r>
            <a:r>
              <a:rPr lang="en-US" altLang="zh-CN" sz="2000" dirty="0"/>
              <a:t>Anaconda Navigator</a:t>
            </a:r>
            <a:r>
              <a:rPr lang="zh-CN" altLang="en-US" sz="2000" dirty="0"/>
              <a:t>，选择</a:t>
            </a:r>
            <a:r>
              <a:rPr lang="en-US" altLang="zh-CN" sz="2000" dirty="0"/>
              <a:t>Environments</a:t>
            </a:r>
            <a:r>
              <a:rPr lang="zh-CN" altLang="en-US" sz="2000" dirty="0"/>
              <a:t>环境，搜索</a:t>
            </a:r>
            <a:r>
              <a:rPr lang="en-US" altLang="zh-CN" sz="2000" dirty="0" err="1"/>
              <a:t>numpy</a:t>
            </a:r>
            <a:r>
              <a:rPr lang="zh-CN" altLang="en-US" sz="2000" dirty="0"/>
              <a:t>查看是否安装，若已经安装则可以直接在</a:t>
            </a:r>
            <a:r>
              <a:rPr lang="en-US" altLang="zh-CN" sz="2000" dirty="0"/>
              <a:t>Python</a:t>
            </a:r>
            <a:r>
              <a:rPr lang="zh-CN" altLang="en-US" sz="2000" dirty="0"/>
              <a:t>中使用，若显示尚未安装，点击</a:t>
            </a:r>
            <a:r>
              <a:rPr lang="en-US" altLang="zh-CN" sz="2000" dirty="0"/>
              <a:t>download</a:t>
            </a:r>
            <a:r>
              <a:rPr lang="zh-CN" altLang="en-US" sz="2000" dirty="0"/>
              <a:t>即可。</a:t>
            </a:r>
            <a:endParaRPr lang="en-US" altLang="zh-CN" sz="2000"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160676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5369079"/>
          </a:xfrm>
        </p:spPr>
        <p:txBody>
          <a:bodyPr>
            <a:normAutofit/>
          </a:bodyPr>
          <a:lstStyle/>
          <a:p>
            <a:pPr algn="just">
              <a:lnSpc>
                <a:spcPct val="150000"/>
              </a:lnSpc>
            </a:pPr>
            <a:r>
              <a:rPr lang="en-US" altLang="zh-CN" sz="2200" b="1" dirty="0"/>
              <a:t>11.2.2 </a:t>
            </a:r>
            <a:r>
              <a:rPr lang="en-US" altLang="zh-CN" sz="2200" b="1" dirty="0" err="1"/>
              <a:t>Numpy</a:t>
            </a:r>
            <a:r>
              <a:rPr lang="zh-CN" altLang="en-US" sz="2200" b="1" dirty="0"/>
              <a:t>数据类型</a:t>
            </a:r>
            <a:endParaRPr lang="en-US" altLang="zh-CN" sz="2200" b="1" dirty="0"/>
          </a:p>
          <a:p>
            <a:pPr marL="0" indent="0" algn="just">
              <a:lnSpc>
                <a:spcPct val="150000"/>
              </a:lnSpc>
              <a:buNone/>
            </a:pPr>
            <a:r>
              <a:rPr lang="en-US" altLang="zh-CN" sz="2200" dirty="0"/>
              <a:t>    NumPy</a:t>
            </a:r>
            <a:r>
              <a:rPr lang="zh-CN" altLang="en-US" sz="2200" dirty="0"/>
              <a:t>包的核心是其</a:t>
            </a:r>
            <a:r>
              <a:rPr lang="en-US" altLang="zh-CN" sz="2200" dirty="0"/>
              <a:t>N</a:t>
            </a:r>
            <a:r>
              <a:rPr lang="zh-CN" altLang="en-US" sz="2200" dirty="0"/>
              <a:t>维数组对象</a:t>
            </a:r>
            <a:r>
              <a:rPr lang="en-US" altLang="zh-CN" sz="2200" dirty="0" err="1"/>
              <a:t>ndarray</a:t>
            </a:r>
            <a:r>
              <a:rPr lang="zh-CN" altLang="en-US" sz="2200" dirty="0"/>
              <a:t>，它是一系列同类型数据的集合，集合中元素的索引从</a:t>
            </a:r>
            <a:r>
              <a:rPr lang="en-US" altLang="zh-CN" sz="2200" dirty="0"/>
              <a:t>0</a:t>
            </a:r>
            <a:r>
              <a:rPr lang="zh-CN" altLang="en-US" sz="2200" dirty="0"/>
              <a:t>下标开始。为了保证其性能优良，</a:t>
            </a:r>
            <a:r>
              <a:rPr lang="en-US" altLang="zh-CN" sz="2200" dirty="0" err="1"/>
              <a:t>Numpy</a:t>
            </a:r>
            <a:r>
              <a:rPr lang="zh-CN" altLang="en-US" sz="2200" dirty="0"/>
              <a:t>的许多操作都是将代码在本地进行编译后执行的。</a:t>
            </a:r>
            <a:endParaRPr lang="en-US" altLang="zh-CN" sz="2200" dirty="0"/>
          </a:p>
          <a:p>
            <a:pPr marL="0" indent="0" algn="just">
              <a:lnSpc>
                <a:spcPct val="150000"/>
              </a:lnSpc>
              <a:buNone/>
            </a:pPr>
            <a:r>
              <a:rPr lang="zh-CN" altLang="en-US" dirty="0"/>
              <a:t>（</a:t>
            </a:r>
            <a:r>
              <a:rPr lang="en-US" altLang="zh-CN" dirty="0"/>
              <a:t>1</a:t>
            </a:r>
            <a:r>
              <a:rPr lang="zh-CN" altLang="en-US" dirty="0"/>
              <a:t>）</a:t>
            </a:r>
            <a:r>
              <a:rPr lang="en-US" altLang="zh-CN" dirty="0" err="1"/>
              <a:t>Ndarray</a:t>
            </a:r>
            <a:r>
              <a:rPr lang="zh-CN" altLang="zh-CN" dirty="0"/>
              <a:t>对象的内容组成</a:t>
            </a:r>
            <a:endParaRPr lang="en-US" altLang="zh-CN" dirty="0"/>
          </a:p>
          <a:p>
            <a:pPr lvl="1"/>
            <a:r>
              <a:rPr lang="zh-CN" altLang="zh-CN" sz="1800" dirty="0"/>
              <a:t>一个指向数据（内存或内存映射文件中的一块数据）的</a:t>
            </a:r>
            <a:r>
              <a:rPr lang="zh-CN" altLang="zh-CN" sz="1800" b="1" dirty="0">
                <a:solidFill>
                  <a:srgbClr val="002060"/>
                </a:solidFill>
              </a:rPr>
              <a:t>指针</a:t>
            </a:r>
            <a:r>
              <a:rPr lang="zh-CN" altLang="zh-CN" sz="1800" dirty="0"/>
              <a:t>。</a:t>
            </a:r>
          </a:p>
          <a:p>
            <a:pPr lvl="1"/>
            <a:r>
              <a:rPr lang="zh-CN" altLang="zh-CN" sz="1800" b="1" dirty="0">
                <a:solidFill>
                  <a:srgbClr val="002060"/>
                </a:solidFill>
              </a:rPr>
              <a:t>数据类型</a:t>
            </a:r>
            <a:r>
              <a:rPr lang="zh-CN" altLang="zh-CN" sz="1800" dirty="0"/>
              <a:t>（</a:t>
            </a:r>
            <a:r>
              <a:rPr lang="en-US" altLang="zh-CN" sz="1800" dirty="0" err="1"/>
              <a:t>dtype</a:t>
            </a:r>
            <a:r>
              <a:rPr lang="zh-CN" altLang="zh-CN" sz="1800" dirty="0"/>
              <a:t>），指定数组中元素的数据类型。</a:t>
            </a:r>
          </a:p>
          <a:p>
            <a:pPr lvl="1"/>
            <a:r>
              <a:rPr lang="zh-CN" altLang="zh-CN" sz="1800" dirty="0"/>
              <a:t>一个表示多维数组形状的</a:t>
            </a:r>
            <a:r>
              <a:rPr lang="zh-CN" altLang="zh-CN" sz="1800" b="1" dirty="0">
                <a:solidFill>
                  <a:srgbClr val="002060"/>
                </a:solidFill>
              </a:rPr>
              <a:t>元组</a:t>
            </a:r>
            <a:r>
              <a:rPr lang="zh-CN" altLang="zh-CN" sz="1800" dirty="0"/>
              <a:t>（</a:t>
            </a:r>
            <a:r>
              <a:rPr lang="en-US" altLang="zh-CN" sz="1800" dirty="0"/>
              <a:t>shape</a:t>
            </a:r>
            <a:r>
              <a:rPr lang="zh-CN" altLang="zh-CN" sz="1800" dirty="0"/>
              <a:t>），指定数组中元素的数量。</a:t>
            </a:r>
          </a:p>
          <a:p>
            <a:pPr lvl="1"/>
            <a:r>
              <a:rPr lang="zh-CN" altLang="zh-CN" sz="1800" dirty="0"/>
              <a:t>一个</a:t>
            </a:r>
            <a:r>
              <a:rPr lang="zh-CN" altLang="zh-CN" sz="1800" b="1" dirty="0">
                <a:solidFill>
                  <a:srgbClr val="002060"/>
                </a:solidFill>
              </a:rPr>
              <a:t>跨度元组</a:t>
            </a:r>
            <a:r>
              <a:rPr lang="zh-CN" altLang="zh-CN" sz="1800" dirty="0"/>
              <a:t>（</a:t>
            </a:r>
            <a:r>
              <a:rPr lang="en-US" altLang="zh-CN" sz="1800" dirty="0"/>
              <a:t>strides</a:t>
            </a:r>
            <a:r>
              <a:rPr lang="zh-CN" altLang="zh-CN" sz="1800" dirty="0"/>
              <a:t>），指数组中每个轴的下标增加</a:t>
            </a:r>
            <a:r>
              <a:rPr lang="en-US" altLang="zh-CN" sz="1800" dirty="0"/>
              <a:t>1</a:t>
            </a:r>
            <a:r>
              <a:rPr lang="zh-CN" altLang="zh-CN" sz="1800" dirty="0"/>
              <a:t>时，数据指针在内存中增加的字节数。</a:t>
            </a:r>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139742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5369079"/>
          </a:xfrm>
        </p:spPr>
        <p:txBody>
          <a:bodyPr>
            <a:normAutofit/>
          </a:bodyPr>
          <a:lstStyle/>
          <a:p>
            <a:pPr algn="just">
              <a:lnSpc>
                <a:spcPct val="150000"/>
              </a:lnSpc>
            </a:pPr>
            <a:r>
              <a:rPr lang="en-US" altLang="zh-CN" sz="2200" b="1" dirty="0"/>
              <a:t>11.2.2 </a:t>
            </a:r>
            <a:r>
              <a:rPr lang="en-US" altLang="zh-CN" sz="2200" b="1" dirty="0" err="1"/>
              <a:t>Numpy</a:t>
            </a:r>
            <a:r>
              <a:rPr lang="zh-CN" altLang="en-US" sz="2200" b="1" dirty="0"/>
              <a:t>数据类型</a:t>
            </a:r>
            <a:endParaRPr lang="en-US" altLang="zh-CN" sz="2200" b="1" dirty="0"/>
          </a:p>
          <a:p>
            <a:pPr marL="0" indent="0" algn="just">
              <a:lnSpc>
                <a:spcPct val="150000"/>
              </a:lnSpc>
              <a:buNone/>
            </a:pPr>
            <a:r>
              <a:rPr lang="zh-CN" altLang="en-US" dirty="0"/>
              <a:t>（</a:t>
            </a:r>
            <a:r>
              <a:rPr lang="en-US" altLang="zh-CN" dirty="0"/>
              <a:t>2</a:t>
            </a:r>
            <a:r>
              <a:rPr lang="zh-CN" altLang="en-US" dirty="0"/>
              <a:t>）</a:t>
            </a:r>
            <a:r>
              <a:rPr lang="en-US" altLang="zh-CN" dirty="0" err="1"/>
              <a:t>Ndarray</a:t>
            </a:r>
            <a:r>
              <a:rPr lang="zh-CN" altLang="zh-CN" dirty="0"/>
              <a:t>对象的主要参数</a:t>
            </a:r>
            <a:endParaRPr lang="en-US" altLang="zh-CN" dirty="0"/>
          </a:p>
          <a:p>
            <a:pPr marL="0" indent="0" algn="just">
              <a:lnSpc>
                <a:spcPct val="150000"/>
              </a:lnSpc>
              <a:buNone/>
            </a:pPr>
            <a:r>
              <a:rPr lang="en-US" altLang="zh-CN" b="1" dirty="0" err="1">
                <a:solidFill>
                  <a:srgbClr val="002060"/>
                </a:solidFill>
              </a:rPr>
              <a:t>numpy.array</a:t>
            </a:r>
            <a:r>
              <a:rPr lang="en-US" altLang="zh-CN" b="1" dirty="0">
                <a:solidFill>
                  <a:srgbClr val="002060"/>
                </a:solidFill>
              </a:rPr>
              <a:t>(object, </a:t>
            </a:r>
            <a:r>
              <a:rPr lang="en-US" altLang="zh-CN" b="1" dirty="0" err="1">
                <a:solidFill>
                  <a:srgbClr val="002060"/>
                </a:solidFill>
              </a:rPr>
              <a:t>dtype</a:t>
            </a:r>
            <a:r>
              <a:rPr lang="en-US" altLang="zh-CN" b="1" dirty="0">
                <a:solidFill>
                  <a:srgbClr val="002060"/>
                </a:solidFill>
              </a:rPr>
              <a:t>=None, copy=True, order=None, </a:t>
            </a:r>
            <a:r>
              <a:rPr lang="en-US" altLang="zh-CN" b="1" dirty="0" err="1">
                <a:solidFill>
                  <a:srgbClr val="002060"/>
                </a:solidFill>
              </a:rPr>
              <a:t>subok</a:t>
            </a:r>
            <a:r>
              <a:rPr lang="en-US" altLang="zh-CN" b="1" dirty="0">
                <a:solidFill>
                  <a:srgbClr val="002060"/>
                </a:solidFill>
              </a:rPr>
              <a:t>=False, </a:t>
            </a:r>
            <a:r>
              <a:rPr lang="en-US" altLang="zh-CN" b="1" dirty="0" err="1">
                <a:solidFill>
                  <a:srgbClr val="002060"/>
                </a:solidFill>
              </a:rPr>
              <a:t>ndmin</a:t>
            </a:r>
            <a:r>
              <a:rPr lang="en-US" altLang="zh-CN" b="1" dirty="0">
                <a:solidFill>
                  <a:srgbClr val="002060"/>
                </a:solidFill>
              </a:rPr>
              <a:t>=0)</a:t>
            </a:r>
            <a:endParaRPr lang="zh-CN" altLang="zh-CN" dirty="0">
              <a:solidFill>
                <a:srgbClr val="002060"/>
              </a:solidFill>
            </a:endParaRPr>
          </a:p>
          <a:p>
            <a:pPr lvl="0"/>
            <a:r>
              <a:rPr lang="en-US" altLang="zh-CN" dirty="0" err="1"/>
              <a:t>ndarray.object</a:t>
            </a:r>
            <a:r>
              <a:rPr lang="zh-CN" altLang="zh-CN" dirty="0"/>
              <a:t>：数组或嵌套的数列；</a:t>
            </a:r>
          </a:p>
          <a:p>
            <a:pPr lvl="0"/>
            <a:r>
              <a:rPr lang="en-US" altLang="zh-CN" dirty="0" err="1"/>
              <a:t>ndarray.dtype</a:t>
            </a:r>
            <a:r>
              <a:rPr lang="zh-CN" altLang="zh-CN" dirty="0"/>
              <a:t>：数组元素的数据类型，可选；</a:t>
            </a:r>
          </a:p>
          <a:p>
            <a:pPr lvl="0"/>
            <a:r>
              <a:rPr lang="en-US" altLang="zh-CN" dirty="0" err="1"/>
              <a:t>ndarray.copy</a:t>
            </a:r>
            <a:r>
              <a:rPr lang="zh-CN" altLang="zh-CN" dirty="0"/>
              <a:t>：对象是否需要复制，可选；</a:t>
            </a:r>
          </a:p>
          <a:p>
            <a:pPr lvl="0"/>
            <a:r>
              <a:rPr lang="en-US" altLang="zh-CN" dirty="0" err="1"/>
              <a:t>ndarray.order</a:t>
            </a:r>
            <a:r>
              <a:rPr lang="zh-CN" altLang="zh-CN" dirty="0"/>
              <a:t>：创建数组的样式，</a:t>
            </a:r>
            <a:r>
              <a:rPr lang="en-US" altLang="zh-CN" dirty="0"/>
              <a:t>C</a:t>
            </a:r>
            <a:r>
              <a:rPr lang="zh-CN" altLang="zh-CN" dirty="0"/>
              <a:t>为行方向，</a:t>
            </a:r>
            <a:r>
              <a:rPr lang="en-US" altLang="zh-CN" dirty="0"/>
              <a:t>F</a:t>
            </a:r>
            <a:r>
              <a:rPr lang="zh-CN" altLang="zh-CN" dirty="0"/>
              <a:t>为列方向，</a:t>
            </a:r>
            <a:r>
              <a:rPr lang="en-US" altLang="zh-CN" dirty="0"/>
              <a:t>A</a:t>
            </a:r>
            <a:r>
              <a:rPr lang="zh-CN" altLang="zh-CN" dirty="0"/>
              <a:t>为任意方向（默认选项）；</a:t>
            </a:r>
          </a:p>
          <a:p>
            <a:pPr lvl="0"/>
            <a:r>
              <a:rPr lang="en-US" altLang="zh-CN" dirty="0" err="1"/>
              <a:t>ndarray.subok</a:t>
            </a:r>
            <a:r>
              <a:rPr lang="zh-CN" altLang="zh-CN" dirty="0"/>
              <a:t>：默认返回一个与基类类型一致的数组；</a:t>
            </a:r>
          </a:p>
          <a:p>
            <a:pPr lvl="0"/>
            <a:r>
              <a:rPr lang="en-US" altLang="zh-CN" dirty="0" err="1"/>
              <a:t>ndarray.ndim</a:t>
            </a:r>
            <a:r>
              <a:rPr lang="zh-CN" altLang="zh-CN" dirty="0"/>
              <a:t>：数组的轴（维度）的个数。</a:t>
            </a:r>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285937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4749541"/>
          </a:xfrm>
        </p:spPr>
        <p:txBody>
          <a:bodyPr>
            <a:normAutofit/>
          </a:bodyPr>
          <a:lstStyle/>
          <a:p>
            <a:pPr algn="just">
              <a:lnSpc>
                <a:spcPct val="150000"/>
              </a:lnSpc>
            </a:pPr>
            <a:r>
              <a:rPr lang="en-US" altLang="zh-CN" sz="2200" b="1" dirty="0"/>
              <a:t>11.2.2 </a:t>
            </a:r>
            <a:r>
              <a:rPr lang="en-US" altLang="zh-CN" sz="2200" b="1" dirty="0" err="1"/>
              <a:t>Numpy</a:t>
            </a:r>
            <a:r>
              <a:rPr lang="zh-CN" altLang="en-US" sz="2200" b="1" dirty="0"/>
              <a:t>数据类型</a:t>
            </a:r>
            <a:endParaRPr lang="en-US" altLang="zh-CN" sz="2200" b="1" dirty="0"/>
          </a:p>
          <a:p>
            <a:pPr marL="0" indent="0" algn="just">
              <a:lnSpc>
                <a:spcPct val="150000"/>
              </a:lnSpc>
              <a:buNone/>
            </a:pPr>
            <a:r>
              <a:rPr lang="zh-CN" altLang="en-US" dirty="0"/>
              <a:t>（</a:t>
            </a:r>
            <a:r>
              <a:rPr lang="en-US" altLang="zh-CN" dirty="0"/>
              <a:t>3</a:t>
            </a:r>
            <a:r>
              <a:rPr lang="zh-CN" altLang="en-US" dirty="0"/>
              <a:t>）</a:t>
            </a:r>
            <a:r>
              <a:rPr lang="en-US" altLang="zh-CN" dirty="0" err="1"/>
              <a:t>Ndarray</a:t>
            </a:r>
            <a:r>
              <a:rPr lang="zh-CN" altLang="zh-CN" dirty="0"/>
              <a:t>和</a:t>
            </a:r>
            <a:r>
              <a:rPr lang="en-US" altLang="zh-CN" dirty="0"/>
              <a:t>Python</a:t>
            </a:r>
            <a:r>
              <a:rPr lang="zh-CN" altLang="zh-CN" dirty="0"/>
              <a:t>原生数组（</a:t>
            </a:r>
            <a:r>
              <a:rPr lang="en-US" altLang="zh-CN" dirty="0"/>
              <a:t>list</a:t>
            </a:r>
            <a:r>
              <a:rPr lang="zh-CN" altLang="zh-CN" dirty="0"/>
              <a:t>）之间的区别</a:t>
            </a:r>
            <a:endParaRPr lang="en-US" altLang="zh-CN" dirty="0"/>
          </a:p>
          <a:p>
            <a:pPr marL="0" indent="0" algn="just">
              <a:lnSpc>
                <a:spcPct val="150000"/>
              </a:lnSpc>
              <a:buNone/>
            </a:pPr>
            <a:r>
              <a:rPr lang="en-US" altLang="zh-CN" b="1" dirty="0">
                <a:solidFill>
                  <a:srgbClr val="002060"/>
                </a:solidFill>
              </a:rPr>
              <a:t>    </a:t>
            </a:r>
            <a:r>
              <a:rPr lang="en-US" altLang="zh-CN" b="1" dirty="0" err="1">
                <a:solidFill>
                  <a:srgbClr val="002060"/>
                </a:solidFill>
              </a:rPr>
              <a:t>Ndarray</a:t>
            </a:r>
            <a:r>
              <a:rPr lang="zh-CN" altLang="zh-CN" b="1" dirty="0">
                <a:solidFill>
                  <a:srgbClr val="002060"/>
                </a:solidFill>
              </a:rPr>
              <a:t>在创建时具有固定的大小</a:t>
            </a:r>
            <a:r>
              <a:rPr lang="zh-CN" altLang="zh-CN" dirty="0"/>
              <a:t>，每个条目占用相同大小的内存块，更改</a:t>
            </a:r>
            <a:r>
              <a:rPr lang="en-US" altLang="zh-CN" dirty="0" err="1"/>
              <a:t>Ndarray</a:t>
            </a:r>
            <a:r>
              <a:rPr lang="zh-CN" altLang="zh-CN" dirty="0"/>
              <a:t>的大小将创建一个新数组并删除原来的数组。</a:t>
            </a:r>
            <a:endParaRPr lang="en-US" altLang="zh-CN" dirty="0"/>
          </a:p>
          <a:p>
            <a:pPr marL="0" indent="0" algn="just">
              <a:lnSpc>
                <a:spcPct val="150000"/>
              </a:lnSpc>
              <a:buNone/>
            </a:pPr>
            <a:r>
              <a:rPr lang="en-US" altLang="zh-CN" dirty="0"/>
              <a:t>    </a:t>
            </a:r>
            <a:r>
              <a:rPr lang="zh-CN" altLang="zh-CN" dirty="0"/>
              <a:t>而</a:t>
            </a:r>
            <a:r>
              <a:rPr lang="en-US" altLang="zh-CN" dirty="0"/>
              <a:t>Python</a:t>
            </a:r>
            <a:r>
              <a:rPr lang="zh-CN" altLang="zh-CN" dirty="0"/>
              <a:t>原生数组</a:t>
            </a:r>
            <a:r>
              <a:rPr lang="en-US" altLang="zh-CN" b="1" dirty="0">
                <a:solidFill>
                  <a:srgbClr val="002060"/>
                </a:solidFill>
              </a:rPr>
              <a:t>list</a:t>
            </a:r>
            <a:r>
              <a:rPr lang="zh-CN" altLang="zh-CN" b="1" dirty="0">
                <a:solidFill>
                  <a:srgbClr val="002060"/>
                </a:solidFill>
              </a:rPr>
              <a:t>没有固定的大小，是可变序列类型</a:t>
            </a:r>
            <a:r>
              <a:rPr lang="zh-CN" altLang="zh-CN" dirty="0"/>
              <a:t>，创建后可以随意被修改，通常用于存放同类项目的集合。</a:t>
            </a:r>
            <a:endParaRPr lang="en-US" altLang="zh-CN"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59628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1"/>
            <a:ext cx="9980681" cy="2343760"/>
          </a:xfrm>
        </p:spPr>
        <p:txBody>
          <a:bodyPr>
            <a:normAutofit/>
          </a:bodyPr>
          <a:lstStyle/>
          <a:p>
            <a:pPr algn="just">
              <a:lnSpc>
                <a:spcPct val="150000"/>
              </a:lnSpc>
              <a:spcBef>
                <a:spcPts val="1000"/>
              </a:spcBef>
            </a:pPr>
            <a:r>
              <a:rPr lang="en-US" altLang="zh-CN" sz="2200" b="1" dirty="0"/>
              <a:t>11.2.2 </a:t>
            </a:r>
            <a:r>
              <a:rPr lang="en-US" altLang="zh-CN" sz="2200" b="1" dirty="0" err="1"/>
              <a:t>Numpy</a:t>
            </a:r>
            <a:r>
              <a:rPr lang="zh-CN" altLang="en-US" sz="2200" b="1" dirty="0"/>
              <a:t>数据类型</a:t>
            </a:r>
            <a:endParaRPr lang="en-US" altLang="zh-CN" sz="2200" b="1" dirty="0"/>
          </a:p>
          <a:p>
            <a:pPr marL="0" indent="0" algn="just">
              <a:lnSpc>
                <a:spcPct val="150000"/>
              </a:lnSpc>
              <a:spcBef>
                <a:spcPts val="1000"/>
              </a:spcBef>
              <a:buNone/>
            </a:pPr>
            <a:r>
              <a:rPr lang="zh-CN" altLang="en-US" dirty="0"/>
              <a:t>（</a:t>
            </a:r>
            <a:r>
              <a:rPr lang="en-US" altLang="zh-CN" dirty="0"/>
              <a:t>3</a:t>
            </a:r>
            <a:r>
              <a:rPr lang="zh-CN" altLang="en-US" dirty="0"/>
              <a:t>）</a:t>
            </a:r>
            <a:r>
              <a:rPr lang="en-US" altLang="zh-CN" dirty="0" err="1"/>
              <a:t>Ndarray</a:t>
            </a:r>
            <a:r>
              <a:rPr lang="zh-CN" altLang="zh-CN" dirty="0"/>
              <a:t>和</a:t>
            </a:r>
            <a:r>
              <a:rPr lang="en-US" altLang="zh-CN" dirty="0"/>
              <a:t>Python</a:t>
            </a:r>
            <a:r>
              <a:rPr lang="zh-CN" altLang="zh-CN" dirty="0"/>
              <a:t>原生数组（</a:t>
            </a:r>
            <a:r>
              <a:rPr lang="en-US" altLang="zh-CN" dirty="0"/>
              <a:t>list</a:t>
            </a:r>
            <a:r>
              <a:rPr lang="zh-CN" altLang="zh-CN" dirty="0"/>
              <a:t>）之间的区别</a:t>
            </a:r>
            <a:endParaRPr lang="en-US" altLang="zh-CN" dirty="0"/>
          </a:p>
          <a:p>
            <a:pPr marL="0" indent="0">
              <a:lnSpc>
                <a:spcPct val="150000"/>
              </a:lnSpc>
              <a:spcBef>
                <a:spcPts val="1000"/>
              </a:spcBef>
              <a:buNone/>
            </a:pPr>
            <a:r>
              <a:rPr lang="en-US" altLang="zh-CN" dirty="0"/>
              <a:t>    </a:t>
            </a:r>
            <a:r>
              <a:rPr lang="en-US" altLang="zh-CN" b="1" dirty="0">
                <a:solidFill>
                  <a:srgbClr val="002060"/>
                </a:solidFill>
              </a:rPr>
              <a:t>NumPy</a:t>
            </a:r>
            <a:r>
              <a:rPr lang="zh-CN" altLang="zh-CN" b="1" dirty="0">
                <a:solidFill>
                  <a:srgbClr val="002060"/>
                </a:solidFill>
              </a:rPr>
              <a:t>数组</a:t>
            </a:r>
            <a:r>
              <a:rPr lang="zh-CN" altLang="zh-CN" dirty="0"/>
              <a:t>有助于对大量数据进行高级的数学运算和其他类型的操作。通常，这些操作比采用</a:t>
            </a:r>
            <a:r>
              <a:rPr lang="en-US" altLang="zh-CN" dirty="0"/>
              <a:t>Python</a:t>
            </a:r>
            <a:r>
              <a:rPr lang="zh-CN" altLang="zh-CN" dirty="0"/>
              <a:t>原生数组时</a:t>
            </a:r>
            <a:r>
              <a:rPr lang="zh-CN" altLang="zh-CN" b="1" dirty="0">
                <a:solidFill>
                  <a:srgbClr val="002060"/>
                </a:solidFill>
              </a:rPr>
              <a:t>使用的代码更少、执行的效率更高</a:t>
            </a:r>
            <a:r>
              <a:rPr lang="zh-CN" altLang="zh-CN" dirty="0"/>
              <a:t>。</a:t>
            </a:r>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3867E614-FA68-4515-8555-90EF15B1D843}"/>
              </a:ext>
            </a:extLst>
          </p:cNvPr>
          <p:cNvGraphicFramePr>
            <a:graphicFrameLocks noGrp="1"/>
          </p:cNvGraphicFramePr>
          <p:nvPr>
            <p:extLst>
              <p:ext uri="{D42A27DB-BD31-4B8C-83A1-F6EECF244321}">
                <p14:modId xmlns:p14="http://schemas.microsoft.com/office/powerpoint/2010/main" val="2309314342"/>
              </p:ext>
            </p:extLst>
          </p:nvPr>
        </p:nvGraphicFramePr>
        <p:xfrm>
          <a:off x="1104900" y="3756481"/>
          <a:ext cx="6806648" cy="2834640"/>
        </p:xfrm>
        <a:graphic>
          <a:graphicData uri="http://schemas.openxmlformats.org/drawingml/2006/table">
            <a:tbl>
              <a:tblPr firstRow="1" bandRow="1">
                <a:tableStyleId>{5C22544A-7EE6-4342-B048-85BDC9FD1C3A}</a:tableStyleId>
              </a:tblPr>
              <a:tblGrid>
                <a:gridCol w="6806648">
                  <a:extLst>
                    <a:ext uri="{9D8B030D-6E8A-4147-A177-3AD203B41FA5}">
                      <a16:colId xmlns:a16="http://schemas.microsoft.com/office/drawing/2014/main" val="1478211251"/>
                    </a:ext>
                  </a:extLst>
                </a:gridCol>
              </a:tblGrid>
              <a:tr h="518747">
                <a:tc>
                  <a:txBody>
                    <a:bodyPr/>
                    <a:lstStyle/>
                    <a:p>
                      <a:r>
                        <a:rPr lang="en-US" altLang="zh-CN" sz="1800" b="1" kern="1200" dirty="0">
                          <a:solidFill>
                            <a:schemeClr val="lt1"/>
                          </a:solidFill>
                          <a:effectLst/>
                          <a:latin typeface="+mn-lt"/>
                          <a:ea typeface="+mn-ea"/>
                          <a:cs typeface="+mn-cs"/>
                        </a:rPr>
                        <a:t>import random</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import time</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 =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for </a:t>
                      </a:r>
                      <a:r>
                        <a:rPr lang="en-US" altLang="zh-CN" sz="1800" b="1" kern="1200" dirty="0" err="1">
                          <a:solidFill>
                            <a:schemeClr val="lt1"/>
                          </a:solidFill>
                          <a:effectLst/>
                          <a:latin typeface="+mn-lt"/>
                          <a:ea typeface="+mn-ea"/>
                          <a:cs typeface="+mn-cs"/>
                        </a:rPr>
                        <a:t>i</a:t>
                      </a:r>
                      <a:r>
                        <a:rPr lang="en-US" altLang="zh-CN" sz="1800" b="1" kern="1200" dirty="0">
                          <a:solidFill>
                            <a:schemeClr val="lt1"/>
                          </a:solidFill>
                          <a:effectLst/>
                          <a:latin typeface="+mn-lt"/>
                          <a:ea typeface="+mn-ea"/>
                          <a:cs typeface="+mn-cs"/>
                        </a:rPr>
                        <a:t> in range(1000000):</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a.append</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random.random</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通过</a:t>
                      </a:r>
                      <a:r>
                        <a:rPr lang="en-US" altLang="zh-CN" sz="1800" b="1" kern="1200" dirty="0">
                          <a:solidFill>
                            <a:schemeClr val="lt1"/>
                          </a:solidFill>
                          <a:effectLst/>
                          <a:latin typeface="+mn-lt"/>
                          <a:ea typeface="+mn-ea"/>
                          <a:cs typeface="+mn-cs"/>
                        </a:rPr>
                        <a:t>%time</a:t>
                      </a:r>
                      <a:r>
                        <a:rPr lang="zh-CN" altLang="zh-CN" sz="1800" b="1" kern="1200" dirty="0">
                          <a:solidFill>
                            <a:schemeClr val="lt1"/>
                          </a:solidFill>
                          <a:effectLst/>
                          <a:latin typeface="+mn-lt"/>
                          <a:ea typeface="+mn-ea"/>
                          <a:cs typeface="+mn-cs"/>
                        </a:rPr>
                        <a:t>方法</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查看当前行的代码运行一次所花费的时间</a:t>
                      </a:r>
                    </a:p>
                    <a:p>
                      <a:r>
                        <a:rPr lang="en-US" altLang="zh-CN" sz="1800" b="1" kern="1200" dirty="0">
                          <a:solidFill>
                            <a:schemeClr val="lt1"/>
                          </a:solidFill>
                          <a:effectLst/>
                          <a:latin typeface="+mn-lt"/>
                          <a:ea typeface="+mn-ea"/>
                          <a:cs typeface="+mn-cs"/>
                        </a:rPr>
                        <a:t>%time sum1=sum(a)</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b=</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(a)</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%time sum2=</a:t>
                      </a:r>
                      <a:r>
                        <a:rPr lang="en-US" altLang="zh-CN" sz="1800" b="1" kern="1200" dirty="0" err="1">
                          <a:solidFill>
                            <a:schemeClr val="lt1"/>
                          </a:solidFill>
                          <a:effectLst/>
                          <a:latin typeface="+mn-lt"/>
                          <a:ea typeface="+mn-ea"/>
                          <a:cs typeface="+mn-cs"/>
                        </a:rPr>
                        <a:t>np.sum</a:t>
                      </a:r>
                      <a:r>
                        <a:rPr lang="en-US" altLang="zh-CN" sz="1800" b="1" kern="1200" dirty="0">
                          <a:solidFill>
                            <a:schemeClr val="lt1"/>
                          </a:solidFill>
                          <a:effectLst/>
                          <a:latin typeface="+mn-lt"/>
                          <a:ea typeface="+mn-ea"/>
                          <a:cs typeface="+mn-cs"/>
                        </a:rPr>
                        <a:t>(b)</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B34FF7E6-5E73-4174-8FD3-778F5E52914B}"/>
              </a:ext>
            </a:extLst>
          </p:cNvPr>
          <p:cNvSpPr/>
          <p:nvPr/>
        </p:nvSpPr>
        <p:spPr>
          <a:xfrm>
            <a:off x="8443428" y="5805642"/>
            <a:ext cx="2642153" cy="646331"/>
          </a:xfrm>
          <a:prstGeom prst="rect">
            <a:avLst/>
          </a:prstGeom>
        </p:spPr>
        <p:txBody>
          <a:bodyPr wrap="square">
            <a:spAutoFit/>
          </a:bodyPr>
          <a:lstStyle/>
          <a:p>
            <a:r>
              <a:rPr lang="en-US" altLang="zh-CN" dirty="0"/>
              <a:t>Wall time: 7 </a:t>
            </a:r>
            <a:r>
              <a:rPr lang="en-US" altLang="zh-CN" dirty="0" err="1"/>
              <a:t>ms</a:t>
            </a:r>
            <a:endParaRPr lang="zh-CN" altLang="zh-CN" dirty="0"/>
          </a:p>
          <a:p>
            <a:r>
              <a:rPr lang="en-US" altLang="zh-CN" dirty="0"/>
              <a:t>Wall time: 2 </a:t>
            </a:r>
            <a:r>
              <a:rPr lang="en-US" altLang="zh-CN" dirty="0" err="1"/>
              <a:t>ms</a:t>
            </a:r>
            <a:endParaRPr lang="zh-CN" altLang="zh-CN" dirty="0"/>
          </a:p>
        </p:txBody>
      </p:sp>
    </p:spTree>
    <p:extLst>
      <p:ext uri="{BB962C8B-B14F-4D97-AF65-F5344CB8AC3E}">
        <p14:creationId xmlns:p14="http://schemas.microsoft.com/office/powerpoint/2010/main" val="359010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本章内容</a:t>
            </a:r>
            <a:endParaRPr lang="en-US" dirty="0"/>
          </a:p>
        </p:txBody>
      </p:sp>
      <p:sp>
        <p:nvSpPr>
          <p:cNvPr id="14" name="Content Placeholder 13"/>
          <p:cNvSpPr>
            <a:spLocks noGrp="1"/>
          </p:cNvSpPr>
          <p:nvPr>
            <p:ph idx="1"/>
          </p:nvPr>
        </p:nvSpPr>
        <p:spPr>
          <a:xfrm>
            <a:off x="1104900" y="1894114"/>
            <a:ext cx="9982200" cy="4278086"/>
          </a:xfrm>
        </p:spPr>
        <p:txBody>
          <a:bodyPr>
            <a:normAutofit/>
          </a:bodyPr>
          <a:lstStyle/>
          <a:p>
            <a:r>
              <a:rPr lang="en-US" altLang="zh-CN" sz="2400" dirty="0"/>
              <a:t>11.1 </a:t>
            </a:r>
            <a:r>
              <a:rPr lang="zh-CN" altLang="en-US" sz="2400" dirty="0"/>
              <a:t>数据分析基础</a:t>
            </a:r>
            <a:endParaRPr lang="en-US" altLang="zh-CN" sz="2400" dirty="0"/>
          </a:p>
          <a:p>
            <a:r>
              <a:rPr lang="en-US" altLang="zh-CN" sz="2400" dirty="0"/>
              <a:t>11.2 </a:t>
            </a:r>
            <a:r>
              <a:rPr lang="zh-CN" altLang="en-US" sz="2400" dirty="0"/>
              <a:t>科学计算工具</a:t>
            </a:r>
            <a:r>
              <a:rPr lang="en-US" altLang="zh-CN" sz="2400" dirty="0" err="1"/>
              <a:t>Numpy</a:t>
            </a:r>
            <a:endParaRPr lang="en-US" sz="2400" dirty="0"/>
          </a:p>
          <a:p>
            <a:r>
              <a:rPr lang="en-US" altLang="zh-CN" sz="2400" dirty="0"/>
              <a:t>11.3 </a:t>
            </a:r>
            <a:r>
              <a:rPr lang="zh-CN" altLang="en-US" sz="2400" dirty="0"/>
              <a:t>数据分析工具</a:t>
            </a:r>
            <a:r>
              <a:rPr lang="en-US" sz="2400" dirty="0"/>
              <a:t>Pandas</a:t>
            </a:r>
          </a:p>
        </p:txBody>
      </p:sp>
      <p:pic>
        <p:nvPicPr>
          <p:cNvPr id="3" name="图片 2">
            <a:extLst>
              <a:ext uri="{FF2B5EF4-FFF2-40B4-BE49-F238E27FC236}">
                <a16:creationId xmlns:a16="http://schemas.microsoft.com/office/drawing/2014/main" id="{60144666-9470-42D2-88FF-7E9F4CD4C8B0}"/>
              </a:ext>
            </a:extLst>
          </p:cNvPr>
          <p:cNvPicPr>
            <a:picLocks noChangeAspect="1"/>
          </p:cNvPicPr>
          <p:nvPr/>
        </p:nvPicPr>
        <p:blipFill>
          <a:blip r:embed="rId3"/>
          <a:stretch>
            <a:fillRect/>
          </a:stretch>
        </p:blipFill>
        <p:spPr>
          <a:xfrm>
            <a:off x="5388429" y="1470350"/>
            <a:ext cx="5697153" cy="5372731"/>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2016279"/>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en-US" dirty="0"/>
              <a:t>（</a:t>
            </a:r>
            <a:r>
              <a:rPr lang="en-US" altLang="zh-CN" dirty="0"/>
              <a:t>1</a:t>
            </a:r>
            <a:r>
              <a:rPr lang="zh-CN" altLang="en-US" dirty="0"/>
              <a:t>）</a:t>
            </a:r>
            <a:r>
              <a:rPr lang="en-US" altLang="zh-CN" dirty="0" err="1"/>
              <a:t>Numpy</a:t>
            </a:r>
            <a:r>
              <a:rPr lang="zh-CN" altLang="zh-CN" dirty="0"/>
              <a:t>数组创建</a:t>
            </a:r>
            <a:endParaRPr lang="en-US" altLang="zh-CN" dirty="0"/>
          </a:p>
          <a:p>
            <a:pPr marL="0" lvl="0" indent="0">
              <a:buNone/>
            </a:pPr>
            <a:r>
              <a:rPr lang="zh-CN" altLang="en-US" dirty="0">
                <a:latin typeface="新宋体" panose="02010609030101010101" pitchFamily="49" charset="-122"/>
                <a:ea typeface="新宋体" panose="02010609030101010101" pitchFamily="49" charset="-122"/>
              </a:rPr>
              <a:t>① </a:t>
            </a:r>
            <a:r>
              <a:rPr lang="zh-CN" altLang="zh-CN" dirty="0"/>
              <a:t>从常规</a:t>
            </a:r>
            <a:r>
              <a:rPr lang="en-US" altLang="zh-CN" dirty="0"/>
              <a:t>Python</a:t>
            </a:r>
            <a:r>
              <a:rPr lang="zh-CN" altLang="zh-CN" dirty="0"/>
              <a:t>列表或元组中创建数组，代码示例及运行结果如下：</a:t>
            </a:r>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3867E614-FA68-4515-8555-90EF15B1D843}"/>
              </a:ext>
            </a:extLst>
          </p:cNvPr>
          <p:cNvGraphicFramePr>
            <a:graphicFrameLocks noGrp="1"/>
          </p:cNvGraphicFramePr>
          <p:nvPr>
            <p:extLst>
              <p:ext uri="{D42A27DB-BD31-4B8C-83A1-F6EECF244321}">
                <p14:modId xmlns:p14="http://schemas.microsoft.com/office/powerpoint/2010/main" val="1786055"/>
              </p:ext>
            </p:extLst>
          </p:nvPr>
        </p:nvGraphicFramePr>
        <p:xfrm>
          <a:off x="1104901" y="3428999"/>
          <a:ext cx="3964056" cy="914400"/>
        </p:xfrm>
        <a:graphic>
          <a:graphicData uri="http://schemas.openxmlformats.org/drawingml/2006/table">
            <a:tbl>
              <a:tblPr firstRow="1" bandRow="1">
                <a:tableStyleId>{5C22544A-7EE6-4342-B048-85BDC9FD1C3A}</a:tableStyleId>
              </a:tblPr>
              <a:tblGrid>
                <a:gridCol w="3964056">
                  <a:extLst>
                    <a:ext uri="{9D8B030D-6E8A-4147-A177-3AD203B41FA5}">
                      <a16:colId xmlns:a16="http://schemas.microsoft.com/office/drawing/2014/main" val="1478211251"/>
                    </a:ext>
                  </a:extLst>
                </a:gridCol>
              </a:tblGrid>
              <a:tr h="298099">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([2,3,4])</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B34FF7E6-5E73-4174-8FD3-778F5E52914B}"/>
              </a:ext>
            </a:extLst>
          </p:cNvPr>
          <p:cNvSpPr/>
          <p:nvPr/>
        </p:nvSpPr>
        <p:spPr>
          <a:xfrm>
            <a:off x="1104901" y="4691094"/>
            <a:ext cx="2276799" cy="369332"/>
          </a:xfrm>
          <a:prstGeom prst="rect">
            <a:avLst/>
          </a:prstGeom>
        </p:spPr>
        <p:txBody>
          <a:bodyPr wrap="square">
            <a:spAutoFit/>
          </a:bodyPr>
          <a:lstStyle/>
          <a:p>
            <a:r>
              <a:rPr lang="en-US" altLang="zh-CN"/>
              <a:t>array([2, 3, 4])</a:t>
            </a:r>
            <a:endParaRPr lang="zh-CN" altLang="zh-CN"/>
          </a:p>
        </p:txBody>
      </p:sp>
      <p:graphicFrame>
        <p:nvGraphicFramePr>
          <p:cNvPr id="7" name="表格 5">
            <a:extLst>
              <a:ext uri="{FF2B5EF4-FFF2-40B4-BE49-F238E27FC236}">
                <a16:creationId xmlns:a16="http://schemas.microsoft.com/office/drawing/2014/main" id="{738AFB2A-6871-4648-BBF9-91489FD3FB92}"/>
              </a:ext>
            </a:extLst>
          </p:cNvPr>
          <p:cNvGraphicFramePr>
            <a:graphicFrameLocks noGrp="1"/>
          </p:cNvGraphicFramePr>
          <p:nvPr>
            <p:extLst>
              <p:ext uri="{D42A27DB-BD31-4B8C-83A1-F6EECF244321}">
                <p14:modId xmlns:p14="http://schemas.microsoft.com/office/powerpoint/2010/main" val="2757838179"/>
              </p:ext>
            </p:extLst>
          </p:nvPr>
        </p:nvGraphicFramePr>
        <p:xfrm>
          <a:off x="1104901" y="5334570"/>
          <a:ext cx="3964055" cy="365760"/>
        </p:xfrm>
        <a:graphic>
          <a:graphicData uri="http://schemas.openxmlformats.org/drawingml/2006/table">
            <a:tbl>
              <a:tblPr firstRow="1" bandRow="1">
                <a:tableStyleId>{5C22544A-7EE6-4342-B048-85BDC9FD1C3A}</a:tableStyleId>
              </a:tblPr>
              <a:tblGrid>
                <a:gridCol w="3964055">
                  <a:extLst>
                    <a:ext uri="{9D8B030D-6E8A-4147-A177-3AD203B41FA5}">
                      <a16:colId xmlns:a16="http://schemas.microsoft.com/office/drawing/2014/main" val="1478211251"/>
                    </a:ext>
                  </a:extLst>
                </a:gridCol>
              </a:tblGrid>
              <a:tr h="298099">
                <a:tc>
                  <a:txBody>
                    <a:bodyPr/>
                    <a:lstStyle/>
                    <a:p>
                      <a:r>
                        <a:rPr lang="en-US" altLang="zh-CN" sz="1800" b="1" kern="1200" dirty="0" err="1">
                          <a:solidFill>
                            <a:schemeClr val="lt1"/>
                          </a:solidFill>
                          <a:effectLst/>
                          <a:latin typeface="+mn-lt"/>
                          <a:ea typeface="+mn-ea"/>
                          <a:cs typeface="+mn-cs"/>
                        </a:rPr>
                        <a:t>a.dtype</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1F546CE4-9A3F-4547-BF7E-622BEC520068}"/>
              </a:ext>
            </a:extLst>
          </p:cNvPr>
          <p:cNvSpPr/>
          <p:nvPr/>
        </p:nvSpPr>
        <p:spPr>
          <a:xfrm>
            <a:off x="1104900" y="6051597"/>
            <a:ext cx="2276799" cy="369332"/>
          </a:xfrm>
          <a:prstGeom prst="rect">
            <a:avLst/>
          </a:prstGeom>
        </p:spPr>
        <p:txBody>
          <a:bodyPr wrap="square">
            <a:spAutoFit/>
          </a:bodyPr>
          <a:lstStyle/>
          <a:p>
            <a:r>
              <a:rPr lang="en-US" altLang="zh-CN"/>
              <a:t>dtype('int32')</a:t>
            </a:r>
            <a:endParaRPr lang="zh-CN" altLang="zh-CN"/>
          </a:p>
        </p:txBody>
      </p:sp>
      <p:grpSp>
        <p:nvGrpSpPr>
          <p:cNvPr id="9" name="组合 8">
            <a:extLst>
              <a:ext uri="{FF2B5EF4-FFF2-40B4-BE49-F238E27FC236}">
                <a16:creationId xmlns:a16="http://schemas.microsoft.com/office/drawing/2014/main" id="{0B034E29-218B-4F55-8E83-CC5A7632977D}"/>
              </a:ext>
            </a:extLst>
          </p:cNvPr>
          <p:cNvGrpSpPr/>
          <p:nvPr/>
        </p:nvGrpSpPr>
        <p:grpSpPr>
          <a:xfrm>
            <a:off x="6380921" y="3042020"/>
            <a:ext cx="5141981" cy="3739779"/>
            <a:chOff x="7556303" y="3060441"/>
            <a:chExt cx="4144285" cy="2351314"/>
          </a:xfrm>
        </p:grpSpPr>
        <p:sp>
          <p:nvSpPr>
            <p:cNvPr id="10" name="对话气泡: 椭圆形 9">
              <a:extLst>
                <a:ext uri="{FF2B5EF4-FFF2-40B4-BE49-F238E27FC236}">
                  <a16:creationId xmlns:a16="http://schemas.microsoft.com/office/drawing/2014/main" id="{D3E8C3EC-0444-4BFF-B301-F0BF265A1B9F}"/>
                </a:ext>
              </a:extLst>
            </p:cNvPr>
            <p:cNvSpPr/>
            <p:nvPr/>
          </p:nvSpPr>
          <p:spPr>
            <a:xfrm>
              <a:off x="7556303" y="3060441"/>
              <a:ext cx="4144285" cy="2351314"/>
            </a:xfrm>
            <a:prstGeom prst="wedgeEllipseCallout">
              <a:avLst>
                <a:gd name="adj1" fmla="val -64286"/>
                <a:gd name="adj2" fmla="val 213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文本框 10">
              <a:extLst>
                <a:ext uri="{FF2B5EF4-FFF2-40B4-BE49-F238E27FC236}">
                  <a16:creationId xmlns:a16="http://schemas.microsoft.com/office/drawing/2014/main" id="{4D117D97-BB8D-4AD4-A7C6-E96E04BDF4AB}"/>
                </a:ext>
              </a:extLst>
            </p:cNvPr>
            <p:cNvSpPr txBox="1"/>
            <p:nvPr/>
          </p:nvSpPr>
          <p:spPr>
            <a:xfrm>
              <a:off x="7827637" y="3547200"/>
              <a:ext cx="3601616" cy="1404396"/>
            </a:xfrm>
            <a:prstGeom prst="rect">
              <a:avLst/>
            </a:prstGeom>
            <a:noFill/>
          </p:spPr>
          <p:txBody>
            <a:bodyPr wrap="square" rtlCol="0">
              <a:spAutoFit/>
            </a:bodyPr>
            <a:lstStyle/>
            <a:p>
              <a:pPr indent="266700" algn="just">
                <a:lnSpc>
                  <a:spcPct val="114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列表创建数组时需要避免一个常见的错误</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14000"/>
                </a:lnSpc>
                <a:spcAft>
                  <a:spcPts val="0"/>
                </a:spcAft>
              </a:pPr>
              <a:r>
                <a:rPr lang="zh-CN"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array</a:t>
              </a:r>
              <a:r>
                <a:rPr lang="zh-CN"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的时候</a:t>
              </a:r>
              <a:r>
                <a:rPr lang="zh-CN" altLang="en-US"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不能</a:t>
              </a:r>
              <a:r>
                <a:rPr lang="zh-CN"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传入多个数字参数，而</a:t>
              </a:r>
              <a:r>
                <a:rPr lang="zh-CN" altLang="en-US"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应当</a:t>
              </a:r>
              <a:r>
                <a:rPr lang="zh-CN"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提供单个数字的列表类型作为参数。</a:t>
              </a:r>
              <a:endPar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14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例如，上述语句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np.array</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([2,3,4])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，应注意不要写成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np.array</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(2,3,4)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，否则将会引发异常。</a:t>
              </a:r>
              <a:endParaRPr lang="zh-CN" altLang="zh-CN" sz="1400" kern="100" dirty="0">
                <a:latin typeface="Consolas" panose="020B0609020204030204" pitchFamily="49"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16044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2543054"/>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en-US" dirty="0"/>
              <a:t>（</a:t>
            </a:r>
            <a:r>
              <a:rPr lang="en-US" altLang="zh-CN" dirty="0"/>
              <a:t>1</a:t>
            </a:r>
            <a:r>
              <a:rPr lang="zh-CN" altLang="en-US" dirty="0"/>
              <a:t>）</a:t>
            </a:r>
            <a:r>
              <a:rPr lang="en-US" altLang="zh-CN" dirty="0" err="1"/>
              <a:t>Numpy</a:t>
            </a:r>
            <a:r>
              <a:rPr lang="zh-CN" altLang="zh-CN" dirty="0"/>
              <a:t>数组创建</a:t>
            </a:r>
            <a:endParaRPr lang="en-US" altLang="zh-CN" dirty="0"/>
          </a:p>
          <a:p>
            <a:pPr marL="0" indent="0">
              <a:lnSpc>
                <a:spcPct val="114000"/>
              </a:lnSpc>
              <a:spcBef>
                <a:spcPts val="1000"/>
              </a:spcBef>
              <a:buNone/>
            </a:pPr>
            <a:r>
              <a:rPr lang="zh-CN" altLang="en-US" dirty="0">
                <a:latin typeface="新宋体" panose="02010609030101010101" pitchFamily="49" charset="-122"/>
                <a:ea typeface="新宋体" panose="02010609030101010101" pitchFamily="49" charset="-122"/>
              </a:rPr>
              <a:t>②</a:t>
            </a:r>
            <a:r>
              <a:rPr lang="zh-CN" altLang="zh-CN" dirty="0"/>
              <a:t>从序列中创建数组：使用</a:t>
            </a:r>
            <a:r>
              <a:rPr lang="en-US" altLang="zh-CN" dirty="0" err="1"/>
              <a:t>Numpy</a:t>
            </a:r>
            <a:r>
              <a:rPr lang="zh-CN" altLang="zh-CN" dirty="0"/>
              <a:t>还可以将一层序列转换成一维数组，将一个两层系列（序列的序列）转换成二维数组，将一个三层序列（序列的序列的序列）转换成三维数组，依此类推。</a:t>
            </a:r>
          </a:p>
          <a:p>
            <a:pPr marL="0" indent="0">
              <a:buNone/>
            </a:pPr>
            <a:endParaRPr lang="zh-CN" altLang="zh-CN"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3867E614-FA68-4515-8555-90EF15B1D843}"/>
              </a:ext>
            </a:extLst>
          </p:cNvPr>
          <p:cNvGraphicFramePr>
            <a:graphicFrameLocks noGrp="1"/>
          </p:cNvGraphicFramePr>
          <p:nvPr>
            <p:extLst>
              <p:ext uri="{D42A27DB-BD31-4B8C-83A1-F6EECF244321}">
                <p14:modId xmlns:p14="http://schemas.microsoft.com/office/powerpoint/2010/main" val="1818526355"/>
              </p:ext>
            </p:extLst>
          </p:nvPr>
        </p:nvGraphicFramePr>
        <p:xfrm>
          <a:off x="1104901" y="3965710"/>
          <a:ext cx="3964056" cy="1225319"/>
        </p:xfrm>
        <a:graphic>
          <a:graphicData uri="http://schemas.openxmlformats.org/drawingml/2006/table">
            <a:tbl>
              <a:tblPr firstRow="1" bandRow="1">
                <a:tableStyleId>{5C22544A-7EE6-4342-B048-85BDC9FD1C3A}</a:tableStyleId>
              </a:tblPr>
              <a:tblGrid>
                <a:gridCol w="3964056">
                  <a:extLst>
                    <a:ext uri="{9D8B030D-6E8A-4147-A177-3AD203B41FA5}">
                      <a16:colId xmlns:a16="http://schemas.microsoft.com/office/drawing/2014/main" val="1478211251"/>
                    </a:ext>
                  </a:extLst>
                </a:gridCol>
              </a:tblGrid>
              <a:tr h="1225319">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b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([(1.5,2,3), (4,5,6)])</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b</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B34FF7E6-5E73-4174-8FD3-778F5E52914B}"/>
              </a:ext>
            </a:extLst>
          </p:cNvPr>
          <p:cNvSpPr/>
          <p:nvPr/>
        </p:nvSpPr>
        <p:spPr>
          <a:xfrm>
            <a:off x="1104900" y="5344155"/>
            <a:ext cx="2870751" cy="646331"/>
          </a:xfrm>
          <a:prstGeom prst="rect">
            <a:avLst/>
          </a:prstGeom>
        </p:spPr>
        <p:txBody>
          <a:bodyPr wrap="square">
            <a:spAutoFit/>
          </a:bodyPr>
          <a:lstStyle/>
          <a:p>
            <a:r>
              <a:rPr lang="en-US" altLang="zh-CN" dirty="0"/>
              <a:t>array([[1.5, 2. , 3. ],</a:t>
            </a:r>
            <a:endParaRPr lang="zh-CN" altLang="zh-CN" dirty="0"/>
          </a:p>
          <a:p>
            <a:r>
              <a:rPr lang="en-US" altLang="zh-CN" dirty="0"/>
              <a:t>        [4. , 5. , 6. ]])</a:t>
            </a:r>
            <a:endParaRPr lang="zh-CN" altLang="zh-CN" dirty="0"/>
          </a:p>
        </p:txBody>
      </p:sp>
      <p:graphicFrame>
        <p:nvGraphicFramePr>
          <p:cNvPr id="7" name="表格 5">
            <a:extLst>
              <a:ext uri="{FF2B5EF4-FFF2-40B4-BE49-F238E27FC236}">
                <a16:creationId xmlns:a16="http://schemas.microsoft.com/office/drawing/2014/main" id="{738AFB2A-6871-4648-BBF9-91489FD3FB92}"/>
              </a:ext>
            </a:extLst>
          </p:cNvPr>
          <p:cNvGraphicFramePr>
            <a:graphicFrameLocks noGrp="1"/>
          </p:cNvGraphicFramePr>
          <p:nvPr>
            <p:extLst>
              <p:ext uri="{D42A27DB-BD31-4B8C-83A1-F6EECF244321}">
                <p14:modId xmlns:p14="http://schemas.microsoft.com/office/powerpoint/2010/main" val="753737442"/>
              </p:ext>
            </p:extLst>
          </p:nvPr>
        </p:nvGraphicFramePr>
        <p:xfrm>
          <a:off x="6095240" y="4002310"/>
          <a:ext cx="4746072" cy="1188720"/>
        </p:xfrm>
        <a:graphic>
          <a:graphicData uri="http://schemas.openxmlformats.org/drawingml/2006/table">
            <a:tbl>
              <a:tblPr firstRow="1" bandRow="1">
                <a:tableStyleId>{5C22544A-7EE6-4342-B048-85BDC9FD1C3A}</a:tableStyleId>
              </a:tblPr>
              <a:tblGrid>
                <a:gridCol w="4746072">
                  <a:extLst>
                    <a:ext uri="{9D8B030D-6E8A-4147-A177-3AD203B41FA5}">
                      <a16:colId xmlns:a16="http://schemas.microsoft.com/office/drawing/2014/main" val="1478211251"/>
                    </a:ext>
                  </a:extLst>
                </a:gridCol>
              </a:tblGrid>
              <a:tr h="824950">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c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 [ [1,2], [3,4] ], </a:t>
                      </a:r>
                      <a:r>
                        <a:rPr lang="en-US" altLang="zh-CN" sz="1800" b="1" kern="1200" dirty="0" err="1">
                          <a:solidFill>
                            <a:schemeClr val="lt1"/>
                          </a:solidFill>
                          <a:effectLst/>
                          <a:latin typeface="+mn-lt"/>
                          <a:ea typeface="+mn-ea"/>
                          <a:cs typeface="+mn-cs"/>
                        </a:rPr>
                        <a:t>dtype</a:t>
                      </a:r>
                      <a:r>
                        <a:rPr lang="en-US" altLang="zh-CN" sz="1800" b="1" kern="1200" dirty="0">
                          <a:solidFill>
                            <a:schemeClr val="lt1"/>
                          </a:solidFill>
                          <a:effectLst/>
                          <a:latin typeface="+mn-lt"/>
                          <a:ea typeface="+mn-ea"/>
                          <a:cs typeface="+mn-cs"/>
                        </a:rPr>
                        <a:t>=complex )     #</a:t>
                      </a:r>
                      <a:r>
                        <a:rPr lang="zh-CN" altLang="zh-CN" sz="1800" b="1" kern="1200" dirty="0">
                          <a:solidFill>
                            <a:schemeClr val="lt1"/>
                          </a:solidFill>
                          <a:effectLst/>
                          <a:latin typeface="+mn-lt"/>
                          <a:ea typeface="+mn-ea"/>
                          <a:cs typeface="+mn-cs"/>
                        </a:rPr>
                        <a:t>转换为复数形式</a:t>
                      </a:r>
                    </a:p>
                    <a:p>
                      <a:r>
                        <a:rPr lang="en-US" altLang="zh-CN" sz="1800" b="1" kern="1200" dirty="0">
                          <a:solidFill>
                            <a:schemeClr val="lt1"/>
                          </a:solidFill>
                          <a:effectLst/>
                          <a:latin typeface="+mn-lt"/>
                          <a:ea typeface="+mn-ea"/>
                          <a:cs typeface="+mn-cs"/>
                        </a:rPr>
                        <a:t>c</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1F546CE4-9A3F-4547-BF7E-622BEC520068}"/>
              </a:ext>
            </a:extLst>
          </p:cNvPr>
          <p:cNvSpPr/>
          <p:nvPr/>
        </p:nvSpPr>
        <p:spPr>
          <a:xfrm>
            <a:off x="6095240" y="5344155"/>
            <a:ext cx="3227664" cy="646331"/>
          </a:xfrm>
          <a:prstGeom prst="rect">
            <a:avLst/>
          </a:prstGeom>
        </p:spPr>
        <p:txBody>
          <a:bodyPr wrap="square">
            <a:spAutoFit/>
          </a:bodyPr>
          <a:lstStyle/>
          <a:p>
            <a:r>
              <a:rPr lang="en-US" altLang="zh-CN"/>
              <a:t>array([[1.+0.j, 2.+0.j],</a:t>
            </a:r>
            <a:endParaRPr lang="zh-CN" altLang="zh-CN"/>
          </a:p>
          <a:p>
            <a:r>
              <a:rPr lang="en-US" altLang="zh-CN"/>
              <a:t>       [3.+0.j, 4.+0.j]])</a:t>
            </a:r>
            <a:endParaRPr lang="zh-CN" altLang="zh-CN"/>
          </a:p>
        </p:txBody>
      </p:sp>
      <p:sp>
        <p:nvSpPr>
          <p:cNvPr id="2" name="矩形 1">
            <a:extLst>
              <a:ext uri="{FF2B5EF4-FFF2-40B4-BE49-F238E27FC236}">
                <a16:creationId xmlns:a16="http://schemas.microsoft.com/office/drawing/2014/main" id="{C08BFD36-0636-4B45-9B47-061CDF41970A}"/>
              </a:ext>
            </a:extLst>
          </p:cNvPr>
          <p:cNvSpPr/>
          <p:nvPr/>
        </p:nvSpPr>
        <p:spPr>
          <a:xfrm>
            <a:off x="8468276" y="6189268"/>
            <a:ext cx="2262158" cy="369332"/>
          </a:xfrm>
          <a:prstGeom prst="rect">
            <a:avLst/>
          </a:prstGeom>
        </p:spPr>
        <p:txBody>
          <a:bodyPr wrap="none">
            <a:spAutoFit/>
          </a:bodyPr>
          <a:lstStyle/>
          <a:p>
            <a:r>
              <a:rPr lang="zh-CN"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显式指定数组的类型</a:t>
            </a:r>
            <a:endParaRPr lang="zh-CN" altLang="en-US" b="1" dirty="0">
              <a:solidFill>
                <a:srgbClr val="C00000"/>
              </a:solidFill>
            </a:endParaRPr>
          </a:p>
        </p:txBody>
      </p:sp>
      <p:cxnSp>
        <p:nvCxnSpPr>
          <p:cNvPr id="13" name="直接箭头连接符 12">
            <a:extLst>
              <a:ext uri="{FF2B5EF4-FFF2-40B4-BE49-F238E27FC236}">
                <a16:creationId xmlns:a16="http://schemas.microsoft.com/office/drawing/2014/main" id="{84BA2CB7-4E9A-4C1E-BD36-09EAC9997F1C}"/>
              </a:ext>
            </a:extLst>
          </p:cNvPr>
          <p:cNvCxnSpPr>
            <a:stCxn id="2" idx="0"/>
          </p:cNvCxnSpPr>
          <p:nvPr/>
        </p:nvCxnSpPr>
        <p:spPr>
          <a:xfrm flipV="1">
            <a:off x="9599355" y="4770783"/>
            <a:ext cx="478923" cy="14184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5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4491123"/>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en-US" dirty="0"/>
              <a:t>（</a:t>
            </a:r>
            <a:r>
              <a:rPr lang="en-US" altLang="zh-CN" dirty="0"/>
              <a:t>1</a:t>
            </a:r>
            <a:r>
              <a:rPr lang="zh-CN" altLang="en-US" dirty="0"/>
              <a:t>）</a:t>
            </a:r>
            <a:r>
              <a:rPr lang="en-US" altLang="zh-CN" dirty="0" err="1"/>
              <a:t>Numpy</a:t>
            </a:r>
            <a:r>
              <a:rPr lang="zh-CN" altLang="zh-CN" dirty="0"/>
              <a:t>数组创建</a:t>
            </a:r>
            <a:endParaRPr lang="en-US" altLang="zh-CN" dirty="0"/>
          </a:p>
          <a:p>
            <a:pPr marL="0" lvl="0" indent="0">
              <a:buNone/>
            </a:pPr>
            <a:r>
              <a:rPr lang="zh-CN" altLang="en-US" dirty="0">
                <a:latin typeface="新宋体" panose="02010609030101010101" pitchFamily="49" charset="-122"/>
                <a:ea typeface="新宋体" panose="02010609030101010101" pitchFamily="49" charset="-122"/>
              </a:rPr>
              <a:t>③</a:t>
            </a:r>
            <a:r>
              <a:rPr lang="zh-CN" altLang="zh-CN" dirty="0"/>
              <a:t>使用函数创建数组</a:t>
            </a:r>
            <a:endParaRPr lang="en-US" altLang="zh-CN" dirty="0"/>
          </a:p>
          <a:p>
            <a:pPr lvl="1">
              <a:lnSpc>
                <a:spcPct val="150000"/>
              </a:lnSpc>
            </a:pPr>
            <a:r>
              <a:rPr lang="zh-CN" altLang="zh-CN" sz="1800" dirty="0"/>
              <a:t>函数</a:t>
            </a:r>
            <a:r>
              <a:rPr lang="en-US" altLang="zh-CN" sz="1800" b="1" dirty="0">
                <a:solidFill>
                  <a:srgbClr val="002060"/>
                </a:solidFill>
              </a:rPr>
              <a:t>zeros</a:t>
            </a:r>
            <a:r>
              <a:rPr lang="zh-CN" altLang="zh-CN" sz="1800" dirty="0"/>
              <a:t>可以创建一个由数值</a:t>
            </a:r>
            <a:r>
              <a:rPr lang="en-US" altLang="zh-CN" sz="1800" dirty="0"/>
              <a:t>0</a:t>
            </a:r>
            <a:r>
              <a:rPr lang="zh-CN" altLang="zh-CN" sz="1800" dirty="0"/>
              <a:t>组成的数组；</a:t>
            </a:r>
          </a:p>
          <a:p>
            <a:pPr lvl="1">
              <a:lnSpc>
                <a:spcPct val="150000"/>
              </a:lnSpc>
            </a:pPr>
            <a:r>
              <a:rPr lang="zh-CN" altLang="zh-CN" sz="1800" dirty="0"/>
              <a:t>函数</a:t>
            </a:r>
            <a:r>
              <a:rPr lang="en-US" altLang="zh-CN" sz="1800" b="1" dirty="0">
                <a:solidFill>
                  <a:srgbClr val="002060"/>
                </a:solidFill>
              </a:rPr>
              <a:t>ones</a:t>
            </a:r>
            <a:r>
              <a:rPr lang="zh-CN" altLang="zh-CN" sz="1800" dirty="0"/>
              <a:t>可以创建一个由数值</a:t>
            </a:r>
            <a:r>
              <a:rPr lang="en-US" altLang="zh-CN" sz="1800" dirty="0"/>
              <a:t>1</a:t>
            </a:r>
            <a:r>
              <a:rPr lang="zh-CN" altLang="zh-CN" sz="1800" dirty="0"/>
              <a:t>组成的数组；</a:t>
            </a:r>
          </a:p>
          <a:p>
            <a:pPr lvl="1">
              <a:lnSpc>
                <a:spcPct val="150000"/>
              </a:lnSpc>
            </a:pPr>
            <a:r>
              <a:rPr lang="zh-CN" altLang="zh-CN" sz="1800" dirty="0"/>
              <a:t>函数</a:t>
            </a:r>
            <a:r>
              <a:rPr lang="en-US" altLang="zh-CN" sz="1800" b="1" dirty="0">
                <a:solidFill>
                  <a:srgbClr val="002060"/>
                </a:solidFill>
              </a:rPr>
              <a:t>empty</a:t>
            </a:r>
            <a:r>
              <a:rPr lang="zh-CN" altLang="zh-CN" sz="1800" dirty="0"/>
              <a:t>则创建一个数组元素为随机值（未初始化）的数组，其初始内容是随机的，取决于内存的状态。</a:t>
            </a:r>
          </a:p>
          <a:p>
            <a:pPr marL="0" lvl="0" indent="0">
              <a:buNone/>
            </a:pPr>
            <a:endParaRPr lang="zh-CN" altLang="zh-CN" dirty="0"/>
          </a:p>
          <a:p>
            <a:pPr marL="0" indent="0">
              <a:buNone/>
            </a:pPr>
            <a:endParaRPr lang="zh-CN" altLang="zh-CN"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23879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1807559"/>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en-US" dirty="0"/>
              <a:t>（</a:t>
            </a:r>
            <a:r>
              <a:rPr lang="en-US" altLang="zh-CN" dirty="0"/>
              <a:t>1</a:t>
            </a:r>
            <a:r>
              <a:rPr lang="zh-CN" altLang="en-US" dirty="0"/>
              <a:t>）</a:t>
            </a:r>
            <a:r>
              <a:rPr lang="en-US" altLang="zh-CN" dirty="0" err="1"/>
              <a:t>Numpy</a:t>
            </a:r>
            <a:r>
              <a:rPr lang="zh-CN" altLang="zh-CN" dirty="0"/>
              <a:t>数组创建</a:t>
            </a:r>
            <a:endParaRPr lang="en-US" altLang="zh-CN" dirty="0"/>
          </a:p>
          <a:p>
            <a:pPr marL="0" lvl="0" indent="0">
              <a:buNone/>
            </a:pPr>
            <a:r>
              <a:rPr lang="zh-CN" altLang="en-US" dirty="0">
                <a:latin typeface="新宋体" panose="02010609030101010101" pitchFamily="49" charset="-122"/>
                <a:ea typeface="新宋体" panose="02010609030101010101" pitchFamily="49" charset="-122"/>
              </a:rPr>
              <a:t>③</a:t>
            </a:r>
            <a:r>
              <a:rPr lang="zh-CN" altLang="zh-CN" dirty="0"/>
              <a:t>使用函数创建数组</a:t>
            </a:r>
          </a:p>
          <a:p>
            <a:pPr marL="0" indent="0">
              <a:buNone/>
            </a:pPr>
            <a:endParaRPr lang="zh-CN" altLang="zh-CN"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3867E614-FA68-4515-8555-90EF15B1D843}"/>
              </a:ext>
            </a:extLst>
          </p:cNvPr>
          <p:cNvGraphicFramePr>
            <a:graphicFrameLocks noGrp="1"/>
          </p:cNvGraphicFramePr>
          <p:nvPr>
            <p:extLst>
              <p:ext uri="{D42A27DB-BD31-4B8C-83A1-F6EECF244321}">
                <p14:modId xmlns:p14="http://schemas.microsoft.com/office/powerpoint/2010/main" val="2945119749"/>
              </p:ext>
            </p:extLst>
          </p:nvPr>
        </p:nvGraphicFramePr>
        <p:xfrm>
          <a:off x="1104900" y="3225896"/>
          <a:ext cx="9980680" cy="823654"/>
        </p:xfrm>
        <a:graphic>
          <a:graphicData uri="http://schemas.openxmlformats.org/drawingml/2006/table">
            <a:tbl>
              <a:tblPr firstRow="1" bandRow="1">
                <a:tableStyleId>{5C22544A-7EE6-4342-B048-85BDC9FD1C3A}</a:tableStyleId>
              </a:tblPr>
              <a:tblGrid>
                <a:gridCol w="9980680">
                  <a:extLst>
                    <a:ext uri="{9D8B030D-6E8A-4147-A177-3AD203B41FA5}">
                      <a16:colId xmlns:a16="http://schemas.microsoft.com/office/drawing/2014/main" val="1478211251"/>
                    </a:ext>
                  </a:extLst>
                </a:gridCol>
              </a:tblGrid>
              <a:tr h="823654">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err="1">
                          <a:solidFill>
                            <a:schemeClr val="lt1"/>
                          </a:solidFill>
                          <a:effectLst/>
                          <a:latin typeface="+mn-lt"/>
                          <a:ea typeface="+mn-ea"/>
                          <a:cs typeface="+mn-cs"/>
                        </a:rPr>
                        <a:t>np.zeros</a:t>
                      </a:r>
                      <a:r>
                        <a:rPr lang="en-US" altLang="zh-CN" sz="1800" b="1" kern="1200" dirty="0">
                          <a:solidFill>
                            <a:schemeClr val="lt1"/>
                          </a:solidFill>
                          <a:effectLst/>
                          <a:latin typeface="+mn-lt"/>
                          <a:ea typeface="+mn-ea"/>
                          <a:cs typeface="+mn-cs"/>
                        </a:rPr>
                        <a:t>((3,4))</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B34FF7E6-5E73-4174-8FD3-778F5E52914B}"/>
              </a:ext>
            </a:extLst>
          </p:cNvPr>
          <p:cNvSpPr/>
          <p:nvPr/>
        </p:nvSpPr>
        <p:spPr>
          <a:xfrm>
            <a:off x="1104898" y="4049549"/>
            <a:ext cx="3685760" cy="923330"/>
          </a:xfrm>
          <a:prstGeom prst="rect">
            <a:avLst/>
          </a:prstGeom>
        </p:spPr>
        <p:txBody>
          <a:bodyPr wrap="square">
            <a:spAutoFit/>
          </a:bodyPr>
          <a:lstStyle/>
          <a:p>
            <a:r>
              <a:rPr lang="en-US" altLang="zh-CN" dirty="0"/>
              <a:t>array([[0., 0., 0., 0.],</a:t>
            </a:r>
            <a:endParaRPr lang="zh-CN" altLang="zh-CN" dirty="0"/>
          </a:p>
          <a:p>
            <a:r>
              <a:rPr lang="en-US" altLang="zh-CN" dirty="0"/>
              <a:t>       [0., 0., 0., 0.],</a:t>
            </a:r>
            <a:endParaRPr lang="zh-CN" altLang="zh-CN" dirty="0"/>
          </a:p>
          <a:p>
            <a:r>
              <a:rPr lang="en-US" altLang="zh-CN" dirty="0"/>
              <a:t>       [0., 0., 0., 0.]])</a:t>
            </a:r>
            <a:endParaRPr lang="zh-CN" altLang="zh-CN" dirty="0"/>
          </a:p>
        </p:txBody>
      </p:sp>
      <p:graphicFrame>
        <p:nvGraphicFramePr>
          <p:cNvPr id="7" name="表格 5">
            <a:extLst>
              <a:ext uri="{FF2B5EF4-FFF2-40B4-BE49-F238E27FC236}">
                <a16:creationId xmlns:a16="http://schemas.microsoft.com/office/drawing/2014/main" id="{649F97DE-4409-4072-8FCD-7DB6088127A2}"/>
              </a:ext>
            </a:extLst>
          </p:cNvPr>
          <p:cNvGraphicFramePr>
            <a:graphicFrameLocks noGrp="1"/>
          </p:cNvGraphicFramePr>
          <p:nvPr>
            <p:extLst>
              <p:ext uri="{D42A27DB-BD31-4B8C-83A1-F6EECF244321}">
                <p14:modId xmlns:p14="http://schemas.microsoft.com/office/powerpoint/2010/main" val="3468576357"/>
              </p:ext>
            </p:extLst>
          </p:nvPr>
        </p:nvGraphicFramePr>
        <p:xfrm>
          <a:off x="1104900" y="5034816"/>
          <a:ext cx="9980680" cy="410465"/>
        </p:xfrm>
        <a:graphic>
          <a:graphicData uri="http://schemas.openxmlformats.org/drawingml/2006/table">
            <a:tbl>
              <a:tblPr firstRow="1" bandRow="1">
                <a:tableStyleId>{5C22544A-7EE6-4342-B048-85BDC9FD1C3A}</a:tableStyleId>
              </a:tblPr>
              <a:tblGrid>
                <a:gridCol w="9980680">
                  <a:extLst>
                    <a:ext uri="{9D8B030D-6E8A-4147-A177-3AD203B41FA5}">
                      <a16:colId xmlns:a16="http://schemas.microsoft.com/office/drawing/2014/main" val="1478211251"/>
                    </a:ext>
                  </a:extLst>
                </a:gridCol>
              </a:tblGrid>
              <a:tr h="410465">
                <a:tc>
                  <a:txBody>
                    <a:bodyPr/>
                    <a:lstStyle/>
                    <a:p>
                      <a:r>
                        <a:rPr lang="en-US" altLang="zh-CN" sz="1800" b="1" kern="1200" dirty="0" err="1">
                          <a:solidFill>
                            <a:schemeClr val="lt1"/>
                          </a:solidFill>
                          <a:effectLst/>
                          <a:latin typeface="+mn-lt"/>
                          <a:ea typeface="+mn-ea"/>
                          <a:cs typeface="+mn-cs"/>
                        </a:rPr>
                        <a:t>np.arange</a:t>
                      </a:r>
                      <a:r>
                        <a:rPr lang="en-US" altLang="zh-CN" sz="1800" b="1" kern="1200" dirty="0">
                          <a:solidFill>
                            <a:schemeClr val="lt1"/>
                          </a:solidFill>
                          <a:effectLst/>
                          <a:latin typeface="+mn-lt"/>
                          <a:ea typeface="+mn-ea"/>
                          <a:cs typeface="+mn-cs"/>
                        </a:rPr>
                        <a:t>(10, 50, 5)               #</a:t>
                      </a:r>
                      <a:r>
                        <a:rPr lang="zh-CN" altLang="zh-CN" sz="1800" b="1" kern="1200" dirty="0">
                          <a:solidFill>
                            <a:schemeClr val="lt1"/>
                          </a:solidFill>
                          <a:effectLst/>
                          <a:latin typeface="+mn-lt"/>
                          <a:ea typeface="+mn-ea"/>
                          <a:cs typeface="+mn-cs"/>
                        </a:rPr>
                        <a:t>第三个参数为步长，若空，则默认步长为</a:t>
                      </a:r>
                      <a:r>
                        <a:rPr lang="en-US" altLang="zh-CN" sz="1800" b="1" kern="1200" dirty="0">
                          <a:solidFill>
                            <a:schemeClr val="lt1"/>
                          </a:solidFill>
                          <a:effectLst/>
                          <a:latin typeface="+mn-lt"/>
                          <a:ea typeface="+mn-ea"/>
                          <a:cs typeface="+mn-cs"/>
                        </a:rPr>
                        <a:t>1</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FAA9F667-146B-4C1C-AEAA-4391D5DF1AC5}"/>
              </a:ext>
            </a:extLst>
          </p:cNvPr>
          <p:cNvSpPr/>
          <p:nvPr/>
        </p:nvSpPr>
        <p:spPr>
          <a:xfrm>
            <a:off x="1104898" y="5588813"/>
            <a:ext cx="6448841" cy="369332"/>
          </a:xfrm>
          <a:prstGeom prst="rect">
            <a:avLst/>
          </a:prstGeom>
        </p:spPr>
        <p:txBody>
          <a:bodyPr wrap="square">
            <a:spAutoFit/>
          </a:bodyPr>
          <a:lstStyle/>
          <a:p>
            <a:r>
              <a:rPr lang="en-US" altLang="zh-CN" dirty="0"/>
              <a:t>array([10, 15, 20, 25, 30, 35, 40, 45])</a:t>
            </a:r>
            <a:endParaRPr lang="zh-CN" altLang="zh-CN" dirty="0"/>
          </a:p>
        </p:txBody>
      </p:sp>
    </p:spTree>
    <p:extLst>
      <p:ext uri="{BB962C8B-B14F-4D97-AF65-F5344CB8AC3E}">
        <p14:creationId xmlns:p14="http://schemas.microsoft.com/office/powerpoint/2010/main" val="169868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2642446"/>
          </a:xfrm>
        </p:spPr>
        <p:txBody>
          <a:bodyPr>
            <a:normAutofit lnSpcReduction="10000"/>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2</a:t>
            </a:r>
            <a:r>
              <a:rPr lang="zh-CN" altLang="zh-CN" dirty="0"/>
              <a:t>）</a:t>
            </a:r>
            <a:r>
              <a:rPr lang="en-US" altLang="zh-CN" dirty="0" err="1"/>
              <a:t>Numpy</a:t>
            </a:r>
            <a:r>
              <a:rPr lang="zh-CN" altLang="zh-CN" dirty="0"/>
              <a:t>切片和索引</a:t>
            </a:r>
            <a:endParaRPr lang="en-US" altLang="zh-CN" dirty="0"/>
          </a:p>
          <a:p>
            <a:pPr marL="0" indent="0" algn="just">
              <a:lnSpc>
                <a:spcPct val="150000"/>
              </a:lnSpc>
              <a:spcBef>
                <a:spcPts val="1000"/>
              </a:spcBef>
              <a:buNone/>
            </a:pPr>
            <a:r>
              <a:rPr lang="en-US" altLang="zh-CN" dirty="0"/>
              <a:t>    </a:t>
            </a:r>
            <a:r>
              <a:rPr lang="en-US" altLang="zh-CN" b="1" dirty="0" err="1">
                <a:solidFill>
                  <a:srgbClr val="002060"/>
                </a:solidFill>
              </a:rPr>
              <a:t>ndarray</a:t>
            </a:r>
            <a:r>
              <a:rPr lang="zh-CN" altLang="zh-CN" b="1" dirty="0">
                <a:solidFill>
                  <a:srgbClr val="002060"/>
                </a:solidFill>
              </a:rPr>
              <a:t>对象可以基于</a:t>
            </a:r>
            <a:r>
              <a:rPr lang="en-US" altLang="zh-CN" b="1" dirty="0">
                <a:solidFill>
                  <a:srgbClr val="002060"/>
                </a:solidFill>
              </a:rPr>
              <a:t>[0-n]</a:t>
            </a:r>
            <a:r>
              <a:rPr lang="zh-CN" altLang="zh-CN" b="1" dirty="0">
                <a:solidFill>
                  <a:srgbClr val="002060"/>
                </a:solidFill>
              </a:rPr>
              <a:t>的下标进行索引</a:t>
            </a:r>
            <a:r>
              <a:rPr lang="zh-CN" altLang="zh-CN" dirty="0"/>
              <a:t>，</a:t>
            </a:r>
            <a:r>
              <a:rPr lang="zh-CN" altLang="zh-CN" b="1" dirty="0">
                <a:solidFill>
                  <a:srgbClr val="002060"/>
                </a:solidFill>
              </a:rPr>
              <a:t>切片对象可以通过内置的</a:t>
            </a:r>
            <a:r>
              <a:rPr lang="en-US" altLang="zh-CN" b="1" dirty="0">
                <a:solidFill>
                  <a:srgbClr val="002060"/>
                </a:solidFill>
              </a:rPr>
              <a:t>slice</a:t>
            </a:r>
            <a:r>
              <a:rPr lang="zh-CN" altLang="zh-CN" b="1" dirty="0">
                <a:solidFill>
                  <a:srgbClr val="002060"/>
                </a:solidFill>
              </a:rPr>
              <a:t>函数</a:t>
            </a:r>
            <a:r>
              <a:rPr lang="zh-CN" altLang="zh-CN" dirty="0"/>
              <a:t>，并通过设置起点（</a:t>
            </a:r>
            <a:r>
              <a:rPr lang="en-US" altLang="zh-CN" dirty="0"/>
              <a:t>start</a:t>
            </a:r>
            <a:r>
              <a:rPr lang="zh-CN" altLang="zh-CN" dirty="0"/>
              <a:t>）、终点（</a:t>
            </a:r>
            <a:r>
              <a:rPr lang="en-US" altLang="zh-CN" dirty="0"/>
              <a:t>stop</a:t>
            </a:r>
            <a:r>
              <a:rPr lang="zh-CN" altLang="zh-CN" dirty="0"/>
              <a:t>）及步长（</a:t>
            </a:r>
            <a:r>
              <a:rPr lang="en-US" altLang="zh-CN" dirty="0"/>
              <a:t>step</a:t>
            </a:r>
            <a:r>
              <a:rPr lang="zh-CN" altLang="zh-CN" dirty="0"/>
              <a:t>）三个参数进行，从原来的数组中切割出一个新的数组。还可以通过冒号分割切片参数的形式，形如：</a:t>
            </a:r>
            <a:r>
              <a:rPr lang="en-US" altLang="zh-CN" dirty="0"/>
              <a:t>[start : stop : step]</a:t>
            </a:r>
            <a:endParaRPr lang="zh-CN" altLang="zh-CN"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7" name="表格 5">
            <a:extLst>
              <a:ext uri="{FF2B5EF4-FFF2-40B4-BE49-F238E27FC236}">
                <a16:creationId xmlns:a16="http://schemas.microsoft.com/office/drawing/2014/main" id="{649F97DE-4409-4072-8FCD-7DB6088127A2}"/>
              </a:ext>
            </a:extLst>
          </p:cNvPr>
          <p:cNvGraphicFramePr>
            <a:graphicFrameLocks noGrp="1"/>
          </p:cNvGraphicFramePr>
          <p:nvPr/>
        </p:nvGraphicFramePr>
        <p:xfrm>
          <a:off x="1104898" y="4089488"/>
          <a:ext cx="9980680" cy="1463040"/>
        </p:xfrm>
        <a:graphic>
          <a:graphicData uri="http://schemas.openxmlformats.org/drawingml/2006/table">
            <a:tbl>
              <a:tblPr firstRow="1" bandRow="1">
                <a:tableStyleId>{5C22544A-7EE6-4342-B048-85BDC9FD1C3A}</a:tableStyleId>
              </a:tblPr>
              <a:tblGrid>
                <a:gridCol w="9980680">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 = </a:t>
                      </a:r>
                      <a:r>
                        <a:rPr lang="en-US" altLang="zh-CN" sz="1800" b="1" kern="1200" dirty="0" err="1">
                          <a:solidFill>
                            <a:schemeClr val="lt1"/>
                          </a:solidFill>
                          <a:effectLst/>
                          <a:latin typeface="+mn-lt"/>
                          <a:ea typeface="+mn-ea"/>
                          <a:cs typeface="+mn-cs"/>
                        </a:rPr>
                        <a:t>np.arange</a:t>
                      </a:r>
                      <a:r>
                        <a:rPr lang="en-US" altLang="zh-CN" sz="1800" b="1" kern="1200" dirty="0">
                          <a:solidFill>
                            <a:schemeClr val="lt1"/>
                          </a:solidFill>
                          <a:effectLst/>
                          <a:latin typeface="+mn-lt"/>
                          <a:ea typeface="+mn-ea"/>
                          <a:cs typeface="+mn-cs"/>
                        </a:rPr>
                        <a:t>(10)                            #</a:t>
                      </a:r>
                      <a:r>
                        <a:rPr lang="zh-CN" altLang="zh-CN" sz="1800" b="1" kern="1200" dirty="0">
                          <a:solidFill>
                            <a:schemeClr val="lt1"/>
                          </a:solidFill>
                          <a:effectLst/>
                          <a:latin typeface="+mn-lt"/>
                          <a:ea typeface="+mn-ea"/>
                          <a:cs typeface="+mn-cs"/>
                        </a:rPr>
                        <a:t>使用</a:t>
                      </a:r>
                      <a:r>
                        <a:rPr lang="en-US" altLang="zh-CN" sz="1800" b="1" kern="1200" dirty="0" err="1">
                          <a:solidFill>
                            <a:schemeClr val="lt1"/>
                          </a:solidFill>
                          <a:effectLst/>
                          <a:latin typeface="+mn-lt"/>
                          <a:ea typeface="+mn-ea"/>
                          <a:cs typeface="+mn-cs"/>
                        </a:rPr>
                        <a:t>arange</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函数创建</a:t>
                      </a:r>
                      <a:r>
                        <a:rPr lang="en-US" altLang="zh-CN" sz="1800" b="1" kern="1200" dirty="0" err="1">
                          <a:solidFill>
                            <a:schemeClr val="lt1"/>
                          </a:solidFill>
                          <a:effectLst/>
                          <a:latin typeface="+mn-lt"/>
                          <a:ea typeface="+mn-ea"/>
                          <a:cs typeface="+mn-cs"/>
                        </a:rPr>
                        <a:t>ndarray</a:t>
                      </a:r>
                      <a:r>
                        <a:rPr lang="zh-CN" altLang="zh-CN" sz="1800" b="1" kern="1200" dirty="0">
                          <a:solidFill>
                            <a:schemeClr val="lt1"/>
                          </a:solidFill>
                          <a:effectLst/>
                          <a:latin typeface="+mn-lt"/>
                          <a:ea typeface="+mn-ea"/>
                          <a:cs typeface="+mn-cs"/>
                        </a:rPr>
                        <a:t>对象</a:t>
                      </a: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原始数组</a:t>
                      </a:r>
                      <a:r>
                        <a:rPr lang="en-US" altLang="zh-CN" sz="1800" b="1" kern="1200" dirty="0">
                          <a:solidFill>
                            <a:schemeClr val="lt1"/>
                          </a:solidFill>
                          <a:effectLst/>
                          <a:latin typeface="+mn-lt"/>
                          <a:ea typeface="+mn-ea"/>
                          <a:cs typeface="+mn-cs"/>
                        </a:rPr>
                        <a:t>a</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",a)</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s = slice(2,7,2)                           #</a:t>
                      </a:r>
                      <a:r>
                        <a:rPr lang="zh-CN" altLang="zh-CN" sz="1800" b="1" kern="1200" dirty="0">
                          <a:solidFill>
                            <a:schemeClr val="lt1"/>
                          </a:solidFill>
                          <a:effectLst/>
                          <a:latin typeface="+mn-lt"/>
                          <a:ea typeface="+mn-ea"/>
                          <a:cs typeface="+mn-cs"/>
                        </a:rPr>
                        <a:t>从索引</a:t>
                      </a:r>
                      <a:r>
                        <a:rPr lang="en-US" altLang="zh-CN" sz="1800" b="1" kern="1200" dirty="0">
                          <a:solidFill>
                            <a:schemeClr val="lt1"/>
                          </a:solidFill>
                          <a:effectLst/>
                          <a:latin typeface="+mn-lt"/>
                          <a:ea typeface="+mn-ea"/>
                          <a:cs typeface="+mn-cs"/>
                        </a:rPr>
                        <a:t> 2 </a:t>
                      </a:r>
                      <a:r>
                        <a:rPr lang="zh-CN" altLang="zh-CN" sz="1800" b="1" kern="1200" dirty="0">
                          <a:solidFill>
                            <a:schemeClr val="lt1"/>
                          </a:solidFill>
                          <a:effectLst/>
                          <a:latin typeface="+mn-lt"/>
                          <a:ea typeface="+mn-ea"/>
                          <a:cs typeface="+mn-cs"/>
                        </a:rPr>
                        <a:t>开始到索引</a:t>
                      </a:r>
                      <a:r>
                        <a:rPr lang="en-US" altLang="zh-CN" sz="1800" b="1" kern="1200" dirty="0">
                          <a:solidFill>
                            <a:schemeClr val="lt1"/>
                          </a:solidFill>
                          <a:effectLst/>
                          <a:latin typeface="+mn-lt"/>
                          <a:ea typeface="+mn-ea"/>
                          <a:cs typeface="+mn-cs"/>
                        </a:rPr>
                        <a:t> 7 </a:t>
                      </a:r>
                      <a:r>
                        <a:rPr lang="zh-CN" altLang="zh-CN" sz="1800" b="1" kern="1200" dirty="0">
                          <a:solidFill>
                            <a:schemeClr val="lt1"/>
                          </a:solidFill>
                          <a:effectLst/>
                          <a:latin typeface="+mn-lt"/>
                          <a:ea typeface="+mn-ea"/>
                          <a:cs typeface="+mn-cs"/>
                        </a:rPr>
                        <a:t>停止，间隔为</a:t>
                      </a:r>
                      <a:r>
                        <a:rPr lang="en-US" altLang="zh-CN" sz="1800" b="1" kern="1200" dirty="0">
                          <a:solidFill>
                            <a:schemeClr val="lt1"/>
                          </a:solidFill>
                          <a:effectLst/>
                          <a:latin typeface="+mn-lt"/>
                          <a:ea typeface="+mn-ea"/>
                          <a:cs typeface="+mn-cs"/>
                        </a:rPr>
                        <a:t>2</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切片后的数组为：</a:t>
                      </a:r>
                      <a:r>
                        <a:rPr lang="en-US" altLang="zh-CN" sz="1800" b="1" kern="1200" dirty="0">
                          <a:solidFill>
                            <a:schemeClr val="lt1"/>
                          </a:solidFill>
                          <a:effectLst/>
                          <a:latin typeface="+mn-lt"/>
                          <a:ea typeface="+mn-ea"/>
                          <a:cs typeface="+mn-cs"/>
                        </a:rPr>
                        <a:t>",a[s])</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FAA9F667-146B-4C1C-AEAA-4391D5DF1AC5}"/>
              </a:ext>
            </a:extLst>
          </p:cNvPr>
          <p:cNvSpPr/>
          <p:nvPr/>
        </p:nvSpPr>
        <p:spPr>
          <a:xfrm>
            <a:off x="1104898" y="5807473"/>
            <a:ext cx="6448841" cy="646331"/>
          </a:xfrm>
          <a:prstGeom prst="rect">
            <a:avLst/>
          </a:prstGeom>
        </p:spPr>
        <p:txBody>
          <a:bodyPr wrap="square">
            <a:spAutoFit/>
          </a:bodyPr>
          <a:lstStyle/>
          <a:p>
            <a:r>
              <a:rPr lang="zh-CN" altLang="zh-CN" dirty="0"/>
              <a:t>原始数组</a:t>
            </a:r>
            <a:r>
              <a:rPr lang="en-US" altLang="zh-CN" dirty="0"/>
              <a:t>a</a:t>
            </a:r>
            <a:r>
              <a:rPr lang="zh-CN" altLang="zh-CN" dirty="0"/>
              <a:t>：</a:t>
            </a:r>
            <a:r>
              <a:rPr lang="en-US" altLang="zh-CN" dirty="0"/>
              <a:t> [0 1 2 3 4 5 6 7 8 9]</a:t>
            </a:r>
            <a:endParaRPr lang="zh-CN" altLang="zh-CN" dirty="0"/>
          </a:p>
          <a:p>
            <a:r>
              <a:rPr lang="zh-CN" altLang="zh-CN" dirty="0"/>
              <a:t>切片后的数组为：</a:t>
            </a:r>
            <a:r>
              <a:rPr lang="en-US" altLang="zh-CN" dirty="0"/>
              <a:t> [2 4 6]</a:t>
            </a:r>
            <a:endParaRPr lang="zh-CN" altLang="zh-CN" dirty="0"/>
          </a:p>
        </p:txBody>
      </p:sp>
    </p:spTree>
    <p:extLst>
      <p:ext uri="{BB962C8B-B14F-4D97-AF65-F5344CB8AC3E}">
        <p14:creationId xmlns:p14="http://schemas.microsoft.com/office/powerpoint/2010/main" val="92193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2642446"/>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2</a:t>
            </a:r>
            <a:r>
              <a:rPr lang="zh-CN" altLang="zh-CN" dirty="0"/>
              <a:t>）</a:t>
            </a:r>
            <a:r>
              <a:rPr lang="en-US" altLang="zh-CN" dirty="0" err="1"/>
              <a:t>Numpy</a:t>
            </a:r>
            <a:r>
              <a:rPr lang="zh-CN" altLang="zh-CN" dirty="0"/>
              <a:t>切片和索引</a:t>
            </a:r>
            <a:endParaRPr lang="en-US" altLang="zh-CN" dirty="0"/>
          </a:p>
          <a:p>
            <a:pPr marL="0" lvl="0" indent="0">
              <a:buNone/>
            </a:pPr>
            <a:r>
              <a:rPr lang="en-US" altLang="zh-CN" dirty="0"/>
              <a:t>    </a:t>
            </a:r>
            <a:r>
              <a:rPr lang="en-US" altLang="zh-CN" dirty="0" err="1"/>
              <a:t>Numpy</a:t>
            </a:r>
            <a:r>
              <a:rPr lang="zh-CN" altLang="zh-CN" dirty="0"/>
              <a:t>提供了</a:t>
            </a:r>
            <a:r>
              <a:rPr lang="zh-CN" altLang="en-US" dirty="0"/>
              <a:t>多种</a:t>
            </a:r>
            <a:r>
              <a:rPr lang="zh-CN" altLang="zh-CN" dirty="0"/>
              <a:t>索引方式，如</a:t>
            </a:r>
            <a:r>
              <a:rPr lang="zh-CN" altLang="zh-CN" b="1" dirty="0">
                <a:solidFill>
                  <a:srgbClr val="002060"/>
                </a:solidFill>
              </a:rPr>
              <a:t>整数数组索引</a:t>
            </a:r>
            <a:r>
              <a:rPr lang="zh-CN" altLang="zh-CN" dirty="0">
                <a:solidFill>
                  <a:srgbClr val="002060"/>
                </a:solidFill>
              </a:rPr>
              <a:t>、布尔索引、花式索引</a:t>
            </a:r>
            <a:r>
              <a:rPr lang="zh-CN" altLang="zh-CN" dirty="0"/>
              <a:t>等。</a:t>
            </a:r>
            <a:endParaRPr lang="en-US" altLang="zh-CN" dirty="0"/>
          </a:p>
          <a:p>
            <a:r>
              <a:rPr lang="zh-CN" altLang="en-US" dirty="0"/>
              <a:t>整数索引</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7" name="表格 5">
            <a:extLst>
              <a:ext uri="{FF2B5EF4-FFF2-40B4-BE49-F238E27FC236}">
                <a16:creationId xmlns:a16="http://schemas.microsoft.com/office/drawing/2014/main" id="{649F97DE-4409-4072-8FCD-7DB6088127A2}"/>
              </a:ext>
            </a:extLst>
          </p:cNvPr>
          <p:cNvGraphicFramePr>
            <a:graphicFrameLocks noGrp="1"/>
          </p:cNvGraphicFramePr>
          <p:nvPr>
            <p:extLst>
              <p:ext uri="{D42A27DB-BD31-4B8C-83A1-F6EECF244321}">
                <p14:modId xmlns:p14="http://schemas.microsoft.com/office/powerpoint/2010/main" val="3879791550"/>
              </p:ext>
            </p:extLst>
          </p:nvPr>
        </p:nvGraphicFramePr>
        <p:xfrm>
          <a:off x="1104898" y="3570318"/>
          <a:ext cx="7283728" cy="2560320"/>
        </p:xfrm>
        <a:graphic>
          <a:graphicData uri="http://schemas.openxmlformats.org/drawingml/2006/table">
            <a:tbl>
              <a:tblPr firstRow="1" bandRow="1">
                <a:tableStyleId>{5C22544A-7EE6-4342-B048-85BDC9FD1C3A}</a:tableStyleId>
              </a:tblPr>
              <a:tblGrid>
                <a:gridCol w="7283728">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                        #</a:t>
                      </a:r>
                      <a:r>
                        <a:rPr lang="zh-CN" altLang="zh-CN" sz="1800" b="1" kern="1200" dirty="0">
                          <a:solidFill>
                            <a:schemeClr val="lt1"/>
                          </a:solidFill>
                          <a:effectLst/>
                          <a:latin typeface="+mn-lt"/>
                          <a:ea typeface="+mn-ea"/>
                          <a:cs typeface="+mn-cs"/>
                        </a:rPr>
                        <a:t>整数数组索引</a:t>
                      </a:r>
                    </a:p>
                    <a:p>
                      <a:r>
                        <a:rPr lang="en-US" altLang="zh-CN" sz="1800" b="1" kern="1200" dirty="0">
                          <a:solidFill>
                            <a:schemeClr val="lt1"/>
                          </a:solidFill>
                          <a:effectLst/>
                          <a:latin typeface="+mn-lt"/>
                          <a:ea typeface="+mn-ea"/>
                          <a:cs typeface="+mn-cs"/>
                        </a:rPr>
                        <a:t>x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  0,  1,  2],[  3,  4,  5],[  6,  7,  8],[  9,  10,  11]])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原数组是：</a:t>
                      </a:r>
                      <a:r>
                        <a:rPr lang="en-US" altLang="zh-CN" sz="1800" b="1" kern="1200" dirty="0">
                          <a:solidFill>
                            <a:schemeClr val="lt1"/>
                          </a:solidFill>
                          <a:effectLst/>
                          <a:latin typeface="+mn-lt"/>
                          <a:ea typeface="+mn-ea"/>
                          <a:cs typeface="+mn-cs"/>
                        </a:rPr>
                        <a:t>'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(x)</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rows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([[0,0],[3,3]])</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cols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([[0,2],[0,2]])</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y = x[</a:t>
                      </a:r>
                      <a:r>
                        <a:rPr lang="en-US" altLang="zh-CN" sz="1800" b="1" kern="1200" dirty="0" err="1">
                          <a:solidFill>
                            <a:schemeClr val="lt1"/>
                          </a:solidFill>
                          <a:effectLst/>
                          <a:latin typeface="+mn-lt"/>
                          <a:ea typeface="+mn-ea"/>
                          <a:cs typeface="+mn-cs"/>
                        </a:rPr>
                        <a:t>rows,cols</a:t>
                      </a:r>
                      <a:r>
                        <a:rPr lang="en-US" altLang="zh-CN" sz="1800" b="1" kern="1200" dirty="0">
                          <a:solidFill>
                            <a:schemeClr val="lt1"/>
                          </a:solidFill>
                          <a:effectLst/>
                          <a:latin typeface="+mn-lt"/>
                          <a:ea typeface="+mn-ea"/>
                          <a:cs typeface="+mn-cs"/>
                        </a:rPr>
                        <a:t>]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这个数组的四个角元素是：</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(y)</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FAA9F667-146B-4C1C-AEAA-4391D5DF1AC5}"/>
              </a:ext>
            </a:extLst>
          </p:cNvPr>
          <p:cNvSpPr/>
          <p:nvPr/>
        </p:nvSpPr>
        <p:spPr>
          <a:xfrm>
            <a:off x="8647044" y="3570318"/>
            <a:ext cx="3220278" cy="2308324"/>
          </a:xfrm>
          <a:prstGeom prst="rect">
            <a:avLst/>
          </a:prstGeom>
        </p:spPr>
        <p:txBody>
          <a:bodyPr wrap="square">
            <a:spAutoFit/>
          </a:bodyPr>
          <a:lstStyle/>
          <a:p>
            <a:r>
              <a:rPr lang="zh-CN" altLang="zh-CN" dirty="0"/>
              <a:t>原数组是：</a:t>
            </a:r>
          </a:p>
          <a:p>
            <a:r>
              <a:rPr lang="en-US" altLang="zh-CN" dirty="0"/>
              <a:t>[[ 0  1  2]</a:t>
            </a:r>
            <a:endParaRPr lang="zh-CN" altLang="zh-CN" dirty="0"/>
          </a:p>
          <a:p>
            <a:r>
              <a:rPr lang="en-US" altLang="zh-CN" dirty="0"/>
              <a:t> [ 3  4  5]</a:t>
            </a:r>
            <a:endParaRPr lang="zh-CN" altLang="zh-CN" dirty="0"/>
          </a:p>
          <a:p>
            <a:r>
              <a:rPr lang="en-US" altLang="zh-CN" dirty="0"/>
              <a:t> [ 6  7  8]</a:t>
            </a:r>
            <a:endParaRPr lang="zh-CN" altLang="zh-CN" dirty="0"/>
          </a:p>
          <a:p>
            <a:r>
              <a:rPr lang="en-US" altLang="zh-CN" dirty="0"/>
              <a:t> [ 9 10 11]]</a:t>
            </a:r>
            <a:endParaRPr lang="zh-CN" altLang="zh-CN" dirty="0"/>
          </a:p>
          <a:p>
            <a:r>
              <a:rPr lang="zh-CN" altLang="zh-CN" dirty="0"/>
              <a:t>这个数组的四个角元素是：</a:t>
            </a:r>
          </a:p>
          <a:p>
            <a:r>
              <a:rPr lang="en-US" altLang="zh-CN" dirty="0"/>
              <a:t>[[ 0  2]</a:t>
            </a:r>
            <a:endParaRPr lang="zh-CN" altLang="zh-CN" dirty="0"/>
          </a:p>
          <a:p>
            <a:r>
              <a:rPr lang="en-US" altLang="zh-CN" dirty="0"/>
              <a:t> [ 9 11]]</a:t>
            </a:r>
            <a:endParaRPr lang="zh-CN" altLang="zh-CN" dirty="0"/>
          </a:p>
        </p:txBody>
      </p:sp>
    </p:spTree>
    <p:extLst>
      <p:ext uri="{BB962C8B-B14F-4D97-AF65-F5344CB8AC3E}">
        <p14:creationId xmlns:p14="http://schemas.microsoft.com/office/powerpoint/2010/main" val="423268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2642446"/>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2</a:t>
            </a:r>
            <a:r>
              <a:rPr lang="zh-CN" altLang="zh-CN" dirty="0"/>
              <a:t>）</a:t>
            </a:r>
            <a:r>
              <a:rPr lang="en-US" altLang="zh-CN" dirty="0" err="1"/>
              <a:t>Numpy</a:t>
            </a:r>
            <a:r>
              <a:rPr lang="zh-CN" altLang="zh-CN" dirty="0"/>
              <a:t>切片和索引</a:t>
            </a:r>
            <a:endParaRPr lang="en-US" altLang="zh-CN" dirty="0"/>
          </a:p>
          <a:p>
            <a:pPr marL="0" lvl="0" indent="0">
              <a:buNone/>
            </a:pPr>
            <a:r>
              <a:rPr lang="en-US" altLang="zh-CN" dirty="0"/>
              <a:t>    </a:t>
            </a:r>
            <a:r>
              <a:rPr lang="en-US" altLang="zh-CN" dirty="0" err="1"/>
              <a:t>Numpy</a:t>
            </a:r>
            <a:r>
              <a:rPr lang="zh-CN" altLang="zh-CN" dirty="0"/>
              <a:t>提供了</a:t>
            </a:r>
            <a:r>
              <a:rPr lang="zh-CN" altLang="en-US" dirty="0"/>
              <a:t>多种</a:t>
            </a:r>
            <a:r>
              <a:rPr lang="zh-CN" altLang="zh-CN" dirty="0"/>
              <a:t>索引方式，如</a:t>
            </a:r>
            <a:r>
              <a:rPr lang="zh-CN" altLang="zh-CN" dirty="0">
                <a:solidFill>
                  <a:srgbClr val="002060"/>
                </a:solidFill>
              </a:rPr>
              <a:t>整数数组索引、</a:t>
            </a:r>
            <a:r>
              <a:rPr lang="zh-CN" altLang="zh-CN" b="1" dirty="0">
                <a:solidFill>
                  <a:srgbClr val="002060"/>
                </a:solidFill>
              </a:rPr>
              <a:t>布尔索引</a:t>
            </a:r>
            <a:r>
              <a:rPr lang="zh-CN" altLang="zh-CN" dirty="0">
                <a:solidFill>
                  <a:srgbClr val="002060"/>
                </a:solidFill>
              </a:rPr>
              <a:t>、花式索引</a:t>
            </a:r>
            <a:r>
              <a:rPr lang="zh-CN" altLang="zh-CN" dirty="0"/>
              <a:t>等。</a:t>
            </a:r>
            <a:endParaRPr lang="en-US" altLang="zh-CN" dirty="0"/>
          </a:p>
          <a:p>
            <a:pPr lvl="0"/>
            <a:r>
              <a:rPr lang="zh-CN" altLang="zh-CN" dirty="0"/>
              <a:t>布尔索引</a:t>
            </a:r>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7" name="表格 5">
            <a:extLst>
              <a:ext uri="{FF2B5EF4-FFF2-40B4-BE49-F238E27FC236}">
                <a16:creationId xmlns:a16="http://schemas.microsoft.com/office/drawing/2014/main" id="{649F97DE-4409-4072-8FCD-7DB6088127A2}"/>
              </a:ext>
            </a:extLst>
          </p:cNvPr>
          <p:cNvGraphicFramePr>
            <a:graphicFrameLocks noGrp="1"/>
          </p:cNvGraphicFramePr>
          <p:nvPr>
            <p:extLst>
              <p:ext uri="{D42A27DB-BD31-4B8C-83A1-F6EECF244321}">
                <p14:modId xmlns:p14="http://schemas.microsoft.com/office/powerpoint/2010/main" val="2326165595"/>
              </p:ext>
            </p:extLst>
          </p:nvPr>
        </p:nvGraphicFramePr>
        <p:xfrm>
          <a:off x="1104899" y="3982241"/>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                     #</a:t>
                      </a:r>
                      <a:r>
                        <a:rPr lang="zh-CN" altLang="zh-CN" sz="1800" b="1" kern="1200" dirty="0">
                          <a:solidFill>
                            <a:schemeClr val="lt1"/>
                          </a:solidFill>
                          <a:effectLst/>
                          <a:latin typeface="+mn-lt"/>
                          <a:ea typeface="+mn-ea"/>
                          <a:cs typeface="+mn-cs"/>
                        </a:rPr>
                        <a:t>布尔数组索引</a:t>
                      </a:r>
                    </a:p>
                    <a:p>
                      <a:r>
                        <a:rPr lang="en-US" altLang="zh-CN" sz="1800" b="1" kern="1200" dirty="0" err="1">
                          <a:solidFill>
                            <a:schemeClr val="lt1"/>
                          </a:solidFill>
                          <a:effectLst/>
                          <a:latin typeface="+mn-lt"/>
                          <a:ea typeface="+mn-ea"/>
                          <a:cs typeface="+mn-cs"/>
                        </a:rPr>
                        <a:t>arr</a:t>
                      </a:r>
                      <a:r>
                        <a:rPr lang="en-US" altLang="zh-CN" sz="1800" b="1" kern="1200" dirty="0">
                          <a:solidFill>
                            <a:schemeClr val="lt1"/>
                          </a:solidFill>
                          <a:effectLst/>
                          <a:latin typeface="+mn-lt"/>
                          <a:ea typeface="+mn-ea"/>
                          <a:cs typeface="+mn-cs"/>
                        </a:rPr>
                        <a:t> = </a:t>
                      </a:r>
                      <a:r>
                        <a:rPr lang="en-US" altLang="zh-CN" sz="1800" b="1" kern="1200" dirty="0" err="1">
                          <a:solidFill>
                            <a:schemeClr val="lt1"/>
                          </a:solidFill>
                          <a:effectLst/>
                          <a:latin typeface="+mn-lt"/>
                          <a:ea typeface="+mn-ea"/>
                          <a:cs typeface="+mn-cs"/>
                        </a:rPr>
                        <a:t>np.arange</a:t>
                      </a:r>
                      <a:r>
                        <a:rPr lang="en-US" altLang="zh-CN" sz="1800" b="1" kern="1200" dirty="0">
                          <a:solidFill>
                            <a:schemeClr val="lt1"/>
                          </a:solidFill>
                          <a:effectLst/>
                          <a:latin typeface="+mn-lt"/>
                          <a:ea typeface="+mn-ea"/>
                          <a:cs typeface="+mn-cs"/>
                        </a:rPr>
                        <a:t>(7)</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booling1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True,False,False,True,True,False,False</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arr</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arr</a:t>
                      </a:r>
                      <a:r>
                        <a:rPr lang="en-US" altLang="zh-CN" sz="1800" b="1" kern="1200" dirty="0">
                          <a:solidFill>
                            <a:schemeClr val="lt1"/>
                          </a:solidFill>
                          <a:effectLst/>
                          <a:latin typeface="+mn-lt"/>
                          <a:ea typeface="+mn-ea"/>
                          <a:cs typeface="+mn-cs"/>
                        </a:rPr>
                        <a:t>[booling1])</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FAA9F667-146B-4C1C-AEAA-4391D5DF1AC5}"/>
              </a:ext>
            </a:extLst>
          </p:cNvPr>
          <p:cNvSpPr/>
          <p:nvPr/>
        </p:nvSpPr>
        <p:spPr>
          <a:xfrm>
            <a:off x="1104900" y="5634813"/>
            <a:ext cx="3220278" cy="646331"/>
          </a:xfrm>
          <a:prstGeom prst="rect">
            <a:avLst/>
          </a:prstGeom>
        </p:spPr>
        <p:txBody>
          <a:bodyPr wrap="square">
            <a:spAutoFit/>
          </a:bodyPr>
          <a:lstStyle/>
          <a:p>
            <a:r>
              <a:rPr lang="en-US" altLang="zh-CN" dirty="0"/>
              <a:t>[0 1 2 3 4 5 6]</a:t>
            </a:r>
            <a:endParaRPr lang="zh-CN" altLang="zh-CN" dirty="0"/>
          </a:p>
          <a:p>
            <a:r>
              <a:rPr lang="en-US" altLang="zh-CN" dirty="0"/>
              <a:t>[0 3 4]</a:t>
            </a:r>
            <a:endParaRPr lang="zh-CN" altLang="zh-CN" dirty="0"/>
          </a:p>
        </p:txBody>
      </p:sp>
    </p:spTree>
    <p:extLst>
      <p:ext uri="{BB962C8B-B14F-4D97-AF65-F5344CB8AC3E}">
        <p14:creationId xmlns:p14="http://schemas.microsoft.com/office/powerpoint/2010/main" val="19776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2642446"/>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2</a:t>
            </a:r>
            <a:r>
              <a:rPr lang="zh-CN" altLang="zh-CN" dirty="0"/>
              <a:t>）</a:t>
            </a:r>
            <a:r>
              <a:rPr lang="en-US" altLang="zh-CN" dirty="0" err="1"/>
              <a:t>Numpy</a:t>
            </a:r>
            <a:r>
              <a:rPr lang="zh-CN" altLang="zh-CN" dirty="0"/>
              <a:t>切片和索引</a:t>
            </a:r>
            <a:endParaRPr lang="en-US" altLang="zh-CN" dirty="0"/>
          </a:p>
          <a:p>
            <a:pPr marL="0" lvl="0" indent="0">
              <a:buNone/>
            </a:pPr>
            <a:r>
              <a:rPr lang="en-US" altLang="zh-CN" dirty="0"/>
              <a:t>    </a:t>
            </a:r>
            <a:r>
              <a:rPr lang="en-US" altLang="zh-CN" dirty="0" err="1"/>
              <a:t>Numpy</a:t>
            </a:r>
            <a:r>
              <a:rPr lang="zh-CN" altLang="zh-CN" dirty="0"/>
              <a:t>提供了</a:t>
            </a:r>
            <a:r>
              <a:rPr lang="zh-CN" altLang="en-US" dirty="0"/>
              <a:t>多种</a:t>
            </a:r>
            <a:r>
              <a:rPr lang="zh-CN" altLang="zh-CN" dirty="0"/>
              <a:t>索引方式，如</a:t>
            </a:r>
            <a:r>
              <a:rPr lang="zh-CN" altLang="zh-CN" dirty="0">
                <a:solidFill>
                  <a:srgbClr val="002060"/>
                </a:solidFill>
              </a:rPr>
              <a:t>整数数组索引、布尔索引、</a:t>
            </a:r>
            <a:r>
              <a:rPr lang="zh-CN" altLang="zh-CN" b="1" dirty="0">
                <a:solidFill>
                  <a:srgbClr val="002060"/>
                </a:solidFill>
              </a:rPr>
              <a:t>花式索引</a:t>
            </a:r>
            <a:r>
              <a:rPr lang="zh-CN" altLang="zh-CN" dirty="0"/>
              <a:t>等。</a:t>
            </a:r>
            <a:endParaRPr lang="en-US" altLang="zh-CN" dirty="0"/>
          </a:p>
          <a:p>
            <a:pPr lvl="0"/>
            <a:r>
              <a:rPr lang="zh-CN" altLang="zh-CN" dirty="0"/>
              <a:t>花式索引</a:t>
            </a:r>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7" name="表格 5">
            <a:extLst>
              <a:ext uri="{FF2B5EF4-FFF2-40B4-BE49-F238E27FC236}">
                <a16:creationId xmlns:a16="http://schemas.microsoft.com/office/drawing/2014/main" id="{649F97DE-4409-4072-8FCD-7DB6088127A2}"/>
              </a:ext>
            </a:extLst>
          </p:cNvPr>
          <p:cNvGraphicFramePr>
            <a:graphicFrameLocks noGrp="1"/>
          </p:cNvGraphicFramePr>
          <p:nvPr>
            <p:extLst>
              <p:ext uri="{D42A27DB-BD31-4B8C-83A1-F6EECF244321}">
                <p14:modId xmlns:p14="http://schemas.microsoft.com/office/powerpoint/2010/main" val="4019818065"/>
              </p:ext>
            </p:extLst>
          </p:nvPr>
        </p:nvGraphicFramePr>
        <p:xfrm>
          <a:off x="1104900" y="3807312"/>
          <a:ext cx="9980681" cy="173736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                    #</a:t>
                      </a:r>
                      <a:r>
                        <a:rPr lang="zh-CN" altLang="zh-CN" sz="1800" b="1" kern="1200" dirty="0">
                          <a:solidFill>
                            <a:schemeClr val="lt1"/>
                          </a:solidFill>
                          <a:effectLst/>
                          <a:latin typeface="+mn-lt"/>
                          <a:ea typeface="+mn-ea"/>
                          <a:cs typeface="+mn-cs"/>
                        </a:rPr>
                        <a:t>花式索引</a:t>
                      </a:r>
                    </a:p>
                    <a:p>
                      <a:r>
                        <a:rPr lang="en-US" altLang="zh-CN" sz="1800" b="1" kern="1200" dirty="0">
                          <a:solidFill>
                            <a:schemeClr val="lt1"/>
                          </a:solidFill>
                          <a:effectLst/>
                          <a:latin typeface="+mn-lt"/>
                          <a:ea typeface="+mn-ea"/>
                          <a:cs typeface="+mn-cs"/>
                        </a:rPr>
                        <a:t>x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([[0,1,2],[3,4,5],[6,7,8],[9,10,11]])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y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([0,1,2,3,4,5,6,7])</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print(x[[-1,-3]])</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print(y[[-1,-3]])</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FAA9F667-146B-4C1C-AEAA-4391D5DF1AC5}"/>
              </a:ext>
            </a:extLst>
          </p:cNvPr>
          <p:cNvSpPr/>
          <p:nvPr/>
        </p:nvSpPr>
        <p:spPr>
          <a:xfrm>
            <a:off x="1104900" y="5634813"/>
            <a:ext cx="3220278" cy="1200329"/>
          </a:xfrm>
          <a:prstGeom prst="rect">
            <a:avLst/>
          </a:prstGeom>
        </p:spPr>
        <p:txBody>
          <a:bodyPr wrap="square">
            <a:spAutoFit/>
          </a:bodyPr>
          <a:lstStyle/>
          <a:p>
            <a:r>
              <a:rPr lang="en-US" altLang="zh-CN" dirty="0"/>
              <a:t>[[ 9 10 11]</a:t>
            </a:r>
            <a:endParaRPr lang="zh-CN" altLang="zh-CN" dirty="0"/>
          </a:p>
          <a:p>
            <a:r>
              <a:rPr lang="en-US" altLang="zh-CN" dirty="0"/>
              <a:t> [ 3  4  5]]</a:t>
            </a:r>
            <a:endParaRPr lang="zh-CN" altLang="zh-CN" dirty="0"/>
          </a:p>
          <a:p>
            <a:r>
              <a:rPr lang="en-US" altLang="zh-CN" dirty="0"/>
              <a:t>-------------------------</a:t>
            </a:r>
            <a:endParaRPr lang="zh-CN" altLang="zh-CN" dirty="0"/>
          </a:p>
          <a:p>
            <a:r>
              <a:rPr lang="en-US" altLang="zh-CN" dirty="0"/>
              <a:t>[7 5]</a:t>
            </a:r>
            <a:endParaRPr lang="zh-CN" altLang="zh-CN" dirty="0"/>
          </a:p>
        </p:txBody>
      </p:sp>
    </p:spTree>
    <p:extLst>
      <p:ext uri="{BB962C8B-B14F-4D97-AF65-F5344CB8AC3E}">
        <p14:creationId xmlns:p14="http://schemas.microsoft.com/office/powerpoint/2010/main" val="393595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4809178"/>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lnSpc>
                <a:spcPct val="114000"/>
              </a:lnSpc>
              <a:buNone/>
            </a:pPr>
            <a:r>
              <a:rPr lang="en-US" altLang="zh-CN" dirty="0"/>
              <a:t>    </a:t>
            </a:r>
            <a:r>
              <a:rPr lang="en-US" altLang="zh-CN" dirty="0" err="1"/>
              <a:t>Numpy</a:t>
            </a:r>
            <a:r>
              <a:rPr lang="zh-CN" altLang="zh-CN" dirty="0"/>
              <a:t>中包含一些可以专门进行数组运算的函数，包括：</a:t>
            </a:r>
            <a:r>
              <a:rPr lang="zh-CN" altLang="zh-CN" b="1" dirty="0">
                <a:solidFill>
                  <a:srgbClr val="002060"/>
                </a:solidFill>
              </a:rPr>
              <a:t>修改数组形状</a:t>
            </a:r>
            <a:r>
              <a:rPr lang="zh-CN" altLang="zh-CN" dirty="0">
                <a:solidFill>
                  <a:srgbClr val="002060"/>
                </a:solidFill>
              </a:rPr>
              <a:t>、迭代数组、转置数组、修改数组维度、连接数组、添加与删除数组元素</a:t>
            </a:r>
            <a:r>
              <a:rPr lang="zh-CN" altLang="zh-CN" dirty="0"/>
              <a:t>等功能。</a:t>
            </a:r>
          </a:p>
          <a:p>
            <a:r>
              <a:rPr lang="zh-CN" altLang="zh-CN" b="1" dirty="0">
                <a:solidFill>
                  <a:srgbClr val="002060"/>
                </a:solidFill>
              </a:rPr>
              <a:t>修改数组形状</a:t>
            </a:r>
            <a:r>
              <a:rPr lang="zh-CN" altLang="en-US" dirty="0"/>
              <a:t>：</a:t>
            </a:r>
            <a:r>
              <a:rPr lang="en-US" altLang="zh-CN" b="1" dirty="0" err="1">
                <a:solidFill>
                  <a:srgbClr val="002060"/>
                </a:solidFill>
              </a:rPr>
              <a:t>numpy.reshape</a:t>
            </a:r>
            <a:r>
              <a:rPr lang="en-US" altLang="zh-CN" b="1" dirty="0">
                <a:solidFill>
                  <a:srgbClr val="002060"/>
                </a:solidFill>
              </a:rPr>
              <a:t>(</a:t>
            </a:r>
            <a:r>
              <a:rPr lang="en-US" altLang="zh-CN" b="1" dirty="0" err="1">
                <a:solidFill>
                  <a:srgbClr val="002060"/>
                </a:solidFill>
              </a:rPr>
              <a:t>arr</a:t>
            </a:r>
            <a:r>
              <a:rPr lang="en-US" altLang="zh-CN" b="1" dirty="0">
                <a:solidFill>
                  <a:srgbClr val="002060"/>
                </a:solidFill>
              </a:rPr>
              <a:t>, </a:t>
            </a:r>
            <a:r>
              <a:rPr lang="en-US" altLang="zh-CN" b="1" dirty="0" err="1">
                <a:solidFill>
                  <a:srgbClr val="002060"/>
                </a:solidFill>
              </a:rPr>
              <a:t>newshape</a:t>
            </a:r>
            <a:r>
              <a:rPr lang="en-US" altLang="zh-CN" b="1" dirty="0">
                <a:solidFill>
                  <a:srgbClr val="002060"/>
                </a:solidFill>
              </a:rPr>
              <a:t>, order=‘C’)</a:t>
            </a:r>
          </a:p>
          <a:p>
            <a:pPr lvl="1">
              <a:lnSpc>
                <a:spcPct val="80000"/>
              </a:lnSpc>
              <a:spcBef>
                <a:spcPts val="1000"/>
              </a:spcBef>
            </a:pPr>
            <a:r>
              <a:rPr lang="zh-CN" altLang="zh-CN" sz="1800" dirty="0"/>
              <a:t>其中，</a:t>
            </a:r>
            <a:r>
              <a:rPr lang="en-US" altLang="zh-CN" sz="1800" dirty="0" err="1"/>
              <a:t>arr</a:t>
            </a:r>
            <a:r>
              <a:rPr lang="zh-CN" altLang="zh-CN" sz="1800" dirty="0"/>
              <a:t>代表需要修改形状的数组；</a:t>
            </a:r>
            <a:r>
              <a:rPr lang="en-US" altLang="zh-CN" sz="1800" dirty="0" err="1"/>
              <a:t>newshape</a:t>
            </a:r>
            <a:r>
              <a:rPr lang="zh-CN" altLang="zh-CN" sz="1800" dirty="0"/>
              <a:t>是整数或者整数数组，且需要兼容原数组的形状；</a:t>
            </a:r>
            <a:r>
              <a:rPr lang="en-US" altLang="zh-CN" sz="1800" dirty="0"/>
              <a:t>order</a:t>
            </a:r>
            <a:r>
              <a:rPr lang="zh-CN" altLang="zh-CN" sz="1800" dirty="0"/>
              <a:t>代表顺序，四种取值分别为：</a:t>
            </a:r>
          </a:p>
          <a:p>
            <a:pPr lvl="1">
              <a:lnSpc>
                <a:spcPct val="80000"/>
              </a:lnSpc>
              <a:spcBef>
                <a:spcPts val="1000"/>
              </a:spcBef>
            </a:pPr>
            <a:r>
              <a:rPr lang="en-US" altLang="zh-CN" sz="1800" dirty="0"/>
              <a:t>'C'</a:t>
            </a:r>
            <a:r>
              <a:rPr lang="zh-CN" altLang="zh-CN" sz="1800" dirty="0"/>
              <a:t>，按行的顺序；</a:t>
            </a:r>
          </a:p>
          <a:p>
            <a:pPr lvl="1">
              <a:lnSpc>
                <a:spcPct val="80000"/>
              </a:lnSpc>
              <a:spcBef>
                <a:spcPts val="1000"/>
              </a:spcBef>
            </a:pPr>
            <a:r>
              <a:rPr lang="en-US" altLang="zh-CN" sz="1800" dirty="0"/>
              <a:t>'F'</a:t>
            </a:r>
            <a:r>
              <a:rPr lang="zh-CN" altLang="zh-CN" sz="1800" dirty="0"/>
              <a:t>，按列的顺序；</a:t>
            </a:r>
          </a:p>
          <a:p>
            <a:pPr lvl="1">
              <a:lnSpc>
                <a:spcPct val="80000"/>
              </a:lnSpc>
              <a:spcBef>
                <a:spcPts val="1000"/>
              </a:spcBef>
            </a:pPr>
            <a:r>
              <a:rPr lang="en-US" altLang="zh-CN" sz="1800" dirty="0"/>
              <a:t>'A'</a:t>
            </a:r>
            <a:r>
              <a:rPr lang="zh-CN" altLang="zh-CN" sz="1800" dirty="0"/>
              <a:t>，按原数组的顺序；</a:t>
            </a:r>
          </a:p>
          <a:p>
            <a:pPr lvl="1">
              <a:lnSpc>
                <a:spcPct val="80000"/>
              </a:lnSpc>
              <a:spcBef>
                <a:spcPts val="1000"/>
              </a:spcBef>
            </a:pPr>
            <a:r>
              <a:rPr lang="en-US" altLang="zh-CN" sz="1800" dirty="0"/>
              <a:t>'K'</a:t>
            </a:r>
            <a:r>
              <a:rPr lang="zh-CN" altLang="zh-CN" sz="1800" dirty="0"/>
              <a:t>，按数组元素在内存中的出现顺序。</a:t>
            </a:r>
          </a:p>
          <a:p>
            <a:pPr marL="0" indent="0">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66028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3"/>
            <a:ext cx="9980681" cy="2542201"/>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spcAft>
                <a:spcPts val="400"/>
              </a:spcAft>
              <a:buNone/>
            </a:pPr>
            <a:r>
              <a:rPr lang="zh-CN" altLang="zh-CN" dirty="0"/>
              <a:t>（</a:t>
            </a:r>
            <a:r>
              <a:rPr lang="en-US" altLang="zh-CN" dirty="0"/>
              <a:t>3</a:t>
            </a:r>
            <a:r>
              <a:rPr lang="zh-CN" altLang="zh-CN" dirty="0"/>
              <a:t>）</a:t>
            </a:r>
            <a:r>
              <a:rPr lang="en-US" altLang="zh-CN" dirty="0" err="1"/>
              <a:t>Numpy</a:t>
            </a:r>
            <a:r>
              <a:rPr lang="zh-CN" altLang="zh-CN" dirty="0"/>
              <a:t>数组运算</a:t>
            </a:r>
          </a:p>
          <a:p>
            <a:pPr marL="0" indent="0" algn="just">
              <a:spcBef>
                <a:spcPts val="600"/>
              </a:spcBef>
              <a:spcAft>
                <a:spcPts val="400"/>
              </a:spcAft>
              <a:buNone/>
            </a:pPr>
            <a:r>
              <a:rPr lang="zh-CN" altLang="en-US" b="1" dirty="0">
                <a:solidFill>
                  <a:srgbClr val="002060"/>
                </a:solidFill>
              </a:rPr>
              <a:t>    迭代数组</a:t>
            </a:r>
            <a:r>
              <a:rPr lang="zh-CN" altLang="en-US" dirty="0"/>
              <a:t>：</a:t>
            </a:r>
            <a:r>
              <a:rPr lang="en-US" altLang="zh-CN" b="1" dirty="0" err="1">
                <a:solidFill>
                  <a:srgbClr val="002060"/>
                </a:solidFill>
              </a:rPr>
              <a:t>ndarray.flatten</a:t>
            </a:r>
            <a:r>
              <a:rPr lang="en-US" altLang="zh-CN" b="1" dirty="0">
                <a:solidFill>
                  <a:srgbClr val="002060"/>
                </a:solidFill>
              </a:rPr>
              <a:t>(order=‘A’)</a:t>
            </a:r>
          </a:p>
          <a:p>
            <a:pPr marL="0" indent="0" algn="just">
              <a:spcBef>
                <a:spcPts val="600"/>
              </a:spcBef>
              <a:spcAft>
                <a:spcPts val="400"/>
              </a:spcAft>
              <a:buNone/>
            </a:pPr>
            <a:r>
              <a:rPr lang="en-US" altLang="zh-CN" dirty="0"/>
              <a:t>    </a:t>
            </a:r>
            <a:r>
              <a:rPr lang="zh-CN" altLang="zh-CN" dirty="0"/>
              <a:t>其中</a:t>
            </a:r>
            <a:r>
              <a:rPr lang="en-US" altLang="zh-CN" dirty="0"/>
              <a:t>order</a:t>
            </a:r>
            <a:r>
              <a:rPr lang="zh-CN" altLang="zh-CN" dirty="0"/>
              <a:t>代表顺序，有四种取值分别为：</a:t>
            </a:r>
            <a:r>
              <a:rPr lang="en-US" altLang="zh-CN" dirty="0"/>
              <a:t>‘C’</a:t>
            </a:r>
            <a:r>
              <a:rPr lang="zh-CN" altLang="zh-CN" dirty="0"/>
              <a:t>（按行）、</a:t>
            </a:r>
            <a:r>
              <a:rPr lang="en-US" altLang="zh-CN" dirty="0"/>
              <a:t>‘F’</a:t>
            </a:r>
            <a:r>
              <a:rPr lang="zh-CN" altLang="zh-CN" dirty="0"/>
              <a:t>（按列）、</a:t>
            </a:r>
            <a:r>
              <a:rPr lang="en-US" altLang="zh-CN" dirty="0"/>
              <a:t>‘A’</a:t>
            </a:r>
            <a:r>
              <a:rPr lang="zh-CN" altLang="zh-CN" dirty="0"/>
              <a:t>（按原顺序）、</a:t>
            </a:r>
            <a:r>
              <a:rPr lang="en-US" altLang="zh-CN" dirty="0"/>
              <a:t>‘K’</a:t>
            </a:r>
            <a:r>
              <a:rPr lang="zh-CN" altLang="zh-CN" dirty="0"/>
              <a:t>（元素在内存中的出现顺序）。</a:t>
            </a:r>
          </a:p>
          <a:p>
            <a:pPr marL="0" lvl="0" indent="0" algn="just">
              <a:buNone/>
            </a:pPr>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BB3E1C8F-8C85-4864-9F36-508C5294BCC3}"/>
              </a:ext>
            </a:extLst>
          </p:cNvPr>
          <p:cNvGraphicFramePr>
            <a:graphicFrameLocks noGrp="1"/>
          </p:cNvGraphicFramePr>
          <p:nvPr>
            <p:extLst>
              <p:ext uri="{D42A27DB-BD31-4B8C-83A1-F6EECF244321}">
                <p14:modId xmlns:p14="http://schemas.microsoft.com/office/powerpoint/2010/main" val="264160821"/>
              </p:ext>
            </p:extLst>
          </p:nvPr>
        </p:nvGraphicFramePr>
        <p:xfrm>
          <a:off x="1104900" y="3975651"/>
          <a:ext cx="3606248" cy="2286000"/>
        </p:xfrm>
        <a:graphic>
          <a:graphicData uri="http://schemas.openxmlformats.org/drawingml/2006/table">
            <a:tbl>
              <a:tblPr firstRow="1" bandRow="1">
                <a:tableStyleId>{5C22544A-7EE6-4342-B048-85BDC9FD1C3A}</a:tableStyleId>
              </a:tblPr>
              <a:tblGrid>
                <a:gridCol w="3606248">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x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([[0, 1],[3,4]])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原始数组：</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for row in x:</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print (row)</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迭代后的数组：</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for element in </a:t>
                      </a:r>
                      <a:r>
                        <a:rPr lang="en-US" altLang="zh-CN" sz="1800" b="1" kern="1200" dirty="0" err="1">
                          <a:solidFill>
                            <a:schemeClr val="lt1"/>
                          </a:solidFill>
                          <a:effectLst/>
                          <a:latin typeface="+mn-lt"/>
                          <a:ea typeface="+mn-ea"/>
                          <a:cs typeface="+mn-cs"/>
                        </a:rPr>
                        <a:t>x.flat</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print (element)</a:t>
                      </a:r>
                      <a:endParaRPr lang="zh-CN" altLang="zh-C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73BBA57D-1DA2-48F0-96F6-4DD14F12BF01}"/>
              </a:ext>
            </a:extLst>
          </p:cNvPr>
          <p:cNvSpPr/>
          <p:nvPr/>
        </p:nvSpPr>
        <p:spPr>
          <a:xfrm>
            <a:off x="6095240" y="3953327"/>
            <a:ext cx="3220278" cy="2308324"/>
          </a:xfrm>
          <a:prstGeom prst="rect">
            <a:avLst/>
          </a:prstGeom>
          <a:ln>
            <a:solidFill>
              <a:schemeClr val="tx1"/>
            </a:solidFill>
          </a:ln>
        </p:spPr>
        <p:txBody>
          <a:bodyPr wrap="square">
            <a:spAutoFit/>
          </a:bodyPr>
          <a:lstStyle/>
          <a:p>
            <a:r>
              <a:rPr lang="zh-CN" altLang="zh-CN" dirty="0"/>
              <a:t>原始数组：</a:t>
            </a:r>
          </a:p>
          <a:p>
            <a:r>
              <a:rPr lang="en-US" altLang="zh-CN" dirty="0"/>
              <a:t>[0 1]</a:t>
            </a:r>
            <a:endParaRPr lang="zh-CN" altLang="zh-CN" dirty="0"/>
          </a:p>
          <a:p>
            <a:r>
              <a:rPr lang="en-US" altLang="zh-CN" dirty="0"/>
              <a:t>[3 4]</a:t>
            </a:r>
            <a:endParaRPr lang="zh-CN" altLang="zh-CN" dirty="0"/>
          </a:p>
          <a:p>
            <a:r>
              <a:rPr lang="zh-CN" altLang="zh-CN" dirty="0"/>
              <a:t>迭代后的数组：</a:t>
            </a:r>
          </a:p>
          <a:p>
            <a:r>
              <a:rPr lang="en-US" altLang="zh-CN" dirty="0"/>
              <a:t>0</a:t>
            </a:r>
            <a:endParaRPr lang="zh-CN" altLang="zh-CN" dirty="0"/>
          </a:p>
          <a:p>
            <a:r>
              <a:rPr lang="en-US" altLang="zh-CN" dirty="0"/>
              <a:t>1</a:t>
            </a:r>
            <a:endParaRPr lang="zh-CN" altLang="zh-CN" dirty="0"/>
          </a:p>
          <a:p>
            <a:r>
              <a:rPr lang="en-US" altLang="zh-CN" dirty="0"/>
              <a:t>3</a:t>
            </a:r>
            <a:endParaRPr lang="zh-CN" altLang="zh-CN" dirty="0"/>
          </a:p>
          <a:p>
            <a:r>
              <a:rPr lang="en-US" altLang="zh-CN" dirty="0"/>
              <a:t>4</a:t>
            </a:r>
            <a:endParaRPr lang="zh-CN" altLang="zh-CN" dirty="0"/>
          </a:p>
        </p:txBody>
      </p:sp>
    </p:spTree>
    <p:extLst>
      <p:ext uri="{BB962C8B-B14F-4D97-AF65-F5344CB8AC3E}">
        <p14:creationId xmlns:p14="http://schemas.microsoft.com/office/powerpoint/2010/main" val="301021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dirty="0"/>
              <a:t>11.1 </a:t>
            </a:r>
            <a:r>
              <a:rPr lang="zh-CN" altLang="en-US" dirty="0"/>
              <a:t>数据分析基础</a:t>
            </a:r>
            <a:endParaRPr lang="en-US" altLang="zh-CN" dirty="0"/>
          </a:p>
        </p:txBody>
      </p:sp>
      <p:sp>
        <p:nvSpPr>
          <p:cNvPr id="14" name="Content Placeholder 13"/>
          <p:cNvSpPr>
            <a:spLocks noGrp="1"/>
          </p:cNvSpPr>
          <p:nvPr>
            <p:ph idx="1"/>
          </p:nvPr>
        </p:nvSpPr>
        <p:spPr/>
        <p:txBody>
          <a:bodyPr/>
          <a:lstStyle/>
          <a:p>
            <a:pPr algn="just"/>
            <a:r>
              <a:rPr lang="en-US" altLang="zh-CN" b="1" dirty="0"/>
              <a:t>11.1.1 </a:t>
            </a:r>
            <a:r>
              <a:rPr lang="zh-CN" altLang="zh-CN" b="1" dirty="0"/>
              <a:t>数据和变量</a:t>
            </a:r>
            <a:endParaRPr lang="en-US" altLang="zh-CN" b="1" dirty="0"/>
          </a:p>
          <a:p>
            <a:pPr marL="0" indent="0" algn="just">
              <a:lnSpc>
                <a:spcPct val="150000"/>
              </a:lnSpc>
              <a:buNone/>
            </a:pPr>
            <a:r>
              <a:rPr lang="en-US" altLang="zh-CN" dirty="0"/>
              <a:t>   </a:t>
            </a:r>
          </a:p>
          <a:p>
            <a:pPr marL="0" indent="0" algn="just">
              <a:lnSpc>
                <a:spcPct val="150000"/>
              </a:lnSpc>
              <a:buNone/>
            </a:pPr>
            <a:r>
              <a:rPr lang="en-US" altLang="zh-CN" dirty="0"/>
              <a:t>    </a:t>
            </a:r>
            <a:r>
              <a:rPr lang="zh-CN" altLang="zh-CN" dirty="0"/>
              <a:t>数据被定义为“事实或观察的结果，是对客观事物的逻辑归纳，是用于表示客观事物的、未经加工的原始素材”。数据是未经整理的、可被判读的数字、文字、符号、图像、声音、样本等，是载荷或记录信息的、按照一定规则排列组合的物理符号。</a:t>
            </a:r>
            <a:r>
              <a:rPr lang="zh-CN" altLang="zh-CN" b="1" dirty="0">
                <a:solidFill>
                  <a:srgbClr val="002060"/>
                </a:solidFill>
              </a:rPr>
              <a:t>广义</a:t>
            </a:r>
            <a:r>
              <a:rPr lang="zh-CN" altLang="zh-CN" dirty="0"/>
              <a:t>的数据包含图像、语音、文本等。</a:t>
            </a:r>
            <a:endParaRPr lang="zh-CN" altLang="zh-CN" b="1" dirty="0"/>
          </a:p>
        </p:txBody>
      </p:sp>
    </p:spTree>
    <p:extLst>
      <p:ext uri="{BB962C8B-B14F-4D97-AF65-F5344CB8AC3E}">
        <p14:creationId xmlns:p14="http://schemas.microsoft.com/office/powerpoint/2010/main" val="173113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2016281"/>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buNone/>
            </a:pPr>
            <a:r>
              <a:rPr lang="zh-CN" altLang="en-US" b="1" dirty="0">
                <a:solidFill>
                  <a:srgbClr val="002060"/>
                </a:solidFill>
              </a:rPr>
              <a:t>转置数组</a:t>
            </a:r>
            <a:r>
              <a:rPr lang="zh-CN" altLang="en-US" dirty="0"/>
              <a:t>：</a:t>
            </a:r>
            <a:r>
              <a:rPr lang="zh-CN" altLang="en-US" b="1" dirty="0">
                <a:solidFill>
                  <a:srgbClr val="002060"/>
                </a:solidFill>
              </a:rPr>
              <a:t>数组转置（</a:t>
            </a:r>
            <a:r>
              <a:rPr lang="en-US" altLang="zh-CN" b="1" dirty="0" err="1">
                <a:solidFill>
                  <a:srgbClr val="002060"/>
                </a:solidFill>
              </a:rPr>
              <a:t>arr.T</a:t>
            </a:r>
            <a:r>
              <a:rPr lang="zh-CN" altLang="en-US" b="1" dirty="0">
                <a:solidFill>
                  <a:srgbClr val="002060"/>
                </a:solidFill>
              </a:rPr>
              <a:t>）、轴对换（</a:t>
            </a:r>
            <a:r>
              <a:rPr lang="en-US" altLang="zh-CN" b="1" dirty="0">
                <a:solidFill>
                  <a:srgbClr val="002060"/>
                </a:solidFill>
              </a:rPr>
              <a:t>transpose</a:t>
            </a:r>
            <a:r>
              <a:rPr lang="zh-CN" altLang="en-US" b="1" dirty="0">
                <a:solidFill>
                  <a:srgbClr val="002060"/>
                </a:solidFill>
              </a:rPr>
              <a:t>）和两轴对换（</a:t>
            </a:r>
            <a:r>
              <a:rPr lang="en-US" altLang="zh-CN" b="1" dirty="0" err="1">
                <a:solidFill>
                  <a:srgbClr val="002060"/>
                </a:solidFill>
              </a:rPr>
              <a:t>swapaxes</a:t>
            </a:r>
            <a:r>
              <a:rPr lang="zh-CN" altLang="en-US" b="1" dirty="0">
                <a:solidFill>
                  <a:srgbClr val="002060"/>
                </a:solidFill>
              </a:rPr>
              <a:t>）。</a:t>
            </a:r>
            <a:endParaRPr lang="en-US" altLang="zh-CN" b="1" dirty="0">
              <a:solidFill>
                <a:srgbClr val="002060"/>
              </a:solidFill>
            </a:endParaRPr>
          </a:p>
          <a:p>
            <a:pPr marL="0" indent="0">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EDB9FE63-1CB0-4391-BD4D-D08182EF15B2}"/>
              </a:ext>
            </a:extLst>
          </p:cNvPr>
          <p:cNvGraphicFramePr>
            <a:graphicFrameLocks noGrp="1"/>
          </p:cNvGraphicFramePr>
          <p:nvPr>
            <p:extLst>
              <p:ext uri="{D42A27DB-BD31-4B8C-83A1-F6EECF244321}">
                <p14:modId xmlns:p14="http://schemas.microsoft.com/office/powerpoint/2010/main" val="4143956285"/>
              </p:ext>
            </p:extLst>
          </p:nvPr>
        </p:nvGraphicFramePr>
        <p:xfrm>
          <a:off x="1104900" y="3359426"/>
          <a:ext cx="4441135" cy="1737360"/>
        </p:xfrm>
        <a:graphic>
          <a:graphicData uri="http://schemas.openxmlformats.org/drawingml/2006/table">
            <a:tbl>
              <a:tblPr firstRow="1" bandRow="1">
                <a:tableStyleId>{5C22544A-7EE6-4342-B048-85BDC9FD1C3A}</a:tableStyleId>
              </a:tblPr>
              <a:tblGrid>
                <a:gridCol w="4441135">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 = </a:t>
                      </a:r>
                      <a:r>
                        <a:rPr lang="en-US" altLang="zh-CN" sz="1800" b="1" kern="1200" dirty="0" err="1">
                          <a:solidFill>
                            <a:schemeClr val="lt1"/>
                          </a:solidFill>
                          <a:effectLst/>
                          <a:latin typeface="+mn-lt"/>
                          <a:ea typeface="+mn-ea"/>
                          <a:cs typeface="+mn-cs"/>
                        </a:rPr>
                        <a:t>np.arange</a:t>
                      </a:r>
                      <a:r>
                        <a:rPr lang="en-US" altLang="zh-CN" sz="1800" b="1" kern="1200" dirty="0">
                          <a:solidFill>
                            <a:schemeClr val="lt1"/>
                          </a:solidFill>
                          <a:effectLst/>
                          <a:latin typeface="+mn-lt"/>
                          <a:ea typeface="+mn-ea"/>
                          <a:cs typeface="+mn-cs"/>
                        </a:rPr>
                        <a:t>(12).reshape(3,4)</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原数组：</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zh-CN" altLang="zh-CN" sz="1800" b="1" kern="1200" dirty="0">
                          <a:solidFill>
                            <a:schemeClr val="lt1"/>
                          </a:solidFill>
                          <a:effectLst/>
                          <a:latin typeface="+mn-lt"/>
                          <a:ea typeface="+mn-ea"/>
                          <a:cs typeface="+mn-cs"/>
                        </a:rPr>
                        <a:t>转置数组：</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 (</a:t>
                      </a:r>
                      <a:r>
                        <a:rPr lang="en-US" altLang="zh-CN" sz="1800" b="1" kern="1200" dirty="0" err="1">
                          <a:solidFill>
                            <a:schemeClr val="lt1"/>
                          </a:solidFill>
                          <a:effectLst/>
                          <a:latin typeface="+mn-lt"/>
                          <a:ea typeface="+mn-ea"/>
                          <a:cs typeface="+mn-cs"/>
                        </a:rPr>
                        <a:t>a.T</a:t>
                      </a:r>
                      <a:r>
                        <a:rPr lang="en-US" altLang="zh-CN" sz="1800" b="1" kern="1200" dirty="0">
                          <a:solidFill>
                            <a:schemeClr val="lt1"/>
                          </a:solidFill>
                          <a:effectLst/>
                          <a:latin typeface="+mn-lt"/>
                          <a:ea typeface="+mn-ea"/>
                          <a:cs typeface="+mn-cs"/>
                        </a:rPr>
                        <a:t>)</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4FB8C056-3E69-4A30-8B7B-76560E792A25}"/>
              </a:ext>
            </a:extLst>
          </p:cNvPr>
          <p:cNvSpPr/>
          <p:nvPr/>
        </p:nvSpPr>
        <p:spPr>
          <a:xfrm>
            <a:off x="6247641" y="3359426"/>
            <a:ext cx="3220278" cy="2585323"/>
          </a:xfrm>
          <a:prstGeom prst="rect">
            <a:avLst/>
          </a:prstGeom>
          <a:ln>
            <a:solidFill>
              <a:schemeClr val="tx1"/>
            </a:solidFill>
          </a:ln>
        </p:spPr>
        <p:txBody>
          <a:bodyPr wrap="square">
            <a:spAutoFit/>
          </a:bodyPr>
          <a:lstStyle/>
          <a:p>
            <a:r>
              <a:rPr lang="zh-CN" altLang="zh-CN" dirty="0"/>
              <a:t>原数组：</a:t>
            </a:r>
          </a:p>
          <a:p>
            <a:r>
              <a:rPr lang="en-US" altLang="zh-CN" dirty="0"/>
              <a:t>[[ 0  1  2  3]</a:t>
            </a:r>
            <a:endParaRPr lang="zh-CN" altLang="zh-CN" dirty="0"/>
          </a:p>
          <a:p>
            <a:r>
              <a:rPr lang="en-US" altLang="zh-CN" dirty="0"/>
              <a:t> [ 4  5  6  7]</a:t>
            </a:r>
            <a:endParaRPr lang="zh-CN" altLang="zh-CN" dirty="0"/>
          </a:p>
          <a:p>
            <a:r>
              <a:rPr lang="en-US" altLang="zh-CN" dirty="0"/>
              <a:t> [ 8  9 10 11]]</a:t>
            </a:r>
            <a:endParaRPr lang="zh-CN" altLang="zh-CN" dirty="0"/>
          </a:p>
          <a:p>
            <a:r>
              <a:rPr lang="zh-CN" altLang="zh-CN" dirty="0"/>
              <a:t>转置数组：</a:t>
            </a:r>
          </a:p>
          <a:p>
            <a:r>
              <a:rPr lang="en-US" altLang="zh-CN" dirty="0"/>
              <a:t>[[ 0  4  8]</a:t>
            </a:r>
            <a:endParaRPr lang="zh-CN" altLang="zh-CN" dirty="0"/>
          </a:p>
          <a:p>
            <a:r>
              <a:rPr lang="en-US" altLang="zh-CN" dirty="0"/>
              <a:t> [ 1  5  9]</a:t>
            </a:r>
            <a:endParaRPr lang="zh-CN" altLang="zh-CN" dirty="0"/>
          </a:p>
          <a:p>
            <a:r>
              <a:rPr lang="en-US" altLang="zh-CN" dirty="0"/>
              <a:t> [ 2  6 10]</a:t>
            </a:r>
            <a:endParaRPr lang="zh-CN" altLang="zh-CN" dirty="0"/>
          </a:p>
          <a:p>
            <a:r>
              <a:rPr lang="en-US" altLang="zh-CN" dirty="0"/>
              <a:t> [ 3  7 11]]</a:t>
            </a:r>
            <a:endParaRPr lang="zh-CN" altLang="zh-CN" dirty="0"/>
          </a:p>
        </p:txBody>
      </p:sp>
    </p:spTree>
    <p:extLst>
      <p:ext uri="{BB962C8B-B14F-4D97-AF65-F5344CB8AC3E}">
        <p14:creationId xmlns:p14="http://schemas.microsoft.com/office/powerpoint/2010/main" val="174843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4829055"/>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buNone/>
            </a:pPr>
            <a:r>
              <a:rPr lang="zh-CN" altLang="en-US" b="1" dirty="0">
                <a:solidFill>
                  <a:srgbClr val="002060"/>
                </a:solidFill>
              </a:rPr>
              <a:t>广播数组</a:t>
            </a:r>
            <a:r>
              <a:rPr lang="zh-CN" altLang="en-US" dirty="0"/>
              <a:t>：</a:t>
            </a:r>
            <a:r>
              <a:rPr lang="zh-CN" altLang="en-US" b="1" dirty="0">
                <a:solidFill>
                  <a:srgbClr val="002060"/>
                </a:solidFill>
              </a:rPr>
              <a:t>广播（</a:t>
            </a:r>
            <a:r>
              <a:rPr lang="en-US" altLang="zh-CN" b="1" dirty="0">
                <a:solidFill>
                  <a:srgbClr val="002060"/>
                </a:solidFill>
              </a:rPr>
              <a:t>Broadcast</a:t>
            </a:r>
            <a:r>
              <a:rPr lang="zh-CN" altLang="en-US" b="1" dirty="0">
                <a:solidFill>
                  <a:srgbClr val="002060"/>
                </a:solidFill>
              </a:rPr>
              <a:t>）是</a:t>
            </a:r>
            <a:r>
              <a:rPr lang="en-US" altLang="zh-CN" b="1" dirty="0" err="1">
                <a:solidFill>
                  <a:srgbClr val="002060"/>
                </a:solidFill>
              </a:rPr>
              <a:t>numpy</a:t>
            </a:r>
            <a:r>
              <a:rPr lang="zh-CN" altLang="en-US" b="1" dirty="0">
                <a:solidFill>
                  <a:srgbClr val="002060"/>
                </a:solidFill>
              </a:rPr>
              <a:t>对不同形状的数组进行数值计算的方式。</a:t>
            </a:r>
            <a:endParaRPr lang="en-US" altLang="zh-CN" b="1" dirty="0">
              <a:solidFill>
                <a:srgbClr val="002060"/>
              </a:solidFill>
            </a:endParaRPr>
          </a:p>
          <a:p>
            <a:pPr marL="0" indent="0">
              <a:lnSpc>
                <a:spcPct val="150000"/>
              </a:lnSpc>
              <a:buNone/>
            </a:pPr>
            <a:r>
              <a:rPr lang="en-US" altLang="zh-CN" dirty="0"/>
              <a:t>    </a:t>
            </a:r>
            <a:r>
              <a:rPr lang="zh-CN" altLang="zh-CN" dirty="0"/>
              <a:t>数组的算术运算</a:t>
            </a:r>
            <a:r>
              <a:rPr lang="zh-CN" altLang="zh-CN" b="1" dirty="0">
                <a:solidFill>
                  <a:srgbClr val="002060"/>
                </a:solidFill>
              </a:rPr>
              <a:t>通常在形状相同的两个数组之间进行</a:t>
            </a:r>
            <a:r>
              <a:rPr lang="zh-CN" altLang="zh-CN" dirty="0"/>
              <a:t>，具体而言，是在各数组相应的元素上进行计算。例如，如果两个数组</a:t>
            </a:r>
            <a:r>
              <a:rPr lang="en-US" altLang="zh-CN" dirty="0"/>
              <a:t>a</a:t>
            </a:r>
            <a:r>
              <a:rPr lang="zh-CN" altLang="zh-CN" dirty="0"/>
              <a:t>和</a:t>
            </a:r>
            <a:r>
              <a:rPr lang="en-US" altLang="zh-CN" dirty="0"/>
              <a:t>b</a:t>
            </a:r>
            <a:r>
              <a:rPr lang="zh-CN" altLang="zh-CN" dirty="0"/>
              <a:t>形状相同，即满足</a:t>
            </a:r>
            <a:r>
              <a:rPr lang="en-US" altLang="zh-CN" dirty="0" err="1"/>
              <a:t>a.shape</a:t>
            </a:r>
            <a:r>
              <a:rPr lang="en-US" altLang="zh-CN" dirty="0"/>
              <a:t> == </a:t>
            </a:r>
            <a:r>
              <a:rPr lang="en-US" altLang="zh-CN" dirty="0" err="1"/>
              <a:t>b.shape</a:t>
            </a:r>
            <a:r>
              <a:rPr lang="zh-CN" altLang="zh-CN" dirty="0"/>
              <a:t>，那么</a:t>
            </a:r>
            <a:r>
              <a:rPr lang="en-US" altLang="zh-CN" dirty="0"/>
              <a:t>a*b</a:t>
            </a:r>
            <a:r>
              <a:rPr lang="zh-CN" altLang="zh-CN" dirty="0"/>
              <a:t>的结果就是</a:t>
            </a:r>
            <a:r>
              <a:rPr lang="en-US" altLang="zh-CN" dirty="0"/>
              <a:t>a</a:t>
            </a:r>
            <a:r>
              <a:rPr lang="zh-CN" altLang="zh-CN" dirty="0"/>
              <a:t>与</a:t>
            </a:r>
            <a:r>
              <a:rPr lang="en-US" altLang="zh-CN" dirty="0"/>
              <a:t>b</a:t>
            </a:r>
            <a:r>
              <a:rPr lang="zh-CN" altLang="zh-CN" dirty="0"/>
              <a:t>数组对应位相乘。这要求</a:t>
            </a:r>
            <a:r>
              <a:rPr lang="en-US" altLang="zh-CN" dirty="0"/>
              <a:t>a</a:t>
            </a:r>
            <a:r>
              <a:rPr lang="zh-CN" altLang="zh-CN" dirty="0"/>
              <a:t>和</a:t>
            </a:r>
            <a:r>
              <a:rPr lang="en-US" altLang="zh-CN" dirty="0"/>
              <a:t>b</a:t>
            </a:r>
            <a:r>
              <a:rPr lang="zh-CN" altLang="zh-CN" dirty="0"/>
              <a:t>数组的维数相同，且各维度的长度相同。</a:t>
            </a:r>
            <a:endParaRPr lang="en-US" altLang="zh-CN" dirty="0"/>
          </a:p>
          <a:p>
            <a:pPr marL="0" indent="0">
              <a:lnSpc>
                <a:spcPct val="150000"/>
              </a:lnSpc>
              <a:buNone/>
            </a:pPr>
            <a:r>
              <a:rPr lang="en-US" altLang="zh-CN" dirty="0"/>
              <a:t>    </a:t>
            </a:r>
            <a:r>
              <a:rPr lang="zh-CN" altLang="zh-CN" dirty="0"/>
              <a:t>然而，</a:t>
            </a:r>
            <a:r>
              <a:rPr lang="zh-CN" altLang="zh-CN" b="1" dirty="0">
                <a:solidFill>
                  <a:srgbClr val="C00000"/>
                </a:solidFill>
              </a:rPr>
              <a:t>当运算中两个数组的形状不同时，</a:t>
            </a:r>
            <a:r>
              <a:rPr lang="en-US" altLang="zh-CN" b="1" dirty="0" err="1">
                <a:solidFill>
                  <a:srgbClr val="C00000"/>
                </a:solidFill>
              </a:rPr>
              <a:t>numpy</a:t>
            </a:r>
            <a:r>
              <a:rPr lang="zh-CN" altLang="zh-CN" b="1" dirty="0">
                <a:solidFill>
                  <a:srgbClr val="C00000"/>
                </a:solidFill>
              </a:rPr>
              <a:t>就会自动触发广播机制</a:t>
            </a:r>
            <a:r>
              <a:rPr lang="zh-CN" altLang="zh-CN" dirty="0"/>
              <a:t>，即把维度和长度较小的数组扩展为较长的维度和长度，然后再开始数组的运算。</a:t>
            </a:r>
          </a:p>
          <a:p>
            <a:pPr marL="0" indent="0">
              <a:lnSpc>
                <a:spcPct val="150000"/>
              </a:lnSpc>
              <a:buNone/>
            </a:pPr>
            <a:endParaRPr lang="en-US" altLang="zh-CN" b="1" dirty="0">
              <a:solidFill>
                <a:srgbClr val="002060"/>
              </a:solidFill>
            </a:endParaRPr>
          </a:p>
          <a:p>
            <a:pPr marL="0" indent="0">
              <a:lnSpc>
                <a:spcPct val="150000"/>
              </a:lnSpc>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261987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4829055"/>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buNone/>
            </a:pPr>
            <a:r>
              <a:rPr lang="zh-CN" altLang="en-US" b="1" dirty="0">
                <a:solidFill>
                  <a:srgbClr val="002060"/>
                </a:solidFill>
              </a:rPr>
              <a:t>广播数组</a:t>
            </a:r>
            <a:r>
              <a:rPr lang="zh-CN" altLang="en-US" dirty="0"/>
              <a:t>：</a:t>
            </a:r>
            <a:r>
              <a:rPr lang="zh-CN" altLang="en-US" b="1" dirty="0">
                <a:solidFill>
                  <a:srgbClr val="002060"/>
                </a:solidFill>
              </a:rPr>
              <a:t>广播（</a:t>
            </a:r>
            <a:r>
              <a:rPr lang="en-US" altLang="zh-CN" b="1" dirty="0">
                <a:solidFill>
                  <a:srgbClr val="002060"/>
                </a:solidFill>
              </a:rPr>
              <a:t>Broadcast</a:t>
            </a:r>
            <a:r>
              <a:rPr lang="zh-CN" altLang="en-US" b="1" dirty="0">
                <a:solidFill>
                  <a:srgbClr val="002060"/>
                </a:solidFill>
              </a:rPr>
              <a:t>）是</a:t>
            </a:r>
            <a:r>
              <a:rPr lang="en-US" altLang="zh-CN" b="1" dirty="0" err="1">
                <a:solidFill>
                  <a:srgbClr val="002060"/>
                </a:solidFill>
              </a:rPr>
              <a:t>numpy</a:t>
            </a:r>
            <a:r>
              <a:rPr lang="zh-CN" altLang="en-US" b="1" dirty="0">
                <a:solidFill>
                  <a:srgbClr val="002060"/>
                </a:solidFill>
              </a:rPr>
              <a:t>对不同形状的数组进行数值计算的方式。</a:t>
            </a:r>
            <a:endParaRPr lang="en-US" altLang="zh-CN" b="1" dirty="0">
              <a:solidFill>
                <a:srgbClr val="002060"/>
              </a:solidFill>
            </a:endParaRPr>
          </a:p>
          <a:p>
            <a:pPr marL="0" indent="0">
              <a:lnSpc>
                <a:spcPct val="150000"/>
              </a:lnSpc>
              <a:buNone/>
            </a:pPr>
            <a:endParaRPr lang="en-US" altLang="zh-CN" b="1" dirty="0">
              <a:solidFill>
                <a:srgbClr val="002060"/>
              </a:solidFill>
            </a:endParaRPr>
          </a:p>
          <a:p>
            <a:pPr marL="0" indent="0">
              <a:lnSpc>
                <a:spcPct val="150000"/>
              </a:lnSpc>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pic>
        <p:nvPicPr>
          <p:cNvPr id="4" name="图片 3">
            <a:extLst>
              <a:ext uri="{FF2B5EF4-FFF2-40B4-BE49-F238E27FC236}">
                <a16:creationId xmlns:a16="http://schemas.microsoft.com/office/drawing/2014/main" id="{F187CF09-68E3-41F6-A4C9-32C83427F9A6}"/>
              </a:ext>
            </a:extLst>
          </p:cNvPr>
          <p:cNvPicPr/>
          <p:nvPr/>
        </p:nvPicPr>
        <p:blipFill>
          <a:blip r:embed="rId3"/>
          <a:stretch>
            <a:fillRect/>
          </a:stretch>
        </p:blipFill>
        <p:spPr>
          <a:xfrm>
            <a:off x="3297168" y="3279914"/>
            <a:ext cx="5900945" cy="1769166"/>
          </a:xfrm>
          <a:prstGeom prst="rect">
            <a:avLst/>
          </a:prstGeom>
        </p:spPr>
      </p:pic>
      <p:sp>
        <p:nvSpPr>
          <p:cNvPr id="2" name="矩形 1">
            <a:extLst>
              <a:ext uri="{FF2B5EF4-FFF2-40B4-BE49-F238E27FC236}">
                <a16:creationId xmlns:a16="http://schemas.microsoft.com/office/drawing/2014/main" id="{6A29F099-EA1F-4974-8991-F5D58AB4C95A}"/>
              </a:ext>
            </a:extLst>
          </p:cNvPr>
          <p:cNvSpPr/>
          <p:nvPr/>
        </p:nvSpPr>
        <p:spPr>
          <a:xfrm>
            <a:off x="1104900" y="5398647"/>
            <a:ext cx="9980680" cy="950709"/>
          </a:xfrm>
          <a:prstGeom prst="rect">
            <a:avLst/>
          </a:prstGeom>
        </p:spPr>
        <p:txBody>
          <a:bodyPr wrap="square">
            <a:spAutoFit/>
          </a:bodyPr>
          <a:lstStyle/>
          <a:p>
            <a:pPr>
              <a:lnSpc>
                <a:spcPct val="150000"/>
              </a:lnSpc>
            </a:pPr>
            <a:r>
              <a:rPr lang="en-US" altLang="zh-CN" sz="2000" dirty="0"/>
              <a:t>    a</a:t>
            </a:r>
            <a:r>
              <a:rPr lang="zh-CN" altLang="zh-CN" sz="2000" dirty="0"/>
              <a:t>是一个</a:t>
            </a:r>
            <a:r>
              <a:rPr lang="en-US" altLang="zh-CN" sz="2000" dirty="0"/>
              <a:t>4</a:t>
            </a:r>
            <a:r>
              <a:rPr lang="zh-CN" altLang="zh-CN" sz="2000" dirty="0"/>
              <a:t>×</a:t>
            </a:r>
            <a:r>
              <a:rPr lang="en-US" altLang="zh-CN" sz="2000" dirty="0"/>
              <a:t>3</a:t>
            </a:r>
            <a:r>
              <a:rPr lang="zh-CN" altLang="zh-CN" sz="2000" dirty="0"/>
              <a:t>的二维数组与长为</a:t>
            </a:r>
            <a:r>
              <a:rPr lang="en-US" altLang="zh-CN" sz="2000" dirty="0"/>
              <a:t>3</a:t>
            </a:r>
            <a:r>
              <a:rPr lang="zh-CN" altLang="zh-CN" sz="2000" dirty="0"/>
              <a:t>的一维数组</a:t>
            </a:r>
            <a:r>
              <a:rPr lang="en-US" altLang="zh-CN" sz="2000" dirty="0"/>
              <a:t>b</a:t>
            </a:r>
            <a:r>
              <a:rPr lang="zh-CN" altLang="zh-CN" sz="2000" dirty="0"/>
              <a:t>相加，等价于把数组</a:t>
            </a:r>
            <a:r>
              <a:rPr lang="en-US" altLang="zh-CN" sz="2000" dirty="0"/>
              <a:t>b</a:t>
            </a:r>
            <a:r>
              <a:rPr lang="zh-CN" altLang="zh-CN" sz="2000" dirty="0"/>
              <a:t>在二维上重复</a:t>
            </a:r>
            <a:r>
              <a:rPr lang="en-US" altLang="zh-CN" sz="2000" dirty="0"/>
              <a:t>4</a:t>
            </a:r>
            <a:r>
              <a:rPr lang="zh-CN" altLang="zh-CN" sz="2000" dirty="0"/>
              <a:t>次再进行加法运算。</a:t>
            </a:r>
            <a:endParaRPr lang="zh-CN" altLang="en-US" sz="2000" dirty="0"/>
          </a:p>
        </p:txBody>
      </p:sp>
    </p:spTree>
    <p:extLst>
      <p:ext uri="{BB962C8B-B14F-4D97-AF65-F5344CB8AC3E}">
        <p14:creationId xmlns:p14="http://schemas.microsoft.com/office/powerpoint/2010/main" val="242367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4829055"/>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buNone/>
            </a:pPr>
            <a:r>
              <a:rPr lang="zh-CN" altLang="en-US" b="1" dirty="0">
                <a:solidFill>
                  <a:srgbClr val="002060"/>
                </a:solidFill>
              </a:rPr>
              <a:t>广播数组</a:t>
            </a:r>
            <a:r>
              <a:rPr lang="zh-CN" altLang="en-US" dirty="0"/>
              <a:t>：</a:t>
            </a:r>
            <a:r>
              <a:rPr lang="zh-CN" altLang="en-US" b="1" dirty="0">
                <a:solidFill>
                  <a:srgbClr val="002060"/>
                </a:solidFill>
              </a:rPr>
              <a:t>广播（</a:t>
            </a:r>
            <a:r>
              <a:rPr lang="en-US" altLang="zh-CN" b="1" dirty="0">
                <a:solidFill>
                  <a:srgbClr val="002060"/>
                </a:solidFill>
              </a:rPr>
              <a:t>Broadcast</a:t>
            </a:r>
            <a:r>
              <a:rPr lang="zh-CN" altLang="en-US" b="1" dirty="0">
                <a:solidFill>
                  <a:srgbClr val="002060"/>
                </a:solidFill>
              </a:rPr>
              <a:t>）是</a:t>
            </a:r>
            <a:r>
              <a:rPr lang="en-US" altLang="zh-CN" b="1" dirty="0" err="1">
                <a:solidFill>
                  <a:srgbClr val="002060"/>
                </a:solidFill>
              </a:rPr>
              <a:t>numpy</a:t>
            </a:r>
            <a:r>
              <a:rPr lang="zh-CN" altLang="en-US" b="1" dirty="0">
                <a:solidFill>
                  <a:srgbClr val="002060"/>
                </a:solidFill>
              </a:rPr>
              <a:t>对不同形状的数组进行数值计算的方式。</a:t>
            </a:r>
            <a:endParaRPr lang="en-US" altLang="zh-CN" b="1" dirty="0">
              <a:solidFill>
                <a:srgbClr val="002060"/>
              </a:solidFill>
            </a:endParaRPr>
          </a:p>
          <a:p>
            <a:pPr marL="0" indent="0">
              <a:buNone/>
            </a:pPr>
            <a:r>
              <a:rPr lang="zh-CN" altLang="zh-CN" dirty="0"/>
              <a:t>广播数组遵循的规则是：</a:t>
            </a:r>
          </a:p>
          <a:p>
            <a:r>
              <a:rPr lang="zh-CN" altLang="zh-CN" dirty="0"/>
              <a:t>如果两个数组的后缘维度（</a:t>
            </a:r>
            <a:r>
              <a:rPr lang="en-US" altLang="zh-CN" dirty="0"/>
              <a:t>trailing dimension</a:t>
            </a:r>
            <a:r>
              <a:rPr lang="zh-CN" altLang="zh-CN" dirty="0"/>
              <a:t>，即从末尾开始算起的维度）的轴长度相符，认为它们是广播兼容的。</a:t>
            </a:r>
            <a:endParaRPr lang="en-US" altLang="zh-CN" dirty="0"/>
          </a:p>
          <a:p>
            <a:r>
              <a:rPr lang="zh-CN" altLang="zh-CN" dirty="0"/>
              <a:t>如果两个数组的后缘维度的轴长度不一样，但其中一个数组的长度为</a:t>
            </a:r>
            <a:r>
              <a:rPr lang="en-US" altLang="zh-CN" dirty="0"/>
              <a:t>1</a:t>
            </a:r>
            <a:r>
              <a:rPr lang="zh-CN" altLang="zh-CN" dirty="0"/>
              <a:t>，则广播可以在缺失和（或）长度为</a:t>
            </a:r>
            <a:r>
              <a:rPr lang="en-US" altLang="zh-CN" dirty="0"/>
              <a:t>1</a:t>
            </a:r>
            <a:r>
              <a:rPr lang="zh-CN" altLang="zh-CN" dirty="0"/>
              <a:t>的维度上进行。</a:t>
            </a:r>
            <a:r>
              <a:rPr lang="zh-CN" altLang="en-US" dirty="0"/>
              <a:t>如下图</a:t>
            </a:r>
            <a:endParaRPr lang="zh-CN" altLang="zh-CN" dirty="0"/>
          </a:p>
          <a:p>
            <a:endParaRPr lang="en-US" altLang="zh-CN" b="1" dirty="0">
              <a:solidFill>
                <a:srgbClr val="002060"/>
              </a:solidFill>
            </a:endParaRPr>
          </a:p>
          <a:p>
            <a:pPr marL="0" indent="0">
              <a:lnSpc>
                <a:spcPct val="150000"/>
              </a:lnSpc>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pic>
        <p:nvPicPr>
          <p:cNvPr id="7" name="图片 6">
            <a:extLst>
              <a:ext uri="{FF2B5EF4-FFF2-40B4-BE49-F238E27FC236}">
                <a16:creationId xmlns:a16="http://schemas.microsoft.com/office/drawing/2014/main" id="{B6F7C3F0-257A-46FF-B54E-012472549E31}"/>
              </a:ext>
            </a:extLst>
          </p:cNvPr>
          <p:cNvPicPr/>
          <p:nvPr/>
        </p:nvPicPr>
        <p:blipFill>
          <a:blip r:embed="rId3"/>
          <a:stretch>
            <a:fillRect/>
          </a:stretch>
        </p:blipFill>
        <p:spPr>
          <a:xfrm>
            <a:off x="4191898" y="5164340"/>
            <a:ext cx="3808204" cy="1617459"/>
          </a:xfrm>
          <a:prstGeom prst="rect">
            <a:avLst/>
          </a:prstGeom>
        </p:spPr>
      </p:pic>
    </p:spTree>
    <p:extLst>
      <p:ext uri="{BB962C8B-B14F-4D97-AF65-F5344CB8AC3E}">
        <p14:creationId xmlns:p14="http://schemas.microsoft.com/office/powerpoint/2010/main" val="325243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19"/>
            <a:ext cx="9980681" cy="4829055"/>
          </a:xfrm>
        </p:spPr>
        <p:txBody>
          <a:bodyPr>
            <a:normAutofit fontScale="92500" lnSpcReduction="10000"/>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buNone/>
            </a:pPr>
            <a:r>
              <a:rPr lang="zh-CN" altLang="en-US" b="1" dirty="0">
                <a:solidFill>
                  <a:srgbClr val="002060"/>
                </a:solidFill>
              </a:rPr>
              <a:t>改变数组形状</a:t>
            </a:r>
            <a:r>
              <a:rPr lang="zh-CN" altLang="en-US" dirty="0"/>
              <a:t>：</a:t>
            </a:r>
            <a:endParaRPr lang="en-US" altLang="zh-CN" dirty="0"/>
          </a:p>
          <a:p>
            <a:r>
              <a:rPr lang="zh-CN" altLang="zh-CN" dirty="0"/>
              <a:t>函数</a:t>
            </a:r>
            <a:r>
              <a:rPr lang="en-US" altLang="zh-CN" dirty="0" err="1"/>
              <a:t>numpy.expand_dims</a:t>
            </a:r>
            <a:r>
              <a:rPr lang="en-US" altLang="zh-CN" dirty="0"/>
              <a:t>()</a:t>
            </a:r>
            <a:r>
              <a:rPr lang="zh-CN" altLang="zh-CN" dirty="0"/>
              <a:t>通过在指定位置插入新的轴来扩展数组形状，函数的调用格式为：</a:t>
            </a:r>
          </a:p>
          <a:p>
            <a:pPr marL="0" indent="0" algn="ctr">
              <a:buNone/>
            </a:pPr>
            <a:r>
              <a:rPr lang="en-US" altLang="zh-CN" b="1" dirty="0" err="1">
                <a:solidFill>
                  <a:srgbClr val="002060"/>
                </a:solidFill>
              </a:rPr>
              <a:t>numpy.expand_dims</a:t>
            </a:r>
            <a:r>
              <a:rPr lang="en-US" altLang="zh-CN" b="1" dirty="0">
                <a:solidFill>
                  <a:srgbClr val="002060"/>
                </a:solidFill>
              </a:rPr>
              <a:t>(</a:t>
            </a:r>
            <a:r>
              <a:rPr lang="en-US" altLang="zh-CN" b="1" dirty="0" err="1">
                <a:solidFill>
                  <a:srgbClr val="002060"/>
                </a:solidFill>
              </a:rPr>
              <a:t>arr</a:t>
            </a:r>
            <a:r>
              <a:rPr lang="en-US" altLang="zh-CN" b="1" dirty="0">
                <a:solidFill>
                  <a:srgbClr val="002060"/>
                </a:solidFill>
              </a:rPr>
              <a:t>, axis)</a:t>
            </a:r>
            <a:endParaRPr lang="zh-CN" altLang="zh-CN" b="1" dirty="0">
              <a:solidFill>
                <a:srgbClr val="002060"/>
              </a:solidFill>
            </a:endParaRPr>
          </a:p>
          <a:p>
            <a:pPr marL="0" indent="0">
              <a:buNone/>
            </a:pPr>
            <a:r>
              <a:rPr lang="en-US" altLang="zh-CN" dirty="0"/>
              <a:t>    </a:t>
            </a:r>
            <a:r>
              <a:rPr lang="zh-CN" altLang="zh-CN" dirty="0"/>
              <a:t>其中</a:t>
            </a:r>
            <a:r>
              <a:rPr lang="en-US" altLang="zh-CN" dirty="0" err="1"/>
              <a:t>arr</a:t>
            </a:r>
            <a:r>
              <a:rPr lang="zh-CN" altLang="zh-CN" dirty="0"/>
              <a:t>为输入数组；</a:t>
            </a:r>
            <a:r>
              <a:rPr lang="en-US" altLang="zh-CN" dirty="0"/>
              <a:t>axis</a:t>
            </a:r>
            <a:r>
              <a:rPr lang="zh-CN" altLang="zh-CN" dirty="0"/>
              <a:t>为整数，是新轴插入的位置。</a:t>
            </a:r>
          </a:p>
          <a:p>
            <a:r>
              <a:rPr lang="zh-CN" altLang="zh-CN" dirty="0"/>
              <a:t>与</a:t>
            </a:r>
            <a:r>
              <a:rPr lang="en-US" altLang="zh-CN" dirty="0" err="1"/>
              <a:t>numpy.expand_dims</a:t>
            </a:r>
            <a:r>
              <a:rPr lang="en-US" altLang="zh-CN" dirty="0"/>
              <a:t>()</a:t>
            </a:r>
            <a:r>
              <a:rPr lang="zh-CN" altLang="zh-CN" dirty="0"/>
              <a:t>函数相对应的是</a:t>
            </a:r>
            <a:r>
              <a:rPr lang="en-US" altLang="zh-CN" dirty="0" err="1"/>
              <a:t>numpy.squeeze</a:t>
            </a:r>
            <a:r>
              <a:rPr lang="en-US" altLang="zh-CN" dirty="0"/>
              <a:t>()</a:t>
            </a:r>
            <a:r>
              <a:rPr lang="zh-CN" altLang="zh-CN" dirty="0"/>
              <a:t>函数，即是从给定数组的形状中删除一个维度的条目来收紧数组形状，函数的调用格式为：</a:t>
            </a:r>
          </a:p>
          <a:p>
            <a:pPr marL="0" indent="0" algn="ctr">
              <a:buNone/>
            </a:pPr>
            <a:r>
              <a:rPr lang="en-US" altLang="zh-CN" b="1" dirty="0" err="1">
                <a:solidFill>
                  <a:srgbClr val="002060"/>
                </a:solidFill>
              </a:rPr>
              <a:t>numpy.squeeze</a:t>
            </a:r>
            <a:r>
              <a:rPr lang="en-US" altLang="zh-CN" b="1" dirty="0">
                <a:solidFill>
                  <a:srgbClr val="002060"/>
                </a:solidFill>
              </a:rPr>
              <a:t>(</a:t>
            </a:r>
            <a:r>
              <a:rPr lang="en-US" altLang="zh-CN" b="1" dirty="0" err="1">
                <a:solidFill>
                  <a:srgbClr val="002060"/>
                </a:solidFill>
              </a:rPr>
              <a:t>arr</a:t>
            </a:r>
            <a:r>
              <a:rPr lang="en-US" altLang="zh-CN" b="1" dirty="0">
                <a:solidFill>
                  <a:srgbClr val="002060"/>
                </a:solidFill>
              </a:rPr>
              <a:t>, axis)</a:t>
            </a:r>
            <a:endParaRPr lang="zh-CN" altLang="zh-CN" dirty="0">
              <a:solidFill>
                <a:srgbClr val="002060"/>
              </a:solidFill>
            </a:endParaRPr>
          </a:p>
          <a:p>
            <a:pPr marL="0" indent="0">
              <a:buNone/>
            </a:pPr>
            <a:r>
              <a:rPr lang="en-US" altLang="zh-CN" dirty="0"/>
              <a:t>    </a:t>
            </a:r>
            <a:r>
              <a:rPr lang="zh-CN" altLang="zh-CN" dirty="0"/>
              <a:t>其中</a:t>
            </a:r>
            <a:r>
              <a:rPr lang="en-US" altLang="zh-CN" dirty="0" err="1"/>
              <a:t>arr</a:t>
            </a:r>
            <a:r>
              <a:rPr lang="zh-CN" altLang="zh-CN" dirty="0"/>
              <a:t>为输入数组；</a:t>
            </a:r>
            <a:r>
              <a:rPr lang="en-US" altLang="zh-CN" dirty="0"/>
              <a:t>axis</a:t>
            </a:r>
            <a:r>
              <a:rPr lang="zh-CN" altLang="zh-CN" dirty="0"/>
              <a:t>为整数或者整数元组，用于选择原数组中一个维度中所有数据条目的子集。</a:t>
            </a:r>
          </a:p>
          <a:p>
            <a:endParaRPr lang="en-US" altLang="zh-CN" b="1" dirty="0">
              <a:solidFill>
                <a:srgbClr val="002060"/>
              </a:solidFill>
            </a:endParaRPr>
          </a:p>
          <a:p>
            <a:pPr marL="0" indent="0">
              <a:lnSpc>
                <a:spcPct val="150000"/>
              </a:lnSpc>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302964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1708168"/>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buNone/>
            </a:pPr>
            <a:r>
              <a:rPr lang="zh-CN" altLang="zh-CN" dirty="0"/>
              <a:t>（</a:t>
            </a:r>
            <a:r>
              <a:rPr lang="en-US" altLang="zh-CN" dirty="0"/>
              <a:t>3</a:t>
            </a:r>
            <a:r>
              <a:rPr lang="zh-CN" altLang="zh-CN" dirty="0"/>
              <a:t>）</a:t>
            </a:r>
            <a:r>
              <a:rPr lang="en-US" altLang="zh-CN" dirty="0" err="1"/>
              <a:t>Numpy</a:t>
            </a:r>
            <a:r>
              <a:rPr lang="zh-CN" altLang="zh-CN" dirty="0"/>
              <a:t>数组运算</a:t>
            </a:r>
            <a:endParaRPr lang="en-US" altLang="zh-CN" dirty="0"/>
          </a:p>
          <a:p>
            <a:pPr marL="0" indent="0">
              <a:buNone/>
            </a:pPr>
            <a:r>
              <a:rPr lang="zh-CN" altLang="en-US" b="1" dirty="0">
                <a:solidFill>
                  <a:srgbClr val="002060"/>
                </a:solidFill>
              </a:rPr>
              <a:t>改变数组形状</a:t>
            </a:r>
            <a:r>
              <a:rPr lang="zh-CN" altLang="en-US" dirty="0"/>
              <a:t>：</a:t>
            </a:r>
            <a:endParaRPr lang="en-US" altLang="zh-CN" dirty="0"/>
          </a:p>
          <a:p>
            <a:pPr marL="0" indent="0">
              <a:buNone/>
            </a:pPr>
            <a:endParaRPr lang="en-US" altLang="zh-CN" b="1" dirty="0">
              <a:solidFill>
                <a:srgbClr val="002060"/>
              </a:solidFill>
            </a:endParaRPr>
          </a:p>
          <a:p>
            <a:pPr marL="0" indent="0">
              <a:lnSpc>
                <a:spcPct val="150000"/>
              </a:lnSpc>
              <a:buNone/>
            </a:pPr>
            <a:endParaRPr lang="zh-CN" altLang="zh-CN" dirty="0"/>
          </a:p>
          <a:p>
            <a:pPr lvl="0"/>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graphicFrame>
        <p:nvGraphicFramePr>
          <p:cNvPr id="4" name="表格 5">
            <a:extLst>
              <a:ext uri="{FF2B5EF4-FFF2-40B4-BE49-F238E27FC236}">
                <a16:creationId xmlns:a16="http://schemas.microsoft.com/office/drawing/2014/main" id="{2AD0A459-3883-4857-B51A-5094701B9F87}"/>
              </a:ext>
            </a:extLst>
          </p:cNvPr>
          <p:cNvGraphicFramePr>
            <a:graphicFrameLocks noGrp="1"/>
          </p:cNvGraphicFramePr>
          <p:nvPr>
            <p:extLst>
              <p:ext uri="{D42A27DB-BD31-4B8C-83A1-F6EECF244321}">
                <p14:modId xmlns:p14="http://schemas.microsoft.com/office/powerpoint/2010/main" val="4216281496"/>
              </p:ext>
            </p:extLst>
          </p:nvPr>
        </p:nvGraphicFramePr>
        <p:xfrm>
          <a:off x="1104900" y="3360445"/>
          <a:ext cx="8030817" cy="2834640"/>
        </p:xfrm>
        <a:graphic>
          <a:graphicData uri="http://schemas.openxmlformats.org/drawingml/2006/table">
            <a:tbl>
              <a:tblPr firstRow="1" bandRow="1">
                <a:tableStyleId>{5C22544A-7EE6-4342-B048-85BDC9FD1C3A}</a:tableStyleId>
              </a:tblPr>
              <a:tblGrid>
                <a:gridCol w="8030817">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x = </a:t>
                      </a:r>
                      <a:r>
                        <a:rPr lang="en-US" altLang="zh-CN" sz="1800" b="1" kern="1200" dirty="0" err="1">
                          <a:solidFill>
                            <a:schemeClr val="lt1"/>
                          </a:solidFill>
                          <a:effectLst/>
                          <a:latin typeface="+mn-lt"/>
                          <a:ea typeface="+mn-ea"/>
                          <a:cs typeface="+mn-cs"/>
                        </a:rPr>
                        <a:t>np.array</a:t>
                      </a:r>
                      <a:r>
                        <a:rPr lang="en-US" altLang="zh-CN" sz="1800" b="1" kern="1200" dirty="0">
                          <a:solidFill>
                            <a:schemeClr val="lt1"/>
                          </a:solidFill>
                          <a:effectLst/>
                          <a:latin typeface="+mn-lt"/>
                          <a:ea typeface="+mn-ea"/>
                          <a:cs typeface="+mn-cs"/>
                        </a:rPr>
                        <a:t>(([1,2],[3,4]))</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数组</a:t>
                      </a:r>
                      <a:r>
                        <a:rPr lang="en-US" altLang="zh-CN" sz="1800" b="1" kern="1200" dirty="0">
                          <a:solidFill>
                            <a:schemeClr val="lt1"/>
                          </a:solidFill>
                          <a:effectLst/>
                          <a:latin typeface="+mn-lt"/>
                          <a:ea typeface="+mn-ea"/>
                          <a:cs typeface="+mn-cs"/>
                        </a:rPr>
                        <a:t> x</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print(x)</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y = </a:t>
                      </a:r>
                      <a:r>
                        <a:rPr lang="en-US" altLang="zh-CN" sz="1800" b="1" kern="1200" dirty="0" err="1">
                          <a:solidFill>
                            <a:schemeClr val="lt1"/>
                          </a:solidFill>
                          <a:effectLst/>
                          <a:latin typeface="+mn-lt"/>
                          <a:ea typeface="+mn-ea"/>
                          <a:cs typeface="+mn-cs"/>
                        </a:rPr>
                        <a:t>np.expand_dims</a:t>
                      </a:r>
                      <a:r>
                        <a:rPr lang="en-US" altLang="zh-CN" sz="1800" b="1" kern="1200" dirty="0">
                          <a:solidFill>
                            <a:schemeClr val="lt1"/>
                          </a:solidFill>
                          <a:effectLst/>
                          <a:latin typeface="+mn-lt"/>
                          <a:ea typeface="+mn-ea"/>
                          <a:cs typeface="+mn-cs"/>
                        </a:rPr>
                        <a:t>(x, axis = 0)          #</a:t>
                      </a:r>
                      <a:r>
                        <a:rPr lang="zh-CN" altLang="zh-CN" sz="1800" b="1" kern="1200" dirty="0">
                          <a:solidFill>
                            <a:schemeClr val="lt1"/>
                          </a:solidFill>
                          <a:effectLst/>
                          <a:latin typeface="+mn-lt"/>
                          <a:ea typeface="+mn-ea"/>
                          <a:cs typeface="+mn-cs"/>
                        </a:rPr>
                        <a:t>为二维数组</a:t>
                      </a:r>
                      <a:r>
                        <a:rPr lang="en-US" altLang="zh-CN" sz="1800" b="1" kern="1200" dirty="0">
                          <a:solidFill>
                            <a:schemeClr val="lt1"/>
                          </a:solidFill>
                          <a:effectLst/>
                          <a:latin typeface="+mn-lt"/>
                          <a:ea typeface="+mn-ea"/>
                          <a:cs typeface="+mn-cs"/>
                        </a:rPr>
                        <a:t>x</a:t>
                      </a:r>
                      <a:r>
                        <a:rPr lang="zh-CN" altLang="zh-CN" sz="1800" b="1" kern="1200" dirty="0">
                          <a:solidFill>
                            <a:schemeClr val="lt1"/>
                          </a:solidFill>
                          <a:effectLst/>
                          <a:latin typeface="+mn-lt"/>
                          <a:ea typeface="+mn-ea"/>
                          <a:cs typeface="+mn-cs"/>
                        </a:rPr>
                        <a:t>添加一个维度</a:t>
                      </a: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数组</a:t>
                      </a:r>
                      <a:r>
                        <a:rPr lang="en-US" altLang="zh-CN" sz="1800" b="1" kern="1200" dirty="0">
                          <a:solidFill>
                            <a:schemeClr val="lt1"/>
                          </a:solidFill>
                          <a:effectLst/>
                          <a:latin typeface="+mn-lt"/>
                          <a:ea typeface="+mn-ea"/>
                          <a:cs typeface="+mn-cs"/>
                        </a:rPr>
                        <a:t> y</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print(y)</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z = </a:t>
                      </a:r>
                      <a:r>
                        <a:rPr lang="en-US" altLang="zh-CN" sz="1800" b="1" kern="1200" dirty="0" err="1">
                          <a:solidFill>
                            <a:schemeClr val="lt1"/>
                          </a:solidFill>
                          <a:effectLst/>
                          <a:latin typeface="+mn-lt"/>
                          <a:ea typeface="+mn-ea"/>
                          <a:cs typeface="+mn-cs"/>
                        </a:rPr>
                        <a:t>np.squeeze</a:t>
                      </a:r>
                      <a:r>
                        <a:rPr lang="en-US" altLang="zh-CN" sz="1800" b="1" kern="1200" dirty="0">
                          <a:solidFill>
                            <a:schemeClr val="lt1"/>
                          </a:solidFill>
                          <a:effectLst/>
                          <a:latin typeface="+mn-lt"/>
                          <a:ea typeface="+mn-ea"/>
                          <a:cs typeface="+mn-cs"/>
                        </a:rPr>
                        <a:t>(y)                          #</a:t>
                      </a:r>
                      <a:r>
                        <a:rPr lang="zh-CN" altLang="zh-CN" sz="1800" b="1" kern="1200" dirty="0">
                          <a:solidFill>
                            <a:schemeClr val="lt1"/>
                          </a:solidFill>
                          <a:effectLst/>
                          <a:latin typeface="+mn-lt"/>
                          <a:ea typeface="+mn-ea"/>
                          <a:cs typeface="+mn-cs"/>
                        </a:rPr>
                        <a:t>为三维数组</a:t>
                      </a:r>
                      <a:r>
                        <a:rPr lang="en-US" altLang="zh-CN" sz="1800" b="1" kern="1200" dirty="0">
                          <a:solidFill>
                            <a:schemeClr val="lt1"/>
                          </a:solidFill>
                          <a:effectLst/>
                          <a:latin typeface="+mn-lt"/>
                          <a:ea typeface="+mn-ea"/>
                          <a:cs typeface="+mn-cs"/>
                        </a:rPr>
                        <a:t>y</a:t>
                      </a:r>
                      <a:r>
                        <a:rPr lang="zh-CN" altLang="zh-CN" sz="1800" b="1" kern="1200" dirty="0">
                          <a:solidFill>
                            <a:schemeClr val="lt1"/>
                          </a:solidFill>
                          <a:effectLst/>
                          <a:latin typeface="+mn-lt"/>
                          <a:ea typeface="+mn-ea"/>
                          <a:cs typeface="+mn-cs"/>
                        </a:rPr>
                        <a:t>减少一个维度</a:t>
                      </a: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数组</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x,y,z</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的形状：</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en-US" altLang="zh-CN" sz="1800" b="1" kern="1200" dirty="0" err="1">
                          <a:solidFill>
                            <a:schemeClr val="lt1"/>
                          </a:solidFill>
                          <a:effectLst/>
                          <a:latin typeface="+mn-lt"/>
                          <a:ea typeface="+mn-ea"/>
                          <a:cs typeface="+mn-cs"/>
                        </a:rPr>
                        <a:t>x.shape</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y.shape,z.shape</a:t>
                      </a:r>
                      <a:r>
                        <a:rPr lang="en-US" altLang="zh-CN" sz="1800" b="1" kern="1200" dirty="0">
                          <a:solidFill>
                            <a:schemeClr val="lt1"/>
                          </a:solidFill>
                          <a:effectLst/>
                          <a:latin typeface="+mn-lt"/>
                          <a:ea typeface="+mn-ea"/>
                          <a:cs typeface="+mn-cs"/>
                        </a:rPr>
                        <a:t>)</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3DD79F9A-D509-4258-A176-415FCF7B3BF1}"/>
              </a:ext>
            </a:extLst>
          </p:cNvPr>
          <p:cNvSpPr/>
          <p:nvPr/>
        </p:nvSpPr>
        <p:spPr>
          <a:xfrm>
            <a:off x="9385851" y="3360445"/>
            <a:ext cx="2342322" cy="2308324"/>
          </a:xfrm>
          <a:prstGeom prst="rect">
            <a:avLst/>
          </a:prstGeom>
          <a:ln>
            <a:solidFill>
              <a:schemeClr val="tx1"/>
            </a:solidFill>
          </a:ln>
        </p:spPr>
        <p:txBody>
          <a:bodyPr wrap="square">
            <a:spAutoFit/>
          </a:bodyPr>
          <a:lstStyle/>
          <a:p>
            <a:r>
              <a:rPr lang="zh-CN" altLang="zh-CN" dirty="0"/>
              <a:t>数组</a:t>
            </a:r>
            <a:r>
              <a:rPr lang="en-US" altLang="zh-CN" dirty="0"/>
              <a:t> x</a:t>
            </a:r>
            <a:r>
              <a:rPr lang="zh-CN" altLang="zh-CN" dirty="0"/>
              <a:t>：</a:t>
            </a:r>
          </a:p>
          <a:p>
            <a:r>
              <a:rPr lang="en-US" altLang="zh-CN" dirty="0"/>
              <a:t>[[1 2]</a:t>
            </a:r>
            <a:endParaRPr lang="zh-CN" altLang="zh-CN" dirty="0"/>
          </a:p>
          <a:p>
            <a:r>
              <a:rPr lang="en-US" altLang="zh-CN" dirty="0"/>
              <a:t> [3 4]]</a:t>
            </a:r>
            <a:endParaRPr lang="zh-CN" altLang="zh-CN" dirty="0"/>
          </a:p>
          <a:p>
            <a:r>
              <a:rPr lang="zh-CN" altLang="zh-CN" dirty="0"/>
              <a:t>数组</a:t>
            </a:r>
            <a:r>
              <a:rPr lang="en-US" altLang="zh-CN" dirty="0"/>
              <a:t> y</a:t>
            </a:r>
            <a:r>
              <a:rPr lang="zh-CN" altLang="zh-CN" dirty="0"/>
              <a:t>：</a:t>
            </a:r>
          </a:p>
          <a:p>
            <a:r>
              <a:rPr lang="en-US" altLang="zh-CN" dirty="0"/>
              <a:t>[[[1 2]</a:t>
            </a:r>
            <a:endParaRPr lang="zh-CN" altLang="zh-CN" dirty="0"/>
          </a:p>
          <a:p>
            <a:r>
              <a:rPr lang="en-US" altLang="zh-CN" dirty="0"/>
              <a:t>  [3 4]]]</a:t>
            </a:r>
            <a:endParaRPr lang="zh-CN" altLang="zh-CN" dirty="0"/>
          </a:p>
          <a:p>
            <a:r>
              <a:rPr lang="zh-CN" altLang="zh-CN" dirty="0"/>
              <a:t>数组</a:t>
            </a:r>
            <a:r>
              <a:rPr lang="en-US" altLang="zh-CN" dirty="0"/>
              <a:t> </a:t>
            </a:r>
            <a:r>
              <a:rPr lang="en-US" altLang="zh-CN" dirty="0" err="1"/>
              <a:t>x,y,z</a:t>
            </a:r>
            <a:r>
              <a:rPr lang="en-US" altLang="zh-CN" dirty="0"/>
              <a:t> </a:t>
            </a:r>
            <a:r>
              <a:rPr lang="zh-CN" altLang="zh-CN" dirty="0"/>
              <a:t>的形状：</a:t>
            </a:r>
          </a:p>
          <a:p>
            <a:r>
              <a:rPr lang="en-US" altLang="zh-CN" dirty="0"/>
              <a:t>(2, 2) (1, 2, 2) (2, 2)</a:t>
            </a:r>
            <a:endParaRPr lang="zh-CN" altLang="zh-CN" dirty="0"/>
          </a:p>
        </p:txBody>
      </p:sp>
    </p:spTree>
    <p:extLst>
      <p:ext uri="{BB962C8B-B14F-4D97-AF65-F5344CB8AC3E}">
        <p14:creationId xmlns:p14="http://schemas.microsoft.com/office/powerpoint/2010/main" val="203410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265523"/>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spcAft>
                <a:spcPts val="400"/>
              </a:spcAft>
              <a:buNone/>
            </a:pPr>
            <a:r>
              <a:rPr lang="zh-CN" altLang="zh-CN" dirty="0"/>
              <a:t>（</a:t>
            </a:r>
            <a:r>
              <a:rPr lang="en-US" altLang="zh-CN" dirty="0"/>
              <a:t>3</a:t>
            </a:r>
            <a:r>
              <a:rPr lang="zh-CN" altLang="zh-CN" dirty="0"/>
              <a:t>）</a:t>
            </a:r>
            <a:r>
              <a:rPr lang="en-US" altLang="zh-CN" dirty="0" err="1"/>
              <a:t>Numpy</a:t>
            </a:r>
            <a:r>
              <a:rPr lang="zh-CN" altLang="zh-CN" dirty="0"/>
              <a:t>数组运算</a:t>
            </a:r>
          </a:p>
          <a:p>
            <a:pPr marL="0" indent="0" algn="just">
              <a:spcBef>
                <a:spcPts val="600"/>
              </a:spcBef>
              <a:spcAft>
                <a:spcPts val="400"/>
              </a:spcAft>
              <a:buNone/>
            </a:pPr>
            <a:r>
              <a:rPr lang="zh-CN" altLang="en-US" b="1" dirty="0">
                <a:solidFill>
                  <a:srgbClr val="002060"/>
                </a:solidFill>
              </a:rPr>
              <a:t>    连接数组</a:t>
            </a:r>
            <a:r>
              <a:rPr lang="zh-CN" altLang="en-US" dirty="0"/>
              <a:t>：</a:t>
            </a:r>
            <a:endParaRPr lang="en-US" altLang="zh-CN" b="1" dirty="0">
              <a:solidFill>
                <a:srgbClr val="002060"/>
              </a:solidFill>
            </a:endParaRPr>
          </a:p>
          <a:p>
            <a:pPr marL="0" indent="0" algn="just">
              <a:lnSpc>
                <a:spcPct val="150000"/>
              </a:lnSpc>
              <a:spcBef>
                <a:spcPts val="600"/>
              </a:spcBef>
              <a:spcAft>
                <a:spcPts val="400"/>
              </a:spcAft>
              <a:buNone/>
            </a:pPr>
            <a:r>
              <a:rPr lang="en-US" altLang="zh-CN" dirty="0"/>
              <a:t>    </a:t>
            </a:r>
            <a:r>
              <a:rPr lang="en-US" altLang="zh-CN" dirty="0" err="1"/>
              <a:t>Numpy</a:t>
            </a:r>
            <a:r>
              <a:rPr lang="zh-CN" altLang="zh-CN" dirty="0"/>
              <a:t>可以对相同形状的数组进行不同的连接操作，例如，</a:t>
            </a:r>
            <a:r>
              <a:rPr lang="zh-CN" altLang="zh-CN" dirty="0">
                <a:solidFill>
                  <a:srgbClr val="002060"/>
                </a:solidFill>
              </a:rPr>
              <a:t>沿现有轴的数组序列进行连接（</a:t>
            </a:r>
            <a:r>
              <a:rPr lang="en-US" altLang="zh-CN" dirty="0">
                <a:solidFill>
                  <a:srgbClr val="002060"/>
                </a:solidFill>
              </a:rPr>
              <a:t>concatenate</a:t>
            </a:r>
            <a:r>
              <a:rPr lang="zh-CN" altLang="zh-CN" dirty="0">
                <a:solidFill>
                  <a:srgbClr val="002060"/>
                </a:solidFill>
              </a:rPr>
              <a:t>），沿着新的轴加入一个数组栈（</a:t>
            </a:r>
            <a:r>
              <a:rPr lang="en-US" altLang="zh-CN" dirty="0">
                <a:solidFill>
                  <a:srgbClr val="002060"/>
                </a:solidFill>
              </a:rPr>
              <a:t>stack</a:t>
            </a:r>
            <a:r>
              <a:rPr lang="zh-CN" altLang="zh-CN" dirty="0">
                <a:solidFill>
                  <a:srgbClr val="002060"/>
                </a:solidFill>
              </a:rPr>
              <a:t>），沿着水平堆叠方向、列方向连接数组，以及沿着竖直堆叠方向、行方向连接数组</a:t>
            </a:r>
            <a:r>
              <a:rPr lang="zh-CN" altLang="zh-CN" dirty="0"/>
              <a:t>等。</a:t>
            </a:r>
            <a:endParaRPr lang="en-US" altLang="zh-CN" dirty="0"/>
          </a:p>
          <a:p>
            <a:r>
              <a:rPr lang="en-US" altLang="zh-CN" b="1" dirty="0" err="1"/>
              <a:t>numpy.concatenate</a:t>
            </a:r>
            <a:r>
              <a:rPr lang="en-US" altLang="zh-CN" b="1" dirty="0"/>
              <a:t>((arr1, arr2, ...), axis)</a:t>
            </a:r>
            <a:endParaRPr lang="zh-CN" altLang="zh-CN" b="1" dirty="0"/>
          </a:p>
          <a:p>
            <a:r>
              <a:rPr lang="en-US" altLang="zh-CN" b="1" dirty="0" err="1"/>
              <a:t>numpy.stack</a:t>
            </a:r>
            <a:r>
              <a:rPr lang="en-US" altLang="zh-CN" b="1" dirty="0"/>
              <a:t>(</a:t>
            </a:r>
            <a:r>
              <a:rPr lang="en-US" altLang="zh-CN" b="1" dirty="0" err="1"/>
              <a:t>arr</a:t>
            </a:r>
            <a:r>
              <a:rPr lang="en-US" altLang="zh-CN" b="1" dirty="0"/>
              <a:t>, axis)</a:t>
            </a:r>
          </a:p>
          <a:p>
            <a:r>
              <a:rPr lang="en-US" altLang="zh-CN" b="1" dirty="0" err="1"/>
              <a:t>numpy.hstack</a:t>
            </a:r>
            <a:r>
              <a:rPr lang="en-US" altLang="zh-CN" b="1" dirty="0"/>
              <a:t>()</a:t>
            </a:r>
          </a:p>
          <a:p>
            <a:r>
              <a:rPr lang="en-US" altLang="zh-CN" b="1" dirty="0" err="1"/>
              <a:t>numpy.vstack</a:t>
            </a:r>
            <a:r>
              <a:rPr lang="en-US" altLang="zh-CN" b="1" dirty="0"/>
              <a:t>()</a:t>
            </a:r>
            <a:endParaRPr lang="zh-CN" altLang="zh-CN" b="1"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9266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265523"/>
          </a:xfrm>
        </p:spPr>
        <p:txBody>
          <a:bodyPr>
            <a:normAutofit/>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spcAft>
                <a:spcPts val="400"/>
              </a:spcAft>
              <a:buNone/>
            </a:pPr>
            <a:r>
              <a:rPr lang="zh-CN" altLang="zh-CN" dirty="0"/>
              <a:t>（</a:t>
            </a:r>
            <a:r>
              <a:rPr lang="en-US" altLang="zh-CN" dirty="0"/>
              <a:t>3</a:t>
            </a:r>
            <a:r>
              <a:rPr lang="zh-CN" altLang="zh-CN" dirty="0"/>
              <a:t>）</a:t>
            </a:r>
            <a:r>
              <a:rPr lang="en-US" altLang="zh-CN" dirty="0" err="1"/>
              <a:t>Numpy</a:t>
            </a:r>
            <a:r>
              <a:rPr lang="zh-CN" altLang="zh-CN" dirty="0"/>
              <a:t>数组运算</a:t>
            </a:r>
          </a:p>
          <a:p>
            <a:pPr marL="0" indent="0" algn="just">
              <a:spcBef>
                <a:spcPts val="600"/>
              </a:spcBef>
              <a:spcAft>
                <a:spcPts val="400"/>
              </a:spcAft>
              <a:buNone/>
            </a:pPr>
            <a:r>
              <a:rPr lang="zh-CN" altLang="en-US" b="1" dirty="0">
                <a:solidFill>
                  <a:srgbClr val="002060"/>
                </a:solidFill>
              </a:rPr>
              <a:t>    分割数组</a:t>
            </a:r>
            <a:endParaRPr lang="en-US" altLang="zh-CN" b="1" dirty="0">
              <a:solidFill>
                <a:srgbClr val="002060"/>
              </a:solidFill>
            </a:endParaRPr>
          </a:p>
          <a:p>
            <a:pPr marL="0" indent="0">
              <a:lnSpc>
                <a:spcPct val="150000"/>
              </a:lnSpc>
              <a:buNone/>
            </a:pPr>
            <a:r>
              <a:rPr lang="en-US" altLang="zh-CN" b="1" dirty="0">
                <a:solidFill>
                  <a:srgbClr val="002060"/>
                </a:solidFill>
              </a:rPr>
              <a:t>    </a:t>
            </a:r>
            <a:r>
              <a:rPr lang="en-US" altLang="zh-CN" dirty="0" err="1"/>
              <a:t>Numpy</a:t>
            </a:r>
            <a:r>
              <a:rPr lang="zh-CN" altLang="zh-CN" dirty="0"/>
              <a:t>中的一些函数可以用来分割数组，可以将一个数组分割为多个子数组（</a:t>
            </a:r>
            <a:r>
              <a:rPr lang="en-US" altLang="zh-CN" dirty="0"/>
              <a:t>split</a:t>
            </a:r>
            <a:r>
              <a:rPr lang="zh-CN" altLang="zh-CN" dirty="0"/>
              <a:t>函数）、按水平（列）分割（</a:t>
            </a:r>
            <a:r>
              <a:rPr lang="en-US" altLang="zh-CN" dirty="0" err="1"/>
              <a:t>hsplit</a:t>
            </a:r>
            <a:r>
              <a:rPr lang="zh-CN" altLang="zh-CN" dirty="0"/>
              <a:t>函数）以及按垂直（行）分割（</a:t>
            </a:r>
            <a:r>
              <a:rPr lang="en-US" altLang="zh-CN" dirty="0" err="1"/>
              <a:t>vsplit</a:t>
            </a:r>
            <a:r>
              <a:rPr lang="zh-CN" altLang="zh-CN" dirty="0"/>
              <a:t>函数）等。</a:t>
            </a:r>
          </a:p>
          <a:p>
            <a:r>
              <a:rPr lang="en-US" altLang="zh-CN" b="1" dirty="0" err="1"/>
              <a:t>numpy.split</a:t>
            </a:r>
            <a:r>
              <a:rPr lang="en-US" altLang="zh-CN" b="1" dirty="0"/>
              <a:t>(</a:t>
            </a:r>
            <a:r>
              <a:rPr lang="en-US" altLang="zh-CN" b="1" dirty="0" err="1"/>
              <a:t>arr</a:t>
            </a:r>
            <a:r>
              <a:rPr lang="en-US" altLang="zh-CN" b="1" dirty="0"/>
              <a:t>, </a:t>
            </a:r>
            <a:r>
              <a:rPr lang="en-US" altLang="zh-CN" b="1" dirty="0" err="1"/>
              <a:t>indices_or_sections</a:t>
            </a:r>
            <a:r>
              <a:rPr lang="en-US" altLang="zh-CN" b="1" dirty="0"/>
              <a:t>, axis)</a:t>
            </a:r>
          </a:p>
          <a:p>
            <a:r>
              <a:rPr lang="en-US" altLang="zh-CN" b="1" dirty="0" err="1"/>
              <a:t>numpy.hsplit</a:t>
            </a:r>
            <a:r>
              <a:rPr lang="en-US" altLang="zh-CN" b="1" dirty="0"/>
              <a:t>(</a:t>
            </a:r>
            <a:r>
              <a:rPr lang="en-US" altLang="zh-CN" b="1" dirty="0" err="1"/>
              <a:t>arr</a:t>
            </a:r>
            <a:r>
              <a:rPr lang="en-US" altLang="zh-CN" b="1" dirty="0"/>
              <a:t>, indices)</a:t>
            </a:r>
            <a:endParaRPr lang="zh-CN" altLang="zh-CN" dirty="0"/>
          </a:p>
          <a:p>
            <a:r>
              <a:rPr lang="en-US" altLang="zh-CN" b="1" dirty="0" err="1"/>
              <a:t>numpy.vsplit</a:t>
            </a:r>
            <a:r>
              <a:rPr lang="en-US" altLang="zh-CN" b="1" dirty="0"/>
              <a:t>(</a:t>
            </a:r>
            <a:r>
              <a:rPr lang="en-US" altLang="zh-CN" b="1" dirty="0" err="1"/>
              <a:t>arr</a:t>
            </a:r>
            <a:r>
              <a:rPr lang="en-US" altLang="zh-CN" b="1" dirty="0"/>
              <a:t>, indices)</a:t>
            </a:r>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319703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487497"/>
          </a:xfrm>
        </p:spPr>
        <p:txBody>
          <a:bodyPr>
            <a:normAutofit lnSpcReduction="10000"/>
          </a:bodyPr>
          <a:lstStyle/>
          <a:p>
            <a:pPr algn="just">
              <a:lnSpc>
                <a:spcPct val="150000"/>
              </a:lnSpc>
              <a:spcBef>
                <a:spcPts val="1000"/>
              </a:spcBef>
            </a:pPr>
            <a:r>
              <a:rPr lang="en-US" altLang="zh-CN" sz="2200" b="1" dirty="0"/>
              <a:t>11.2.3 </a:t>
            </a:r>
            <a:r>
              <a:rPr lang="en-US" altLang="zh-CN" sz="2200" b="1" dirty="0" err="1"/>
              <a:t>Numpy</a:t>
            </a:r>
            <a:r>
              <a:rPr lang="zh-CN" altLang="en-US" sz="2200" b="1" dirty="0"/>
              <a:t>数组操作</a:t>
            </a:r>
            <a:endParaRPr lang="en-US" altLang="zh-CN" sz="2200" b="1" dirty="0"/>
          </a:p>
          <a:p>
            <a:pPr marL="0" indent="0" algn="just">
              <a:lnSpc>
                <a:spcPct val="150000"/>
              </a:lnSpc>
              <a:spcBef>
                <a:spcPts val="1000"/>
              </a:spcBef>
              <a:spcAft>
                <a:spcPts val="400"/>
              </a:spcAft>
              <a:buNone/>
            </a:pPr>
            <a:r>
              <a:rPr lang="zh-CN" altLang="zh-CN" dirty="0"/>
              <a:t>（</a:t>
            </a:r>
            <a:r>
              <a:rPr lang="en-US" altLang="zh-CN" dirty="0"/>
              <a:t>3</a:t>
            </a:r>
            <a:r>
              <a:rPr lang="zh-CN" altLang="zh-CN" dirty="0"/>
              <a:t>）</a:t>
            </a:r>
            <a:r>
              <a:rPr lang="en-US" altLang="zh-CN" dirty="0" err="1"/>
              <a:t>Numpy</a:t>
            </a:r>
            <a:r>
              <a:rPr lang="zh-CN" altLang="zh-CN" dirty="0"/>
              <a:t>数组运算</a:t>
            </a:r>
          </a:p>
          <a:p>
            <a:pPr marL="0" indent="0" algn="just">
              <a:spcBef>
                <a:spcPts val="600"/>
              </a:spcBef>
              <a:spcAft>
                <a:spcPts val="400"/>
              </a:spcAft>
              <a:buNone/>
            </a:pPr>
            <a:r>
              <a:rPr lang="zh-CN" altLang="en-US" b="1" dirty="0">
                <a:solidFill>
                  <a:srgbClr val="002060"/>
                </a:solidFill>
              </a:rPr>
              <a:t>    添加与删除数组元素</a:t>
            </a:r>
            <a:endParaRPr lang="en-US" altLang="zh-CN" b="1" dirty="0">
              <a:solidFill>
                <a:srgbClr val="002060"/>
              </a:solidFill>
            </a:endParaRPr>
          </a:p>
          <a:p>
            <a:pPr marL="0" indent="0">
              <a:lnSpc>
                <a:spcPct val="150000"/>
              </a:lnSpc>
              <a:spcBef>
                <a:spcPts val="400"/>
              </a:spcBef>
              <a:buNone/>
            </a:pPr>
            <a:r>
              <a:rPr lang="en-US" altLang="zh-CN" b="1" dirty="0">
                <a:solidFill>
                  <a:srgbClr val="002060"/>
                </a:solidFill>
              </a:rPr>
              <a:t>    </a:t>
            </a:r>
            <a:r>
              <a:rPr lang="en-US" altLang="zh-CN" dirty="0" err="1"/>
              <a:t>Numpy</a:t>
            </a:r>
            <a:r>
              <a:rPr lang="zh-CN" altLang="en-US" dirty="0"/>
              <a:t>可以用来对数组进行元素的添加与删除，如将新的元素值添加到数组的末尾，沿指定的轴将值插入到数组，删除数组某个轴的子数组等，该功能主要由五个函数来完成：</a:t>
            </a:r>
            <a:r>
              <a:rPr lang="en-US" altLang="zh-CN" dirty="0"/>
              <a:t>resize()</a:t>
            </a:r>
            <a:r>
              <a:rPr lang="zh-CN" altLang="en-US" dirty="0"/>
              <a:t>、</a:t>
            </a:r>
            <a:r>
              <a:rPr lang="en-US" altLang="zh-CN" dirty="0"/>
              <a:t>append()</a:t>
            </a:r>
            <a:r>
              <a:rPr lang="zh-CN" altLang="en-US" dirty="0"/>
              <a:t>、</a:t>
            </a:r>
            <a:r>
              <a:rPr lang="en-US" altLang="zh-CN" dirty="0"/>
              <a:t>insert()</a:t>
            </a:r>
            <a:r>
              <a:rPr lang="zh-CN" altLang="en-US" dirty="0"/>
              <a:t>、</a:t>
            </a:r>
            <a:r>
              <a:rPr lang="en-US" altLang="zh-CN" dirty="0"/>
              <a:t>delete()</a:t>
            </a:r>
            <a:r>
              <a:rPr lang="zh-CN" altLang="en-US" dirty="0"/>
              <a:t>和</a:t>
            </a:r>
            <a:r>
              <a:rPr lang="en-US" altLang="zh-CN" dirty="0"/>
              <a:t>unique()</a:t>
            </a:r>
            <a:r>
              <a:rPr lang="zh-CN" altLang="en-US" dirty="0"/>
              <a:t>。</a:t>
            </a:r>
            <a:endParaRPr lang="en-US" altLang="zh-CN" dirty="0"/>
          </a:p>
          <a:p>
            <a:r>
              <a:rPr lang="en-US" altLang="zh-CN" b="1" dirty="0" err="1"/>
              <a:t>numpy.resize</a:t>
            </a:r>
            <a:r>
              <a:rPr lang="en-US" altLang="zh-CN" b="1" dirty="0"/>
              <a:t>(</a:t>
            </a:r>
            <a:r>
              <a:rPr lang="en-US" altLang="zh-CN" b="1" dirty="0" err="1"/>
              <a:t>arr</a:t>
            </a:r>
            <a:r>
              <a:rPr lang="en-US" altLang="zh-CN" b="1" dirty="0"/>
              <a:t>, shape)</a:t>
            </a:r>
            <a:endParaRPr lang="zh-CN" altLang="zh-CN" dirty="0"/>
          </a:p>
          <a:p>
            <a:r>
              <a:rPr lang="en-US" altLang="zh-CN" b="1" dirty="0" err="1"/>
              <a:t>numpy.append</a:t>
            </a:r>
            <a:r>
              <a:rPr lang="en-US" altLang="zh-CN" b="1" dirty="0"/>
              <a:t>(</a:t>
            </a:r>
            <a:r>
              <a:rPr lang="en-US" altLang="zh-CN" b="1" dirty="0" err="1"/>
              <a:t>arr</a:t>
            </a:r>
            <a:r>
              <a:rPr lang="en-US" altLang="zh-CN" b="1" dirty="0"/>
              <a:t>, values, axis=None)</a:t>
            </a:r>
            <a:endParaRPr lang="zh-CN" altLang="zh-CN" dirty="0"/>
          </a:p>
          <a:p>
            <a:r>
              <a:rPr lang="en-US" altLang="zh-CN" b="1" dirty="0" err="1"/>
              <a:t>numpy.insert</a:t>
            </a:r>
            <a:r>
              <a:rPr lang="en-US" altLang="zh-CN" b="1" dirty="0"/>
              <a:t>(</a:t>
            </a:r>
            <a:r>
              <a:rPr lang="en-US" altLang="zh-CN" b="1" dirty="0" err="1"/>
              <a:t>arr</a:t>
            </a:r>
            <a:r>
              <a:rPr lang="en-US" altLang="zh-CN" b="1" dirty="0"/>
              <a:t>, obj, values, axis)</a:t>
            </a:r>
          </a:p>
          <a:p>
            <a:r>
              <a:rPr lang="en-US" altLang="zh-CN" b="1" dirty="0" err="1"/>
              <a:t>numpy.delete</a:t>
            </a:r>
            <a:r>
              <a:rPr lang="en-US" altLang="zh-CN" b="1" dirty="0"/>
              <a:t>(</a:t>
            </a:r>
            <a:r>
              <a:rPr lang="en-US" altLang="zh-CN" b="1" dirty="0" err="1"/>
              <a:t>arr</a:t>
            </a:r>
            <a:r>
              <a:rPr lang="en-US" altLang="zh-CN" b="1" dirty="0"/>
              <a:t>, obj, axis)</a:t>
            </a:r>
          </a:p>
          <a:p>
            <a:r>
              <a:rPr lang="en-US" altLang="zh-CN" b="1" dirty="0" err="1"/>
              <a:t>numpy.unique</a:t>
            </a:r>
            <a:r>
              <a:rPr lang="en-US" altLang="zh-CN" b="1" dirty="0"/>
              <a:t>(</a:t>
            </a:r>
            <a:r>
              <a:rPr lang="en-US" altLang="zh-CN" b="1" dirty="0" err="1"/>
              <a:t>arr</a:t>
            </a:r>
            <a:r>
              <a:rPr lang="en-US" altLang="zh-CN" b="1" dirty="0"/>
              <a:t>, </a:t>
            </a:r>
            <a:r>
              <a:rPr lang="en-US" altLang="zh-CN" b="1" dirty="0" err="1"/>
              <a:t>return_index</a:t>
            </a:r>
            <a:r>
              <a:rPr lang="en-US" altLang="zh-CN" b="1" dirty="0"/>
              <a:t>, </a:t>
            </a:r>
            <a:r>
              <a:rPr lang="en-US" altLang="zh-CN" b="1" dirty="0" err="1"/>
              <a:t>return_inverse</a:t>
            </a:r>
            <a:r>
              <a:rPr lang="en-US" altLang="zh-CN" b="1" dirty="0"/>
              <a:t>, </a:t>
            </a:r>
            <a:r>
              <a:rPr lang="en-US" altLang="zh-CN" b="1" dirty="0" err="1"/>
              <a:t>return_counts</a:t>
            </a:r>
            <a:r>
              <a:rPr lang="en-US" altLang="zh-CN" b="1" dirty="0"/>
              <a:t>)</a:t>
            </a:r>
            <a:endParaRPr lang="zh-CN" altLang="zh-CN" dirty="0"/>
          </a:p>
          <a:p>
            <a:endParaRPr lang="zh-CN" altLang="zh-CN" dirty="0"/>
          </a:p>
          <a:p>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179011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2303663"/>
          </a:xfrm>
        </p:spPr>
        <p:txBody>
          <a:bodyPr>
            <a:normAutofit/>
          </a:bodyPr>
          <a:lstStyle/>
          <a:p>
            <a:pPr algn="just">
              <a:lnSpc>
                <a:spcPct val="150000"/>
              </a:lnSpc>
              <a:spcBef>
                <a:spcPts val="1000"/>
              </a:spcBef>
            </a:pPr>
            <a:r>
              <a:rPr lang="en-US" altLang="zh-CN" sz="2200" b="1" dirty="0"/>
              <a:t>11.2.4 </a:t>
            </a:r>
            <a:r>
              <a:rPr lang="en-US" altLang="zh-CN" sz="2200" b="1" dirty="0" err="1"/>
              <a:t>Numpy</a:t>
            </a:r>
            <a:r>
              <a:rPr lang="zh-CN" altLang="en-US" sz="2200" b="1" dirty="0"/>
              <a:t>字符串函数</a:t>
            </a:r>
            <a:endParaRPr lang="en-US" altLang="zh-CN" sz="2200" b="1" dirty="0"/>
          </a:p>
          <a:p>
            <a:pPr marL="0" indent="0" algn="just">
              <a:lnSpc>
                <a:spcPct val="150000"/>
              </a:lnSpc>
              <a:spcBef>
                <a:spcPts val="1000"/>
              </a:spcBef>
              <a:buNone/>
            </a:pPr>
            <a:r>
              <a:rPr lang="en-US" altLang="zh-CN" dirty="0"/>
              <a:t>    </a:t>
            </a:r>
            <a:r>
              <a:rPr lang="en-US" altLang="zh-CN" dirty="0" err="1"/>
              <a:t>Numpy</a:t>
            </a:r>
            <a:r>
              <a:rPr lang="zh-CN" altLang="zh-CN" dirty="0"/>
              <a:t>的字符串函数可以对字符串或元素为字符串类型的数组进行一系列操作，例如连接字符串数组、字符串首字母大写、返回字符串中的单词列表、用指定字符串替换特定子字符串的所有匹配项等。</a:t>
            </a:r>
          </a:p>
          <a:p>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pic>
        <p:nvPicPr>
          <p:cNvPr id="2" name="图片 1">
            <a:extLst>
              <a:ext uri="{FF2B5EF4-FFF2-40B4-BE49-F238E27FC236}">
                <a16:creationId xmlns:a16="http://schemas.microsoft.com/office/drawing/2014/main" id="{0B8AFD4F-19A6-4A85-B62B-7CC959722F61}"/>
              </a:ext>
            </a:extLst>
          </p:cNvPr>
          <p:cNvPicPr>
            <a:picLocks noChangeAspect="1"/>
          </p:cNvPicPr>
          <p:nvPr/>
        </p:nvPicPr>
        <p:blipFill rotWithShape="1">
          <a:blip r:embed="rId3"/>
          <a:srcRect t="2654" b="50039"/>
          <a:stretch/>
        </p:blipFill>
        <p:spPr>
          <a:xfrm>
            <a:off x="965752" y="3429000"/>
            <a:ext cx="5091462" cy="3184362"/>
          </a:xfrm>
          <a:prstGeom prst="rect">
            <a:avLst/>
          </a:prstGeom>
        </p:spPr>
      </p:pic>
      <p:pic>
        <p:nvPicPr>
          <p:cNvPr id="4" name="图片 3">
            <a:extLst>
              <a:ext uri="{FF2B5EF4-FFF2-40B4-BE49-F238E27FC236}">
                <a16:creationId xmlns:a16="http://schemas.microsoft.com/office/drawing/2014/main" id="{29888B5B-9868-4BFD-8ADB-CAB6F5622638}"/>
              </a:ext>
            </a:extLst>
          </p:cNvPr>
          <p:cNvPicPr>
            <a:picLocks noChangeAspect="1"/>
          </p:cNvPicPr>
          <p:nvPr/>
        </p:nvPicPr>
        <p:blipFill rotWithShape="1">
          <a:blip r:embed="rId3"/>
          <a:srcRect t="46740"/>
          <a:stretch/>
        </p:blipFill>
        <p:spPr>
          <a:xfrm>
            <a:off x="6380922" y="3429000"/>
            <a:ext cx="5091462" cy="2951922"/>
          </a:xfrm>
          <a:prstGeom prst="rect">
            <a:avLst/>
          </a:prstGeom>
        </p:spPr>
      </p:pic>
    </p:spTree>
    <p:extLst>
      <p:ext uri="{BB962C8B-B14F-4D97-AF65-F5344CB8AC3E}">
        <p14:creationId xmlns:p14="http://schemas.microsoft.com/office/powerpoint/2010/main" val="334566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1"/>
            <a:ext cx="9980681" cy="2489808"/>
          </a:xfrm>
        </p:spPr>
        <p:txBody>
          <a:bodyPr>
            <a:normAutofit lnSpcReduction="10000"/>
          </a:bodyPr>
          <a:lstStyle/>
          <a:p>
            <a:pPr algn="just">
              <a:lnSpc>
                <a:spcPct val="150000"/>
              </a:lnSpc>
            </a:pPr>
            <a:r>
              <a:rPr lang="en-US" altLang="zh-CN" sz="2200" b="1" dirty="0"/>
              <a:t>11.1.1 </a:t>
            </a:r>
            <a:r>
              <a:rPr lang="zh-CN" altLang="zh-CN" sz="2200" b="1" dirty="0"/>
              <a:t>数据和变量</a:t>
            </a:r>
            <a:endParaRPr lang="en-US" altLang="zh-CN" sz="2200" dirty="0"/>
          </a:p>
          <a:p>
            <a:pPr marL="0" indent="0" algn="just">
              <a:lnSpc>
                <a:spcPct val="150000"/>
              </a:lnSpc>
              <a:buNone/>
            </a:pPr>
            <a:r>
              <a:rPr lang="en-US" altLang="zh-CN" dirty="0"/>
              <a:t>    </a:t>
            </a:r>
            <a:r>
              <a:rPr lang="zh-CN" altLang="zh-CN" dirty="0"/>
              <a:t>在进行数据分析前，首先需要了解</a:t>
            </a:r>
            <a:r>
              <a:rPr lang="zh-CN" altLang="zh-CN" dirty="0">
                <a:solidFill>
                  <a:srgbClr val="002060"/>
                </a:solidFill>
              </a:rPr>
              <a:t>数据的形式</a:t>
            </a:r>
            <a:r>
              <a:rPr lang="zh-CN" altLang="zh-CN" dirty="0"/>
              <a:t>，</a:t>
            </a:r>
            <a:r>
              <a:rPr lang="zh-CN" altLang="en-US" dirty="0"/>
              <a:t>下表</a:t>
            </a:r>
            <a:r>
              <a:rPr lang="zh-CN" altLang="zh-CN" dirty="0"/>
              <a:t>给出一个常见的结构化数据表格示例，也称为关系表，或者二维表。表格第一行为变量（</a:t>
            </a:r>
            <a:r>
              <a:rPr lang="en-US" altLang="zh-CN" dirty="0"/>
              <a:t>variable</a:t>
            </a:r>
            <a:r>
              <a:rPr lang="zh-CN" altLang="zh-CN" dirty="0"/>
              <a:t>）的名称，即学号、姓名、性别、课程</a:t>
            </a:r>
            <a:r>
              <a:rPr lang="en-US" altLang="zh-CN" dirty="0"/>
              <a:t>1</a:t>
            </a:r>
            <a:r>
              <a:rPr lang="zh-CN" altLang="zh-CN" dirty="0"/>
              <a:t>等。第二行开始为每一个变量相对应的观测数据，每一行观测数据对应于一名学生的课程成绩及其他信息。一般称每一行数据为一个样本（</a:t>
            </a:r>
            <a:r>
              <a:rPr lang="en-US" altLang="zh-CN" dirty="0"/>
              <a:t>sample</a:t>
            </a:r>
            <a:r>
              <a:rPr lang="zh-CN" altLang="zh-CN" dirty="0"/>
              <a:t>）。</a:t>
            </a:r>
            <a:endParaRPr lang="en-US" dirty="0"/>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2286502997"/>
              </p:ext>
            </p:extLst>
          </p:nvPr>
        </p:nvGraphicFramePr>
        <p:xfrm>
          <a:off x="2893258" y="3929744"/>
          <a:ext cx="6405483" cy="2830285"/>
        </p:xfrm>
        <a:graphic>
          <a:graphicData uri="http://schemas.openxmlformats.org/drawingml/2006/table">
            <a:tbl>
              <a:tblPr firstRow="1" bandRow="1">
                <a:tableStyleId>{5C22544A-7EE6-4342-B048-85BDC9FD1C3A}</a:tableStyleId>
              </a:tblPr>
              <a:tblGrid>
                <a:gridCol w="1168772">
                  <a:extLst>
                    <a:ext uri="{9D8B030D-6E8A-4147-A177-3AD203B41FA5}">
                      <a16:colId xmlns:a16="http://schemas.microsoft.com/office/drawing/2014/main" val="20000"/>
                    </a:ext>
                  </a:extLst>
                </a:gridCol>
                <a:gridCol w="661366">
                  <a:extLst>
                    <a:ext uri="{9D8B030D-6E8A-4147-A177-3AD203B41FA5}">
                      <a16:colId xmlns:a16="http://schemas.microsoft.com/office/drawing/2014/main" val="2609739801"/>
                    </a:ext>
                  </a:extLst>
                </a:gridCol>
                <a:gridCol w="915069">
                  <a:extLst>
                    <a:ext uri="{9D8B030D-6E8A-4147-A177-3AD203B41FA5}">
                      <a16:colId xmlns:a16="http://schemas.microsoft.com/office/drawing/2014/main" val="2673530451"/>
                    </a:ext>
                  </a:extLst>
                </a:gridCol>
                <a:gridCol w="915069">
                  <a:extLst>
                    <a:ext uri="{9D8B030D-6E8A-4147-A177-3AD203B41FA5}">
                      <a16:colId xmlns:a16="http://schemas.microsoft.com/office/drawing/2014/main" val="948138890"/>
                    </a:ext>
                  </a:extLst>
                </a:gridCol>
                <a:gridCol w="915069">
                  <a:extLst>
                    <a:ext uri="{9D8B030D-6E8A-4147-A177-3AD203B41FA5}">
                      <a16:colId xmlns:a16="http://schemas.microsoft.com/office/drawing/2014/main" val="4228571791"/>
                    </a:ext>
                  </a:extLst>
                </a:gridCol>
                <a:gridCol w="915069">
                  <a:extLst>
                    <a:ext uri="{9D8B030D-6E8A-4147-A177-3AD203B41FA5}">
                      <a16:colId xmlns:a16="http://schemas.microsoft.com/office/drawing/2014/main" val="20001"/>
                    </a:ext>
                  </a:extLst>
                </a:gridCol>
                <a:gridCol w="915069">
                  <a:extLst>
                    <a:ext uri="{9D8B030D-6E8A-4147-A177-3AD203B41FA5}">
                      <a16:colId xmlns:a16="http://schemas.microsoft.com/office/drawing/2014/main" val="20002"/>
                    </a:ext>
                  </a:extLst>
                </a:gridCol>
              </a:tblGrid>
              <a:tr h="485577">
                <a:tc>
                  <a:txBody>
                    <a:bodyPr/>
                    <a:lstStyle/>
                    <a:p>
                      <a:pPr algn="ctr">
                        <a:lnSpc>
                          <a:spcPct val="150000"/>
                        </a:lnSpc>
                        <a:spcAft>
                          <a:spcPts val="0"/>
                        </a:spcAft>
                      </a:pP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学号</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姓名</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性别</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课程</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课程</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课程</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85577">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20190001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李明</a:t>
                      </a: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男</a:t>
                      </a: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90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6801705"/>
                  </a:ext>
                </a:extLst>
              </a:tr>
              <a:tr h="485577">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20190002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王文</a:t>
                      </a: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女</a:t>
                      </a: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95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3992260"/>
                  </a:ext>
                </a:extLst>
              </a:tr>
              <a:tr h="485577">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20190003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周航</a:t>
                      </a: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男</a:t>
                      </a: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7085">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5577">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20190100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张毅</a:t>
                      </a:r>
                    </a:p>
                  </a:txBody>
                  <a:tcPr marL="68580" marR="68580" marT="0" marB="0"/>
                </a:tc>
                <a:tc>
                  <a:txBody>
                    <a:bodyPr/>
                    <a:lstStyle/>
                    <a:p>
                      <a:pPr algn="ctr">
                        <a:lnSpc>
                          <a:spcPct val="15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男</a:t>
                      </a: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92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2303663"/>
          </a:xfrm>
        </p:spPr>
        <p:txBody>
          <a:bodyPr>
            <a:normAutofit/>
          </a:bodyPr>
          <a:lstStyle/>
          <a:p>
            <a:pPr algn="just">
              <a:lnSpc>
                <a:spcPct val="150000"/>
              </a:lnSpc>
              <a:spcBef>
                <a:spcPts val="1000"/>
              </a:spcBef>
            </a:pPr>
            <a:r>
              <a:rPr lang="en-US" altLang="zh-CN" sz="2200" b="1" dirty="0"/>
              <a:t>11.2.5 </a:t>
            </a:r>
            <a:r>
              <a:rPr lang="en-US" altLang="zh-CN" sz="2200" b="1" dirty="0" err="1"/>
              <a:t>Numpy</a:t>
            </a:r>
            <a:r>
              <a:rPr lang="zh-CN" altLang="en-US" sz="2200" b="1" dirty="0"/>
              <a:t>计算函数</a:t>
            </a:r>
            <a:endParaRPr lang="en-US" altLang="zh-CN" sz="2200" b="1" dirty="0"/>
          </a:p>
          <a:p>
            <a:pPr marL="0" indent="0">
              <a:lnSpc>
                <a:spcPct val="150000"/>
              </a:lnSpc>
              <a:buNone/>
            </a:pPr>
            <a:r>
              <a:rPr lang="en-US" altLang="zh-CN" dirty="0"/>
              <a:t>    </a:t>
            </a:r>
            <a:r>
              <a:rPr lang="en-US" altLang="zh-CN" dirty="0" err="1"/>
              <a:t>Numpy</a:t>
            </a:r>
            <a:r>
              <a:rPr lang="zh-CN" altLang="zh-CN" dirty="0"/>
              <a:t>的计算函数包括算术函数、数学函数和统计函数等，能够对数组进行加、减、乘、除、幂、三角函数等运算。</a:t>
            </a:r>
            <a:endParaRPr lang="zh-CN" altLang="zh-CN" b="1" dirty="0"/>
          </a:p>
          <a:p>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pic>
        <p:nvPicPr>
          <p:cNvPr id="5" name="图片 4">
            <a:extLst>
              <a:ext uri="{FF2B5EF4-FFF2-40B4-BE49-F238E27FC236}">
                <a16:creationId xmlns:a16="http://schemas.microsoft.com/office/drawing/2014/main" id="{3FABA041-301C-4337-AEFB-3D61886F1CBE}"/>
              </a:ext>
            </a:extLst>
          </p:cNvPr>
          <p:cNvPicPr>
            <a:picLocks noChangeAspect="1"/>
          </p:cNvPicPr>
          <p:nvPr/>
        </p:nvPicPr>
        <p:blipFill>
          <a:blip r:embed="rId3"/>
          <a:stretch>
            <a:fillRect/>
          </a:stretch>
        </p:blipFill>
        <p:spPr>
          <a:xfrm>
            <a:off x="2732841" y="3248686"/>
            <a:ext cx="6726317" cy="2933453"/>
          </a:xfrm>
          <a:prstGeom prst="rect">
            <a:avLst/>
          </a:prstGeom>
        </p:spPr>
      </p:pic>
    </p:spTree>
    <p:extLst>
      <p:ext uri="{BB962C8B-B14F-4D97-AF65-F5344CB8AC3E}">
        <p14:creationId xmlns:p14="http://schemas.microsoft.com/office/powerpoint/2010/main" val="17610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2303663"/>
          </a:xfrm>
        </p:spPr>
        <p:txBody>
          <a:bodyPr>
            <a:normAutofit/>
          </a:bodyPr>
          <a:lstStyle/>
          <a:p>
            <a:pPr algn="just">
              <a:lnSpc>
                <a:spcPct val="150000"/>
              </a:lnSpc>
              <a:spcBef>
                <a:spcPts val="1000"/>
              </a:spcBef>
            </a:pPr>
            <a:r>
              <a:rPr lang="en-US" altLang="zh-CN" sz="2200" b="1" dirty="0"/>
              <a:t>11.2.5 </a:t>
            </a:r>
            <a:r>
              <a:rPr lang="en-US" altLang="zh-CN" sz="2200" b="1" dirty="0" err="1"/>
              <a:t>Numpy</a:t>
            </a:r>
            <a:r>
              <a:rPr lang="zh-CN" altLang="en-US" sz="2200" b="1" dirty="0"/>
              <a:t>计算函数</a:t>
            </a:r>
            <a:endParaRPr lang="en-US" altLang="zh-CN" sz="2200" b="1" dirty="0"/>
          </a:p>
          <a:p>
            <a:pPr marL="0" indent="0">
              <a:lnSpc>
                <a:spcPct val="150000"/>
              </a:lnSpc>
              <a:buNone/>
            </a:pPr>
            <a:r>
              <a:rPr lang="en-US" altLang="zh-CN" dirty="0"/>
              <a:t>    </a:t>
            </a:r>
            <a:r>
              <a:rPr lang="en-US" altLang="zh-CN" dirty="0" err="1"/>
              <a:t>Numpy</a:t>
            </a:r>
            <a:r>
              <a:rPr lang="zh-CN" altLang="zh-CN" dirty="0"/>
              <a:t>的计算函数包括算术函数、数学函数和统计函数等，能够对数组进行加、减、乘、除、幂、三角函数等运算。</a:t>
            </a:r>
            <a:endParaRPr lang="zh-CN" altLang="zh-CN" b="1" dirty="0"/>
          </a:p>
          <a:p>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pic>
        <p:nvPicPr>
          <p:cNvPr id="2" name="图片 1">
            <a:extLst>
              <a:ext uri="{FF2B5EF4-FFF2-40B4-BE49-F238E27FC236}">
                <a16:creationId xmlns:a16="http://schemas.microsoft.com/office/drawing/2014/main" id="{9FC1846E-1D37-4CA5-929A-B10E5D840F57}"/>
              </a:ext>
            </a:extLst>
          </p:cNvPr>
          <p:cNvPicPr>
            <a:picLocks noChangeAspect="1"/>
          </p:cNvPicPr>
          <p:nvPr/>
        </p:nvPicPr>
        <p:blipFill>
          <a:blip r:embed="rId3"/>
          <a:stretch>
            <a:fillRect/>
          </a:stretch>
        </p:blipFill>
        <p:spPr>
          <a:xfrm>
            <a:off x="2573201" y="3429000"/>
            <a:ext cx="7348879" cy="2739127"/>
          </a:xfrm>
          <a:prstGeom prst="rect">
            <a:avLst/>
          </a:prstGeom>
        </p:spPr>
      </p:pic>
    </p:spTree>
    <p:extLst>
      <p:ext uri="{BB962C8B-B14F-4D97-AF65-F5344CB8AC3E}">
        <p14:creationId xmlns:p14="http://schemas.microsoft.com/office/powerpoint/2010/main" val="361736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487497"/>
          </a:xfrm>
        </p:spPr>
        <p:txBody>
          <a:bodyPr>
            <a:normAutofit/>
          </a:bodyPr>
          <a:lstStyle/>
          <a:p>
            <a:pPr algn="just">
              <a:lnSpc>
                <a:spcPct val="150000"/>
              </a:lnSpc>
              <a:spcBef>
                <a:spcPts val="1000"/>
              </a:spcBef>
            </a:pPr>
            <a:r>
              <a:rPr lang="en-US" altLang="zh-CN" sz="2200" b="1" dirty="0"/>
              <a:t>11.2.5 </a:t>
            </a:r>
            <a:r>
              <a:rPr lang="en-US" altLang="zh-CN" sz="2200" b="1" dirty="0" err="1"/>
              <a:t>Numpy</a:t>
            </a:r>
            <a:r>
              <a:rPr lang="zh-CN" altLang="en-US" sz="2200" b="1" dirty="0"/>
              <a:t>计算函数</a:t>
            </a:r>
            <a:endParaRPr lang="en-US" altLang="zh-CN" sz="2200" b="1" dirty="0"/>
          </a:p>
          <a:p>
            <a:pPr marL="540000" lvl="0" indent="0">
              <a:buNone/>
            </a:pPr>
            <a:r>
              <a:rPr lang="zh-CN" altLang="zh-CN" b="1" dirty="0">
                <a:solidFill>
                  <a:srgbClr val="002060"/>
                </a:solidFill>
              </a:rPr>
              <a:t>舍入函数</a:t>
            </a:r>
          </a:p>
          <a:p>
            <a:pPr marL="540000" indent="0">
              <a:buNone/>
            </a:pPr>
            <a:r>
              <a:rPr lang="zh-CN" altLang="zh-CN" dirty="0"/>
              <a:t>舍入函数返回指定数字的四舍五入值，如向上取整、向下取整等。</a:t>
            </a:r>
          </a:p>
          <a:p>
            <a:pPr marL="540000" indent="0">
              <a:buNone/>
            </a:pPr>
            <a:r>
              <a:rPr lang="en-US" altLang="zh-CN" dirty="0" err="1"/>
              <a:t>Numpy</a:t>
            </a:r>
            <a:r>
              <a:rPr lang="zh-CN" altLang="zh-CN" dirty="0"/>
              <a:t>中的舍入函数主要有三个：</a:t>
            </a:r>
          </a:p>
          <a:p>
            <a:pPr marL="540000" lvl="0" indent="0">
              <a:buNone/>
            </a:pPr>
            <a:r>
              <a:rPr lang="en-US" altLang="zh-CN" b="1" dirty="0" err="1">
                <a:solidFill>
                  <a:srgbClr val="002060"/>
                </a:solidFill>
              </a:rPr>
              <a:t>numpy.around</a:t>
            </a:r>
            <a:r>
              <a:rPr lang="en-US" altLang="zh-CN" b="1" dirty="0">
                <a:solidFill>
                  <a:srgbClr val="002060"/>
                </a:solidFill>
              </a:rPr>
              <a:t>(</a:t>
            </a:r>
            <a:r>
              <a:rPr lang="en-US" altLang="zh-CN" b="1" dirty="0" err="1">
                <a:solidFill>
                  <a:srgbClr val="002060"/>
                </a:solidFill>
              </a:rPr>
              <a:t>a,decimals</a:t>
            </a:r>
            <a:r>
              <a:rPr lang="en-US" altLang="zh-CN" b="1" dirty="0">
                <a:solidFill>
                  <a:srgbClr val="002060"/>
                </a:solidFill>
              </a:rPr>
              <a:t>)</a:t>
            </a:r>
            <a:r>
              <a:rPr lang="zh-CN" altLang="zh-CN" dirty="0"/>
              <a:t>，</a:t>
            </a:r>
            <a:r>
              <a:rPr lang="en-US" altLang="zh-CN" dirty="0"/>
              <a:t>a</a:t>
            </a:r>
            <a:r>
              <a:rPr lang="zh-CN" altLang="zh-CN" dirty="0"/>
              <a:t>为数组，</a:t>
            </a:r>
            <a:r>
              <a:rPr lang="en-US" altLang="zh-CN" dirty="0"/>
              <a:t>decimals</a:t>
            </a:r>
            <a:r>
              <a:rPr lang="zh-CN" altLang="zh-CN" dirty="0"/>
              <a:t>为舍入的小数位数，默认值为</a:t>
            </a:r>
            <a:r>
              <a:rPr lang="en-US" altLang="zh-CN" dirty="0"/>
              <a:t>0</a:t>
            </a:r>
            <a:r>
              <a:rPr lang="zh-CN" altLang="zh-CN" dirty="0"/>
              <a:t>，如果为负，整数将四舍五入到小数点左侧的位置。</a:t>
            </a:r>
            <a:br>
              <a:rPr lang="en-US" altLang="zh-CN" dirty="0"/>
            </a:br>
            <a:r>
              <a:rPr lang="zh-CN" altLang="zh-CN" dirty="0"/>
              <a:t>例如对于数字</a:t>
            </a:r>
            <a:r>
              <a:rPr lang="en-US" altLang="zh-CN" dirty="0"/>
              <a:t>3.12</a:t>
            </a:r>
            <a:r>
              <a:rPr lang="zh-CN" altLang="zh-CN" dirty="0"/>
              <a:t>，若</a:t>
            </a:r>
            <a:r>
              <a:rPr lang="en-US" altLang="zh-CN" dirty="0"/>
              <a:t>decimals</a:t>
            </a:r>
            <a:r>
              <a:rPr lang="zh-CN" altLang="zh-CN" dirty="0"/>
              <a:t>值为</a:t>
            </a:r>
            <a:r>
              <a:rPr lang="en-US" altLang="zh-CN" dirty="0"/>
              <a:t>-1</a:t>
            </a:r>
            <a:r>
              <a:rPr lang="zh-CN" altLang="zh-CN" dirty="0"/>
              <a:t>，则舍入个位数，结果为</a:t>
            </a:r>
            <a:r>
              <a:rPr lang="en-US" altLang="zh-CN" dirty="0"/>
              <a:t>0.</a:t>
            </a:r>
            <a:r>
              <a:rPr lang="zh-CN" altLang="zh-CN" dirty="0"/>
              <a:t>；</a:t>
            </a:r>
          </a:p>
          <a:p>
            <a:pPr marL="540000" lvl="0" indent="0">
              <a:buNone/>
            </a:pPr>
            <a:r>
              <a:rPr lang="en-US" altLang="zh-CN" b="1" dirty="0" err="1">
                <a:solidFill>
                  <a:srgbClr val="002060"/>
                </a:solidFill>
              </a:rPr>
              <a:t>numpy.floor</a:t>
            </a:r>
            <a:r>
              <a:rPr lang="en-US" altLang="zh-CN" b="1" dirty="0">
                <a:solidFill>
                  <a:srgbClr val="002060"/>
                </a:solidFill>
              </a:rPr>
              <a:t>(a)</a:t>
            </a:r>
            <a:r>
              <a:rPr lang="zh-CN" altLang="zh-CN" dirty="0"/>
              <a:t>，</a:t>
            </a:r>
            <a:r>
              <a:rPr lang="en-US" altLang="zh-CN" dirty="0"/>
              <a:t>a</a:t>
            </a:r>
            <a:r>
              <a:rPr lang="zh-CN" altLang="zh-CN" dirty="0"/>
              <a:t>为数组，返回小于或者等于表达式的最大整数，即向下取整。</a:t>
            </a:r>
          </a:p>
          <a:p>
            <a:pPr marL="540000" lvl="0" indent="0">
              <a:buNone/>
            </a:pPr>
            <a:r>
              <a:rPr lang="en-US" altLang="zh-CN" b="1" dirty="0" err="1">
                <a:solidFill>
                  <a:srgbClr val="002060"/>
                </a:solidFill>
              </a:rPr>
              <a:t>numpy.ceil</a:t>
            </a:r>
            <a:r>
              <a:rPr lang="en-US" altLang="zh-CN" b="1" dirty="0">
                <a:solidFill>
                  <a:srgbClr val="002060"/>
                </a:solidFill>
              </a:rPr>
              <a:t>(a)</a:t>
            </a:r>
            <a:r>
              <a:rPr lang="zh-CN" altLang="zh-CN" dirty="0"/>
              <a:t>，</a:t>
            </a:r>
            <a:r>
              <a:rPr lang="en-US" altLang="zh-CN" dirty="0"/>
              <a:t>a</a:t>
            </a:r>
            <a:r>
              <a:rPr lang="zh-CN" altLang="zh-CN" dirty="0"/>
              <a:t>为数组，返回大于或者等于表达式的最小整数，即向上取整。</a:t>
            </a:r>
          </a:p>
          <a:p>
            <a:pPr marL="0" indent="0">
              <a:lnSpc>
                <a:spcPct val="150000"/>
              </a:lnSpc>
              <a:buNone/>
            </a:pPr>
            <a:endParaRPr lang="zh-CN" altLang="zh-CN" b="1" dirty="0"/>
          </a:p>
          <a:p>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149090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487497"/>
          </a:xfrm>
        </p:spPr>
        <p:txBody>
          <a:bodyPr>
            <a:normAutofit lnSpcReduction="10000"/>
          </a:bodyPr>
          <a:lstStyle/>
          <a:p>
            <a:pPr algn="just">
              <a:lnSpc>
                <a:spcPct val="150000"/>
              </a:lnSpc>
              <a:spcBef>
                <a:spcPts val="1000"/>
              </a:spcBef>
            </a:pPr>
            <a:r>
              <a:rPr lang="en-US" altLang="zh-CN" sz="2200" b="1" dirty="0"/>
              <a:t>11.2.5 </a:t>
            </a:r>
            <a:r>
              <a:rPr lang="en-US" altLang="zh-CN" sz="2200" b="1" dirty="0" err="1"/>
              <a:t>Numpy</a:t>
            </a:r>
            <a:r>
              <a:rPr lang="zh-CN" altLang="en-US" sz="2200" b="1" dirty="0"/>
              <a:t>计算函数</a:t>
            </a:r>
            <a:endParaRPr lang="en-US" altLang="zh-CN" sz="2200" b="1" dirty="0"/>
          </a:p>
          <a:p>
            <a:pPr marL="504000" indent="0">
              <a:buNone/>
            </a:pPr>
            <a:r>
              <a:rPr lang="zh-CN" altLang="zh-CN" b="1" dirty="0">
                <a:solidFill>
                  <a:srgbClr val="002060"/>
                </a:solidFill>
              </a:rPr>
              <a:t>统计函数</a:t>
            </a:r>
          </a:p>
          <a:p>
            <a:pPr marL="504000" indent="0">
              <a:spcBef>
                <a:spcPts val="1000"/>
              </a:spcBef>
              <a:buNone/>
            </a:pPr>
            <a:r>
              <a:rPr lang="en-US" altLang="zh-CN" dirty="0"/>
              <a:t>NumPy</a:t>
            </a:r>
            <a:r>
              <a:rPr lang="zh-CN" altLang="zh-CN" dirty="0"/>
              <a:t>提供用于从数组中查找最小元素、最大元素、百分位标准差和方差的统计函数。</a:t>
            </a:r>
          </a:p>
          <a:p>
            <a:pPr marL="504000" indent="0">
              <a:lnSpc>
                <a:spcPct val="150000"/>
              </a:lnSpc>
              <a:spcBef>
                <a:spcPts val="500"/>
              </a:spcBef>
              <a:buNone/>
            </a:pPr>
            <a:r>
              <a:rPr lang="en-US" altLang="zh-CN" dirty="0">
                <a:solidFill>
                  <a:srgbClr val="002060"/>
                </a:solidFill>
              </a:rPr>
              <a:t>amin()</a:t>
            </a:r>
            <a:r>
              <a:rPr lang="zh-CN" altLang="zh-CN" dirty="0">
                <a:solidFill>
                  <a:srgbClr val="002060"/>
                </a:solidFill>
              </a:rPr>
              <a:t>函数用于计算数组中的元素沿指定轴的最小值</a:t>
            </a:r>
            <a:r>
              <a:rPr lang="zh-CN" altLang="en-US" dirty="0">
                <a:solidFill>
                  <a:srgbClr val="002060"/>
                </a:solidFill>
              </a:rPr>
              <a:t>。</a:t>
            </a:r>
            <a:endParaRPr lang="en-US" altLang="zh-CN" dirty="0">
              <a:solidFill>
                <a:srgbClr val="002060"/>
              </a:solidFill>
            </a:endParaRPr>
          </a:p>
          <a:p>
            <a:pPr marL="504000" indent="0">
              <a:lnSpc>
                <a:spcPct val="150000"/>
              </a:lnSpc>
              <a:spcBef>
                <a:spcPts val="500"/>
              </a:spcBef>
              <a:buNone/>
            </a:pPr>
            <a:r>
              <a:rPr lang="en-US" altLang="zh-CN" dirty="0" err="1">
                <a:solidFill>
                  <a:srgbClr val="002060"/>
                </a:solidFill>
              </a:rPr>
              <a:t>amax</a:t>
            </a:r>
            <a:r>
              <a:rPr lang="en-US" altLang="zh-CN" dirty="0">
                <a:solidFill>
                  <a:srgbClr val="002060"/>
                </a:solidFill>
              </a:rPr>
              <a:t>()</a:t>
            </a:r>
            <a:r>
              <a:rPr lang="zh-CN" altLang="zh-CN" dirty="0">
                <a:solidFill>
                  <a:srgbClr val="002060"/>
                </a:solidFill>
              </a:rPr>
              <a:t>函数用于计算数组中的元素沿指定轴的最大值。</a:t>
            </a:r>
            <a:endParaRPr lang="en-US" altLang="zh-CN" dirty="0">
              <a:solidFill>
                <a:srgbClr val="002060"/>
              </a:solidFill>
            </a:endParaRPr>
          </a:p>
          <a:p>
            <a:pPr marL="504000" indent="0">
              <a:lnSpc>
                <a:spcPct val="150000"/>
              </a:lnSpc>
              <a:spcBef>
                <a:spcPts val="500"/>
              </a:spcBef>
              <a:buNone/>
            </a:pPr>
            <a:r>
              <a:rPr lang="en-US" altLang="zh-CN" dirty="0" err="1">
                <a:solidFill>
                  <a:srgbClr val="002060"/>
                </a:solidFill>
              </a:rPr>
              <a:t>ptp</a:t>
            </a:r>
            <a:r>
              <a:rPr lang="en-US" altLang="zh-CN" dirty="0">
                <a:solidFill>
                  <a:srgbClr val="002060"/>
                </a:solidFill>
              </a:rPr>
              <a:t>()</a:t>
            </a:r>
            <a:r>
              <a:rPr lang="zh-CN" altLang="zh-CN" dirty="0">
                <a:solidFill>
                  <a:srgbClr val="002060"/>
                </a:solidFill>
              </a:rPr>
              <a:t>函数用于计算数组中元素最大值与最小值的差。</a:t>
            </a:r>
            <a:endParaRPr lang="en-US" altLang="zh-CN" dirty="0">
              <a:solidFill>
                <a:srgbClr val="002060"/>
              </a:solidFill>
            </a:endParaRPr>
          </a:p>
          <a:p>
            <a:pPr marL="504000" indent="0">
              <a:lnSpc>
                <a:spcPct val="150000"/>
              </a:lnSpc>
              <a:spcBef>
                <a:spcPts val="500"/>
              </a:spcBef>
              <a:buNone/>
            </a:pPr>
            <a:r>
              <a:rPr lang="en-US" altLang="zh-CN" dirty="0">
                <a:solidFill>
                  <a:srgbClr val="002060"/>
                </a:solidFill>
              </a:rPr>
              <a:t>percentile()</a:t>
            </a:r>
            <a:r>
              <a:rPr lang="zh-CN" altLang="zh-CN" dirty="0">
                <a:solidFill>
                  <a:srgbClr val="002060"/>
                </a:solidFill>
              </a:rPr>
              <a:t>函数用来计算百分位数。</a:t>
            </a:r>
            <a:endParaRPr lang="en-US" altLang="zh-CN" dirty="0">
              <a:solidFill>
                <a:srgbClr val="002060"/>
              </a:solidFill>
            </a:endParaRPr>
          </a:p>
          <a:p>
            <a:pPr marL="504000" indent="0">
              <a:lnSpc>
                <a:spcPct val="150000"/>
              </a:lnSpc>
              <a:spcBef>
                <a:spcPts val="500"/>
              </a:spcBef>
              <a:buNone/>
            </a:pPr>
            <a:r>
              <a:rPr lang="en-US" altLang="zh-CN" dirty="0">
                <a:solidFill>
                  <a:srgbClr val="002060"/>
                </a:solidFill>
              </a:rPr>
              <a:t>median()</a:t>
            </a:r>
            <a:r>
              <a:rPr lang="zh-CN" altLang="zh-CN" dirty="0">
                <a:solidFill>
                  <a:srgbClr val="002060"/>
                </a:solidFill>
              </a:rPr>
              <a:t>函数用于计算数组中元素的中位数</a:t>
            </a:r>
            <a:r>
              <a:rPr lang="zh-CN" altLang="en-US" dirty="0">
                <a:solidFill>
                  <a:srgbClr val="002060"/>
                </a:solidFill>
              </a:rPr>
              <a:t>。</a:t>
            </a:r>
            <a:endParaRPr lang="en-US" altLang="zh-CN" dirty="0">
              <a:solidFill>
                <a:srgbClr val="002060"/>
              </a:solidFill>
            </a:endParaRPr>
          </a:p>
          <a:p>
            <a:pPr marL="504000" indent="0">
              <a:lnSpc>
                <a:spcPct val="150000"/>
              </a:lnSpc>
              <a:spcBef>
                <a:spcPts val="500"/>
              </a:spcBef>
              <a:buNone/>
            </a:pPr>
            <a:r>
              <a:rPr lang="en-US" altLang="zh-CN" dirty="0">
                <a:solidFill>
                  <a:srgbClr val="002060"/>
                </a:solidFill>
              </a:rPr>
              <a:t>mean()</a:t>
            </a:r>
            <a:r>
              <a:rPr lang="zh-CN" altLang="zh-CN" dirty="0">
                <a:solidFill>
                  <a:srgbClr val="002060"/>
                </a:solidFill>
              </a:rPr>
              <a:t>函数用于计算数组中的算术平均值</a:t>
            </a:r>
            <a:r>
              <a:rPr lang="zh-CN" altLang="en-US" dirty="0">
                <a:solidFill>
                  <a:srgbClr val="002060"/>
                </a:solidFill>
              </a:rPr>
              <a:t>。</a:t>
            </a:r>
            <a:endParaRPr lang="en-US" altLang="zh-CN" dirty="0">
              <a:solidFill>
                <a:srgbClr val="002060"/>
              </a:solidFill>
            </a:endParaRPr>
          </a:p>
          <a:p>
            <a:pPr marL="504000" indent="0">
              <a:lnSpc>
                <a:spcPct val="150000"/>
              </a:lnSpc>
              <a:spcBef>
                <a:spcPts val="500"/>
              </a:spcBef>
              <a:buNone/>
            </a:pPr>
            <a:r>
              <a:rPr lang="en-US" altLang="zh-CN" dirty="0">
                <a:solidFill>
                  <a:srgbClr val="002060"/>
                </a:solidFill>
              </a:rPr>
              <a:t>average()</a:t>
            </a:r>
            <a:r>
              <a:rPr lang="zh-CN" altLang="zh-CN" dirty="0">
                <a:solidFill>
                  <a:srgbClr val="002060"/>
                </a:solidFill>
              </a:rPr>
              <a:t>函数同样可以计算平均值</a:t>
            </a:r>
            <a:r>
              <a:rPr lang="zh-CN" altLang="en-US" dirty="0">
                <a:solidFill>
                  <a:srgbClr val="002060"/>
                </a:solidFill>
              </a:rPr>
              <a:t>。</a:t>
            </a:r>
            <a:endParaRPr lang="en-US" altLang="zh-CN" dirty="0">
              <a:solidFill>
                <a:srgbClr val="002060"/>
              </a:solidFill>
            </a:endParaRPr>
          </a:p>
          <a:p>
            <a:pPr marL="504000" indent="0">
              <a:lnSpc>
                <a:spcPct val="150000"/>
              </a:lnSpc>
              <a:spcBef>
                <a:spcPts val="500"/>
              </a:spcBef>
              <a:buNone/>
            </a:pPr>
            <a:r>
              <a:rPr lang="en-US" altLang="zh-CN" dirty="0">
                <a:solidFill>
                  <a:srgbClr val="002060"/>
                </a:solidFill>
              </a:rPr>
              <a:t>var()</a:t>
            </a:r>
            <a:r>
              <a:rPr lang="zh-CN" altLang="zh-CN" dirty="0">
                <a:solidFill>
                  <a:srgbClr val="002060"/>
                </a:solidFill>
              </a:rPr>
              <a:t>函数用于计算数组中数据项的方差</a:t>
            </a:r>
            <a:r>
              <a:rPr lang="zh-CN" altLang="en-US" dirty="0">
                <a:solidFill>
                  <a:srgbClr val="002060"/>
                </a:solidFill>
              </a:rPr>
              <a:t>。</a:t>
            </a:r>
            <a:r>
              <a:rPr lang="en-US" altLang="zh-CN" dirty="0">
                <a:solidFill>
                  <a:srgbClr val="002060"/>
                </a:solidFill>
              </a:rPr>
              <a:t>std()</a:t>
            </a:r>
            <a:r>
              <a:rPr lang="zh-CN" altLang="zh-CN" dirty="0">
                <a:solidFill>
                  <a:srgbClr val="002060"/>
                </a:solidFill>
              </a:rPr>
              <a:t>函数用于计算数组中元素的标准差</a:t>
            </a:r>
            <a:r>
              <a:rPr lang="zh-CN" altLang="en-US" dirty="0">
                <a:solidFill>
                  <a:srgbClr val="002060"/>
                </a:solidFill>
              </a:rPr>
              <a:t>。</a:t>
            </a:r>
            <a:endParaRPr lang="zh-CN" altLang="zh-CN" dirty="0">
              <a:solidFill>
                <a:srgbClr val="002060"/>
              </a:solidFill>
            </a:endParaRPr>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405426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104900" y="1294302"/>
                <a:ext cx="9980681" cy="5285402"/>
              </a:xfrm>
            </p:spPr>
            <p:txBody>
              <a:bodyPr>
                <a:noAutofit/>
              </a:bodyPr>
              <a:lstStyle/>
              <a:p>
                <a:pPr algn="just">
                  <a:lnSpc>
                    <a:spcPct val="150000"/>
                  </a:lnSpc>
                  <a:spcBef>
                    <a:spcPts val="1000"/>
                  </a:spcBef>
                </a:pPr>
                <a:r>
                  <a:rPr lang="en-US" altLang="zh-CN" sz="2200" b="1" dirty="0"/>
                  <a:t>11.2.6 </a:t>
                </a:r>
                <a:r>
                  <a:rPr lang="en-US" altLang="zh-CN" sz="2200" b="1" dirty="0" err="1"/>
                  <a:t>Numpy</a:t>
                </a:r>
                <a:r>
                  <a:rPr lang="zh-CN" altLang="en-US" sz="2200" b="1" dirty="0"/>
                  <a:t>其他函数</a:t>
                </a:r>
                <a:endParaRPr lang="en-US" altLang="zh-CN" sz="2200" b="1" dirty="0"/>
              </a:p>
              <a:p>
                <a:pPr marL="0" indent="0" algn="just">
                  <a:buNone/>
                </a:pPr>
                <a:r>
                  <a:rPr lang="zh-CN" altLang="zh-CN" b="1" dirty="0"/>
                  <a:t>（</a:t>
                </a:r>
                <a:r>
                  <a:rPr lang="en-US" altLang="zh-CN" b="1" dirty="0"/>
                  <a:t>1</a:t>
                </a:r>
                <a:r>
                  <a:rPr lang="zh-CN" altLang="zh-CN" b="1" dirty="0"/>
                  <a:t>）</a:t>
                </a:r>
                <a:r>
                  <a:rPr lang="zh-CN" altLang="zh-CN" dirty="0"/>
                  <a:t>线性代数</a:t>
                </a:r>
                <a:endParaRPr lang="en-US" altLang="zh-CN" dirty="0"/>
              </a:p>
              <a:p>
                <a:pPr marL="0" indent="0" algn="just">
                  <a:lnSpc>
                    <a:spcPct val="114000"/>
                  </a:lnSpc>
                  <a:spcBef>
                    <a:spcPts val="1000"/>
                  </a:spcBef>
                  <a:buNone/>
                </a:pPr>
                <a:r>
                  <a:rPr lang="en-US" altLang="zh-CN" dirty="0"/>
                  <a:t>    </a:t>
                </a:r>
                <a:r>
                  <a:rPr lang="zh-CN" altLang="zh-CN" b="1" dirty="0">
                    <a:solidFill>
                      <a:srgbClr val="002060"/>
                    </a:solidFill>
                  </a:rPr>
                  <a:t>线性代数运算，如矩阵乘法、分解、行列式计算</a:t>
                </a:r>
                <a:r>
                  <a:rPr lang="zh-CN" altLang="zh-CN" dirty="0"/>
                  <a:t>等，对许多数组库来说都是重要的操作。有些语言使用元素的乘法来完成进行线性代数的计算，例如</a:t>
                </a:r>
                <a:r>
                  <a:rPr lang="en-US" altLang="zh-CN" dirty="0"/>
                  <a:t>MATLAB</a:t>
                </a:r>
                <a:r>
                  <a:rPr lang="zh-CN" altLang="zh-CN" dirty="0"/>
                  <a:t>用元素的乘法来完成两个二维数组的乘法，而</a:t>
                </a:r>
                <a:r>
                  <a:rPr lang="en-US" altLang="zh-CN" dirty="0" err="1"/>
                  <a:t>Numpy</a:t>
                </a:r>
                <a:r>
                  <a:rPr lang="zh-CN" altLang="zh-CN" dirty="0"/>
                  <a:t>使用</a:t>
                </a:r>
                <a:r>
                  <a:rPr lang="en-US" altLang="zh-CN" dirty="0"/>
                  <a:t>dot()</a:t>
                </a:r>
                <a:r>
                  <a:rPr lang="zh-CN" altLang="zh-CN" dirty="0"/>
                  <a:t>函数来进行线性代数的计算。</a:t>
                </a:r>
              </a:p>
              <a:p>
                <a:pPr marL="0" indent="0" algn="just">
                  <a:lnSpc>
                    <a:spcPct val="114000"/>
                  </a:lnSpc>
                  <a:spcBef>
                    <a:spcPts val="1000"/>
                  </a:spcBef>
                  <a:buNone/>
                </a:pPr>
                <a:r>
                  <a:rPr lang="en-US" altLang="zh-CN" dirty="0"/>
                  <a:t>    </a:t>
                </a:r>
                <a:r>
                  <a:rPr lang="en-US" altLang="zh-CN" b="1" dirty="0">
                    <a:solidFill>
                      <a:srgbClr val="002060"/>
                    </a:solidFill>
                  </a:rPr>
                  <a:t>numpy.dot()</a:t>
                </a:r>
                <a:r>
                  <a:rPr lang="zh-CN" altLang="zh-CN" b="1" dirty="0">
                    <a:solidFill>
                      <a:srgbClr val="002060"/>
                    </a:solidFill>
                  </a:rPr>
                  <a:t>对于两个一维的数组，计算的是这两个数组对应下标元素的乘积和</a:t>
                </a:r>
                <a:r>
                  <a:rPr lang="zh-CN" altLang="zh-CN" dirty="0"/>
                  <a:t>（数学上称之为内积）；对于二维数组，计算的是两个数组的矩阵乘积。即其主要功能有两个：向量点积和矩阵乘法，函数的调用格式为：</a:t>
                </a:r>
              </a:p>
              <a:p>
                <a:pPr marL="0" indent="0" algn="ctr">
                  <a:lnSpc>
                    <a:spcPct val="114000"/>
                  </a:lnSpc>
                  <a:spcBef>
                    <a:spcPts val="1000"/>
                  </a:spcBef>
                  <a:buNone/>
                </a:pPr>
                <a:r>
                  <a:rPr lang="en-US" altLang="zh-CN" b="1" dirty="0">
                    <a:solidFill>
                      <a:srgbClr val="002060"/>
                    </a:solidFill>
                  </a:rPr>
                  <a:t>arr1.dot(arr2) </a:t>
                </a:r>
                <a:r>
                  <a:rPr lang="zh-CN" altLang="zh-CN" dirty="0">
                    <a:solidFill>
                      <a:srgbClr val="002060"/>
                    </a:solidFill>
                  </a:rPr>
                  <a:t>或者</a:t>
                </a:r>
                <a:r>
                  <a:rPr lang="en-US" altLang="zh-CN" b="1" dirty="0">
                    <a:solidFill>
                      <a:srgbClr val="002060"/>
                    </a:solidFill>
                  </a:rPr>
                  <a:t>numpy.dot(arr1, arr2)</a:t>
                </a:r>
                <a:endParaRPr lang="zh-CN" altLang="zh-CN" dirty="0">
                  <a:solidFill>
                    <a:srgbClr val="002060"/>
                  </a:solidFill>
                </a:endParaRPr>
              </a:p>
              <a:p>
                <a:pPr marL="0" indent="0" algn="just">
                  <a:lnSpc>
                    <a:spcPct val="114000"/>
                  </a:lnSpc>
                  <a:spcBef>
                    <a:spcPts val="1000"/>
                  </a:spcBef>
                  <a:buNone/>
                </a:pPr>
                <a:r>
                  <a:rPr lang="en-US" altLang="zh-CN" dirty="0"/>
                  <a:t>    </a:t>
                </a:r>
                <a:r>
                  <a:rPr lang="zh-CN" altLang="zh-CN" dirty="0"/>
                  <a:t>两者等价。如果</a:t>
                </a:r>
                <a:r>
                  <a:rPr lang="en-US" altLang="zh-CN" dirty="0"/>
                  <a:t>arr1</a:t>
                </a:r>
                <a:r>
                  <a:rPr lang="zh-CN" altLang="zh-CN" dirty="0"/>
                  <a:t>是一个</a:t>
                </a:r>
                <a14:m>
                  <m:oMath xmlns:m="http://schemas.openxmlformats.org/officeDocument/2006/math">
                    <m:r>
                      <a:rPr lang="en-US" altLang="zh-CN" i="1"/>
                      <m:t>𝑚</m:t>
                    </m:r>
                    <m:r>
                      <a:rPr lang="en-US" altLang="zh-CN" i="1"/>
                      <m:t>×</m:t>
                    </m:r>
                    <m:r>
                      <a:rPr lang="en-US" altLang="zh-CN" i="1"/>
                      <m:t>𝑛</m:t>
                    </m:r>
                  </m:oMath>
                </a14:m>
                <a:r>
                  <a:rPr lang="zh-CN" altLang="zh-CN" dirty="0"/>
                  <a:t>矩阵，</a:t>
                </a:r>
                <a:r>
                  <a:rPr lang="en-US" altLang="zh-CN" dirty="0"/>
                  <a:t>arr1</a:t>
                </a:r>
                <a:r>
                  <a:rPr lang="zh-CN" altLang="zh-CN" dirty="0"/>
                  <a:t>是一个</a:t>
                </a:r>
                <a14:m>
                  <m:oMath xmlns:m="http://schemas.openxmlformats.org/officeDocument/2006/math">
                    <m:r>
                      <a:rPr lang="en-US" altLang="zh-CN" i="1"/>
                      <m:t>𝑛</m:t>
                    </m:r>
                    <m:r>
                      <a:rPr lang="en-US" altLang="zh-CN" i="1"/>
                      <m:t>×</m:t>
                    </m:r>
                    <m:r>
                      <a:rPr lang="en-US" altLang="zh-CN" i="1"/>
                      <m:t>𝑚</m:t>
                    </m:r>
                  </m:oMath>
                </a14:m>
                <a:r>
                  <a:rPr lang="zh-CN" altLang="zh-CN" dirty="0"/>
                  <a:t>矩阵，则</a:t>
                </a:r>
                <a:r>
                  <a:rPr lang="en-US" altLang="zh-CN" dirty="0"/>
                  <a:t>arr1.dot(arr2)</a:t>
                </a:r>
                <a:r>
                  <a:rPr lang="zh-CN" altLang="zh-CN" dirty="0"/>
                  <a:t>得到一个</a:t>
                </a:r>
                <a14:m>
                  <m:oMath xmlns:m="http://schemas.openxmlformats.org/officeDocument/2006/math">
                    <m:r>
                      <a:rPr lang="en-US" altLang="zh-CN" i="1"/>
                      <m:t>𝑚</m:t>
                    </m:r>
                    <m:r>
                      <a:rPr lang="en-US" altLang="zh-CN" i="1"/>
                      <m:t>×</m:t>
                    </m:r>
                    <m:r>
                      <a:rPr lang="en-US" altLang="zh-CN" i="1"/>
                      <m:t>𝑚</m:t>
                    </m:r>
                  </m:oMath>
                </a14:m>
                <a:r>
                  <a:rPr lang="zh-CN" altLang="zh-CN" dirty="0"/>
                  <a:t>矩阵。</a:t>
                </a:r>
              </a:p>
              <a:p>
                <a:pPr marL="0" indent="0" algn="just">
                  <a:buNone/>
                </a:pPr>
                <a:endParaRPr lang="zh-CN" altLang="zh-CN"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104900" y="1294302"/>
                <a:ext cx="9980681" cy="5285402"/>
              </a:xfrm>
              <a:blipFill>
                <a:blip r:embed="rId3"/>
                <a:stretch>
                  <a:fillRect l="-1587" r="-4029"/>
                </a:stretch>
              </a:blipFill>
            </p:spPr>
            <p:txBody>
              <a:bodyPr/>
              <a:lstStyle/>
              <a:p>
                <a:r>
                  <a:rPr lang="zh-CN" altLang="en-US">
                    <a:noFill/>
                  </a:rPr>
                  <a:t> </a:t>
                </a:r>
              </a:p>
            </p:txBody>
          </p:sp>
        </mc:Fallback>
      </mc:AlternateContent>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173381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285402"/>
          </a:xfrm>
        </p:spPr>
        <p:txBody>
          <a:bodyPr>
            <a:noAutofit/>
          </a:bodyPr>
          <a:lstStyle/>
          <a:p>
            <a:pPr algn="just">
              <a:lnSpc>
                <a:spcPct val="150000"/>
              </a:lnSpc>
              <a:spcBef>
                <a:spcPts val="1000"/>
              </a:spcBef>
            </a:pPr>
            <a:r>
              <a:rPr lang="en-US" altLang="zh-CN" sz="2200" b="1" dirty="0"/>
              <a:t>11.2.6 </a:t>
            </a:r>
            <a:r>
              <a:rPr lang="en-US" altLang="zh-CN" sz="2200" b="1" dirty="0" err="1"/>
              <a:t>Numpy</a:t>
            </a:r>
            <a:r>
              <a:rPr lang="zh-CN" altLang="en-US" sz="2200" b="1" dirty="0"/>
              <a:t>其他函数</a:t>
            </a:r>
            <a:endParaRPr lang="en-US" altLang="zh-CN" sz="2200" b="1" dirty="0"/>
          </a:p>
          <a:p>
            <a:pPr marL="0" indent="0" algn="just">
              <a:buNone/>
            </a:pPr>
            <a:r>
              <a:rPr lang="zh-CN" altLang="zh-CN" b="1" dirty="0"/>
              <a:t>（</a:t>
            </a:r>
            <a:r>
              <a:rPr lang="en-US" altLang="zh-CN" b="1" dirty="0"/>
              <a:t>1</a:t>
            </a:r>
            <a:r>
              <a:rPr lang="zh-CN" altLang="zh-CN" b="1" dirty="0"/>
              <a:t>）</a:t>
            </a:r>
            <a:r>
              <a:rPr lang="zh-CN" altLang="zh-CN" dirty="0"/>
              <a:t>线性代数</a:t>
            </a:r>
            <a:endParaRPr lang="en-US" altLang="zh-CN" dirty="0"/>
          </a:p>
          <a:p>
            <a:pPr marL="0" indent="0">
              <a:buNone/>
            </a:pPr>
            <a:r>
              <a:rPr lang="en-US" altLang="zh-CN" dirty="0"/>
              <a:t>    </a:t>
            </a:r>
            <a:r>
              <a:rPr lang="zh-CN" altLang="zh-CN" dirty="0"/>
              <a:t>另外，还有一些常用的线形代数运算，包括以下</a:t>
            </a:r>
            <a:r>
              <a:rPr lang="zh-CN" altLang="zh-CN" b="1" dirty="0">
                <a:solidFill>
                  <a:srgbClr val="002060"/>
                </a:solidFill>
              </a:rPr>
              <a:t>对角线求和、计算特征向量、转置矩阵等函数</a:t>
            </a:r>
            <a:r>
              <a:rPr lang="zh-CN" altLang="zh-CN" dirty="0"/>
              <a:t>，读者可自行查阅相关资料进行学习。例如：</a:t>
            </a:r>
          </a:p>
          <a:p>
            <a:pPr marL="0" lvl="0" indent="0">
              <a:buNone/>
            </a:pPr>
            <a:r>
              <a:rPr lang="en-US" altLang="zh-CN" dirty="0"/>
              <a:t>    </a:t>
            </a:r>
            <a:r>
              <a:rPr lang="en-US" altLang="zh-CN" dirty="0" err="1"/>
              <a:t>diag</a:t>
            </a:r>
            <a:r>
              <a:rPr lang="en-US" altLang="zh-CN" dirty="0"/>
              <a:t>()</a:t>
            </a:r>
            <a:r>
              <a:rPr lang="zh-CN" altLang="zh-CN" dirty="0"/>
              <a:t>函数，将方阵的对角线元素返回为一个数组，或者转换一个一维数组到一个方阵当中；</a:t>
            </a:r>
          </a:p>
          <a:p>
            <a:pPr marL="0" lvl="0" indent="0">
              <a:buNone/>
            </a:pPr>
            <a:r>
              <a:rPr lang="en-US" altLang="zh-CN" dirty="0"/>
              <a:t>    trace()</a:t>
            </a:r>
            <a:r>
              <a:rPr lang="zh-CN" altLang="zh-CN" dirty="0"/>
              <a:t>函数，计算对角线上元素的和；</a:t>
            </a:r>
          </a:p>
          <a:p>
            <a:pPr marL="0" lvl="0" indent="0">
              <a:buNone/>
            </a:pPr>
            <a:r>
              <a:rPr lang="en-US" altLang="zh-CN" dirty="0"/>
              <a:t>    det()</a:t>
            </a:r>
            <a:r>
              <a:rPr lang="zh-CN" altLang="zh-CN" dirty="0"/>
              <a:t>函数计算矩阵行列式；</a:t>
            </a:r>
          </a:p>
          <a:p>
            <a:pPr marL="0" lvl="0" indent="0">
              <a:buNone/>
            </a:pPr>
            <a:r>
              <a:rPr lang="en-US" altLang="zh-CN" dirty="0"/>
              <a:t>    </a:t>
            </a:r>
            <a:r>
              <a:rPr lang="en-US" altLang="zh-CN" dirty="0" err="1"/>
              <a:t>eig</a:t>
            </a:r>
            <a:r>
              <a:rPr lang="en-US" altLang="zh-CN" dirty="0"/>
              <a:t>()</a:t>
            </a:r>
            <a:r>
              <a:rPr lang="zh-CN" altLang="zh-CN" dirty="0"/>
              <a:t>函数计算方阵的特征向量；</a:t>
            </a:r>
          </a:p>
          <a:p>
            <a:pPr marL="0" lvl="0" indent="0">
              <a:buNone/>
            </a:pPr>
            <a:r>
              <a:rPr lang="en-US" altLang="zh-CN" dirty="0"/>
              <a:t>    inv()</a:t>
            </a:r>
            <a:r>
              <a:rPr lang="zh-CN" altLang="zh-CN" dirty="0"/>
              <a:t>函数用于计算矩阵的转置；</a:t>
            </a:r>
          </a:p>
          <a:p>
            <a:pPr marL="0" lvl="0" indent="0">
              <a:buNone/>
            </a:pPr>
            <a:r>
              <a:rPr lang="en-US" altLang="zh-CN" dirty="0"/>
              <a:t>    </a:t>
            </a:r>
            <a:r>
              <a:rPr lang="en-US" altLang="zh-CN" dirty="0" err="1"/>
              <a:t>qr</a:t>
            </a:r>
            <a:r>
              <a:rPr lang="en-US" altLang="zh-CN" dirty="0"/>
              <a:t>()</a:t>
            </a:r>
            <a:r>
              <a:rPr lang="zh-CN" altLang="zh-CN" dirty="0"/>
              <a:t>函数和</a:t>
            </a:r>
            <a:r>
              <a:rPr lang="en-US" altLang="zh-CN" dirty="0" err="1"/>
              <a:t>svd</a:t>
            </a:r>
            <a:r>
              <a:rPr lang="en-US" altLang="zh-CN" dirty="0"/>
              <a:t>()</a:t>
            </a:r>
            <a:r>
              <a:rPr lang="zh-CN" altLang="zh-CN" dirty="0"/>
              <a:t>函数分别计算矩阵的</a:t>
            </a:r>
            <a:r>
              <a:rPr lang="en-US" altLang="zh-CN" dirty="0"/>
              <a:t>QR</a:t>
            </a:r>
            <a:r>
              <a:rPr lang="zh-CN" altLang="zh-CN" dirty="0"/>
              <a:t>分解和</a:t>
            </a:r>
            <a:r>
              <a:rPr lang="en-US" altLang="zh-CN" dirty="0"/>
              <a:t>SVD</a:t>
            </a:r>
            <a:r>
              <a:rPr lang="zh-CN" altLang="zh-CN" dirty="0"/>
              <a:t>奇异值分解。</a:t>
            </a:r>
          </a:p>
          <a:p>
            <a:pPr marL="0" indent="0" algn="just">
              <a:lnSpc>
                <a:spcPct val="114000"/>
              </a:lnSpc>
              <a:spcBef>
                <a:spcPts val="1000"/>
              </a:spcBef>
              <a:buNone/>
            </a:pPr>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78997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285402"/>
          </a:xfrm>
        </p:spPr>
        <p:txBody>
          <a:bodyPr>
            <a:noAutofit/>
          </a:bodyPr>
          <a:lstStyle/>
          <a:p>
            <a:pPr algn="just">
              <a:lnSpc>
                <a:spcPct val="150000"/>
              </a:lnSpc>
              <a:spcBef>
                <a:spcPts val="1000"/>
              </a:spcBef>
            </a:pPr>
            <a:r>
              <a:rPr lang="en-US" altLang="zh-CN" sz="2200" b="1" dirty="0"/>
              <a:t>11.2.6 </a:t>
            </a:r>
            <a:r>
              <a:rPr lang="en-US" altLang="zh-CN" sz="2200" b="1" dirty="0" err="1"/>
              <a:t>Numpy</a:t>
            </a:r>
            <a:r>
              <a:rPr lang="zh-CN" altLang="en-US" sz="2200" b="1" dirty="0"/>
              <a:t>其他函数</a:t>
            </a:r>
            <a:endParaRPr lang="en-US" altLang="zh-CN" sz="2200" b="1" dirty="0"/>
          </a:p>
          <a:p>
            <a:pPr marL="0" indent="0" algn="just">
              <a:buNone/>
            </a:pPr>
            <a:r>
              <a:rPr lang="zh-CN" altLang="zh-CN" b="1" dirty="0"/>
              <a:t>（</a:t>
            </a:r>
            <a:r>
              <a:rPr lang="en-US" altLang="zh-CN" b="1" dirty="0"/>
              <a:t>2</a:t>
            </a:r>
            <a:r>
              <a:rPr lang="zh-CN" altLang="zh-CN" b="1" dirty="0"/>
              <a:t>）</a:t>
            </a:r>
            <a:r>
              <a:rPr lang="zh-CN" altLang="zh-CN" dirty="0"/>
              <a:t>排序函数</a:t>
            </a:r>
            <a:endParaRPr lang="en-US" altLang="zh-CN" dirty="0"/>
          </a:p>
          <a:p>
            <a:pPr marL="0" indent="0">
              <a:lnSpc>
                <a:spcPct val="114000"/>
              </a:lnSpc>
              <a:buNone/>
            </a:pPr>
            <a:r>
              <a:rPr lang="en-US" altLang="zh-CN" dirty="0"/>
              <a:t>    NumPy</a:t>
            </a:r>
            <a:r>
              <a:rPr lang="zh-CN" altLang="zh-CN" dirty="0"/>
              <a:t>可以采用不同的排序算法对数组元素进行排序操作，每个排序算法在执行速度、性能、所需的工作空间和算法的稳定性等特征方面有所不同。</a:t>
            </a:r>
            <a:r>
              <a:rPr lang="en-US" altLang="zh-CN" dirty="0" err="1"/>
              <a:t>Numpy</a:t>
            </a:r>
            <a:r>
              <a:rPr lang="zh-CN" altLang="zh-CN" dirty="0"/>
              <a:t>提供的排序算法有：快速排序（</a:t>
            </a:r>
            <a:r>
              <a:rPr lang="en-US" altLang="zh-CN" dirty="0"/>
              <a:t>quicksort</a:t>
            </a:r>
            <a:r>
              <a:rPr lang="zh-CN" altLang="zh-CN" dirty="0"/>
              <a:t>）、归并排序（</a:t>
            </a:r>
            <a:r>
              <a:rPr lang="en-US" altLang="zh-CN" dirty="0" err="1"/>
              <a:t>mergesort</a:t>
            </a:r>
            <a:r>
              <a:rPr lang="zh-CN" altLang="zh-CN" dirty="0"/>
              <a:t>）和堆排序（</a:t>
            </a:r>
            <a:r>
              <a:rPr lang="en-US" altLang="zh-CN" dirty="0"/>
              <a:t>heapsort</a:t>
            </a:r>
            <a:r>
              <a:rPr lang="zh-CN" altLang="zh-CN" dirty="0"/>
              <a:t>）等。</a:t>
            </a:r>
          </a:p>
          <a:p>
            <a:pPr marL="0" indent="0">
              <a:lnSpc>
                <a:spcPct val="114000"/>
              </a:lnSpc>
              <a:buNone/>
            </a:pPr>
            <a:r>
              <a:rPr lang="en-US" altLang="zh-CN" dirty="0"/>
              <a:t>    </a:t>
            </a:r>
            <a:r>
              <a:rPr lang="en-US" altLang="zh-CN" dirty="0" err="1"/>
              <a:t>numpy.sort</a:t>
            </a:r>
            <a:r>
              <a:rPr lang="en-US" altLang="zh-CN" dirty="0"/>
              <a:t>()</a:t>
            </a:r>
            <a:r>
              <a:rPr lang="zh-CN" altLang="zh-CN" dirty="0"/>
              <a:t>函数用来返回输入数组的排序副本，函数的调用格式为：</a:t>
            </a:r>
          </a:p>
          <a:p>
            <a:pPr marL="0" indent="0" algn="ctr">
              <a:lnSpc>
                <a:spcPct val="114000"/>
              </a:lnSpc>
              <a:buNone/>
            </a:pPr>
            <a:r>
              <a:rPr lang="en-US" altLang="zh-CN" b="1" dirty="0" err="1">
                <a:solidFill>
                  <a:srgbClr val="002060"/>
                </a:solidFill>
              </a:rPr>
              <a:t>numpy.sort</a:t>
            </a:r>
            <a:r>
              <a:rPr lang="en-US" altLang="zh-CN" b="1" dirty="0">
                <a:solidFill>
                  <a:srgbClr val="002060"/>
                </a:solidFill>
              </a:rPr>
              <a:t>(</a:t>
            </a:r>
            <a:r>
              <a:rPr lang="en-US" altLang="zh-CN" b="1" dirty="0" err="1">
                <a:solidFill>
                  <a:srgbClr val="002060"/>
                </a:solidFill>
              </a:rPr>
              <a:t>arr</a:t>
            </a:r>
            <a:r>
              <a:rPr lang="en-US" altLang="zh-CN" b="1" dirty="0">
                <a:solidFill>
                  <a:srgbClr val="002060"/>
                </a:solidFill>
              </a:rPr>
              <a:t>, axis, kind, order)</a:t>
            </a:r>
            <a:endParaRPr lang="zh-CN" altLang="zh-CN" dirty="0">
              <a:solidFill>
                <a:srgbClr val="002060"/>
              </a:solidFill>
            </a:endParaRPr>
          </a:p>
          <a:p>
            <a:pPr marL="0" indent="0">
              <a:lnSpc>
                <a:spcPct val="114000"/>
              </a:lnSpc>
              <a:buNone/>
            </a:pPr>
            <a:r>
              <a:rPr lang="en-US" altLang="zh-CN" dirty="0"/>
              <a:t>    </a:t>
            </a:r>
            <a:r>
              <a:rPr lang="zh-CN" altLang="zh-CN" dirty="0"/>
              <a:t>其中，</a:t>
            </a:r>
            <a:r>
              <a:rPr lang="en-US" altLang="zh-CN" dirty="0" err="1">
                <a:solidFill>
                  <a:srgbClr val="002060"/>
                </a:solidFill>
              </a:rPr>
              <a:t>arr</a:t>
            </a:r>
            <a:r>
              <a:rPr lang="zh-CN" altLang="zh-CN" dirty="0">
                <a:solidFill>
                  <a:srgbClr val="002060"/>
                </a:solidFill>
              </a:rPr>
              <a:t>表示要排序的数组</a:t>
            </a:r>
            <a:r>
              <a:rPr lang="zh-CN" altLang="zh-CN" dirty="0"/>
              <a:t>；</a:t>
            </a:r>
            <a:r>
              <a:rPr lang="en-US" altLang="zh-CN" dirty="0">
                <a:solidFill>
                  <a:srgbClr val="002060"/>
                </a:solidFill>
              </a:rPr>
              <a:t>axis</a:t>
            </a:r>
            <a:r>
              <a:rPr lang="zh-CN" altLang="zh-CN" dirty="0">
                <a:solidFill>
                  <a:srgbClr val="002060"/>
                </a:solidFill>
              </a:rPr>
              <a:t>表示沿着该轴排序数组</a:t>
            </a:r>
            <a:r>
              <a:rPr lang="zh-CN" altLang="zh-CN" dirty="0"/>
              <a:t>，如果该值缺省，则数组会被展开并沿着最后的轴排序。</a:t>
            </a:r>
            <a:r>
              <a:rPr lang="en-US" altLang="zh-CN" dirty="0"/>
              <a:t>axis</a:t>
            </a:r>
            <a:r>
              <a:rPr lang="zh-CN" altLang="zh-CN" dirty="0"/>
              <a:t>值为</a:t>
            </a:r>
            <a:r>
              <a:rPr lang="en-US" altLang="zh-CN" dirty="0"/>
              <a:t>0</a:t>
            </a:r>
            <a:r>
              <a:rPr lang="zh-CN" altLang="zh-CN" dirty="0"/>
              <a:t>时，按列排序，</a:t>
            </a:r>
            <a:r>
              <a:rPr lang="en-US" altLang="zh-CN" dirty="0"/>
              <a:t>axis</a:t>
            </a:r>
            <a:r>
              <a:rPr lang="zh-CN" altLang="zh-CN" dirty="0"/>
              <a:t>值为</a:t>
            </a:r>
            <a:r>
              <a:rPr lang="en-US" altLang="zh-CN" dirty="0"/>
              <a:t>1</a:t>
            </a:r>
            <a:r>
              <a:rPr lang="zh-CN" altLang="zh-CN" dirty="0"/>
              <a:t>时，按行排序。</a:t>
            </a:r>
            <a:r>
              <a:rPr lang="en-US" altLang="zh-CN" dirty="0">
                <a:solidFill>
                  <a:srgbClr val="002060"/>
                </a:solidFill>
              </a:rPr>
              <a:t>kind</a:t>
            </a:r>
            <a:r>
              <a:rPr lang="zh-CN" altLang="zh-CN" dirty="0">
                <a:solidFill>
                  <a:srgbClr val="002060"/>
                </a:solidFill>
              </a:rPr>
              <a:t>是排序算法</a:t>
            </a:r>
            <a:r>
              <a:rPr lang="zh-CN" altLang="zh-CN" dirty="0"/>
              <a:t>，默认为</a:t>
            </a:r>
            <a:r>
              <a:rPr lang="en-US" altLang="zh-CN" dirty="0"/>
              <a:t>‘quicksort’</a:t>
            </a:r>
            <a:r>
              <a:rPr lang="zh-CN" altLang="zh-CN" dirty="0"/>
              <a:t>，即快速排序；</a:t>
            </a:r>
            <a:r>
              <a:rPr lang="en-US" altLang="zh-CN" dirty="0">
                <a:solidFill>
                  <a:srgbClr val="002060"/>
                </a:solidFill>
              </a:rPr>
              <a:t>order</a:t>
            </a:r>
            <a:r>
              <a:rPr lang="zh-CN" altLang="zh-CN" dirty="0">
                <a:solidFill>
                  <a:srgbClr val="002060"/>
                </a:solidFill>
              </a:rPr>
              <a:t>为输入数组的字段值</a:t>
            </a:r>
            <a:r>
              <a:rPr lang="zh-CN" altLang="zh-CN" dirty="0"/>
              <a:t>（如果数组包含字段），表示对该字段进行排序。</a:t>
            </a:r>
          </a:p>
          <a:p>
            <a:pPr marL="0" indent="0">
              <a:lnSpc>
                <a:spcPct val="114000"/>
              </a:lnSpc>
              <a:buNone/>
            </a:pPr>
            <a:endParaRPr lang="zh-CN" altLang="zh-CN" dirty="0"/>
          </a:p>
          <a:p>
            <a:pPr marL="0" indent="0" algn="just">
              <a:lnSpc>
                <a:spcPct val="114000"/>
              </a:lnSpc>
              <a:spcBef>
                <a:spcPts val="1000"/>
              </a:spcBef>
              <a:buNone/>
            </a:pPr>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9065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294302"/>
            <a:ext cx="9980681" cy="5285402"/>
          </a:xfrm>
        </p:spPr>
        <p:txBody>
          <a:bodyPr>
            <a:noAutofit/>
          </a:bodyPr>
          <a:lstStyle/>
          <a:p>
            <a:pPr algn="just">
              <a:lnSpc>
                <a:spcPct val="150000"/>
              </a:lnSpc>
              <a:spcBef>
                <a:spcPts val="1000"/>
              </a:spcBef>
            </a:pPr>
            <a:r>
              <a:rPr lang="en-US" altLang="zh-CN" sz="2200" b="1" dirty="0"/>
              <a:t>11.2.7 </a:t>
            </a:r>
            <a:r>
              <a:rPr lang="en-US" altLang="zh-CN" sz="2200" b="1" dirty="0" err="1"/>
              <a:t>Numpy</a:t>
            </a:r>
            <a:r>
              <a:rPr lang="zh-CN" altLang="en-US" sz="2200" b="1" dirty="0"/>
              <a:t>副本和视图</a:t>
            </a:r>
            <a:endParaRPr lang="en-US" altLang="zh-CN" sz="2200" b="1" dirty="0"/>
          </a:p>
          <a:p>
            <a:pPr marL="0" indent="457200">
              <a:lnSpc>
                <a:spcPct val="120000"/>
              </a:lnSpc>
              <a:buNone/>
            </a:pPr>
            <a:r>
              <a:rPr lang="zh-CN" altLang="zh-CN" b="1" dirty="0">
                <a:solidFill>
                  <a:srgbClr val="002060"/>
                </a:solidFill>
              </a:rPr>
              <a:t>副本是一个数据的完整的拷贝</a:t>
            </a:r>
            <a:r>
              <a:rPr lang="zh-CN" altLang="zh-CN" dirty="0"/>
              <a:t>，</a:t>
            </a:r>
            <a:r>
              <a:rPr lang="zh-CN" altLang="zh-CN" b="1" dirty="0">
                <a:solidFill>
                  <a:srgbClr val="002060"/>
                </a:solidFill>
              </a:rPr>
              <a:t>对副本的修改不会影响到原始数据（原本）的内容</a:t>
            </a:r>
            <a:r>
              <a:rPr lang="zh-CN" altLang="zh-CN" dirty="0"/>
              <a:t>。副本与原本的物理内存不在同一位置。</a:t>
            </a:r>
            <a:r>
              <a:rPr lang="en-US" altLang="zh-CN" dirty="0"/>
              <a:t>Python</a:t>
            </a:r>
            <a:r>
              <a:rPr lang="zh-CN" altLang="zh-CN" dirty="0"/>
              <a:t>在对序列进行切片操作时会产生副本，例如，调用</a:t>
            </a:r>
            <a:r>
              <a:rPr lang="en-US" altLang="zh-CN" dirty="0" err="1"/>
              <a:t>deepCopy</a:t>
            </a:r>
            <a:r>
              <a:rPr lang="en-US" altLang="zh-CN" dirty="0"/>
              <a:t>()</a:t>
            </a:r>
            <a:r>
              <a:rPr lang="zh-CN" altLang="zh-CN" dirty="0"/>
              <a:t>函数和</a:t>
            </a:r>
            <a:r>
              <a:rPr lang="en-US" altLang="zh-CN" dirty="0" err="1"/>
              <a:t>ndarray</a:t>
            </a:r>
            <a:r>
              <a:rPr lang="zh-CN" altLang="zh-CN" dirty="0"/>
              <a:t>的</a:t>
            </a:r>
            <a:r>
              <a:rPr lang="en-US" altLang="zh-CN" dirty="0"/>
              <a:t>copy()</a:t>
            </a:r>
            <a:r>
              <a:rPr lang="zh-CN" altLang="zh-CN" dirty="0"/>
              <a:t>函数时都会产生副本。</a:t>
            </a:r>
          </a:p>
          <a:p>
            <a:pPr marL="0" indent="457200">
              <a:lnSpc>
                <a:spcPct val="120000"/>
              </a:lnSpc>
              <a:buNone/>
            </a:pPr>
            <a:r>
              <a:rPr lang="zh-CN" altLang="zh-CN" b="1" dirty="0">
                <a:solidFill>
                  <a:srgbClr val="002060"/>
                </a:solidFill>
              </a:rPr>
              <a:t>视图是数据的一个别称或引用</a:t>
            </a:r>
            <a:r>
              <a:rPr lang="zh-CN" altLang="zh-CN" dirty="0"/>
              <a:t>，通过该别称或引用亦便可访问、操作原有数据，但原有数据不会产生拷贝。也就是说，</a:t>
            </a:r>
            <a:r>
              <a:rPr lang="zh-CN" altLang="zh-CN" b="1" dirty="0">
                <a:solidFill>
                  <a:srgbClr val="002060"/>
                </a:solidFill>
              </a:rPr>
              <a:t>对视图进行修改会影响到原始数据</a:t>
            </a:r>
            <a:r>
              <a:rPr lang="zh-CN" altLang="zh-CN" dirty="0"/>
              <a:t>，视图和原本在物理内存上的数据是同一位置。</a:t>
            </a:r>
            <a:r>
              <a:rPr lang="en-US" altLang="zh-CN" dirty="0" err="1"/>
              <a:t>numpy</a:t>
            </a:r>
            <a:r>
              <a:rPr lang="zh-CN" altLang="zh-CN" dirty="0"/>
              <a:t>的切片操作会返回原数据的视图，另外调用</a:t>
            </a:r>
            <a:r>
              <a:rPr lang="en-US" altLang="zh-CN" dirty="0" err="1"/>
              <a:t>ndarray</a:t>
            </a:r>
            <a:r>
              <a:rPr lang="zh-CN" altLang="zh-CN" dirty="0"/>
              <a:t>的</a:t>
            </a:r>
            <a:r>
              <a:rPr lang="en-US" altLang="zh-CN" dirty="0"/>
              <a:t>view()</a:t>
            </a:r>
            <a:r>
              <a:rPr lang="zh-CN" altLang="zh-CN" dirty="0"/>
              <a:t>函数也会产生一个视图。</a:t>
            </a:r>
          </a:p>
          <a:p>
            <a:pPr marL="0" indent="457200">
              <a:lnSpc>
                <a:spcPct val="120000"/>
              </a:lnSpc>
              <a:buNone/>
            </a:pPr>
            <a:r>
              <a:rPr lang="zh-CN" altLang="zh-CN" dirty="0"/>
              <a:t>为了检查两个对象之间是副本还是视图的关系，可以调用内置函数</a:t>
            </a:r>
            <a:r>
              <a:rPr lang="en-US" altLang="zh-CN" dirty="0"/>
              <a:t>id()</a:t>
            </a:r>
            <a:r>
              <a:rPr lang="zh-CN" altLang="zh-CN" dirty="0"/>
              <a:t>来返回</a:t>
            </a:r>
            <a:r>
              <a:rPr lang="en-US" altLang="zh-CN" dirty="0"/>
              <a:t>Python</a:t>
            </a:r>
            <a:r>
              <a:rPr lang="zh-CN" altLang="zh-CN" dirty="0"/>
              <a:t>对象的通用标识符。如果两个对象是副本的关系，则它们的</a:t>
            </a:r>
            <a:r>
              <a:rPr lang="en-US" altLang="zh-CN" dirty="0"/>
              <a:t>id()</a:t>
            </a:r>
            <a:r>
              <a:rPr lang="zh-CN" altLang="zh-CN" dirty="0"/>
              <a:t>返回值不同；如果一个对象是另外一个对象的视图，则它们的</a:t>
            </a:r>
            <a:r>
              <a:rPr lang="en-US" altLang="zh-CN" dirty="0"/>
              <a:t>id()</a:t>
            </a:r>
            <a:r>
              <a:rPr lang="zh-CN" altLang="zh-CN" dirty="0"/>
              <a:t>返回值相同。</a:t>
            </a:r>
          </a:p>
          <a:p>
            <a:pPr marL="0" indent="0" algn="just">
              <a:lnSpc>
                <a:spcPct val="150000"/>
              </a:lnSpc>
              <a:spcBef>
                <a:spcPts val="1000"/>
              </a:spcBef>
              <a:buNone/>
            </a:pPr>
            <a:endParaRPr lang="zh-CN" altLang="zh-CN"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Tree>
    <p:extLst>
      <p:ext uri="{BB962C8B-B14F-4D97-AF65-F5344CB8AC3E}">
        <p14:creationId xmlns:p14="http://schemas.microsoft.com/office/powerpoint/2010/main" val="17811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104900" y="1294302"/>
                <a:ext cx="9980681" cy="5285402"/>
              </a:xfrm>
            </p:spPr>
            <p:txBody>
              <a:bodyPr>
                <a:noAutofit/>
              </a:bodyPr>
              <a:lstStyle/>
              <a:p>
                <a:pPr algn="just">
                  <a:lnSpc>
                    <a:spcPct val="150000"/>
                  </a:lnSpc>
                  <a:spcBef>
                    <a:spcPts val="1000"/>
                  </a:spcBef>
                </a:pPr>
                <a:r>
                  <a:rPr lang="en-US" altLang="zh-CN" sz="2200" b="1" dirty="0"/>
                  <a:t>11.2.8 </a:t>
                </a:r>
                <a:r>
                  <a:rPr lang="en-US" altLang="zh-CN" sz="2200" b="1" dirty="0" err="1"/>
                  <a:t>Numpy</a:t>
                </a:r>
                <a:r>
                  <a:rPr lang="zh-CN" altLang="en-US" sz="2200" b="1" dirty="0"/>
                  <a:t>矩阵库</a:t>
                </a:r>
                <a:endParaRPr lang="en-US" altLang="zh-CN" sz="2200" b="1" dirty="0"/>
              </a:p>
              <a:p>
                <a:pPr marL="0" indent="457200">
                  <a:lnSpc>
                    <a:spcPct val="150000"/>
                  </a:lnSpc>
                  <a:buNone/>
                </a:pPr>
                <a:r>
                  <a:rPr lang="en-US" altLang="zh-CN" dirty="0"/>
                  <a:t>NumPy</a:t>
                </a:r>
                <a:r>
                  <a:rPr lang="zh-CN" altLang="zh-CN" dirty="0"/>
                  <a:t>中包含了一个矩阵库</a:t>
                </a:r>
                <a:r>
                  <a:rPr lang="en-US" altLang="zh-CN" dirty="0" err="1"/>
                  <a:t>numpy.matlib</a:t>
                </a:r>
                <a:r>
                  <a:rPr lang="zh-CN" altLang="zh-CN" dirty="0"/>
                  <a:t>，该模块中的函数返回的是一个矩阵，而不是</a:t>
                </a:r>
                <a:r>
                  <a:rPr lang="en-US" altLang="zh-CN" dirty="0" err="1"/>
                  <a:t>ndarray</a:t>
                </a:r>
                <a:r>
                  <a:rPr lang="zh-CN" altLang="zh-CN" dirty="0"/>
                  <a:t>对象。</a:t>
                </a:r>
                <a:r>
                  <a:rPr lang="zh-CN" altLang="zh-CN" b="1" dirty="0">
                    <a:solidFill>
                      <a:srgbClr val="002060"/>
                    </a:solidFill>
                  </a:rPr>
                  <a:t>矩阵和</a:t>
                </a:r>
                <a:r>
                  <a:rPr lang="en-US" altLang="zh-CN" b="1" dirty="0" err="1">
                    <a:solidFill>
                      <a:srgbClr val="002060"/>
                    </a:solidFill>
                  </a:rPr>
                  <a:t>ndarray</a:t>
                </a:r>
                <a:r>
                  <a:rPr lang="zh-CN" altLang="zh-CN" b="1" dirty="0">
                    <a:solidFill>
                      <a:srgbClr val="002060"/>
                    </a:solidFill>
                  </a:rPr>
                  <a:t>对象的最大区别在于，矩阵总是二维的，而</a:t>
                </a:r>
                <a:r>
                  <a:rPr lang="en-US" altLang="zh-CN" b="1" dirty="0" err="1">
                    <a:solidFill>
                      <a:srgbClr val="002060"/>
                    </a:solidFill>
                  </a:rPr>
                  <a:t>ndarray</a:t>
                </a:r>
                <a:r>
                  <a:rPr lang="zh-CN" altLang="zh-CN" b="1" dirty="0">
                    <a:solidFill>
                      <a:srgbClr val="002060"/>
                    </a:solidFill>
                  </a:rPr>
                  <a:t>是一个</a:t>
                </a:r>
                <a:r>
                  <a:rPr lang="en-US" altLang="zh-CN" b="1" dirty="0">
                    <a:solidFill>
                      <a:srgbClr val="002060"/>
                    </a:solidFill>
                  </a:rPr>
                  <a:t>n</a:t>
                </a:r>
                <a:r>
                  <a:rPr lang="zh-CN" altLang="zh-CN" b="1" dirty="0">
                    <a:solidFill>
                      <a:srgbClr val="002060"/>
                    </a:solidFill>
                  </a:rPr>
                  <a:t>维数组。</a:t>
                </a:r>
                <a:r>
                  <a:rPr lang="zh-CN" altLang="zh-CN" dirty="0"/>
                  <a:t>一个</a:t>
                </a:r>
                <a14:m>
                  <m:oMath xmlns:m="http://schemas.openxmlformats.org/officeDocument/2006/math">
                    <m:r>
                      <a:rPr lang="en-US" altLang="zh-CN" i="1"/>
                      <m:t>𝑚</m:t>
                    </m:r>
                    <m:r>
                      <a:rPr lang="en-US" altLang="zh-CN" i="1"/>
                      <m:t>×</m:t>
                    </m:r>
                    <m:r>
                      <a:rPr lang="en-US" altLang="zh-CN" i="1"/>
                      <m:t>𝑛</m:t>
                    </m:r>
                  </m:oMath>
                </a14:m>
                <a:r>
                  <a:rPr lang="zh-CN" altLang="zh-CN" dirty="0"/>
                  <a:t>的矩阵是一个由</a:t>
                </a:r>
                <a14:m>
                  <m:oMath xmlns:m="http://schemas.openxmlformats.org/officeDocument/2006/math">
                    <m:r>
                      <a:rPr lang="en-US" altLang="zh-CN" i="1"/>
                      <m:t>𝑚</m:t>
                    </m:r>
                  </m:oMath>
                </a14:m>
                <a:r>
                  <a:rPr lang="zh-CN" altLang="zh-CN" dirty="0"/>
                  <a:t>行（</a:t>
                </a:r>
                <a:r>
                  <a:rPr lang="en-US" altLang="zh-CN" dirty="0"/>
                  <a:t>row</a:t>
                </a:r>
                <a:r>
                  <a:rPr lang="zh-CN" altLang="zh-CN" dirty="0"/>
                  <a:t>）和</a:t>
                </a:r>
                <a14:m>
                  <m:oMath xmlns:m="http://schemas.openxmlformats.org/officeDocument/2006/math">
                    <m:r>
                      <a:rPr lang="en-US" altLang="zh-CN" i="1"/>
                      <m:t>𝑛</m:t>
                    </m:r>
                  </m:oMath>
                </a14:m>
                <a:r>
                  <a:rPr lang="zh-CN" altLang="zh-CN" dirty="0"/>
                  <a:t>列（</a:t>
                </a:r>
                <a:r>
                  <a:rPr lang="en-US" altLang="zh-CN" dirty="0"/>
                  <a:t>column</a:t>
                </a:r>
                <a:r>
                  <a:rPr lang="zh-CN" altLang="zh-CN" dirty="0"/>
                  <a:t>）元素排列成的矩形阵列。矩阵里的元素可以是数字、符号或数学式。</a:t>
                </a:r>
                <a:endParaRPr lang="en-US" altLang="zh-CN" dirty="0"/>
              </a:p>
              <a:p>
                <a:pPr>
                  <a:lnSpc>
                    <a:spcPct val="150000"/>
                  </a:lnSpc>
                </a:pPr>
                <a:r>
                  <a:rPr lang="en-US" altLang="zh-CN" dirty="0" err="1"/>
                  <a:t>matlib.empty</a:t>
                </a:r>
                <a:r>
                  <a:rPr lang="en-US" altLang="zh-CN" dirty="0"/>
                  <a:t>()</a:t>
                </a:r>
                <a:r>
                  <a:rPr lang="zh-CN" altLang="zh-CN" dirty="0"/>
                  <a:t>函数返回一个新的矩阵</a:t>
                </a:r>
                <a:r>
                  <a:rPr lang="en-US" altLang="zh-CN" dirty="0"/>
                  <a:t>;</a:t>
                </a:r>
              </a:p>
              <a:p>
                <a:pPr lvl="0"/>
                <a:r>
                  <a:rPr lang="en-US" altLang="zh-CN" dirty="0" err="1"/>
                  <a:t>matlib.zeros</a:t>
                </a:r>
                <a:r>
                  <a:rPr lang="en-US" altLang="zh-CN" dirty="0"/>
                  <a:t>()</a:t>
                </a:r>
                <a:r>
                  <a:rPr lang="zh-CN" altLang="zh-CN" dirty="0"/>
                  <a:t>函数创建一个以</a:t>
                </a:r>
                <a:r>
                  <a:rPr lang="en-US" altLang="zh-CN" dirty="0"/>
                  <a:t>0</a:t>
                </a:r>
                <a:r>
                  <a:rPr lang="zh-CN" altLang="zh-CN" dirty="0"/>
                  <a:t>填充的矩阵；</a:t>
                </a:r>
              </a:p>
              <a:p>
                <a:pPr lvl="0"/>
                <a:r>
                  <a:rPr lang="en-US" altLang="zh-CN" dirty="0" err="1"/>
                  <a:t>matlib.ones</a:t>
                </a:r>
                <a:r>
                  <a:rPr lang="en-US" altLang="zh-CN" dirty="0"/>
                  <a:t>()</a:t>
                </a:r>
                <a:r>
                  <a:rPr lang="zh-CN" altLang="zh-CN" dirty="0"/>
                  <a:t>函数创建一个以</a:t>
                </a:r>
                <a:r>
                  <a:rPr lang="en-US" altLang="zh-CN" dirty="0"/>
                  <a:t>1</a:t>
                </a:r>
                <a:r>
                  <a:rPr lang="zh-CN" altLang="zh-CN" dirty="0"/>
                  <a:t>填充的矩阵；</a:t>
                </a:r>
              </a:p>
              <a:p>
                <a:r>
                  <a:rPr lang="en-US" altLang="zh-CN" dirty="0" err="1"/>
                  <a:t>matlib.eye</a:t>
                </a:r>
                <a:r>
                  <a:rPr lang="en-US" altLang="zh-CN" dirty="0"/>
                  <a:t>()</a:t>
                </a:r>
                <a:r>
                  <a:rPr lang="zh-CN" altLang="zh-CN" dirty="0"/>
                  <a:t>函数返回一个矩阵</a:t>
                </a:r>
                <a:r>
                  <a:rPr lang="en-US" altLang="zh-CN" dirty="0"/>
                  <a:t>;</a:t>
                </a:r>
                <a:endParaRPr lang="zh-CN" altLang="zh-CN"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104900" y="1294302"/>
                <a:ext cx="9980681" cy="5285402"/>
              </a:xfrm>
              <a:blipFill>
                <a:blip r:embed="rId3"/>
                <a:stretch>
                  <a:fillRect l="-1587" r="-1038"/>
                </a:stretch>
              </a:blipFill>
            </p:spPr>
            <p:txBody>
              <a:bodyPr/>
              <a:lstStyle/>
              <a:p>
                <a:r>
                  <a:rPr lang="zh-CN" altLang="en-US">
                    <a:noFill/>
                  </a:rPr>
                  <a:t> </a:t>
                </a:r>
              </a:p>
            </p:txBody>
          </p:sp>
        </mc:Fallback>
      </mc:AlternateContent>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11.2 </a:t>
            </a:r>
            <a:r>
              <a:rPr lang="zh-CN" altLang="zh-CN" b="1" dirty="0"/>
              <a:t>科学计算工具</a:t>
            </a:r>
            <a:r>
              <a:rPr lang="en-US" altLang="zh-CN" b="1" dirty="0" err="1"/>
              <a:t>Numpy</a:t>
            </a:r>
            <a:endParaRPr lang="zh-CN" altLang="zh-CN" b="1" dirty="0"/>
          </a:p>
        </p:txBody>
      </p:sp>
      <p:sp>
        <p:nvSpPr>
          <p:cNvPr id="2" name="矩形 1">
            <a:extLst>
              <a:ext uri="{FF2B5EF4-FFF2-40B4-BE49-F238E27FC236}">
                <a16:creationId xmlns:a16="http://schemas.microsoft.com/office/drawing/2014/main" id="{6900C607-1714-4A90-80C1-0BACC02CE7F9}"/>
              </a:ext>
            </a:extLst>
          </p:cNvPr>
          <p:cNvSpPr/>
          <p:nvPr/>
        </p:nvSpPr>
        <p:spPr>
          <a:xfrm>
            <a:off x="6247641" y="3613130"/>
            <a:ext cx="4990341" cy="2092881"/>
          </a:xfrm>
          <a:prstGeom prst="rect">
            <a:avLst/>
          </a:prstGeom>
        </p:spPr>
        <p:txBody>
          <a:bodyPr wrap="square">
            <a:spAutoFit/>
          </a:bodyPr>
          <a:lstStyle/>
          <a:p>
            <a:pPr marL="342900" indent="-342900">
              <a:spcBef>
                <a:spcPts val="1800"/>
              </a:spcBef>
              <a:buFont typeface="Arial" panose="020B0604020202020204" pitchFamily="34" charset="0"/>
              <a:buChar char="•"/>
            </a:pPr>
            <a:endParaRPr lang="en-US" altLang="zh-CN" sz="2000" dirty="0"/>
          </a:p>
          <a:p>
            <a:pPr marL="342900" indent="-342900">
              <a:spcBef>
                <a:spcPts val="1800"/>
              </a:spcBef>
              <a:buFont typeface="Arial" panose="020B0604020202020204" pitchFamily="34" charset="0"/>
              <a:buChar char="•"/>
            </a:pPr>
            <a:r>
              <a:rPr lang="en-US" altLang="zh-CN" sz="2000" dirty="0" err="1"/>
              <a:t>matlib.identity</a:t>
            </a:r>
            <a:r>
              <a:rPr lang="en-US" altLang="zh-CN" sz="2000" dirty="0"/>
              <a:t>()</a:t>
            </a:r>
            <a:r>
              <a:rPr lang="zh-CN" altLang="zh-CN" sz="2000" dirty="0"/>
              <a:t>函数返回一个给定大小的单位矩阵</a:t>
            </a:r>
            <a:endParaRPr lang="en-US" altLang="zh-CN" sz="2000" dirty="0"/>
          </a:p>
          <a:p>
            <a:pPr marL="342900" indent="-342900">
              <a:spcBef>
                <a:spcPts val="1800"/>
              </a:spcBef>
              <a:buFont typeface="Arial" panose="020B0604020202020204" pitchFamily="34" charset="0"/>
              <a:buChar char="•"/>
            </a:pPr>
            <a:r>
              <a:rPr lang="en-US" altLang="zh-CN" sz="2000" dirty="0" err="1"/>
              <a:t>matlib.rand</a:t>
            </a:r>
            <a:r>
              <a:rPr lang="en-US" altLang="zh-CN" sz="2000" dirty="0"/>
              <a:t>()</a:t>
            </a:r>
            <a:r>
              <a:rPr lang="zh-CN" altLang="zh-CN" sz="2000" dirty="0"/>
              <a:t>函数创建一个给定大小的矩阵，数据是随机填充的</a:t>
            </a:r>
          </a:p>
        </p:txBody>
      </p:sp>
    </p:spTree>
    <p:extLst>
      <p:ext uri="{BB962C8B-B14F-4D97-AF65-F5344CB8AC3E}">
        <p14:creationId xmlns:p14="http://schemas.microsoft.com/office/powerpoint/2010/main" val="233270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b="1" dirty="0"/>
              <a:t>11.3 </a:t>
            </a:r>
            <a:r>
              <a:rPr lang="zh-CN" altLang="zh-CN" b="1" dirty="0"/>
              <a:t>数据分析工具</a:t>
            </a:r>
            <a:r>
              <a:rPr lang="en-US" altLang="zh-CN" b="1" dirty="0"/>
              <a:t>Pandas</a:t>
            </a:r>
            <a:endParaRPr lang="zh-CN" altLang="zh-CN" b="1" dirty="0"/>
          </a:p>
        </p:txBody>
      </p:sp>
      <p:sp>
        <p:nvSpPr>
          <p:cNvPr id="14" name="Content Placeholder 13"/>
          <p:cNvSpPr>
            <a:spLocks noGrp="1"/>
          </p:cNvSpPr>
          <p:nvPr>
            <p:ph idx="1"/>
          </p:nvPr>
        </p:nvSpPr>
        <p:spPr>
          <a:xfrm>
            <a:off x="1104900" y="2186608"/>
            <a:ext cx="9982200" cy="3985591"/>
          </a:xfrm>
        </p:spPr>
        <p:txBody>
          <a:bodyPr/>
          <a:lstStyle/>
          <a:p>
            <a:pPr marL="0" indent="0" algn="just">
              <a:lnSpc>
                <a:spcPct val="150000"/>
              </a:lnSpc>
              <a:buNone/>
            </a:pPr>
            <a:r>
              <a:rPr lang="en-US" altLang="zh-CN" dirty="0"/>
              <a:t>    Pandas</a:t>
            </a:r>
            <a:r>
              <a:rPr lang="zh-CN" altLang="zh-CN" dirty="0"/>
              <a:t>是专注于解决数据分析任务的软件包，最初由</a:t>
            </a:r>
            <a:r>
              <a:rPr lang="en-US" altLang="zh-CN" dirty="0"/>
              <a:t>AQR Capital Management</a:t>
            </a:r>
            <a:r>
              <a:rPr lang="zh-CN" altLang="zh-CN" dirty="0"/>
              <a:t>于</a:t>
            </a:r>
            <a:r>
              <a:rPr lang="en-US" altLang="zh-CN" dirty="0"/>
              <a:t>2008</a:t>
            </a:r>
            <a:r>
              <a:rPr lang="zh-CN" altLang="zh-CN" dirty="0"/>
              <a:t>年</a:t>
            </a:r>
            <a:r>
              <a:rPr lang="en-US" altLang="zh-CN" dirty="0"/>
              <a:t>4</a:t>
            </a:r>
            <a:r>
              <a:rPr lang="zh-CN" altLang="zh-CN" dirty="0"/>
              <a:t>月开发，并于</a:t>
            </a:r>
            <a:r>
              <a:rPr lang="en-US" altLang="zh-CN" dirty="0"/>
              <a:t>2009</a:t>
            </a:r>
            <a:r>
              <a:rPr lang="zh-CN" altLang="zh-CN" dirty="0"/>
              <a:t>年底开源出来，目前由</a:t>
            </a:r>
            <a:r>
              <a:rPr lang="en-US" altLang="zh-CN" dirty="0" err="1"/>
              <a:t>PyData</a:t>
            </a:r>
            <a:r>
              <a:rPr lang="zh-CN" altLang="zh-CN" dirty="0"/>
              <a:t>开发小组在继续维护和开发。</a:t>
            </a:r>
            <a:r>
              <a:rPr lang="en-US" altLang="zh-CN" dirty="0"/>
              <a:t>Pandas</a:t>
            </a:r>
            <a:r>
              <a:rPr lang="zh-CN" altLang="zh-CN" dirty="0"/>
              <a:t>的名称来自于“</a:t>
            </a:r>
            <a:r>
              <a:rPr lang="en-US" altLang="zh-CN" dirty="0"/>
              <a:t>Panel Data</a:t>
            </a:r>
            <a:r>
              <a:rPr lang="zh-CN" altLang="zh-CN" dirty="0"/>
              <a:t>”（面板数据）和“</a:t>
            </a:r>
            <a:r>
              <a:rPr lang="en-US" altLang="zh-CN" dirty="0"/>
              <a:t>Data Analysis</a:t>
            </a:r>
            <a:r>
              <a:rPr lang="zh-CN" altLang="zh-CN" dirty="0"/>
              <a:t>”（数据分析），最初被作为金融数据分析工具而开发出来，为时间序列分析提供了很好的支持。</a:t>
            </a:r>
            <a:endParaRPr lang="zh-CN" altLang="zh-CN" b="1" dirty="0"/>
          </a:p>
        </p:txBody>
      </p:sp>
    </p:spTree>
    <p:extLst>
      <p:ext uri="{BB962C8B-B14F-4D97-AF65-F5344CB8AC3E}">
        <p14:creationId xmlns:p14="http://schemas.microsoft.com/office/powerpoint/2010/main" val="393747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0"/>
            <a:ext cx="9980681" cy="5369079"/>
          </a:xfrm>
        </p:spPr>
        <p:txBody>
          <a:bodyPr>
            <a:normAutofit/>
          </a:bodyPr>
          <a:lstStyle/>
          <a:p>
            <a:pPr algn="just">
              <a:lnSpc>
                <a:spcPct val="150000"/>
              </a:lnSpc>
            </a:pPr>
            <a:r>
              <a:rPr lang="en-US" altLang="zh-CN" sz="2200" b="1" dirty="0"/>
              <a:t>11.1.1 </a:t>
            </a:r>
            <a:r>
              <a:rPr lang="zh-CN" altLang="zh-CN" sz="2200" b="1" dirty="0"/>
              <a:t>数据和变量</a:t>
            </a:r>
            <a:endParaRPr lang="en-US" altLang="zh-CN" sz="2200" dirty="0"/>
          </a:p>
          <a:p>
            <a:pPr marL="0" indent="0" algn="just">
              <a:lnSpc>
                <a:spcPct val="150000"/>
              </a:lnSpc>
              <a:buNone/>
            </a:pPr>
            <a:r>
              <a:rPr lang="en-US" altLang="zh-CN" dirty="0"/>
              <a:t>    </a:t>
            </a:r>
            <a:r>
              <a:rPr lang="zh-CN" altLang="zh-CN" dirty="0"/>
              <a:t>通常将变量对应的观测数据分为</a:t>
            </a:r>
            <a:r>
              <a:rPr lang="zh-CN" altLang="zh-CN" b="1" dirty="0">
                <a:solidFill>
                  <a:srgbClr val="002060"/>
                </a:solidFill>
              </a:rPr>
              <a:t>定量数据</a:t>
            </a:r>
            <a:r>
              <a:rPr lang="zh-CN" altLang="zh-CN" dirty="0"/>
              <a:t>（</a:t>
            </a:r>
            <a:r>
              <a:rPr lang="en-US" altLang="zh-CN" dirty="0"/>
              <a:t>quantitative data</a:t>
            </a:r>
            <a:r>
              <a:rPr lang="zh-CN" altLang="zh-CN" dirty="0"/>
              <a:t>）和</a:t>
            </a:r>
            <a:r>
              <a:rPr lang="zh-CN" altLang="zh-CN" b="1" dirty="0">
                <a:solidFill>
                  <a:srgbClr val="C00000"/>
                </a:solidFill>
              </a:rPr>
              <a:t>定性数据</a:t>
            </a:r>
            <a:r>
              <a:rPr lang="zh-CN" altLang="zh-CN" dirty="0"/>
              <a:t>（</a:t>
            </a:r>
            <a:r>
              <a:rPr lang="en-US" altLang="zh-CN" dirty="0"/>
              <a:t>nominal data</a:t>
            </a:r>
            <a:r>
              <a:rPr lang="zh-CN" altLang="zh-CN" dirty="0"/>
              <a:t>），具体可以分为四种类型：</a:t>
            </a:r>
          </a:p>
          <a:p>
            <a:pPr lvl="1">
              <a:lnSpc>
                <a:spcPct val="114000"/>
              </a:lnSpc>
            </a:pPr>
            <a:r>
              <a:rPr lang="zh-CN" altLang="zh-CN" sz="1800" b="1" dirty="0">
                <a:solidFill>
                  <a:srgbClr val="002060"/>
                </a:solidFill>
              </a:rPr>
              <a:t>计量数据</a:t>
            </a:r>
            <a:r>
              <a:rPr lang="zh-CN" altLang="zh-CN" sz="1800" dirty="0"/>
              <a:t>（</a:t>
            </a:r>
            <a:r>
              <a:rPr lang="en-US" altLang="zh-CN" sz="1800" dirty="0"/>
              <a:t>real value data</a:t>
            </a:r>
            <a:r>
              <a:rPr lang="zh-CN" altLang="zh-CN" sz="1800" dirty="0"/>
              <a:t>）：原则上可在一定实数区间任意取值，例如，电子元件工作时的温度，人的身高、体重等数据。这类数据可以认为是连续的，尽管实际观测得到的数据是具有有限值的。</a:t>
            </a:r>
          </a:p>
          <a:p>
            <a:pPr lvl="1">
              <a:lnSpc>
                <a:spcPct val="114000"/>
              </a:lnSpc>
            </a:pPr>
            <a:r>
              <a:rPr lang="zh-CN" altLang="zh-CN" sz="1800" b="1" dirty="0">
                <a:solidFill>
                  <a:srgbClr val="002060"/>
                </a:solidFill>
              </a:rPr>
              <a:t>计数数据</a:t>
            </a:r>
            <a:r>
              <a:rPr lang="zh-CN" altLang="zh-CN" sz="1800" dirty="0"/>
              <a:t>（</a:t>
            </a:r>
            <a:r>
              <a:rPr lang="en-US" altLang="zh-CN" sz="1800" dirty="0"/>
              <a:t>count data</a:t>
            </a:r>
            <a:r>
              <a:rPr lang="zh-CN" altLang="zh-CN" sz="1800" dirty="0"/>
              <a:t>）：通常为非负整数，例如，某服务中心每天接到的电话次数、高速公路入口每小时的车流量等。</a:t>
            </a:r>
          </a:p>
          <a:p>
            <a:pPr lvl="1">
              <a:lnSpc>
                <a:spcPct val="114000"/>
              </a:lnSpc>
            </a:pPr>
            <a:r>
              <a:rPr lang="zh-CN" altLang="zh-CN" sz="1800" b="1" dirty="0">
                <a:solidFill>
                  <a:srgbClr val="C00000"/>
                </a:solidFill>
              </a:rPr>
              <a:t>分类数据</a:t>
            </a:r>
            <a:r>
              <a:rPr lang="zh-CN" altLang="zh-CN" sz="1800" dirty="0"/>
              <a:t>（</a:t>
            </a:r>
            <a:r>
              <a:rPr lang="en-US" altLang="zh-CN" sz="1800" dirty="0"/>
              <a:t>categorical data</a:t>
            </a:r>
            <a:r>
              <a:rPr lang="zh-CN" altLang="zh-CN" sz="1800" dirty="0"/>
              <a:t>）：通常为有限的几种可能值，例如，人的性别、产品颜色等。观测数据为定性数据时可以转化为无序的计量数据。</a:t>
            </a:r>
          </a:p>
          <a:p>
            <a:pPr lvl="1">
              <a:lnSpc>
                <a:spcPct val="114000"/>
              </a:lnSpc>
            </a:pPr>
            <a:r>
              <a:rPr lang="zh-CN" altLang="zh-CN" sz="1800" b="1" dirty="0">
                <a:solidFill>
                  <a:srgbClr val="C00000"/>
                </a:solidFill>
              </a:rPr>
              <a:t>定序数据</a:t>
            </a:r>
            <a:r>
              <a:rPr lang="zh-CN" altLang="zh-CN" sz="1800" dirty="0"/>
              <a:t>（</a:t>
            </a:r>
            <a:r>
              <a:rPr lang="en-US" altLang="zh-CN" sz="1800" dirty="0"/>
              <a:t>ordinal data</a:t>
            </a:r>
            <a:r>
              <a:rPr lang="zh-CN" altLang="zh-CN" sz="1800" dirty="0"/>
              <a:t>）：通常为有限的几种可能值，且这些值有一个大小顺序，例如，学生综合成绩的排名，衣物品质分为一等品、二等品等等。有序数据有时会用正整数</a:t>
            </a:r>
            <a:r>
              <a:rPr lang="en-US" altLang="zh-CN" sz="1800" dirty="0"/>
              <a:t>1</a:t>
            </a:r>
            <a:r>
              <a:rPr lang="zh-CN" altLang="zh-CN" sz="1800" dirty="0"/>
              <a:t>、</a:t>
            </a:r>
            <a:r>
              <a:rPr lang="en-US" altLang="zh-CN" sz="1800" dirty="0"/>
              <a:t>2</a:t>
            </a:r>
            <a:r>
              <a:rPr lang="zh-CN" altLang="zh-CN" sz="1800" dirty="0"/>
              <a:t>、</a:t>
            </a:r>
            <a:r>
              <a:rPr lang="en-US" altLang="zh-CN" sz="1800" dirty="0"/>
              <a:t>3···</a:t>
            </a:r>
            <a:r>
              <a:rPr lang="zh-CN" altLang="zh-CN" sz="1800" dirty="0"/>
              <a:t>来表示。</a:t>
            </a:r>
          </a:p>
          <a:p>
            <a:pPr marL="0" indent="0" algn="just">
              <a:lnSpc>
                <a:spcPct val="150000"/>
              </a:lnSpc>
              <a:buNone/>
            </a:pPr>
            <a:endParaRPr lang="en-US" dirty="0"/>
          </a:p>
        </p:txBody>
      </p:sp>
    </p:spTree>
    <p:extLst>
      <p:ext uri="{BB962C8B-B14F-4D97-AF65-F5344CB8AC3E}">
        <p14:creationId xmlns:p14="http://schemas.microsoft.com/office/powerpoint/2010/main" val="109617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4570637"/>
          </a:xfrm>
        </p:spPr>
        <p:txBody>
          <a:bodyPr>
            <a:normAutofit/>
          </a:bodyPr>
          <a:lstStyle/>
          <a:p>
            <a:pPr algn="just">
              <a:lnSpc>
                <a:spcPct val="150000"/>
              </a:lnSpc>
            </a:pPr>
            <a:r>
              <a:rPr lang="en-US" altLang="zh-CN" sz="2200" b="1" dirty="0"/>
              <a:t>11.3.1 Pandas</a:t>
            </a:r>
            <a:r>
              <a:rPr lang="zh-CN" altLang="en-US" sz="2200" b="1" dirty="0"/>
              <a:t>安装</a:t>
            </a:r>
            <a:endParaRPr lang="en-US" altLang="zh-CN" sz="2200" b="1" dirty="0"/>
          </a:p>
          <a:p>
            <a:pPr marL="0" indent="0" algn="just">
              <a:lnSpc>
                <a:spcPct val="150000"/>
              </a:lnSpc>
              <a:buNone/>
            </a:pPr>
            <a:r>
              <a:rPr lang="zh-CN" altLang="en-US" dirty="0"/>
              <a:t>   （</a:t>
            </a:r>
            <a:r>
              <a:rPr lang="en-US" altLang="zh-CN" dirty="0"/>
              <a:t>1</a:t>
            </a:r>
            <a:r>
              <a:rPr lang="zh-CN" altLang="en-US" dirty="0"/>
              <a:t>）</a:t>
            </a:r>
            <a:r>
              <a:rPr lang="zh-CN" altLang="zh-CN" dirty="0"/>
              <a:t>使用</a:t>
            </a:r>
            <a:r>
              <a:rPr lang="en-US" altLang="zh-CN" dirty="0"/>
              <a:t>pip</a:t>
            </a:r>
            <a:r>
              <a:rPr lang="zh-CN" altLang="zh-CN" dirty="0"/>
              <a:t>安装</a:t>
            </a:r>
          </a:p>
          <a:p>
            <a:pPr marL="457200" lvl="1" indent="0" algn="just">
              <a:lnSpc>
                <a:spcPct val="114000"/>
              </a:lnSpc>
              <a:buNone/>
            </a:pPr>
            <a:r>
              <a:rPr lang="en-US" altLang="zh-CN" sz="2000" b="1" dirty="0">
                <a:solidFill>
                  <a:srgbClr val="002060"/>
                </a:solidFill>
              </a:rPr>
              <a:t>pip install pandas</a:t>
            </a:r>
          </a:p>
          <a:p>
            <a:pPr marL="457200" lvl="1" indent="0" algn="just">
              <a:lnSpc>
                <a:spcPct val="114000"/>
              </a:lnSpc>
              <a:buNone/>
            </a:pPr>
            <a:r>
              <a:rPr lang="zh-CN" altLang="en-US" sz="2000" dirty="0"/>
              <a:t>（</a:t>
            </a:r>
            <a:r>
              <a:rPr lang="en-US" altLang="zh-CN" sz="2000" dirty="0"/>
              <a:t>2</a:t>
            </a:r>
            <a:r>
              <a:rPr lang="zh-CN" altLang="en-US" sz="2000" dirty="0"/>
              <a:t>）使用</a:t>
            </a:r>
            <a:r>
              <a:rPr lang="en-US" altLang="zh-CN" sz="2000" dirty="0"/>
              <a:t>Anaconda</a:t>
            </a:r>
            <a:r>
              <a:rPr lang="zh-CN" altLang="en-US" sz="2000" dirty="0"/>
              <a:t>安装</a:t>
            </a:r>
            <a:endParaRPr lang="en-US" altLang="zh-CN" sz="2000" dirty="0"/>
          </a:p>
          <a:p>
            <a:pPr marL="0" indent="0">
              <a:lnSpc>
                <a:spcPct val="150000"/>
              </a:lnSpc>
              <a:buNone/>
            </a:pPr>
            <a:r>
              <a:rPr lang="en-US" altLang="zh-CN" dirty="0"/>
              <a:t>    </a:t>
            </a:r>
            <a:r>
              <a:rPr lang="zh-CN" altLang="zh-CN" dirty="0"/>
              <a:t>打开</a:t>
            </a:r>
            <a:r>
              <a:rPr lang="en-US" altLang="zh-CN" dirty="0"/>
              <a:t>Anaconda Navigator</a:t>
            </a:r>
            <a:r>
              <a:rPr lang="zh-CN" altLang="zh-CN" dirty="0"/>
              <a:t>，选择</a:t>
            </a:r>
            <a:r>
              <a:rPr lang="en-US" altLang="zh-CN" dirty="0"/>
              <a:t>Environments</a:t>
            </a:r>
            <a:r>
              <a:rPr lang="zh-CN" altLang="zh-CN" dirty="0"/>
              <a:t>环境，搜索</a:t>
            </a:r>
            <a:r>
              <a:rPr lang="en-US" altLang="zh-CN" dirty="0"/>
              <a:t>Pandas</a:t>
            </a:r>
            <a:r>
              <a:rPr lang="zh-CN" altLang="zh-CN" dirty="0"/>
              <a:t>查看是否安装，若已经安装则可以直接在</a:t>
            </a:r>
            <a:r>
              <a:rPr lang="en-US" altLang="zh-CN" dirty="0"/>
              <a:t>Python</a:t>
            </a:r>
            <a:r>
              <a:rPr lang="zh-CN" altLang="zh-CN" dirty="0"/>
              <a:t>中使用，若显示尚未安装，点击</a:t>
            </a:r>
            <a:r>
              <a:rPr lang="en-US" altLang="zh-CN" dirty="0"/>
              <a:t>download</a:t>
            </a:r>
            <a:r>
              <a:rPr lang="zh-CN" altLang="zh-CN" dirty="0"/>
              <a:t>即可。</a:t>
            </a:r>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Tree>
    <p:extLst>
      <p:ext uri="{BB962C8B-B14F-4D97-AF65-F5344CB8AC3E}">
        <p14:creationId xmlns:p14="http://schemas.microsoft.com/office/powerpoint/2010/main" val="18342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536907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r>
              <a:rPr lang="en-US" altLang="zh-CN" dirty="0"/>
              <a:t>    Pandas</a:t>
            </a:r>
            <a:r>
              <a:rPr lang="zh-CN" altLang="zh-CN" dirty="0"/>
              <a:t>提供了众多的数据类型，主要有</a:t>
            </a:r>
            <a:r>
              <a:rPr lang="en-US" altLang="zh-CN" b="1" dirty="0">
                <a:solidFill>
                  <a:srgbClr val="002060"/>
                </a:solidFill>
              </a:rPr>
              <a:t>Series</a:t>
            </a:r>
            <a:r>
              <a:rPr lang="zh-CN" altLang="zh-CN" b="1" dirty="0">
                <a:solidFill>
                  <a:srgbClr val="002060"/>
                </a:solidFill>
              </a:rPr>
              <a:t>（一维数组）、</a:t>
            </a:r>
            <a:r>
              <a:rPr lang="en-US" altLang="zh-CN" b="1" dirty="0" err="1">
                <a:solidFill>
                  <a:srgbClr val="002060"/>
                </a:solidFill>
              </a:rPr>
              <a:t>DataFrame</a:t>
            </a:r>
            <a:r>
              <a:rPr lang="zh-CN" altLang="zh-CN" b="1" dirty="0">
                <a:solidFill>
                  <a:srgbClr val="002060"/>
                </a:solidFill>
              </a:rPr>
              <a:t>（二维数组）、</a:t>
            </a:r>
            <a:r>
              <a:rPr lang="en-US" altLang="zh-CN" b="1" dirty="0">
                <a:solidFill>
                  <a:srgbClr val="002060"/>
                </a:solidFill>
              </a:rPr>
              <a:t>Panel</a:t>
            </a:r>
            <a:r>
              <a:rPr lang="zh-CN" altLang="zh-CN" b="1" dirty="0">
                <a:solidFill>
                  <a:srgbClr val="002060"/>
                </a:solidFill>
              </a:rPr>
              <a:t>（三维数组）、</a:t>
            </a:r>
            <a:r>
              <a:rPr lang="en-US" altLang="zh-CN" b="1" dirty="0">
                <a:solidFill>
                  <a:srgbClr val="002060"/>
                </a:solidFill>
              </a:rPr>
              <a:t>Panel4D</a:t>
            </a:r>
            <a:r>
              <a:rPr lang="zh-CN" altLang="zh-CN" b="1" dirty="0">
                <a:solidFill>
                  <a:srgbClr val="002060"/>
                </a:solidFill>
              </a:rPr>
              <a:t>（四维数组）、</a:t>
            </a:r>
            <a:r>
              <a:rPr lang="en-US" altLang="zh-CN" b="1" dirty="0" err="1">
                <a:solidFill>
                  <a:srgbClr val="002060"/>
                </a:solidFill>
              </a:rPr>
              <a:t>PanelND</a:t>
            </a:r>
            <a:r>
              <a:rPr lang="zh-CN" altLang="zh-CN" b="1" dirty="0">
                <a:solidFill>
                  <a:srgbClr val="002060"/>
                </a:solidFill>
              </a:rPr>
              <a:t>（更多维数组）</a:t>
            </a:r>
            <a:r>
              <a:rPr lang="zh-CN" altLang="zh-CN" dirty="0"/>
              <a:t>等数据结构，其中</a:t>
            </a:r>
            <a:r>
              <a:rPr lang="en-US" altLang="zh-CN" dirty="0"/>
              <a:t>Series</a:t>
            </a:r>
            <a:r>
              <a:rPr lang="zh-CN" altLang="zh-CN" dirty="0"/>
              <a:t>和</a:t>
            </a:r>
            <a:r>
              <a:rPr lang="en-US" altLang="zh-CN" dirty="0" err="1"/>
              <a:t>DataFrame</a:t>
            </a:r>
            <a:r>
              <a:rPr lang="zh-CN" altLang="zh-CN" dirty="0"/>
              <a:t>的应用最为广泛。</a:t>
            </a:r>
          </a:p>
          <a:p>
            <a:pPr marL="0" indent="0">
              <a:buNone/>
            </a:pPr>
            <a:r>
              <a:rPr lang="zh-CN" altLang="zh-CN" dirty="0"/>
              <a:t>（</a:t>
            </a:r>
            <a:r>
              <a:rPr lang="en-US" altLang="zh-CN" dirty="0"/>
              <a:t>1</a:t>
            </a:r>
            <a:r>
              <a:rPr lang="zh-CN" altLang="zh-CN" dirty="0"/>
              <a:t>）</a:t>
            </a:r>
            <a:r>
              <a:rPr lang="en-US" altLang="zh-CN" dirty="0"/>
              <a:t>Series</a:t>
            </a:r>
            <a:r>
              <a:rPr lang="zh-CN" altLang="zh-CN" dirty="0"/>
              <a:t>类型</a:t>
            </a:r>
          </a:p>
          <a:p>
            <a:pPr marL="0" indent="0">
              <a:lnSpc>
                <a:spcPct val="150000"/>
              </a:lnSpc>
              <a:buNone/>
            </a:pPr>
            <a:r>
              <a:rPr lang="en-US" altLang="zh-CN" dirty="0"/>
              <a:t>    Series</a:t>
            </a:r>
            <a:r>
              <a:rPr lang="zh-CN" altLang="zh-CN" dirty="0"/>
              <a:t>是一维带标签的数组，它可以包含任何</a:t>
            </a:r>
            <a:r>
              <a:rPr lang="en-US" altLang="zh-CN" dirty="0"/>
              <a:t>Python</a:t>
            </a:r>
            <a:r>
              <a:rPr lang="zh-CN" altLang="zh-CN" dirty="0"/>
              <a:t>支持的数据类型，包括整数、字符串、浮点数、</a:t>
            </a:r>
            <a:r>
              <a:rPr lang="en-US" altLang="zh-CN" dirty="0"/>
              <a:t>Python</a:t>
            </a:r>
            <a:r>
              <a:rPr lang="zh-CN" altLang="zh-CN" dirty="0"/>
              <a:t>对象等，可以通过标签来定位。</a:t>
            </a:r>
          </a:p>
          <a:p>
            <a:pPr marL="0" indent="0">
              <a:lnSpc>
                <a:spcPct val="150000"/>
              </a:lnSpc>
              <a:buNone/>
            </a:pPr>
            <a:r>
              <a:rPr lang="en-US" altLang="zh-CN" dirty="0"/>
              <a:t>    </a:t>
            </a:r>
            <a:r>
              <a:rPr lang="zh-CN" altLang="zh-CN" dirty="0"/>
              <a:t>创建</a:t>
            </a:r>
            <a:r>
              <a:rPr lang="en-US" altLang="zh-CN" dirty="0"/>
              <a:t>Series</a:t>
            </a:r>
            <a:r>
              <a:rPr lang="zh-CN" altLang="zh-CN" dirty="0"/>
              <a:t>数据类型有三种方法：从列表创建、从加入标签索引创建和从字典创建。</a:t>
            </a:r>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Tree>
    <p:extLst>
      <p:ext uri="{BB962C8B-B14F-4D97-AF65-F5344CB8AC3E}">
        <p14:creationId xmlns:p14="http://schemas.microsoft.com/office/powerpoint/2010/main" val="38118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2165149920"/>
              </p:ext>
            </p:extLst>
          </p:nvPr>
        </p:nvGraphicFramePr>
        <p:xfrm>
          <a:off x="1104900" y="2067339"/>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pandas as pd</a:t>
                      </a:r>
                      <a:endParaRPr lang="zh-CN" altLang="zh-CN" sz="1800" b="1" kern="1200" dirty="0">
                        <a:solidFill>
                          <a:schemeClr val="lt1"/>
                        </a:solidFill>
                        <a:effectLst/>
                        <a:latin typeface="+mn-lt"/>
                        <a:ea typeface="+mn-ea"/>
                        <a:cs typeface="+mn-cs"/>
                      </a:endParaRPr>
                    </a:p>
                    <a:p>
                      <a:r>
                        <a:rPr lang="en-US" altLang="zh-CN" sz="1800" b="1" kern="1200" dirty="0" err="1">
                          <a:solidFill>
                            <a:schemeClr val="lt1"/>
                          </a:solidFill>
                          <a:effectLst/>
                          <a:latin typeface="+mn-lt"/>
                          <a:ea typeface="+mn-ea"/>
                          <a:cs typeface="+mn-cs"/>
                        </a:rPr>
                        <a:t>arr</a:t>
                      </a:r>
                      <a:r>
                        <a:rPr lang="en-US" altLang="zh-CN" sz="1800" b="1" kern="1200" dirty="0">
                          <a:solidFill>
                            <a:schemeClr val="lt1"/>
                          </a:solidFill>
                          <a:effectLst/>
                          <a:latin typeface="+mn-lt"/>
                          <a:ea typeface="+mn-ea"/>
                          <a:cs typeface="+mn-cs"/>
                        </a:rPr>
                        <a:t> = [0, 1, 2, 3, 4]</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s1 = </a:t>
                      </a:r>
                      <a:r>
                        <a:rPr lang="en-US" altLang="zh-CN" sz="1800" b="1" kern="1200" dirty="0" err="1">
                          <a:solidFill>
                            <a:schemeClr val="lt1"/>
                          </a:solidFill>
                          <a:effectLst/>
                          <a:latin typeface="+mn-lt"/>
                          <a:ea typeface="+mn-ea"/>
                          <a:cs typeface="+mn-cs"/>
                        </a:rPr>
                        <a:t>pd.Series</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arr</a:t>
                      </a:r>
                      <a:r>
                        <a:rPr lang="en-US" altLang="zh-CN" sz="1800" b="1" kern="1200" dirty="0">
                          <a:solidFill>
                            <a:schemeClr val="lt1"/>
                          </a:solidFill>
                          <a:effectLst/>
                          <a:latin typeface="+mn-lt"/>
                          <a:ea typeface="+mn-ea"/>
                          <a:cs typeface="+mn-cs"/>
                        </a:rPr>
                        <a:t>) # </a:t>
                      </a:r>
                      <a:r>
                        <a:rPr lang="zh-CN" altLang="zh-CN" sz="1800" b="1" kern="1200" dirty="0">
                          <a:solidFill>
                            <a:schemeClr val="lt1"/>
                          </a:solidFill>
                          <a:effectLst/>
                          <a:latin typeface="+mn-lt"/>
                          <a:ea typeface="+mn-ea"/>
                          <a:cs typeface="+mn-cs"/>
                        </a:rPr>
                        <a:t>如果不指定标签索引，则默认从</a:t>
                      </a:r>
                      <a:r>
                        <a:rPr lang="en-US" altLang="zh-CN" sz="1800" b="1" kern="1200" dirty="0">
                          <a:solidFill>
                            <a:schemeClr val="lt1"/>
                          </a:solidFill>
                          <a:effectLst/>
                          <a:latin typeface="+mn-lt"/>
                          <a:ea typeface="+mn-ea"/>
                          <a:cs typeface="+mn-cs"/>
                        </a:rPr>
                        <a:t> 0 </a:t>
                      </a:r>
                      <a:r>
                        <a:rPr lang="zh-CN" altLang="zh-CN" sz="1800" b="1" kern="1200" dirty="0">
                          <a:solidFill>
                            <a:schemeClr val="lt1"/>
                          </a:solidFill>
                          <a:effectLst/>
                          <a:latin typeface="+mn-lt"/>
                          <a:ea typeface="+mn-ea"/>
                          <a:cs typeface="+mn-cs"/>
                        </a:rPr>
                        <a:t>开始</a:t>
                      </a: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从列表创建：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print(s1)</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3894840"/>
            <a:ext cx="3220278" cy="2031325"/>
          </a:xfrm>
          <a:prstGeom prst="rect">
            <a:avLst/>
          </a:prstGeom>
        </p:spPr>
        <p:txBody>
          <a:bodyPr wrap="square">
            <a:spAutoFit/>
          </a:bodyPr>
          <a:lstStyle/>
          <a:p>
            <a:r>
              <a:rPr lang="zh-CN" altLang="zh-CN" dirty="0"/>
              <a:t>从列表创建：</a:t>
            </a:r>
          </a:p>
          <a:p>
            <a:r>
              <a:rPr lang="en-US" altLang="zh-CN" dirty="0"/>
              <a:t>0    0</a:t>
            </a:r>
            <a:endParaRPr lang="zh-CN" altLang="zh-CN" dirty="0"/>
          </a:p>
          <a:p>
            <a:r>
              <a:rPr lang="en-US" altLang="zh-CN" dirty="0"/>
              <a:t>1    1</a:t>
            </a:r>
            <a:endParaRPr lang="zh-CN" altLang="zh-CN" dirty="0"/>
          </a:p>
          <a:p>
            <a:r>
              <a:rPr lang="en-US" altLang="zh-CN" dirty="0"/>
              <a:t>2    2</a:t>
            </a:r>
            <a:endParaRPr lang="zh-CN" altLang="zh-CN" dirty="0"/>
          </a:p>
          <a:p>
            <a:r>
              <a:rPr lang="en-US" altLang="zh-CN" dirty="0"/>
              <a:t>3    3</a:t>
            </a:r>
            <a:endParaRPr lang="zh-CN" altLang="zh-CN" dirty="0"/>
          </a:p>
          <a:p>
            <a:r>
              <a:rPr lang="en-US" altLang="zh-CN" dirty="0"/>
              <a:t>4    4</a:t>
            </a:r>
            <a:endParaRPr lang="zh-CN" altLang="zh-CN" dirty="0"/>
          </a:p>
          <a:p>
            <a:r>
              <a:rPr lang="en-US" altLang="zh-CN" dirty="0" err="1"/>
              <a:t>dtype</a:t>
            </a:r>
            <a:r>
              <a:rPr lang="en-US" altLang="zh-CN" dirty="0"/>
              <a:t>: int64</a:t>
            </a:r>
            <a:endParaRPr lang="zh-CN" altLang="zh-CN" dirty="0"/>
          </a:p>
        </p:txBody>
      </p:sp>
    </p:spTree>
    <p:extLst>
      <p:ext uri="{BB962C8B-B14F-4D97-AF65-F5344CB8AC3E}">
        <p14:creationId xmlns:p14="http://schemas.microsoft.com/office/powerpoint/2010/main" val="230932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2725135141"/>
              </p:ext>
            </p:extLst>
          </p:nvPr>
        </p:nvGraphicFramePr>
        <p:xfrm>
          <a:off x="1104900" y="2067339"/>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n = </a:t>
                      </a:r>
                      <a:r>
                        <a:rPr lang="en-US" altLang="zh-CN" sz="1800" b="1" kern="1200" dirty="0" err="1">
                          <a:solidFill>
                            <a:schemeClr val="lt1"/>
                          </a:solidFill>
                          <a:effectLst/>
                          <a:latin typeface="+mn-lt"/>
                          <a:ea typeface="+mn-ea"/>
                          <a:cs typeface="+mn-cs"/>
                        </a:rPr>
                        <a:t>np.random.randn</a:t>
                      </a:r>
                      <a:r>
                        <a:rPr lang="en-US" altLang="zh-CN" sz="1800" b="1" kern="1200" dirty="0">
                          <a:solidFill>
                            <a:schemeClr val="lt1"/>
                          </a:solidFill>
                          <a:effectLst/>
                          <a:latin typeface="+mn-lt"/>
                          <a:ea typeface="+mn-ea"/>
                          <a:cs typeface="+mn-cs"/>
                        </a:rPr>
                        <a:t>(5) # </a:t>
                      </a:r>
                      <a:r>
                        <a:rPr lang="zh-CN" altLang="zh-CN" sz="1800" b="1" kern="1200" dirty="0">
                          <a:solidFill>
                            <a:schemeClr val="lt1"/>
                          </a:solidFill>
                          <a:effectLst/>
                          <a:latin typeface="+mn-lt"/>
                          <a:ea typeface="+mn-ea"/>
                          <a:cs typeface="+mn-cs"/>
                        </a:rPr>
                        <a:t>创建一个随机</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Ndarray</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数组</a:t>
                      </a:r>
                    </a:p>
                    <a:p>
                      <a:r>
                        <a:rPr lang="en-US" altLang="zh-CN" sz="1800" b="1" kern="1200" dirty="0">
                          <a:solidFill>
                            <a:schemeClr val="lt1"/>
                          </a:solidFill>
                          <a:effectLst/>
                          <a:latin typeface="+mn-lt"/>
                          <a:ea typeface="+mn-ea"/>
                          <a:cs typeface="+mn-cs"/>
                        </a:rPr>
                        <a:t>index = ['a', '</a:t>
                      </a:r>
                      <a:r>
                        <a:rPr lang="en-US" altLang="zh-CN" sz="1800" b="1" kern="1200" dirty="0" err="1">
                          <a:solidFill>
                            <a:schemeClr val="lt1"/>
                          </a:solidFill>
                          <a:effectLst/>
                          <a:latin typeface="+mn-lt"/>
                          <a:ea typeface="+mn-ea"/>
                          <a:cs typeface="+mn-cs"/>
                        </a:rPr>
                        <a:t>b','c','d','e</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s2 = </a:t>
                      </a:r>
                      <a:r>
                        <a:rPr lang="en-US" altLang="zh-CN" sz="1800" b="1" kern="1200" dirty="0" err="1">
                          <a:solidFill>
                            <a:schemeClr val="lt1"/>
                          </a:solidFill>
                          <a:effectLst/>
                          <a:latin typeface="+mn-lt"/>
                          <a:ea typeface="+mn-ea"/>
                          <a:cs typeface="+mn-cs"/>
                        </a:rPr>
                        <a:t>pd.Series</a:t>
                      </a:r>
                      <a:r>
                        <a:rPr lang="en-US" altLang="zh-CN" sz="1800" b="1" kern="1200" dirty="0">
                          <a:solidFill>
                            <a:schemeClr val="lt1"/>
                          </a:solidFill>
                          <a:effectLst/>
                          <a:latin typeface="+mn-lt"/>
                          <a:ea typeface="+mn-ea"/>
                          <a:cs typeface="+mn-cs"/>
                        </a:rPr>
                        <a:t>(n, index=index)</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加入标签索引创建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print(s2)</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3894840"/>
            <a:ext cx="3220278" cy="2031325"/>
          </a:xfrm>
          <a:prstGeom prst="rect">
            <a:avLst/>
          </a:prstGeom>
        </p:spPr>
        <p:txBody>
          <a:bodyPr wrap="square">
            <a:spAutoFit/>
          </a:bodyPr>
          <a:lstStyle/>
          <a:p>
            <a:r>
              <a:rPr lang="zh-CN" altLang="zh-CN" dirty="0"/>
              <a:t>加入标签索引创建</a:t>
            </a:r>
          </a:p>
          <a:p>
            <a:r>
              <a:rPr lang="en-US" altLang="zh-CN" dirty="0"/>
              <a:t>a    0.389894</a:t>
            </a:r>
            <a:endParaRPr lang="zh-CN" altLang="zh-CN" dirty="0"/>
          </a:p>
          <a:p>
            <a:r>
              <a:rPr lang="en-US" altLang="zh-CN" dirty="0"/>
              <a:t>b   -0.952510</a:t>
            </a:r>
            <a:endParaRPr lang="zh-CN" altLang="zh-CN" dirty="0"/>
          </a:p>
          <a:p>
            <a:r>
              <a:rPr lang="en-US" altLang="zh-CN" dirty="0"/>
              <a:t>c   -0.393105</a:t>
            </a:r>
            <a:endParaRPr lang="zh-CN" altLang="zh-CN" dirty="0"/>
          </a:p>
          <a:p>
            <a:r>
              <a:rPr lang="en-US" altLang="zh-CN" dirty="0"/>
              <a:t>d    0.082777</a:t>
            </a:r>
            <a:endParaRPr lang="zh-CN" altLang="zh-CN" dirty="0"/>
          </a:p>
          <a:p>
            <a:r>
              <a:rPr lang="en-US" altLang="zh-CN" dirty="0"/>
              <a:t>e    1.347081</a:t>
            </a:r>
            <a:endParaRPr lang="zh-CN" altLang="zh-CN" dirty="0"/>
          </a:p>
          <a:p>
            <a:r>
              <a:rPr lang="en-US" altLang="zh-CN" dirty="0" err="1"/>
              <a:t>dtype</a:t>
            </a:r>
            <a:r>
              <a:rPr lang="en-US" altLang="zh-CN" dirty="0"/>
              <a:t>: float64</a:t>
            </a:r>
            <a:endParaRPr lang="zh-CN" altLang="zh-CN" dirty="0"/>
          </a:p>
        </p:txBody>
      </p:sp>
    </p:spTree>
    <p:extLst>
      <p:ext uri="{BB962C8B-B14F-4D97-AF65-F5344CB8AC3E}">
        <p14:creationId xmlns:p14="http://schemas.microsoft.com/office/powerpoint/2010/main" val="301990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3104536974"/>
              </p:ext>
            </p:extLst>
          </p:nvPr>
        </p:nvGraphicFramePr>
        <p:xfrm>
          <a:off x="1104900" y="2067339"/>
          <a:ext cx="9980681" cy="118872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d = {'a':1,  'b':2, 'c': 3, 'd': 4, 'e': 5}</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s3 = </a:t>
                      </a:r>
                      <a:r>
                        <a:rPr lang="en-US" altLang="zh-CN" sz="1800" b="1" kern="1200" dirty="0" err="1">
                          <a:solidFill>
                            <a:schemeClr val="lt1"/>
                          </a:solidFill>
                          <a:effectLst/>
                          <a:latin typeface="+mn-lt"/>
                          <a:ea typeface="+mn-ea"/>
                          <a:cs typeface="+mn-cs"/>
                        </a:rPr>
                        <a:t>pd.Series</a:t>
                      </a:r>
                      <a:r>
                        <a:rPr lang="en-US" altLang="zh-CN" sz="1800" b="1" kern="1200" dirty="0">
                          <a:solidFill>
                            <a:schemeClr val="lt1"/>
                          </a:solidFill>
                          <a:effectLst/>
                          <a:latin typeface="+mn-lt"/>
                          <a:ea typeface="+mn-ea"/>
                          <a:cs typeface="+mn-cs"/>
                        </a:rPr>
                        <a:t>(d)</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从字典创建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print(s3)</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3601942"/>
            <a:ext cx="3220278" cy="2031325"/>
          </a:xfrm>
          <a:prstGeom prst="rect">
            <a:avLst/>
          </a:prstGeom>
        </p:spPr>
        <p:txBody>
          <a:bodyPr wrap="square">
            <a:spAutoFit/>
          </a:bodyPr>
          <a:lstStyle/>
          <a:p>
            <a:r>
              <a:rPr lang="zh-CN" altLang="zh-CN" dirty="0"/>
              <a:t>从字典创建</a:t>
            </a:r>
          </a:p>
          <a:p>
            <a:r>
              <a:rPr lang="en-US" altLang="zh-CN" dirty="0"/>
              <a:t>a    1</a:t>
            </a:r>
            <a:endParaRPr lang="zh-CN" altLang="zh-CN" dirty="0"/>
          </a:p>
          <a:p>
            <a:r>
              <a:rPr lang="en-US" altLang="zh-CN" dirty="0"/>
              <a:t>b    2</a:t>
            </a:r>
            <a:endParaRPr lang="zh-CN" altLang="zh-CN" dirty="0"/>
          </a:p>
          <a:p>
            <a:r>
              <a:rPr lang="en-US" altLang="zh-CN" dirty="0"/>
              <a:t>c    3</a:t>
            </a:r>
            <a:endParaRPr lang="zh-CN" altLang="zh-CN" dirty="0"/>
          </a:p>
          <a:p>
            <a:r>
              <a:rPr lang="en-US" altLang="zh-CN" dirty="0"/>
              <a:t>d    4</a:t>
            </a:r>
            <a:endParaRPr lang="zh-CN" altLang="zh-CN" dirty="0"/>
          </a:p>
          <a:p>
            <a:r>
              <a:rPr lang="en-US" altLang="zh-CN" dirty="0"/>
              <a:t>e    5</a:t>
            </a:r>
            <a:endParaRPr lang="zh-CN" altLang="zh-CN" dirty="0"/>
          </a:p>
          <a:p>
            <a:r>
              <a:rPr lang="en-US" altLang="zh-CN" dirty="0" err="1"/>
              <a:t>dtype</a:t>
            </a:r>
            <a:r>
              <a:rPr lang="en-US" altLang="zh-CN" dirty="0"/>
              <a:t>: int64</a:t>
            </a:r>
            <a:endParaRPr lang="zh-CN" altLang="zh-CN" dirty="0"/>
          </a:p>
        </p:txBody>
      </p:sp>
    </p:spTree>
    <p:extLst>
      <p:ext uri="{BB962C8B-B14F-4D97-AF65-F5344CB8AC3E}">
        <p14:creationId xmlns:p14="http://schemas.microsoft.com/office/powerpoint/2010/main" val="311118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177686"/>
            <a:ext cx="9980681" cy="3552832"/>
          </a:xfrm>
          <a:prstGeom prst="rect">
            <a:avLst/>
          </a:prstGeom>
        </p:spPr>
        <p:txBody>
          <a:bodyPr wrap="square">
            <a:spAutoFit/>
          </a:bodyPr>
          <a:lstStyle/>
          <a:p>
            <a:pPr algn="just">
              <a:lnSpc>
                <a:spcPct val="150000"/>
              </a:lnSpc>
            </a:pPr>
            <a:r>
              <a:rPr lang="zh-CN" altLang="zh-CN" sz="2000" dirty="0"/>
              <a:t>（</a:t>
            </a:r>
            <a:r>
              <a:rPr lang="en-US" altLang="zh-CN" sz="2000" dirty="0"/>
              <a:t>1</a:t>
            </a:r>
            <a:r>
              <a:rPr lang="zh-CN" altLang="zh-CN" sz="2000" dirty="0"/>
              <a:t>）</a:t>
            </a:r>
            <a:r>
              <a:rPr lang="en-US" altLang="zh-CN" sz="2000" dirty="0"/>
              <a:t>Series</a:t>
            </a:r>
            <a:r>
              <a:rPr lang="zh-CN" altLang="zh-CN" sz="2000" dirty="0"/>
              <a:t>类型</a:t>
            </a:r>
            <a:endParaRPr lang="en-US" altLang="zh-CN" sz="2000" dirty="0"/>
          </a:p>
          <a:p>
            <a:pPr algn="just">
              <a:lnSpc>
                <a:spcPct val="150000"/>
              </a:lnSpc>
              <a:spcBef>
                <a:spcPts val="1000"/>
              </a:spcBef>
            </a:pPr>
            <a:r>
              <a:rPr lang="en-US" altLang="zh-CN" sz="2000" dirty="0"/>
              <a:t>    series</a:t>
            </a:r>
            <a:r>
              <a:rPr lang="zh-CN" altLang="en-US" sz="2000" dirty="0"/>
              <a:t>类型数据的运算操作比较简单，包括加法、减法、乘法和除法等，采用对象方法调用的方式来实现，例如：</a:t>
            </a:r>
            <a:r>
              <a:rPr lang="en-US" altLang="zh-CN" sz="2000" b="1" dirty="0">
                <a:solidFill>
                  <a:srgbClr val="002060"/>
                </a:solidFill>
              </a:rPr>
              <a:t>s1.add(s2)</a:t>
            </a:r>
            <a:r>
              <a:rPr lang="zh-CN" altLang="en-US" sz="2000" b="1" dirty="0">
                <a:solidFill>
                  <a:srgbClr val="002060"/>
                </a:solidFill>
              </a:rPr>
              <a:t>、</a:t>
            </a:r>
            <a:r>
              <a:rPr lang="en-US" altLang="zh-CN" sz="2000" b="1" dirty="0">
                <a:solidFill>
                  <a:srgbClr val="002060"/>
                </a:solidFill>
              </a:rPr>
              <a:t>s1.sub(s2)</a:t>
            </a:r>
            <a:r>
              <a:rPr lang="zh-CN" altLang="en-US" sz="2000" b="1" dirty="0">
                <a:solidFill>
                  <a:srgbClr val="002060"/>
                </a:solidFill>
              </a:rPr>
              <a:t>、</a:t>
            </a:r>
            <a:r>
              <a:rPr lang="en-US" altLang="zh-CN" sz="2000" b="1" dirty="0">
                <a:solidFill>
                  <a:srgbClr val="002060"/>
                </a:solidFill>
              </a:rPr>
              <a:t>s1.mul(s2)</a:t>
            </a:r>
            <a:r>
              <a:rPr lang="zh-CN" altLang="en-US" sz="2000" b="1" dirty="0">
                <a:solidFill>
                  <a:srgbClr val="002060"/>
                </a:solidFill>
              </a:rPr>
              <a:t>、</a:t>
            </a:r>
            <a:r>
              <a:rPr lang="en-US" altLang="zh-CN" sz="2000" b="1" dirty="0">
                <a:solidFill>
                  <a:srgbClr val="002060"/>
                </a:solidFill>
              </a:rPr>
              <a:t>s1.div(s2)</a:t>
            </a:r>
            <a:r>
              <a:rPr lang="zh-CN" altLang="en-US" sz="2000" dirty="0"/>
              <a:t>，等。</a:t>
            </a:r>
            <a:endParaRPr lang="en-US" altLang="zh-CN" sz="2000" dirty="0"/>
          </a:p>
          <a:p>
            <a:pPr algn="just">
              <a:lnSpc>
                <a:spcPct val="150000"/>
              </a:lnSpc>
              <a:spcBef>
                <a:spcPts val="1000"/>
              </a:spcBef>
            </a:pPr>
            <a:r>
              <a:rPr lang="en-US" altLang="zh-CN" dirty="0"/>
              <a:t>    </a:t>
            </a:r>
            <a:r>
              <a:rPr lang="zh-CN" altLang="zh-CN" dirty="0"/>
              <a:t>除了加减乘除运算以外，也可以对</a:t>
            </a:r>
            <a:r>
              <a:rPr lang="en-US" altLang="zh-CN" dirty="0"/>
              <a:t>series</a:t>
            </a:r>
            <a:r>
              <a:rPr lang="zh-CN" altLang="zh-CN" dirty="0"/>
              <a:t>类型数据进行描述性统计的相关运算，例如求中位数、最大值、总和等等，可以使用</a:t>
            </a:r>
            <a:r>
              <a:rPr lang="en-US" altLang="zh-CN" b="1" dirty="0">
                <a:solidFill>
                  <a:srgbClr val="002060"/>
                </a:solidFill>
              </a:rPr>
              <a:t>s1.median()</a:t>
            </a:r>
            <a:r>
              <a:rPr lang="zh-CN" altLang="zh-CN" b="1" dirty="0">
                <a:solidFill>
                  <a:srgbClr val="002060"/>
                </a:solidFill>
              </a:rPr>
              <a:t>、</a:t>
            </a:r>
            <a:r>
              <a:rPr lang="en-US" altLang="zh-CN" b="1" dirty="0">
                <a:solidFill>
                  <a:srgbClr val="002060"/>
                </a:solidFill>
              </a:rPr>
              <a:t>s1.max()</a:t>
            </a:r>
            <a:r>
              <a:rPr lang="zh-CN" altLang="zh-CN" b="1" dirty="0">
                <a:solidFill>
                  <a:srgbClr val="002060"/>
                </a:solidFill>
              </a:rPr>
              <a:t>、</a:t>
            </a:r>
            <a:r>
              <a:rPr lang="en-US" altLang="zh-CN" b="1" dirty="0">
                <a:solidFill>
                  <a:srgbClr val="002060"/>
                </a:solidFill>
              </a:rPr>
              <a:t>s1.sum()</a:t>
            </a:r>
            <a:r>
              <a:rPr lang="zh-CN" altLang="zh-CN" b="1" dirty="0">
                <a:solidFill>
                  <a:srgbClr val="002060"/>
                </a:solidFill>
              </a:rPr>
              <a:t>等函数</a:t>
            </a:r>
            <a:r>
              <a:rPr lang="zh-CN" altLang="zh-CN" dirty="0"/>
              <a:t>进行计算。</a:t>
            </a:r>
          </a:p>
          <a:p>
            <a:pPr algn="just">
              <a:lnSpc>
                <a:spcPct val="150000"/>
              </a:lnSpc>
              <a:spcBef>
                <a:spcPts val="1000"/>
              </a:spcBef>
            </a:pPr>
            <a:endParaRPr lang="en-US" altLang="zh-CN" sz="2000" dirty="0"/>
          </a:p>
          <a:p>
            <a:pPr algn="just">
              <a:lnSpc>
                <a:spcPct val="150000"/>
              </a:lnSpc>
            </a:pPr>
            <a:endParaRPr lang="zh-CN" altLang="zh-CN" sz="2000" dirty="0"/>
          </a:p>
        </p:txBody>
      </p:sp>
    </p:spTree>
    <p:extLst>
      <p:ext uri="{BB962C8B-B14F-4D97-AF65-F5344CB8AC3E}">
        <p14:creationId xmlns:p14="http://schemas.microsoft.com/office/powerpoint/2010/main" val="318807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177686"/>
            <a:ext cx="9980681" cy="3003964"/>
          </a:xfrm>
          <a:prstGeom prst="rect">
            <a:avLst/>
          </a:prstGeom>
        </p:spPr>
        <p:txBody>
          <a:bodyPr wrap="square">
            <a:spAutoFit/>
          </a:bodyPr>
          <a:lstStyle/>
          <a:p>
            <a:pPr algn="just">
              <a:lnSpc>
                <a:spcPct val="150000"/>
              </a:lnSpc>
            </a:pPr>
            <a:r>
              <a:rPr lang="zh-CN" altLang="en-US" sz="2000" dirty="0"/>
              <a:t>（</a:t>
            </a:r>
            <a:r>
              <a:rPr lang="en-US" altLang="zh-CN" sz="2000" dirty="0"/>
              <a:t>2</a:t>
            </a:r>
            <a:r>
              <a:rPr lang="zh-CN" altLang="en-US" sz="2000" dirty="0"/>
              <a:t>）</a:t>
            </a:r>
            <a:r>
              <a:rPr lang="en-US" altLang="zh-CN" sz="2000" dirty="0" err="1"/>
              <a:t>DataFrame</a:t>
            </a:r>
            <a:r>
              <a:rPr lang="zh-CN" altLang="en-US" sz="2000" dirty="0"/>
              <a:t>类型</a:t>
            </a:r>
            <a:endParaRPr lang="en-US" altLang="zh-CN" sz="2000" dirty="0"/>
          </a:p>
          <a:p>
            <a:pPr algn="just">
              <a:lnSpc>
                <a:spcPct val="150000"/>
              </a:lnSpc>
              <a:spcBef>
                <a:spcPts val="1600"/>
              </a:spcBef>
            </a:pPr>
            <a:r>
              <a:rPr lang="en-US" altLang="zh-CN" sz="2000" b="1" dirty="0">
                <a:solidFill>
                  <a:srgbClr val="002060"/>
                </a:solidFill>
              </a:rPr>
              <a:t>    </a:t>
            </a:r>
            <a:r>
              <a:rPr lang="en-US" altLang="zh-CN" sz="2000" b="1" dirty="0" err="1">
                <a:solidFill>
                  <a:srgbClr val="002060"/>
                </a:solidFill>
              </a:rPr>
              <a:t>DataFrame</a:t>
            </a:r>
            <a:r>
              <a:rPr lang="zh-CN" altLang="zh-CN" sz="2000" b="1" dirty="0">
                <a:solidFill>
                  <a:srgbClr val="002060"/>
                </a:solidFill>
              </a:rPr>
              <a:t>类型是二维的带标签的数据结构，包含有一组有序的列</a:t>
            </a:r>
            <a:r>
              <a:rPr lang="zh-CN" altLang="zh-CN" sz="2000" dirty="0"/>
              <a:t>，每列可以是不同类型的数据值，如数值、字符串、布尔值等。对于</a:t>
            </a:r>
            <a:r>
              <a:rPr lang="en-US" altLang="zh-CN" sz="2000" dirty="0" err="1"/>
              <a:t>DataFrame</a:t>
            </a:r>
            <a:r>
              <a:rPr lang="zh-CN" altLang="zh-CN" sz="2000" dirty="0"/>
              <a:t>类型的数据，既可以有行索引操作，也可以有列索引操作。可以将一个</a:t>
            </a:r>
            <a:r>
              <a:rPr lang="en-US" altLang="zh-CN" sz="2000" dirty="0" err="1"/>
              <a:t>DataFrame</a:t>
            </a:r>
            <a:r>
              <a:rPr lang="zh-CN" altLang="zh-CN" sz="2000" dirty="0"/>
              <a:t>数据看做是由</a:t>
            </a:r>
            <a:r>
              <a:rPr lang="en-US" altLang="zh-CN" sz="2000" dirty="0"/>
              <a:t>Series</a:t>
            </a:r>
            <a:r>
              <a:rPr lang="zh-CN" altLang="zh-CN" sz="2000" dirty="0"/>
              <a:t>数据组成的字典，并且</a:t>
            </a:r>
            <a:r>
              <a:rPr lang="zh-CN" altLang="zh-CN" sz="2000" b="1" dirty="0">
                <a:solidFill>
                  <a:srgbClr val="002060"/>
                </a:solidFill>
              </a:rPr>
              <a:t>可以通过标签来定位数据</a:t>
            </a:r>
            <a:r>
              <a:rPr lang="zh-CN" altLang="zh-CN" sz="2000" dirty="0"/>
              <a:t>，这是</a:t>
            </a:r>
            <a:r>
              <a:rPr lang="en-US" altLang="zh-CN" sz="2000" dirty="0"/>
              <a:t>NumPy</a:t>
            </a:r>
            <a:r>
              <a:rPr lang="zh-CN" altLang="zh-CN" sz="2000" dirty="0"/>
              <a:t>数据所没有的特点。</a:t>
            </a:r>
            <a:endParaRPr lang="en-US" altLang="zh-CN" sz="2000" dirty="0"/>
          </a:p>
          <a:p>
            <a:pPr algn="just">
              <a:lnSpc>
                <a:spcPct val="150000"/>
              </a:lnSpc>
            </a:pPr>
            <a:endParaRPr lang="zh-CN" altLang="zh-CN" sz="2000" dirty="0"/>
          </a:p>
        </p:txBody>
      </p:sp>
    </p:spTree>
    <p:extLst>
      <p:ext uri="{BB962C8B-B14F-4D97-AF65-F5344CB8AC3E}">
        <p14:creationId xmlns:p14="http://schemas.microsoft.com/office/powerpoint/2010/main" val="9876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177686"/>
            <a:ext cx="9980681" cy="3670813"/>
          </a:xfrm>
          <a:prstGeom prst="rect">
            <a:avLst/>
          </a:prstGeom>
        </p:spPr>
        <p:txBody>
          <a:bodyPr wrap="square">
            <a:spAutoFit/>
          </a:bodyPr>
          <a:lstStyle/>
          <a:p>
            <a:pPr algn="just">
              <a:lnSpc>
                <a:spcPct val="150000"/>
              </a:lnSpc>
            </a:pPr>
            <a:r>
              <a:rPr lang="zh-CN" altLang="en-US" sz="2000" dirty="0"/>
              <a:t>（</a:t>
            </a:r>
            <a:r>
              <a:rPr lang="en-US" altLang="zh-CN" sz="2000" dirty="0"/>
              <a:t>2</a:t>
            </a:r>
            <a:r>
              <a:rPr lang="zh-CN" altLang="en-US" sz="2000" dirty="0"/>
              <a:t>）</a:t>
            </a:r>
            <a:r>
              <a:rPr lang="en-US" altLang="zh-CN" sz="2000" dirty="0" err="1"/>
              <a:t>DataFrame</a:t>
            </a:r>
            <a:r>
              <a:rPr lang="zh-CN" altLang="en-US" sz="2000" dirty="0"/>
              <a:t>类型</a:t>
            </a:r>
            <a:endParaRPr lang="en-US" altLang="zh-CN" sz="2000" dirty="0"/>
          </a:p>
          <a:p>
            <a:pPr algn="just">
              <a:lnSpc>
                <a:spcPct val="150000"/>
              </a:lnSpc>
              <a:spcBef>
                <a:spcPts val="1600"/>
              </a:spcBef>
            </a:pPr>
            <a:r>
              <a:rPr lang="en-US" altLang="zh-CN" sz="2000" b="1" dirty="0">
                <a:solidFill>
                  <a:srgbClr val="002060"/>
                </a:solidFill>
              </a:rPr>
              <a:t>    </a:t>
            </a:r>
            <a:r>
              <a:rPr lang="en-US" altLang="zh-CN" sz="2000" dirty="0" err="1"/>
              <a:t>DataFrame</a:t>
            </a:r>
            <a:r>
              <a:rPr lang="zh-CN" altLang="en-US" sz="2000" dirty="0"/>
              <a:t>数据的创建方法主要有两种：</a:t>
            </a:r>
            <a:r>
              <a:rPr lang="zh-CN" altLang="en-US" sz="2000" b="1" dirty="0">
                <a:solidFill>
                  <a:srgbClr val="002060"/>
                </a:solidFill>
              </a:rPr>
              <a:t>通过</a:t>
            </a:r>
            <a:r>
              <a:rPr lang="en-US" altLang="zh-CN" sz="2000" b="1" dirty="0" err="1">
                <a:solidFill>
                  <a:srgbClr val="002060"/>
                </a:solidFill>
              </a:rPr>
              <a:t>Numpy</a:t>
            </a:r>
            <a:r>
              <a:rPr lang="zh-CN" altLang="en-US" sz="2000" b="1" dirty="0">
                <a:solidFill>
                  <a:srgbClr val="002060"/>
                </a:solidFill>
              </a:rPr>
              <a:t>二维数组创建、通过字典来创建。</a:t>
            </a:r>
            <a:r>
              <a:rPr lang="zh-CN" altLang="en-US" sz="2000" dirty="0"/>
              <a:t>需要注意的是，通过字典来创建</a:t>
            </a:r>
            <a:r>
              <a:rPr lang="en-US" altLang="zh-CN" sz="2000" dirty="0" err="1"/>
              <a:t>DataFrame</a:t>
            </a:r>
            <a:r>
              <a:rPr lang="zh-CN" altLang="en-US" sz="2000" dirty="0"/>
              <a:t>数据时，字典中的</a:t>
            </a:r>
            <a:r>
              <a:rPr lang="en-US" altLang="zh-CN" sz="2000" dirty="0"/>
              <a:t>value</a:t>
            </a:r>
            <a:r>
              <a:rPr lang="zh-CN" altLang="en-US" sz="2000" dirty="0"/>
              <a:t>值只能是一维数组或单个简单的数据类型。</a:t>
            </a:r>
          </a:p>
          <a:p>
            <a:pPr algn="just">
              <a:lnSpc>
                <a:spcPct val="150000"/>
              </a:lnSpc>
              <a:spcBef>
                <a:spcPts val="1600"/>
              </a:spcBef>
            </a:pPr>
            <a:r>
              <a:rPr lang="zh-CN" altLang="en-US" sz="2000" dirty="0"/>
              <a:t>    如果用来创建</a:t>
            </a:r>
            <a:r>
              <a:rPr lang="en-US" altLang="zh-CN" sz="2000" dirty="0" err="1"/>
              <a:t>DataFrame</a:t>
            </a:r>
            <a:r>
              <a:rPr lang="zh-CN" altLang="en-US" sz="2000" dirty="0"/>
              <a:t>的是二维数组，则要求所有数组的长度一致；如果是单个数据，则会在新创建的</a:t>
            </a:r>
            <a:r>
              <a:rPr lang="en-US" altLang="zh-CN" sz="2000" dirty="0" err="1"/>
              <a:t>DataFrame</a:t>
            </a:r>
            <a:r>
              <a:rPr lang="zh-CN" altLang="en-US" sz="2000" dirty="0"/>
              <a:t>数据的每一行添加相同的数据。</a:t>
            </a:r>
          </a:p>
          <a:p>
            <a:pPr algn="just">
              <a:lnSpc>
                <a:spcPct val="150000"/>
              </a:lnSpc>
            </a:pPr>
            <a:endParaRPr lang="zh-CN" altLang="zh-CN" sz="2000" dirty="0"/>
          </a:p>
        </p:txBody>
      </p:sp>
    </p:spTree>
    <p:extLst>
      <p:ext uri="{BB962C8B-B14F-4D97-AF65-F5344CB8AC3E}">
        <p14:creationId xmlns:p14="http://schemas.microsoft.com/office/powerpoint/2010/main" val="397444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3908894691"/>
              </p:ext>
            </p:extLst>
          </p:nvPr>
        </p:nvGraphicFramePr>
        <p:xfrm>
          <a:off x="1104900" y="2067339"/>
          <a:ext cx="9980681" cy="228600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pandas as pd</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as np</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dates = </a:t>
                      </a:r>
                      <a:r>
                        <a:rPr lang="en-US" altLang="zh-CN" sz="1800" b="1" kern="1200" dirty="0" err="1">
                          <a:solidFill>
                            <a:schemeClr val="lt1"/>
                          </a:solidFill>
                          <a:effectLst/>
                          <a:latin typeface="+mn-lt"/>
                          <a:ea typeface="+mn-ea"/>
                          <a:cs typeface="+mn-cs"/>
                        </a:rPr>
                        <a:t>pd.date_range</a:t>
                      </a:r>
                      <a:r>
                        <a:rPr lang="en-US" altLang="zh-CN" sz="1800" b="1" kern="1200" dirty="0">
                          <a:solidFill>
                            <a:schemeClr val="lt1"/>
                          </a:solidFill>
                          <a:effectLst/>
                          <a:latin typeface="+mn-lt"/>
                          <a:ea typeface="+mn-ea"/>
                          <a:cs typeface="+mn-cs"/>
                        </a:rPr>
                        <a:t>('today', periods=6)  # </a:t>
                      </a:r>
                      <a:r>
                        <a:rPr lang="zh-CN" altLang="zh-CN" sz="1800" b="1" kern="1200" dirty="0">
                          <a:solidFill>
                            <a:schemeClr val="lt1"/>
                          </a:solidFill>
                          <a:effectLst/>
                          <a:latin typeface="+mn-lt"/>
                          <a:ea typeface="+mn-ea"/>
                          <a:cs typeface="+mn-cs"/>
                        </a:rPr>
                        <a:t>定义时间序列作为</a:t>
                      </a:r>
                      <a:r>
                        <a:rPr lang="en-US" altLang="zh-CN" sz="1800" b="1" kern="1200" dirty="0">
                          <a:solidFill>
                            <a:schemeClr val="lt1"/>
                          </a:solidFill>
                          <a:effectLst/>
                          <a:latin typeface="+mn-lt"/>
                          <a:ea typeface="+mn-ea"/>
                          <a:cs typeface="+mn-cs"/>
                        </a:rPr>
                        <a:t> index</a:t>
                      </a:r>
                      <a:endParaRPr lang="zh-CN" altLang="zh-CN" sz="1800" b="1" kern="1200" dirty="0">
                        <a:solidFill>
                          <a:schemeClr val="lt1"/>
                        </a:solidFill>
                        <a:effectLst/>
                        <a:latin typeface="+mn-lt"/>
                        <a:ea typeface="+mn-ea"/>
                        <a:cs typeface="+mn-cs"/>
                      </a:endParaRPr>
                    </a:p>
                    <a:p>
                      <a:r>
                        <a:rPr lang="en-US" altLang="zh-CN" sz="1800" b="1" kern="1200" dirty="0" err="1">
                          <a:solidFill>
                            <a:schemeClr val="lt1"/>
                          </a:solidFill>
                          <a:effectLst/>
                          <a:latin typeface="+mn-lt"/>
                          <a:ea typeface="+mn-ea"/>
                          <a:cs typeface="+mn-cs"/>
                        </a:rPr>
                        <a:t>num_arr</a:t>
                      </a:r>
                      <a:r>
                        <a:rPr lang="en-US" altLang="zh-CN" sz="1800" b="1" kern="1200" dirty="0">
                          <a:solidFill>
                            <a:schemeClr val="lt1"/>
                          </a:solidFill>
                          <a:effectLst/>
                          <a:latin typeface="+mn-lt"/>
                          <a:ea typeface="+mn-ea"/>
                          <a:cs typeface="+mn-cs"/>
                        </a:rPr>
                        <a:t> = </a:t>
                      </a:r>
                      <a:r>
                        <a:rPr lang="en-US" altLang="zh-CN" sz="1800" b="1" kern="1200" dirty="0" err="1">
                          <a:solidFill>
                            <a:schemeClr val="lt1"/>
                          </a:solidFill>
                          <a:effectLst/>
                          <a:latin typeface="+mn-lt"/>
                          <a:ea typeface="+mn-ea"/>
                          <a:cs typeface="+mn-cs"/>
                        </a:rPr>
                        <a:t>np.random.randn</a:t>
                      </a:r>
                      <a:r>
                        <a:rPr lang="en-US" altLang="zh-CN" sz="1800" b="1" kern="1200" dirty="0">
                          <a:solidFill>
                            <a:schemeClr val="lt1"/>
                          </a:solidFill>
                          <a:effectLst/>
                          <a:latin typeface="+mn-lt"/>
                          <a:ea typeface="+mn-ea"/>
                          <a:cs typeface="+mn-cs"/>
                        </a:rPr>
                        <a:t>(6, 4)  # </a:t>
                      </a:r>
                      <a:r>
                        <a:rPr lang="zh-CN" altLang="zh-CN" sz="1800" b="1" kern="1200" dirty="0">
                          <a:solidFill>
                            <a:schemeClr val="lt1"/>
                          </a:solidFill>
                          <a:effectLst/>
                          <a:latin typeface="+mn-lt"/>
                          <a:ea typeface="+mn-ea"/>
                          <a:cs typeface="+mn-cs"/>
                        </a:rPr>
                        <a:t>传入</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numpy</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随机数组</a:t>
                      </a:r>
                    </a:p>
                    <a:p>
                      <a:r>
                        <a:rPr lang="en-US" altLang="zh-CN" sz="1800" b="1" kern="1200" dirty="0">
                          <a:solidFill>
                            <a:schemeClr val="lt1"/>
                          </a:solidFill>
                          <a:effectLst/>
                          <a:latin typeface="+mn-lt"/>
                          <a:ea typeface="+mn-ea"/>
                          <a:cs typeface="+mn-cs"/>
                        </a:rPr>
                        <a:t>columns = ['1', '2', '3', '4']  # </a:t>
                      </a:r>
                      <a:r>
                        <a:rPr lang="zh-CN" altLang="zh-CN" sz="1800" b="1" kern="1200" dirty="0">
                          <a:solidFill>
                            <a:schemeClr val="lt1"/>
                          </a:solidFill>
                          <a:effectLst/>
                          <a:latin typeface="+mn-lt"/>
                          <a:ea typeface="+mn-ea"/>
                          <a:cs typeface="+mn-cs"/>
                        </a:rPr>
                        <a:t>将列表</a:t>
                      </a:r>
                      <a:r>
                        <a:rPr lang="en-US" altLang="zh-CN" sz="1800" b="1" kern="1200" dirty="0">
                          <a:solidFill>
                            <a:schemeClr val="lt1"/>
                          </a:solidFill>
                          <a:effectLst/>
                          <a:latin typeface="+mn-lt"/>
                          <a:ea typeface="+mn-ea"/>
                          <a:cs typeface="+mn-cs"/>
                        </a:rPr>
                        <a:t>columns</a:t>
                      </a:r>
                      <a:r>
                        <a:rPr lang="zh-CN" altLang="zh-CN" sz="1800" b="1" kern="1200" dirty="0">
                          <a:solidFill>
                            <a:schemeClr val="lt1"/>
                          </a:solidFill>
                          <a:effectLst/>
                          <a:latin typeface="+mn-lt"/>
                          <a:ea typeface="+mn-ea"/>
                          <a:cs typeface="+mn-cs"/>
                        </a:rPr>
                        <a:t>作为列名</a:t>
                      </a:r>
                    </a:p>
                    <a:p>
                      <a:r>
                        <a:rPr lang="en-US" altLang="zh-CN" sz="1800" b="1" kern="1200" dirty="0">
                          <a:solidFill>
                            <a:schemeClr val="lt1"/>
                          </a:solidFill>
                          <a:effectLst/>
                          <a:latin typeface="+mn-lt"/>
                          <a:ea typeface="+mn-ea"/>
                          <a:cs typeface="+mn-cs"/>
                        </a:rPr>
                        <a:t>df1 = </a:t>
                      </a:r>
                      <a:r>
                        <a:rPr lang="en-US" altLang="zh-CN" sz="1800" b="1" kern="1200" dirty="0" err="1">
                          <a:solidFill>
                            <a:schemeClr val="lt1"/>
                          </a:solidFill>
                          <a:effectLst/>
                          <a:latin typeface="+mn-lt"/>
                          <a:ea typeface="+mn-ea"/>
                          <a:cs typeface="+mn-cs"/>
                        </a:rPr>
                        <a:t>pd.DataFrame</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num_arr</a:t>
                      </a:r>
                      <a:r>
                        <a:rPr lang="en-US" altLang="zh-CN" sz="1800" b="1" kern="1200" dirty="0">
                          <a:solidFill>
                            <a:schemeClr val="lt1"/>
                          </a:solidFill>
                          <a:effectLst/>
                          <a:latin typeface="+mn-lt"/>
                          <a:ea typeface="+mn-ea"/>
                          <a:cs typeface="+mn-cs"/>
                        </a:rPr>
                        <a:t>, index=dates, columns=columns)</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通过</a:t>
                      </a:r>
                      <a:r>
                        <a:rPr lang="en-US" altLang="zh-CN" sz="1800" b="1" kern="1200" dirty="0" err="1">
                          <a:solidFill>
                            <a:schemeClr val="lt1"/>
                          </a:solidFill>
                          <a:effectLst/>
                          <a:latin typeface="+mn-lt"/>
                          <a:ea typeface="+mn-ea"/>
                          <a:cs typeface="+mn-cs"/>
                        </a:rPr>
                        <a:t>numpy</a:t>
                      </a:r>
                      <a:r>
                        <a:rPr lang="zh-CN" altLang="zh-CN" sz="1800" b="1" kern="1200" dirty="0">
                          <a:solidFill>
                            <a:schemeClr val="lt1"/>
                          </a:solidFill>
                          <a:effectLst/>
                          <a:latin typeface="+mn-lt"/>
                          <a:ea typeface="+mn-ea"/>
                          <a:cs typeface="+mn-cs"/>
                        </a:rPr>
                        <a:t>创建：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print(df1)</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4429617"/>
            <a:ext cx="10133082" cy="2308324"/>
          </a:xfrm>
          <a:prstGeom prst="rect">
            <a:avLst/>
          </a:prstGeom>
        </p:spPr>
        <p:txBody>
          <a:bodyPr wrap="square">
            <a:spAutoFit/>
          </a:bodyPr>
          <a:lstStyle/>
          <a:p>
            <a:r>
              <a:rPr lang="zh-CN" altLang="zh-CN" dirty="0"/>
              <a:t>通过</a:t>
            </a:r>
            <a:r>
              <a:rPr lang="en-US" altLang="zh-CN" dirty="0" err="1"/>
              <a:t>numpy</a:t>
            </a:r>
            <a:r>
              <a:rPr lang="zh-CN" altLang="zh-CN" dirty="0"/>
              <a:t>创建：</a:t>
            </a:r>
          </a:p>
          <a:p>
            <a:r>
              <a:rPr lang="en-US" altLang="zh-CN" dirty="0"/>
              <a:t>                                   1         2         3         4</a:t>
            </a:r>
            <a:endParaRPr lang="zh-CN" altLang="zh-CN" dirty="0"/>
          </a:p>
          <a:p>
            <a:r>
              <a:rPr lang="en-US" altLang="zh-CN" dirty="0"/>
              <a:t>2019-11-23 10:28:34.063360 -2.139965  0.590814 -0.369548 -0.284404</a:t>
            </a:r>
            <a:endParaRPr lang="zh-CN" altLang="zh-CN" dirty="0"/>
          </a:p>
          <a:p>
            <a:r>
              <a:rPr lang="en-US" altLang="zh-CN" dirty="0"/>
              <a:t>2019-11-24 10:28:34.063360  0.650240  0.851307 -1.241844  1.236430</a:t>
            </a:r>
            <a:endParaRPr lang="zh-CN" altLang="zh-CN" dirty="0"/>
          </a:p>
          <a:p>
            <a:r>
              <a:rPr lang="en-US" altLang="zh-CN" dirty="0"/>
              <a:t>2019-11-25 10:28:34.063360  0.700897  0.073434  0.507315  0.450465</a:t>
            </a:r>
            <a:endParaRPr lang="zh-CN" altLang="zh-CN" dirty="0"/>
          </a:p>
          <a:p>
            <a:r>
              <a:rPr lang="en-US" altLang="zh-CN" dirty="0"/>
              <a:t>2019-11-26 10:28:34.063360 -0.270798 -1.416280 -0.024614 -0.774309</a:t>
            </a:r>
            <a:endParaRPr lang="zh-CN" altLang="zh-CN" dirty="0"/>
          </a:p>
          <a:p>
            <a:r>
              <a:rPr lang="en-US" altLang="zh-CN" dirty="0"/>
              <a:t>2019-11-27 10:28:34.063360  0.546973  1.133517 -0.418041  1.905018</a:t>
            </a:r>
            <a:endParaRPr lang="zh-CN" altLang="zh-CN" dirty="0"/>
          </a:p>
          <a:p>
            <a:r>
              <a:rPr lang="en-US" altLang="zh-CN" dirty="0"/>
              <a:t>2019-11-28 10:28:34.063360 -0.213786  0.348065  0.871596  0.063532</a:t>
            </a:r>
            <a:endParaRPr lang="zh-CN" altLang="zh-CN" dirty="0"/>
          </a:p>
        </p:txBody>
      </p:sp>
    </p:spTree>
    <p:extLst>
      <p:ext uri="{BB962C8B-B14F-4D97-AF65-F5344CB8AC3E}">
        <p14:creationId xmlns:p14="http://schemas.microsoft.com/office/powerpoint/2010/main" val="365617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101710814"/>
              </p:ext>
            </p:extLst>
          </p:nvPr>
        </p:nvGraphicFramePr>
        <p:xfrm>
          <a:off x="1104900" y="2067339"/>
          <a:ext cx="9980681" cy="228600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data = {'animal': ['cat', 'snake', 'dog'],</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'age': [2.5, 3, </a:t>
                      </a:r>
                      <a:r>
                        <a:rPr lang="en-US" altLang="zh-CN" sz="1800" b="1" kern="1200" dirty="0" err="1">
                          <a:solidFill>
                            <a:schemeClr val="lt1"/>
                          </a:solidFill>
                          <a:effectLst/>
                          <a:latin typeface="+mn-lt"/>
                          <a:ea typeface="+mn-ea"/>
                          <a:cs typeface="+mn-cs"/>
                        </a:rPr>
                        <a:t>np.nan</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'visits': [1, 3, 2],</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'priority': ['yes', 'yes', 'no']}</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labels = ['a', 'b', 'c']</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df2 = </a:t>
                      </a:r>
                      <a:r>
                        <a:rPr lang="en-US" altLang="zh-CN" sz="1800" b="1" kern="1200" dirty="0" err="1">
                          <a:solidFill>
                            <a:schemeClr val="lt1"/>
                          </a:solidFill>
                          <a:effectLst/>
                          <a:latin typeface="+mn-lt"/>
                          <a:ea typeface="+mn-ea"/>
                          <a:cs typeface="+mn-cs"/>
                        </a:rPr>
                        <a:t>pd.DataFrame</a:t>
                      </a:r>
                      <a:r>
                        <a:rPr lang="en-US" altLang="zh-CN" sz="1800" b="1" kern="1200" dirty="0">
                          <a:solidFill>
                            <a:schemeClr val="lt1"/>
                          </a:solidFill>
                          <a:effectLst/>
                          <a:latin typeface="+mn-lt"/>
                          <a:ea typeface="+mn-ea"/>
                          <a:cs typeface="+mn-cs"/>
                        </a:rPr>
                        <a:t>(data, index=labels)</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通过字典创建：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print(df2)</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4429617"/>
            <a:ext cx="10133082" cy="1477328"/>
          </a:xfrm>
          <a:prstGeom prst="rect">
            <a:avLst/>
          </a:prstGeom>
        </p:spPr>
        <p:txBody>
          <a:bodyPr wrap="square">
            <a:spAutoFit/>
          </a:bodyPr>
          <a:lstStyle/>
          <a:p>
            <a:r>
              <a:rPr lang="zh-CN" altLang="zh-CN" dirty="0"/>
              <a:t>通过字典创建</a:t>
            </a:r>
          </a:p>
          <a:p>
            <a:r>
              <a:rPr lang="en-US" altLang="zh-CN" dirty="0"/>
              <a:t>  animal  age  visits priority</a:t>
            </a:r>
            <a:endParaRPr lang="zh-CN" altLang="zh-CN" dirty="0"/>
          </a:p>
          <a:p>
            <a:r>
              <a:rPr lang="en-US" altLang="zh-CN" dirty="0"/>
              <a:t>a    cat  2.5       1      yes</a:t>
            </a:r>
            <a:endParaRPr lang="zh-CN" altLang="zh-CN" dirty="0"/>
          </a:p>
          <a:p>
            <a:r>
              <a:rPr lang="en-US" altLang="zh-CN" dirty="0"/>
              <a:t>b  snake  3.0       3      yes</a:t>
            </a:r>
            <a:endParaRPr lang="zh-CN" altLang="zh-CN" dirty="0"/>
          </a:p>
          <a:p>
            <a:r>
              <a:rPr lang="en-US" altLang="zh-CN" dirty="0"/>
              <a:t>c    dog  </a:t>
            </a:r>
            <a:r>
              <a:rPr lang="en-US" altLang="zh-CN" dirty="0" err="1"/>
              <a:t>NaN</a:t>
            </a:r>
            <a:r>
              <a:rPr lang="en-US" altLang="zh-CN" dirty="0"/>
              <a:t>       2       no</a:t>
            </a:r>
            <a:endParaRPr lang="zh-CN" altLang="zh-CN" dirty="0"/>
          </a:p>
        </p:txBody>
      </p:sp>
    </p:spTree>
    <p:extLst>
      <p:ext uri="{BB962C8B-B14F-4D97-AF65-F5344CB8AC3E}">
        <p14:creationId xmlns:p14="http://schemas.microsoft.com/office/powerpoint/2010/main" val="304861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0"/>
            <a:ext cx="9980681" cy="5369079"/>
          </a:xfrm>
        </p:spPr>
        <p:txBody>
          <a:bodyPr>
            <a:normAutofit/>
          </a:bodyPr>
          <a:lstStyle/>
          <a:p>
            <a:pPr algn="just">
              <a:lnSpc>
                <a:spcPct val="150000"/>
              </a:lnSpc>
            </a:pPr>
            <a:r>
              <a:rPr lang="en-US" altLang="zh-CN" sz="2200" b="1" dirty="0"/>
              <a:t>11.1.2 </a:t>
            </a:r>
            <a:r>
              <a:rPr lang="zh-CN" altLang="en-US" sz="2200" b="1" dirty="0"/>
              <a:t>描述性分析</a:t>
            </a:r>
            <a:endParaRPr lang="en-US" altLang="zh-CN" sz="2200" b="1" dirty="0"/>
          </a:p>
          <a:p>
            <a:pPr marL="0" indent="0" algn="just">
              <a:lnSpc>
                <a:spcPct val="150000"/>
              </a:lnSpc>
              <a:buNone/>
            </a:pPr>
            <a:endParaRPr lang="en-US" altLang="zh-CN" sz="2200" b="1" dirty="0"/>
          </a:p>
          <a:p>
            <a:pPr marL="0" indent="0" algn="just">
              <a:lnSpc>
                <a:spcPct val="150000"/>
              </a:lnSpc>
              <a:buNone/>
            </a:pPr>
            <a:r>
              <a:rPr lang="zh-CN" altLang="en-US" dirty="0"/>
              <a:t>    </a:t>
            </a:r>
            <a:r>
              <a:rPr lang="zh-CN" altLang="en-US" b="1" dirty="0">
                <a:solidFill>
                  <a:srgbClr val="002060"/>
                </a:solidFill>
              </a:rPr>
              <a:t>描述性统计</a:t>
            </a:r>
            <a:r>
              <a:rPr lang="zh-CN" altLang="en-US" dirty="0"/>
              <a:t>是通过图表或数学的方法，对数据资料进行整理、分析，并对数据的分布状态、数字特征和随机变量之间的关系进行估计和描述的方法。描述性数据分析分为</a:t>
            </a:r>
            <a:r>
              <a:rPr lang="zh-CN" altLang="en-US" b="1" dirty="0">
                <a:solidFill>
                  <a:srgbClr val="002060"/>
                </a:solidFill>
              </a:rPr>
              <a:t>数据集中趋势分析、离散趋势分析、相关分析和回归分析</a:t>
            </a:r>
            <a:r>
              <a:rPr lang="zh-CN" altLang="en-US" dirty="0"/>
              <a:t>。</a:t>
            </a:r>
            <a:endParaRPr lang="en-US" dirty="0"/>
          </a:p>
        </p:txBody>
      </p:sp>
    </p:spTree>
    <p:extLst>
      <p:ext uri="{BB962C8B-B14F-4D97-AF65-F5344CB8AC3E}">
        <p14:creationId xmlns:p14="http://schemas.microsoft.com/office/powerpoint/2010/main" val="2216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11.3.3 Pandas</a:t>
            </a:r>
            <a:r>
              <a:rPr lang="zh-CN" altLang="en-US" sz="2200" b="1" dirty="0"/>
              <a:t>数据表操作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177686"/>
            <a:ext cx="9980681" cy="952120"/>
          </a:xfrm>
          <a:prstGeom prst="rect">
            <a:avLst/>
          </a:prstGeom>
        </p:spPr>
        <p:txBody>
          <a:bodyPr wrap="square">
            <a:spAutoFit/>
          </a:bodyPr>
          <a:lstStyle/>
          <a:p>
            <a:pPr algn="just">
              <a:lnSpc>
                <a:spcPct val="150000"/>
              </a:lnSpc>
            </a:pPr>
            <a:r>
              <a:rPr lang="zh-CN" altLang="en-US" sz="2000" dirty="0"/>
              <a:t>（</a:t>
            </a:r>
            <a:r>
              <a:rPr lang="en-US" altLang="zh-CN" sz="2000" dirty="0"/>
              <a:t>1</a:t>
            </a:r>
            <a:r>
              <a:rPr lang="zh-CN" altLang="en-US" sz="2000" dirty="0"/>
              <a:t>）数据查看</a:t>
            </a:r>
            <a:endParaRPr lang="en-US" altLang="zh-CN" sz="2000" dirty="0"/>
          </a:p>
          <a:p>
            <a:pPr algn="just">
              <a:lnSpc>
                <a:spcPct val="150000"/>
              </a:lnSpc>
            </a:pPr>
            <a:endParaRPr lang="zh-CN" altLang="zh-CN" sz="2000" dirty="0"/>
          </a:p>
        </p:txBody>
      </p:sp>
      <p:pic>
        <p:nvPicPr>
          <p:cNvPr id="4" name="图片 3">
            <a:extLst>
              <a:ext uri="{FF2B5EF4-FFF2-40B4-BE49-F238E27FC236}">
                <a16:creationId xmlns:a16="http://schemas.microsoft.com/office/drawing/2014/main" id="{7925CC92-35BA-41BD-AB4A-22D7F1A9C2B3}"/>
              </a:ext>
            </a:extLst>
          </p:cNvPr>
          <p:cNvPicPr>
            <a:picLocks noChangeAspect="1"/>
          </p:cNvPicPr>
          <p:nvPr/>
        </p:nvPicPr>
        <p:blipFill>
          <a:blip r:embed="rId3"/>
          <a:stretch>
            <a:fillRect/>
          </a:stretch>
        </p:blipFill>
        <p:spPr>
          <a:xfrm>
            <a:off x="2629742" y="3010537"/>
            <a:ext cx="7235798" cy="2705950"/>
          </a:xfrm>
          <a:prstGeom prst="rect">
            <a:avLst/>
          </a:prstGeom>
        </p:spPr>
      </p:pic>
    </p:spTree>
    <p:extLst>
      <p:ext uri="{BB962C8B-B14F-4D97-AF65-F5344CB8AC3E}">
        <p14:creationId xmlns:p14="http://schemas.microsoft.com/office/powerpoint/2010/main" val="198651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11.3.3 Pandas</a:t>
            </a:r>
            <a:r>
              <a:rPr lang="zh-CN" altLang="en-US" sz="2200" b="1" dirty="0"/>
              <a:t>数据表操作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1839756"/>
            <a:ext cx="9980681" cy="4652812"/>
          </a:xfrm>
          <a:prstGeom prst="rect">
            <a:avLst/>
          </a:prstGeom>
        </p:spPr>
        <p:txBody>
          <a:bodyPr wrap="square">
            <a:spAutoFit/>
          </a:bodyPr>
          <a:lstStyle/>
          <a:p>
            <a:pPr algn="just">
              <a:lnSpc>
                <a:spcPct val="150000"/>
              </a:lnSpc>
            </a:pPr>
            <a:r>
              <a:rPr lang="zh-CN" altLang="en-US" sz="2000" dirty="0"/>
              <a:t>（</a:t>
            </a:r>
            <a:r>
              <a:rPr lang="en-US" altLang="zh-CN" sz="2000" dirty="0"/>
              <a:t>2</a:t>
            </a:r>
            <a:r>
              <a:rPr lang="zh-CN" altLang="en-US" sz="2000" dirty="0"/>
              <a:t>）数据清洗</a:t>
            </a:r>
            <a:endParaRPr lang="en-US" altLang="zh-CN" sz="2000" dirty="0"/>
          </a:p>
          <a:p>
            <a:pPr algn="just">
              <a:lnSpc>
                <a:spcPct val="150000"/>
              </a:lnSpc>
            </a:pPr>
            <a:r>
              <a:rPr lang="en-US" altLang="zh-CN" sz="2000" dirty="0"/>
              <a:t>    </a:t>
            </a:r>
            <a:r>
              <a:rPr lang="zh-CN" altLang="zh-CN" sz="2000" dirty="0"/>
              <a:t>在实际应用中，</a:t>
            </a:r>
            <a:r>
              <a:rPr lang="en-US" altLang="zh-CN" sz="2000" dirty="0" err="1"/>
              <a:t>DataFrame</a:t>
            </a:r>
            <a:r>
              <a:rPr lang="zh-CN" altLang="zh-CN" sz="2000" dirty="0"/>
              <a:t>数据的构建往往来自真实的应用系统数据，其初始状态经常会出现值的缺省、变量名需要更改、数据类型需要变化等问题，需要进行数据清洗才能更好地利用数据，为后面的数据分析任务提供高质量的数据输入。常用的数据清理操作包括：</a:t>
            </a:r>
          </a:p>
          <a:p>
            <a:pPr marL="342900" lvl="0" indent="-342900">
              <a:lnSpc>
                <a:spcPct val="150000"/>
              </a:lnSpc>
              <a:buFont typeface="Arial" panose="020B0604020202020204" pitchFamily="34" charset="0"/>
              <a:buChar char="•"/>
            </a:pPr>
            <a:r>
              <a:rPr lang="zh-CN" altLang="zh-CN" sz="2000" b="1" dirty="0">
                <a:solidFill>
                  <a:srgbClr val="002060"/>
                </a:solidFill>
              </a:rPr>
              <a:t>填充空值数据项</a:t>
            </a:r>
            <a:r>
              <a:rPr lang="zh-CN" altLang="zh-CN" sz="2000" dirty="0"/>
              <a:t>，如</a:t>
            </a:r>
            <a:r>
              <a:rPr lang="en-US" altLang="zh-CN" sz="2000" dirty="0" err="1"/>
              <a:t>df.fillna</a:t>
            </a:r>
            <a:r>
              <a:rPr lang="en-US" altLang="zh-CN" sz="2000" dirty="0"/>
              <a:t>(value=0)</a:t>
            </a:r>
            <a:r>
              <a:rPr lang="zh-CN" altLang="zh-CN" sz="2000" dirty="0"/>
              <a:t>，用数字</a:t>
            </a:r>
            <a:r>
              <a:rPr lang="en-US" altLang="zh-CN" sz="2000" dirty="0"/>
              <a:t>0</a:t>
            </a:r>
            <a:r>
              <a:rPr lang="zh-CN" altLang="zh-CN" sz="2000" dirty="0"/>
              <a:t>填充空值。除了用零填充外，还可以使用其他的值进行填充，如使用列</a:t>
            </a:r>
            <a:r>
              <a:rPr lang="en-US" altLang="zh-CN" sz="2000" dirty="0"/>
              <a:t>a</a:t>
            </a:r>
            <a:r>
              <a:rPr lang="zh-CN" altLang="zh-CN" sz="2000" dirty="0"/>
              <a:t>的均值对</a:t>
            </a:r>
            <a:r>
              <a:rPr lang="en-US" altLang="zh-CN" sz="2000" dirty="0"/>
              <a:t>N/A</a:t>
            </a:r>
            <a:r>
              <a:rPr lang="zh-CN" altLang="zh-CN" sz="2000" dirty="0"/>
              <a:t>项进行填充：</a:t>
            </a:r>
            <a:br>
              <a:rPr lang="en-US" altLang="zh-CN" sz="2000" dirty="0"/>
            </a:br>
            <a:r>
              <a:rPr lang="en-US" altLang="zh-CN" sz="2000" dirty="0"/>
              <a:t>df['a'].</a:t>
            </a:r>
            <a:r>
              <a:rPr lang="en-US" altLang="zh-CN" sz="2000" dirty="0" err="1"/>
              <a:t>fillna</a:t>
            </a:r>
            <a:r>
              <a:rPr lang="en-US" altLang="zh-CN" sz="2000" dirty="0"/>
              <a:t>(df['a'].mean())</a:t>
            </a:r>
            <a:r>
              <a:rPr lang="zh-CN" altLang="zh-CN" sz="2000" dirty="0"/>
              <a:t>。</a:t>
            </a:r>
          </a:p>
          <a:p>
            <a:pPr marL="342900" lvl="0" indent="-342900">
              <a:lnSpc>
                <a:spcPct val="150000"/>
              </a:lnSpc>
              <a:buFont typeface="Arial" panose="020B0604020202020204" pitchFamily="34" charset="0"/>
              <a:buChar char="•"/>
            </a:pPr>
            <a:r>
              <a:rPr lang="zh-CN" altLang="zh-CN" sz="2000" b="1" dirty="0">
                <a:solidFill>
                  <a:srgbClr val="002060"/>
                </a:solidFill>
              </a:rPr>
              <a:t>删除所有包含空值的行和列</a:t>
            </a:r>
            <a:r>
              <a:rPr lang="zh-CN" altLang="zh-CN" sz="2000" dirty="0"/>
              <a:t>，可以使用</a:t>
            </a:r>
            <a:r>
              <a:rPr lang="en-US" altLang="zh-CN" sz="2000" dirty="0" err="1"/>
              <a:t>df.dropna</a:t>
            </a:r>
            <a:r>
              <a:rPr lang="en-US" altLang="zh-CN" sz="2000" dirty="0"/>
              <a:t>()</a:t>
            </a:r>
            <a:r>
              <a:rPr lang="zh-CN" altLang="zh-CN" sz="2000" dirty="0"/>
              <a:t>和</a:t>
            </a:r>
            <a:r>
              <a:rPr lang="en-US" altLang="zh-CN" sz="2000" dirty="0" err="1"/>
              <a:t>df.dropna</a:t>
            </a:r>
            <a:r>
              <a:rPr lang="en-US" altLang="zh-CN" sz="2000" dirty="0"/>
              <a:t>(axis=1)</a:t>
            </a:r>
            <a:r>
              <a:rPr lang="zh-CN" altLang="zh-CN" sz="2000" dirty="0"/>
              <a:t>。还可以通过</a:t>
            </a:r>
            <a:r>
              <a:rPr lang="en-US" altLang="zh-CN" sz="2000" dirty="0"/>
              <a:t>thresh</a:t>
            </a:r>
            <a:r>
              <a:rPr lang="zh-CN" altLang="zh-CN" sz="2000" dirty="0"/>
              <a:t>指定删除所有小于阀值“</a:t>
            </a:r>
            <a:r>
              <a:rPr lang="en-US" altLang="zh-CN" sz="2000" dirty="0"/>
              <a:t>n</a:t>
            </a:r>
            <a:r>
              <a:rPr lang="zh-CN" altLang="zh-CN" sz="2000" dirty="0"/>
              <a:t>”的非空值的行或列，使用格式为：</a:t>
            </a:r>
          </a:p>
        </p:txBody>
      </p:sp>
    </p:spTree>
    <p:extLst>
      <p:ext uri="{BB962C8B-B14F-4D97-AF65-F5344CB8AC3E}">
        <p14:creationId xmlns:p14="http://schemas.microsoft.com/office/powerpoint/2010/main" val="4175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11.3.3 Pandas</a:t>
            </a:r>
            <a:r>
              <a:rPr lang="zh-CN" altLang="en-US" sz="2200" b="1" dirty="0"/>
              <a:t>数据表操作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067339"/>
            <a:ext cx="9980681" cy="3729482"/>
          </a:xfrm>
          <a:prstGeom prst="rect">
            <a:avLst/>
          </a:prstGeom>
        </p:spPr>
        <p:txBody>
          <a:bodyPr wrap="square">
            <a:spAutoFit/>
          </a:bodyPr>
          <a:lstStyle/>
          <a:p>
            <a:pPr marL="342900" lvl="0" indent="-342900" algn="just">
              <a:lnSpc>
                <a:spcPct val="150000"/>
              </a:lnSpc>
              <a:buFont typeface="Arial" panose="020B0604020202020204" pitchFamily="34" charset="0"/>
              <a:buChar char="•"/>
            </a:pPr>
            <a:endParaRPr lang="en-US" altLang="zh-CN" sz="2000" b="1" dirty="0">
              <a:solidFill>
                <a:srgbClr val="002060"/>
              </a:solidFill>
            </a:endParaRPr>
          </a:p>
          <a:p>
            <a:pPr marL="342900" lvl="0" indent="-342900" algn="just">
              <a:lnSpc>
                <a:spcPct val="150000"/>
              </a:lnSpc>
              <a:buFont typeface="Arial" panose="020B0604020202020204" pitchFamily="34" charset="0"/>
              <a:buChar char="•"/>
            </a:pPr>
            <a:r>
              <a:rPr lang="zh-CN" altLang="zh-CN" sz="2000" b="1" dirty="0">
                <a:solidFill>
                  <a:srgbClr val="002060"/>
                </a:solidFill>
              </a:rPr>
              <a:t>清除字段</a:t>
            </a:r>
            <a:r>
              <a:rPr lang="en-US" altLang="zh-CN" sz="2000" b="1" dirty="0">
                <a:solidFill>
                  <a:srgbClr val="002060"/>
                </a:solidFill>
              </a:rPr>
              <a:t>a</a:t>
            </a:r>
            <a:r>
              <a:rPr lang="zh-CN" altLang="zh-CN" sz="2000" b="1" dirty="0">
                <a:solidFill>
                  <a:srgbClr val="002060"/>
                </a:solidFill>
              </a:rPr>
              <a:t>的字符空格</a:t>
            </a:r>
            <a:r>
              <a:rPr lang="zh-CN" altLang="zh-CN" sz="2000" dirty="0"/>
              <a:t>：</a:t>
            </a:r>
            <a:r>
              <a:rPr lang="en-US" altLang="zh-CN" sz="2000" dirty="0"/>
              <a:t>df['a']=df['a'].map(</a:t>
            </a:r>
            <a:r>
              <a:rPr lang="en-US" altLang="zh-CN" sz="2000" dirty="0" err="1"/>
              <a:t>str.strip</a:t>
            </a:r>
            <a:r>
              <a:rPr lang="en-US" altLang="zh-CN" sz="2000" dirty="0"/>
              <a:t>)</a:t>
            </a:r>
            <a:r>
              <a:rPr lang="zh-CN" altLang="zh-CN" sz="2000" dirty="0"/>
              <a:t>。</a:t>
            </a:r>
          </a:p>
          <a:p>
            <a:pPr marL="342900" lvl="0" indent="-342900" algn="just">
              <a:lnSpc>
                <a:spcPct val="150000"/>
              </a:lnSpc>
              <a:buFont typeface="Arial" panose="020B0604020202020204" pitchFamily="34" charset="0"/>
              <a:buChar char="•"/>
            </a:pPr>
            <a:r>
              <a:rPr lang="zh-CN" altLang="zh-CN" sz="2000" b="1" dirty="0">
                <a:solidFill>
                  <a:srgbClr val="002060"/>
                </a:solidFill>
              </a:rPr>
              <a:t>对字段</a:t>
            </a:r>
            <a:r>
              <a:rPr lang="en-US" altLang="zh-CN" sz="2000" b="1" dirty="0">
                <a:solidFill>
                  <a:srgbClr val="002060"/>
                </a:solidFill>
              </a:rPr>
              <a:t>a</a:t>
            </a:r>
            <a:r>
              <a:rPr lang="zh-CN" altLang="zh-CN" sz="2000" b="1" dirty="0">
                <a:solidFill>
                  <a:srgbClr val="002060"/>
                </a:solidFill>
              </a:rPr>
              <a:t>的字符进行大小写转换</a:t>
            </a:r>
            <a:r>
              <a:rPr lang="zh-CN" altLang="zh-CN" sz="2000" dirty="0"/>
              <a:t>：</a:t>
            </a:r>
            <a:r>
              <a:rPr lang="en-US" altLang="zh-CN" sz="2000" dirty="0"/>
              <a:t>df['a']=df['a'].</a:t>
            </a:r>
            <a:r>
              <a:rPr lang="en-US" altLang="zh-CN" sz="2000" dirty="0" err="1"/>
              <a:t>str.lower</a:t>
            </a:r>
            <a:r>
              <a:rPr lang="en-US" altLang="zh-CN" sz="2000" dirty="0"/>
              <a:t>()</a:t>
            </a:r>
            <a:r>
              <a:rPr lang="zh-CN" altLang="zh-CN" sz="2000" dirty="0"/>
              <a:t>，全部转为小写字母。</a:t>
            </a:r>
          </a:p>
          <a:p>
            <a:pPr marL="342900" lvl="0" indent="-342900" algn="just">
              <a:lnSpc>
                <a:spcPct val="150000"/>
              </a:lnSpc>
              <a:buFont typeface="Arial" panose="020B0604020202020204" pitchFamily="34" charset="0"/>
              <a:buChar char="•"/>
            </a:pPr>
            <a:r>
              <a:rPr lang="zh-CN" altLang="zh-CN" sz="2000" b="1" dirty="0">
                <a:solidFill>
                  <a:srgbClr val="002060"/>
                </a:solidFill>
              </a:rPr>
              <a:t>更改字段</a:t>
            </a:r>
            <a:r>
              <a:rPr lang="en-US" altLang="zh-CN" sz="2000" b="1" dirty="0">
                <a:solidFill>
                  <a:srgbClr val="002060"/>
                </a:solidFill>
              </a:rPr>
              <a:t>a</a:t>
            </a:r>
            <a:r>
              <a:rPr lang="zh-CN" altLang="zh-CN" sz="2000" b="1" dirty="0">
                <a:solidFill>
                  <a:srgbClr val="002060"/>
                </a:solidFill>
              </a:rPr>
              <a:t>的数据格式</a:t>
            </a:r>
            <a:r>
              <a:rPr lang="zh-CN" altLang="zh-CN" sz="2000" dirty="0"/>
              <a:t>，</a:t>
            </a:r>
            <a:r>
              <a:rPr lang="en-US" altLang="zh-CN" sz="2000" dirty="0"/>
              <a:t>df['a'].</a:t>
            </a:r>
            <a:r>
              <a:rPr lang="en-US" altLang="zh-CN" sz="2000" dirty="0" err="1"/>
              <a:t>astype</a:t>
            </a:r>
            <a:r>
              <a:rPr lang="en-US" altLang="zh-CN" sz="2000" dirty="0"/>
              <a:t>('int')</a:t>
            </a:r>
            <a:r>
              <a:rPr lang="zh-CN" altLang="zh-CN" sz="2000" dirty="0"/>
              <a:t>，将数据格式改为</a:t>
            </a:r>
            <a:r>
              <a:rPr lang="en-US" altLang="zh-CN" sz="2000" dirty="0"/>
              <a:t>int</a:t>
            </a:r>
            <a:r>
              <a:rPr lang="zh-CN" altLang="zh-CN" sz="2000" dirty="0"/>
              <a:t>型。</a:t>
            </a:r>
          </a:p>
          <a:p>
            <a:pPr marL="342900" lvl="0" indent="-342900" algn="just">
              <a:lnSpc>
                <a:spcPct val="150000"/>
              </a:lnSpc>
              <a:buFont typeface="Arial" panose="020B0604020202020204" pitchFamily="34" charset="0"/>
              <a:buChar char="•"/>
            </a:pPr>
            <a:r>
              <a:rPr lang="zh-CN" altLang="zh-CN" sz="2000" b="1" dirty="0">
                <a:solidFill>
                  <a:srgbClr val="002060"/>
                </a:solidFill>
              </a:rPr>
              <a:t>更改列的名称</a:t>
            </a:r>
            <a:r>
              <a:rPr lang="zh-CN" altLang="zh-CN" sz="2000" dirty="0"/>
              <a:t>，例如把列</a:t>
            </a:r>
            <a:r>
              <a:rPr lang="en-US" altLang="zh-CN" sz="2000" dirty="0"/>
              <a:t>a</a:t>
            </a:r>
            <a:r>
              <a:rPr lang="zh-CN" altLang="zh-CN" sz="2000" dirty="0"/>
              <a:t>的名称改为列</a:t>
            </a:r>
            <a:r>
              <a:rPr lang="en-US" altLang="zh-CN" sz="2000" dirty="0"/>
              <a:t>b</a:t>
            </a:r>
            <a:r>
              <a:rPr lang="zh-CN" altLang="zh-CN" sz="2000" dirty="0"/>
              <a:t>：</a:t>
            </a:r>
            <a:r>
              <a:rPr lang="en-US" altLang="zh-CN" sz="2000" dirty="0" err="1"/>
              <a:t>df.rename</a:t>
            </a:r>
            <a:r>
              <a:rPr lang="en-US" altLang="zh-CN" sz="2000" dirty="0"/>
              <a:t>(columns={'a': 'b'})</a:t>
            </a:r>
            <a:r>
              <a:rPr lang="zh-CN" altLang="zh-CN" sz="2000" dirty="0"/>
              <a:t>。</a:t>
            </a:r>
          </a:p>
          <a:p>
            <a:pPr marL="342900" lvl="0" indent="-342900" algn="just">
              <a:lnSpc>
                <a:spcPct val="150000"/>
              </a:lnSpc>
              <a:buFont typeface="Arial" panose="020B0604020202020204" pitchFamily="34" charset="0"/>
              <a:buChar char="•"/>
            </a:pPr>
            <a:r>
              <a:rPr lang="zh-CN" altLang="zh-CN" sz="2000" b="1" dirty="0">
                <a:solidFill>
                  <a:srgbClr val="002060"/>
                </a:solidFill>
              </a:rPr>
              <a:t>删除字段</a:t>
            </a:r>
            <a:r>
              <a:rPr lang="en-US" altLang="zh-CN" sz="2000" b="1" dirty="0">
                <a:solidFill>
                  <a:srgbClr val="002060"/>
                </a:solidFill>
              </a:rPr>
              <a:t>a</a:t>
            </a:r>
            <a:r>
              <a:rPr lang="zh-CN" altLang="zh-CN" sz="2000" b="1" dirty="0">
                <a:solidFill>
                  <a:srgbClr val="002060"/>
                </a:solidFill>
              </a:rPr>
              <a:t>中出现的重复值，保留最先出现的值</a:t>
            </a:r>
            <a:r>
              <a:rPr lang="zh-CN" altLang="zh-CN" sz="2000" dirty="0"/>
              <a:t>：</a:t>
            </a:r>
            <a:r>
              <a:rPr lang="en-US" altLang="zh-CN" sz="2000" dirty="0"/>
              <a:t>df['a'].</a:t>
            </a:r>
            <a:r>
              <a:rPr lang="en-US" altLang="zh-CN" sz="2000" dirty="0" err="1"/>
              <a:t>drop_duplicates</a:t>
            </a:r>
            <a:r>
              <a:rPr lang="en-US" altLang="zh-CN" sz="2000" dirty="0"/>
              <a:t>()</a:t>
            </a:r>
            <a:r>
              <a:rPr lang="zh-CN" altLang="zh-CN" sz="2000" dirty="0"/>
              <a:t>；与此对应，</a:t>
            </a:r>
            <a:r>
              <a:rPr lang="en-US" altLang="zh-CN" sz="2000" dirty="0"/>
              <a:t>df['a'].</a:t>
            </a:r>
            <a:r>
              <a:rPr lang="en-US" altLang="zh-CN" sz="2000" dirty="0" err="1"/>
              <a:t>drop_duplicates</a:t>
            </a:r>
            <a:r>
              <a:rPr lang="en-US" altLang="zh-CN" sz="2000" dirty="0"/>
              <a:t>(keep='last')</a:t>
            </a:r>
            <a:r>
              <a:rPr lang="zh-CN" altLang="zh-CN" sz="2000" dirty="0"/>
              <a:t>，删除字段</a:t>
            </a:r>
            <a:r>
              <a:rPr lang="en-US" altLang="zh-CN" sz="2000" dirty="0"/>
              <a:t>a</a:t>
            </a:r>
            <a:r>
              <a:rPr lang="zh-CN" altLang="zh-CN" sz="2000" dirty="0"/>
              <a:t>的重复值，保留最后位置出现的值。</a:t>
            </a:r>
          </a:p>
          <a:p>
            <a:pPr marL="342900" lvl="0" indent="-342900" algn="just">
              <a:lnSpc>
                <a:spcPct val="150000"/>
              </a:lnSpc>
              <a:buFont typeface="Arial" panose="020B0604020202020204" pitchFamily="34" charset="0"/>
              <a:buChar char="•"/>
            </a:pPr>
            <a:r>
              <a:rPr lang="zh-CN" altLang="zh-CN" sz="2000" b="1" dirty="0">
                <a:solidFill>
                  <a:srgbClr val="002060"/>
                </a:solidFill>
              </a:rPr>
              <a:t>数据表中的值的替换</a:t>
            </a:r>
            <a:r>
              <a:rPr lang="zh-CN" altLang="zh-CN" sz="2000" dirty="0"/>
              <a:t>，如</a:t>
            </a:r>
            <a:r>
              <a:rPr lang="en-US" altLang="zh-CN" sz="2000" dirty="0"/>
              <a:t>df['a'].replace('mm', '</a:t>
            </a:r>
            <a:r>
              <a:rPr lang="en-US" altLang="zh-CN" sz="2000" dirty="0" err="1"/>
              <a:t>nn</a:t>
            </a:r>
            <a:r>
              <a:rPr lang="en-US" altLang="zh-CN" sz="2000" dirty="0"/>
              <a:t>')</a:t>
            </a:r>
            <a:r>
              <a:rPr lang="zh-CN" altLang="zh-CN" sz="2000" dirty="0"/>
              <a:t>，使用</a:t>
            </a:r>
            <a:r>
              <a:rPr lang="en-US" altLang="zh-CN" sz="2000" dirty="0"/>
              <a:t>“</a:t>
            </a:r>
            <a:r>
              <a:rPr lang="en-US" altLang="zh-CN" sz="2000" dirty="0" err="1"/>
              <a:t>nn</a:t>
            </a:r>
            <a:r>
              <a:rPr lang="en-US" altLang="zh-CN" sz="2000" dirty="0"/>
              <a:t>”</a:t>
            </a:r>
            <a:r>
              <a:rPr lang="zh-CN" altLang="zh-CN" sz="2000" dirty="0"/>
              <a:t>替换字段</a:t>
            </a:r>
            <a:r>
              <a:rPr lang="en-US" altLang="zh-CN" sz="2000" dirty="0"/>
              <a:t>a</a:t>
            </a:r>
            <a:r>
              <a:rPr lang="zh-CN" altLang="zh-CN" sz="2000" dirty="0"/>
              <a:t>中的</a:t>
            </a:r>
            <a:r>
              <a:rPr lang="en-US" altLang="zh-CN" sz="2000" dirty="0"/>
              <a:t>“mm”</a:t>
            </a:r>
            <a:r>
              <a:rPr lang="zh-CN" altLang="zh-CN" sz="2000" dirty="0"/>
              <a:t>。</a:t>
            </a:r>
          </a:p>
        </p:txBody>
      </p:sp>
    </p:spTree>
    <p:extLst>
      <p:ext uri="{BB962C8B-B14F-4D97-AF65-F5344CB8AC3E}">
        <p14:creationId xmlns:p14="http://schemas.microsoft.com/office/powerpoint/2010/main" val="428404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11.3.3 Pandas</a:t>
            </a:r>
            <a:r>
              <a:rPr lang="zh-CN" altLang="en-US" sz="2200" b="1" dirty="0"/>
              <a:t>数据表操作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1839756"/>
            <a:ext cx="9980681" cy="497829"/>
          </a:xfrm>
          <a:prstGeom prst="rect">
            <a:avLst/>
          </a:prstGeom>
        </p:spPr>
        <p:txBody>
          <a:bodyPr wrap="square">
            <a:spAutoFit/>
          </a:bodyPr>
          <a:lstStyle/>
          <a:p>
            <a:pPr algn="just">
              <a:lnSpc>
                <a:spcPct val="150000"/>
              </a:lnSpc>
            </a:pPr>
            <a:r>
              <a:rPr lang="zh-CN" altLang="en-US" sz="2000" dirty="0"/>
              <a:t>（</a:t>
            </a:r>
            <a:r>
              <a:rPr lang="en-US" altLang="zh-CN" sz="2000" dirty="0"/>
              <a:t>3</a:t>
            </a:r>
            <a:r>
              <a:rPr lang="zh-CN" altLang="en-US" sz="2000" dirty="0"/>
              <a:t>）索引</a:t>
            </a:r>
            <a:endParaRPr lang="en-US" altLang="zh-CN" sz="2000" dirty="0"/>
          </a:p>
        </p:txBody>
      </p:sp>
      <p:pic>
        <p:nvPicPr>
          <p:cNvPr id="4" name="图片 3">
            <a:extLst>
              <a:ext uri="{FF2B5EF4-FFF2-40B4-BE49-F238E27FC236}">
                <a16:creationId xmlns:a16="http://schemas.microsoft.com/office/drawing/2014/main" id="{6ED4F0B8-8D0F-44C2-A9F9-0FF1214C13A4}"/>
              </a:ext>
            </a:extLst>
          </p:cNvPr>
          <p:cNvPicPr>
            <a:picLocks noChangeAspect="1"/>
          </p:cNvPicPr>
          <p:nvPr/>
        </p:nvPicPr>
        <p:blipFill>
          <a:blip r:embed="rId3"/>
          <a:stretch>
            <a:fillRect/>
          </a:stretch>
        </p:blipFill>
        <p:spPr>
          <a:xfrm>
            <a:off x="2773819" y="2494375"/>
            <a:ext cx="6947644" cy="3521737"/>
          </a:xfrm>
          <a:prstGeom prst="rect">
            <a:avLst/>
          </a:prstGeom>
        </p:spPr>
      </p:pic>
    </p:spTree>
    <p:extLst>
      <p:ext uri="{BB962C8B-B14F-4D97-AF65-F5344CB8AC3E}">
        <p14:creationId xmlns:p14="http://schemas.microsoft.com/office/powerpoint/2010/main" val="234530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11.3.3 Pandas</a:t>
            </a:r>
            <a:r>
              <a:rPr lang="zh-CN" altLang="en-US" sz="2200" b="1" dirty="0"/>
              <a:t>数据表操作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1839756"/>
            <a:ext cx="9980681" cy="4645439"/>
          </a:xfrm>
          <a:prstGeom prst="rect">
            <a:avLst/>
          </a:prstGeom>
        </p:spPr>
        <p:txBody>
          <a:bodyPr wrap="square">
            <a:spAutoFit/>
          </a:bodyPr>
          <a:lstStyle/>
          <a:p>
            <a:pPr algn="just">
              <a:lnSpc>
                <a:spcPct val="150000"/>
              </a:lnSpc>
            </a:pPr>
            <a:r>
              <a:rPr lang="zh-CN" altLang="en-US" sz="2000" dirty="0"/>
              <a:t>（</a:t>
            </a:r>
            <a:r>
              <a:rPr lang="en-US" altLang="zh-CN" sz="2000" dirty="0"/>
              <a:t>4</a:t>
            </a:r>
            <a:r>
              <a:rPr lang="zh-CN" altLang="en-US" sz="2000" dirty="0"/>
              <a:t>）排序</a:t>
            </a:r>
            <a:endParaRPr lang="en-US" altLang="zh-CN" sz="2000" dirty="0"/>
          </a:p>
          <a:p>
            <a:pPr algn="just">
              <a:lnSpc>
                <a:spcPct val="150000"/>
              </a:lnSpc>
            </a:pPr>
            <a:r>
              <a:rPr lang="en-US" altLang="zh-CN" sz="2000" dirty="0"/>
              <a:t>    Pandas</a:t>
            </a:r>
            <a:r>
              <a:rPr lang="zh-CN" altLang="en-US" sz="2000" dirty="0"/>
              <a:t>可以对数据表进行排序操作，共有两种排序方式：</a:t>
            </a:r>
            <a:r>
              <a:rPr lang="zh-CN" altLang="en-US" sz="2000" b="1" dirty="0">
                <a:solidFill>
                  <a:srgbClr val="002060"/>
                </a:solidFill>
              </a:rPr>
              <a:t>按内容排序、按索引排序，</a:t>
            </a:r>
            <a:r>
              <a:rPr lang="zh-CN" altLang="en-US" sz="2000" dirty="0"/>
              <a:t>前者根据数据表的数据内容进行排序，后者按列或行名排序。</a:t>
            </a:r>
          </a:p>
          <a:p>
            <a:pPr algn="just">
              <a:lnSpc>
                <a:spcPct val="150000"/>
              </a:lnSpc>
            </a:pPr>
            <a:r>
              <a:rPr lang="zh-CN" altLang="en-US" sz="2000" b="1" dirty="0">
                <a:solidFill>
                  <a:srgbClr val="002060"/>
                </a:solidFill>
              </a:rPr>
              <a:t>①按内容排序</a:t>
            </a:r>
            <a:r>
              <a:rPr lang="zh-CN" altLang="en-US" sz="2000" dirty="0"/>
              <a:t>：</a:t>
            </a:r>
            <a:r>
              <a:rPr lang="en-US" altLang="zh-CN" sz="2000" b="1" dirty="0" err="1">
                <a:solidFill>
                  <a:srgbClr val="002060"/>
                </a:solidFill>
              </a:rPr>
              <a:t>sort_values</a:t>
            </a:r>
            <a:r>
              <a:rPr lang="en-US" altLang="zh-CN" sz="2000" b="1" dirty="0">
                <a:solidFill>
                  <a:srgbClr val="002060"/>
                </a:solidFill>
              </a:rPr>
              <a:t>(by=,</a:t>
            </a:r>
            <a:r>
              <a:rPr lang="en-US" altLang="zh-CN" sz="2000" b="1" dirty="0" err="1">
                <a:solidFill>
                  <a:srgbClr val="002060"/>
                </a:solidFill>
              </a:rPr>
              <a:t>ascendinf</a:t>
            </a:r>
            <a:r>
              <a:rPr lang="en-US" altLang="zh-CN" sz="2000" b="1" dirty="0">
                <a:solidFill>
                  <a:srgbClr val="002060"/>
                </a:solidFill>
              </a:rPr>
              <a:t>=)</a:t>
            </a:r>
          </a:p>
          <a:p>
            <a:pPr algn="just">
              <a:lnSpc>
                <a:spcPct val="150000"/>
              </a:lnSpc>
            </a:pPr>
            <a:r>
              <a:rPr lang="zh-CN" altLang="en-US" sz="2000" dirty="0"/>
              <a:t>    按内容排序</a:t>
            </a:r>
            <a:r>
              <a:rPr lang="zh-CN" altLang="en-US" sz="2000" b="1" dirty="0">
                <a:solidFill>
                  <a:srgbClr val="002060"/>
                </a:solidFill>
              </a:rPr>
              <a:t>既可以根据列数据，也可根据行数据排序</a:t>
            </a:r>
            <a:r>
              <a:rPr lang="zh-CN" altLang="en-US" sz="2000" dirty="0"/>
              <a:t>。其中，</a:t>
            </a:r>
            <a:r>
              <a:rPr lang="en-US" altLang="zh-CN" sz="2000" dirty="0"/>
              <a:t>by</a:t>
            </a:r>
            <a:r>
              <a:rPr lang="zh-CN" altLang="en-US" sz="2000" dirty="0"/>
              <a:t>是指排序关键字，</a:t>
            </a:r>
            <a:r>
              <a:rPr lang="en-US" altLang="zh-CN" sz="2000" dirty="0"/>
              <a:t>ascending</a:t>
            </a:r>
            <a:r>
              <a:rPr lang="zh-CN" altLang="en-US" sz="2000" dirty="0"/>
              <a:t>默认为升序，若指定为</a:t>
            </a:r>
            <a:r>
              <a:rPr lang="en-US" altLang="zh-CN" sz="2000" dirty="0" err="1"/>
              <a:t>Flase</a:t>
            </a:r>
            <a:r>
              <a:rPr lang="zh-CN" altLang="en-US" sz="2000" dirty="0"/>
              <a:t>则为降序。</a:t>
            </a:r>
          </a:p>
          <a:p>
            <a:pPr algn="just">
              <a:lnSpc>
                <a:spcPct val="150000"/>
              </a:lnSpc>
            </a:pPr>
            <a:r>
              <a:rPr lang="zh-CN" altLang="en-US" sz="2000" dirty="0"/>
              <a:t>    如果按照列</a:t>
            </a:r>
            <a:r>
              <a:rPr lang="en-US" altLang="zh-CN" sz="2000" dirty="0"/>
              <a:t>col1</a:t>
            </a:r>
            <a:r>
              <a:rPr lang="zh-CN" altLang="en-US" sz="2000" dirty="0"/>
              <a:t>排序数据，</a:t>
            </a:r>
            <a:r>
              <a:rPr lang="zh-CN" altLang="en-US" sz="2000" dirty="0">
                <a:solidFill>
                  <a:srgbClr val="002060"/>
                </a:solidFill>
              </a:rPr>
              <a:t>默认为升序排列</a:t>
            </a:r>
            <a:r>
              <a:rPr lang="zh-CN" altLang="en-US" sz="2000" dirty="0"/>
              <a:t>，代码的形式为：</a:t>
            </a:r>
            <a:r>
              <a:rPr lang="en-US" altLang="zh-CN" sz="2000" dirty="0" err="1"/>
              <a:t>df.sort_values</a:t>
            </a:r>
            <a:r>
              <a:rPr lang="en-US" altLang="zh-CN" sz="2000" dirty="0"/>
              <a:t>(col1)</a:t>
            </a:r>
            <a:r>
              <a:rPr lang="zh-CN" altLang="en-US" sz="2000" dirty="0"/>
              <a:t>；可以</a:t>
            </a:r>
            <a:r>
              <a:rPr lang="zh-CN" altLang="en-US" sz="2000" dirty="0">
                <a:solidFill>
                  <a:srgbClr val="002060"/>
                </a:solidFill>
              </a:rPr>
              <a:t>通过参数</a:t>
            </a:r>
            <a:r>
              <a:rPr lang="en-US" altLang="zh-CN" sz="2000" dirty="0">
                <a:solidFill>
                  <a:srgbClr val="002060"/>
                </a:solidFill>
              </a:rPr>
              <a:t>ascending</a:t>
            </a:r>
            <a:r>
              <a:rPr lang="zh-CN" altLang="en-US" sz="2000" dirty="0">
                <a:solidFill>
                  <a:srgbClr val="002060"/>
                </a:solidFill>
              </a:rPr>
              <a:t>的值来设置降序排列</a:t>
            </a:r>
            <a:r>
              <a:rPr lang="zh-CN" altLang="en-US" sz="2000" dirty="0"/>
              <a:t>，例如</a:t>
            </a:r>
            <a:r>
              <a:rPr lang="en-US" altLang="zh-CN" sz="2000" dirty="0" err="1"/>
              <a:t>df.sort_values</a:t>
            </a:r>
            <a:r>
              <a:rPr lang="en-US" altLang="zh-CN" sz="2000" dirty="0"/>
              <a:t>(col1, ascending=False)</a:t>
            </a:r>
            <a:r>
              <a:rPr lang="zh-CN" altLang="en-US" sz="2000" dirty="0"/>
              <a:t>。</a:t>
            </a:r>
          </a:p>
          <a:p>
            <a:pPr algn="just">
              <a:lnSpc>
                <a:spcPct val="150000"/>
              </a:lnSpc>
            </a:pPr>
            <a:endParaRPr lang="en-US" altLang="zh-CN" sz="2000" dirty="0"/>
          </a:p>
        </p:txBody>
      </p:sp>
    </p:spTree>
    <p:extLst>
      <p:ext uri="{BB962C8B-B14F-4D97-AF65-F5344CB8AC3E}">
        <p14:creationId xmlns:p14="http://schemas.microsoft.com/office/powerpoint/2010/main" val="269505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11.3.3 Pandas</a:t>
            </a:r>
            <a:r>
              <a:rPr lang="zh-CN" altLang="en-US" sz="2200" b="1" dirty="0"/>
              <a:t>数据表操作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1839756"/>
            <a:ext cx="9980681" cy="4585871"/>
          </a:xfrm>
          <a:prstGeom prst="rect">
            <a:avLst/>
          </a:prstGeom>
        </p:spPr>
        <p:txBody>
          <a:bodyPr wrap="square">
            <a:spAutoFit/>
          </a:bodyPr>
          <a:lstStyle/>
          <a:p>
            <a:pPr algn="just">
              <a:lnSpc>
                <a:spcPct val="150000"/>
              </a:lnSpc>
            </a:pPr>
            <a:r>
              <a:rPr lang="zh-CN" altLang="en-US" sz="2000" dirty="0"/>
              <a:t>（</a:t>
            </a:r>
            <a:r>
              <a:rPr lang="en-US" altLang="zh-CN" sz="2000" dirty="0"/>
              <a:t>4</a:t>
            </a:r>
            <a:r>
              <a:rPr lang="zh-CN" altLang="en-US" sz="2000" dirty="0"/>
              <a:t>）排序</a:t>
            </a:r>
            <a:endParaRPr lang="en-US" altLang="zh-CN" sz="2000" dirty="0"/>
          </a:p>
          <a:p>
            <a:pPr algn="just">
              <a:lnSpc>
                <a:spcPct val="150000"/>
              </a:lnSpc>
            </a:pPr>
            <a:r>
              <a:rPr lang="en-US" altLang="zh-CN" sz="2000" dirty="0"/>
              <a:t>    Pandas</a:t>
            </a:r>
            <a:r>
              <a:rPr lang="zh-CN" altLang="en-US" sz="2000" dirty="0"/>
              <a:t>可以对数据表进行排序操作，共有两种排序方式：</a:t>
            </a:r>
            <a:r>
              <a:rPr lang="zh-CN" altLang="en-US" sz="2000" b="1" dirty="0">
                <a:solidFill>
                  <a:srgbClr val="002060"/>
                </a:solidFill>
              </a:rPr>
              <a:t>按内容排序、按索引排序，</a:t>
            </a:r>
            <a:r>
              <a:rPr lang="zh-CN" altLang="en-US" sz="2000" dirty="0"/>
              <a:t>前者根据数据表的数据内容进行排序，后者按列或行名排序。</a:t>
            </a:r>
          </a:p>
          <a:p>
            <a:pPr algn="just">
              <a:lnSpc>
                <a:spcPct val="150000"/>
              </a:lnSpc>
            </a:pPr>
            <a:r>
              <a:rPr lang="zh-CN" altLang="en-US" sz="2000" b="1" dirty="0">
                <a:solidFill>
                  <a:srgbClr val="002060"/>
                </a:solidFill>
              </a:rPr>
              <a:t>②按索引排序：</a:t>
            </a:r>
            <a:r>
              <a:rPr lang="en-US" altLang="zh-CN" sz="2000" b="1" dirty="0" err="1">
                <a:solidFill>
                  <a:srgbClr val="002060"/>
                </a:solidFill>
              </a:rPr>
              <a:t>sort_index</a:t>
            </a:r>
            <a:r>
              <a:rPr lang="en-US" altLang="zh-CN" sz="2000" b="1" dirty="0">
                <a:solidFill>
                  <a:srgbClr val="002060"/>
                </a:solidFill>
              </a:rPr>
              <a:t>()</a:t>
            </a:r>
          </a:p>
          <a:p>
            <a:pPr algn="ctr">
              <a:lnSpc>
                <a:spcPct val="150000"/>
              </a:lnSpc>
            </a:pPr>
            <a:r>
              <a:rPr lang="en-US" altLang="zh-CN" sz="2000" b="1" dirty="0" err="1">
                <a:solidFill>
                  <a:srgbClr val="002060"/>
                </a:solidFill>
              </a:rPr>
              <a:t>sort_index</a:t>
            </a:r>
            <a:r>
              <a:rPr lang="en-US" altLang="zh-CN" sz="2000" b="1" dirty="0">
                <a:solidFill>
                  <a:srgbClr val="002060"/>
                </a:solidFill>
              </a:rPr>
              <a:t>(axis=0, level=None, ascending=True, </a:t>
            </a:r>
            <a:r>
              <a:rPr lang="en-US" altLang="zh-CN" sz="2000" b="1" dirty="0" err="1">
                <a:solidFill>
                  <a:srgbClr val="002060"/>
                </a:solidFill>
              </a:rPr>
              <a:t>inplace</a:t>
            </a:r>
            <a:r>
              <a:rPr lang="en-US" altLang="zh-CN" sz="2000" b="1" dirty="0">
                <a:solidFill>
                  <a:srgbClr val="002060"/>
                </a:solidFill>
              </a:rPr>
              <a:t>=False, </a:t>
            </a:r>
          </a:p>
          <a:p>
            <a:pPr algn="ctr">
              <a:lnSpc>
                <a:spcPct val="150000"/>
              </a:lnSpc>
            </a:pPr>
            <a:r>
              <a:rPr lang="en-US" altLang="zh-CN" sz="2000" b="1" dirty="0">
                <a:solidFill>
                  <a:srgbClr val="002060"/>
                </a:solidFill>
              </a:rPr>
              <a:t>kind='quicksort', </a:t>
            </a:r>
            <a:r>
              <a:rPr lang="en-US" altLang="zh-CN" sz="2000" b="1" dirty="0" err="1">
                <a:solidFill>
                  <a:srgbClr val="002060"/>
                </a:solidFill>
              </a:rPr>
              <a:t>na_position</a:t>
            </a:r>
            <a:r>
              <a:rPr lang="en-US" altLang="zh-CN" sz="2000" b="1" dirty="0">
                <a:solidFill>
                  <a:srgbClr val="002060"/>
                </a:solidFill>
              </a:rPr>
              <a:t>='last', </a:t>
            </a:r>
            <a:r>
              <a:rPr lang="en-US" altLang="zh-CN" sz="2000" b="1" dirty="0" err="1">
                <a:solidFill>
                  <a:srgbClr val="002060"/>
                </a:solidFill>
              </a:rPr>
              <a:t>sort_remaining</a:t>
            </a:r>
            <a:r>
              <a:rPr lang="en-US" altLang="zh-CN" sz="2000" b="1" dirty="0">
                <a:solidFill>
                  <a:srgbClr val="002060"/>
                </a:solidFill>
              </a:rPr>
              <a:t>=True, by=None)</a:t>
            </a:r>
          </a:p>
          <a:p>
            <a:pPr marL="742950" lvl="1" indent="-285750">
              <a:buFont typeface="Arial" panose="020B0604020202020204" pitchFamily="34" charset="0"/>
              <a:buChar char="•"/>
            </a:pPr>
            <a:r>
              <a:rPr lang="en-US" altLang="zh-CN" sz="1400" dirty="0"/>
              <a:t>axis</a:t>
            </a:r>
            <a:r>
              <a:rPr lang="zh-CN" altLang="zh-CN" sz="1400" dirty="0"/>
              <a:t>：取值为</a:t>
            </a:r>
            <a:r>
              <a:rPr lang="en-US" altLang="zh-CN" sz="1400" dirty="0"/>
              <a:t>0</a:t>
            </a:r>
            <a:r>
              <a:rPr lang="zh-CN" altLang="zh-CN" sz="1400" dirty="0"/>
              <a:t>时按照行名排序；取值为</a:t>
            </a:r>
            <a:r>
              <a:rPr lang="en-US" altLang="zh-CN" sz="1400" dirty="0"/>
              <a:t>1</a:t>
            </a:r>
            <a:r>
              <a:rPr lang="zh-CN" altLang="zh-CN" sz="1400" dirty="0"/>
              <a:t>时按照列名排序；</a:t>
            </a:r>
          </a:p>
          <a:p>
            <a:pPr marL="742950" lvl="1" indent="-285750">
              <a:buFont typeface="Arial" panose="020B0604020202020204" pitchFamily="34" charset="0"/>
              <a:buChar char="•"/>
            </a:pPr>
            <a:r>
              <a:rPr lang="en-US" altLang="zh-CN" sz="1400" dirty="0"/>
              <a:t>level</a:t>
            </a:r>
            <a:r>
              <a:rPr lang="zh-CN" altLang="zh-CN" sz="1400" dirty="0"/>
              <a:t>：默认</a:t>
            </a:r>
            <a:r>
              <a:rPr lang="en-US" altLang="zh-CN" sz="1400" dirty="0"/>
              <a:t>None</a:t>
            </a:r>
            <a:r>
              <a:rPr lang="zh-CN" altLang="zh-CN" sz="1400" dirty="0"/>
              <a:t>，否则按照给定的</a:t>
            </a:r>
            <a:r>
              <a:rPr lang="en-US" altLang="zh-CN" sz="1400" dirty="0"/>
              <a:t>level</a:t>
            </a:r>
            <a:r>
              <a:rPr lang="zh-CN" altLang="zh-CN" sz="1400" dirty="0"/>
              <a:t>顺序排列；</a:t>
            </a:r>
          </a:p>
          <a:p>
            <a:pPr marL="742950" lvl="1" indent="-285750">
              <a:buFont typeface="Arial" panose="020B0604020202020204" pitchFamily="34" charset="0"/>
              <a:buChar char="•"/>
            </a:pPr>
            <a:r>
              <a:rPr lang="en-US" altLang="zh-CN" sz="1400" dirty="0"/>
              <a:t>ascending</a:t>
            </a:r>
            <a:r>
              <a:rPr lang="zh-CN" altLang="zh-CN" sz="1400" dirty="0"/>
              <a:t>：默认</a:t>
            </a:r>
            <a:r>
              <a:rPr lang="en-US" altLang="zh-CN" sz="1400" dirty="0"/>
              <a:t>True</a:t>
            </a:r>
            <a:r>
              <a:rPr lang="zh-CN" altLang="zh-CN" sz="1400" dirty="0"/>
              <a:t>升序排列，</a:t>
            </a:r>
            <a:r>
              <a:rPr lang="en-US" altLang="zh-CN" sz="1400" dirty="0"/>
              <a:t>False</a:t>
            </a:r>
            <a:r>
              <a:rPr lang="zh-CN" altLang="zh-CN" sz="1400" dirty="0"/>
              <a:t>降序排列；</a:t>
            </a:r>
          </a:p>
          <a:p>
            <a:pPr marL="742950" lvl="1" indent="-285750">
              <a:buFont typeface="Arial" panose="020B0604020202020204" pitchFamily="34" charset="0"/>
              <a:buChar char="•"/>
            </a:pPr>
            <a:r>
              <a:rPr lang="en-US" altLang="zh-CN" sz="1400" dirty="0" err="1"/>
              <a:t>inplace</a:t>
            </a:r>
            <a:r>
              <a:rPr lang="zh-CN" altLang="zh-CN" sz="1400" dirty="0"/>
              <a:t>：默认</a:t>
            </a:r>
            <a:r>
              <a:rPr lang="en-US" altLang="zh-CN" sz="1400" dirty="0"/>
              <a:t>False</a:t>
            </a:r>
            <a:r>
              <a:rPr lang="zh-CN" altLang="zh-CN" sz="1400" dirty="0"/>
              <a:t>，否则排序之后的数据直接替换原来的数据；</a:t>
            </a:r>
          </a:p>
          <a:p>
            <a:pPr marL="742950" lvl="1" indent="-285750">
              <a:buFont typeface="Arial" panose="020B0604020202020204" pitchFamily="34" charset="0"/>
              <a:buChar char="•"/>
            </a:pPr>
            <a:r>
              <a:rPr lang="en-US" altLang="zh-CN" sz="1400" dirty="0"/>
              <a:t>kind</a:t>
            </a:r>
            <a:r>
              <a:rPr lang="zh-CN" altLang="zh-CN" sz="1400" dirty="0"/>
              <a:t>：排序方法，</a:t>
            </a:r>
            <a:r>
              <a:rPr lang="en-US" altLang="zh-CN" sz="1400" dirty="0"/>
              <a:t>{'quicksort', '</a:t>
            </a:r>
            <a:r>
              <a:rPr lang="en-US" altLang="zh-CN" sz="1400" dirty="0" err="1"/>
              <a:t>mergesort</a:t>
            </a:r>
            <a:r>
              <a:rPr lang="en-US" altLang="zh-CN" sz="1400" dirty="0"/>
              <a:t>', 'heapsort'}</a:t>
            </a:r>
            <a:r>
              <a:rPr lang="zh-CN" altLang="zh-CN" sz="1400" dirty="0"/>
              <a:t>；</a:t>
            </a:r>
          </a:p>
          <a:p>
            <a:pPr marL="742950" lvl="1" indent="-285750">
              <a:buFont typeface="Arial" panose="020B0604020202020204" pitchFamily="34" charset="0"/>
              <a:buChar char="•"/>
            </a:pPr>
            <a:r>
              <a:rPr lang="en-US" altLang="zh-CN" sz="1400" dirty="0" err="1"/>
              <a:t>na_position</a:t>
            </a:r>
            <a:r>
              <a:rPr lang="zh-CN" altLang="zh-CN" sz="1400" dirty="0"/>
              <a:t>：缺失值默认排在最后</a:t>
            </a:r>
            <a:r>
              <a:rPr lang="en-US" altLang="zh-CN" sz="1400" dirty="0"/>
              <a:t>{"first", "last"}</a:t>
            </a:r>
            <a:r>
              <a:rPr lang="zh-CN" altLang="zh-CN" sz="1400" dirty="0"/>
              <a:t>；</a:t>
            </a:r>
          </a:p>
          <a:p>
            <a:pPr marL="742950" lvl="1" indent="-285750">
              <a:buFont typeface="Arial" panose="020B0604020202020204" pitchFamily="34" charset="0"/>
              <a:buChar char="•"/>
            </a:pPr>
            <a:r>
              <a:rPr lang="en-US" altLang="zh-CN" sz="1400" dirty="0"/>
              <a:t>by</a:t>
            </a:r>
            <a:r>
              <a:rPr lang="zh-CN" altLang="zh-CN" sz="1400" dirty="0"/>
              <a:t>：按照某一列或几列数据进行排序；默认根据行标签对所有行排序，也可以根据列标签对所有列排序，或根据指定某列或某几列对行排序</a:t>
            </a:r>
            <a:endParaRPr lang="en-US" altLang="zh-CN" sz="1400" dirty="0"/>
          </a:p>
        </p:txBody>
      </p:sp>
    </p:spTree>
    <p:extLst>
      <p:ext uri="{BB962C8B-B14F-4D97-AF65-F5344CB8AC3E}">
        <p14:creationId xmlns:p14="http://schemas.microsoft.com/office/powerpoint/2010/main" val="69161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11.3.4 Pandas</a:t>
            </a:r>
            <a:r>
              <a:rPr lang="zh-CN" altLang="en-US" sz="2200" b="1" dirty="0"/>
              <a:t>数据统计</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067339"/>
            <a:ext cx="9980681" cy="959493"/>
          </a:xfrm>
          <a:prstGeom prst="rect">
            <a:avLst/>
          </a:prstGeom>
        </p:spPr>
        <p:txBody>
          <a:bodyPr wrap="square">
            <a:spAutoFit/>
          </a:bodyPr>
          <a:lstStyle/>
          <a:p>
            <a:pPr algn="just">
              <a:lnSpc>
                <a:spcPct val="150000"/>
              </a:lnSpc>
            </a:pPr>
            <a:r>
              <a:rPr lang="en-US" altLang="zh-CN" sz="2000" dirty="0"/>
              <a:t>    Pandas</a:t>
            </a:r>
            <a:r>
              <a:rPr lang="zh-CN" altLang="en-US" sz="2000" dirty="0"/>
              <a:t>的数据统计功能包括：数据采样、计算标准差、协方差和相关系数等。通过数据统计可以得到数据的特征以供利用。主要的数据统计函数归纳：</a:t>
            </a:r>
            <a:endParaRPr lang="en-US" altLang="zh-CN" sz="1400" dirty="0"/>
          </a:p>
        </p:txBody>
      </p:sp>
      <p:pic>
        <p:nvPicPr>
          <p:cNvPr id="4" name="图片 3">
            <a:extLst>
              <a:ext uri="{FF2B5EF4-FFF2-40B4-BE49-F238E27FC236}">
                <a16:creationId xmlns:a16="http://schemas.microsoft.com/office/drawing/2014/main" id="{2B4F472B-CE91-4707-9D0A-633AB91E112C}"/>
              </a:ext>
            </a:extLst>
          </p:cNvPr>
          <p:cNvPicPr>
            <a:picLocks noChangeAspect="1"/>
          </p:cNvPicPr>
          <p:nvPr/>
        </p:nvPicPr>
        <p:blipFill>
          <a:blip r:embed="rId3"/>
          <a:stretch>
            <a:fillRect/>
          </a:stretch>
        </p:blipFill>
        <p:spPr>
          <a:xfrm>
            <a:off x="2716270" y="3126222"/>
            <a:ext cx="6757940" cy="3396298"/>
          </a:xfrm>
          <a:prstGeom prst="rect">
            <a:avLst/>
          </a:prstGeom>
        </p:spPr>
      </p:pic>
    </p:spTree>
    <p:extLst>
      <p:ext uri="{BB962C8B-B14F-4D97-AF65-F5344CB8AC3E}">
        <p14:creationId xmlns:p14="http://schemas.microsoft.com/office/powerpoint/2010/main" val="154051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11.3.5 Pandas IO</a:t>
            </a:r>
            <a:r>
              <a:rPr lang="zh-CN" altLang="en-US" sz="2200" b="1" dirty="0"/>
              <a:t>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067339"/>
            <a:ext cx="9980681" cy="4064318"/>
          </a:xfrm>
          <a:prstGeom prst="rect">
            <a:avLst/>
          </a:prstGeom>
        </p:spPr>
        <p:txBody>
          <a:bodyPr wrap="square">
            <a:spAutoFit/>
          </a:bodyPr>
          <a:lstStyle/>
          <a:p>
            <a:pPr algn="just">
              <a:lnSpc>
                <a:spcPct val="150000"/>
              </a:lnSpc>
            </a:pPr>
            <a:r>
              <a:rPr lang="zh-CN" altLang="en-US" sz="2000" dirty="0"/>
              <a:t>    在数据分析的过程中经常需要进行数据的读写操作，在经过数据分析之后，数据转换分析结果等也需要进行存储，因此在</a:t>
            </a:r>
            <a:r>
              <a:rPr lang="en-US" altLang="zh-CN" sz="2000" dirty="0"/>
              <a:t>Pandas</a:t>
            </a:r>
            <a:r>
              <a:rPr lang="zh-CN" altLang="en-US" sz="2000" dirty="0"/>
              <a:t>中也实现了许多数据的输入输出（</a:t>
            </a:r>
            <a:r>
              <a:rPr lang="en-US" altLang="zh-CN" sz="2000" dirty="0"/>
              <a:t>IO</a:t>
            </a:r>
            <a:r>
              <a:rPr lang="zh-CN" altLang="en-US" sz="2000" dirty="0"/>
              <a:t>）功能。</a:t>
            </a:r>
          </a:p>
          <a:p>
            <a:pPr algn="just">
              <a:lnSpc>
                <a:spcPct val="150000"/>
              </a:lnSpc>
            </a:pPr>
            <a:r>
              <a:rPr lang="en-US" altLang="zh-CN" sz="2000" dirty="0"/>
              <a:t>    Pandas</a:t>
            </a:r>
            <a:r>
              <a:rPr lang="zh-CN" altLang="en-US" sz="2000" dirty="0"/>
              <a:t>可以读写的数据包括：纯文本数据，如</a:t>
            </a:r>
            <a:r>
              <a:rPr lang="en-US" altLang="zh-CN" sz="2000" dirty="0"/>
              <a:t>CSV</a:t>
            </a:r>
            <a:r>
              <a:rPr lang="zh-CN" altLang="en-US" sz="2000" dirty="0"/>
              <a:t>文件、</a:t>
            </a:r>
            <a:r>
              <a:rPr lang="en-US" altLang="zh-CN" sz="2000" dirty="0"/>
              <a:t>JSON</a:t>
            </a:r>
            <a:r>
              <a:rPr lang="zh-CN" altLang="en-US" sz="2000" dirty="0"/>
              <a:t>文件、</a:t>
            </a:r>
            <a:r>
              <a:rPr lang="en-US" altLang="zh-CN" sz="2000" dirty="0"/>
              <a:t>HTML</a:t>
            </a:r>
            <a:r>
              <a:rPr lang="zh-CN" altLang="en-US" sz="2000" dirty="0"/>
              <a:t>文件和</a:t>
            </a:r>
            <a:r>
              <a:rPr lang="en-US" altLang="zh-CN" sz="2000" dirty="0"/>
              <a:t>clipboard</a:t>
            </a:r>
            <a:r>
              <a:rPr lang="zh-CN" altLang="en-US" sz="2000" dirty="0"/>
              <a:t>剪贴板数据；二进制数据，如</a:t>
            </a:r>
            <a:r>
              <a:rPr lang="en-US" altLang="zh-CN" sz="2000" dirty="0"/>
              <a:t>Excel</a:t>
            </a:r>
            <a:r>
              <a:rPr lang="zh-CN" altLang="en-US" sz="2000" dirty="0"/>
              <a:t>文件、</a:t>
            </a:r>
            <a:r>
              <a:rPr lang="en-US" altLang="zh-CN" sz="2000" dirty="0"/>
              <a:t>HDF5</a:t>
            </a:r>
            <a:r>
              <a:rPr lang="zh-CN" altLang="en-US" sz="2000" dirty="0"/>
              <a:t>文件、</a:t>
            </a:r>
            <a:r>
              <a:rPr lang="en-US" altLang="zh-CN" sz="2000" dirty="0"/>
              <a:t>Feather</a:t>
            </a:r>
            <a:r>
              <a:rPr lang="zh-CN" altLang="en-US" sz="2000" dirty="0"/>
              <a:t>格式、</a:t>
            </a:r>
            <a:r>
              <a:rPr lang="en-US" altLang="zh-CN" sz="2000" dirty="0" err="1"/>
              <a:t>Msgpack</a:t>
            </a:r>
            <a:r>
              <a:rPr lang="zh-CN" altLang="en-US" sz="2000" dirty="0"/>
              <a:t>序列格式；以及</a:t>
            </a:r>
            <a:r>
              <a:rPr lang="en-US" altLang="zh-CN" sz="2000" dirty="0"/>
              <a:t>SQL</a:t>
            </a:r>
            <a:r>
              <a:rPr lang="zh-CN" altLang="en-US" sz="2000" dirty="0"/>
              <a:t>格式的数据。</a:t>
            </a:r>
          </a:p>
          <a:p>
            <a:pPr algn="just">
              <a:lnSpc>
                <a:spcPct val="150000"/>
              </a:lnSpc>
            </a:pPr>
            <a:r>
              <a:rPr lang="zh-CN" altLang="en-US" sz="2000" dirty="0"/>
              <a:t>    一般而言，</a:t>
            </a:r>
            <a:r>
              <a:rPr lang="zh-CN" altLang="en-US" sz="2000" b="1" dirty="0">
                <a:solidFill>
                  <a:srgbClr val="002060"/>
                </a:solidFill>
              </a:rPr>
              <a:t>读取指定文件的操作为</a:t>
            </a:r>
            <a:r>
              <a:rPr lang="en-US" altLang="zh-CN" sz="2000" b="1" dirty="0" err="1">
                <a:solidFill>
                  <a:srgbClr val="002060"/>
                </a:solidFill>
              </a:rPr>
              <a:t>read_x</a:t>
            </a:r>
            <a:r>
              <a:rPr lang="en-US" altLang="zh-CN" sz="2000" b="1" dirty="0">
                <a:solidFill>
                  <a:srgbClr val="002060"/>
                </a:solidFill>
              </a:rPr>
              <a:t>()</a:t>
            </a:r>
            <a:r>
              <a:rPr lang="zh-CN" altLang="en-US" sz="2000" b="1" dirty="0">
                <a:solidFill>
                  <a:srgbClr val="002060"/>
                </a:solidFill>
              </a:rPr>
              <a:t>，例如</a:t>
            </a:r>
            <a:r>
              <a:rPr lang="en-US" altLang="zh-CN" sz="2000" b="1" dirty="0" err="1">
                <a:solidFill>
                  <a:srgbClr val="002060"/>
                </a:solidFill>
              </a:rPr>
              <a:t>read_csv</a:t>
            </a:r>
            <a:r>
              <a:rPr lang="en-US" altLang="zh-CN" sz="2000" b="1" dirty="0">
                <a:solidFill>
                  <a:srgbClr val="002060"/>
                </a:solidFill>
              </a:rPr>
              <a:t>()</a:t>
            </a:r>
            <a:r>
              <a:rPr lang="zh-CN" altLang="en-US" sz="2000" b="1" dirty="0">
                <a:solidFill>
                  <a:srgbClr val="002060"/>
                </a:solidFill>
              </a:rPr>
              <a:t>、</a:t>
            </a:r>
            <a:r>
              <a:rPr lang="en-US" altLang="zh-CN" sz="2000" b="1" dirty="0" err="1">
                <a:solidFill>
                  <a:srgbClr val="002060"/>
                </a:solidFill>
              </a:rPr>
              <a:t>read_json</a:t>
            </a:r>
            <a:r>
              <a:rPr lang="en-US" altLang="zh-CN" sz="2000" b="1" dirty="0">
                <a:solidFill>
                  <a:srgbClr val="002060"/>
                </a:solidFill>
              </a:rPr>
              <a:t>()</a:t>
            </a:r>
            <a:r>
              <a:rPr lang="zh-CN" altLang="en-US" sz="2000" b="1" dirty="0">
                <a:solidFill>
                  <a:srgbClr val="002060"/>
                </a:solidFill>
              </a:rPr>
              <a:t>等，写入指定文件的操作为</a:t>
            </a:r>
            <a:r>
              <a:rPr lang="en-US" altLang="zh-CN" sz="2000" b="1" dirty="0" err="1">
                <a:solidFill>
                  <a:srgbClr val="002060"/>
                </a:solidFill>
              </a:rPr>
              <a:t>to_x</a:t>
            </a:r>
            <a:r>
              <a:rPr lang="en-US" altLang="zh-CN" sz="2000" b="1" dirty="0">
                <a:solidFill>
                  <a:srgbClr val="002060"/>
                </a:solidFill>
              </a:rPr>
              <a:t>()</a:t>
            </a:r>
            <a:r>
              <a:rPr lang="zh-CN" altLang="en-US" sz="2000" b="1" dirty="0">
                <a:solidFill>
                  <a:srgbClr val="002060"/>
                </a:solidFill>
              </a:rPr>
              <a:t>，例如</a:t>
            </a:r>
            <a:r>
              <a:rPr lang="en-US" altLang="zh-CN" sz="2000" b="1" dirty="0" err="1">
                <a:solidFill>
                  <a:srgbClr val="002060"/>
                </a:solidFill>
              </a:rPr>
              <a:t>to_csv</a:t>
            </a:r>
            <a:r>
              <a:rPr lang="en-US" altLang="zh-CN" sz="2000" b="1" dirty="0">
                <a:solidFill>
                  <a:srgbClr val="002060"/>
                </a:solidFill>
              </a:rPr>
              <a:t>()</a:t>
            </a:r>
            <a:r>
              <a:rPr lang="zh-CN" altLang="en-US" sz="2000" b="1" dirty="0">
                <a:solidFill>
                  <a:srgbClr val="002060"/>
                </a:solidFill>
              </a:rPr>
              <a:t>、</a:t>
            </a:r>
            <a:r>
              <a:rPr lang="en-US" altLang="zh-CN" sz="2000" b="1" dirty="0" err="1">
                <a:solidFill>
                  <a:srgbClr val="002060"/>
                </a:solidFill>
              </a:rPr>
              <a:t>to_json</a:t>
            </a:r>
            <a:r>
              <a:rPr lang="en-US" altLang="zh-CN" sz="2000" b="1" dirty="0">
                <a:solidFill>
                  <a:srgbClr val="002060"/>
                </a:solidFill>
              </a:rPr>
              <a:t>()</a:t>
            </a:r>
            <a:r>
              <a:rPr lang="zh-CN" altLang="en-US" sz="2000" b="1" dirty="0">
                <a:solidFill>
                  <a:srgbClr val="002060"/>
                </a:solidFill>
              </a:rPr>
              <a:t>等。</a:t>
            </a:r>
          </a:p>
          <a:p>
            <a:pPr algn="just">
              <a:lnSpc>
                <a:spcPct val="150000"/>
              </a:lnSpc>
            </a:pPr>
            <a:endParaRPr lang="en-US" altLang="zh-CN" sz="1400" dirty="0"/>
          </a:p>
        </p:txBody>
      </p:sp>
    </p:spTree>
    <p:extLst>
      <p:ext uri="{BB962C8B-B14F-4D97-AF65-F5344CB8AC3E}">
        <p14:creationId xmlns:p14="http://schemas.microsoft.com/office/powerpoint/2010/main" val="152278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11.3.5 Pandas IO</a:t>
            </a:r>
            <a:r>
              <a:rPr lang="zh-CN" altLang="en-US" sz="2200" b="1" dirty="0"/>
              <a:t>操作</a:t>
            </a: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067339"/>
            <a:ext cx="9980681" cy="490455"/>
          </a:xfrm>
          <a:prstGeom prst="rect">
            <a:avLst/>
          </a:prstGeom>
        </p:spPr>
        <p:txBody>
          <a:bodyPr wrap="square">
            <a:spAutoFit/>
          </a:bodyPr>
          <a:lstStyle/>
          <a:p>
            <a:pPr algn="just">
              <a:lnSpc>
                <a:spcPct val="150000"/>
              </a:lnSpc>
            </a:pPr>
            <a:r>
              <a:rPr lang="zh-CN" altLang="en-US" sz="2000" dirty="0"/>
              <a:t>    </a:t>
            </a:r>
            <a:endParaRPr lang="en-US" altLang="zh-CN" sz="1400" dirty="0"/>
          </a:p>
        </p:txBody>
      </p:sp>
      <p:pic>
        <p:nvPicPr>
          <p:cNvPr id="5" name="图片 4">
            <a:extLst>
              <a:ext uri="{FF2B5EF4-FFF2-40B4-BE49-F238E27FC236}">
                <a16:creationId xmlns:a16="http://schemas.microsoft.com/office/drawing/2014/main" id="{561E41E7-2905-4586-A913-88B6C06622A3}"/>
              </a:ext>
            </a:extLst>
          </p:cNvPr>
          <p:cNvPicPr>
            <a:picLocks noChangeAspect="1"/>
          </p:cNvPicPr>
          <p:nvPr/>
        </p:nvPicPr>
        <p:blipFill>
          <a:blip r:embed="rId3"/>
          <a:stretch>
            <a:fillRect/>
          </a:stretch>
        </p:blipFill>
        <p:spPr>
          <a:xfrm>
            <a:off x="2778138" y="2306896"/>
            <a:ext cx="6634203" cy="3837431"/>
          </a:xfrm>
          <a:prstGeom prst="rect">
            <a:avLst/>
          </a:prstGeom>
        </p:spPr>
      </p:pic>
    </p:spTree>
    <p:extLst>
      <p:ext uri="{BB962C8B-B14F-4D97-AF65-F5344CB8AC3E}">
        <p14:creationId xmlns:p14="http://schemas.microsoft.com/office/powerpoint/2010/main" val="72517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11.3.5 Pandas IO</a:t>
            </a:r>
            <a:r>
              <a:rPr lang="zh-CN" altLang="en-US" sz="2200" b="1" dirty="0"/>
              <a:t>操作</a:t>
            </a:r>
            <a:endParaRPr lang="en-US" altLang="zh-CN" sz="2400"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2" name="矩形 1">
            <a:extLst>
              <a:ext uri="{FF2B5EF4-FFF2-40B4-BE49-F238E27FC236}">
                <a16:creationId xmlns:a16="http://schemas.microsoft.com/office/drawing/2014/main" id="{A2FE262E-1F8D-4CD6-A24C-C817E692F2F4}"/>
              </a:ext>
            </a:extLst>
          </p:cNvPr>
          <p:cNvSpPr/>
          <p:nvPr/>
        </p:nvSpPr>
        <p:spPr>
          <a:xfrm>
            <a:off x="1104900" y="2067339"/>
            <a:ext cx="9980681" cy="959493"/>
          </a:xfrm>
          <a:prstGeom prst="rect">
            <a:avLst/>
          </a:prstGeom>
        </p:spPr>
        <p:txBody>
          <a:bodyPr wrap="square">
            <a:spAutoFit/>
          </a:bodyPr>
          <a:lstStyle/>
          <a:p>
            <a:pPr algn="just">
              <a:lnSpc>
                <a:spcPct val="150000"/>
              </a:lnSpc>
            </a:pPr>
            <a:r>
              <a:rPr lang="zh-CN" altLang="en-US" sz="2000" dirty="0"/>
              <a:t>    下面以</a:t>
            </a:r>
            <a:r>
              <a:rPr lang="en-US" altLang="zh-CN" sz="2000" dirty="0"/>
              <a:t>Excel</a:t>
            </a:r>
            <a:r>
              <a:rPr lang="zh-CN" altLang="en-US" sz="2000" dirty="0"/>
              <a:t>为例介绍使用</a:t>
            </a:r>
            <a:r>
              <a:rPr lang="en-US" altLang="zh-CN" sz="2000" dirty="0"/>
              <a:t>pandas</a:t>
            </a:r>
            <a:r>
              <a:rPr lang="zh-CN" altLang="en-US" sz="2000" dirty="0"/>
              <a:t>读写</a:t>
            </a:r>
            <a:r>
              <a:rPr lang="en-US" altLang="zh-CN" sz="2000" dirty="0"/>
              <a:t>Excel</a:t>
            </a:r>
            <a:r>
              <a:rPr lang="zh-CN" altLang="en-US" sz="2000" dirty="0"/>
              <a:t>表单的方法。</a:t>
            </a:r>
          </a:p>
          <a:p>
            <a:pPr algn="just">
              <a:lnSpc>
                <a:spcPct val="150000"/>
              </a:lnSpc>
            </a:pPr>
            <a:r>
              <a:rPr lang="zh-CN" altLang="en-US" sz="2000" dirty="0"/>
              <a:t>    例如，一个包含两个表单的</a:t>
            </a:r>
            <a:r>
              <a:rPr lang="en-US" altLang="zh-CN" sz="2000" dirty="0"/>
              <a:t>Excel</a:t>
            </a:r>
            <a:r>
              <a:rPr lang="zh-CN" altLang="en-US" sz="2000" dirty="0"/>
              <a:t>文件</a:t>
            </a:r>
            <a:r>
              <a:rPr lang="en-US" altLang="zh-CN" sz="2000" dirty="0"/>
              <a:t>example.xls</a:t>
            </a:r>
            <a:r>
              <a:rPr lang="zh-CN" altLang="en-US" sz="2000" dirty="0"/>
              <a:t>，表单分别为</a:t>
            </a:r>
            <a:r>
              <a:rPr lang="en-US" altLang="zh-CN" sz="2000" dirty="0"/>
              <a:t>STUDENT</a:t>
            </a:r>
            <a:r>
              <a:rPr lang="zh-CN" altLang="en-US" sz="2000" dirty="0"/>
              <a:t>、</a:t>
            </a:r>
            <a:r>
              <a:rPr lang="en-US" altLang="zh-CN" sz="2000" dirty="0"/>
              <a:t>BOOK</a:t>
            </a:r>
            <a:r>
              <a:rPr lang="zh-CN" altLang="en-US" sz="2000" dirty="0"/>
              <a:t>，</a:t>
            </a:r>
            <a:endParaRPr lang="en-US" altLang="zh-CN" sz="1400" dirty="0"/>
          </a:p>
        </p:txBody>
      </p:sp>
      <p:pic>
        <p:nvPicPr>
          <p:cNvPr id="7" name="图片 6">
            <a:extLst>
              <a:ext uri="{FF2B5EF4-FFF2-40B4-BE49-F238E27FC236}">
                <a16:creationId xmlns:a16="http://schemas.microsoft.com/office/drawing/2014/main" id="{46BE52F9-7850-496C-AA18-7BB2A3BF4795}"/>
              </a:ext>
            </a:extLst>
          </p:cNvPr>
          <p:cNvPicPr/>
          <p:nvPr/>
        </p:nvPicPr>
        <p:blipFill>
          <a:blip r:embed="rId3"/>
          <a:stretch>
            <a:fillRect/>
          </a:stretch>
        </p:blipFill>
        <p:spPr>
          <a:xfrm>
            <a:off x="1779919" y="3540932"/>
            <a:ext cx="3964898" cy="2405493"/>
          </a:xfrm>
          <a:prstGeom prst="rect">
            <a:avLst/>
          </a:prstGeom>
        </p:spPr>
      </p:pic>
      <p:pic>
        <p:nvPicPr>
          <p:cNvPr id="8" name="图片 7">
            <a:extLst>
              <a:ext uri="{FF2B5EF4-FFF2-40B4-BE49-F238E27FC236}">
                <a16:creationId xmlns:a16="http://schemas.microsoft.com/office/drawing/2014/main" id="{63DDB648-A9AE-46A1-B08C-BF9BF91C805C}"/>
              </a:ext>
            </a:extLst>
          </p:cNvPr>
          <p:cNvPicPr/>
          <p:nvPr/>
        </p:nvPicPr>
        <p:blipFill>
          <a:blip r:embed="rId4"/>
          <a:stretch>
            <a:fillRect/>
          </a:stretch>
        </p:blipFill>
        <p:spPr>
          <a:xfrm>
            <a:off x="7323234" y="3540932"/>
            <a:ext cx="3088847" cy="2293561"/>
          </a:xfrm>
          <a:prstGeom prst="rect">
            <a:avLst/>
          </a:prstGeom>
        </p:spPr>
      </p:pic>
    </p:spTree>
    <p:extLst>
      <p:ext uri="{BB962C8B-B14F-4D97-AF65-F5344CB8AC3E}">
        <p14:creationId xmlns:p14="http://schemas.microsoft.com/office/powerpoint/2010/main" val="299812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0"/>
            <a:ext cx="9980681" cy="2443663"/>
          </a:xfrm>
        </p:spPr>
        <p:txBody>
          <a:bodyPr>
            <a:normAutofit/>
          </a:bodyPr>
          <a:lstStyle/>
          <a:p>
            <a:pPr algn="just">
              <a:lnSpc>
                <a:spcPct val="150000"/>
              </a:lnSpc>
            </a:pPr>
            <a:r>
              <a:rPr lang="en-US" altLang="zh-CN" sz="2200" b="1" dirty="0"/>
              <a:t>11.1.2 </a:t>
            </a:r>
            <a:r>
              <a:rPr lang="zh-CN" altLang="en-US" sz="2200" b="1" dirty="0"/>
              <a:t>描述性分析</a:t>
            </a:r>
            <a:endParaRPr lang="en-US" altLang="zh-CN" sz="2200" b="1" dirty="0"/>
          </a:p>
          <a:p>
            <a:pPr marL="0" indent="0" algn="just">
              <a:lnSpc>
                <a:spcPct val="150000"/>
              </a:lnSpc>
              <a:buNone/>
            </a:pPr>
            <a:r>
              <a:rPr lang="zh-CN" altLang="zh-CN" dirty="0"/>
              <a:t>（</a:t>
            </a:r>
            <a:r>
              <a:rPr lang="en-US" altLang="zh-CN" dirty="0"/>
              <a:t>1</a:t>
            </a:r>
            <a:r>
              <a:rPr lang="zh-CN" altLang="zh-CN" dirty="0"/>
              <a:t>）集中趋势分析</a:t>
            </a:r>
            <a:endParaRPr lang="en-US" altLang="zh-CN" sz="2200" b="1" dirty="0"/>
          </a:p>
          <a:p>
            <a:pPr marL="0" indent="0" algn="just">
              <a:lnSpc>
                <a:spcPct val="150000"/>
              </a:lnSpc>
              <a:buNone/>
            </a:pPr>
            <a:r>
              <a:rPr lang="en-US" altLang="zh-CN" dirty="0"/>
              <a:t>    </a:t>
            </a:r>
            <a:r>
              <a:rPr lang="zh-CN" altLang="zh-CN" b="1" dirty="0">
                <a:solidFill>
                  <a:srgbClr val="002060"/>
                </a:solidFill>
              </a:rPr>
              <a:t>集中趋势</a:t>
            </a:r>
            <a:r>
              <a:rPr lang="zh-CN" altLang="zh-CN" dirty="0"/>
              <a:t>是用来反映变量数值趋向中心位置的一种分析方法。对变量进行集中趋势测度的方法</a:t>
            </a:r>
            <a:r>
              <a:rPr lang="zh-CN" altLang="en-US" dirty="0"/>
              <a:t>如下：</a:t>
            </a:r>
            <a:endParaRPr lang="zh-CN" altLang="zh-CN" dirty="0"/>
          </a:p>
          <a:p>
            <a:pPr marL="0" indent="0" algn="just">
              <a:lnSpc>
                <a:spcPct val="150000"/>
              </a:lnSpc>
              <a:buNone/>
            </a:pPr>
            <a:endParaRPr 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6695B906-AF77-436F-84A1-7BD720124788}"/>
                  </a:ext>
                </a:extLst>
              </p:cNvPr>
              <p:cNvSpPr/>
              <p:nvPr/>
            </p:nvSpPr>
            <p:spPr>
              <a:xfrm>
                <a:off x="2625050" y="4174827"/>
                <a:ext cx="2524858" cy="517834"/>
              </a:xfrm>
              <a:prstGeom prst="rect">
                <a:avLst/>
              </a:prstGeom>
            </p:spPr>
            <p:txBody>
              <a:bodyPr wrap="none">
                <a:spAutoFit/>
              </a:bodyPr>
              <a:lstStyle/>
              <a:p>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kern="100">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kern="100">
                                <a:latin typeface="Cambria Math" panose="02040503050406030204" pitchFamily="18" charset="0"/>
                                <a:ea typeface="宋体" panose="02010600030101010101" pitchFamily="2" charset="-122"/>
                                <a:cs typeface="Cambria Math" panose="02040503050406030204" pitchFamily="18" charset="0"/>
                              </a:rPr>
                              <m:t>1</m:t>
                            </m:r>
                          </m:sub>
                        </m:sSub>
                        <m:r>
                          <a:rPr lang="en-US" altLang="zh-CN" sz="2000"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kern="100">
                                <a:latin typeface="Cambria Math" panose="02040503050406030204" pitchFamily="18" charset="0"/>
                                <a:ea typeface="宋体" panose="02010600030101010101" pitchFamily="2" charset="-122"/>
                                <a:cs typeface="Cambria Math" panose="02040503050406030204" pitchFamily="18" charset="0"/>
                              </a:rPr>
                              <m:t>2</m:t>
                            </m:r>
                          </m:sub>
                        </m:sSub>
                        <m:r>
                          <a:rPr lang="en-US" altLang="zh-CN" sz="2000"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kern="100">
                                <a:latin typeface="Cambria Math" panose="02040503050406030204" pitchFamily="18" charset="0"/>
                                <a:ea typeface="宋体" panose="02010600030101010101" pitchFamily="2" charset="-122"/>
                                <a:cs typeface="Cambria Math" panose="02040503050406030204" pitchFamily="18" charset="0"/>
                              </a:rPr>
                              <m:t>3</m:t>
                            </m:r>
                          </m:sub>
                        </m:sSub>
                        <m:r>
                          <a:rPr lang="en-US" altLang="zh-CN" sz="2000"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i="1" kern="100">
                                <a:latin typeface="Cambria Math" panose="02040503050406030204" pitchFamily="18" charset="0"/>
                                <a:ea typeface="宋体" panose="02010600030101010101" pitchFamily="2" charset="-122"/>
                                <a:cs typeface="Cambria Math" panose="02040503050406030204" pitchFamily="18" charset="0"/>
                              </a:rPr>
                              <m:t>𝑛</m:t>
                            </m:r>
                          </m:sub>
                        </m:sSub>
                      </m:num>
                      <m:den>
                        <m:r>
                          <m:rPr>
                            <m:sty m:val="p"/>
                          </m:rPr>
                          <a:rPr lang="en-US" altLang="zh-CN" sz="2000" kern="100">
                            <a:latin typeface="Cambria Math" panose="02040503050406030204" pitchFamily="18" charset="0"/>
                            <a:ea typeface="Cambria Math" panose="02040503050406030204" pitchFamily="18" charset="0"/>
                            <a:cs typeface="Cambria Math" panose="02040503050406030204" pitchFamily="18" charset="0"/>
                          </a:rPr>
                          <m:t>n</m:t>
                        </m:r>
                      </m:den>
                    </m:f>
                  </m:oMath>
                </a14:m>
                <a:r>
                  <a:rPr lang="en-US" altLang="zh-CN" sz="2000" kern="100" dirty="0">
                    <a:latin typeface="Times New Roman" panose="02020603050405020304" pitchFamily="18" charset="0"/>
                    <a:ea typeface="等线" panose="02010600030101010101" pitchFamily="2" charset="-122"/>
                  </a:rPr>
                  <a:t> </a:t>
                </a:r>
                <a:endParaRPr lang="zh-CN" altLang="en-US" sz="2000" dirty="0"/>
              </a:p>
            </p:txBody>
          </p:sp>
        </mc:Choice>
        <mc:Fallback>
          <p:sp>
            <p:nvSpPr>
              <p:cNvPr id="4" name="矩形 3">
                <a:extLst>
                  <a:ext uri="{FF2B5EF4-FFF2-40B4-BE49-F238E27FC236}">
                    <a16:creationId xmlns:a16="http://schemas.microsoft.com/office/drawing/2014/main" id="{6695B906-AF77-436F-84A1-7BD720124788}"/>
                  </a:ext>
                </a:extLst>
              </p:cNvPr>
              <p:cNvSpPr>
                <a:spLocks noRot="1" noChangeAspect="1" noMove="1" noResize="1" noEditPoints="1" noAdjustHandles="1" noChangeArrowheads="1" noChangeShapeType="1" noTextEdit="1"/>
              </p:cNvSpPr>
              <p:nvPr/>
            </p:nvSpPr>
            <p:spPr>
              <a:xfrm>
                <a:off x="2625050" y="4174827"/>
                <a:ext cx="2524858" cy="51783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BCBBE05D-31E2-4038-AB6B-9209953527BD}"/>
                  </a:ext>
                </a:extLst>
              </p:cNvPr>
              <p:cNvSpPr/>
              <p:nvPr/>
            </p:nvSpPr>
            <p:spPr>
              <a:xfrm>
                <a:off x="2544778" y="4951191"/>
                <a:ext cx="3470950" cy="4011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ad>
                        <m:radPr>
                          <m:ctrlPr>
                            <a:rPr lang="zh-CN" altLang="zh-CN" sz="2000" i="1">
                              <a:effectLst/>
                              <a:latin typeface="Cambria Math" panose="02040503050406030204" pitchFamily="18" charset="0"/>
                              <a:ea typeface="Cambria Math" panose="02040503050406030204" pitchFamily="18" charset="0"/>
                            </a:rPr>
                          </m:ctrlPr>
                        </m:radPr>
                        <m:deg>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𝑛</m:t>
                          </m:r>
                        </m:deg>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i="1" kern="100">
                                  <a:latin typeface="Cambria Math" panose="02040503050406030204" pitchFamily="18" charset="0"/>
                                  <a:ea typeface="等线" panose="02010600030101010101" pitchFamily="2" charset="-122"/>
                                  <a:cs typeface="Cambria Math" panose="02040503050406030204" pitchFamily="18" charset="0"/>
                                </a:rPr>
                                <m:t>1</m:t>
                              </m:r>
                            </m:sub>
                          </m:s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i="1" kern="100">
                                  <a:latin typeface="Cambria Math" panose="02040503050406030204" pitchFamily="18" charset="0"/>
                                  <a:ea typeface="等线" panose="02010600030101010101" pitchFamily="2" charset="-122"/>
                                  <a:cs typeface="Cambria Math" panose="02040503050406030204" pitchFamily="18" charset="0"/>
                                </a:rPr>
                                <m:t>2</m:t>
                              </m:r>
                            </m:sub>
                          </m:s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i="1" kern="100">
                                  <a:latin typeface="Cambria Math" panose="02040503050406030204" pitchFamily="18" charset="0"/>
                                  <a:ea typeface="等线" panose="02010600030101010101" pitchFamily="2" charset="-122"/>
                                  <a:cs typeface="Cambria Math" panose="02040503050406030204" pitchFamily="18" charset="0"/>
                                </a:rPr>
                                <m:t>3</m:t>
                              </m:r>
                            </m:sub>
                          </m:sSub>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kern="100">
                                  <a:latin typeface="Cambria Math" panose="02040503050406030204" pitchFamily="18" charset="0"/>
                                  <a:ea typeface="Cambria Math" panose="02040503050406030204" pitchFamily="18" charset="0"/>
                                  <a:cs typeface="Cambria Math" panose="02040503050406030204" pitchFamily="18" charset="0"/>
                                </a:rPr>
                                <m:t>𝑎</m:t>
                              </m:r>
                            </m:e>
                            <m:sub>
                              <m:r>
                                <a:rPr lang="en-US" altLang="zh-CN" sz="2000" i="1" kern="100">
                                  <a:latin typeface="Cambria Math" panose="02040503050406030204" pitchFamily="18" charset="0"/>
                                  <a:ea typeface="等线" panose="02010600030101010101" pitchFamily="2" charset="-122"/>
                                  <a:cs typeface="Cambria Math" panose="02040503050406030204" pitchFamily="18" charset="0"/>
                                </a:rPr>
                                <m:t>𝑛</m:t>
                              </m:r>
                            </m:sub>
                          </m:sSub>
                        </m:e>
                      </m:rad>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zh-CN" altLang="en-US" sz="2000" dirty="0"/>
              </a:p>
            </p:txBody>
          </p:sp>
        </mc:Choice>
        <mc:Fallback>
          <p:sp>
            <p:nvSpPr>
              <p:cNvPr id="5" name="矩形 4">
                <a:extLst>
                  <a:ext uri="{FF2B5EF4-FFF2-40B4-BE49-F238E27FC236}">
                    <a16:creationId xmlns:a16="http://schemas.microsoft.com/office/drawing/2014/main" id="{BCBBE05D-31E2-4038-AB6B-9209953527BD}"/>
                  </a:ext>
                </a:extLst>
              </p:cNvPr>
              <p:cNvSpPr>
                <a:spLocks noRot="1" noChangeAspect="1" noMove="1" noResize="1" noEditPoints="1" noAdjustHandles="1" noChangeArrowheads="1" noChangeShapeType="1" noTextEdit="1"/>
              </p:cNvSpPr>
              <p:nvPr/>
            </p:nvSpPr>
            <p:spPr>
              <a:xfrm>
                <a:off x="2544778" y="4951191"/>
                <a:ext cx="3470950" cy="401135"/>
              </a:xfrm>
              <a:prstGeom prst="rect">
                <a:avLst/>
              </a:prstGeom>
              <a:blipFill>
                <a:blip r:embed="rId4"/>
                <a:stretch>
                  <a:fillRect b="-1515"/>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C3C0CD1-7605-4C3D-BB28-F62BC7C8B8EC}"/>
              </a:ext>
            </a:extLst>
          </p:cNvPr>
          <p:cNvSpPr/>
          <p:nvPr/>
        </p:nvSpPr>
        <p:spPr>
          <a:xfrm>
            <a:off x="1033327" y="4249078"/>
            <a:ext cx="1338828" cy="369332"/>
          </a:xfrm>
          <a:prstGeom prst="rect">
            <a:avLst/>
          </a:prstGeom>
        </p:spPr>
        <p:txBody>
          <a:bodyPr wrap="none">
            <a:spAutoFit/>
          </a:bodyPr>
          <a:lstStyle/>
          <a:p>
            <a:r>
              <a:rPr lang="zh-CN" altLang="zh-CN" dirty="0"/>
              <a:t>算术平均数</a:t>
            </a:r>
            <a:endParaRPr lang="zh-CN" altLang="en-US" dirty="0"/>
          </a:p>
        </p:txBody>
      </p:sp>
      <p:sp>
        <p:nvSpPr>
          <p:cNvPr id="7" name="矩形 6">
            <a:extLst>
              <a:ext uri="{FF2B5EF4-FFF2-40B4-BE49-F238E27FC236}">
                <a16:creationId xmlns:a16="http://schemas.microsoft.com/office/drawing/2014/main" id="{CDEA0798-C65B-4AC1-9270-C7D7FAAF0623}"/>
              </a:ext>
            </a:extLst>
          </p:cNvPr>
          <p:cNvSpPr/>
          <p:nvPr/>
        </p:nvSpPr>
        <p:spPr>
          <a:xfrm>
            <a:off x="1033327" y="4982994"/>
            <a:ext cx="1338828" cy="369332"/>
          </a:xfrm>
          <a:prstGeom prst="rect">
            <a:avLst/>
          </a:prstGeom>
        </p:spPr>
        <p:txBody>
          <a:bodyPr wrap="none">
            <a:spAutoFit/>
          </a:bodyPr>
          <a:lstStyle/>
          <a:p>
            <a:r>
              <a:rPr lang="zh-CN" altLang="zh-CN" dirty="0"/>
              <a:t>几何平均数</a:t>
            </a:r>
            <a:endParaRPr lang="zh-CN" altLang="en-US" dirty="0"/>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094C3743-D3E1-4F6C-8885-E5998A86837C}"/>
                  </a:ext>
                </a:extLst>
              </p:cNvPr>
              <p:cNvSpPr/>
              <p:nvPr/>
            </p:nvSpPr>
            <p:spPr>
              <a:xfrm>
                <a:off x="2544778" y="5445280"/>
                <a:ext cx="3556743" cy="91961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000">
                              <a:latin typeface="Cambria Math" panose="02040503050406030204" pitchFamily="18" charset="0"/>
                            </a:rPr>
                          </m:ctrlPr>
                        </m:sSubPr>
                        <m:e>
                          <m:r>
                            <a:rPr lang="zh-CN" altLang="en-US" sz="2000" i="1">
                              <a:latin typeface="Cambria Math" panose="02040503050406030204" pitchFamily="18" charset="0"/>
                            </a:rPr>
                            <m:t>𝐻</m:t>
                          </m:r>
                        </m:e>
                        <m:sub>
                          <m:r>
                            <a:rPr lang="zh-CN" altLang="en-US" sz="2000" i="1">
                              <a:latin typeface="Cambria Math" panose="02040503050406030204" pitchFamily="18" charset="0"/>
                            </a:rPr>
                            <m:t>𝑛</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𝑛</m:t>
                          </m:r>
                        </m:num>
                        <m:den>
                          <m:f>
                            <m:fPr>
                              <m:ctrlPr>
                                <a:rPr lang="zh-CN" altLang="en-US" sz="2000" i="1">
                                  <a:latin typeface="Cambria Math" panose="02040503050406030204" pitchFamily="18" charset="0"/>
                                </a:rPr>
                              </m:ctrlPr>
                            </m:fPr>
                            <m:num>
                              <m:r>
                                <a:rPr lang="zh-CN" altLang="en-US" sz="2000" i="0">
                                  <a:latin typeface="Cambria Math" panose="02040503050406030204" pitchFamily="18" charset="0"/>
                                </a:rPr>
                                <m:t>1</m:t>
                              </m:r>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0">
                                      <a:latin typeface="Cambria Math" panose="02040503050406030204" pitchFamily="18" charset="0"/>
                                    </a:rPr>
                                    <m:t>1</m:t>
                                  </m:r>
                                </m:sub>
                              </m:sSub>
                            </m:den>
                          </m:f>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1</m:t>
                              </m:r>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0">
                                      <a:latin typeface="Cambria Math" panose="02040503050406030204" pitchFamily="18" charset="0"/>
                                    </a:rPr>
                                    <m:t>2</m:t>
                                  </m:r>
                                </m:sub>
                              </m:sSub>
                            </m:den>
                          </m:f>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1</m:t>
                              </m:r>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0">
                                      <a:latin typeface="Cambria Math" panose="02040503050406030204" pitchFamily="18" charset="0"/>
                                    </a:rPr>
                                    <m:t>3</m:t>
                                  </m:r>
                                </m:sub>
                              </m:sSub>
                            </m:den>
                          </m:f>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1</m:t>
                              </m:r>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1">
                                      <a:latin typeface="Cambria Math" panose="02040503050406030204" pitchFamily="18" charset="0"/>
                                    </a:rPr>
                                    <m:t>𝑛</m:t>
                                  </m:r>
                                </m:sub>
                              </m:sSub>
                            </m:den>
                          </m:f>
                        </m:den>
                      </m:f>
                      <m:r>
                        <a:rPr lang="zh-CN" altLang="en-US" sz="2000" i="0">
                          <a:latin typeface="Cambria Math" panose="02040503050406030204" pitchFamily="18" charset="0"/>
                        </a:rPr>
                        <m:t> </m:t>
                      </m:r>
                    </m:oMath>
                  </m:oMathPara>
                </a14:m>
                <a:endParaRPr lang="zh-CN" altLang="en-US" sz="2000" dirty="0"/>
              </a:p>
            </p:txBody>
          </p:sp>
        </mc:Choice>
        <mc:Fallback>
          <p:sp>
            <p:nvSpPr>
              <p:cNvPr id="8" name="矩形 7">
                <a:extLst>
                  <a:ext uri="{FF2B5EF4-FFF2-40B4-BE49-F238E27FC236}">
                    <a16:creationId xmlns:a16="http://schemas.microsoft.com/office/drawing/2014/main" id="{094C3743-D3E1-4F6C-8885-E5998A86837C}"/>
                  </a:ext>
                </a:extLst>
              </p:cNvPr>
              <p:cNvSpPr>
                <a:spLocks noRot="1" noChangeAspect="1" noMove="1" noResize="1" noEditPoints="1" noAdjustHandles="1" noChangeArrowheads="1" noChangeShapeType="1" noTextEdit="1"/>
              </p:cNvSpPr>
              <p:nvPr/>
            </p:nvSpPr>
            <p:spPr>
              <a:xfrm>
                <a:off x="2544778" y="5445280"/>
                <a:ext cx="3556743" cy="919611"/>
              </a:xfrm>
              <a:prstGeom prst="rect">
                <a:avLst/>
              </a:prstGeom>
              <a:blipFill>
                <a:blip r:embed="rId5"/>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CB14323C-5649-4244-9AF0-E4AAB7E75755}"/>
              </a:ext>
            </a:extLst>
          </p:cNvPr>
          <p:cNvSpPr/>
          <p:nvPr/>
        </p:nvSpPr>
        <p:spPr>
          <a:xfrm>
            <a:off x="1033327" y="5720419"/>
            <a:ext cx="1338828" cy="369332"/>
          </a:xfrm>
          <a:prstGeom prst="rect">
            <a:avLst/>
          </a:prstGeom>
        </p:spPr>
        <p:txBody>
          <a:bodyPr wrap="none">
            <a:spAutoFit/>
          </a:bodyPr>
          <a:lstStyle/>
          <a:p>
            <a:r>
              <a:rPr lang="zh-CN" altLang="zh-CN" dirty="0"/>
              <a:t>调和平均数</a:t>
            </a:r>
            <a:endParaRPr lang="zh-CN" altLang="en-US"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FA749D17-D1E5-4694-947B-AF47AEFE777E}"/>
                  </a:ext>
                </a:extLst>
              </p:cNvPr>
              <p:cNvSpPr/>
              <p:nvPr/>
            </p:nvSpPr>
            <p:spPr>
              <a:xfrm>
                <a:off x="7868950" y="4162021"/>
                <a:ext cx="3809055" cy="6170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zh-CN" altLang="en-US">
                              <a:latin typeface="Cambria Math" panose="02040503050406030204" pitchFamily="18" charset="0"/>
                            </a:rPr>
                          </m:ctrlPr>
                        </m:accPr>
                        <m:e>
                          <m:r>
                            <a:rPr lang="zh-CN" altLang="en-US" i="1">
                              <a:latin typeface="Cambria Math" panose="02040503050406030204" pitchFamily="18" charset="0"/>
                            </a:rPr>
                            <m:t>𝑋</m:t>
                          </m:r>
                        </m:e>
                      </m:acc>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𝑛</m:t>
                              </m:r>
                            </m:sub>
                          </m:sSub>
                        </m:num>
                        <m:den>
                          <m:r>
                            <m:rPr>
                              <m:sty m:val="p"/>
                            </m:rPr>
                            <a:rPr lang="zh-CN" altLang="en-US" i="0">
                              <a:latin typeface="Cambria Math" panose="02040503050406030204" pitchFamily="18" charset="0"/>
                            </a:rPr>
                            <m:t>n</m:t>
                          </m:r>
                        </m:den>
                      </m:f>
                    </m:oMath>
                  </m:oMathPara>
                </a14:m>
                <a:endParaRPr lang="zh-CN" altLang="en-US" dirty="0"/>
              </a:p>
            </p:txBody>
          </p:sp>
        </mc:Choice>
        <mc:Fallback>
          <p:sp>
            <p:nvSpPr>
              <p:cNvPr id="10" name="矩形 9">
                <a:extLst>
                  <a:ext uri="{FF2B5EF4-FFF2-40B4-BE49-F238E27FC236}">
                    <a16:creationId xmlns:a16="http://schemas.microsoft.com/office/drawing/2014/main" id="{FA749D17-D1E5-4694-947B-AF47AEFE777E}"/>
                  </a:ext>
                </a:extLst>
              </p:cNvPr>
              <p:cNvSpPr>
                <a:spLocks noRot="1" noChangeAspect="1" noMove="1" noResize="1" noEditPoints="1" noAdjustHandles="1" noChangeArrowheads="1" noChangeShapeType="1" noTextEdit="1"/>
              </p:cNvSpPr>
              <p:nvPr/>
            </p:nvSpPr>
            <p:spPr>
              <a:xfrm>
                <a:off x="7868950" y="4162021"/>
                <a:ext cx="3809055" cy="617092"/>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685ACE9-0E16-47BA-B0B7-BD5C993E3EAB}"/>
              </a:ext>
            </a:extLst>
          </p:cNvPr>
          <p:cNvSpPr/>
          <p:nvPr/>
        </p:nvSpPr>
        <p:spPr>
          <a:xfrm>
            <a:off x="6234386" y="4260935"/>
            <a:ext cx="1338828" cy="369332"/>
          </a:xfrm>
          <a:prstGeom prst="rect">
            <a:avLst/>
          </a:prstGeom>
        </p:spPr>
        <p:txBody>
          <a:bodyPr wrap="none">
            <a:spAutoFit/>
          </a:bodyPr>
          <a:lstStyle/>
          <a:p>
            <a:r>
              <a:rPr lang="zh-CN" altLang="zh-CN" dirty="0"/>
              <a:t>加权平均数</a:t>
            </a:r>
            <a:endParaRPr lang="zh-CN" altLang="en-US" dirty="0"/>
          </a:p>
        </p:txBody>
      </p:sp>
      <p:sp>
        <p:nvSpPr>
          <p:cNvPr id="12" name="矩形 11">
            <a:extLst>
              <a:ext uri="{FF2B5EF4-FFF2-40B4-BE49-F238E27FC236}">
                <a16:creationId xmlns:a16="http://schemas.microsoft.com/office/drawing/2014/main" id="{D4A40CDE-65DB-43F6-9956-F2953BAC8E59}"/>
              </a:ext>
            </a:extLst>
          </p:cNvPr>
          <p:cNvSpPr/>
          <p:nvPr/>
        </p:nvSpPr>
        <p:spPr>
          <a:xfrm>
            <a:off x="6214508" y="5088708"/>
            <a:ext cx="1338828" cy="369332"/>
          </a:xfrm>
          <a:prstGeom prst="rect">
            <a:avLst/>
          </a:prstGeom>
        </p:spPr>
        <p:txBody>
          <a:bodyPr wrap="none">
            <a:spAutoFit/>
          </a:bodyPr>
          <a:lstStyle/>
          <a:p>
            <a:r>
              <a:rPr lang="zh-CN" altLang="zh-CN" dirty="0"/>
              <a:t>平方平均数</a:t>
            </a:r>
            <a:endParaRPr lang="zh-CN" altLang="en-US" dirty="0"/>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E41744F-6F0E-44A9-94D3-07D956BED6F9}"/>
                  </a:ext>
                </a:extLst>
              </p:cNvPr>
              <p:cNvSpPr/>
              <p:nvPr/>
            </p:nvSpPr>
            <p:spPr>
              <a:xfrm>
                <a:off x="7944159" y="4779113"/>
                <a:ext cx="3406125" cy="9106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𝑀</m:t>
                          </m:r>
                        </m:e>
                        <m:sub>
                          <m:r>
                            <a:rPr lang="en-US" altLang="zh-CN" i="1"/>
                            <m:t>𝑛</m:t>
                          </m:r>
                        </m:sub>
                      </m:sSub>
                      <m:r>
                        <a:rPr lang="en-US" altLang="zh-CN" i="1"/>
                        <m:t>= </m:t>
                      </m:r>
                      <m:rad>
                        <m:radPr>
                          <m:degHide m:val="on"/>
                          <m:ctrlPr>
                            <a:rPr lang="zh-CN" altLang="zh-CN" i="1"/>
                          </m:ctrlPr>
                        </m:radPr>
                        <m:deg/>
                        <m:e>
                          <m:f>
                            <m:fPr>
                              <m:ctrlPr>
                                <a:rPr lang="zh-CN" altLang="zh-CN" i="1"/>
                              </m:ctrlPr>
                            </m:fPr>
                            <m:num>
                              <m:sSubSup>
                                <m:sSubSupPr>
                                  <m:ctrlPr>
                                    <a:rPr lang="zh-CN" altLang="zh-CN" i="1"/>
                                  </m:ctrlPr>
                                </m:sSubSupPr>
                                <m:e>
                                  <m:r>
                                    <a:rPr lang="en-US" altLang="zh-CN" i="1"/>
                                    <m:t>𝑎</m:t>
                                  </m:r>
                                </m:e>
                                <m:sub>
                                  <m:r>
                                    <a:rPr lang="en-US" altLang="zh-CN" i="1"/>
                                    <m:t>1</m:t>
                                  </m:r>
                                </m:sub>
                                <m:sup>
                                  <m:r>
                                    <a:rPr lang="en-US" altLang="zh-CN" i="1"/>
                                    <m:t>2</m:t>
                                  </m:r>
                                </m:sup>
                              </m:sSubSup>
                              <m:r>
                                <a:rPr lang="en-US" altLang="zh-CN"/>
                                <m:t>+</m:t>
                              </m:r>
                              <m:sSubSup>
                                <m:sSubSupPr>
                                  <m:ctrlPr>
                                    <a:rPr lang="zh-CN" altLang="zh-CN" i="1"/>
                                  </m:ctrlPr>
                                </m:sSubSupPr>
                                <m:e>
                                  <m:r>
                                    <a:rPr lang="en-US" altLang="zh-CN" i="1"/>
                                    <m:t>𝑎</m:t>
                                  </m:r>
                                </m:e>
                                <m:sub>
                                  <m:r>
                                    <a:rPr lang="en-US" altLang="zh-CN" i="1"/>
                                    <m:t>2</m:t>
                                  </m:r>
                                </m:sub>
                                <m:sup>
                                  <m:r>
                                    <a:rPr lang="en-US" altLang="zh-CN" i="1"/>
                                    <m:t>2</m:t>
                                  </m:r>
                                </m:sup>
                              </m:sSubSup>
                              <m:r>
                                <a:rPr lang="en-US" altLang="zh-CN" i="1"/>
                                <m:t>+</m:t>
                              </m:r>
                              <m:sSubSup>
                                <m:sSubSupPr>
                                  <m:ctrlPr>
                                    <a:rPr lang="zh-CN" altLang="zh-CN" i="1"/>
                                  </m:ctrlPr>
                                </m:sSubSupPr>
                                <m:e>
                                  <m:r>
                                    <a:rPr lang="en-US" altLang="zh-CN" i="1"/>
                                    <m:t>𝑎</m:t>
                                  </m:r>
                                </m:e>
                                <m:sub>
                                  <m:r>
                                    <a:rPr lang="en-US" altLang="zh-CN" i="1"/>
                                    <m:t>3</m:t>
                                  </m:r>
                                </m:sub>
                                <m:sup>
                                  <m:r>
                                    <a:rPr lang="en-US" altLang="zh-CN" i="1"/>
                                    <m:t>2</m:t>
                                  </m:r>
                                </m:sup>
                              </m:sSubSup>
                              <m:r>
                                <a:rPr lang="en-US" altLang="zh-CN" i="1"/>
                                <m:t>+⋯+</m:t>
                              </m:r>
                              <m:sSubSup>
                                <m:sSubSupPr>
                                  <m:ctrlPr>
                                    <a:rPr lang="zh-CN" altLang="zh-CN" i="1"/>
                                  </m:ctrlPr>
                                </m:sSubSupPr>
                                <m:e>
                                  <m:r>
                                    <a:rPr lang="en-US" altLang="zh-CN" i="1"/>
                                    <m:t>𝑎</m:t>
                                  </m:r>
                                </m:e>
                                <m:sub>
                                  <m:r>
                                    <a:rPr lang="en-US" altLang="zh-CN" i="1"/>
                                    <m:t>𝑛</m:t>
                                  </m:r>
                                </m:sub>
                                <m:sup>
                                  <m:r>
                                    <a:rPr lang="en-US" altLang="zh-CN" i="1"/>
                                    <m:t>2</m:t>
                                  </m:r>
                                </m:sup>
                              </m:sSubSup>
                            </m:num>
                            <m:den>
                              <m:r>
                                <m:rPr>
                                  <m:sty m:val="p"/>
                                </m:rPr>
                                <a:rPr lang="en-US" altLang="zh-CN"/>
                                <m:t>n</m:t>
                              </m:r>
                            </m:den>
                          </m:f>
                        </m:e>
                      </m:rad>
                      <m:r>
                        <a:rPr lang="en-US" altLang="zh-CN" i="1"/>
                        <m:t> </m:t>
                      </m:r>
                    </m:oMath>
                  </m:oMathPara>
                </a14:m>
                <a:endParaRPr lang="zh-CN" altLang="en-US" dirty="0"/>
              </a:p>
            </p:txBody>
          </p:sp>
        </mc:Choice>
        <mc:Fallback>
          <p:sp>
            <p:nvSpPr>
              <p:cNvPr id="13" name="矩形 12">
                <a:extLst>
                  <a:ext uri="{FF2B5EF4-FFF2-40B4-BE49-F238E27FC236}">
                    <a16:creationId xmlns:a16="http://schemas.microsoft.com/office/drawing/2014/main" id="{9E41744F-6F0E-44A9-94D3-07D956BED6F9}"/>
                  </a:ext>
                </a:extLst>
              </p:cNvPr>
              <p:cNvSpPr>
                <a:spLocks noRot="1" noChangeAspect="1" noMove="1" noResize="1" noEditPoints="1" noAdjustHandles="1" noChangeArrowheads="1" noChangeShapeType="1" noTextEdit="1"/>
              </p:cNvSpPr>
              <p:nvPr/>
            </p:nvSpPr>
            <p:spPr>
              <a:xfrm>
                <a:off x="7944159" y="4779113"/>
                <a:ext cx="3406125" cy="910699"/>
              </a:xfrm>
              <a:prstGeom prst="rect">
                <a:avLst/>
              </a:prstGeom>
              <a:blipFill>
                <a:blip r:embed="rId7"/>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A40F0677-7B7F-4B28-8B23-CEEB5DD0124D}"/>
              </a:ext>
            </a:extLst>
          </p:cNvPr>
          <p:cNvSpPr/>
          <p:nvPr/>
        </p:nvSpPr>
        <p:spPr>
          <a:xfrm>
            <a:off x="6238009" y="5720419"/>
            <a:ext cx="1569660" cy="457305"/>
          </a:xfrm>
          <a:prstGeom prst="rect">
            <a:avLst/>
          </a:prstGeom>
        </p:spPr>
        <p:txBody>
          <a:bodyPr wrap="none">
            <a:spAutoFit/>
          </a:bodyPr>
          <a:lstStyle/>
          <a:p>
            <a:pPr algn="just">
              <a:lnSpc>
                <a:spcPct val="150000"/>
              </a:lnSpc>
            </a:pPr>
            <a:r>
              <a:rPr lang="zh-CN" altLang="en-US" dirty="0"/>
              <a:t>中位数、</a:t>
            </a:r>
            <a:r>
              <a:rPr lang="zh-CN" altLang="zh-CN" dirty="0"/>
              <a:t>众数</a:t>
            </a:r>
            <a:endParaRPr lang="en-US" altLang="zh-CN" dirty="0"/>
          </a:p>
        </p:txBody>
      </p:sp>
    </p:spTree>
    <p:extLst>
      <p:ext uri="{BB962C8B-B14F-4D97-AF65-F5344CB8AC3E}">
        <p14:creationId xmlns:p14="http://schemas.microsoft.com/office/powerpoint/2010/main" val="104272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3405992024"/>
              </p:ext>
            </p:extLst>
          </p:nvPr>
        </p:nvGraphicFramePr>
        <p:xfrm>
          <a:off x="1104900" y="2782957"/>
          <a:ext cx="9980681" cy="14630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方法一：默认读取第一个表单</a:t>
                      </a:r>
                    </a:p>
                    <a:p>
                      <a:r>
                        <a:rPr lang="en-US" altLang="zh-CN" sz="1800" b="1" kern="1200" dirty="0">
                          <a:solidFill>
                            <a:schemeClr val="lt1"/>
                          </a:solidFill>
                          <a:effectLst/>
                          <a:latin typeface="+mn-lt"/>
                          <a:ea typeface="+mn-ea"/>
                          <a:cs typeface="+mn-cs"/>
                        </a:rPr>
                        <a:t>import  pandas  as pd</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df=</a:t>
                      </a:r>
                      <a:r>
                        <a:rPr lang="en-US" altLang="zh-CN" sz="1800" b="1" kern="1200" dirty="0" err="1">
                          <a:solidFill>
                            <a:schemeClr val="lt1"/>
                          </a:solidFill>
                          <a:effectLst/>
                          <a:latin typeface="+mn-lt"/>
                          <a:ea typeface="+mn-ea"/>
                          <a:cs typeface="+mn-cs"/>
                        </a:rPr>
                        <a:t>pd.read_excel</a:t>
                      </a:r>
                      <a:r>
                        <a:rPr lang="en-US" altLang="zh-CN" sz="1800" b="1" kern="1200" dirty="0">
                          <a:solidFill>
                            <a:schemeClr val="lt1"/>
                          </a:solidFill>
                          <a:effectLst/>
                          <a:latin typeface="+mn-lt"/>
                          <a:ea typeface="+mn-ea"/>
                          <a:cs typeface="+mn-cs"/>
                        </a:rPr>
                        <a:t>('E:\example.xls')         #</a:t>
                      </a:r>
                      <a:r>
                        <a:rPr lang="zh-CN" altLang="zh-CN" sz="1800" b="1" kern="1200" dirty="0">
                          <a:solidFill>
                            <a:schemeClr val="lt1"/>
                          </a:solidFill>
                          <a:effectLst/>
                          <a:latin typeface="+mn-lt"/>
                          <a:ea typeface="+mn-ea"/>
                          <a:cs typeface="+mn-cs"/>
                        </a:rPr>
                        <a:t>默认读取到</a:t>
                      </a:r>
                      <a:r>
                        <a:rPr lang="en-US" altLang="zh-CN" sz="1800" b="1" kern="1200" dirty="0">
                          <a:solidFill>
                            <a:schemeClr val="lt1"/>
                          </a:solidFill>
                          <a:effectLst/>
                          <a:latin typeface="+mn-lt"/>
                          <a:ea typeface="+mn-ea"/>
                          <a:cs typeface="+mn-cs"/>
                        </a:rPr>
                        <a:t>Excel</a:t>
                      </a:r>
                      <a:r>
                        <a:rPr lang="zh-CN" altLang="zh-CN" sz="1800" b="1" kern="1200" dirty="0">
                          <a:solidFill>
                            <a:schemeClr val="lt1"/>
                          </a:solidFill>
                          <a:effectLst/>
                          <a:latin typeface="+mn-lt"/>
                          <a:ea typeface="+mn-ea"/>
                          <a:cs typeface="+mn-cs"/>
                        </a:rPr>
                        <a:t>的第一个表单</a:t>
                      </a:r>
                    </a:p>
                    <a:p>
                      <a:r>
                        <a:rPr lang="en-US" altLang="zh-CN" sz="1800" b="1" kern="1200" dirty="0">
                          <a:solidFill>
                            <a:schemeClr val="lt1"/>
                          </a:solidFill>
                          <a:effectLst/>
                          <a:latin typeface="+mn-lt"/>
                          <a:ea typeface="+mn-ea"/>
                          <a:cs typeface="+mn-cs"/>
                        </a:rPr>
                        <a:t>data=</a:t>
                      </a:r>
                      <a:r>
                        <a:rPr lang="en-US" altLang="zh-CN" sz="1800" b="1" kern="1200" dirty="0" err="1">
                          <a:solidFill>
                            <a:schemeClr val="lt1"/>
                          </a:solidFill>
                          <a:effectLst/>
                          <a:latin typeface="+mn-lt"/>
                          <a:ea typeface="+mn-ea"/>
                          <a:cs typeface="+mn-cs"/>
                        </a:rPr>
                        <a:t>df.head</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默认读取前</a:t>
                      </a:r>
                      <a:r>
                        <a:rPr lang="en-US" altLang="zh-CN" sz="1800" b="1" kern="1200" dirty="0">
                          <a:solidFill>
                            <a:schemeClr val="lt1"/>
                          </a:solidFill>
                          <a:effectLst/>
                          <a:latin typeface="+mn-lt"/>
                          <a:ea typeface="+mn-ea"/>
                          <a:cs typeface="+mn-cs"/>
                        </a:rPr>
                        <a:t>5</a:t>
                      </a:r>
                      <a:r>
                        <a:rPr lang="zh-CN" altLang="zh-CN" sz="1800" b="1" kern="1200" dirty="0">
                          <a:solidFill>
                            <a:schemeClr val="lt1"/>
                          </a:solidFill>
                          <a:effectLst/>
                          <a:latin typeface="+mn-lt"/>
                          <a:ea typeface="+mn-ea"/>
                          <a:cs typeface="+mn-cs"/>
                        </a:rPr>
                        <a:t>行的数据</a:t>
                      </a: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获取所有的值</a:t>
                      </a:r>
                      <a:r>
                        <a:rPr lang="en-US" altLang="zh-CN" sz="1800" b="1" kern="1200" dirty="0">
                          <a:solidFill>
                            <a:schemeClr val="lt1"/>
                          </a:solidFill>
                          <a:effectLst/>
                          <a:latin typeface="+mn-lt"/>
                          <a:ea typeface="+mn-ea"/>
                          <a:cs typeface="+mn-cs"/>
                        </a:rPr>
                        <a:t>:\n{0}".format(data))     #</a:t>
                      </a:r>
                      <a:r>
                        <a:rPr lang="zh-CN" altLang="zh-CN" sz="1800" b="1" kern="1200" dirty="0">
                          <a:solidFill>
                            <a:schemeClr val="lt1"/>
                          </a:solidFill>
                          <a:effectLst/>
                          <a:latin typeface="+mn-lt"/>
                          <a:ea typeface="+mn-ea"/>
                          <a:cs typeface="+mn-cs"/>
                        </a:rPr>
                        <a:t>格式化输出</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4406572"/>
            <a:ext cx="10133082" cy="1754326"/>
          </a:xfrm>
          <a:prstGeom prst="rect">
            <a:avLst/>
          </a:prstGeom>
        </p:spPr>
        <p:txBody>
          <a:bodyPr wrap="square">
            <a:spAutoFit/>
          </a:bodyPr>
          <a:lstStyle/>
          <a:p>
            <a:r>
              <a:rPr lang="zh-CN" altLang="zh-CN" dirty="0"/>
              <a:t>获取所有的值</a:t>
            </a:r>
            <a:r>
              <a:rPr lang="en-US" altLang="zh-CN" dirty="0"/>
              <a:t>:</a:t>
            </a:r>
            <a:endParaRPr lang="zh-CN" altLang="zh-CN" dirty="0"/>
          </a:p>
          <a:p>
            <a:r>
              <a:rPr lang="en-US" altLang="zh-CN" dirty="0"/>
              <a:t>  NAME  AGE  GENDER  TELEPHONE</a:t>
            </a:r>
            <a:endParaRPr lang="zh-CN" altLang="zh-CN" dirty="0"/>
          </a:p>
          <a:p>
            <a:r>
              <a:rPr lang="en-US" altLang="zh-CN" dirty="0"/>
              <a:t>0    A   20    MALE     569513</a:t>
            </a:r>
            <a:endParaRPr lang="zh-CN" altLang="zh-CN" dirty="0"/>
          </a:p>
          <a:p>
            <a:r>
              <a:rPr lang="en-US" altLang="zh-CN" dirty="0"/>
              <a:t>1    B   21  FEMALE     235613</a:t>
            </a:r>
            <a:endParaRPr lang="zh-CN" altLang="zh-CN" dirty="0"/>
          </a:p>
          <a:p>
            <a:r>
              <a:rPr lang="en-US" altLang="zh-CN" dirty="0"/>
              <a:t>2    C   22    MALE     546864</a:t>
            </a:r>
            <a:endParaRPr lang="zh-CN" altLang="zh-CN" dirty="0"/>
          </a:p>
          <a:p>
            <a:r>
              <a:rPr lang="en-US" altLang="zh-CN" dirty="0"/>
              <a:t>3    D   23  FEMALE     841521</a:t>
            </a:r>
            <a:endParaRPr lang="zh-CN" altLang="zh-CN" dirty="0"/>
          </a:p>
        </p:txBody>
      </p:sp>
      <p:sp>
        <p:nvSpPr>
          <p:cNvPr id="7" name="矩形 6">
            <a:extLst>
              <a:ext uri="{FF2B5EF4-FFF2-40B4-BE49-F238E27FC236}">
                <a16:creationId xmlns:a16="http://schemas.microsoft.com/office/drawing/2014/main" id="{C45875B0-C8F7-4302-B643-0ED826188D91}"/>
              </a:ext>
            </a:extLst>
          </p:cNvPr>
          <p:cNvSpPr/>
          <p:nvPr/>
        </p:nvSpPr>
        <p:spPr>
          <a:xfrm>
            <a:off x="1104900" y="2206486"/>
            <a:ext cx="3376245" cy="400110"/>
          </a:xfrm>
          <a:prstGeom prst="rect">
            <a:avLst/>
          </a:prstGeom>
        </p:spPr>
        <p:txBody>
          <a:bodyPr wrap="none">
            <a:spAutoFit/>
          </a:bodyPr>
          <a:lstStyle/>
          <a:p>
            <a:pPr marL="285750" indent="-285750">
              <a:buFont typeface="Arial" panose="020B0604020202020204" pitchFamily="34" charset="0"/>
              <a:buChar char="•"/>
            </a:pPr>
            <a:r>
              <a:rPr lang="zh-CN" altLang="zh-CN" sz="2000" dirty="0"/>
              <a:t>读取</a:t>
            </a:r>
            <a:r>
              <a:rPr lang="en-US" altLang="zh-CN" sz="2000" dirty="0"/>
              <a:t>Excel</a:t>
            </a:r>
            <a:r>
              <a:rPr lang="zh-CN" altLang="zh-CN" sz="2000" dirty="0"/>
              <a:t>文件的两种方式</a:t>
            </a:r>
            <a:endParaRPr lang="zh-CN" altLang="en-US" sz="2000" dirty="0"/>
          </a:p>
        </p:txBody>
      </p:sp>
    </p:spTree>
    <p:extLst>
      <p:ext uri="{BB962C8B-B14F-4D97-AF65-F5344CB8AC3E}">
        <p14:creationId xmlns:p14="http://schemas.microsoft.com/office/powerpoint/2010/main" val="282459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a:p>
            <a:pPr marL="0" indent="0" algn="just">
              <a:lnSpc>
                <a:spcPct val="150000"/>
              </a:lnSpc>
              <a:buNone/>
            </a:pPr>
            <a:endParaRPr lang="en-US"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4" name="表格 5">
            <a:extLst>
              <a:ext uri="{FF2B5EF4-FFF2-40B4-BE49-F238E27FC236}">
                <a16:creationId xmlns:a16="http://schemas.microsoft.com/office/drawing/2014/main" id="{11B50F3D-CF43-4D64-8341-DB903B8DA0A0}"/>
              </a:ext>
            </a:extLst>
          </p:cNvPr>
          <p:cNvGraphicFramePr>
            <a:graphicFrameLocks noGrp="1"/>
          </p:cNvGraphicFramePr>
          <p:nvPr>
            <p:extLst>
              <p:ext uri="{D42A27DB-BD31-4B8C-83A1-F6EECF244321}">
                <p14:modId xmlns:p14="http://schemas.microsoft.com/office/powerpoint/2010/main" val="1330338063"/>
              </p:ext>
            </p:extLst>
          </p:nvPr>
        </p:nvGraphicFramePr>
        <p:xfrm>
          <a:off x="1104900" y="2266122"/>
          <a:ext cx="9980681" cy="173736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方法二：通过指定表单名的方式来读取</a:t>
                      </a:r>
                    </a:p>
                    <a:p>
                      <a:r>
                        <a:rPr lang="en-US" altLang="zh-CN" sz="1800" b="1" kern="1200" dirty="0">
                          <a:solidFill>
                            <a:schemeClr val="lt1"/>
                          </a:solidFill>
                          <a:effectLst/>
                          <a:latin typeface="+mn-lt"/>
                          <a:ea typeface="+mn-ea"/>
                          <a:cs typeface="+mn-cs"/>
                        </a:rPr>
                        <a:t>import  pandas  as pd</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df=</a:t>
                      </a:r>
                      <a:r>
                        <a:rPr lang="en-US" altLang="zh-CN" sz="1800" b="1" kern="1200" dirty="0" err="1">
                          <a:solidFill>
                            <a:schemeClr val="lt1"/>
                          </a:solidFill>
                          <a:effectLst/>
                          <a:latin typeface="+mn-lt"/>
                          <a:ea typeface="+mn-ea"/>
                          <a:cs typeface="+mn-cs"/>
                        </a:rPr>
                        <a:t>pd.read_excel</a:t>
                      </a:r>
                      <a:r>
                        <a:rPr lang="en-US" altLang="zh-CN" sz="1800" b="1" kern="1200" dirty="0">
                          <a:solidFill>
                            <a:schemeClr val="lt1"/>
                          </a:solidFill>
                          <a:effectLst/>
                          <a:latin typeface="+mn-lt"/>
                          <a:ea typeface="+mn-ea"/>
                          <a:cs typeface="+mn-cs"/>
                        </a:rPr>
                        <a:t>('E:\example.</a:t>
                      </a:r>
                      <a:r>
                        <a:rPr lang="en-US" altLang="zh-CN" sz="1800" b="1" kern="1200" dirty="0" err="1">
                          <a:solidFill>
                            <a:schemeClr val="lt1"/>
                          </a:solidFill>
                          <a:effectLst/>
                          <a:latin typeface="+mn-lt"/>
                          <a:ea typeface="+mn-ea"/>
                          <a:cs typeface="+mn-cs"/>
                        </a:rPr>
                        <a:t>xls</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sheet_name</a:t>
                      </a:r>
                      <a:r>
                        <a:rPr lang="en-US" altLang="zh-CN" sz="1800" b="1" kern="1200" dirty="0">
                          <a:solidFill>
                            <a:schemeClr val="lt1"/>
                          </a:solidFill>
                          <a:effectLst/>
                          <a:latin typeface="+mn-lt"/>
                          <a:ea typeface="+mn-ea"/>
                          <a:cs typeface="+mn-cs"/>
                        </a:rPr>
                        <a:t>='BOOK')</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可以通过</a:t>
                      </a:r>
                      <a:r>
                        <a:rPr lang="en-US" altLang="zh-CN" sz="1800" b="1" kern="1200" dirty="0" err="1">
                          <a:solidFill>
                            <a:schemeClr val="lt1"/>
                          </a:solidFill>
                          <a:effectLst/>
                          <a:latin typeface="+mn-lt"/>
                          <a:ea typeface="+mn-ea"/>
                          <a:cs typeface="+mn-cs"/>
                        </a:rPr>
                        <a:t>sheet_name</a:t>
                      </a:r>
                      <a:r>
                        <a:rPr lang="zh-CN" altLang="zh-CN" sz="1800" b="1" kern="1200" dirty="0">
                          <a:solidFill>
                            <a:schemeClr val="lt1"/>
                          </a:solidFill>
                          <a:effectLst/>
                          <a:latin typeface="+mn-lt"/>
                          <a:ea typeface="+mn-ea"/>
                          <a:cs typeface="+mn-cs"/>
                        </a:rPr>
                        <a:t>来指定读取的表单</a:t>
                      </a:r>
                    </a:p>
                    <a:p>
                      <a:r>
                        <a:rPr lang="en-US" altLang="zh-CN" sz="1800" b="1" kern="1200" dirty="0">
                          <a:solidFill>
                            <a:schemeClr val="lt1"/>
                          </a:solidFill>
                          <a:effectLst/>
                          <a:latin typeface="+mn-lt"/>
                          <a:ea typeface="+mn-ea"/>
                          <a:cs typeface="+mn-cs"/>
                        </a:rPr>
                        <a:t>data=</a:t>
                      </a:r>
                      <a:r>
                        <a:rPr lang="en-US" altLang="zh-CN" sz="1800" b="1" kern="1200" dirty="0" err="1">
                          <a:solidFill>
                            <a:schemeClr val="lt1"/>
                          </a:solidFill>
                          <a:effectLst/>
                          <a:latin typeface="+mn-lt"/>
                          <a:ea typeface="+mn-ea"/>
                          <a:cs typeface="+mn-cs"/>
                        </a:rPr>
                        <a:t>df.head</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默认读取前</a:t>
                      </a:r>
                      <a:r>
                        <a:rPr lang="en-US" altLang="zh-CN" sz="1800" b="1" kern="1200" dirty="0">
                          <a:solidFill>
                            <a:schemeClr val="lt1"/>
                          </a:solidFill>
                          <a:effectLst/>
                          <a:latin typeface="+mn-lt"/>
                          <a:ea typeface="+mn-ea"/>
                          <a:cs typeface="+mn-cs"/>
                        </a:rPr>
                        <a:t>5</a:t>
                      </a:r>
                      <a:r>
                        <a:rPr lang="zh-CN" altLang="zh-CN" sz="1800" b="1" kern="1200" dirty="0">
                          <a:solidFill>
                            <a:schemeClr val="lt1"/>
                          </a:solidFill>
                          <a:effectLst/>
                          <a:latin typeface="+mn-lt"/>
                          <a:ea typeface="+mn-ea"/>
                          <a:cs typeface="+mn-cs"/>
                        </a:rPr>
                        <a:t>行的数据</a:t>
                      </a:r>
                    </a:p>
                    <a:p>
                      <a:r>
                        <a:rPr lang="en-US" altLang="zh-CN" sz="1800" b="1" kern="1200" dirty="0">
                          <a:solidFill>
                            <a:schemeClr val="lt1"/>
                          </a:solidFill>
                          <a:effectLst/>
                          <a:latin typeface="+mn-lt"/>
                          <a:ea typeface="+mn-ea"/>
                          <a:cs typeface="+mn-cs"/>
                        </a:rPr>
                        <a:t>print("</a:t>
                      </a:r>
                      <a:r>
                        <a:rPr lang="zh-CN" altLang="zh-CN" sz="1800" b="1" kern="1200" dirty="0">
                          <a:solidFill>
                            <a:schemeClr val="lt1"/>
                          </a:solidFill>
                          <a:effectLst/>
                          <a:latin typeface="+mn-lt"/>
                          <a:ea typeface="+mn-ea"/>
                          <a:cs typeface="+mn-cs"/>
                        </a:rPr>
                        <a:t>获取到所有的值</a:t>
                      </a:r>
                      <a:r>
                        <a:rPr lang="en-US" altLang="zh-CN" sz="1800" b="1" kern="1200" dirty="0">
                          <a:solidFill>
                            <a:schemeClr val="lt1"/>
                          </a:solidFill>
                          <a:effectLst/>
                          <a:latin typeface="+mn-lt"/>
                          <a:ea typeface="+mn-ea"/>
                          <a:cs typeface="+mn-cs"/>
                        </a:rPr>
                        <a:t>:\n{0}".format(data))  #</a:t>
                      </a:r>
                      <a:r>
                        <a:rPr lang="zh-CN" altLang="zh-CN" sz="1800" b="1" kern="1200" dirty="0">
                          <a:solidFill>
                            <a:schemeClr val="lt1"/>
                          </a:solidFill>
                          <a:effectLst/>
                          <a:latin typeface="+mn-lt"/>
                          <a:ea typeface="+mn-ea"/>
                          <a:cs typeface="+mn-cs"/>
                        </a:rPr>
                        <a:t>格式化输出</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sp>
        <p:nvSpPr>
          <p:cNvPr id="5" name="矩形 4">
            <a:extLst>
              <a:ext uri="{FF2B5EF4-FFF2-40B4-BE49-F238E27FC236}">
                <a16:creationId xmlns:a16="http://schemas.microsoft.com/office/drawing/2014/main" id="{E6AA800F-443F-4C5D-B029-3A639712EEA2}"/>
              </a:ext>
            </a:extLst>
          </p:cNvPr>
          <p:cNvSpPr/>
          <p:nvPr/>
        </p:nvSpPr>
        <p:spPr>
          <a:xfrm>
            <a:off x="1104900" y="4202265"/>
            <a:ext cx="10133082" cy="1200329"/>
          </a:xfrm>
          <a:prstGeom prst="rect">
            <a:avLst/>
          </a:prstGeom>
        </p:spPr>
        <p:txBody>
          <a:bodyPr wrap="square">
            <a:spAutoFit/>
          </a:bodyPr>
          <a:lstStyle/>
          <a:p>
            <a:r>
              <a:rPr lang="zh-CN" altLang="zh-CN" dirty="0"/>
              <a:t>获取到所有的值</a:t>
            </a:r>
            <a:r>
              <a:rPr lang="en-US" altLang="zh-CN" dirty="0"/>
              <a:t>:</a:t>
            </a:r>
            <a:endParaRPr lang="zh-CN" altLang="zh-CN" dirty="0"/>
          </a:p>
          <a:p>
            <a:r>
              <a:rPr lang="en-US" altLang="zh-CN" dirty="0"/>
              <a:t>   ID   TITLE  PRICE</a:t>
            </a:r>
            <a:endParaRPr lang="zh-CN" altLang="zh-CN" dirty="0"/>
          </a:p>
          <a:p>
            <a:r>
              <a:rPr lang="en-US" altLang="zh-CN" dirty="0"/>
              <a:t>0   1   APPLE     50</a:t>
            </a:r>
            <a:endParaRPr lang="zh-CN" altLang="zh-CN" dirty="0"/>
          </a:p>
          <a:p>
            <a:r>
              <a:rPr lang="en-US" altLang="zh-CN" dirty="0"/>
              <a:t>1   2  WINNER     55</a:t>
            </a:r>
            <a:endParaRPr lang="zh-CN" altLang="zh-CN" dirty="0"/>
          </a:p>
        </p:txBody>
      </p:sp>
    </p:spTree>
    <p:extLst>
      <p:ext uri="{BB962C8B-B14F-4D97-AF65-F5344CB8AC3E}">
        <p14:creationId xmlns:p14="http://schemas.microsoft.com/office/powerpoint/2010/main" val="236978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sp>
        <p:nvSpPr>
          <p:cNvPr id="7" name="矩形 6">
            <a:extLst>
              <a:ext uri="{FF2B5EF4-FFF2-40B4-BE49-F238E27FC236}">
                <a16:creationId xmlns:a16="http://schemas.microsoft.com/office/drawing/2014/main" id="{C45875B0-C8F7-4302-B643-0ED826188D91}"/>
              </a:ext>
            </a:extLst>
          </p:cNvPr>
          <p:cNvSpPr/>
          <p:nvPr/>
        </p:nvSpPr>
        <p:spPr>
          <a:xfrm>
            <a:off x="1104900" y="2106841"/>
            <a:ext cx="9980681" cy="279878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sz="2000" dirty="0"/>
              <a:t>写入</a:t>
            </a:r>
            <a:r>
              <a:rPr lang="en-US" altLang="zh-CN" sz="2000" dirty="0"/>
              <a:t>Excel</a:t>
            </a:r>
            <a:r>
              <a:rPr lang="zh-CN" altLang="en-US" sz="2000" dirty="0"/>
              <a:t>文件</a:t>
            </a:r>
            <a:endParaRPr lang="en-US" altLang="zh-CN" sz="2000" dirty="0"/>
          </a:p>
          <a:p>
            <a:pPr algn="just">
              <a:lnSpc>
                <a:spcPct val="150000"/>
              </a:lnSpc>
            </a:pPr>
            <a:r>
              <a:rPr lang="zh-CN" altLang="en-US" sz="2000" dirty="0"/>
              <a:t>    保存内容至</a:t>
            </a:r>
            <a:r>
              <a:rPr lang="en-US" altLang="zh-CN" sz="2000" dirty="0"/>
              <a:t>excel</a:t>
            </a:r>
            <a:r>
              <a:rPr lang="zh-CN" altLang="en-US" sz="2000" dirty="0"/>
              <a:t>文件的函数调用格式为：</a:t>
            </a:r>
          </a:p>
          <a:p>
            <a:pPr algn="ctr">
              <a:lnSpc>
                <a:spcPct val="150000"/>
              </a:lnSpc>
            </a:pPr>
            <a:r>
              <a:rPr lang="en-US" altLang="zh-CN" sz="2000" b="1" dirty="0" err="1">
                <a:solidFill>
                  <a:srgbClr val="002060"/>
                </a:solidFill>
              </a:rPr>
              <a:t>DataFrame</a:t>
            </a:r>
            <a:r>
              <a:rPr lang="en-US" altLang="zh-CN" sz="2000" b="1" dirty="0">
                <a:solidFill>
                  <a:srgbClr val="002060"/>
                </a:solidFill>
              </a:rPr>
              <a:t>(data).</a:t>
            </a:r>
            <a:r>
              <a:rPr lang="en-US" altLang="zh-CN" sz="2000" b="1" dirty="0" err="1">
                <a:solidFill>
                  <a:srgbClr val="002060"/>
                </a:solidFill>
              </a:rPr>
              <a:t>to_excel</a:t>
            </a:r>
            <a:r>
              <a:rPr lang="en-US" altLang="zh-CN" sz="2000" b="1" dirty="0">
                <a:solidFill>
                  <a:srgbClr val="002060"/>
                </a:solidFill>
              </a:rPr>
              <a:t>('filename', </a:t>
            </a:r>
            <a:r>
              <a:rPr lang="en-US" altLang="zh-CN" sz="2000" b="1" dirty="0" err="1">
                <a:solidFill>
                  <a:srgbClr val="002060"/>
                </a:solidFill>
              </a:rPr>
              <a:t>sheet_name</a:t>
            </a:r>
            <a:r>
              <a:rPr lang="en-US" altLang="zh-CN" sz="2000" b="1" dirty="0">
                <a:solidFill>
                  <a:srgbClr val="002060"/>
                </a:solidFill>
              </a:rPr>
              <a:t>='', index=False, header=True)</a:t>
            </a:r>
          </a:p>
          <a:p>
            <a:pPr algn="just">
              <a:lnSpc>
                <a:spcPct val="150000"/>
              </a:lnSpc>
            </a:pPr>
            <a:r>
              <a:rPr lang="zh-CN" altLang="en-US" sz="2000" dirty="0"/>
              <a:t>    其中，</a:t>
            </a:r>
            <a:r>
              <a:rPr lang="en-US" altLang="zh-CN" sz="2000" dirty="0"/>
              <a:t>filename</a:t>
            </a:r>
            <a:r>
              <a:rPr lang="zh-CN" altLang="en-US" sz="2000" dirty="0"/>
              <a:t>表示</a:t>
            </a:r>
            <a:r>
              <a:rPr lang="en-US" altLang="zh-CN" sz="2000" dirty="0"/>
              <a:t>excel</a:t>
            </a:r>
            <a:r>
              <a:rPr lang="zh-CN" altLang="en-US" sz="2000" dirty="0"/>
              <a:t>文件路径（含文件扩展名），</a:t>
            </a:r>
            <a:r>
              <a:rPr lang="en-US" altLang="zh-CN" sz="2000" dirty="0" err="1"/>
              <a:t>sheet_name</a:t>
            </a:r>
            <a:r>
              <a:rPr lang="zh-CN" altLang="en-US" sz="2000" dirty="0"/>
              <a:t>供用户指定存入的</a:t>
            </a:r>
            <a:r>
              <a:rPr lang="en-US" altLang="zh-CN" sz="2000" dirty="0"/>
              <a:t>sheet</a:t>
            </a:r>
            <a:r>
              <a:rPr lang="zh-CN" altLang="en-US" sz="2000" dirty="0"/>
              <a:t>表单。</a:t>
            </a:r>
            <a:r>
              <a:rPr lang="en-US" altLang="zh-CN" sz="2000" dirty="0"/>
              <a:t>header</a:t>
            </a:r>
            <a:r>
              <a:rPr lang="zh-CN" altLang="en-US" sz="2000" dirty="0"/>
              <a:t>参数指定数据表的表头，</a:t>
            </a:r>
            <a:r>
              <a:rPr lang="en-US" altLang="zh-CN" sz="2000" dirty="0"/>
              <a:t>index</a:t>
            </a:r>
            <a:r>
              <a:rPr lang="zh-CN" altLang="en-US" sz="2000" dirty="0"/>
              <a:t>参数为索引。</a:t>
            </a:r>
          </a:p>
          <a:p>
            <a:pPr algn="just">
              <a:lnSpc>
                <a:spcPct val="150000"/>
              </a:lnSpc>
            </a:pPr>
            <a:endParaRPr lang="zh-CN" altLang="en-US" sz="2000" dirty="0"/>
          </a:p>
        </p:txBody>
      </p:sp>
    </p:spTree>
    <p:extLst>
      <p:ext uri="{BB962C8B-B14F-4D97-AF65-F5344CB8AC3E}">
        <p14:creationId xmlns:p14="http://schemas.microsoft.com/office/powerpoint/2010/main" val="193233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4900" y="1412720"/>
            <a:ext cx="9980681" cy="654619"/>
          </a:xfrm>
        </p:spPr>
        <p:txBody>
          <a:bodyPr>
            <a:normAutofit/>
          </a:bodyPr>
          <a:lstStyle/>
          <a:p>
            <a:pPr algn="just">
              <a:lnSpc>
                <a:spcPct val="150000"/>
              </a:lnSpc>
            </a:pPr>
            <a:r>
              <a:rPr lang="en-US" altLang="zh-CN" sz="2200" b="1" dirty="0"/>
              <a:t>11.3.2 Pandas</a:t>
            </a:r>
            <a:r>
              <a:rPr lang="zh-CN" altLang="en-US" sz="2200" b="1" dirty="0"/>
              <a:t>数据类型</a:t>
            </a:r>
            <a:endParaRPr lang="en-US" altLang="zh-CN" sz="2200" b="1" dirty="0"/>
          </a:p>
        </p:txBody>
      </p:sp>
      <p:sp>
        <p:nvSpPr>
          <p:cNvPr id="6" name="Title 12">
            <a:extLst>
              <a:ext uri="{FF2B5EF4-FFF2-40B4-BE49-F238E27FC236}">
                <a16:creationId xmlns:a16="http://schemas.microsoft.com/office/drawing/2014/main" id="{1451D629-94D1-496B-A710-C4DC41B2CE85}"/>
              </a:ext>
            </a:extLst>
          </p:cNvPr>
          <p:cNvSpPr txBox="1">
            <a:spLocks/>
          </p:cNvSpPr>
          <p:nvPr/>
        </p:nvSpPr>
        <p:spPr>
          <a:xfrm>
            <a:off x="1257300" y="76201"/>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b="1" dirty="0"/>
              <a:t>11.3 </a:t>
            </a:r>
            <a:r>
              <a:rPr lang="zh-CN" altLang="zh-CN" b="1" dirty="0"/>
              <a:t>数据分析工具</a:t>
            </a:r>
            <a:r>
              <a:rPr lang="en-US" altLang="zh-CN" b="1" dirty="0"/>
              <a:t>Pandas</a:t>
            </a:r>
            <a:endParaRPr lang="zh-CN" altLang="zh-CN" b="1" dirty="0"/>
          </a:p>
        </p:txBody>
      </p:sp>
      <p:graphicFrame>
        <p:nvGraphicFramePr>
          <p:cNvPr id="5" name="表格 5">
            <a:extLst>
              <a:ext uri="{FF2B5EF4-FFF2-40B4-BE49-F238E27FC236}">
                <a16:creationId xmlns:a16="http://schemas.microsoft.com/office/drawing/2014/main" id="{A5B94148-8F07-4540-8351-B15DB09071F2}"/>
              </a:ext>
            </a:extLst>
          </p:cNvPr>
          <p:cNvGraphicFramePr>
            <a:graphicFrameLocks noGrp="1"/>
          </p:cNvGraphicFramePr>
          <p:nvPr>
            <p:extLst>
              <p:ext uri="{D42A27DB-BD31-4B8C-83A1-F6EECF244321}">
                <p14:modId xmlns:p14="http://schemas.microsoft.com/office/powerpoint/2010/main" val="4055374040"/>
              </p:ext>
            </p:extLst>
          </p:nvPr>
        </p:nvGraphicFramePr>
        <p:xfrm>
          <a:off x="1104899" y="2095076"/>
          <a:ext cx="9980681" cy="283464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899955">
                <a:tc>
                  <a:txBody>
                    <a:bodyPr/>
                    <a:lstStyle/>
                    <a:p>
                      <a:r>
                        <a:rPr lang="en-US" altLang="zh-CN" sz="1800" b="1" kern="1200" dirty="0">
                          <a:solidFill>
                            <a:schemeClr val="lt1"/>
                          </a:solidFill>
                          <a:effectLst/>
                          <a:latin typeface="+mn-lt"/>
                          <a:ea typeface="+mn-ea"/>
                          <a:cs typeface="+mn-cs"/>
                        </a:rPr>
                        <a:t>import  pandas  as pd</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from pandas import </a:t>
                      </a:r>
                      <a:r>
                        <a:rPr lang="en-US" altLang="zh-CN" sz="1800" b="1" kern="1200" dirty="0" err="1">
                          <a:solidFill>
                            <a:schemeClr val="lt1"/>
                          </a:solidFill>
                          <a:effectLst/>
                          <a:latin typeface="+mn-lt"/>
                          <a:ea typeface="+mn-ea"/>
                          <a:cs typeface="+mn-cs"/>
                        </a:rPr>
                        <a:t>DataFrame</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构建一组数据</a:t>
                      </a:r>
                    </a:p>
                    <a:p>
                      <a:r>
                        <a:rPr lang="en-US" altLang="zh-CN" sz="1800" b="1" kern="1200" dirty="0">
                          <a:solidFill>
                            <a:schemeClr val="lt1"/>
                          </a:solidFill>
                          <a:effectLst/>
                          <a:latin typeface="+mn-lt"/>
                          <a:ea typeface="+mn-ea"/>
                          <a:cs typeface="+mn-cs"/>
                        </a:rPr>
                        <a:t>data = </a:t>
                      </a:r>
                      <a:r>
                        <a:rPr lang="en-US" altLang="zh-CN" sz="1800" b="1" kern="1200" dirty="0" err="1">
                          <a:solidFill>
                            <a:schemeClr val="lt1"/>
                          </a:solidFill>
                          <a:effectLst/>
                          <a:latin typeface="+mn-lt"/>
                          <a:ea typeface="+mn-ea"/>
                          <a:cs typeface="+mn-cs"/>
                        </a:rPr>
                        <a:t>pd.DataFrame</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文章阅读量</a:t>
                      </a:r>
                      <a:r>
                        <a:rPr lang="en-US" altLang="zh-CN" sz="1800" b="1" kern="1200" dirty="0">
                          <a:solidFill>
                            <a:schemeClr val="lt1"/>
                          </a:solidFill>
                          <a:effectLst/>
                          <a:latin typeface="+mn-lt"/>
                          <a:ea typeface="+mn-ea"/>
                          <a:cs typeface="+mn-cs"/>
                        </a:rPr>
                        <a:t>', 982000],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查看原文访问详情页</a:t>
                      </a:r>
                      <a:r>
                        <a:rPr lang="en-US" altLang="zh-CN" sz="1800" b="1" kern="1200" dirty="0">
                          <a:solidFill>
                            <a:schemeClr val="lt1"/>
                          </a:solidFill>
                          <a:effectLst/>
                          <a:latin typeface="+mn-lt"/>
                          <a:ea typeface="+mn-ea"/>
                          <a:cs typeface="+mn-cs"/>
                        </a:rPr>
                        <a:t>', 8912],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 '</a:t>
                      </a:r>
                      <a:r>
                        <a:rPr lang="zh-CN" altLang="zh-CN" sz="1800" b="1" kern="1200" dirty="0">
                          <a:solidFill>
                            <a:schemeClr val="lt1"/>
                          </a:solidFill>
                          <a:effectLst/>
                          <a:latin typeface="+mn-lt"/>
                          <a:ea typeface="+mn-ea"/>
                          <a:cs typeface="+mn-cs"/>
                        </a:rPr>
                        <a:t>翻到详情页底部</a:t>
                      </a:r>
                      <a:r>
                        <a:rPr lang="en-US" altLang="zh-CN" sz="1800" b="1" kern="1200" dirty="0">
                          <a:solidFill>
                            <a:schemeClr val="lt1"/>
                          </a:solidFill>
                          <a:effectLst/>
                          <a:latin typeface="+mn-lt"/>
                          <a:ea typeface="+mn-ea"/>
                          <a:cs typeface="+mn-cs"/>
                        </a:rPr>
                        <a:t>', 4514],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 '</a:t>
                      </a:r>
                      <a:r>
                        <a:rPr lang="zh-CN" altLang="zh-CN" sz="1800" b="1" kern="1200" dirty="0">
                          <a:solidFill>
                            <a:schemeClr val="lt1"/>
                          </a:solidFill>
                          <a:effectLst/>
                          <a:latin typeface="+mn-lt"/>
                          <a:ea typeface="+mn-ea"/>
                          <a:cs typeface="+mn-cs"/>
                        </a:rPr>
                        <a:t>点击购买</a:t>
                      </a:r>
                      <a:r>
                        <a:rPr lang="en-US" altLang="zh-CN" sz="1800" b="1" kern="1200" dirty="0">
                          <a:solidFill>
                            <a:schemeClr val="lt1"/>
                          </a:solidFill>
                          <a:effectLst/>
                          <a:latin typeface="+mn-lt"/>
                          <a:ea typeface="+mn-ea"/>
                          <a:cs typeface="+mn-cs"/>
                        </a:rPr>
                        <a:t>', 1207],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支付成功</a:t>
                      </a:r>
                      <a:r>
                        <a:rPr lang="en-US" altLang="zh-CN" sz="1800" b="1" kern="1200" dirty="0">
                          <a:solidFill>
                            <a:schemeClr val="lt1"/>
                          </a:solidFill>
                          <a:effectLst/>
                          <a:latin typeface="+mn-lt"/>
                          <a:ea typeface="+mn-ea"/>
                          <a:cs typeface="+mn-cs"/>
                        </a:rPr>
                        <a:t>', 124]],</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columns=['</a:t>
                      </a:r>
                      <a:r>
                        <a:rPr lang="en-US" altLang="zh-CN" sz="1800" b="1" kern="1200" dirty="0" err="1">
                          <a:solidFill>
                            <a:schemeClr val="lt1"/>
                          </a:solidFill>
                          <a:effectLst/>
                          <a:latin typeface="+mn-lt"/>
                          <a:ea typeface="+mn-ea"/>
                          <a:cs typeface="+mn-cs"/>
                        </a:rPr>
                        <a:t>action','count</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err="1">
                          <a:solidFill>
                            <a:schemeClr val="lt1"/>
                          </a:solidFill>
                          <a:effectLst/>
                          <a:latin typeface="+mn-lt"/>
                          <a:ea typeface="+mn-ea"/>
                          <a:cs typeface="+mn-cs"/>
                        </a:rPr>
                        <a:t>DataFrame</a:t>
                      </a:r>
                      <a:r>
                        <a:rPr lang="en-US" altLang="zh-CN" sz="1800" b="1" kern="1200" dirty="0">
                          <a:solidFill>
                            <a:schemeClr val="lt1"/>
                          </a:solidFill>
                          <a:effectLst/>
                          <a:latin typeface="+mn-lt"/>
                          <a:ea typeface="+mn-ea"/>
                          <a:cs typeface="+mn-cs"/>
                        </a:rPr>
                        <a:t>(data).</a:t>
                      </a:r>
                      <a:r>
                        <a:rPr lang="en-US" altLang="zh-CN" sz="1800" b="1" kern="1200" dirty="0" err="1">
                          <a:solidFill>
                            <a:schemeClr val="lt1"/>
                          </a:solidFill>
                          <a:effectLst/>
                          <a:latin typeface="+mn-lt"/>
                          <a:ea typeface="+mn-ea"/>
                          <a:cs typeface="+mn-cs"/>
                        </a:rPr>
                        <a:t>to_excel</a:t>
                      </a:r>
                      <a:r>
                        <a:rPr lang="en-US" altLang="zh-CN" sz="1800" b="1" kern="1200" dirty="0">
                          <a:solidFill>
                            <a:schemeClr val="lt1"/>
                          </a:solidFill>
                          <a:effectLst/>
                          <a:latin typeface="+mn-lt"/>
                          <a:ea typeface="+mn-ea"/>
                          <a:cs typeface="+mn-cs"/>
                        </a:rPr>
                        <a:t>('E:\example.</a:t>
                      </a:r>
                      <a:r>
                        <a:rPr lang="en-US" altLang="zh-CN" sz="1800" b="1" kern="1200" dirty="0" err="1">
                          <a:solidFill>
                            <a:schemeClr val="lt1"/>
                          </a:solidFill>
                          <a:effectLst/>
                          <a:latin typeface="+mn-lt"/>
                          <a:ea typeface="+mn-ea"/>
                          <a:cs typeface="+mn-cs"/>
                        </a:rPr>
                        <a:t>xls</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sheet_name</a:t>
                      </a:r>
                      <a:r>
                        <a:rPr lang="en-US" altLang="zh-CN" sz="1800" b="1" kern="1200" dirty="0">
                          <a:solidFill>
                            <a:schemeClr val="lt1"/>
                          </a:solidFill>
                          <a:effectLst/>
                          <a:latin typeface="+mn-lt"/>
                          <a:ea typeface="+mn-ea"/>
                          <a:cs typeface="+mn-cs"/>
                        </a:rPr>
                        <a:t>='sheet1', index=False, header=True)</a:t>
                      </a:r>
                      <a:endParaRPr lang="en-US" altLang="zh-CN" sz="1800" b="1" kern="1200" dirty="0">
                        <a:solidFill>
                          <a:schemeClr val="lt1"/>
                        </a:solidFill>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3026568749"/>
                  </a:ext>
                </a:extLst>
              </a:tr>
            </a:tbl>
          </a:graphicData>
        </a:graphic>
      </p:graphicFrame>
      <p:pic>
        <p:nvPicPr>
          <p:cNvPr id="9" name="图片 8">
            <a:extLst>
              <a:ext uri="{FF2B5EF4-FFF2-40B4-BE49-F238E27FC236}">
                <a16:creationId xmlns:a16="http://schemas.microsoft.com/office/drawing/2014/main" id="{F1192778-FDDB-4864-8BA8-0DA91421F119}"/>
              </a:ext>
            </a:extLst>
          </p:cNvPr>
          <p:cNvPicPr/>
          <p:nvPr/>
        </p:nvPicPr>
        <p:blipFill>
          <a:blip r:embed="rId3"/>
          <a:stretch>
            <a:fillRect/>
          </a:stretch>
        </p:blipFill>
        <p:spPr>
          <a:xfrm>
            <a:off x="4960107" y="4957453"/>
            <a:ext cx="2270264" cy="1622251"/>
          </a:xfrm>
          <a:prstGeom prst="rect">
            <a:avLst/>
          </a:prstGeom>
        </p:spPr>
      </p:pic>
    </p:spTree>
    <p:extLst>
      <p:ext uri="{BB962C8B-B14F-4D97-AF65-F5344CB8AC3E}">
        <p14:creationId xmlns:p14="http://schemas.microsoft.com/office/powerpoint/2010/main" val="379791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zh-CN" altLang="en-US" dirty="0"/>
              <a:t>谢谢聆听</a:t>
            </a:r>
            <a:br>
              <a:rPr lang="en-US" altLang="zh-CN" dirty="0"/>
            </a:br>
            <a:r>
              <a:rPr lang="en-US" altLang="zh-CN" dirty="0"/>
              <a:t>——Thanks For Listening</a:t>
            </a:r>
            <a:r>
              <a:rPr lang="zh-CN" altLang="en-US" dirty="0"/>
              <a:t>！</a:t>
            </a:r>
            <a:r>
              <a:rPr lang="en-US" altLang="zh-CN" dirty="0"/>
              <a:t>——</a:t>
            </a:r>
            <a:endParaRPr lang="en-US" dirty="0"/>
          </a:p>
        </p:txBody>
      </p:sp>
    </p:spTree>
    <p:extLst>
      <p:ext uri="{BB962C8B-B14F-4D97-AF65-F5344CB8AC3E}">
        <p14:creationId xmlns:p14="http://schemas.microsoft.com/office/powerpoint/2010/main" val="384617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p:sp>
        <p:nvSpPr>
          <p:cNvPr id="3" name="Content Placeholder 2"/>
          <p:cNvSpPr>
            <a:spLocks noGrp="1"/>
          </p:cNvSpPr>
          <p:nvPr>
            <p:ph sz="half" idx="1"/>
          </p:nvPr>
        </p:nvSpPr>
        <p:spPr>
          <a:xfrm>
            <a:off x="1104900" y="1412720"/>
            <a:ext cx="9980681" cy="2443663"/>
          </a:xfrm>
        </p:spPr>
        <p:txBody>
          <a:bodyPr>
            <a:normAutofit/>
          </a:bodyPr>
          <a:lstStyle/>
          <a:p>
            <a:pPr algn="just">
              <a:lnSpc>
                <a:spcPct val="150000"/>
              </a:lnSpc>
            </a:pPr>
            <a:r>
              <a:rPr lang="en-US" altLang="zh-CN" sz="2200" b="1" dirty="0"/>
              <a:t>11.1.2 </a:t>
            </a:r>
            <a:r>
              <a:rPr lang="zh-CN" altLang="en-US" sz="2200" b="1" dirty="0"/>
              <a:t>描述性分析</a:t>
            </a:r>
            <a:endParaRPr lang="en-US" altLang="zh-CN" sz="2200" b="1" dirty="0"/>
          </a:p>
          <a:p>
            <a:pPr marL="0" indent="0" algn="just">
              <a:lnSpc>
                <a:spcPct val="150000"/>
              </a:lnSpc>
              <a:buNone/>
            </a:pPr>
            <a:r>
              <a:rPr lang="zh-CN" altLang="zh-CN" dirty="0"/>
              <a:t>（</a:t>
            </a:r>
            <a:r>
              <a:rPr lang="en-US" altLang="zh-CN" dirty="0"/>
              <a:t>2</a:t>
            </a:r>
            <a:r>
              <a:rPr lang="zh-CN" altLang="zh-CN" dirty="0"/>
              <a:t>）离散趋势分析</a:t>
            </a:r>
            <a:endParaRPr lang="en-US" altLang="zh-CN" sz="2200" b="1" dirty="0"/>
          </a:p>
          <a:p>
            <a:pPr marL="0" indent="0" algn="just">
              <a:lnSpc>
                <a:spcPct val="150000"/>
              </a:lnSpc>
              <a:buNone/>
            </a:pPr>
            <a:r>
              <a:rPr lang="en-US" altLang="zh-CN" dirty="0"/>
              <a:t>    </a:t>
            </a:r>
            <a:r>
              <a:rPr lang="zh-CN" altLang="zh-CN" b="1" dirty="0">
                <a:solidFill>
                  <a:srgbClr val="002060"/>
                </a:solidFill>
              </a:rPr>
              <a:t>离散趋势</a:t>
            </a:r>
            <a:r>
              <a:rPr lang="zh-CN" altLang="zh-CN" dirty="0"/>
              <a:t>在统计学上是指描述观测值偏离中心位置的趋势，反映了所有观测值偏离中心的分布情况。描述一组数据离散趋势的常用指标有</a:t>
            </a:r>
            <a:r>
              <a:rPr lang="zh-CN" altLang="en-US" dirty="0"/>
              <a:t>：</a:t>
            </a:r>
            <a:endParaRPr 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6695B906-AF77-436F-84A1-7BD720124788}"/>
                  </a:ext>
                </a:extLst>
              </p:cNvPr>
              <p:cNvSpPr/>
              <p:nvPr/>
            </p:nvSpPr>
            <p:spPr>
              <a:xfrm>
                <a:off x="3295811" y="4162021"/>
                <a:ext cx="195034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m:t>𝑅</m:t>
                      </m:r>
                      <m:r>
                        <a:rPr lang="en-US" altLang="zh-CN" i="1"/>
                        <m:t>=</m:t>
                      </m:r>
                      <m:sSub>
                        <m:sSubPr>
                          <m:ctrlPr>
                            <a:rPr lang="zh-CN" altLang="zh-CN" i="1"/>
                          </m:ctrlPr>
                        </m:sSubPr>
                        <m:e>
                          <m:r>
                            <m:rPr>
                              <m:sty m:val="p"/>
                            </m:rPr>
                            <a:rPr lang="en-US" altLang="zh-CN"/>
                            <m:t>X</m:t>
                          </m:r>
                        </m:e>
                        <m:sub>
                          <m:r>
                            <a:rPr lang="en-US" altLang="zh-CN" i="1"/>
                            <m:t>𝑚𝑎𝑥</m:t>
                          </m:r>
                        </m:sub>
                      </m:sSub>
                      <m:r>
                        <a:rPr lang="en-US" altLang="zh-CN" i="1"/>
                        <m:t>−</m:t>
                      </m:r>
                      <m:sSub>
                        <m:sSubPr>
                          <m:ctrlPr>
                            <a:rPr lang="zh-CN" altLang="zh-CN" i="1"/>
                          </m:ctrlPr>
                        </m:sSubPr>
                        <m:e>
                          <m:r>
                            <m:rPr>
                              <m:sty m:val="p"/>
                            </m:rPr>
                            <a:rPr lang="en-US" altLang="zh-CN"/>
                            <m:t>X</m:t>
                          </m:r>
                        </m:e>
                        <m:sub>
                          <m:r>
                            <a:rPr lang="en-US" altLang="zh-CN" i="1"/>
                            <m:t>𝑚𝑖𝑛</m:t>
                          </m:r>
                        </m:sub>
                      </m:sSub>
                    </m:oMath>
                  </m:oMathPara>
                </a14:m>
                <a:endParaRPr lang="zh-CN" altLang="en-US" sz="2000" dirty="0"/>
              </a:p>
            </p:txBody>
          </p:sp>
        </mc:Choice>
        <mc:Fallback>
          <p:sp>
            <p:nvSpPr>
              <p:cNvPr id="4" name="矩形 3">
                <a:extLst>
                  <a:ext uri="{FF2B5EF4-FFF2-40B4-BE49-F238E27FC236}">
                    <a16:creationId xmlns:a16="http://schemas.microsoft.com/office/drawing/2014/main" id="{6695B906-AF77-436F-84A1-7BD720124788}"/>
                  </a:ext>
                </a:extLst>
              </p:cNvPr>
              <p:cNvSpPr>
                <a:spLocks noRot="1" noChangeAspect="1" noMove="1" noResize="1" noEditPoints="1" noAdjustHandles="1" noChangeArrowheads="1" noChangeShapeType="1" noTextEdit="1"/>
              </p:cNvSpPr>
              <p:nvPr/>
            </p:nvSpPr>
            <p:spPr>
              <a:xfrm>
                <a:off x="3295811" y="4162021"/>
                <a:ext cx="1950342" cy="369332"/>
              </a:xfrm>
              <a:prstGeom prst="rect">
                <a:avLst/>
              </a:prstGeom>
              <a:blipFill>
                <a:blip r:embed="rId3"/>
                <a:stretch>
                  <a:fillRect b="-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BCBBE05D-31E2-4038-AB6B-9209953527BD}"/>
                  </a:ext>
                </a:extLst>
              </p:cNvPr>
              <p:cNvSpPr/>
              <p:nvPr/>
            </p:nvSpPr>
            <p:spPr>
              <a:xfrm>
                <a:off x="3295811" y="4895937"/>
                <a:ext cx="176689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m:t>IQR</m:t>
                      </m:r>
                      <m:r>
                        <a:rPr lang="en-US" altLang="zh-CN" i="1"/>
                        <m:t>=</m:t>
                      </m:r>
                      <m:sSub>
                        <m:sSubPr>
                          <m:ctrlPr>
                            <a:rPr lang="zh-CN" altLang="zh-CN" i="1"/>
                          </m:ctrlPr>
                        </m:sSubPr>
                        <m:e>
                          <m:r>
                            <m:rPr>
                              <m:sty m:val="p"/>
                            </m:rPr>
                            <a:rPr lang="en-US" altLang="zh-CN"/>
                            <m:t>Q</m:t>
                          </m:r>
                        </m:e>
                        <m:sub>
                          <m:r>
                            <a:rPr lang="en-US" altLang="zh-CN" i="1"/>
                            <m:t>3</m:t>
                          </m:r>
                        </m:sub>
                      </m:sSub>
                      <m:r>
                        <a:rPr lang="en-US" altLang="zh-CN" i="1"/>
                        <m:t>−</m:t>
                      </m:r>
                      <m:sSub>
                        <m:sSubPr>
                          <m:ctrlPr>
                            <a:rPr lang="zh-CN" altLang="zh-CN" i="1"/>
                          </m:ctrlPr>
                        </m:sSubPr>
                        <m:e>
                          <m:r>
                            <m:rPr>
                              <m:sty m:val="p"/>
                            </m:rPr>
                            <a:rPr lang="en-US" altLang="zh-CN"/>
                            <m:t>Q</m:t>
                          </m:r>
                        </m:e>
                        <m:sub>
                          <m:r>
                            <a:rPr lang="en-US" altLang="zh-CN" i="1"/>
                            <m:t>1</m:t>
                          </m:r>
                        </m:sub>
                      </m:sSub>
                    </m:oMath>
                  </m:oMathPara>
                </a14:m>
                <a:endParaRPr lang="zh-CN" altLang="en-US" sz="2000" dirty="0"/>
              </a:p>
            </p:txBody>
          </p:sp>
        </mc:Choice>
        <mc:Fallback>
          <p:sp>
            <p:nvSpPr>
              <p:cNvPr id="5" name="矩形 4">
                <a:extLst>
                  <a:ext uri="{FF2B5EF4-FFF2-40B4-BE49-F238E27FC236}">
                    <a16:creationId xmlns:a16="http://schemas.microsoft.com/office/drawing/2014/main" id="{BCBBE05D-31E2-4038-AB6B-9209953527BD}"/>
                  </a:ext>
                </a:extLst>
              </p:cNvPr>
              <p:cNvSpPr>
                <a:spLocks noRot="1" noChangeAspect="1" noMove="1" noResize="1" noEditPoints="1" noAdjustHandles="1" noChangeArrowheads="1" noChangeShapeType="1" noTextEdit="1"/>
              </p:cNvSpPr>
              <p:nvPr/>
            </p:nvSpPr>
            <p:spPr>
              <a:xfrm>
                <a:off x="3295811" y="4895937"/>
                <a:ext cx="1766894" cy="369332"/>
              </a:xfrm>
              <a:prstGeom prst="rect">
                <a:avLst/>
              </a:prstGeom>
              <a:blipFill>
                <a:blip r:embed="rId4"/>
                <a:stretch>
                  <a:fillRect b="-13115"/>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C3C0CD1-7605-4C3D-BB28-F62BC7C8B8EC}"/>
              </a:ext>
            </a:extLst>
          </p:cNvPr>
          <p:cNvSpPr/>
          <p:nvPr/>
        </p:nvSpPr>
        <p:spPr>
          <a:xfrm>
            <a:off x="2164569" y="4162021"/>
            <a:ext cx="646331" cy="369332"/>
          </a:xfrm>
          <a:prstGeom prst="rect">
            <a:avLst/>
          </a:prstGeom>
        </p:spPr>
        <p:txBody>
          <a:bodyPr wrap="none">
            <a:spAutoFit/>
          </a:bodyPr>
          <a:lstStyle/>
          <a:p>
            <a:r>
              <a:rPr lang="zh-CN" altLang="zh-CN" dirty="0"/>
              <a:t>极差</a:t>
            </a:r>
            <a:endParaRPr lang="zh-CN" altLang="en-US" dirty="0"/>
          </a:p>
        </p:txBody>
      </p:sp>
      <p:sp>
        <p:nvSpPr>
          <p:cNvPr id="7" name="矩形 6">
            <a:extLst>
              <a:ext uri="{FF2B5EF4-FFF2-40B4-BE49-F238E27FC236}">
                <a16:creationId xmlns:a16="http://schemas.microsoft.com/office/drawing/2014/main" id="{CDEA0798-C65B-4AC1-9270-C7D7FAAF0623}"/>
              </a:ext>
            </a:extLst>
          </p:cNvPr>
          <p:cNvSpPr/>
          <p:nvPr/>
        </p:nvSpPr>
        <p:spPr>
          <a:xfrm>
            <a:off x="2164569" y="4895937"/>
            <a:ext cx="877163" cy="369332"/>
          </a:xfrm>
          <a:prstGeom prst="rect">
            <a:avLst/>
          </a:prstGeom>
        </p:spPr>
        <p:txBody>
          <a:bodyPr wrap="none">
            <a:spAutoFit/>
          </a:bodyPr>
          <a:lstStyle/>
          <a:p>
            <a:r>
              <a:rPr lang="zh-CN" altLang="zh-CN" dirty="0"/>
              <a:t>四分差</a:t>
            </a:r>
            <a:endParaRPr lang="zh-CN" altLang="en-US" dirty="0"/>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094C3743-D3E1-4F6C-8885-E5998A86837C}"/>
                  </a:ext>
                </a:extLst>
              </p:cNvPr>
              <p:cNvSpPr/>
              <p:nvPr/>
            </p:nvSpPr>
            <p:spPr>
              <a:xfrm>
                <a:off x="3287283" y="5463957"/>
                <a:ext cx="1775422" cy="6267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m:t>𝑀𝐷</m:t>
                      </m:r>
                      <m:r>
                        <a:rPr lang="en-US" altLang="zh-CN" i="1"/>
                        <m:t>=</m:t>
                      </m:r>
                      <m:f>
                        <m:fPr>
                          <m:ctrlPr>
                            <a:rPr lang="zh-CN" altLang="zh-CN" i="1"/>
                          </m:ctrlPr>
                        </m:fPr>
                        <m:num>
                          <m:nary>
                            <m:naryPr>
                              <m:chr m:val="∑"/>
                              <m:limLoc m:val="undOvr"/>
                              <m:subHide m:val="on"/>
                              <m:supHide m:val="on"/>
                              <m:ctrlPr>
                                <a:rPr lang="zh-CN" altLang="zh-CN" i="1"/>
                              </m:ctrlPr>
                            </m:naryPr>
                            <m:sub/>
                            <m:sup/>
                            <m:e>
                              <m:d>
                                <m:dPr>
                                  <m:begChr m:val="|"/>
                                  <m:endChr m:val="|"/>
                                  <m:ctrlPr>
                                    <a:rPr lang="zh-CN" altLang="zh-CN" i="1"/>
                                  </m:ctrlPr>
                                </m:dPr>
                                <m:e>
                                  <m:r>
                                    <m:rPr>
                                      <m:sty m:val="p"/>
                                    </m:rPr>
                                    <a:rPr lang="en-US" altLang="zh-CN"/>
                                    <m:t>x</m:t>
                                  </m:r>
                                  <m:r>
                                    <a:rPr lang="en-US" altLang="zh-CN" i="1"/>
                                    <m:t>−</m:t>
                                  </m:r>
                                  <m:acc>
                                    <m:accPr>
                                      <m:chr m:val="̅"/>
                                      <m:ctrlPr>
                                        <a:rPr lang="zh-CN" altLang="zh-CN" i="1"/>
                                      </m:ctrlPr>
                                    </m:accPr>
                                    <m:e>
                                      <m:r>
                                        <m:rPr>
                                          <m:sty m:val="p"/>
                                        </m:rPr>
                                        <a:rPr lang="en-US" altLang="zh-CN"/>
                                        <m:t>x</m:t>
                                      </m:r>
                                    </m:e>
                                  </m:acc>
                                </m:e>
                              </m:d>
                            </m:e>
                          </m:nary>
                        </m:num>
                        <m:den>
                          <m:r>
                            <m:rPr>
                              <m:sty m:val="p"/>
                            </m:rPr>
                            <a:rPr lang="en-US" altLang="zh-CN"/>
                            <m:t>N</m:t>
                          </m:r>
                        </m:den>
                      </m:f>
                    </m:oMath>
                  </m:oMathPara>
                </a14:m>
                <a:endParaRPr lang="zh-CN" altLang="en-US" sz="2000" dirty="0"/>
              </a:p>
            </p:txBody>
          </p:sp>
        </mc:Choice>
        <mc:Fallback>
          <p:sp>
            <p:nvSpPr>
              <p:cNvPr id="8" name="矩形 7">
                <a:extLst>
                  <a:ext uri="{FF2B5EF4-FFF2-40B4-BE49-F238E27FC236}">
                    <a16:creationId xmlns:a16="http://schemas.microsoft.com/office/drawing/2014/main" id="{094C3743-D3E1-4F6C-8885-E5998A86837C}"/>
                  </a:ext>
                </a:extLst>
              </p:cNvPr>
              <p:cNvSpPr>
                <a:spLocks noRot="1" noChangeAspect="1" noMove="1" noResize="1" noEditPoints="1" noAdjustHandles="1" noChangeArrowheads="1" noChangeShapeType="1" noTextEdit="1"/>
              </p:cNvSpPr>
              <p:nvPr/>
            </p:nvSpPr>
            <p:spPr>
              <a:xfrm>
                <a:off x="3287283" y="5463957"/>
                <a:ext cx="1775422" cy="626710"/>
              </a:xfrm>
              <a:prstGeom prst="rect">
                <a:avLst/>
              </a:prstGeom>
              <a:blipFill>
                <a:blip r:embed="rId5"/>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CB14323C-5649-4244-9AF0-E4AAB7E75755}"/>
              </a:ext>
            </a:extLst>
          </p:cNvPr>
          <p:cNvSpPr/>
          <p:nvPr/>
        </p:nvSpPr>
        <p:spPr>
          <a:xfrm>
            <a:off x="2164569" y="5633362"/>
            <a:ext cx="877163" cy="369332"/>
          </a:xfrm>
          <a:prstGeom prst="rect">
            <a:avLst/>
          </a:prstGeom>
        </p:spPr>
        <p:txBody>
          <a:bodyPr wrap="none">
            <a:spAutoFit/>
          </a:bodyPr>
          <a:lstStyle/>
          <a:p>
            <a:r>
              <a:rPr lang="zh-CN" altLang="zh-CN" dirty="0"/>
              <a:t>平均差</a:t>
            </a:r>
            <a:endParaRPr lang="zh-CN" altLang="en-US"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FA749D17-D1E5-4694-947B-AF47AEFE777E}"/>
                  </a:ext>
                </a:extLst>
              </p:cNvPr>
              <p:cNvSpPr/>
              <p:nvPr/>
            </p:nvSpPr>
            <p:spPr>
              <a:xfrm>
                <a:off x="7264530" y="4074964"/>
                <a:ext cx="1976007" cy="65409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zh-CN" i="1"/>
                          </m:ctrlPr>
                        </m:sSupPr>
                        <m:e>
                          <m:r>
                            <a:rPr lang="en-US" altLang="zh-CN" i="1"/>
                            <m:t>𝜎</m:t>
                          </m:r>
                        </m:e>
                        <m:sup>
                          <m:r>
                            <a:rPr lang="en-US" altLang="zh-CN" i="1"/>
                            <m:t>2</m:t>
                          </m:r>
                        </m:sup>
                      </m:sSup>
                      <m:r>
                        <a:rPr lang="en-US" altLang="zh-CN" i="1"/>
                        <m:t>=</m:t>
                      </m:r>
                      <m:f>
                        <m:fPr>
                          <m:ctrlPr>
                            <a:rPr lang="zh-CN" altLang="zh-CN" i="1"/>
                          </m:ctrlPr>
                        </m:fPr>
                        <m:num>
                          <m:nary>
                            <m:naryPr>
                              <m:chr m:val="∑"/>
                              <m:limLoc m:val="undOvr"/>
                              <m:subHide m:val="on"/>
                              <m:supHide m:val="on"/>
                              <m:ctrlPr>
                                <a:rPr lang="zh-CN" altLang="zh-CN" i="1"/>
                              </m:ctrlPr>
                            </m:naryPr>
                            <m:sub/>
                            <m:sup/>
                            <m:e>
                              <m:sSup>
                                <m:sSupPr>
                                  <m:ctrlPr>
                                    <a:rPr lang="zh-CN" altLang="zh-CN" i="1"/>
                                  </m:ctrlPr>
                                </m:sSupPr>
                                <m:e>
                                  <m:r>
                                    <a:rPr lang="en-US" altLang="zh-CN"/>
                                    <m:t>(</m:t>
                                  </m:r>
                                  <m:r>
                                    <m:rPr>
                                      <m:sty m:val="p"/>
                                    </m:rPr>
                                    <a:rPr lang="en-US" altLang="zh-CN"/>
                                    <m:t>X</m:t>
                                  </m:r>
                                  <m:r>
                                    <a:rPr lang="en-US" altLang="zh-CN" i="1"/>
                                    <m:t>−</m:t>
                                  </m:r>
                                  <m:r>
                                    <m:rPr>
                                      <m:sty m:val="p"/>
                                    </m:rPr>
                                    <a:rPr lang="en-US" altLang="zh-CN"/>
                                    <m:t>μ</m:t>
                                  </m:r>
                                  <m:r>
                                    <a:rPr lang="en-US" altLang="zh-CN"/>
                                    <m:t>)</m:t>
                                  </m:r>
                                </m:e>
                                <m:sup>
                                  <m:r>
                                    <a:rPr lang="en-US" altLang="zh-CN" i="1"/>
                                    <m:t>2</m:t>
                                  </m:r>
                                </m:sup>
                              </m:sSup>
                            </m:e>
                          </m:nary>
                        </m:num>
                        <m:den>
                          <m:r>
                            <m:rPr>
                              <m:sty m:val="p"/>
                            </m:rPr>
                            <a:rPr lang="en-US" altLang="zh-CN"/>
                            <m:t>N</m:t>
                          </m:r>
                        </m:den>
                      </m:f>
                    </m:oMath>
                  </m:oMathPara>
                </a14:m>
                <a:endParaRPr lang="zh-CN" altLang="en-US" dirty="0"/>
              </a:p>
            </p:txBody>
          </p:sp>
        </mc:Choice>
        <mc:Fallback>
          <p:sp>
            <p:nvSpPr>
              <p:cNvPr id="10" name="矩形 9">
                <a:extLst>
                  <a:ext uri="{FF2B5EF4-FFF2-40B4-BE49-F238E27FC236}">
                    <a16:creationId xmlns:a16="http://schemas.microsoft.com/office/drawing/2014/main" id="{FA749D17-D1E5-4694-947B-AF47AEFE777E}"/>
                  </a:ext>
                </a:extLst>
              </p:cNvPr>
              <p:cNvSpPr>
                <a:spLocks noRot="1" noChangeAspect="1" noMove="1" noResize="1" noEditPoints="1" noAdjustHandles="1" noChangeArrowheads="1" noChangeShapeType="1" noTextEdit="1"/>
              </p:cNvSpPr>
              <p:nvPr/>
            </p:nvSpPr>
            <p:spPr>
              <a:xfrm>
                <a:off x="7264530" y="4074964"/>
                <a:ext cx="1976007" cy="654090"/>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685ACE9-0E16-47BA-B0B7-BD5C993E3EAB}"/>
              </a:ext>
            </a:extLst>
          </p:cNvPr>
          <p:cNvSpPr/>
          <p:nvPr/>
        </p:nvSpPr>
        <p:spPr>
          <a:xfrm>
            <a:off x="6234386" y="4260935"/>
            <a:ext cx="646331" cy="369332"/>
          </a:xfrm>
          <a:prstGeom prst="rect">
            <a:avLst/>
          </a:prstGeom>
        </p:spPr>
        <p:txBody>
          <a:bodyPr wrap="none">
            <a:spAutoFit/>
          </a:bodyPr>
          <a:lstStyle/>
          <a:p>
            <a:r>
              <a:rPr lang="zh-CN" altLang="zh-CN" dirty="0"/>
              <a:t>方差</a:t>
            </a:r>
            <a:endParaRPr lang="zh-CN" altLang="en-US" dirty="0"/>
          </a:p>
        </p:txBody>
      </p:sp>
      <p:sp>
        <p:nvSpPr>
          <p:cNvPr id="12" name="矩形 11">
            <a:extLst>
              <a:ext uri="{FF2B5EF4-FFF2-40B4-BE49-F238E27FC236}">
                <a16:creationId xmlns:a16="http://schemas.microsoft.com/office/drawing/2014/main" id="{D4A40CDE-65DB-43F6-9956-F2953BAC8E59}"/>
              </a:ext>
            </a:extLst>
          </p:cNvPr>
          <p:cNvSpPr/>
          <p:nvPr/>
        </p:nvSpPr>
        <p:spPr>
          <a:xfrm>
            <a:off x="6234386" y="5352326"/>
            <a:ext cx="877163" cy="369332"/>
          </a:xfrm>
          <a:prstGeom prst="rect">
            <a:avLst/>
          </a:prstGeom>
        </p:spPr>
        <p:txBody>
          <a:bodyPr wrap="none">
            <a:spAutoFit/>
          </a:bodyPr>
          <a:lstStyle/>
          <a:p>
            <a:r>
              <a:rPr lang="zh-CN" altLang="zh-CN" dirty="0"/>
              <a:t>标准差</a:t>
            </a:r>
            <a:endParaRPr lang="zh-CN" altLang="en-US" dirty="0"/>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E41744F-6F0E-44A9-94D3-07D956BED6F9}"/>
                  </a:ext>
                </a:extLst>
              </p:cNvPr>
              <p:cNvSpPr/>
              <p:nvPr/>
            </p:nvSpPr>
            <p:spPr>
              <a:xfrm>
                <a:off x="7259815" y="4947635"/>
                <a:ext cx="2046830" cy="91069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m:t>𝜎</m:t>
                      </m:r>
                      <m:r>
                        <a:rPr lang="en-US" altLang="zh-CN" i="1"/>
                        <m:t>=</m:t>
                      </m:r>
                      <m:rad>
                        <m:radPr>
                          <m:degHide m:val="on"/>
                          <m:ctrlPr>
                            <a:rPr lang="zh-CN" altLang="zh-CN" i="1"/>
                          </m:ctrlPr>
                        </m:radPr>
                        <m:deg/>
                        <m:e>
                          <m:f>
                            <m:fPr>
                              <m:ctrlPr>
                                <a:rPr lang="zh-CN" altLang="zh-CN" i="1"/>
                              </m:ctrlPr>
                            </m:fPr>
                            <m:num>
                              <m:nary>
                                <m:naryPr>
                                  <m:chr m:val="∑"/>
                                  <m:limLoc m:val="undOvr"/>
                                  <m:subHide m:val="on"/>
                                  <m:supHide m:val="on"/>
                                  <m:ctrlPr>
                                    <a:rPr lang="zh-CN" altLang="zh-CN" i="1"/>
                                  </m:ctrlPr>
                                </m:naryPr>
                                <m:sub/>
                                <m:sup/>
                                <m:e>
                                  <m:sSup>
                                    <m:sSupPr>
                                      <m:ctrlPr>
                                        <a:rPr lang="zh-CN" altLang="zh-CN" i="1"/>
                                      </m:ctrlPr>
                                    </m:sSupPr>
                                    <m:e>
                                      <m:r>
                                        <a:rPr lang="en-US" altLang="zh-CN"/>
                                        <m:t>(</m:t>
                                      </m:r>
                                      <m:r>
                                        <m:rPr>
                                          <m:sty m:val="p"/>
                                        </m:rPr>
                                        <a:rPr lang="en-US" altLang="zh-CN"/>
                                        <m:t>X</m:t>
                                      </m:r>
                                      <m:r>
                                        <a:rPr lang="en-US" altLang="zh-CN" i="1"/>
                                        <m:t>−</m:t>
                                      </m:r>
                                      <m:r>
                                        <m:rPr>
                                          <m:sty m:val="p"/>
                                        </m:rPr>
                                        <a:rPr lang="en-US" altLang="zh-CN"/>
                                        <m:t>μ</m:t>
                                      </m:r>
                                      <m:r>
                                        <a:rPr lang="en-US" altLang="zh-CN"/>
                                        <m:t>)</m:t>
                                      </m:r>
                                    </m:e>
                                    <m:sup>
                                      <m:r>
                                        <a:rPr lang="en-US" altLang="zh-CN" i="1"/>
                                        <m:t>2</m:t>
                                      </m:r>
                                    </m:sup>
                                  </m:sSup>
                                </m:e>
                              </m:nary>
                            </m:num>
                            <m:den>
                              <m:r>
                                <m:rPr>
                                  <m:sty m:val="p"/>
                                </m:rPr>
                                <a:rPr lang="en-US" altLang="zh-CN"/>
                                <m:t>N</m:t>
                              </m:r>
                            </m:den>
                          </m:f>
                        </m:e>
                      </m:rad>
                    </m:oMath>
                  </m:oMathPara>
                </a14:m>
                <a:endParaRPr lang="zh-CN" altLang="en-US" dirty="0"/>
              </a:p>
            </p:txBody>
          </p:sp>
        </mc:Choice>
        <mc:Fallback>
          <p:sp>
            <p:nvSpPr>
              <p:cNvPr id="13" name="矩形 12">
                <a:extLst>
                  <a:ext uri="{FF2B5EF4-FFF2-40B4-BE49-F238E27FC236}">
                    <a16:creationId xmlns:a16="http://schemas.microsoft.com/office/drawing/2014/main" id="{9E41744F-6F0E-44A9-94D3-07D956BED6F9}"/>
                  </a:ext>
                </a:extLst>
              </p:cNvPr>
              <p:cNvSpPr>
                <a:spLocks noRot="1" noChangeAspect="1" noMove="1" noResize="1" noEditPoints="1" noAdjustHandles="1" noChangeArrowheads="1" noChangeShapeType="1" noTextEdit="1"/>
              </p:cNvSpPr>
              <p:nvPr/>
            </p:nvSpPr>
            <p:spPr>
              <a:xfrm>
                <a:off x="7259815" y="4947635"/>
                <a:ext cx="2046830" cy="91069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964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11.1 </a:t>
            </a:r>
            <a:r>
              <a:rPr lang="zh-CN" altLang="en-US" dirty="0"/>
              <a:t>数据分析基础</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104900" y="1412720"/>
                <a:ext cx="9980681" cy="3238793"/>
              </a:xfrm>
            </p:spPr>
            <p:txBody>
              <a:bodyPr>
                <a:normAutofit/>
              </a:bodyPr>
              <a:lstStyle/>
              <a:p>
                <a:pPr algn="just">
                  <a:lnSpc>
                    <a:spcPct val="150000"/>
                  </a:lnSpc>
                </a:pPr>
                <a:r>
                  <a:rPr lang="en-US" altLang="zh-CN" sz="2200" b="1" dirty="0"/>
                  <a:t>11.1.2 </a:t>
                </a:r>
                <a:r>
                  <a:rPr lang="zh-CN" altLang="en-US" sz="2200" b="1" dirty="0"/>
                  <a:t>描述性分析</a:t>
                </a:r>
                <a:endParaRPr lang="en-US" altLang="zh-CN" sz="2200" b="1" dirty="0"/>
              </a:p>
              <a:p>
                <a:pPr marL="0" indent="0" algn="just">
                  <a:lnSpc>
                    <a:spcPct val="100000"/>
                  </a:lnSpc>
                  <a:buNone/>
                </a:pPr>
                <a:r>
                  <a:rPr lang="zh-CN" altLang="zh-CN" dirty="0"/>
                  <a:t>（</a:t>
                </a:r>
                <a:r>
                  <a:rPr lang="en-US" altLang="zh-CN" dirty="0"/>
                  <a:t>3</a:t>
                </a:r>
                <a:r>
                  <a:rPr lang="zh-CN" altLang="zh-CN" dirty="0"/>
                  <a:t>）相关分析</a:t>
                </a:r>
                <a:endParaRPr lang="en-US" altLang="zh-CN" dirty="0"/>
              </a:p>
              <a:p>
                <a:pPr marL="0" indent="0" algn="just">
                  <a:lnSpc>
                    <a:spcPct val="150000"/>
                  </a:lnSpc>
                  <a:spcBef>
                    <a:spcPts val="1000"/>
                  </a:spcBef>
                  <a:buNone/>
                </a:pPr>
                <a:r>
                  <a:rPr lang="en-US" altLang="zh-CN" dirty="0"/>
                  <a:t>    </a:t>
                </a:r>
                <a:r>
                  <a:rPr lang="zh-CN" altLang="zh-CN" b="1" dirty="0">
                    <a:solidFill>
                      <a:srgbClr val="002060"/>
                    </a:solidFill>
                  </a:rPr>
                  <a:t>相关分析</a:t>
                </a:r>
                <a:r>
                  <a:rPr lang="zh-CN" altLang="zh-CN" dirty="0"/>
                  <a:t>是研究现象之间是否存在某种依存关系，并对具体有依存关系的现象进行其相关方向及相关程度的研究。相关分析侧重于发现随机变量间的相关特性。</a:t>
                </a:r>
                <a:endParaRPr lang="en-US" altLang="zh-CN" dirty="0"/>
              </a:p>
              <a:p>
                <a:pPr marL="457200" indent="-457200" algn="just">
                  <a:lnSpc>
                    <a:spcPct val="150000"/>
                  </a:lnSpc>
                  <a:spcBef>
                    <a:spcPts val="1000"/>
                  </a:spcBef>
                  <a:buFont typeface="+mj-ea"/>
                  <a:buAutoNum type="circleNumDbPlain"/>
                </a:pPr>
                <a:r>
                  <a:rPr lang="zh-CN" altLang="zh-CN" b="1" dirty="0">
                    <a:solidFill>
                      <a:srgbClr val="002060"/>
                    </a:solidFill>
                  </a:rPr>
                  <a:t>相关系数</a:t>
                </a:r>
                <a:r>
                  <a:rPr lang="zh-CN" altLang="zh-CN" dirty="0"/>
                  <a:t>：两个变量之间的相关程度通过相关系数</a:t>
                </a:r>
                <a14:m>
                  <m:oMath xmlns:m="http://schemas.openxmlformats.org/officeDocument/2006/math">
                    <m:r>
                      <a:rPr lang="en-US" altLang="zh-CN" i="1"/>
                      <m:t>𝑟</m:t>
                    </m:r>
                  </m:oMath>
                </a14:m>
                <a:r>
                  <a:rPr lang="zh-CN" altLang="zh-CN" dirty="0"/>
                  <a:t>来表示。</a:t>
                </a:r>
              </a:p>
              <a:p>
                <a:pPr marL="0" indent="0" algn="just">
                  <a:lnSpc>
                    <a:spcPct val="150000"/>
                  </a:lnSpc>
                  <a:buNone/>
                </a:pPr>
                <a:endParaRPr lang="zh-CN" altLang="zh-CN" dirty="0"/>
              </a:p>
              <a:p>
                <a:pPr marL="0" indent="0" algn="just">
                  <a:lnSpc>
                    <a:spcPct val="150000"/>
                  </a:lnSpc>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104900" y="1412720"/>
                <a:ext cx="9980681" cy="3238793"/>
              </a:xfrm>
              <a:blipFill>
                <a:blip r:embed="rId3"/>
                <a:stretch>
                  <a:fillRect l="-1709" r="-1526"/>
                </a:stretch>
              </a:blipFill>
            </p:spPr>
            <p:txBody>
              <a:bodyPr/>
              <a:lstStyle/>
              <a:p>
                <a:r>
                  <a:rPr lang="zh-CN" altLang="en-US">
                    <a:noFill/>
                  </a:rPr>
                  <a:t> </a:t>
                </a:r>
              </a:p>
            </p:txBody>
          </p:sp>
        </mc:Fallback>
      </mc:AlternateContent>
      <p:pic>
        <p:nvPicPr>
          <p:cNvPr id="14" name="Picture 8">
            <a:extLst>
              <a:ext uri="{FF2B5EF4-FFF2-40B4-BE49-F238E27FC236}">
                <a16:creationId xmlns:a16="http://schemas.microsoft.com/office/drawing/2014/main" id="{A6B68840-059E-49A7-8C3E-0189AFA3BFE4}"/>
              </a:ext>
            </a:extLst>
          </p:cNvPr>
          <p:cNvPicPr/>
          <p:nvPr/>
        </p:nvPicPr>
        <p:blipFill>
          <a:blip r:embed="rId4">
            <a:extLst>
              <a:ext uri="{28A0092B-C50C-407E-A947-70E740481C1C}">
                <a14:useLocalDpi xmlns:a14="http://schemas.microsoft.com/office/drawing/2010/main" val="0"/>
              </a:ext>
            </a:extLst>
          </a:blip>
          <a:stretch>
            <a:fillRect/>
          </a:stretch>
        </p:blipFill>
        <p:spPr>
          <a:xfrm>
            <a:off x="2140742" y="4282401"/>
            <a:ext cx="7908995" cy="1820225"/>
          </a:xfrm>
          <a:prstGeom prst="rect">
            <a:avLst/>
          </a:prstGeom>
          <a:ln>
            <a:solidFill>
              <a:schemeClr val="accent1">
                <a:shade val="50000"/>
              </a:schemeClr>
            </a:solidFill>
          </a:ln>
        </p:spPr>
      </p:pic>
    </p:spTree>
    <p:extLst>
      <p:ext uri="{BB962C8B-B14F-4D97-AF65-F5344CB8AC3E}">
        <p14:creationId xmlns:p14="http://schemas.microsoft.com/office/powerpoint/2010/main" val="115652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2DDC6030-8312-4894-9236-1E15DA4F39C5}">
  <ds:schemaRefs>
    <ds:schemaRef ds:uri="http://schemas.microsoft.com/sharepoint/v3/contenttype/forms"/>
  </ds:schemaRefs>
</ds:datastoreItem>
</file>

<file path=customXml/itemProps2.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BAFF00-647E-4627-9B6C-A5CDC1F32200}">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280</TotalTime>
  <Words>8372</Words>
  <Application>Microsoft Office PowerPoint</Application>
  <PresentationFormat>宽屏</PresentationFormat>
  <Paragraphs>759</Paragraphs>
  <Slides>74</Slides>
  <Notes>74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宋体</vt:lpstr>
      <vt:lpstr>新宋体</vt:lpstr>
      <vt:lpstr>Arial</vt:lpstr>
      <vt:lpstr>Cambria Math</vt:lpstr>
      <vt:lpstr>Consolas</vt:lpstr>
      <vt:lpstr>Euphemia</vt:lpstr>
      <vt:lpstr>Plantagenet Cherokee</vt:lpstr>
      <vt:lpstr>Times New Roman</vt:lpstr>
      <vt:lpstr>Wingdings</vt:lpstr>
      <vt:lpstr>Academic Literature 16x9</vt:lpstr>
      <vt:lpstr>第11章 数据分析</vt:lpstr>
      <vt:lpstr>本章内容</vt:lpstr>
      <vt:lpstr>11.1 数据分析基础</vt:lpstr>
      <vt:lpstr>11.1 数据分析基础</vt:lpstr>
      <vt:lpstr>11.1 数据分析基础</vt:lpstr>
      <vt:lpstr>11.1 数据分析基础</vt:lpstr>
      <vt:lpstr>11.1 数据分析基础</vt:lpstr>
      <vt:lpstr>11.1 数据分析基础</vt:lpstr>
      <vt:lpstr>11.1 数据分析基础</vt:lpstr>
      <vt:lpstr>11.1 数据分析基础</vt:lpstr>
      <vt:lpstr>11.1 数据分析基础</vt:lpstr>
      <vt:lpstr>11.1 数据分析基础</vt:lpstr>
      <vt:lpstr>11.1 数据分析基础</vt:lpstr>
      <vt:lpstr>11.2 科学计算工具Numpy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11.3 数据分析工具Pandas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 ——Thanks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Administrator</cp:lastModifiedBy>
  <cp:revision>295</cp:revision>
  <dcterms:created xsi:type="dcterms:W3CDTF">2014-04-17T22:28:38Z</dcterms:created>
  <dcterms:modified xsi:type="dcterms:W3CDTF">2020-02-28T09:32:15Z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