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58" r:id="rId7"/>
    <p:sldId id="269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20" r:id="rId19"/>
    <p:sldId id="318" r:id="rId20"/>
    <p:sldId id="319" r:id="rId21"/>
    <p:sldId id="321" r:id="rId22"/>
    <p:sldId id="322" r:id="rId23"/>
    <p:sldId id="323" r:id="rId24"/>
    <p:sldId id="324" r:id="rId25"/>
    <p:sldId id="305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27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270" autoAdjust="0"/>
  </p:normalViewPr>
  <p:slideViewPr>
    <p:cSldViewPr snapToGrid="0" showGuides="1">
      <p:cViewPr varScale="1">
        <p:scale>
          <a:sx n="63" d="100"/>
          <a:sy n="63" d="100"/>
        </p:scale>
        <p:origin x="9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7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61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7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809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9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53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0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95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85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4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42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2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790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8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28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87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0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0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6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3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88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49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46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77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1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78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74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60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6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7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4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2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5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0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1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5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43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9AE7-B410-0F41-9CF1-7EB2080B6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E5311-D21D-0F4C-8247-28A53E0B0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D7FC35-76A9-A241-ACA0-06E04C76B3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讲 数据可视化</a:t>
            </a: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r>
              <a:rPr lang="en-US" altLang="zh-CN" dirty="0"/>
              <a:t>——</a:t>
            </a:r>
            <a:r>
              <a:rPr lang="zh-CN" altLang="en-US" dirty="0"/>
              <a:t>坐标刻度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坐标刻度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自定义设置坐标轴刻度的语法为：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plt.xticks</a:t>
            </a:r>
            <a:r>
              <a:rPr lang="en-US" altLang="zh-CN" sz="2000" dirty="0">
                <a:solidFill>
                  <a:srgbClr val="FF0000"/>
                </a:solidFill>
              </a:rPr>
              <a:t>([x</a:t>
            </a:r>
            <a:r>
              <a:rPr lang="zh-CN" altLang="en-US" sz="2000" dirty="0">
                <a:solidFill>
                  <a:srgbClr val="FF0000"/>
                </a:solidFill>
              </a:rPr>
              <a:t>轴刻度取值</a:t>
            </a:r>
            <a:r>
              <a:rPr lang="en-US" altLang="zh-CN" sz="2000" dirty="0">
                <a:solidFill>
                  <a:srgbClr val="FF0000"/>
                </a:solidFill>
              </a:rPr>
              <a:t>])         #</a:t>
            </a:r>
            <a:r>
              <a:rPr lang="zh-CN" altLang="en-US" sz="2000" dirty="0">
                <a:solidFill>
                  <a:srgbClr val="FF0000"/>
                </a:solidFill>
              </a:rPr>
              <a:t>指定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轴刻度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plt.yticks</a:t>
            </a:r>
            <a:r>
              <a:rPr lang="en-US" altLang="zh-CN" sz="2000" dirty="0">
                <a:solidFill>
                  <a:srgbClr val="FF0000"/>
                </a:solidFill>
              </a:rPr>
              <a:t>([y</a:t>
            </a:r>
            <a:r>
              <a:rPr lang="zh-CN" altLang="en-US" sz="2000" dirty="0">
                <a:solidFill>
                  <a:srgbClr val="FF0000"/>
                </a:solidFill>
              </a:rPr>
              <a:t>轴刻度取值</a:t>
            </a:r>
            <a:r>
              <a:rPr lang="en-US" altLang="zh-CN" sz="2000" dirty="0">
                <a:solidFill>
                  <a:srgbClr val="FF0000"/>
                </a:solidFill>
              </a:rPr>
              <a:t>])         #</a:t>
            </a:r>
            <a:r>
              <a:rPr lang="zh-CN" altLang="en-US" sz="2000" dirty="0">
                <a:solidFill>
                  <a:srgbClr val="FF0000"/>
                </a:solidFill>
              </a:rPr>
              <a:t>指定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zh-CN" altLang="en-US" sz="2000" dirty="0">
                <a:solidFill>
                  <a:srgbClr val="FF0000"/>
                </a:solidFill>
              </a:rPr>
              <a:t>轴刻度</a:t>
            </a:r>
          </a:p>
          <a:p>
            <a:pPr marL="457200" lvl="1" indent="0" algn="ctr">
              <a:buNone/>
            </a:pPr>
            <a:r>
              <a:rPr lang="zh-CN" altLang="en-US" sz="2000" dirty="0"/>
              <a:t>或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ax= </a:t>
            </a:r>
            <a:r>
              <a:rPr lang="en-US" altLang="zh-CN" sz="2000" dirty="0" err="1">
                <a:solidFill>
                  <a:srgbClr val="FF0000"/>
                </a:solidFill>
              </a:rPr>
              <a:t>plt.axes</a:t>
            </a:r>
            <a:r>
              <a:rPr lang="en-US" altLang="zh-CN" sz="2000" dirty="0">
                <a:solidFill>
                  <a:srgbClr val="FF0000"/>
                </a:solidFill>
              </a:rPr>
              <a:t>()                #</a:t>
            </a:r>
            <a:r>
              <a:rPr lang="zh-CN" altLang="en-US" sz="2000" dirty="0">
                <a:solidFill>
                  <a:srgbClr val="FF0000"/>
                </a:solidFill>
              </a:rPr>
              <a:t>轴函数赋值给</a:t>
            </a:r>
            <a:r>
              <a:rPr lang="en-US" altLang="zh-CN" sz="2000" dirty="0">
                <a:solidFill>
                  <a:srgbClr val="FF0000"/>
                </a:solidFill>
              </a:rPr>
              <a:t>ax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ax.set_xticks([x</a:t>
            </a:r>
            <a:r>
              <a:rPr lang="zh-CN" altLang="en-US" sz="2000" dirty="0">
                <a:solidFill>
                  <a:srgbClr val="FF0000"/>
                </a:solidFill>
              </a:rPr>
              <a:t>轴刻度标签取值</a:t>
            </a:r>
            <a:r>
              <a:rPr lang="en-US" altLang="zh-CN" sz="2000" dirty="0">
                <a:solidFill>
                  <a:srgbClr val="FF0000"/>
                </a:solidFill>
              </a:rPr>
              <a:t>])      #</a:t>
            </a:r>
            <a:r>
              <a:rPr lang="zh-CN" altLang="en-US" sz="2000" dirty="0">
                <a:solidFill>
                  <a:srgbClr val="FF0000"/>
                </a:solidFill>
              </a:rPr>
              <a:t>指定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轴刻度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ax.set_yticks([y</a:t>
            </a:r>
            <a:r>
              <a:rPr lang="zh-CN" altLang="en-US" sz="2000" dirty="0">
                <a:solidFill>
                  <a:srgbClr val="FF0000"/>
                </a:solidFill>
              </a:rPr>
              <a:t>轴刻度标签取值</a:t>
            </a:r>
            <a:r>
              <a:rPr lang="en-US" altLang="zh-CN" sz="2000" dirty="0">
                <a:solidFill>
                  <a:srgbClr val="FF0000"/>
                </a:solidFill>
              </a:rPr>
              <a:t>])      #</a:t>
            </a:r>
            <a:r>
              <a:rPr lang="zh-CN" altLang="en-US" sz="2000" dirty="0">
                <a:solidFill>
                  <a:srgbClr val="FF0000"/>
                </a:solidFill>
              </a:rPr>
              <a:t>指定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zh-CN" altLang="en-US" sz="2000" dirty="0">
                <a:solidFill>
                  <a:srgbClr val="FF0000"/>
                </a:solidFill>
              </a:rPr>
              <a:t>轴刻度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举例：</a:t>
            </a:r>
            <a:endParaRPr lang="en-US" altLang="zh-CN" sz="18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310794-C080-4FCE-9755-8EFA9C4F9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52056"/>
              </p:ext>
            </p:extLst>
          </p:nvPr>
        </p:nvGraphicFramePr>
        <p:xfrm>
          <a:off x="2478771" y="5526038"/>
          <a:ext cx="8673072" cy="1278954"/>
        </p:xfrm>
        <a:graphic>
          <a:graphicData uri="http://schemas.openxmlformats.org/drawingml/2006/table">
            <a:tbl>
              <a:tblPr firstRow="1" firstCol="1" bandRow="1"/>
              <a:tblGrid>
                <a:gridCol w="8673072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2789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ax=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plt.axes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ax.set_xticks([0,3,6,9,12,15])  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轴刻度取值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ax.set_yticks([0,10,20,30,40,50,60,70,80,90,100])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轴刻度取值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D9FE8086-3EBA-449D-B798-B0B58218DFAC}"/>
              </a:ext>
            </a:extLst>
          </p:cNvPr>
          <p:cNvSpPr/>
          <p:nvPr/>
        </p:nvSpPr>
        <p:spPr>
          <a:xfrm>
            <a:off x="397565" y="3270981"/>
            <a:ext cx="2809461" cy="1614751"/>
          </a:xfrm>
          <a:prstGeom prst="cloudCallout">
            <a:avLst>
              <a:gd name="adj1" fmla="val 44344"/>
              <a:gd name="adj2" fmla="val 574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/>
              <a:t>axes()</a:t>
            </a:r>
            <a:r>
              <a:rPr lang="zh-CN" altLang="zh-CN" dirty="0"/>
              <a:t>函数可理解为轴函数，可对坐标轴的参数进行调整</a:t>
            </a:r>
            <a:r>
              <a:rPr lang="zh-CN" altLang="en-US" dirty="0"/>
              <a:t>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r>
              <a:rPr lang="en-US" altLang="zh-CN" dirty="0"/>
              <a:t>——</a:t>
            </a:r>
            <a:r>
              <a:rPr lang="zh-CN" altLang="en-US" dirty="0"/>
              <a:t>添加网格线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添加网格线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作用：在图像中显示的每个点的坐标更易识别和确定。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添加网格线的语法为：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plt.grid</a:t>
            </a:r>
            <a:r>
              <a:rPr lang="en-US" altLang="zh-CN" sz="2000" dirty="0">
                <a:solidFill>
                  <a:srgbClr val="FF0000"/>
                </a:solidFill>
              </a:rPr>
              <a:t>()                        #</a:t>
            </a:r>
            <a:r>
              <a:rPr lang="zh-CN" altLang="en-US" sz="2000" dirty="0">
                <a:solidFill>
                  <a:srgbClr val="FF0000"/>
                </a:solidFill>
              </a:rPr>
              <a:t>显示网格线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zh-CN" altLang="en-US" sz="2000" dirty="0"/>
              <a:t>或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ax= </a:t>
            </a:r>
            <a:r>
              <a:rPr lang="en-US" altLang="zh-CN" sz="2000" dirty="0" err="1">
                <a:solidFill>
                  <a:srgbClr val="FF0000"/>
                </a:solidFill>
              </a:rPr>
              <a:t>plt.axes</a:t>
            </a:r>
            <a:r>
              <a:rPr lang="en-US" altLang="zh-CN" sz="2000" dirty="0">
                <a:solidFill>
                  <a:srgbClr val="FF0000"/>
                </a:solidFill>
              </a:rPr>
              <a:t>()                  #</a:t>
            </a:r>
            <a:r>
              <a:rPr lang="zh-CN" altLang="en-US" sz="2000" dirty="0">
                <a:solidFill>
                  <a:srgbClr val="FF0000"/>
                </a:solidFill>
              </a:rPr>
              <a:t>轴函数赋值给</a:t>
            </a:r>
            <a:r>
              <a:rPr lang="en-US" altLang="zh-CN" sz="2000" dirty="0">
                <a:solidFill>
                  <a:srgbClr val="FF0000"/>
                </a:solidFill>
              </a:rPr>
              <a:t>ax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ax.grid()                        #</a:t>
            </a:r>
            <a:r>
              <a:rPr lang="zh-CN" altLang="en-US" sz="2000" dirty="0">
                <a:solidFill>
                  <a:srgbClr val="FF0000"/>
                </a:solidFill>
              </a:rPr>
              <a:t>显示网格线</a:t>
            </a:r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48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414670"/>
            <a:ext cx="9982200" cy="502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为多线条坐标图设置坐标范围、刻度及网格线。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D1BFD0-C603-4593-B582-26B563FDD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7062"/>
              </p:ext>
            </p:extLst>
          </p:nvPr>
        </p:nvGraphicFramePr>
        <p:xfrm>
          <a:off x="769453" y="2551388"/>
          <a:ext cx="6452981" cy="4230412"/>
        </p:xfrm>
        <a:graphic>
          <a:graphicData uri="http://schemas.openxmlformats.org/drawingml/2006/table">
            <a:tbl>
              <a:tblPr firstRow="1" firstCol="1" bandRow="1"/>
              <a:tblGrid>
                <a:gridCol w="6452981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4230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listy1=[15,58,70,36,9,47]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listx2=[1,2,4,7,10,13]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listy2=[10,11,49,85,67,1]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plt.plot(range(1,7),listy1)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plt.plot(listx2,listy2)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plt.xlim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(0,15)    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坐标范围为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plt.ylim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(0,100)   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坐标范围为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ax=</a:t>
                      </a: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plt.axes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ax.set_xticks([0,3,6,9,12,15])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轴刻度取值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ax.set_yticks([0,10,20,30,40,50,60,70,80,90,100])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轴刻度取值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ax.grid()               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显示网格线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AFFF74C-189C-4B55-A401-1847753933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4" y="2977470"/>
            <a:ext cx="4969565" cy="3463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12.2 </a:t>
            </a:r>
            <a:r>
              <a:rPr lang="zh-CN" altLang="en-US" dirty="0"/>
              <a:t>图表基本布局</a:t>
            </a:r>
          </a:p>
        </p:txBody>
      </p:sp>
    </p:spTree>
    <p:extLst>
      <p:ext uri="{BB962C8B-B14F-4D97-AF65-F5344CB8AC3E}">
        <p14:creationId xmlns:p14="http://schemas.microsoft.com/office/powerpoint/2010/main" val="23757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12.2.1 设置线条、颜色与标记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线型参数（</a:t>
            </a:r>
            <a:r>
              <a:rPr lang="en-US" altLang="zh-CN" sz="2400" dirty="0" err="1">
                <a:solidFill>
                  <a:srgbClr val="FF0000"/>
                </a:solidFill>
              </a:rPr>
              <a:t>linestyle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</a:rPr>
              <a:t>ls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通过一些符号指定线条的样式，一般默认为实线。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基本语法为：</a:t>
            </a:r>
            <a:endParaRPr lang="en-US" altLang="zh-CN" sz="2000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plt.plot(listx, listy, </a:t>
            </a:r>
            <a:r>
              <a:rPr lang="en-US" altLang="zh-CN" sz="2000" dirty="0" err="1">
                <a:solidFill>
                  <a:srgbClr val="FF0000"/>
                </a:solidFill>
              </a:rPr>
              <a:t>linestyle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en-US" altLang="zh-CN" sz="2000" dirty="0"/>
          </a:p>
          <a:p>
            <a:pPr marL="228600" lvl="1">
              <a:spcBef>
                <a:spcPts val="18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下表展示了</a:t>
            </a:r>
            <a:r>
              <a:rPr lang="en-US" altLang="zh-CN" sz="2000" dirty="0">
                <a:solidFill>
                  <a:srgbClr val="FF0000"/>
                </a:solidFill>
              </a:rPr>
              <a:t>matplotlib </a:t>
            </a:r>
            <a:r>
              <a:rPr lang="zh-CN" altLang="en-US" sz="2000" dirty="0">
                <a:solidFill>
                  <a:srgbClr val="FF0000"/>
                </a:solidFill>
              </a:rPr>
              <a:t>中不同的线条样式：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 algn="ctr">
              <a:lnSpc>
                <a:spcPct val="1500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C3A976-7390-4DB6-B706-10F62377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69" y="4056408"/>
            <a:ext cx="8093143" cy="19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12.2.1 设置线条、颜色与标记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颜色参数（</a:t>
            </a:r>
            <a:r>
              <a:rPr lang="en-US" altLang="zh-CN" sz="2400" dirty="0">
                <a:solidFill>
                  <a:srgbClr val="FF0000"/>
                </a:solidFill>
              </a:rPr>
              <a:t>color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用于设置线条颜色，默认为蓝色。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基本语法为：</a:t>
            </a:r>
            <a:endParaRPr lang="en-US" altLang="zh-CN" sz="2000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plt.plot(listx, listy, color=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常用的颜色取值包括：“</a:t>
            </a:r>
            <a:r>
              <a:rPr lang="en-US" altLang="zh-CN" sz="2000" dirty="0"/>
              <a:t>blue”</a:t>
            </a:r>
            <a:r>
              <a:rPr lang="zh-CN" altLang="en-US" sz="2000" dirty="0"/>
              <a:t>、“</a:t>
            </a:r>
            <a:r>
              <a:rPr lang="en-US" altLang="zh-CN" sz="2000" dirty="0"/>
              <a:t>green”</a:t>
            </a:r>
            <a:r>
              <a:rPr lang="zh-CN" altLang="en-US" sz="2000" dirty="0"/>
              <a:t>、“</a:t>
            </a:r>
            <a:r>
              <a:rPr lang="en-US" altLang="zh-CN" sz="2000" dirty="0"/>
              <a:t>red”</a:t>
            </a:r>
            <a:r>
              <a:rPr lang="zh-CN" altLang="en-US" sz="2000" dirty="0"/>
              <a:t>、“</a:t>
            </a:r>
            <a:r>
              <a:rPr lang="en-US" altLang="zh-CN" sz="2000" dirty="0"/>
              <a:t>yellow”</a:t>
            </a:r>
            <a:r>
              <a:rPr lang="zh-CN" altLang="en-US" sz="2000" dirty="0"/>
              <a:t>、“</a:t>
            </a:r>
            <a:r>
              <a:rPr lang="en-US" altLang="zh-CN" sz="2000" dirty="0"/>
              <a:t>black”</a:t>
            </a:r>
            <a:r>
              <a:rPr lang="zh-CN" altLang="en-US" sz="2000" dirty="0"/>
              <a:t>、“</a:t>
            </a:r>
            <a:r>
              <a:rPr lang="en-US" altLang="zh-CN" sz="2000" dirty="0"/>
              <a:t>white”</a:t>
            </a:r>
            <a:r>
              <a:rPr lang="zh-CN" altLang="en-US" sz="2000" dirty="0"/>
              <a:t>等，分别可缩写为‘</a:t>
            </a:r>
            <a:r>
              <a:rPr lang="en-US" altLang="zh-CN" sz="2000" dirty="0"/>
              <a:t>b’</a:t>
            </a:r>
            <a:r>
              <a:rPr lang="zh-CN" altLang="en-US" sz="2000" dirty="0"/>
              <a:t>、‘</a:t>
            </a:r>
            <a:r>
              <a:rPr lang="en-US" altLang="zh-CN" sz="2000" dirty="0"/>
              <a:t>g’</a:t>
            </a:r>
            <a:r>
              <a:rPr lang="zh-CN" altLang="en-US" sz="2000" dirty="0"/>
              <a:t>、‘</a:t>
            </a:r>
            <a:r>
              <a:rPr lang="en-US" altLang="zh-CN" sz="2000" dirty="0"/>
              <a:t>r’</a:t>
            </a:r>
            <a:r>
              <a:rPr lang="zh-CN" altLang="en-US" sz="2000" dirty="0"/>
              <a:t>、‘</a:t>
            </a:r>
            <a:r>
              <a:rPr lang="en-US" altLang="zh-CN" sz="2000" dirty="0"/>
              <a:t>y’</a:t>
            </a:r>
            <a:r>
              <a:rPr lang="zh-CN" altLang="en-US" sz="2000" dirty="0"/>
              <a:t>、‘</a:t>
            </a:r>
            <a:r>
              <a:rPr lang="en-US" altLang="zh-CN" sz="2000" dirty="0"/>
              <a:t>k’</a:t>
            </a:r>
            <a:r>
              <a:rPr lang="zh-CN" altLang="en-US" sz="2000" dirty="0"/>
              <a:t>、‘</a:t>
            </a:r>
            <a:r>
              <a:rPr lang="en-US" altLang="zh-CN" sz="2000" dirty="0"/>
              <a:t>w’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28600" lvl="1">
              <a:lnSpc>
                <a:spcPct val="100000"/>
              </a:lnSpc>
              <a:spcBef>
                <a:spcPts val="1800"/>
              </a:spcBef>
            </a:pPr>
            <a:r>
              <a:rPr lang="zh-CN" altLang="zh-CN" sz="2000" dirty="0"/>
              <a:t>线型与颜色参数可共同作为</a:t>
            </a:r>
            <a:r>
              <a:rPr lang="en-US" altLang="zh-CN" sz="2000" dirty="0"/>
              <a:t> plot() </a:t>
            </a:r>
            <a:r>
              <a:rPr lang="zh-CN" altLang="zh-CN" sz="2000" dirty="0"/>
              <a:t>函数的第三个参数。</a:t>
            </a:r>
            <a:endParaRPr lang="en-US" altLang="zh-CN" sz="2000" dirty="0"/>
          </a:p>
          <a:p>
            <a:pPr marL="800100" lvl="2" indent="-34290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zh-CN" sz="1800" dirty="0"/>
              <a:t>例如，将线条设定为黄色的虚点线，可写为：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457200" lvl="1" indent="0" algn="ctr">
              <a:lnSpc>
                <a:spcPct val="1500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33A88D-4C22-4951-8B09-D3E68430F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60457"/>
              </p:ext>
            </p:extLst>
          </p:nvPr>
        </p:nvGraphicFramePr>
        <p:xfrm>
          <a:off x="2100015" y="5563428"/>
          <a:ext cx="7990447" cy="405848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40584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 listx, listy, "y-.")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42C37C-D183-4727-9024-B12C2A60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0821"/>
              </p:ext>
            </p:extLst>
          </p:nvPr>
        </p:nvGraphicFramePr>
        <p:xfrm>
          <a:off x="2100016" y="6396314"/>
          <a:ext cx="7990447" cy="405848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40584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 listx, listy, color= "y", ls= "-.")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8B58449-F6CC-40A5-82AD-4F70D1D58DC9}"/>
              </a:ext>
            </a:extLst>
          </p:cNvPr>
          <p:cNvSpPr txBox="1"/>
          <p:nvPr/>
        </p:nvSpPr>
        <p:spPr>
          <a:xfrm>
            <a:off x="1976728" y="5972145"/>
            <a:ext cx="105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等价于：</a:t>
            </a:r>
          </a:p>
        </p:txBody>
      </p:sp>
    </p:spTree>
    <p:extLst>
      <p:ext uri="{BB962C8B-B14F-4D97-AF65-F5344CB8AC3E}">
        <p14:creationId xmlns:p14="http://schemas.microsoft.com/office/powerpoint/2010/main" val="42475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12.2.1 设置线条、颜色与标记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标记参数（</a:t>
            </a:r>
            <a:r>
              <a:rPr lang="en-US" altLang="zh-CN" sz="2400" dirty="0">
                <a:solidFill>
                  <a:srgbClr val="FF0000"/>
                </a:solidFill>
              </a:rPr>
              <a:t>marker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用于为线条上的每一个数据点添加一个特殊的符号。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基本语法为：</a:t>
            </a:r>
            <a:endParaRPr lang="en-US" altLang="zh-CN" sz="2000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plt.plot(listx, listy, marker=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228600" lvl="1">
              <a:spcBef>
                <a:spcPts val="18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下表展示了</a:t>
            </a:r>
            <a:r>
              <a:rPr lang="en-US" altLang="zh-CN" sz="2000" dirty="0">
                <a:solidFill>
                  <a:srgbClr val="FF0000"/>
                </a:solidFill>
              </a:rPr>
              <a:t>matplotlib</a:t>
            </a:r>
            <a:r>
              <a:rPr lang="zh-CN" altLang="en-US" sz="2000" dirty="0">
                <a:solidFill>
                  <a:srgbClr val="FF0000"/>
                </a:solidFill>
              </a:rPr>
              <a:t>提供的不同标记类型：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 algn="ctr">
              <a:lnSpc>
                <a:spcPct val="1500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95780C-4864-4541-90C2-790C10F8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69" y="3881230"/>
            <a:ext cx="7788062" cy="2753139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ACBF276E-5DE4-40DE-9ECA-F2420DA7E2CF}"/>
              </a:ext>
            </a:extLst>
          </p:cNvPr>
          <p:cNvSpPr/>
          <p:nvPr/>
        </p:nvSpPr>
        <p:spPr>
          <a:xfrm>
            <a:off x="8709766" y="1865416"/>
            <a:ext cx="3362964" cy="1802295"/>
          </a:xfrm>
          <a:prstGeom prst="cloudCallout">
            <a:avLst>
              <a:gd name="adj1" fmla="val -21202"/>
              <a:gd name="adj2" fmla="val 77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若想表示空心圆，语法为：</a:t>
            </a:r>
            <a:endParaRPr lang="en-US" altLang="zh-CN" dirty="0"/>
          </a:p>
          <a:p>
            <a:pPr algn="just"/>
            <a:r>
              <a:rPr lang="en-US" altLang="zh-CN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marker= 'o’, </a:t>
            </a:r>
          </a:p>
          <a:p>
            <a:pPr algn="just"/>
            <a:r>
              <a:rPr lang="en-US" altLang="zh-CN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markerfacecolor= 'none'</a:t>
            </a:r>
            <a:endParaRPr lang="zh-CN" altLang="en-US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12.2.1 设置线条、颜色与标记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线宽参数（</a:t>
            </a:r>
            <a:r>
              <a:rPr lang="en-US" altLang="zh-CN" sz="2400" dirty="0">
                <a:solidFill>
                  <a:srgbClr val="FF0000"/>
                </a:solidFill>
              </a:rPr>
              <a:t>linewidth </a:t>
            </a:r>
            <a:r>
              <a:rPr lang="zh-CN" altLang="en-US" sz="2400" dirty="0">
                <a:solidFill>
                  <a:srgbClr val="FF0000"/>
                </a:solidFill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</a:rPr>
              <a:t>lw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用于设置线条宽度，用浮点型数字（</a:t>
            </a:r>
            <a:r>
              <a:rPr lang="en-US" altLang="zh-CN" sz="2000" dirty="0"/>
              <a:t>float</a:t>
            </a:r>
            <a:r>
              <a:rPr lang="zh-CN" altLang="en-US" sz="2000" dirty="0"/>
              <a:t>）描述，一般默认值为</a:t>
            </a:r>
            <a:r>
              <a:rPr lang="en-US" altLang="zh-CN" sz="2000" dirty="0"/>
              <a:t>1.0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基本语法为：</a:t>
            </a:r>
            <a:endParaRPr lang="en-US" altLang="zh-CN" sz="2000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plt.plot(listx, listy, linewidth=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en-US" altLang="zh-CN" sz="2000" dirty="0"/>
          </a:p>
          <a:p>
            <a:pPr marL="228600" lvl="1">
              <a:lnSpc>
                <a:spcPct val="100000"/>
              </a:lnSpc>
              <a:spcBef>
                <a:spcPts val="1800"/>
              </a:spcBef>
            </a:pPr>
            <a:r>
              <a:rPr lang="zh-CN" altLang="en-US" sz="2000" dirty="0"/>
              <a:t>例如：</a:t>
            </a: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7064B5-D243-4C44-AE81-0BD6C35DA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6564"/>
              </p:ext>
            </p:extLst>
          </p:nvPr>
        </p:nvGraphicFramePr>
        <p:xfrm>
          <a:off x="1134435" y="3943119"/>
          <a:ext cx="7223194" cy="2689733"/>
        </p:xfrm>
        <a:graphic>
          <a:graphicData uri="http://schemas.openxmlformats.org/drawingml/2006/table">
            <a:tbl>
              <a:tblPr firstRow="1" firstCol="1" bandRow="1"/>
              <a:tblGrid>
                <a:gridCol w="722319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6335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plt.plot(range(1,7),listy1,linestyle="--",\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linewidth=3.0,color='g',marker='s')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设置线型为虚线，线宽为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，颜色为绿色，标记为正方形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plt.plot(listx2,listy2,linestyle="-.",\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linewidth=2.0,color="red",marker='o')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设置线型为虚点线，线宽为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，颜色为红色，标记为实心圆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5" name="Picture 169" descr="/var/folders/zt/_gpwfbgn0919jcl5k156sjtr0000gp/T/com.microsoft.Word/Content.MSO/558FA951.tmp">
            <a:extLst>
              <a:ext uri="{FF2B5EF4-FFF2-40B4-BE49-F238E27FC236}">
                <a16:creationId xmlns:a16="http://schemas.microsoft.com/office/drawing/2014/main" id="{AC39F0F8-CBE3-4673-9FE7-36EC90B2BA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629" y="3937116"/>
            <a:ext cx="3832150" cy="2765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88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</a:t>
            </a:r>
            <a:r>
              <a:rPr lang="en-US" altLang="zh-CN" dirty="0"/>
              <a:t>2 </a:t>
            </a:r>
            <a:r>
              <a:rPr lang="zh-CN" altLang="en-US" dirty="0"/>
              <a:t>添加标签、注释与图例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标签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能帮助人们理解图像中每个坐标轴的含义，图像中所必需的标签有图像标题和坐标轴标题等。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设置标签的基本语法为：</a:t>
            </a:r>
            <a:endParaRPr lang="en-US" altLang="zh-CN" sz="2000" dirty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plt.title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图像标题</a:t>
            </a:r>
            <a:r>
              <a:rPr lang="en-US" altLang="zh-CN" sz="2000" dirty="0">
                <a:solidFill>
                  <a:srgbClr val="FF0000"/>
                </a:solidFill>
              </a:rPr>
              <a:t>)             #</a:t>
            </a:r>
            <a:r>
              <a:rPr lang="zh-CN" altLang="en-US" sz="2000" dirty="0">
                <a:solidFill>
                  <a:srgbClr val="FF0000"/>
                </a:solidFill>
              </a:rPr>
              <a:t>设置图像标题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plt.xlabel</a:t>
            </a:r>
            <a:r>
              <a:rPr lang="en-US" altLang="zh-CN" sz="2000" dirty="0">
                <a:solidFill>
                  <a:srgbClr val="FF0000"/>
                </a:solidFill>
              </a:rPr>
              <a:t>(X</a:t>
            </a:r>
            <a:r>
              <a:rPr lang="zh-CN" altLang="en-US" sz="2000" dirty="0">
                <a:solidFill>
                  <a:srgbClr val="FF0000"/>
                </a:solidFill>
              </a:rPr>
              <a:t>坐标轴标题</a:t>
            </a:r>
            <a:r>
              <a:rPr lang="en-US" altLang="zh-CN" sz="2000" dirty="0">
                <a:solidFill>
                  <a:srgbClr val="FF0000"/>
                </a:solidFill>
              </a:rPr>
              <a:t>)       #</a:t>
            </a:r>
            <a:r>
              <a:rPr lang="zh-CN" altLang="en-US" sz="2000" dirty="0">
                <a:solidFill>
                  <a:srgbClr val="FF0000"/>
                </a:solidFill>
              </a:rPr>
              <a:t>设置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坐标轴标题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plt.ylabel</a:t>
            </a:r>
            <a:r>
              <a:rPr lang="en-US" altLang="zh-CN" sz="2000" dirty="0">
                <a:solidFill>
                  <a:srgbClr val="FF0000"/>
                </a:solidFill>
              </a:rPr>
              <a:t>(Y</a:t>
            </a:r>
            <a:r>
              <a:rPr lang="zh-CN" altLang="en-US" sz="2000" dirty="0">
                <a:solidFill>
                  <a:srgbClr val="FF0000"/>
                </a:solidFill>
              </a:rPr>
              <a:t>坐标轴标题</a:t>
            </a:r>
            <a:r>
              <a:rPr lang="en-US" altLang="zh-CN" sz="2000" dirty="0">
                <a:solidFill>
                  <a:srgbClr val="FF0000"/>
                </a:solidFill>
              </a:rPr>
              <a:t>)       #</a:t>
            </a:r>
            <a:r>
              <a:rPr lang="zh-CN" altLang="en-US" sz="2000" dirty="0">
                <a:solidFill>
                  <a:srgbClr val="FF0000"/>
                </a:solidFill>
              </a:rPr>
              <a:t>设置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zh-CN" altLang="en-US" sz="2000" dirty="0">
                <a:solidFill>
                  <a:srgbClr val="FF0000"/>
                </a:solidFill>
              </a:rPr>
              <a:t>坐标轴标题</a:t>
            </a:r>
          </a:p>
          <a:p>
            <a:pPr marL="228600" lvl="1">
              <a:spcBef>
                <a:spcPts val="1800"/>
              </a:spcBef>
            </a:pPr>
            <a:r>
              <a:rPr lang="zh-CN" altLang="en-US" sz="2000" dirty="0"/>
              <a:t>若需要改变标签字体的大小，可以通过修改其参数 “</a:t>
            </a:r>
            <a:r>
              <a:rPr lang="en-US" altLang="zh-CN" sz="2000" dirty="0"/>
              <a:t>fontsize” </a:t>
            </a:r>
            <a:r>
              <a:rPr lang="zh-CN" altLang="en-US" sz="2000" dirty="0"/>
              <a:t>的值达到。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896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</a:t>
            </a:r>
            <a:r>
              <a:rPr lang="en-US" altLang="zh-CN" dirty="0"/>
              <a:t>2 </a:t>
            </a:r>
            <a:r>
              <a:rPr lang="zh-CN" altLang="en-US" dirty="0"/>
              <a:t>添加标签、注释与图例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图例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用于标注图像中各组成部分所代表的具体含义，</a:t>
            </a:r>
            <a:r>
              <a:rPr lang="en-US" altLang="zh-CN" sz="2000" dirty="0"/>
              <a:t>legend()</a:t>
            </a:r>
            <a:r>
              <a:rPr lang="zh-CN" altLang="en-US" sz="2000" dirty="0"/>
              <a:t>函数用于创建及自定义图例相关属性。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设置图例的基本语法为：</a:t>
            </a:r>
            <a:endParaRPr lang="en-US" altLang="zh-CN" sz="2000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plt.legend</a:t>
            </a:r>
            <a:r>
              <a:rPr lang="en-US" altLang="zh-CN" sz="2000" dirty="0">
                <a:solidFill>
                  <a:srgbClr val="FF0000"/>
                </a:solidFill>
              </a:rPr>
              <a:t> ([“</a:t>
            </a:r>
            <a:r>
              <a:rPr lang="zh-CN" altLang="en-US" sz="2000" dirty="0">
                <a:solidFill>
                  <a:srgbClr val="FF0000"/>
                </a:solidFill>
              </a:rPr>
              <a:t>线条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名称”</a:t>
            </a:r>
            <a:r>
              <a:rPr lang="en-US" altLang="zh-CN" sz="2000" dirty="0">
                <a:solidFill>
                  <a:srgbClr val="FF0000"/>
                </a:solidFill>
              </a:rPr>
              <a:t>, “</a:t>
            </a:r>
            <a:r>
              <a:rPr lang="zh-CN" altLang="en-US" sz="2000" dirty="0">
                <a:solidFill>
                  <a:srgbClr val="FF0000"/>
                </a:solidFill>
              </a:rPr>
              <a:t>线条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名称”</a:t>
            </a:r>
            <a:r>
              <a:rPr lang="en-US" altLang="zh-CN" sz="2000" dirty="0">
                <a:solidFill>
                  <a:srgbClr val="FF0000"/>
                </a:solidFill>
              </a:rPr>
              <a:t>], loc= “</a:t>
            </a:r>
            <a:r>
              <a:rPr lang="zh-CN" altLang="en-US" sz="2000" dirty="0">
                <a:solidFill>
                  <a:srgbClr val="FF0000"/>
                </a:solidFill>
              </a:rPr>
              <a:t>图例位置”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frameon</a:t>
            </a:r>
            <a:r>
              <a:rPr lang="en-US" altLang="zh-CN" sz="2000" dirty="0">
                <a:solidFill>
                  <a:srgbClr val="FF0000"/>
                </a:solidFill>
              </a:rPr>
              <a:t>=true/False)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1800" dirty="0"/>
              <a:t>其中，列表参数用于标注每个线条的名称，“</a:t>
            </a:r>
            <a:r>
              <a:rPr lang="en-US" altLang="zh-CN" sz="1800" dirty="0" err="1"/>
              <a:t>frameon</a:t>
            </a:r>
            <a:r>
              <a:rPr lang="en-US" altLang="zh-CN" sz="1800" dirty="0"/>
              <a:t>=”</a:t>
            </a:r>
            <a:r>
              <a:rPr lang="zh-CN" altLang="en-US" sz="1800" dirty="0"/>
              <a:t>关键字用于控制图例是否有框，</a:t>
            </a:r>
            <a:r>
              <a:rPr lang="en-US" altLang="zh-CN" sz="1800" dirty="0"/>
              <a:t>loc</a:t>
            </a:r>
            <a:r>
              <a:rPr lang="zh-CN" altLang="en-US" sz="1800" dirty="0"/>
              <a:t>关键字参数用于设置图例呈现的位置，它的取值可以是如下方位的组合：</a:t>
            </a:r>
            <a:r>
              <a:rPr lang="en-US" altLang="zh-CN" sz="1800" dirty="0">
                <a:solidFill>
                  <a:srgbClr val="FF0000"/>
                </a:solidFill>
              </a:rPr>
              <a:t>upper, lower, right, left, center</a:t>
            </a:r>
            <a:r>
              <a:rPr lang="zh-CN" altLang="en-US" sz="1800" dirty="0"/>
              <a:t>。</a:t>
            </a:r>
            <a:r>
              <a:rPr lang="zh-CN" altLang="zh-CN" sz="1800" dirty="0"/>
              <a:t>方位的组合也可以用数字表示，具体如</a:t>
            </a:r>
            <a:r>
              <a:rPr lang="zh-CN" altLang="en-US" sz="1800" dirty="0"/>
              <a:t>下表</a:t>
            </a:r>
            <a:r>
              <a:rPr lang="zh-CN" altLang="zh-CN" sz="1800" dirty="0"/>
              <a:t>所示</a:t>
            </a:r>
            <a:r>
              <a:rPr lang="zh-CN" altLang="en-US" sz="1800" dirty="0"/>
              <a:t>：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77875B-0744-47E2-A10F-F56CF4BF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93" y="5062330"/>
            <a:ext cx="7518729" cy="17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12.1 </a:t>
            </a:r>
            <a:r>
              <a:rPr lang="zh-CN" altLang="en-US" dirty="0"/>
              <a:t>交互式图表绘制包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12.2 </a:t>
            </a:r>
            <a:r>
              <a:rPr lang="zh-CN" altLang="en-US" dirty="0"/>
              <a:t>图表基本布局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12.3 </a:t>
            </a:r>
            <a:r>
              <a:rPr lang="zh-CN" altLang="en-US" dirty="0"/>
              <a:t>基础图表绘制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Placeholder 4" title="Closeup of books on shelves">
            <a:extLst>
              <a:ext uri="{FF2B5EF4-FFF2-40B4-BE49-F238E27FC236}">
                <a16:creationId xmlns:a16="http://schemas.microsoft.com/office/drawing/2014/main" id="{A7B9D51A-E845-4537-A914-AAE371E3F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4671" y="1600199"/>
            <a:ext cx="6430912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</a:t>
            </a:r>
            <a:r>
              <a:rPr lang="en-US" altLang="zh-CN" dirty="0"/>
              <a:t>2 </a:t>
            </a:r>
            <a:r>
              <a:rPr lang="zh-CN" altLang="en-US" dirty="0"/>
              <a:t>添加标签、注释与图例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注释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能对图像中特殊的数据点进行标注，</a:t>
            </a:r>
            <a:r>
              <a:rPr lang="en-US" altLang="zh-CN" sz="2000" dirty="0"/>
              <a:t>annotate()</a:t>
            </a:r>
            <a:r>
              <a:rPr lang="zh-CN" altLang="en-US" sz="2000" dirty="0"/>
              <a:t>函数用于为图像添加注释。</a:t>
            </a:r>
            <a:endParaRPr lang="en-US" altLang="zh-CN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设置注释的基本语法为：</a:t>
            </a:r>
            <a:endParaRPr lang="en-US" altLang="zh-CN" sz="2000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plt.annotate</a:t>
            </a:r>
            <a:r>
              <a:rPr lang="en-US" altLang="zh-CN" sz="2000" dirty="0">
                <a:solidFill>
                  <a:srgbClr val="FF0000"/>
                </a:solidFill>
              </a:rPr>
              <a:t>( </a:t>
            </a:r>
            <a:r>
              <a:rPr lang="en-US" altLang="zh-CN" sz="2000" dirty="0" err="1">
                <a:solidFill>
                  <a:srgbClr val="FF0000"/>
                </a:solidFill>
              </a:rPr>
              <a:t>xy</a:t>
            </a:r>
            <a:r>
              <a:rPr lang="en-US" altLang="zh-CN" sz="2000" dirty="0">
                <a:solidFill>
                  <a:srgbClr val="FF0000"/>
                </a:solidFill>
              </a:rPr>
              <a:t>=[</a:t>
            </a:r>
            <a:r>
              <a:rPr lang="en-US" altLang="zh-CN" sz="2000" dirty="0" err="1">
                <a:solidFill>
                  <a:srgbClr val="FF0000"/>
                </a:solidFill>
              </a:rPr>
              <a:t>X,Y</a:t>
            </a:r>
            <a:r>
              <a:rPr lang="en-US" altLang="zh-CN" sz="2000" dirty="0">
                <a:solidFill>
                  <a:srgbClr val="FF0000"/>
                </a:solidFill>
              </a:rPr>
              <a:t>], s= “</a:t>
            </a:r>
            <a:r>
              <a:rPr lang="zh-CN" altLang="en-US" sz="2000" dirty="0">
                <a:solidFill>
                  <a:srgbClr val="FF0000"/>
                </a:solidFill>
              </a:rPr>
              <a:t>注释文字”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其中，</a:t>
            </a:r>
            <a:r>
              <a:rPr lang="en-US" altLang="zh-CN" sz="2000" dirty="0" err="1"/>
              <a:t>xy</a:t>
            </a:r>
            <a:r>
              <a:rPr lang="zh-CN" altLang="en-US" sz="2000" dirty="0"/>
              <a:t>参数用于提供待标注坐标位置，</a:t>
            </a:r>
            <a:r>
              <a:rPr lang="en-US" altLang="zh-CN" sz="2000" dirty="0"/>
              <a:t>s</a:t>
            </a:r>
            <a:r>
              <a:rPr lang="zh-CN" altLang="en-US" sz="2000" dirty="0"/>
              <a:t>参数为该坐标位置需要注释的文本文字。</a:t>
            </a: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F31464-6579-4EE8-93C0-FAF07CB06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90877"/>
              </p:ext>
            </p:extLst>
          </p:nvPr>
        </p:nvGraphicFramePr>
        <p:xfrm>
          <a:off x="1104900" y="3949573"/>
          <a:ext cx="5852491" cy="2832227"/>
        </p:xfrm>
        <a:graphic>
          <a:graphicData uri="http://schemas.openxmlformats.org/drawingml/2006/table">
            <a:tbl>
              <a:tblPr firstRow="1" firstCol="1" bandRow="1"/>
              <a:tblGrid>
                <a:gridCol w="5852491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2557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plt.xlabel("X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fontsize=20)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轴名称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plt.ylabel("Y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fontsize=20)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轴名称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plt.title("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中文示例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fontsize=25)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添加标签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plt.annotate(xy=[7,85],s="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最高点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",\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fontsize=20)                 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添加注释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plt.legend([“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线形图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1”,“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线形图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2”],\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loc=1, frameon=True)          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显示图例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5" name="Picture 170" descr="/var/folders/zt/_gpwfbgn0919jcl5k156sjtr0000gp/T/com.microsoft.Word/Content.MSO/6D814887.tmp">
            <a:extLst>
              <a:ext uri="{FF2B5EF4-FFF2-40B4-BE49-F238E27FC236}">
                <a16:creationId xmlns:a16="http://schemas.microsoft.com/office/drawing/2014/main" id="{D4E85C7A-F628-4ED8-8ADD-E61B3201B8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3" y="3670865"/>
            <a:ext cx="4346713" cy="3187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8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12.2.</a:t>
            </a:r>
            <a:r>
              <a:rPr lang="en-US" altLang="zh-CN" dirty="0"/>
              <a:t>2 </a:t>
            </a:r>
            <a:r>
              <a:rPr lang="zh-CN" altLang="en-US" dirty="0"/>
              <a:t>正确显示中文字体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1" y="1573696"/>
            <a:ext cx="10240479" cy="316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Matplotlib </a:t>
            </a:r>
            <a:r>
              <a:rPr lang="zh-CN" altLang="en-US" dirty="0"/>
              <a:t>的默认配置文件中，</a:t>
            </a:r>
            <a:r>
              <a:rPr lang="zh-CN" altLang="en-US" dirty="0">
                <a:solidFill>
                  <a:srgbClr val="FF0000"/>
                </a:solidFill>
              </a:rPr>
              <a:t>无法正确显示中文字体</a:t>
            </a:r>
            <a:r>
              <a:rPr lang="zh-CN" altLang="en-US" dirty="0"/>
              <a:t>，如果需要在 </a:t>
            </a:r>
            <a:r>
              <a:rPr lang="en-US" altLang="zh-CN" dirty="0"/>
              <a:t>Matplotlib </a:t>
            </a:r>
            <a:r>
              <a:rPr lang="zh-CN" altLang="en-US" dirty="0"/>
              <a:t>的图形中显示中文，则需要将其默认使用的字体更改为简体中文。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更改默认字体的操作方法是在代码中导入 </a:t>
            </a:r>
            <a:r>
              <a:rPr lang="en-US" altLang="zh-CN" dirty="0"/>
              <a:t>pylab </a:t>
            </a:r>
            <a:r>
              <a:rPr lang="zh-CN" altLang="en-US" dirty="0"/>
              <a:t>包，并把字体参数传递给配置文件：</a:t>
            </a:r>
            <a:endParaRPr lang="en-US" altLang="zh-CN" dirty="0"/>
          </a:p>
          <a:p>
            <a:pPr marL="0" lvl="1" indent="0">
              <a:spcBef>
                <a:spcPts val="1800"/>
              </a:spcBef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CD67D0-8445-4B62-A693-5E7B5220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40571"/>
              </p:ext>
            </p:extLst>
          </p:nvPr>
        </p:nvGraphicFramePr>
        <p:xfrm>
          <a:off x="2075340" y="3175782"/>
          <a:ext cx="7223194" cy="1420836"/>
        </p:xfrm>
        <a:graphic>
          <a:graphicData uri="http://schemas.openxmlformats.org/drawingml/2006/table">
            <a:tbl>
              <a:tblPr firstRow="1" firstCol="1" bandRow="1"/>
              <a:tblGrid>
                <a:gridCol w="722319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4208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from pylab import *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plt.rcParams['font.family'] = ['sans-serif']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i-FI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plt.rcParams['font.sans-serif'] = ['SimHei']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1A3561C-904F-443C-AFE3-F9614B616365}"/>
              </a:ext>
            </a:extLst>
          </p:cNvPr>
          <p:cNvSpPr/>
          <p:nvPr/>
        </p:nvSpPr>
        <p:spPr>
          <a:xfrm>
            <a:off x="1232520" y="4738077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其中，“</a:t>
            </a:r>
            <a:r>
              <a:rPr lang="en-US" altLang="zh-CN" sz="2000" dirty="0"/>
              <a:t>SimHei</a:t>
            </a:r>
            <a:r>
              <a:rPr lang="zh-CN" altLang="zh-CN" sz="2000" dirty="0"/>
              <a:t>”</a:t>
            </a:r>
            <a:r>
              <a:rPr lang="en-US" altLang="zh-CN" sz="2000" dirty="0"/>
              <a:t> </a:t>
            </a:r>
            <a:r>
              <a:rPr lang="zh-CN" altLang="zh-CN" sz="2000" dirty="0"/>
              <a:t>表示黑体字，其他常用的中文字体及其英文表示如</a:t>
            </a:r>
            <a:r>
              <a:rPr lang="zh-CN" altLang="en-US" sz="2000" dirty="0"/>
              <a:t>下表</a:t>
            </a:r>
            <a:r>
              <a:rPr lang="zh-CN" altLang="zh-CN" sz="2000" dirty="0"/>
              <a:t>所示</a:t>
            </a:r>
            <a:r>
              <a:rPr lang="zh-CN" altLang="en-US" sz="20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84268-0F43-4C1F-9861-83A7509D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01" y="5192608"/>
            <a:ext cx="8518069" cy="1589192"/>
          </a:xfrm>
          <a:prstGeom prst="rect">
            <a:avLst/>
          </a:prstGeom>
        </p:spPr>
      </p:pic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278A1C05-54D9-4E9D-AF48-EC91A5081B20}"/>
              </a:ext>
            </a:extLst>
          </p:cNvPr>
          <p:cNvSpPr/>
          <p:nvPr/>
        </p:nvSpPr>
        <p:spPr>
          <a:xfrm>
            <a:off x="9568376" y="2929074"/>
            <a:ext cx="2820468" cy="2355230"/>
          </a:xfrm>
          <a:prstGeom prst="cloudCallout">
            <a:avLst>
              <a:gd name="adj1" fmla="val -21202"/>
              <a:gd name="adj2" fmla="val 77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若</a:t>
            </a:r>
            <a:r>
              <a:rPr lang="zh-CN" altLang="zh-CN" dirty="0"/>
              <a:t>需要在图例中</a:t>
            </a:r>
            <a:r>
              <a:rPr lang="zh-CN" altLang="zh-CN" dirty="0">
                <a:solidFill>
                  <a:srgbClr val="FF0000"/>
                </a:solidFill>
              </a:rPr>
              <a:t>正常显示负号</a:t>
            </a:r>
            <a:r>
              <a:rPr lang="zh-CN" altLang="en-US" dirty="0"/>
              <a:t>：</a:t>
            </a:r>
            <a:endParaRPr lang="en-US" altLang="zh-CN" dirty="0"/>
          </a:p>
          <a:p>
            <a:pPr algn="just"/>
            <a:r>
              <a:rPr lang="en-US" altLang="zh-CN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plt.rcParams</a:t>
            </a:r>
          </a:p>
          <a:p>
            <a:pPr algn="just"/>
            <a:r>
              <a:rPr lang="en-US" altLang="zh-CN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['axes.unicode_minus’] =False</a:t>
            </a:r>
            <a:endParaRPr lang="zh-CN" altLang="en-US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12.3 </a:t>
            </a:r>
            <a:r>
              <a:rPr lang="zh-CN" altLang="en-US" dirty="0"/>
              <a:t>基础图表绘制</a:t>
            </a:r>
          </a:p>
        </p:txBody>
      </p:sp>
    </p:spTree>
    <p:extLst>
      <p:ext uri="{BB962C8B-B14F-4D97-AF65-F5344CB8AC3E}">
        <p14:creationId xmlns:p14="http://schemas.microsoft.com/office/powerpoint/2010/main" val="20555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en-US" dirty="0"/>
              <a:t>折线图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折线图</a:t>
            </a:r>
            <a:r>
              <a:rPr lang="zh-CN" altLang="en-US" dirty="0"/>
              <a:t>（</a:t>
            </a:r>
            <a:r>
              <a:rPr lang="en-US" altLang="zh-CN" dirty="0"/>
              <a:t>line chart</a:t>
            </a:r>
            <a:r>
              <a:rPr lang="zh-CN" altLang="en-US" dirty="0"/>
              <a:t>）是指由折线或曲线组成的图形，常见的折线图有年份与</a:t>
            </a:r>
            <a:r>
              <a:rPr lang="en-US" altLang="zh-CN" dirty="0"/>
              <a:t>GDP</a:t>
            </a:r>
            <a:r>
              <a:rPr lang="zh-CN" altLang="en-US" dirty="0"/>
              <a:t>的对应图、时间序列图、房价走势图等。</a:t>
            </a:r>
            <a:endParaRPr lang="en-US" altLang="zh-CN" dirty="0"/>
          </a:p>
          <a:p>
            <a:pPr algn="just">
              <a:lnSpc>
                <a:spcPct val="100000"/>
              </a:lnSpc>
            </a:pPr>
            <a:r>
              <a:rPr lang="zh-CN" altLang="en-US" dirty="0"/>
              <a:t>在折线图中，</a:t>
            </a:r>
            <a:r>
              <a:rPr lang="zh-CN" altLang="en-US" dirty="0">
                <a:solidFill>
                  <a:srgbClr val="FF0000"/>
                </a:solidFill>
              </a:rPr>
              <a:t>类别数据沿水平轴均匀分布，所有值数据沿垂直轴均匀分布。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/>
              <a:t>matplotlib.pyplot </a:t>
            </a:r>
            <a:r>
              <a:rPr lang="zh-CN" altLang="en-US" dirty="0"/>
              <a:t>模块中绘制折线图使用的是</a:t>
            </a:r>
            <a:r>
              <a:rPr lang="en-US" altLang="zh-CN" dirty="0"/>
              <a:t>plot()</a:t>
            </a:r>
            <a:r>
              <a:rPr lang="zh-CN" altLang="en-US" dirty="0"/>
              <a:t>函数。该函数也能用于绘制更为复杂的函数图像，如</a:t>
            </a:r>
            <a:r>
              <a:rPr lang="zh-CN" altLang="en-US" dirty="0">
                <a:solidFill>
                  <a:srgbClr val="FF0000"/>
                </a:solidFill>
              </a:rPr>
              <a:t>多项式函数的曲线图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5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en-US" dirty="0"/>
              <a:t>折线图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0434" y="1534282"/>
            <a:ext cx="9982200" cy="9309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举例：绘制一条三次函数与一条一次函数曲线图。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2D20F1-4F70-41D5-9501-AF6A6980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2176"/>
              </p:ext>
            </p:extLst>
          </p:nvPr>
        </p:nvGraphicFramePr>
        <p:xfrm>
          <a:off x="612590" y="2081655"/>
          <a:ext cx="6925918" cy="4727441"/>
        </p:xfrm>
        <a:graphic>
          <a:graphicData uri="http://schemas.openxmlformats.org/drawingml/2006/table">
            <a:tbl>
              <a:tblPr firstRow="1" firstCol="1" bandRow="1"/>
              <a:tblGrid>
                <a:gridCol w="692591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47274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numpy as np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matplotlib.pyplot as plt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plt.rcParams['axes.unicode_minus']=False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用来正常显示负号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 = np.linspace(-10, 10, 100)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y1=x**3+2*x**2-3*x+350            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三次函数函数式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y2=30*x+50                        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一次函数函数式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plt.plot(x, y1,color='k',marker='|',lw=1.0,label='f1(x)')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绘制三次函数曲线，线型为实线，线宽为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，颜色为黑色，标记为竖线，标签为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f1(x)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plt.plot(x, y2,color='r',lw=1.0,label='f2(x)')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绘制一次函数曲线，线型为实线，线宽为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，颜色为红色，标签为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f2(x)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plt.title('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多项式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',fontsize=18)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添加标签，并设置字体大小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plt.xlabel('x',fontsize=16)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plt.ylabel('y',fontsize=16)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plt.legend()                    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显示图例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5" name="图片 4" descr="C:\Users\Lenovo\AppData\Local\Microsoft\Windows\INetCache\Content.MSO\42DA6A45.tmp">
            <a:extLst>
              <a:ext uri="{FF2B5EF4-FFF2-40B4-BE49-F238E27FC236}">
                <a16:creationId xmlns:a16="http://schemas.microsoft.com/office/drawing/2014/main" id="{A509AEB6-3543-4F62-B08A-D73E892E0B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56" y="2546408"/>
            <a:ext cx="4680788" cy="3743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1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en-US" dirty="0"/>
              <a:t>折线图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200434" y="1534281"/>
                <a:ext cx="9982200" cy="139353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/>
                  <a:t>举例：绘制</a:t>
                </a:r>
                <a:r>
                  <a:rPr lang="zh-CN" altLang="zh-CN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+350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及其导函数的对照曲线图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：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434" y="1534281"/>
                <a:ext cx="9982200" cy="1393535"/>
              </a:xfrm>
              <a:blipFill>
                <a:blip r:embed="rId3"/>
                <a:stretch>
                  <a:fillRect l="-1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2D20F1-4F70-41D5-9501-AF6A6980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11088"/>
              </p:ext>
            </p:extLst>
          </p:nvPr>
        </p:nvGraphicFramePr>
        <p:xfrm>
          <a:off x="571647" y="2927817"/>
          <a:ext cx="6716258" cy="3227323"/>
        </p:xfrm>
        <a:graphic>
          <a:graphicData uri="http://schemas.openxmlformats.org/drawingml/2006/table">
            <a:tbl>
              <a:tblPr firstRow="1" firstCol="1" bandRow="1"/>
              <a:tblGrid>
                <a:gridCol w="671625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2273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numpy as np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matplotlib.pyplot as plt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plt.rcParams['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font.sans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-serif']=['SimHei']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用来正常显示中文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plt.rcParams['axes.unicode_minus']=False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用来正常显示负号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 = np.linspace(-10,10,1000)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y1= x**4-x**3+2*x**2-3*x+350         # 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多项式原函数   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 = 4*x**3-3*x**2+4*x-3             # 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定义多项式一阶导函数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plt.plot(x, y1, 'r-',label='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原函数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') 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plt.plot(x, y2, 'g-.',label='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导函数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')  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plt.legend()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显示图例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6" name="Picture 172" descr="/var/folders/zt/_gpwfbgn0919jcl5k156sjtr0000gp/T/com.microsoft.Word/Content.MSO/F41D080B.tmp">
            <a:extLst>
              <a:ext uri="{FF2B5EF4-FFF2-40B4-BE49-F238E27FC236}">
                <a16:creationId xmlns:a16="http://schemas.microsoft.com/office/drawing/2014/main" id="{35AD82DD-9FF2-4C10-822A-DC933BA988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5" y="2927817"/>
            <a:ext cx="4904095" cy="32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77F282B-2E4F-474B-986E-81D1B01E685A}"/>
              </a:ext>
            </a:extLst>
          </p:cNvPr>
          <p:cNvSpPr/>
          <p:nvPr/>
        </p:nvSpPr>
        <p:spPr>
          <a:xfrm>
            <a:off x="3518085" y="2231048"/>
            <a:ext cx="3816824" cy="467139"/>
          </a:xfrm>
          <a:prstGeom prst="wedgeRoundRectCallout">
            <a:avLst>
              <a:gd name="adj1" fmla="val -49758"/>
              <a:gd name="adj2" fmla="val 8206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其导函数的定义在代码中自行定义</a:t>
            </a:r>
          </a:p>
        </p:txBody>
      </p:sp>
    </p:spTree>
    <p:extLst>
      <p:ext uri="{BB962C8B-B14F-4D97-AF65-F5344CB8AC3E}">
        <p14:creationId xmlns:p14="http://schemas.microsoft.com/office/powerpoint/2010/main" val="37742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12.3.1 </a:t>
            </a:r>
            <a:r>
              <a:rPr lang="zh-CN" altLang="en-US" dirty="0"/>
              <a:t>折线图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200434" y="1534281"/>
                <a:ext cx="9982200" cy="139353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/>
                  <a:t>举例：绘制</a:t>
                </a:r>
                <a:r>
                  <a:rPr lang="zh-CN" altLang="zh-CN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+350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及其导函数的对照曲线图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：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434" y="1534281"/>
                <a:ext cx="9982200" cy="1393535"/>
              </a:xfrm>
              <a:blipFill>
                <a:blip r:embed="rId3"/>
                <a:stretch>
                  <a:fillRect l="-1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2D20F1-4F70-41D5-9501-AF6A6980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77324"/>
              </p:ext>
            </p:extLst>
          </p:nvPr>
        </p:nvGraphicFramePr>
        <p:xfrm>
          <a:off x="696256" y="2693064"/>
          <a:ext cx="6591648" cy="4068636"/>
        </p:xfrm>
        <a:graphic>
          <a:graphicData uri="http://schemas.openxmlformats.org/drawingml/2006/table">
            <a:tbl>
              <a:tblPr firstRow="1" firstCol="1" bandRow="1"/>
              <a:tblGrid>
                <a:gridCol w="6591648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2273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numpy as np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matplotlib.pyplot as plt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np.poly1d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np.array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([1,-1,2,-3,350]))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多项式原函数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numpy.poly1d.deriv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方法返回多项式的一阶导函数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deri_func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func.deriv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(m=1)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 = np.linspace(-10,10,1000)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deri_func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x,y1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'r-',label='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原函数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') 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x,y2,'g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-.',label='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导函数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plt.xlabel('x')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plt.ylabel('y')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plt.legend()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显示图例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6" name="Picture 172" descr="/var/folders/zt/_gpwfbgn0919jcl5k156sjtr0000gp/T/com.microsoft.Word/Content.MSO/F41D080B.tmp">
            <a:extLst>
              <a:ext uri="{FF2B5EF4-FFF2-40B4-BE49-F238E27FC236}">
                <a16:creationId xmlns:a16="http://schemas.microsoft.com/office/drawing/2014/main" id="{35AD82DD-9FF2-4C10-822A-DC933BA988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4" y="3288935"/>
            <a:ext cx="4769397" cy="3227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77F282B-2E4F-474B-986E-81D1B01E685A}"/>
              </a:ext>
            </a:extLst>
          </p:cNvPr>
          <p:cNvSpPr/>
          <p:nvPr/>
        </p:nvSpPr>
        <p:spPr>
          <a:xfrm>
            <a:off x="4959475" y="2058120"/>
            <a:ext cx="5303641" cy="941728"/>
          </a:xfrm>
          <a:prstGeom prst="wedgeRoundRectCallout">
            <a:avLst>
              <a:gd name="adj1" fmla="val -39465"/>
              <a:gd name="adj2" fmla="val 70468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函数的求导过程也可利用 </a:t>
            </a:r>
            <a:r>
              <a:rPr lang="en-US" altLang="zh-CN" dirty="0" err="1">
                <a:solidFill>
                  <a:srgbClr val="FF0000"/>
                </a:solidFill>
              </a:rPr>
              <a:t>ployld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模块的 </a:t>
            </a:r>
            <a:r>
              <a:rPr lang="en-US" altLang="zh-CN" dirty="0">
                <a:solidFill>
                  <a:srgbClr val="FF0000"/>
                </a:solidFill>
              </a:rPr>
              <a:t>derive </a:t>
            </a:r>
            <a:r>
              <a:rPr lang="zh-CN" altLang="en-US" dirty="0">
                <a:solidFill>
                  <a:srgbClr val="FF0000"/>
                </a:solidFill>
              </a:rPr>
              <a:t>方法实现。求多项式原函数的一阶导函数可用</a:t>
            </a:r>
            <a:r>
              <a:rPr lang="en-US" altLang="zh-CN" kern="100" dirty="0" err="1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numpy.poly1d.deriv</a:t>
            </a:r>
            <a:r>
              <a:rPr lang="en-US" altLang="zh-CN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(m=1)</a:t>
            </a:r>
            <a:r>
              <a:rPr lang="zh-CN" altLang="en-US" dirty="0">
                <a:solidFill>
                  <a:srgbClr val="FF0000"/>
                </a:solidFill>
              </a:rPr>
              <a:t>语句来表示！</a:t>
            </a:r>
          </a:p>
        </p:txBody>
      </p:sp>
    </p:spTree>
    <p:extLst>
      <p:ext uri="{BB962C8B-B14F-4D97-AF65-F5344CB8AC3E}">
        <p14:creationId xmlns:p14="http://schemas.microsoft.com/office/powerpoint/2010/main" val="7140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en-US" dirty="0"/>
              <a:t>柱状图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柱状图</a:t>
            </a:r>
            <a:r>
              <a:rPr lang="zh-CN" altLang="en-US" dirty="0"/>
              <a:t>（</a:t>
            </a:r>
            <a:r>
              <a:rPr lang="en-US" altLang="zh-CN" dirty="0"/>
              <a:t>bar chart</a:t>
            </a:r>
            <a:r>
              <a:rPr lang="zh-CN" altLang="en-US" dirty="0"/>
              <a:t>）是一种以长方形的长度表示变量数值大小的统计图表，用来比较两个或两个以上数值的差别，通常用于展示数据量较小的数据集分析结果。在绘图时，常常将长方形的柱体分隔开来以突出每组数据的独立性。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matplotlib.pyplot </a:t>
            </a:r>
            <a:r>
              <a:rPr lang="zh-CN" altLang="en-US" dirty="0"/>
              <a:t>模块中绘制柱状图的基本语法格式为：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plt.bar</a:t>
            </a:r>
            <a:r>
              <a:rPr lang="en-US" altLang="zh-CN" dirty="0">
                <a:solidFill>
                  <a:srgbClr val="FF0000"/>
                </a:solidFill>
              </a:rPr>
              <a:t>(h) (X</a:t>
            </a:r>
            <a:r>
              <a:rPr lang="zh-CN" altLang="en-US" dirty="0">
                <a:solidFill>
                  <a:srgbClr val="FF0000"/>
                </a:solidFill>
              </a:rPr>
              <a:t>轴序列列表</a:t>
            </a:r>
            <a:r>
              <a:rPr lang="en-US" altLang="zh-CN" dirty="0">
                <a:solidFill>
                  <a:srgbClr val="FF0000"/>
                </a:solidFill>
              </a:rPr>
              <a:t>, Y</a:t>
            </a:r>
            <a:r>
              <a:rPr lang="zh-CN" altLang="en-US" dirty="0">
                <a:solidFill>
                  <a:srgbClr val="FF0000"/>
                </a:solidFill>
              </a:rPr>
              <a:t>轴序列列表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可选参数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zh-CN" altLang="en-US" dirty="0">
                <a:solidFill>
                  <a:srgbClr val="FF0000"/>
                </a:solidFill>
              </a:rPr>
              <a:t>可选参数</a:t>
            </a:r>
            <a:r>
              <a:rPr lang="en-US" altLang="zh-CN" dirty="0">
                <a:solidFill>
                  <a:srgbClr val="FF0000"/>
                </a:solidFill>
              </a:rPr>
              <a:t>2,…</a:t>
            </a:r>
            <a:r>
              <a:rPr lang="zh-CN" altLang="en-US" dirty="0">
                <a:solidFill>
                  <a:srgbClr val="FF0000"/>
                </a:solidFill>
              </a:rPr>
              <a:t>可选参数</a:t>
            </a:r>
            <a:r>
              <a:rPr lang="en-US" altLang="zh-CN" dirty="0">
                <a:solidFill>
                  <a:srgbClr val="FF0000"/>
                </a:solidFill>
              </a:rPr>
              <a:t>n)</a:t>
            </a:r>
            <a:endParaRPr lang="zh-CN" alt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注意：</a:t>
            </a:r>
            <a:r>
              <a:rPr lang="en-US" altLang="zh-CN" dirty="0"/>
              <a:t>bar() </a:t>
            </a:r>
            <a:r>
              <a:rPr lang="zh-CN" altLang="en-US" dirty="0"/>
              <a:t>用于绘制纵向柱状图，而 </a:t>
            </a:r>
            <a:r>
              <a:rPr lang="en-US" altLang="zh-CN" dirty="0" err="1"/>
              <a:t>barh</a:t>
            </a:r>
            <a:r>
              <a:rPr lang="en-US" altLang="zh-CN" dirty="0"/>
              <a:t>() </a:t>
            </a:r>
            <a:r>
              <a:rPr lang="zh-CN" altLang="en-US" dirty="0"/>
              <a:t>用来绘制横向柱状图。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en-US" dirty="0"/>
              <a:t>柱状图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除 </a:t>
            </a:r>
            <a:r>
              <a:rPr lang="en-US" altLang="zh-CN" dirty="0"/>
              <a:t>plot() </a:t>
            </a:r>
            <a:r>
              <a:rPr lang="zh-CN" altLang="en-US" dirty="0"/>
              <a:t>函数的一些属性参数（如线形、线宽等）外，其余参数均能在柱状图中使用。下表</a:t>
            </a:r>
            <a:r>
              <a:rPr lang="zh-CN" altLang="zh-CN" dirty="0"/>
              <a:t>显示了</a:t>
            </a:r>
            <a:r>
              <a:rPr lang="en-US" altLang="zh-CN" dirty="0"/>
              <a:t> bar() </a:t>
            </a:r>
            <a:r>
              <a:rPr lang="zh-CN" altLang="zh-CN" dirty="0"/>
              <a:t>函数的一些可选的参数</a:t>
            </a:r>
            <a:r>
              <a:rPr lang="zh-CN" altLang="en-US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E7F249-D5D4-4245-9577-C354DDE23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" r="304"/>
          <a:stretch/>
        </p:blipFill>
        <p:spPr>
          <a:xfrm>
            <a:off x="1733265" y="2802623"/>
            <a:ext cx="8911989" cy="37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en-US" dirty="0"/>
              <a:t>柱状图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举例：绘制含多个项目数据的柱状图，如三组数据堆叠的情况。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0A6707-0BF9-479B-BEA0-26D318522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4848"/>
              </p:ext>
            </p:extLst>
          </p:nvPr>
        </p:nvGraphicFramePr>
        <p:xfrm>
          <a:off x="815526" y="2155468"/>
          <a:ext cx="6738214" cy="4652836"/>
        </p:xfrm>
        <a:graphic>
          <a:graphicData uri="http://schemas.openxmlformats.org/drawingml/2006/table">
            <a:tbl>
              <a:tblPr firstRow="1" firstCol="1" bandRow="1"/>
              <a:tblGrid>
                <a:gridCol w="673821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14052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np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matplotlib.pyplot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</a:t>
                      </a:r>
                      <a:endParaRPr lang="en-US" altLang="zh-CN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 = ['a', 'b', 'c', 'd', 'e', 'f', 'g', 'h', 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 'j']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[6, 5, 8, 5, 6, 6, 8, 9, 8, 10]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[5, 3, 6, 4, 3, 4, 7, 4, 4, 6]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y3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[4, 1, 2, 1, 2, 1, 6, 2, 3, 2]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plt.bar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label=“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label1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”, color=‘red’)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数据一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plt.bar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label=“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label2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”,color=‘orange’)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数据二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plt.bar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y3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label=“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label3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”, color=‘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lightgreen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’)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数据三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plt.xticks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np.arange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(x)), x, rotation=0,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=10)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plt.legend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(loc="upper left")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防止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和图像重合显示不出来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font.sans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-serif'] = ['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SimHei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']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正常显示中文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plt.ylabel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数量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=15)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plt.xlabel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('name',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=15)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plt.title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("title",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=20)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5" name="Picture 174" descr="/var/folders/zt/_gpwfbgn0919jcl5k156sjtr0000gp/T/com.microsoft.Word/Content.MSO/2C6A3456.tmp">
            <a:extLst>
              <a:ext uri="{FF2B5EF4-FFF2-40B4-BE49-F238E27FC236}">
                <a16:creationId xmlns:a16="http://schemas.microsoft.com/office/drawing/2014/main" id="{7AE868BE-468D-4810-8B93-E4B2345FB4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740" y="2683717"/>
            <a:ext cx="4508391" cy="3543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8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734474"/>
          </a:xfrm>
        </p:spPr>
        <p:txBody>
          <a:bodyPr/>
          <a:lstStyle/>
          <a:p>
            <a:pPr algn="ctr"/>
            <a:r>
              <a:rPr lang="en-US" altLang="zh-CN" dirty="0"/>
              <a:t>12.1 </a:t>
            </a:r>
            <a:r>
              <a:rPr lang="zh-CN" altLang="en-US" dirty="0"/>
              <a:t>交互式图表绘制包</a:t>
            </a:r>
          </a:p>
        </p:txBody>
      </p:sp>
    </p:spTree>
    <p:extLst>
      <p:ext uri="{BB962C8B-B14F-4D97-AF65-F5344CB8AC3E}">
        <p14:creationId xmlns:p14="http://schemas.microsoft.com/office/powerpoint/2010/main" val="23978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12.3.2 </a:t>
            </a:r>
            <a:r>
              <a:rPr lang="zh-CN" altLang="en-US" dirty="0"/>
              <a:t>柱状图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举例：绘制含多个项目数据的柱状图，如三组数据堆叠的情况。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0A6707-0BF9-479B-BEA0-26D318522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45830"/>
              </p:ext>
            </p:extLst>
          </p:nvPr>
        </p:nvGraphicFramePr>
        <p:xfrm>
          <a:off x="669752" y="2242058"/>
          <a:ext cx="6738214" cy="4357180"/>
        </p:xfrm>
        <a:graphic>
          <a:graphicData uri="http://schemas.openxmlformats.org/drawingml/2006/table">
            <a:tbl>
              <a:tblPr firstRow="1" firstCol="1" bandRow="1"/>
              <a:tblGrid>
                <a:gridCol w="673821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9007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%matplotlib inline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np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from matplotlib 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pyplot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</a:t>
                      </a:r>
                      <a:endParaRPr lang="en-US" altLang="zh-CN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 = 8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np.arange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(n)+1      #X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取值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1,2,3,4,5,6,7,8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，表示柱的个数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#uniform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均匀分布的随机数，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0.5-1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均匀分布的数，一共有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个</a:t>
                      </a:r>
                      <a:endParaRPr lang="en-US" altLang="zh-CN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np.random.uniform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0.5,1.0,n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np.random.uniform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0.5,1.0,n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endParaRPr lang="zh-CN" altLang="en-US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plt.bar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alpha=0.9, width = 0.35,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facecolor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lightskyblue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edgecolor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'white', label='one',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plt.bar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X+0.35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alpha=0.9, width = 0.35,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facecolor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yellowgreen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edgecolor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'white', label='second',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plt.legend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(loc="upper left")      # label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的位置在左上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6" name="Picture 23" descr="/var/folders/zt/_gpwfbgn0919jcl5k156sjtr0000gp/T/com.microsoft.Word/Content.MSO/A9D4DAD4.tmp">
            <a:extLst>
              <a:ext uri="{FF2B5EF4-FFF2-40B4-BE49-F238E27FC236}">
                <a16:creationId xmlns:a16="http://schemas.microsoft.com/office/drawing/2014/main" id="{F8D7D59B-3B93-4896-85DE-147D9AA413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66" y="2996268"/>
            <a:ext cx="4748171" cy="338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7DAB8AB5-1710-4ADF-9DD3-8300D64D0C54}"/>
              </a:ext>
            </a:extLst>
          </p:cNvPr>
          <p:cNvSpPr/>
          <p:nvPr/>
        </p:nvSpPr>
        <p:spPr>
          <a:xfrm>
            <a:off x="8269358" y="1386681"/>
            <a:ext cx="3472068" cy="1609587"/>
          </a:xfrm>
          <a:prstGeom prst="cloudCallout">
            <a:avLst>
              <a:gd name="adj1" fmla="val -21202"/>
              <a:gd name="adj2" fmla="val 77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思考：如何修改代码能得到</a:t>
            </a:r>
            <a:r>
              <a:rPr lang="zh-CN" altLang="zh-CN" dirty="0"/>
              <a:t>横向排列的柱状图</a:t>
            </a:r>
            <a:r>
              <a:rPr lang="zh-CN" altLang="en-US" dirty="0"/>
              <a:t>？</a:t>
            </a:r>
            <a:endParaRPr lang="zh-CN" altLang="en-US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12.3.3 </a:t>
            </a:r>
            <a:r>
              <a:rPr lang="zh-CN" altLang="en-US" dirty="0"/>
              <a:t>直方图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直方图</a:t>
            </a:r>
            <a:r>
              <a:rPr lang="zh-CN" altLang="en-US" dirty="0"/>
              <a:t>（</a:t>
            </a:r>
            <a:r>
              <a:rPr lang="en-US" altLang="zh-CN" dirty="0"/>
              <a:t>histogram</a:t>
            </a:r>
            <a:r>
              <a:rPr lang="zh-CN" altLang="en-US" dirty="0"/>
              <a:t>）也称质量分布图，是一种统计报告图，用一系列高度不等的纵向条纹或线段来表示数据分布的情况。直方图中一般用横轴表示数据类型，纵轴表示分布情况。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matplotlib.pyplot</a:t>
            </a:r>
            <a:r>
              <a:rPr lang="en-US" altLang="zh-CN" dirty="0"/>
              <a:t> </a:t>
            </a:r>
            <a:r>
              <a:rPr lang="zh-CN" altLang="en-US" dirty="0"/>
              <a:t>模块</a:t>
            </a:r>
            <a:r>
              <a:rPr lang="zh-CN" altLang="zh-CN" dirty="0"/>
              <a:t>中绘制直方图使用的是</a:t>
            </a:r>
            <a:r>
              <a:rPr lang="en-US" altLang="zh-CN" dirty="0"/>
              <a:t> hist() </a:t>
            </a:r>
            <a:r>
              <a:rPr lang="zh-CN" altLang="zh-CN" dirty="0"/>
              <a:t>函数。其基本语法格式为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plt.hist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数据列表，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可选参数列表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  <a:r>
              <a:rPr lang="en-US" altLang="zh-CN" dirty="0"/>
              <a:t>  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12.3.3 </a:t>
            </a:r>
            <a:r>
              <a:rPr lang="zh-CN" altLang="en-US" dirty="0"/>
              <a:t>直方图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hist()</a:t>
            </a:r>
            <a:r>
              <a:rPr lang="zh-CN" altLang="en-US" dirty="0"/>
              <a:t>函数的部分可选参数如下表所示：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3DB5B6-57D1-49B6-A556-9F843FE87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"/>
          <a:stretch/>
        </p:blipFill>
        <p:spPr>
          <a:xfrm>
            <a:off x="2364785" y="2103783"/>
            <a:ext cx="7462429" cy="47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12.3.3 </a:t>
            </a:r>
            <a:r>
              <a:rPr lang="zh-CN" altLang="en-US" dirty="0"/>
              <a:t>直方图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1467678"/>
            <a:ext cx="99822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举例：绘制一个简单的直方图。要求从</a:t>
            </a:r>
            <a:r>
              <a:rPr lang="en-US" altLang="zh-CN" dirty="0"/>
              <a:t>0-100</a:t>
            </a:r>
            <a:r>
              <a:rPr lang="zh-CN" altLang="en-US" dirty="0"/>
              <a:t>的区间中随机产生了</a:t>
            </a:r>
            <a:r>
              <a:rPr lang="en-US" altLang="zh-CN" dirty="0"/>
              <a:t>100</a:t>
            </a:r>
            <a:r>
              <a:rPr lang="zh-CN" altLang="en-US" dirty="0"/>
              <a:t>个整数，以</a:t>
            </a:r>
            <a:r>
              <a:rPr lang="en-US" altLang="zh-CN" dirty="0"/>
              <a:t>10</a:t>
            </a:r>
            <a:r>
              <a:rPr lang="zh-CN" altLang="en-US" dirty="0"/>
              <a:t>个随机整数为一组，直方图给出各个区间随机产生的数值的个数。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0A6707-0BF9-479B-BEA0-26D318522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42430"/>
              </p:ext>
            </p:extLst>
          </p:nvPr>
        </p:nvGraphicFramePr>
        <p:xfrm>
          <a:off x="656502" y="2431859"/>
          <a:ext cx="6738214" cy="4349941"/>
        </p:xfrm>
        <a:graphic>
          <a:graphicData uri="http://schemas.openxmlformats.org/drawingml/2006/table">
            <a:tbl>
              <a:tblPr firstRow="1" firstCol="1" bandRow="1"/>
              <a:tblGrid>
                <a:gridCol w="673821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14052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matplotlib.pyplot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</a:t>
                      </a:r>
                      <a:endParaRPr lang="en-US" altLang="zh-CN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np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x=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np.random.randint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(0,100,100) 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生成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[0-100]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之间的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个数据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bins=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np.arange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(0,101,10)   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设置连续的边界值，即直方图的分布区间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[0,10],[10,20]...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plt.hist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x,bins,color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lightgreen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 alpha=0.5)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#alpha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设置透明度，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为完全透明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plt.xlabel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('scores')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plt.ylabel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('count')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plt.xlim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(0,100)  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轴分布范围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6" name="图片 5" descr="C:\Users\Lenovo\AppData\Local\Microsoft\Windows\INetCache\Content.MSO\57B32371.tmp">
            <a:extLst>
              <a:ext uri="{FF2B5EF4-FFF2-40B4-BE49-F238E27FC236}">
                <a16:creationId xmlns:a16="http://schemas.microsoft.com/office/drawing/2014/main" id="{81868C25-3EC0-4B75-87BE-4FDB0259AA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58" y="3087281"/>
            <a:ext cx="4895673" cy="3433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6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12.3.4 </a:t>
            </a:r>
            <a:r>
              <a:rPr lang="zh-CN" altLang="en-US" dirty="0"/>
              <a:t>饼图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饼图</a:t>
            </a:r>
            <a:r>
              <a:rPr lang="zh-CN" altLang="en-US" dirty="0"/>
              <a:t>（</a:t>
            </a:r>
            <a:r>
              <a:rPr lang="en-US" altLang="zh-CN" dirty="0"/>
              <a:t>pie chart</a:t>
            </a:r>
            <a:r>
              <a:rPr lang="zh-CN" altLang="en-US" dirty="0"/>
              <a:t>）用于显示一个数据集合中各项数据的大小及其与数据总和的比例。饼图中的每个扇形表示总体中的一个类别，其面积取决于相应部分占总体的百分比，每个部分的数值是该部分数据在整个饼图的百分比的数值。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常见的饼图有股权结构图、投资结构图、市场份额图等。注意，饼图中所有扇形区域的百分比之和总应为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matplotlib.pyplot</a:t>
            </a:r>
            <a:r>
              <a:rPr lang="en-US" altLang="zh-CN" dirty="0"/>
              <a:t> </a:t>
            </a:r>
            <a:r>
              <a:rPr lang="zh-CN" altLang="en-US" dirty="0"/>
              <a:t>模块</a:t>
            </a:r>
            <a:r>
              <a:rPr lang="zh-CN" altLang="zh-CN" dirty="0"/>
              <a:t>中绘制饼图使用的是</a:t>
            </a:r>
            <a:r>
              <a:rPr lang="en-US" altLang="zh-CN" dirty="0"/>
              <a:t>pie()</a:t>
            </a:r>
            <a:r>
              <a:rPr lang="zh-CN" altLang="zh-CN" dirty="0"/>
              <a:t>函数，其基本语法格式为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plt.pie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数据列表，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可选参数列表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6759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12.3.4 </a:t>
            </a:r>
            <a:r>
              <a:rPr lang="zh-CN" altLang="en-US" dirty="0"/>
              <a:t>饼图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0645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pie()</a:t>
            </a:r>
            <a:r>
              <a:rPr lang="zh-CN" altLang="zh-CN" dirty="0"/>
              <a:t>函数的部分可选参数如</a:t>
            </a:r>
            <a:r>
              <a:rPr lang="zh-CN" altLang="en-US" dirty="0"/>
              <a:t>下表</a:t>
            </a:r>
            <a:r>
              <a:rPr lang="zh-CN" altLang="zh-CN" dirty="0"/>
              <a:t>所示</a:t>
            </a:r>
            <a:r>
              <a:rPr lang="zh-CN" altLang="en-US" dirty="0"/>
              <a:t>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A7E4E8-383A-4FBB-9C0C-4A1099FB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171" y="2123661"/>
            <a:ext cx="8853805" cy="34952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23BC07-D54D-4CB7-A49F-88621A57776E}"/>
              </a:ext>
            </a:extLst>
          </p:cNvPr>
          <p:cNvSpPr/>
          <p:nvPr/>
        </p:nvSpPr>
        <p:spPr>
          <a:xfrm>
            <a:off x="1103382" y="5662636"/>
            <a:ext cx="9982200" cy="95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/>
              <a:t>Matplotlib</a:t>
            </a:r>
            <a:r>
              <a:rPr lang="zh-CN" altLang="en-US" sz="2000" dirty="0"/>
              <a:t>中默认的饼图展示效果会将其显示为椭圆形，若想要显示为圆形饼图，可以通过让饼图的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轴的单位相等来实现，其语法格式为：</a:t>
            </a:r>
            <a:r>
              <a:rPr lang="en-US" altLang="zh-CN" sz="2000" dirty="0" err="1">
                <a:solidFill>
                  <a:srgbClr val="FF0000"/>
                </a:solidFill>
              </a:rPr>
              <a:t>plt.axis</a:t>
            </a:r>
            <a:r>
              <a:rPr lang="en-US" altLang="zh-CN" sz="2000" dirty="0">
                <a:solidFill>
                  <a:srgbClr val="FF0000"/>
                </a:solidFill>
              </a:rPr>
              <a:t>('equal')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12.3.4 </a:t>
            </a:r>
            <a:r>
              <a:rPr lang="zh-CN" altLang="en-US" dirty="0"/>
              <a:t>饼图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0645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/>
              <a:t>举例：绘制一个简单的表示家庭支出比例的饼图，每一个饼块分别表示：“娱乐”、“育儿”、“饮食”、“房贷”、“交通”、“其它”等支出项，分别对应比例为</a:t>
            </a:r>
            <a:r>
              <a:rPr lang="en-US" altLang="zh-CN" sz="1800" dirty="0"/>
              <a:t>2%</a:t>
            </a:r>
            <a:r>
              <a:rPr lang="zh-CN" altLang="en-US" sz="1800" dirty="0"/>
              <a:t>、</a:t>
            </a:r>
            <a:r>
              <a:rPr lang="en-US" altLang="zh-CN" sz="1800" dirty="0"/>
              <a:t>5%</a:t>
            </a:r>
            <a:r>
              <a:rPr lang="zh-CN" altLang="en-US" sz="1800" dirty="0"/>
              <a:t>、</a:t>
            </a:r>
            <a:r>
              <a:rPr lang="en-US" altLang="zh-CN" sz="1800" dirty="0"/>
              <a:t>12%</a:t>
            </a:r>
            <a:r>
              <a:rPr lang="zh-CN" altLang="en-US" sz="1800" dirty="0"/>
              <a:t>、</a:t>
            </a:r>
            <a:r>
              <a:rPr lang="en-US" altLang="zh-CN" sz="1800" dirty="0"/>
              <a:t>70%</a:t>
            </a:r>
            <a:r>
              <a:rPr lang="zh-CN" altLang="en-US" sz="1800" dirty="0"/>
              <a:t>、</a:t>
            </a:r>
            <a:r>
              <a:rPr lang="en-US" altLang="zh-CN" sz="1800" dirty="0"/>
              <a:t>2%</a:t>
            </a:r>
            <a:r>
              <a:rPr lang="zh-CN" altLang="en-US" sz="1800" dirty="0"/>
              <a:t>、</a:t>
            </a:r>
            <a:r>
              <a:rPr lang="en-US" altLang="zh-CN" sz="1800" dirty="0"/>
              <a:t>9%</a:t>
            </a:r>
            <a:r>
              <a:rPr lang="zh-CN" altLang="en-US" sz="1800" dirty="0"/>
              <a:t>。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3EC9D5-17BE-4C53-9ADB-7F142256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98725"/>
              </p:ext>
            </p:extLst>
          </p:nvPr>
        </p:nvGraphicFramePr>
        <p:xfrm>
          <a:off x="1104900" y="2478241"/>
          <a:ext cx="6738214" cy="4349941"/>
        </p:xfrm>
        <a:graphic>
          <a:graphicData uri="http://schemas.openxmlformats.org/drawingml/2006/table">
            <a:tbl>
              <a:tblPr firstRow="1" firstCol="1" bandRow="1"/>
              <a:tblGrid>
                <a:gridCol w="673821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14052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matplotlib.pyplot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</a:t>
                      </a:r>
                      <a:endParaRPr lang="en-US" altLang="zh-CN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font.sans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-serif']=['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SimHei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']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正常显示中文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labels= ['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娱乐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育儿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饮食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房贷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交通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其它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’]#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数据项标签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sizes = [2,5,12,70,2,9]  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数据项占比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explode = (0,0,0,0.1,0,0)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凸出显示“房贷”扇形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plt.pie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sizes,explode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explode,labels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labels,autopct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='%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1.1f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%%',shadow=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False,startangle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=150)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绘制饼图，显示数据块占比，扇形无阴影效果，绘图起始角度从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轴正方向逆时针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画起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plt.title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("1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月份家庭支出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")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plt.axis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('equal')     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使饼图长宽相等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7" name="图片 6" descr="C:\Users\Lenovo\AppData\Local\Microsoft\Windows\INetCache\Content.MSO\74A7E52B.tmp">
            <a:extLst>
              <a:ext uri="{FF2B5EF4-FFF2-40B4-BE49-F238E27FC236}">
                <a16:creationId xmlns:a16="http://schemas.microsoft.com/office/drawing/2014/main" id="{6EA1FCCA-FC0D-4B86-A19D-A416D7E2E9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504" y="2995598"/>
            <a:ext cx="4679865" cy="339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8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12.3.5 </a:t>
            </a:r>
            <a:r>
              <a:rPr lang="zh-CN" altLang="en-US" dirty="0"/>
              <a:t>散点图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1816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散点图</a:t>
            </a:r>
            <a:r>
              <a:rPr lang="zh-CN" altLang="en-US" dirty="0"/>
              <a:t>（</a:t>
            </a:r>
            <a:r>
              <a:rPr lang="en-US" altLang="zh-CN" dirty="0"/>
              <a:t>scatter</a:t>
            </a:r>
            <a:r>
              <a:rPr lang="zh-CN" altLang="en-US" dirty="0"/>
              <a:t>）是科研绘图中最常见的图形类型之一，通常用于显示和比较数值。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散点图将所有的数据以点的形式展现在直角坐标系上，每个点的坐标由变量的数值决定，可以显示出变量在坐标中位置及其之间的距离，观测变量之间的相互关系和紧密程度。通过观察散点图上数据点的分布情况，可以推断出变量间的相关性。如果变量之间不存在相互关系，那么在散点图上就会表现为随机分布的离散的点，如果存在某种相关性，那么大部分的数据点就会相对密集并以某种趋势呈现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散点图通常用于显示和比较数值，不光可以显示趋势，还能显示数据集群的形状，以及在数据云团中各数据点的分布关系，可以提供三类关键信息：①变量之间是否存在数量关联趋势；②如果存在关联趋势，是线性还是非线性的；③观察是否有存在离群值，从而分析这些离群值对建模分析的影响。</a:t>
            </a:r>
          </a:p>
        </p:txBody>
      </p:sp>
    </p:spTree>
    <p:extLst>
      <p:ext uri="{BB962C8B-B14F-4D97-AF65-F5344CB8AC3E}">
        <p14:creationId xmlns:p14="http://schemas.microsoft.com/office/powerpoint/2010/main" val="1413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12.3.5 </a:t>
            </a:r>
            <a:r>
              <a:rPr lang="zh-CN" altLang="en-US" dirty="0"/>
              <a:t>散点图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544995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 err="1"/>
              <a:t>matplotlib.pyplot</a:t>
            </a:r>
            <a:r>
              <a:rPr lang="en-US" altLang="zh-CN" dirty="0"/>
              <a:t> </a:t>
            </a:r>
            <a:r>
              <a:rPr lang="zh-CN" altLang="en-US" dirty="0"/>
              <a:t>模块</a:t>
            </a:r>
            <a:r>
              <a:rPr lang="zh-CN" altLang="zh-CN" dirty="0"/>
              <a:t>中绘制饼图使用的是</a:t>
            </a:r>
            <a:r>
              <a:rPr lang="en-US" altLang="zh-CN" dirty="0"/>
              <a:t>scatter()</a:t>
            </a:r>
            <a:r>
              <a:rPr lang="zh-CN" altLang="zh-CN" dirty="0"/>
              <a:t>函数，其基本语法格式为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plt</a:t>
            </a:r>
            <a:r>
              <a:rPr lang="en-US" altLang="zh-CN" dirty="0">
                <a:solidFill>
                  <a:srgbClr val="FF0000"/>
                </a:solidFill>
              </a:rPr>
              <a:t>. scatter (X</a:t>
            </a:r>
            <a:r>
              <a:rPr lang="zh-CN" altLang="en-US" dirty="0">
                <a:solidFill>
                  <a:srgbClr val="FF0000"/>
                </a:solidFill>
              </a:rPr>
              <a:t>坐标列表</a:t>
            </a:r>
            <a:r>
              <a:rPr lang="en-US" altLang="zh-CN" dirty="0">
                <a:solidFill>
                  <a:srgbClr val="FF0000"/>
                </a:solidFill>
              </a:rPr>
              <a:t>, Y</a:t>
            </a:r>
            <a:r>
              <a:rPr lang="zh-CN" altLang="en-US" dirty="0">
                <a:solidFill>
                  <a:srgbClr val="FF0000"/>
                </a:solidFill>
              </a:rPr>
              <a:t>坐标列表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可选参数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zh-CN" altLang="en-US" dirty="0">
                <a:solidFill>
                  <a:srgbClr val="FF0000"/>
                </a:solidFill>
              </a:rPr>
              <a:t>可选参数</a:t>
            </a:r>
            <a:r>
              <a:rPr lang="en-US" altLang="zh-CN" dirty="0">
                <a:solidFill>
                  <a:srgbClr val="FF0000"/>
                </a:solidFill>
              </a:rPr>
              <a:t>2, …</a:t>
            </a:r>
            <a:r>
              <a:rPr lang="zh-CN" altLang="en-US" dirty="0">
                <a:solidFill>
                  <a:srgbClr val="FF0000"/>
                </a:solidFill>
              </a:rPr>
              <a:t>可选参数</a:t>
            </a:r>
            <a:r>
              <a:rPr lang="en-US" altLang="zh-CN" dirty="0">
                <a:solidFill>
                  <a:srgbClr val="FF0000"/>
                </a:solidFill>
              </a:rPr>
              <a:t>n)</a:t>
            </a:r>
          </a:p>
          <a:p>
            <a:pPr algn="just">
              <a:lnSpc>
                <a:spcPct val="100000"/>
              </a:lnSpc>
            </a:pPr>
            <a:r>
              <a:rPr lang="en-US" altLang="zh-CN" dirty="0"/>
              <a:t>scatter() </a:t>
            </a:r>
            <a:r>
              <a:rPr lang="zh-CN" altLang="zh-CN" dirty="0"/>
              <a:t>函数的部分可选参数如</a:t>
            </a:r>
            <a:r>
              <a:rPr lang="zh-CN" altLang="en-US" dirty="0"/>
              <a:t>下表</a:t>
            </a:r>
            <a:r>
              <a:rPr lang="zh-CN" altLang="zh-CN" dirty="0"/>
              <a:t>所示：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CB980A-E0EC-40E4-A77F-1E451137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43" y="3322154"/>
            <a:ext cx="8569913" cy="21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12.3.5 </a:t>
            </a:r>
            <a:r>
              <a:rPr lang="zh-CN" altLang="en-US" dirty="0"/>
              <a:t>散点图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577008"/>
            <a:ext cx="9982200" cy="492980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/>
              <a:t>举例：绘制一个含有两类数据的散点图，数据均为随机产生的</a:t>
            </a:r>
            <a:r>
              <a:rPr lang="en-US" altLang="zh-CN" dirty="0"/>
              <a:t>100</a:t>
            </a:r>
            <a:r>
              <a:rPr lang="zh-CN" altLang="en-US" dirty="0"/>
              <a:t>个数，以散点类型加以区分。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4FF9BA-7B1E-44E7-A389-7178B740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43685"/>
              </p:ext>
            </p:extLst>
          </p:nvPr>
        </p:nvGraphicFramePr>
        <p:xfrm>
          <a:off x="1104900" y="2531250"/>
          <a:ext cx="6409083" cy="4068636"/>
        </p:xfrm>
        <a:graphic>
          <a:graphicData uri="http://schemas.openxmlformats.org/drawingml/2006/table">
            <a:tbl>
              <a:tblPr firstRow="1" firstCol="1" bandRow="1"/>
              <a:tblGrid>
                <a:gridCol w="6409083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14052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matplotlib.pyplot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</a:t>
                      </a:r>
                      <a:endParaRPr lang="en-US" altLang="zh-CN" sz="16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as np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font.sans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-serif']=['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SimHei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’]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正常显示中文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x1,y1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np.random.rand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(100),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np.random.rand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(100)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x2,y2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np.random.rand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(100),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np.random.rand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(100)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plt.scatter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y1,color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=‘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b’,marker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=‘*’)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散点图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，散点为蓝色五角星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plt.scatter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y2,color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='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g',marker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='o’)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散点图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，散点为绿色实心圆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plt.title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散点图示例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=20) 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plt.xlabel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('x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=16)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plt.ylabel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('y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轴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',</a:t>
                      </a: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=16)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plt.grid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               #</a:t>
                      </a:r>
                      <a:r>
                        <a:rPr lang="zh-CN" altLang="en-US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显示网格线</a:t>
                      </a:r>
                    </a:p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16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6" name="Picture 178" descr="/var/folders/zt/_gpwfbgn0919jcl5k156sjtr0000gp/T/com.microsoft.Word/Content.MSO/2B686E.tmp">
            <a:extLst>
              <a:ext uri="{FF2B5EF4-FFF2-40B4-BE49-F238E27FC236}">
                <a16:creationId xmlns:a16="http://schemas.microsoft.com/office/drawing/2014/main" id="{312D1E99-1786-4844-985E-516E63B493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82" y="2881865"/>
            <a:ext cx="4678017" cy="3253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1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12.1.1  </a:t>
            </a:r>
            <a:r>
              <a:rPr lang="zh-CN" altLang="en-US" dirty="0"/>
              <a:t>认识 </a:t>
            </a:r>
            <a:r>
              <a:rPr lang="en-US" altLang="zh-CN" dirty="0"/>
              <a:t>matplotlib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258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matplotlib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Python </a:t>
            </a:r>
            <a:r>
              <a:rPr lang="zh-CN" altLang="en-US" sz="2000" dirty="0"/>
              <a:t>最基本的</a:t>
            </a:r>
            <a:r>
              <a:rPr lang="zh-CN" altLang="en-US" sz="2000" dirty="0">
                <a:solidFill>
                  <a:srgbClr val="FF0000"/>
                </a:solidFill>
              </a:rPr>
              <a:t>二维</a:t>
            </a:r>
            <a:r>
              <a:rPr lang="zh-CN" altLang="en-US" sz="2000" dirty="0"/>
              <a:t>绘图库，也可进行简单的三维绘图。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能在各种交互式环境中将数据绘制各类图形，达到</a:t>
            </a:r>
            <a:r>
              <a:rPr lang="zh-CN" altLang="en-US" sz="2000" dirty="0">
                <a:solidFill>
                  <a:srgbClr val="FF0000"/>
                </a:solidFill>
              </a:rPr>
              <a:t>出版打印的质量级别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可输出多种不同格式的可视化图表，如</a:t>
            </a:r>
            <a:r>
              <a:rPr lang="zh-CN" altLang="en-US" sz="2000" dirty="0">
                <a:solidFill>
                  <a:srgbClr val="FF0000"/>
                </a:solidFill>
              </a:rPr>
              <a:t>折线图、散点图、柱状图、饼图、直方图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数据分析处理包 </a:t>
            </a:r>
            <a:r>
              <a:rPr lang="en-US" altLang="zh-CN" sz="2000" dirty="0">
                <a:solidFill>
                  <a:srgbClr val="FF0000"/>
                </a:solidFill>
              </a:rPr>
              <a:t>NumPy </a:t>
            </a:r>
            <a:r>
              <a:rPr lang="zh-CN" altLang="en-US" sz="2000" dirty="0"/>
              <a:t>常与 </a:t>
            </a:r>
            <a:r>
              <a:rPr lang="en-US" altLang="zh-CN" sz="2000" dirty="0"/>
              <a:t>Matplotlib </a:t>
            </a:r>
            <a:r>
              <a:rPr lang="zh-CN" altLang="en-US" sz="2000" dirty="0"/>
              <a:t>共同出现与使用。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可通过</a:t>
            </a:r>
            <a:r>
              <a:rPr lang="en-US" altLang="zh-CN" sz="2000" dirty="0"/>
              <a:t>pip </a:t>
            </a:r>
            <a:r>
              <a:rPr lang="zh-CN" altLang="en-US" sz="2000" dirty="0"/>
              <a:t>从</a:t>
            </a:r>
            <a:r>
              <a:rPr lang="en-US" altLang="zh-CN" sz="2000" dirty="0" err="1"/>
              <a:t>PyPI</a:t>
            </a:r>
            <a:r>
              <a:rPr lang="en-US" altLang="zh-CN" sz="2000" dirty="0"/>
              <a:t> </a:t>
            </a:r>
            <a:r>
              <a:rPr lang="zh-CN" altLang="en-US" sz="2000" dirty="0"/>
              <a:t>安装，也可在安装</a:t>
            </a:r>
            <a:r>
              <a:rPr lang="en-US" altLang="zh-CN" sz="2000" dirty="0"/>
              <a:t>Anaconda</a:t>
            </a:r>
            <a:r>
              <a:rPr lang="zh-CN" altLang="en-US" sz="2000" dirty="0"/>
              <a:t>集成开发环境时同步安装。</a:t>
            </a:r>
            <a:endParaRPr lang="en-US" altLang="zh-CN" sz="2000" dirty="0"/>
          </a:p>
          <a:p>
            <a:pPr marL="228600" lvl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matplotlib Gallery</a:t>
            </a:r>
            <a:r>
              <a:rPr lang="zh-CN" altLang="en-US" sz="2000" dirty="0">
                <a:solidFill>
                  <a:srgbClr val="FF0000"/>
                </a:solidFill>
              </a:rPr>
              <a:t>（网址：</a:t>
            </a:r>
            <a:r>
              <a:rPr lang="en-US" altLang="zh-CN" sz="2000" dirty="0" err="1">
                <a:solidFill>
                  <a:srgbClr val="FF0000"/>
                </a:solidFill>
              </a:rPr>
              <a:t>matplotlib.org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gallery.html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中有大量的缩略图形及其对应的实现源程序，可供读者参考学习。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311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12.3.5 </a:t>
            </a:r>
            <a:r>
              <a:rPr lang="zh-CN" altLang="en-US" dirty="0"/>
              <a:t>散点图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577008"/>
            <a:ext cx="9982200" cy="492980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/>
              <a:t>举例：</a:t>
            </a:r>
            <a:r>
              <a:rPr lang="zh-CN" altLang="zh-CN" dirty="0"/>
              <a:t>根据正弦函数绘制散点图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4FF9BA-7B1E-44E7-A389-7178B740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72153"/>
              </p:ext>
            </p:extLst>
          </p:nvPr>
        </p:nvGraphicFramePr>
        <p:xfrm>
          <a:off x="1104900" y="2923390"/>
          <a:ext cx="5150126" cy="2357601"/>
        </p:xfrm>
        <a:graphic>
          <a:graphicData uri="http://schemas.openxmlformats.org/drawingml/2006/table">
            <a:tbl>
              <a:tblPr firstRow="1" firstCol="1" bandRow="1"/>
              <a:tblGrid>
                <a:gridCol w="5150126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35760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np.arange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(0,20,0.1)   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构建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之间数值的数组，步长为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0.1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 = 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np.sin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(x)           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对数组中所有的元素求正弦值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plt.scatter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7" name="图片 6" descr="C:\Users\Lenovo\AppData\Local\Microsoft\Windows\INetCache\Content.MSO\913A835.tmp">
            <a:extLst>
              <a:ext uri="{FF2B5EF4-FFF2-40B4-BE49-F238E27FC236}">
                <a16:creationId xmlns:a16="http://schemas.microsoft.com/office/drawing/2014/main" id="{7A22580F-EB83-46B9-BE22-17C0B06BCC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35" y="2481042"/>
            <a:ext cx="5022243" cy="3439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——The end——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258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matplotlib.pyplot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pyplot </a:t>
            </a:r>
            <a:r>
              <a:rPr lang="zh-CN" altLang="zh-CN" sz="2000" dirty="0"/>
              <a:t>是</a:t>
            </a:r>
            <a:r>
              <a:rPr lang="en-US" altLang="zh-CN" sz="2000" dirty="0"/>
              <a:t> matplotlib </a:t>
            </a:r>
            <a:r>
              <a:rPr lang="zh-CN" altLang="zh-CN" sz="2000" dirty="0"/>
              <a:t>的基本接口之一，</a:t>
            </a:r>
            <a:r>
              <a:rPr lang="zh-CN" altLang="zh-CN" sz="2000" dirty="0">
                <a:solidFill>
                  <a:srgbClr val="FF0000"/>
                </a:solidFill>
              </a:rPr>
              <a:t>包含了一组命令式函数用于各类图形的绘制</a:t>
            </a:r>
            <a:r>
              <a:rPr lang="zh-CN" altLang="zh-CN" sz="2000" dirty="0"/>
              <a:t>，是</a:t>
            </a:r>
            <a:r>
              <a:rPr lang="en-US" altLang="zh-CN" sz="2000" dirty="0"/>
              <a:t> Python </a:t>
            </a:r>
            <a:r>
              <a:rPr lang="zh-CN" altLang="zh-CN" sz="2000" dirty="0"/>
              <a:t>中交互式绘图的主要功能模块。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编写程序的过程中，可用</a:t>
            </a:r>
            <a:r>
              <a:rPr lang="en-US" altLang="zh-CN" sz="2000" dirty="0"/>
              <a:t> “matplotlib.pyplot” </a:t>
            </a:r>
            <a:r>
              <a:rPr lang="zh-CN" altLang="en-US" sz="2000" dirty="0"/>
              <a:t>形式</a:t>
            </a:r>
            <a:r>
              <a:rPr lang="zh-CN" altLang="zh-CN" sz="2000" dirty="0"/>
              <a:t>来调用</a:t>
            </a:r>
            <a:r>
              <a:rPr lang="en-US" altLang="zh-CN" sz="2000" dirty="0"/>
              <a:t> pyplot </a:t>
            </a:r>
            <a:r>
              <a:rPr lang="zh-CN" altLang="zh-CN" sz="2000" dirty="0"/>
              <a:t>模块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28600" lvl="2">
              <a:spcBef>
                <a:spcPts val="18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导入</a:t>
            </a:r>
            <a:r>
              <a:rPr lang="en-US" altLang="zh-CN" sz="2400" dirty="0">
                <a:solidFill>
                  <a:srgbClr val="FF0000"/>
                </a:solidFill>
              </a:rPr>
              <a:t>pyplot</a:t>
            </a:r>
            <a:r>
              <a:rPr lang="zh-CN" altLang="zh-CN" sz="2400" dirty="0">
                <a:solidFill>
                  <a:srgbClr val="FF0000"/>
                </a:solidFill>
              </a:rPr>
              <a:t>模块时使用如下语句：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E53204-FE8E-40CD-B642-52FA18439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60539"/>
              </p:ext>
            </p:extLst>
          </p:nvPr>
        </p:nvGraphicFramePr>
        <p:xfrm>
          <a:off x="1911888" y="4305333"/>
          <a:ext cx="7990447" cy="394187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matplotlib.pyplot 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as plt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F4D5D63-FBA9-47BB-86AA-D792EEB26313}"/>
              </a:ext>
            </a:extLst>
          </p:cNvPr>
          <p:cNvSpPr/>
          <p:nvPr/>
        </p:nvSpPr>
        <p:spPr>
          <a:xfrm>
            <a:off x="6689146" y="4854421"/>
            <a:ext cx="2892177" cy="1616765"/>
          </a:xfrm>
          <a:prstGeom prst="wedgeRoundRectCallout">
            <a:avLst>
              <a:gd name="adj1" fmla="val -58863"/>
              <a:gd name="adj2" fmla="val -7022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just"/>
            <a:r>
              <a:rPr lang="zh-CN" altLang="zh-CN" sz="2000" dirty="0">
                <a:solidFill>
                  <a:schemeClr val="tx2"/>
                </a:solidFill>
              </a:rPr>
              <a:t>为避免在程序中重复输入这段较长代码的不便，</a:t>
            </a:r>
            <a:r>
              <a:rPr lang="zh-CN" altLang="zh-CN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</a:rPr>
              <a:t>plt</a:t>
            </a:r>
            <a:r>
              <a:rPr lang="zh-CN" altLang="zh-CN" sz="2000" dirty="0">
                <a:solidFill>
                  <a:srgbClr val="FF0000"/>
                </a:solidFill>
              </a:rPr>
              <a:t>作为其别名</a:t>
            </a:r>
            <a:r>
              <a:rPr lang="zh-CN" altLang="zh-CN" sz="2000" dirty="0">
                <a:solidFill>
                  <a:schemeClr val="tx2"/>
                </a:solidFill>
              </a:rPr>
              <a:t>，以提高编码的效率</a:t>
            </a:r>
            <a:r>
              <a:rPr lang="zh-CN" altLang="en-US" sz="2000" dirty="0">
                <a:solidFill>
                  <a:schemeClr val="tx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077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2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绘制一个简单的坐标图，将下述代码在</a:t>
            </a:r>
            <a:r>
              <a:rPr lang="en-US" altLang="zh-CN" sz="2000" dirty="0"/>
              <a:t>Notebook</a:t>
            </a:r>
            <a:r>
              <a:rPr lang="zh-CN" altLang="en-US" sz="2000" dirty="0"/>
              <a:t>中运行后得到右图所示的坐标图。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D1BFD0-C603-4593-B582-26B563FDD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82766"/>
              </p:ext>
            </p:extLst>
          </p:nvPr>
        </p:nvGraphicFramePr>
        <p:xfrm>
          <a:off x="1104900" y="2818252"/>
          <a:ext cx="5520771" cy="2689733"/>
        </p:xfrm>
        <a:graphic>
          <a:graphicData uri="http://schemas.openxmlformats.org/drawingml/2006/table">
            <a:tbl>
              <a:tblPr firstRow="1" firstCol="1" bandRow="1"/>
              <a:tblGrid>
                <a:gridCol w="5520771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577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导入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pyplot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模块并命名为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matplotlib.pyplot as plt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#Y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坐标取值对应列表</a:t>
                      </a:r>
                      <a:endParaRPr lang="en-US" altLang="zh-CN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listy=[15,58,70,36,9,47]</a:t>
                      </a:r>
                      <a:endParaRPr lang="zh-CN" alt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plt.plot(range(1,7),listy) 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绘制坐标图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    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显示图像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8" name="图片 7" descr="C:\Users\Lenovo\AppData\Local\Microsoft\Windows\INetCache\Content.MSO\9BAD49F9.tmp">
            <a:extLst>
              <a:ext uri="{FF2B5EF4-FFF2-40B4-BE49-F238E27FC236}">
                <a16:creationId xmlns:a16="http://schemas.microsoft.com/office/drawing/2014/main" id="{20D5FCD4-8E99-47D4-96B1-892D9540C8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73" y="2663758"/>
            <a:ext cx="4718533" cy="3390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786A5A-FC1E-4943-8E2A-351994679D8A}"/>
              </a:ext>
            </a:extLst>
          </p:cNvPr>
          <p:cNvCxnSpPr>
            <a:cxnSpLocks/>
          </p:cNvCxnSpPr>
          <p:nvPr/>
        </p:nvCxnSpPr>
        <p:spPr>
          <a:xfrm>
            <a:off x="3379507" y="5061262"/>
            <a:ext cx="494680" cy="99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C90233F-8C5C-41D0-A74B-19259280C8AD}"/>
              </a:ext>
            </a:extLst>
          </p:cNvPr>
          <p:cNvSpPr/>
          <p:nvPr/>
        </p:nvSpPr>
        <p:spPr>
          <a:xfrm>
            <a:off x="651492" y="6054659"/>
            <a:ext cx="10933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zh-CN" altLang="en-US" dirty="0">
                <a:solidFill>
                  <a:srgbClr val="FF0000"/>
                </a:solidFill>
              </a:rPr>
              <a:t>语句含义</a:t>
            </a:r>
            <a:r>
              <a:rPr lang="zh-CN" altLang="en-US" dirty="0"/>
              <a:t>：</a:t>
            </a:r>
            <a:r>
              <a:rPr lang="zh-CN" altLang="zh-CN" dirty="0"/>
              <a:t>使用</a:t>
            </a:r>
            <a:r>
              <a:rPr lang="en-US" altLang="zh-CN" dirty="0"/>
              <a:t>range(1,7)</a:t>
            </a:r>
            <a:r>
              <a:rPr lang="zh-CN" altLang="zh-CN" dirty="0"/>
              <a:t>函数在</a:t>
            </a:r>
            <a:r>
              <a:rPr lang="en-US" altLang="zh-CN" dirty="0"/>
              <a:t>X</a:t>
            </a:r>
            <a:r>
              <a:rPr lang="zh-CN" altLang="zh-CN" dirty="0"/>
              <a:t>坐标取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6</a:t>
            </a:r>
            <a:r>
              <a:rPr lang="zh-CN" altLang="zh-CN" dirty="0"/>
              <a:t>的整数作为坐标点，再令</a:t>
            </a:r>
            <a:r>
              <a:rPr lang="en-US" altLang="zh-CN" dirty="0"/>
              <a:t>listy</a:t>
            </a:r>
            <a:r>
              <a:rPr lang="zh-CN" altLang="zh-CN" dirty="0"/>
              <a:t>中的值为对应每一个</a:t>
            </a:r>
            <a:r>
              <a:rPr lang="en-US" altLang="zh-CN" dirty="0"/>
              <a:t>X</a:t>
            </a:r>
            <a:r>
              <a:rPr lang="zh-CN" altLang="zh-CN" dirty="0"/>
              <a:t>坐标点上的</a:t>
            </a:r>
            <a:r>
              <a:rPr lang="en-US" altLang="zh-CN" dirty="0"/>
              <a:t>Y</a:t>
            </a:r>
            <a:r>
              <a:rPr lang="zh-CN" altLang="zh-CN" dirty="0"/>
              <a:t>坐标值，调用</a:t>
            </a:r>
            <a:r>
              <a:rPr lang="en-US" altLang="zh-CN" dirty="0"/>
              <a:t>plt.plot()</a:t>
            </a:r>
            <a:r>
              <a:rPr lang="zh-CN" altLang="zh-CN" dirty="0"/>
              <a:t>函数来创建这六个点的坐标图，并用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r>
              <a:rPr lang="zh-CN" altLang="zh-CN" dirty="0"/>
              <a:t>函数显示图像</a:t>
            </a:r>
            <a:r>
              <a:rPr lang="zh-CN" altLang="en-US" dirty="0"/>
              <a:t>。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r>
              <a:rPr lang="en-US" altLang="zh-CN" dirty="0"/>
              <a:t>——plot()</a:t>
            </a:r>
            <a:r>
              <a:rPr lang="zh-CN" altLang="en-US" dirty="0"/>
              <a:t>函数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25887"/>
          </a:xfrm>
        </p:spPr>
        <p:txBody>
          <a:bodyPr>
            <a:normAutofit/>
          </a:bodyPr>
          <a:lstStyle/>
          <a:p>
            <a:r>
              <a:rPr lang="en-US" altLang="zh-CN" dirty="0"/>
              <a:t>plot()</a:t>
            </a:r>
            <a:r>
              <a:rPr lang="zh-CN" altLang="zh-CN" dirty="0"/>
              <a:t>函数会根据指定的坐标绘制</a:t>
            </a:r>
            <a:r>
              <a:rPr lang="zh-CN" altLang="zh-CN" dirty="0">
                <a:solidFill>
                  <a:srgbClr val="FF0000"/>
                </a:solidFill>
              </a:rPr>
              <a:t>折线图</a:t>
            </a:r>
            <a:r>
              <a:rPr lang="zh-CN" altLang="en-US" dirty="0"/>
              <a:t>，其</a:t>
            </a:r>
            <a:r>
              <a:rPr lang="zh-CN" altLang="zh-CN" dirty="0"/>
              <a:t>语法格式为：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plt.plot (X</a:t>
            </a:r>
            <a:r>
              <a:rPr lang="zh-CN" altLang="zh-CN" dirty="0">
                <a:solidFill>
                  <a:srgbClr val="FF0000"/>
                </a:solidFill>
              </a:rPr>
              <a:t>坐标列表，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zh-CN" dirty="0">
                <a:solidFill>
                  <a:srgbClr val="FF0000"/>
                </a:solidFill>
              </a:rPr>
              <a:t>坐标列表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zh-CN" dirty="0"/>
              <a:t>绘图完成后函数一般不会立刻显示图像，需要调用</a:t>
            </a:r>
            <a:r>
              <a:rPr lang="en-US" altLang="zh-CN" dirty="0"/>
              <a:t> show() </a:t>
            </a:r>
            <a:r>
              <a:rPr lang="zh-CN" altLang="zh-CN" dirty="0"/>
              <a:t>方法显示，其语法格式为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 </a:t>
            </a:r>
            <a:r>
              <a:rPr lang="en-US" altLang="zh-CN" sz="1800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plt.show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或者，使用一个魔法函数（</a:t>
            </a:r>
            <a:r>
              <a:rPr lang="en-US" altLang="zh-CN" dirty="0"/>
              <a:t>Magic Functions</a:t>
            </a:r>
            <a:r>
              <a:rPr lang="zh-CN" altLang="en-US" dirty="0"/>
              <a:t>），即 “</a:t>
            </a:r>
            <a:r>
              <a:rPr lang="en-US" altLang="zh-CN" dirty="0">
                <a:solidFill>
                  <a:srgbClr val="FF0000"/>
                </a:solidFill>
              </a:rPr>
              <a:t>%matplotlib inline</a:t>
            </a:r>
            <a:r>
              <a:rPr lang="en-US" altLang="zh-CN" dirty="0"/>
              <a:t>” 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它是一个在 </a:t>
            </a:r>
            <a:r>
              <a:rPr lang="en-US" altLang="zh-CN" sz="1800" dirty="0" err="1"/>
              <a:t>IPython</a:t>
            </a:r>
            <a:r>
              <a:rPr lang="en-US" altLang="zh-CN" sz="1800" dirty="0"/>
              <a:t> </a:t>
            </a:r>
            <a:r>
              <a:rPr lang="zh-CN" altLang="en-US" sz="1800" dirty="0"/>
              <a:t>预先定义好的、可以通过命令行的语法形式来访问的函数。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这一段魔术指令放在</a:t>
            </a:r>
            <a:r>
              <a:rPr lang="zh-CN" altLang="en-US" sz="1800" dirty="0">
                <a:solidFill>
                  <a:srgbClr val="FF0000"/>
                </a:solidFill>
              </a:rPr>
              <a:t>代码的开头</a:t>
            </a:r>
            <a:r>
              <a:rPr lang="zh-CN" altLang="en-US" sz="1800" dirty="0"/>
              <a:t>，在执行完 </a:t>
            </a:r>
            <a:r>
              <a:rPr lang="en-US" altLang="zh-CN" sz="1800" dirty="0"/>
              <a:t>plt.plot() </a:t>
            </a:r>
            <a:r>
              <a:rPr lang="zh-CN" altLang="en-US" sz="1800" dirty="0"/>
              <a:t>绘制图形之后，</a:t>
            </a:r>
            <a:r>
              <a:rPr lang="zh-CN" altLang="en-US" sz="1800" dirty="0">
                <a:solidFill>
                  <a:srgbClr val="FF0000"/>
                </a:solidFill>
              </a:rPr>
              <a:t>不需要调用 </a:t>
            </a:r>
            <a:r>
              <a:rPr lang="en-US" altLang="zh-CN" sz="1800" dirty="0" err="1">
                <a:solidFill>
                  <a:srgbClr val="FF0000"/>
                </a:solidFill>
              </a:rPr>
              <a:t>plt.show</a:t>
            </a:r>
            <a:r>
              <a:rPr lang="en-US" altLang="zh-CN" sz="1800" dirty="0">
                <a:solidFill>
                  <a:srgbClr val="FF0000"/>
                </a:solidFill>
              </a:rPr>
              <a:t>() </a:t>
            </a:r>
            <a:r>
              <a:rPr lang="zh-CN" altLang="en-US" sz="1800" dirty="0"/>
              <a:t>就能够在 </a:t>
            </a:r>
            <a:r>
              <a:rPr lang="en-US" altLang="zh-CN" sz="1800" dirty="0"/>
              <a:t>Notebook </a:t>
            </a:r>
            <a:r>
              <a:rPr lang="zh-CN" altLang="en-US" sz="1800" dirty="0"/>
              <a:t>中显示图形。</a:t>
            </a:r>
            <a:r>
              <a:rPr lang="zh-CN" altLang="en-US" sz="2000" b="1" dirty="0">
                <a:solidFill>
                  <a:srgbClr val="00B050"/>
                </a:solidFill>
              </a:rPr>
              <a:t>注意：仅限于在 </a:t>
            </a:r>
            <a:r>
              <a:rPr lang="en-US" altLang="zh-CN" sz="2000" b="1" dirty="0" err="1">
                <a:solidFill>
                  <a:srgbClr val="00B050"/>
                </a:solidFill>
              </a:rPr>
              <a:t>Jupyter</a:t>
            </a:r>
            <a:r>
              <a:rPr lang="en-US" altLang="zh-CN" sz="2000" b="1" dirty="0">
                <a:solidFill>
                  <a:srgbClr val="00B050"/>
                </a:solidFill>
              </a:rPr>
              <a:t> Notebook </a:t>
            </a:r>
            <a:r>
              <a:rPr lang="zh-CN" altLang="en-US" sz="2000" b="1" dirty="0">
                <a:solidFill>
                  <a:srgbClr val="00B050"/>
                </a:solidFill>
              </a:rPr>
              <a:t>之内使用。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99D3AF-4AFF-4D08-A817-6737C4DC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42731"/>
              </p:ext>
            </p:extLst>
          </p:nvPr>
        </p:nvGraphicFramePr>
        <p:xfrm>
          <a:off x="6970233" y="5751442"/>
          <a:ext cx="4115349" cy="1030357"/>
        </p:xfrm>
        <a:graphic>
          <a:graphicData uri="http://schemas.openxmlformats.org/drawingml/2006/table">
            <a:tbl>
              <a:tblPr firstRow="1" firstCol="1" bandRow="1"/>
              <a:tblGrid>
                <a:gridCol w="4115349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0303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%matplotlib inline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plt.plot(range(1,7),\ [15,58,70,36,9,47])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C2BA4EC-8A5F-4796-BCBA-D503FD70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16592"/>
              </p:ext>
            </p:extLst>
          </p:nvPr>
        </p:nvGraphicFramePr>
        <p:xfrm>
          <a:off x="1104900" y="5751442"/>
          <a:ext cx="3971026" cy="1007166"/>
        </p:xfrm>
        <a:graphic>
          <a:graphicData uri="http://schemas.openxmlformats.org/drawingml/2006/table">
            <a:tbl>
              <a:tblPr firstRow="1" firstCol="1" bandRow="1"/>
              <a:tblGrid>
                <a:gridCol w="3971026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10071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listy=[15,58,70,36,9,47]</a:t>
                      </a:r>
                      <a:endParaRPr lang="zh-CN" altLang="en-US" sz="2000" kern="1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plt.plot(range(1,7),listy)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                </a:t>
                      </a:r>
                      <a:endParaRPr lang="zh-CN" altLang="en-US" sz="2000" kern="1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160B6D4-1C6E-419A-A71F-D67269899750}"/>
              </a:ext>
            </a:extLst>
          </p:cNvPr>
          <p:cNvSpPr txBox="1"/>
          <p:nvPr/>
        </p:nvSpPr>
        <p:spPr>
          <a:xfrm>
            <a:off x="5497609" y="6066565"/>
            <a:ext cx="105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等价于：</a:t>
            </a:r>
          </a:p>
        </p:txBody>
      </p:sp>
    </p:spTree>
    <p:extLst>
      <p:ext uri="{BB962C8B-B14F-4D97-AF65-F5344CB8AC3E}">
        <p14:creationId xmlns:p14="http://schemas.microsoft.com/office/powerpoint/2010/main" val="31338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r>
              <a:rPr lang="en-US" altLang="zh-CN" dirty="0"/>
              <a:t>——plot()</a:t>
            </a:r>
            <a:r>
              <a:rPr lang="zh-CN" altLang="en-US" dirty="0"/>
              <a:t>函数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2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在一个坐标轴上绘制多个线形图。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D1BFD0-C603-4593-B582-26B563FDD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94323"/>
              </p:ext>
            </p:extLst>
          </p:nvPr>
        </p:nvGraphicFramePr>
        <p:xfrm>
          <a:off x="641074" y="2902571"/>
          <a:ext cx="6236804" cy="2832227"/>
        </p:xfrm>
        <a:graphic>
          <a:graphicData uri="http://schemas.openxmlformats.org/drawingml/2006/table">
            <a:tbl>
              <a:tblPr firstRow="1" firstCol="1" bandRow="1"/>
              <a:tblGrid>
                <a:gridCol w="6236804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2577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listy1=[15,58,70,36,9,47]     #Y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坐标取值对应列表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listx2=[1,2,4,7,10,13]        #X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坐标取值对应列表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listy2=[10,11,49,85,67,1]     #Y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坐标取值对应列表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plt.plot(range(1,7),listy1)   #</a:t>
                      </a:r>
                      <a:r>
                        <a:rPr lang="zh-CN" altLang="en-US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绘制坐标图</a:t>
                      </a: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plt.plot(listx2,listy2)       #</a:t>
                      </a:r>
                      <a:r>
                        <a:rPr lang="zh-CN" altLang="en-US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绘制坐标图</a:t>
                      </a:r>
                      <a:r>
                        <a:rPr lang="en-US" altLang="zh-CN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altLang="zh-CN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()                    #</a:t>
                      </a:r>
                      <a:r>
                        <a:rPr lang="zh-CN" altLang="en-US" sz="18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显示所有图像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  <p:pic>
        <p:nvPicPr>
          <p:cNvPr id="9" name="图片 8" descr="C:\Users\Lenovo\AppData\Local\Microsoft\Windows\INetCache\Content.MSO\998CB76F.tmp">
            <a:extLst>
              <a:ext uri="{FF2B5EF4-FFF2-40B4-BE49-F238E27FC236}">
                <a16:creationId xmlns:a16="http://schemas.microsoft.com/office/drawing/2014/main" id="{9880747F-AFC9-40EF-88F6-DC1A4F9033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37" y="2782985"/>
            <a:ext cx="5009321" cy="3359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D120E90-6334-4C8E-81FC-EDF3809DB947}"/>
              </a:ext>
            </a:extLst>
          </p:cNvPr>
          <p:cNvSpPr/>
          <p:nvPr/>
        </p:nvSpPr>
        <p:spPr>
          <a:xfrm>
            <a:off x="4838632" y="1561843"/>
            <a:ext cx="3742289" cy="467139"/>
          </a:xfrm>
          <a:prstGeom prst="wedgeRoundRectCallout">
            <a:avLst>
              <a:gd name="adj1" fmla="val -49758"/>
              <a:gd name="adj2" fmla="val 8206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通过多次调用</a:t>
            </a:r>
            <a:r>
              <a:rPr lang="en-US" altLang="zh-CN" dirty="0">
                <a:solidFill>
                  <a:srgbClr val="FF0000"/>
                </a:solidFill>
              </a:rPr>
              <a:t>plt.plot() </a:t>
            </a:r>
            <a:r>
              <a:rPr lang="zh-CN" altLang="en-US" dirty="0">
                <a:solidFill>
                  <a:srgbClr val="FF0000"/>
                </a:solidFill>
              </a:rPr>
              <a:t>函数来实现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6B296C-4978-4DF6-B524-1F29E1B712FB}"/>
              </a:ext>
            </a:extLst>
          </p:cNvPr>
          <p:cNvCxnSpPr>
            <a:cxnSpLocks/>
          </p:cNvCxnSpPr>
          <p:nvPr/>
        </p:nvCxnSpPr>
        <p:spPr>
          <a:xfrm flipH="1">
            <a:off x="7195930" y="5500326"/>
            <a:ext cx="450575" cy="680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06E1CD5-6693-4F4F-A07C-4D33941FA963}"/>
              </a:ext>
            </a:extLst>
          </p:cNvPr>
          <p:cNvSpPr/>
          <p:nvPr/>
        </p:nvSpPr>
        <p:spPr>
          <a:xfrm>
            <a:off x="568326" y="6253150"/>
            <a:ext cx="11053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即便没有事先设定线条颜色，系统也会自动的为这两个不同的线形图设置不同的颜色，以示区分！</a:t>
            </a:r>
          </a:p>
        </p:txBody>
      </p:sp>
    </p:spTree>
    <p:extLst>
      <p:ext uri="{BB962C8B-B14F-4D97-AF65-F5344CB8AC3E}">
        <p14:creationId xmlns:p14="http://schemas.microsoft.com/office/powerpoint/2010/main" val="40662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12.1.2  matplotlib. pyplot</a:t>
            </a:r>
            <a:r>
              <a:rPr lang="zh-CN" altLang="en-US" dirty="0"/>
              <a:t>模块</a:t>
            </a:r>
            <a:r>
              <a:rPr lang="en-US" altLang="zh-CN" dirty="0"/>
              <a:t>——</a:t>
            </a:r>
            <a:r>
              <a:rPr lang="zh-CN" altLang="en-US" dirty="0"/>
              <a:t>坐标取值范围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坐标取值范围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若没有预先指定该范围，系统会根据数据大小自动地给出判断，给出最适合的坐标取值范围。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设置坐标取值范围的语法为：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plt.xlim</a:t>
            </a:r>
            <a:r>
              <a:rPr lang="zh-CN" altLang="en-US" sz="2000" dirty="0">
                <a:solidFill>
                  <a:srgbClr val="FF0000"/>
                </a:solidFill>
              </a:rPr>
              <a:t>（起始值，终止值）      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设置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坐标范围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plt.ylim</a:t>
            </a:r>
            <a:r>
              <a:rPr lang="zh-CN" altLang="en-US" sz="2000" dirty="0">
                <a:solidFill>
                  <a:srgbClr val="FF0000"/>
                </a:solidFill>
              </a:rPr>
              <a:t>（起始值，终止值）      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设置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zh-CN" altLang="en-US" sz="2000" dirty="0">
                <a:solidFill>
                  <a:srgbClr val="FF0000"/>
                </a:solidFill>
              </a:rPr>
              <a:t>坐标范围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举例：</a:t>
            </a:r>
            <a:endParaRPr lang="en-US" altLang="zh-CN" sz="18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310794-C080-4FCE-9755-8EFA9C4F9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63891"/>
              </p:ext>
            </p:extLst>
          </p:nvPr>
        </p:nvGraphicFramePr>
        <p:xfrm>
          <a:off x="2240231" y="5098773"/>
          <a:ext cx="7990447" cy="914401"/>
        </p:xfrm>
        <a:graphic>
          <a:graphicData uri="http://schemas.openxmlformats.org/drawingml/2006/table">
            <a:tbl>
              <a:tblPr firstRow="1" firstCol="1" bandRow="1"/>
              <a:tblGrid>
                <a:gridCol w="7990447">
                  <a:extLst>
                    <a:ext uri="{9D8B030D-6E8A-4147-A177-3AD203B41FA5}">
                      <a16:colId xmlns:a16="http://schemas.microsoft.com/office/drawing/2014/main" val="165711208"/>
                    </a:ext>
                  </a:extLst>
                </a:gridCol>
              </a:tblGrid>
              <a:tr h="914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plt.xlim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(0,15) 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坐标范围为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plt.ylim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(0,100)             #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坐标范围为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kern="1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7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AFF00-647E-4627-9B6C-A5CDC1F3220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23100</TotalTime>
  <Words>4684</Words>
  <Application>Microsoft Office PowerPoint</Application>
  <PresentationFormat>宽屏</PresentationFormat>
  <Paragraphs>391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Cambria Math</vt:lpstr>
      <vt:lpstr>Consolas</vt:lpstr>
      <vt:lpstr>Euphemia</vt:lpstr>
      <vt:lpstr>Plantagenet Cherokee</vt:lpstr>
      <vt:lpstr>Wingdings</vt:lpstr>
      <vt:lpstr>Academic Literature 16x9</vt:lpstr>
      <vt:lpstr>第12讲 数据可视化</vt:lpstr>
      <vt:lpstr>教学内容</vt:lpstr>
      <vt:lpstr>12.1 交互式图表绘制包</vt:lpstr>
      <vt:lpstr>12.1.1  认识 matplotlib</vt:lpstr>
      <vt:lpstr>12.1.2  matplotlib. pyplot模块</vt:lpstr>
      <vt:lpstr>12.1.2  matplotlib. pyplot模块</vt:lpstr>
      <vt:lpstr>12.1.2  matplotlib. pyplot模块——plot()函数</vt:lpstr>
      <vt:lpstr>12.1.2  matplotlib. pyplot模块——plot()函数</vt:lpstr>
      <vt:lpstr>12.1.2  matplotlib. pyplot模块——坐标取值范围</vt:lpstr>
      <vt:lpstr>12.1.2  matplotlib. pyplot模块——坐标刻度</vt:lpstr>
      <vt:lpstr>12.1.2  matplotlib. pyplot模块——添加网格线</vt:lpstr>
      <vt:lpstr>12.1.2  matplotlib. pyplot模块</vt:lpstr>
      <vt:lpstr>12.2 图表基本布局</vt:lpstr>
      <vt:lpstr>12.2.1 设置线条、颜色与标记</vt:lpstr>
      <vt:lpstr>12.2.1 设置线条、颜色与标记</vt:lpstr>
      <vt:lpstr>12.2.1 设置线条、颜色与标记</vt:lpstr>
      <vt:lpstr>12.2.1 设置线条、颜色与标记</vt:lpstr>
      <vt:lpstr>12.2.2 添加标签、注释与图例</vt:lpstr>
      <vt:lpstr>12.2.2 添加标签、注释与图例</vt:lpstr>
      <vt:lpstr>12.2.2 添加标签、注释与图例</vt:lpstr>
      <vt:lpstr>12.2.2 正确显示中文字体</vt:lpstr>
      <vt:lpstr>12.3 基础图表绘制</vt:lpstr>
      <vt:lpstr>12.3.1 折线图</vt:lpstr>
      <vt:lpstr>12.3.1 折线图</vt:lpstr>
      <vt:lpstr>12.3.1 折线图</vt:lpstr>
      <vt:lpstr>12.3.1 折线图</vt:lpstr>
      <vt:lpstr>12.3.2 柱状图</vt:lpstr>
      <vt:lpstr>12.3.2 柱状图</vt:lpstr>
      <vt:lpstr>12.3.2 柱状图</vt:lpstr>
      <vt:lpstr>12.3.2 柱状图</vt:lpstr>
      <vt:lpstr>12.3.3 直方图</vt:lpstr>
      <vt:lpstr>12.3.3 直方图</vt:lpstr>
      <vt:lpstr>12.3.3 直方图</vt:lpstr>
      <vt:lpstr>12.3.4 饼图</vt:lpstr>
      <vt:lpstr>12.3.4 饼图</vt:lpstr>
      <vt:lpstr>12.3.4 饼图</vt:lpstr>
      <vt:lpstr>12.3.5 散点图</vt:lpstr>
      <vt:lpstr>12.3.5 散点图</vt:lpstr>
      <vt:lpstr>12.3.5 散点图</vt:lpstr>
      <vt:lpstr>12.3.5 散点图</vt:lpstr>
      <vt:lpstr> ——The end——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raziya ahat</dc:creator>
  <cp:lastModifiedBy>ahat raziya</cp:lastModifiedBy>
  <cp:revision>220</cp:revision>
  <dcterms:created xsi:type="dcterms:W3CDTF">2014-04-17T22:28:38Z</dcterms:created>
  <dcterms:modified xsi:type="dcterms:W3CDTF">2020-02-28T11:00:55Z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