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95" r:id="rId7"/>
    <p:sldId id="296" r:id="rId8"/>
    <p:sldId id="298" r:id="rId9"/>
    <p:sldId id="297" r:id="rId10"/>
    <p:sldId id="299" r:id="rId11"/>
    <p:sldId id="300" r:id="rId12"/>
    <p:sldId id="259" r:id="rId13"/>
    <p:sldId id="301" r:id="rId14"/>
    <p:sldId id="302" r:id="rId15"/>
    <p:sldId id="303" r:id="rId16"/>
    <p:sldId id="304" r:id="rId17"/>
    <p:sldId id="283" r:id="rId18"/>
    <p:sldId id="305" r:id="rId19"/>
    <p:sldId id="306" r:id="rId20"/>
    <p:sldId id="307" r:id="rId21"/>
    <p:sldId id="308" r:id="rId22"/>
    <p:sldId id="309" r:id="rId23"/>
    <p:sldId id="287" r:id="rId24"/>
    <p:sldId id="316" r:id="rId25"/>
    <p:sldId id="310" r:id="rId26"/>
    <p:sldId id="311" r:id="rId27"/>
    <p:sldId id="312" r:id="rId28"/>
    <p:sldId id="313" r:id="rId29"/>
    <p:sldId id="314" r:id="rId30"/>
    <p:sldId id="3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6" autoAdjust="0"/>
    <p:restoredTop sz="95073" autoAdjust="0"/>
  </p:normalViewPr>
  <p:slideViewPr>
    <p:cSldViewPr snapToGrid="0" showGuides="1">
      <p:cViewPr varScale="1">
        <p:scale>
          <a:sx n="69" d="100"/>
          <a:sy n="69" d="100"/>
        </p:scale>
        <p:origin x="8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7CF04-E0E0-4336-82CF-D319CFD011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A560D1-02BA-4AF2-A44F-A5677E27FD83}">
      <dgm:prSet phldrT="[文本]"/>
      <dgm:spPr/>
      <dgm:t>
        <a:bodyPr/>
        <a:lstStyle/>
        <a:p>
          <a:r>
            <a:rPr lang="zh-CN" altLang="en-US" smtClean="0"/>
            <a:t>数据导入</a:t>
          </a:r>
          <a:endParaRPr lang="zh-CN" altLang="en-US"/>
        </a:p>
      </dgm:t>
    </dgm:pt>
    <dgm:pt modelId="{E5D84AB7-3027-4FF8-AE37-5C6E15CC9C13}" type="parTrans" cxnId="{FB9F0AB1-4FEC-4404-93AD-7F4A48FF195A}">
      <dgm:prSet/>
      <dgm:spPr/>
      <dgm:t>
        <a:bodyPr/>
        <a:lstStyle/>
        <a:p>
          <a:endParaRPr lang="zh-CN" altLang="en-US"/>
        </a:p>
      </dgm:t>
    </dgm:pt>
    <dgm:pt modelId="{D25E054D-2104-4C75-8B91-9EDEC43B4F54}" type="sibTrans" cxnId="{FB9F0AB1-4FEC-4404-93AD-7F4A48FF195A}">
      <dgm:prSet/>
      <dgm:spPr/>
      <dgm:t>
        <a:bodyPr/>
        <a:lstStyle/>
        <a:p>
          <a:endParaRPr lang="zh-CN" altLang="en-US"/>
        </a:p>
      </dgm:t>
    </dgm:pt>
    <dgm:pt modelId="{59EF0285-3FED-43D6-AD50-62F6FDED1006}">
      <dgm:prSet phldrT="[文本]"/>
      <dgm:spPr/>
      <dgm:t>
        <a:bodyPr/>
        <a:lstStyle/>
        <a:p>
          <a:r>
            <a:rPr lang="zh-CN" altLang="en-US" smtClean="0"/>
            <a:t>数据清理</a:t>
          </a:r>
          <a:endParaRPr lang="zh-CN" altLang="en-US"/>
        </a:p>
      </dgm:t>
    </dgm:pt>
    <dgm:pt modelId="{E15794B4-BE57-4EA2-A4AC-67051AB173DD}" type="parTrans" cxnId="{3FC5B271-A24F-4CEC-BDCA-B8925A27C115}">
      <dgm:prSet/>
      <dgm:spPr/>
      <dgm:t>
        <a:bodyPr/>
        <a:lstStyle/>
        <a:p>
          <a:endParaRPr lang="zh-CN" altLang="en-US"/>
        </a:p>
      </dgm:t>
    </dgm:pt>
    <dgm:pt modelId="{2CDA1AE3-27CE-4EA8-8E15-32D7F36D0A10}" type="sibTrans" cxnId="{3FC5B271-A24F-4CEC-BDCA-B8925A27C115}">
      <dgm:prSet/>
      <dgm:spPr/>
      <dgm:t>
        <a:bodyPr/>
        <a:lstStyle/>
        <a:p>
          <a:endParaRPr lang="zh-CN" altLang="en-US"/>
        </a:p>
      </dgm:t>
    </dgm:pt>
    <dgm:pt modelId="{0B54B901-1B83-4F43-83E4-1AC045E1F753}">
      <dgm:prSet phldrT="[文本]"/>
      <dgm:spPr/>
      <dgm:t>
        <a:bodyPr/>
        <a:lstStyle/>
        <a:p>
          <a:r>
            <a:rPr lang="zh-CN" altLang="en-US" smtClean="0"/>
            <a:t>分词</a:t>
          </a:r>
          <a:endParaRPr lang="zh-CN" altLang="en-US"/>
        </a:p>
      </dgm:t>
    </dgm:pt>
    <dgm:pt modelId="{FA4333A9-16B9-4DF7-BBA0-6D0369B34A93}" type="parTrans" cxnId="{2E1843E3-5D88-4377-A30B-C23222E6AE98}">
      <dgm:prSet/>
      <dgm:spPr/>
      <dgm:t>
        <a:bodyPr/>
        <a:lstStyle/>
        <a:p>
          <a:endParaRPr lang="zh-CN" altLang="en-US"/>
        </a:p>
      </dgm:t>
    </dgm:pt>
    <dgm:pt modelId="{317DC55F-AEAF-4D65-BA03-20F382F0D9AB}" type="sibTrans" cxnId="{2E1843E3-5D88-4377-A30B-C23222E6AE98}">
      <dgm:prSet/>
      <dgm:spPr/>
      <dgm:t>
        <a:bodyPr/>
        <a:lstStyle/>
        <a:p>
          <a:endParaRPr lang="zh-CN" altLang="en-US"/>
        </a:p>
      </dgm:t>
    </dgm:pt>
    <dgm:pt modelId="{30F5ADA5-55D7-4634-BB21-F3133CFEE764}">
      <dgm:prSet/>
      <dgm:spPr/>
      <dgm:t>
        <a:bodyPr/>
        <a:lstStyle/>
        <a:p>
          <a:r>
            <a:rPr lang="zh-CN" altLang="en-US" smtClean="0"/>
            <a:t>去停用词</a:t>
          </a:r>
          <a:endParaRPr lang="zh-CN" altLang="en-US"/>
        </a:p>
      </dgm:t>
    </dgm:pt>
    <dgm:pt modelId="{EAC923A2-6FB2-4AAB-9980-F29C8EB35538}" type="parTrans" cxnId="{8414197C-33BE-421B-97AC-1E5F5AC1CF11}">
      <dgm:prSet/>
      <dgm:spPr/>
      <dgm:t>
        <a:bodyPr/>
        <a:lstStyle/>
        <a:p>
          <a:endParaRPr lang="zh-CN" altLang="en-US"/>
        </a:p>
      </dgm:t>
    </dgm:pt>
    <dgm:pt modelId="{F21DCB03-14E6-48A5-A9B2-080E0FEB7905}" type="sibTrans" cxnId="{8414197C-33BE-421B-97AC-1E5F5AC1CF11}">
      <dgm:prSet/>
      <dgm:spPr/>
      <dgm:t>
        <a:bodyPr/>
        <a:lstStyle/>
        <a:p>
          <a:endParaRPr lang="zh-CN" altLang="en-US"/>
        </a:p>
      </dgm:t>
    </dgm:pt>
    <dgm:pt modelId="{EBF0C241-71D0-4667-AB4E-44B3CCCA230A}">
      <dgm:prSet/>
      <dgm:spPr/>
      <dgm:t>
        <a:bodyPr/>
        <a:lstStyle/>
        <a:p>
          <a:r>
            <a:rPr lang="zh-CN" altLang="en-US" smtClean="0"/>
            <a:t>词频分析</a:t>
          </a:r>
          <a:endParaRPr lang="zh-CN" altLang="en-US"/>
        </a:p>
      </dgm:t>
    </dgm:pt>
    <dgm:pt modelId="{CFB2C030-43FD-4DAD-B1FA-3BC3D7A0BE38}" type="parTrans" cxnId="{B882B79D-E872-4083-BE69-7567F8E7F08E}">
      <dgm:prSet/>
      <dgm:spPr/>
      <dgm:t>
        <a:bodyPr/>
        <a:lstStyle/>
        <a:p>
          <a:endParaRPr lang="zh-CN" altLang="en-US"/>
        </a:p>
      </dgm:t>
    </dgm:pt>
    <dgm:pt modelId="{AF6283CB-3468-41C0-B046-C13450F4C14D}" type="sibTrans" cxnId="{B882B79D-E872-4083-BE69-7567F8E7F08E}">
      <dgm:prSet/>
      <dgm:spPr/>
      <dgm:t>
        <a:bodyPr/>
        <a:lstStyle/>
        <a:p>
          <a:endParaRPr lang="zh-CN" altLang="en-US"/>
        </a:p>
      </dgm:t>
    </dgm:pt>
    <dgm:pt modelId="{ABC4774A-4D90-436F-AD56-96A8508C05C4}" type="pres">
      <dgm:prSet presAssocID="{7417CF04-E0E0-4336-82CF-D319CFD011B1}" presName="Name0" presStyleCnt="0">
        <dgm:presLayoutVars>
          <dgm:dir/>
          <dgm:resizeHandles val="exact"/>
        </dgm:presLayoutVars>
      </dgm:prSet>
      <dgm:spPr/>
    </dgm:pt>
    <dgm:pt modelId="{F44144FD-EB6B-4B3C-9CF3-25BD61A0B877}" type="pres">
      <dgm:prSet presAssocID="{04A560D1-02BA-4AF2-A44F-A5677E27FD83}" presName="node" presStyleLbl="node1" presStyleIdx="0" presStyleCnt="5">
        <dgm:presLayoutVars>
          <dgm:bulletEnabled val="1"/>
        </dgm:presLayoutVars>
      </dgm:prSet>
      <dgm:spPr/>
    </dgm:pt>
    <dgm:pt modelId="{C2235B62-D065-4884-9BC3-54A9D9282FBB}" type="pres">
      <dgm:prSet presAssocID="{D25E054D-2104-4C75-8B91-9EDEC43B4F54}" presName="sibTrans" presStyleLbl="sibTrans2D1" presStyleIdx="0" presStyleCnt="4"/>
      <dgm:spPr/>
    </dgm:pt>
    <dgm:pt modelId="{8AF1CB07-928D-4775-BC26-F07BC68C38E0}" type="pres">
      <dgm:prSet presAssocID="{D25E054D-2104-4C75-8B91-9EDEC43B4F54}" presName="connectorText" presStyleLbl="sibTrans2D1" presStyleIdx="0" presStyleCnt="4"/>
      <dgm:spPr/>
    </dgm:pt>
    <dgm:pt modelId="{A0659334-BECF-4798-935F-F61A1582FA4F}" type="pres">
      <dgm:prSet presAssocID="{59EF0285-3FED-43D6-AD50-62F6FDED1006}" presName="node" presStyleLbl="node1" presStyleIdx="1" presStyleCnt="5">
        <dgm:presLayoutVars>
          <dgm:bulletEnabled val="1"/>
        </dgm:presLayoutVars>
      </dgm:prSet>
      <dgm:spPr/>
    </dgm:pt>
    <dgm:pt modelId="{538C250F-02D2-4C51-AE1B-D3F0B2643A09}" type="pres">
      <dgm:prSet presAssocID="{2CDA1AE3-27CE-4EA8-8E15-32D7F36D0A10}" presName="sibTrans" presStyleLbl="sibTrans2D1" presStyleIdx="1" presStyleCnt="4"/>
      <dgm:spPr/>
    </dgm:pt>
    <dgm:pt modelId="{090947D1-298D-4767-B322-431F2B8608DD}" type="pres">
      <dgm:prSet presAssocID="{2CDA1AE3-27CE-4EA8-8E15-32D7F36D0A10}" presName="connectorText" presStyleLbl="sibTrans2D1" presStyleIdx="1" presStyleCnt="4"/>
      <dgm:spPr/>
    </dgm:pt>
    <dgm:pt modelId="{050082DE-BE9F-4056-82D4-C8B58DA40C77}" type="pres">
      <dgm:prSet presAssocID="{0B54B901-1B83-4F43-83E4-1AC045E1F75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5260DE-3635-4F8D-84F1-B88CA548D8B2}" type="pres">
      <dgm:prSet presAssocID="{317DC55F-AEAF-4D65-BA03-20F382F0D9AB}" presName="sibTrans" presStyleLbl="sibTrans2D1" presStyleIdx="2" presStyleCnt="4"/>
      <dgm:spPr/>
    </dgm:pt>
    <dgm:pt modelId="{4F68E610-2498-4EC1-9CE8-EF8C4A3FE175}" type="pres">
      <dgm:prSet presAssocID="{317DC55F-AEAF-4D65-BA03-20F382F0D9AB}" presName="connectorText" presStyleLbl="sibTrans2D1" presStyleIdx="2" presStyleCnt="4"/>
      <dgm:spPr/>
    </dgm:pt>
    <dgm:pt modelId="{135B7343-7D71-4E0B-901C-01DF13B2F746}" type="pres">
      <dgm:prSet presAssocID="{30F5ADA5-55D7-4634-BB21-F3133CFEE764}" presName="node" presStyleLbl="node1" presStyleIdx="3" presStyleCnt="5">
        <dgm:presLayoutVars>
          <dgm:bulletEnabled val="1"/>
        </dgm:presLayoutVars>
      </dgm:prSet>
      <dgm:spPr/>
    </dgm:pt>
    <dgm:pt modelId="{C9BBFC8F-32DA-4896-9FDB-0C89609876CD}" type="pres">
      <dgm:prSet presAssocID="{F21DCB03-14E6-48A5-A9B2-080E0FEB7905}" presName="sibTrans" presStyleLbl="sibTrans2D1" presStyleIdx="3" presStyleCnt="4"/>
      <dgm:spPr/>
    </dgm:pt>
    <dgm:pt modelId="{1E7EE5E7-6630-4C6A-B13F-19D810B8B149}" type="pres">
      <dgm:prSet presAssocID="{F21DCB03-14E6-48A5-A9B2-080E0FEB7905}" presName="connectorText" presStyleLbl="sibTrans2D1" presStyleIdx="3" presStyleCnt="4"/>
      <dgm:spPr/>
    </dgm:pt>
    <dgm:pt modelId="{740C9092-3841-43D1-B452-E49023561121}" type="pres">
      <dgm:prSet presAssocID="{EBF0C241-71D0-4667-AB4E-44B3CCCA230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5BC315-747E-4F01-B7F2-88A6843DCFB2}" type="presOf" srcId="{59EF0285-3FED-43D6-AD50-62F6FDED1006}" destId="{A0659334-BECF-4798-935F-F61A1582FA4F}" srcOrd="0" destOrd="0" presId="urn:microsoft.com/office/officeart/2005/8/layout/process1"/>
    <dgm:cxn modelId="{8414197C-33BE-421B-97AC-1E5F5AC1CF11}" srcId="{7417CF04-E0E0-4336-82CF-D319CFD011B1}" destId="{30F5ADA5-55D7-4634-BB21-F3133CFEE764}" srcOrd="3" destOrd="0" parTransId="{EAC923A2-6FB2-4AAB-9980-F29C8EB35538}" sibTransId="{F21DCB03-14E6-48A5-A9B2-080E0FEB7905}"/>
    <dgm:cxn modelId="{75728EB0-C467-47AB-B2EC-B645E4E52C77}" type="presOf" srcId="{04A560D1-02BA-4AF2-A44F-A5677E27FD83}" destId="{F44144FD-EB6B-4B3C-9CF3-25BD61A0B877}" srcOrd="0" destOrd="0" presId="urn:microsoft.com/office/officeart/2005/8/layout/process1"/>
    <dgm:cxn modelId="{FB9F0AB1-4FEC-4404-93AD-7F4A48FF195A}" srcId="{7417CF04-E0E0-4336-82CF-D319CFD011B1}" destId="{04A560D1-02BA-4AF2-A44F-A5677E27FD83}" srcOrd="0" destOrd="0" parTransId="{E5D84AB7-3027-4FF8-AE37-5C6E15CC9C13}" sibTransId="{D25E054D-2104-4C75-8B91-9EDEC43B4F54}"/>
    <dgm:cxn modelId="{47E313A6-9470-4701-BF57-659A937FE11C}" type="presOf" srcId="{2CDA1AE3-27CE-4EA8-8E15-32D7F36D0A10}" destId="{538C250F-02D2-4C51-AE1B-D3F0B2643A09}" srcOrd="0" destOrd="0" presId="urn:microsoft.com/office/officeart/2005/8/layout/process1"/>
    <dgm:cxn modelId="{6B614FE2-0725-41BD-915E-7FE64AF52D4E}" type="presOf" srcId="{F21DCB03-14E6-48A5-A9B2-080E0FEB7905}" destId="{1E7EE5E7-6630-4C6A-B13F-19D810B8B149}" srcOrd="1" destOrd="0" presId="urn:microsoft.com/office/officeart/2005/8/layout/process1"/>
    <dgm:cxn modelId="{3FC5B271-A24F-4CEC-BDCA-B8925A27C115}" srcId="{7417CF04-E0E0-4336-82CF-D319CFD011B1}" destId="{59EF0285-3FED-43D6-AD50-62F6FDED1006}" srcOrd="1" destOrd="0" parTransId="{E15794B4-BE57-4EA2-A4AC-67051AB173DD}" sibTransId="{2CDA1AE3-27CE-4EA8-8E15-32D7F36D0A10}"/>
    <dgm:cxn modelId="{A9CB801A-EA8B-4CB5-8D65-B0448759B4E0}" type="presOf" srcId="{EBF0C241-71D0-4667-AB4E-44B3CCCA230A}" destId="{740C9092-3841-43D1-B452-E49023561121}" srcOrd="0" destOrd="0" presId="urn:microsoft.com/office/officeart/2005/8/layout/process1"/>
    <dgm:cxn modelId="{BC104BC1-4026-49FD-9A7F-3276E879AFB6}" type="presOf" srcId="{2CDA1AE3-27CE-4EA8-8E15-32D7F36D0A10}" destId="{090947D1-298D-4767-B322-431F2B8608DD}" srcOrd="1" destOrd="0" presId="urn:microsoft.com/office/officeart/2005/8/layout/process1"/>
    <dgm:cxn modelId="{848C989C-5742-4205-BD7C-8D85BAF5A83E}" type="presOf" srcId="{30F5ADA5-55D7-4634-BB21-F3133CFEE764}" destId="{135B7343-7D71-4E0B-901C-01DF13B2F746}" srcOrd="0" destOrd="0" presId="urn:microsoft.com/office/officeart/2005/8/layout/process1"/>
    <dgm:cxn modelId="{F71F9A59-1971-490C-8656-87AEFC16821E}" type="presOf" srcId="{317DC55F-AEAF-4D65-BA03-20F382F0D9AB}" destId="{7E5260DE-3635-4F8D-84F1-B88CA548D8B2}" srcOrd="0" destOrd="0" presId="urn:microsoft.com/office/officeart/2005/8/layout/process1"/>
    <dgm:cxn modelId="{7E610F9A-2177-4913-AFA3-1656A0494225}" type="presOf" srcId="{0B54B901-1B83-4F43-83E4-1AC045E1F753}" destId="{050082DE-BE9F-4056-82D4-C8B58DA40C77}" srcOrd="0" destOrd="0" presId="urn:microsoft.com/office/officeart/2005/8/layout/process1"/>
    <dgm:cxn modelId="{2EDFB99C-BBC9-429B-AFF1-C7DDE0CC0EA1}" type="presOf" srcId="{7417CF04-E0E0-4336-82CF-D319CFD011B1}" destId="{ABC4774A-4D90-436F-AD56-96A8508C05C4}" srcOrd="0" destOrd="0" presId="urn:microsoft.com/office/officeart/2005/8/layout/process1"/>
    <dgm:cxn modelId="{922C1751-D811-44EB-B4B7-E88585CA5B56}" type="presOf" srcId="{D25E054D-2104-4C75-8B91-9EDEC43B4F54}" destId="{8AF1CB07-928D-4775-BC26-F07BC68C38E0}" srcOrd="1" destOrd="0" presId="urn:microsoft.com/office/officeart/2005/8/layout/process1"/>
    <dgm:cxn modelId="{B882B79D-E872-4083-BE69-7567F8E7F08E}" srcId="{7417CF04-E0E0-4336-82CF-D319CFD011B1}" destId="{EBF0C241-71D0-4667-AB4E-44B3CCCA230A}" srcOrd="4" destOrd="0" parTransId="{CFB2C030-43FD-4DAD-B1FA-3BC3D7A0BE38}" sibTransId="{AF6283CB-3468-41C0-B046-C13450F4C14D}"/>
    <dgm:cxn modelId="{DB4A3E85-3FE4-4AB3-95F8-DA753478DCCA}" type="presOf" srcId="{317DC55F-AEAF-4D65-BA03-20F382F0D9AB}" destId="{4F68E610-2498-4EC1-9CE8-EF8C4A3FE175}" srcOrd="1" destOrd="0" presId="urn:microsoft.com/office/officeart/2005/8/layout/process1"/>
    <dgm:cxn modelId="{C4EE554D-14D4-4E5C-99DC-EC0DD0D999CC}" type="presOf" srcId="{D25E054D-2104-4C75-8B91-9EDEC43B4F54}" destId="{C2235B62-D065-4884-9BC3-54A9D9282FBB}" srcOrd="0" destOrd="0" presId="urn:microsoft.com/office/officeart/2005/8/layout/process1"/>
    <dgm:cxn modelId="{2E1843E3-5D88-4377-A30B-C23222E6AE98}" srcId="{7417CF04-E0E0-4336-82CF-D319CFD011B1}" destId="{0B54B901-1B83-4F43-83E4-1AC045E1F753}" srcOrd="2" destOrd="0" parTransId="{FA4333A9-16B9-4DF7-BBA0-6D0369B34A93}" sibTransId="{317DC55F-AEAF-4D65-BA03-20F382F0D9AB}"/>
    <dgm:cxn modelId="{497A365B-BE62-4377-A2AF-67C68883D965}" type="presOf" srcId="{F21DCB03-14E6-48A5-A9B2-080E0FEB7905}" destId="{C9BBFC8F-32DA-4896-9FDB-0C89609876CD}" srcOrd="0" destOrd="0" presId="urn:microsoft.com/office/officeart/2005/8/layout/process1"/>
    <dgm:cxn modelId="{1CBF53BC-2D6D-4FF9-91F9-03C899242082}" type="presParOf" srcId="{ABC4774A-4D90-436F-AD56-96A8508C05C4}" destId="{F44144FD-EB6B-4B3C-9CF3-25BD61A0B877}" srcOrd="0" destOrd="0" presId="urn:microsoft.com/office/officeart/2005/8/layout/process1"/>
    <dgm:cxn modelId="{FF72242E-E104-4C9E-B10C-84ECB76A342A}" type="presParOf" srcId="{ABC4774A-4D90-436F-AD56-96A8508C05C4}" destId="{C2235B62-D065-4884-9BC3-54A9D9282FBB}" srcOrd="1" destOrd="0" presId="urn:microsoft.com/office/officeart/2005/8/layout/process1"/>
    <dgm:cxn modelId="{E18BE06C-5752-4F60-96C3-6342B6C88A44}" type="presParOf" srcId="{C2235B62-D065-4884-9BC3-54A9D9282FBB}" destId="{8AF1CB07-928D-4775-BC26-F07BC68C38E0}" srcOrd="0" destOrd="0" presId="urn:microsoft.com/office/officeart/2005/8/layout/process1"/>
    <dgm:cxn modelId="{78901A15-56F0-4248-A277-B57D45308CDF}" type="presParOf" srcId="{ABC4774A-4D90-436F-AD56-96A8508C05C4}" destId="{A0659334-BECF-4798-935F-F61A1582FA4F}" srcOrd="2" destOrd="0" presId="urn:microsoft.com/office/officeart/2005/8/layout/process1"/>
    <dgm:cxn modelId="{333DF59B-1EBB-4CDC-9D7B-CFE73329DF02}" type="presParOf" srcId="{ABC4774A-4D90-436F-AD56-96A8508C05C4}" destId="{538C250F-02D2-4C51-AE1B-D3F0B2643A09}" srcOrd="3" destOrd="0" presId="urn:microsoft.com/office/officeart/2005/8/layout/process1"/>
    <dgm:cxn modelId="{704D555B-3E31-4802-8688-CBBA33627EBC}" type="presParOf" srcId="{538C250F-02D2-4C51-AE1B-D3F0B2643A09}" destId="{090947D1-298D-4767-B322-431F2B8608DD}" srcOrd="0" destOrd="0" presId="urn:microsoft.com/office/officeart/2005/8/layout/process1"/>
    <dgm:cxn modelId="{0F5889E0-4B2D-4C25-A02A-6269A3F787B7}" type="presParOf" srcId="{ABC4774A-4D90-436F-AD56-96A8508C05C4}" destId="{050082DE-BE9F-4056-82D4-C8B58DA40C77}" srcOrd="4" destOrd="0" presId="urn:microsoft.com/office/officeart/2005/8/layout/process1"/>
    <dgm:cxn modelId="{6FD284E9-A6B5-46C0-A5A4-4EA8C2E8680C}" type="presParOf" srcId="{ABC4774A-4D90-436F-AD56-96A8508C05C4}" destId="{7E5260DE-3635-4F8D-84F1-B88CA548D8B2}" srcOrd="5" destOrd="0" presId="urn:microsoft.com/office/officeart/2005/8/layout/process1"/>
    <dgm:cxn modelId="{E0BAEA93-4EB2-4987-999B-A1309167FA5E}" type="presParOf" srcId="{7E5260DE-3635-4F8D-84F1-B88CA548D8B2}" destId="{4F68E610-2498-4EC1-9CE8-EF8C4A3FE175}" srcOrd="0" destOrd="0" presId="urn:microsoft.com/office/officeart/2005/8/layout/process1"/>
    <dgm:cxn modelId="{5EB434A2-5FE9-4128-A0C1-DD37A9EE34A0}" type="presParOf" srcId="{ABC4774A-4D90-436F-AD56-96A8508C05C4}" destId="{135B7343-7D71-4E0B-901C-01DF13B2F746}" srcOrd="6" destOrd="0" presId="urn:microsoft.com/office/officeart/2005/8/layout/process1"/>
    <dgm:cxn modelId="{9731BCE8-68DC-4459-9E58-0C04A6D748F8}" type="presParOf" srcId="{ABC4774A-4D90-436F-AD56-96A8508C05C4}" destId="{C9BBFC8F-32DA-4896-9FDB-0C89609876CD}" srcOrd="7" destOrd="0" presId="urn:microsoft.com/office/officeart/2005/8/layout/process1"/>
    <dgm:cxn modelId="{2A8E4883-7EB9-49E6-AE75-B2374F6FC544}" type="presParOf" srcId="{C9BBFC8F-32DA-4896-9FDB-0C89609876CD}" destId="{1E7EE5E7-6630-4C6A-B13F-19D810B8B149}" srcOrd="0" destOrd="0" presId="urn:microsoft.com/office/officeart/2005/8/layout/process1"/>
    <dgm:cxn modelId="{F6787A48-6538-4722-897F-F18E987648F7}" type="presParOf" srcId="{ABC4774A-4D90-436F-AD56-96A8508C05C4}" destId="{740C9092-3841-43D1-B452-E4902356112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144FD-EB6B-4B3C-9CF3-25BD61A0B877}">
      <dsp:nvSpPr>
        <dsp:cNvPr id="0" name=""/>
        <dsp:cNvSpPr/>
      </dsp:nvSpPr>
      <dsp:spPr>
        <a:xfrm>
          <a:off x="5142" y="2441163"/>
          <a:ext cx="1594103" cy="95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数据导入</a:t>
          </a:r>
          <a:endParaRPr lang="zh-CN" altLang="en-US" sz="2600" kern="1200"/>
        </a:p>
      </dsp:txBody>
      <dsp:txXfrm>
        <a:off x="33156" y="2469177"/>
        <a:ext cx="1538075" cy="900433"/>
      </dsp:txXfrm>
    </dsp:sp>
    <dsp:sp modelId="{C2235B62-D065-4884-9BC3-54A9D9282FBB}">
      <dsp:nvSpPr>
        <dsp:cNvPr id="0" name=""/>
        <dsp:cNvSpPr/>
      </dsp:nvSpPr>
      <dsp:spPr>
        <a:xfrm>
          <a:off x="1758655" y="2721725"/>
          <a:ext cx="337949" cy="395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758655" y="2800792"/>
        <a:ext cx="236564" cy="237203"/>
      </dsp:txXfrm>
    </dsp:sp>
    <dsp:sp modelId="{A0659334-BECF-4798-935F-F61A1582FA4F}">
      <dsp:nvSpPr>
        <dsp:cNvPr id="0" name=""/>
        <dsp:cNvSpPr/>
      </dsp:nvSpPr>
      <dsp:spPr>
        <a:xfrm>
          <a:off x="2236886" y="2441163"/>
          <a:ext cx="1594103" cy="95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数据清理</a:t>
          </a:r>
          <a:endParaRPr lang="zh-CN" altLang="en-US" sz="2600" kern="1200"/>
        </a:p>
      </dsp:txBody>
      <dsp:txXfrm>
        <a:off x="2264900" y="2469177"/>
        <a:ext cx="1538075" cy="900433"/>
      </dsp:txXfrm>
    </dsp:sp>
    <dsp:sp modelId="{538C250F-02D2-4C51-AE1B-D3F0B2643A09}">
      <dsp:nvSpPr>
        <dsp:cNvPr id="0" name=""/>
        <dsp:cNvSpPr/>
      </dsp:nvSpPr>
      <dsp:spPr>
        <a:xfrm>
          <a:off x="3990400" y="2721725"/>
          <a:ext cx="337949" cy="395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990400" y="2800792"/>
        <a:ext cx="236564" cy="237203"/>
      </dsp:txXfrm>
    </dsp:sp>
    <dsp:sp modelId="{050082DE-BE9F-4056-82D4-C8B58DA40C77}">
      <dsp:nvSpPr>
        <dsp:cNvPr id="0" name=""/>
        <dsp:cNvSpPr/>
      </dsp:nvSpPr>
      <dsp:spPr>
        <a:xfrm>
          <a:off x="4468631" y="2441163"/>
          <a:ext cx="1594103" cy="95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分词</a:t>
          </a:r>
          <a:endParaRPr lang="zh-CN" altLang="en-US" sz="2600" kern="1200"/>
        </a:p>
      </dsp:txBody>
      <dsp:txXfrm>
        <a:off x="4496645" y="2469177"/>
        <a:ext cx="1538075" cy="900433"/>
      </dsp:txXfrm>
    </dsp:sp>
    <dsp:sp modelId="{7E5260DE-3635-4F8D-84F1-B88CA548D8B2}">
      <dsp:nvSpPr>
        <dsp:cNvPr id="0" name=""/>
        <dsp:cNvSpPr/>
      </dsp:nvSpPr>
      <dsp:spPr>
        <a:xfrm>
          <a:off x="6222144" y="2721725"/>
          <a:ext cx="337949" cy="395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6222144" y="2800792"/>
        <a:ext cx="236564" cy="237203"/>
      </dsp:txXfrm>
    </dsp:sp>
    <dsp:sp modelId="{135B7343-7D71-4E0B-901C-01DF13B2F746}">
      <dsp:nvSpPr>
        <dsp:cNvPr id="0" name=""/>
        <dsp:cNvSpPr/>
      </dsp:nvSpPr>
      <dsp:spPr>
        <a:xfrm>
          <a:off x="6700375" y="2441163"/>
          <a:ext cx="1594103" cy="95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去停用词</a:t>
          </a:r>
          <a:endParaRPr lang="zh-CN" altLang="en-US" sz="2600" kern="1200"/>
        </a:p>
      </dsp:txBody>
      <dsp:txXfrm>
        <a:off x="6728389" y="2469177"/>
        <a:ext cx="1538075" cy="900433"/>
      </dsp:txXfrm>
    </dsp:sp>
    <dsp:sp modelId="{C9BBFC8F-32DA-4896-9FDB-0C89609876CD}">
      <dsp:nvSpPr>
        <dsp:cNvPr id="0" name=""/>
        <dsp:cNvSpPr/>
      </dsp:nvSpPr>
      <dsp:spPr>
        <a:xfrm>
          <a:off x="8453889" y="2721725"/>
          <a:ext cx="337949" cy="395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8453889" y="2800792"/>
        <a:ext cx="236564" cy="237203"/>
      </dsp:txXfrm>
    </dsp:sp>
    <dsp:sp modelId="{740C9092-3841-43D1-B452-E49023561121}">
      <dsp:nvSpPr>
        <dsp:cNvPr id="0" name=""/>
        <dsp:cNvSpPr/>
      </dsp:nvSpPr>
      <dsp:spPr>
        <a:xfrm>
          <a:off x="8932120" y="2441163"/>
          <a:ext cx="1594103" cy="95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smtClean="0"/>
            <a:t>词频分析</a:t>
          </a:r>
          <a:endParaRPr lang="zh-CN" altLang="en-US" sz="2600" kern="1200"/>
        </a:p>
      </dsp:txBody>
      <dsp:txXfrm>
        <a:off x="8960134" y="2469177"/>
        <a:ext cx="1538075" cy="900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D9AE7-B410-0F41-9CF1-7EB2080B6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E5311-D21D-0F4C-8247-28A53E0B0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2/27/2020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D7FC35-76A9-A241-ACA0-06E04C76B33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16510" y="150927"/>
            <a:ext cx="965037" cy="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6076" y="2305112"/>
            <a:ext cx="6644987" cy="2219691"/>
          </a:xfrm>
        </p:spPr>
        <p:txBody>
          <a:bodyPr anchor="ctr"/>
          <a:lstStyle/>
          <a:p>
            <a:r>
              <a:rPr lang="zh-CN" altLang="en-US"/>
              <a:t>第</a:t>
            </a:r>
            <a:r>
              <a:rPr lang="en-US" altLang="zh-CN"/>
              <a:t>13</a:t>
            </a:r>
            <a:r>
              <a:rPr lang="zh-CN" altLang="en-US"/>
              <a:t>章 文本分析项目实践</a:t>
            </a:r>
            <a:endParaRPr lang="en-US" dirty="0"/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smtClean="0"/>
              <a:t>13.2.1 </a:t>
            </a:r>
            <a:r>
              <a:rPr lang="zh-CN" altLang="en-US" b="1" smtClean="0"/>
              <a:t>数据读入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72966" y="2070207"/>
            <a:ext cx="9506606" cy="343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797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sz="2400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 = open(file_name[, access_mode][, buffering])</a:t>
            </a:r>
            <a:endParaRPr lang="zh-CN" altLang="zh-CN" sz="2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1817" y="3310744"/>
            <a:ext cx="4698722" cy="966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content = open('hlm.txt').read</a:t>
            </a:r>
            <a:r>
              <a:rPr lang="en-US" altLang="zh-CN" sz="2000" kern="10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pitchFamily="49" charset="0"/>
              </a:rPr>
              <a:t>content[:99]</a:t>
            </a:r>
            <a:endParaRPr lang="zh-CN" altLang="en-US" sz="200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1724" y="3310744"/>
            <a:ext cx="6010050" cy="1019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58749" y="4463868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indent="127000" fontAlgn="base" latinLnBrk="1">
              <a:lnSpc>
                <a:spcPct val="115000"/>
              </a:lnSpc>
              <a:tabLst>
                <a:tab pos="466725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结果：</a:t>
            </a:r>
            <a:endParaRPr lang="en-US" altLang="zh-CN" sz="2000" kern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66700" indent="127000" fontAlgn="base" latinLnBrk="1">
              <a:lnSpc>
                <a:spcPct val="115000"/>
              </a:lnSpc>
              <a:tabLst>
                <a:tab pos="466725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上卷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第一回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甄士隐梦幻识通灵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\u3000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贾雨村风尘怀闺秀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此开卷第一回也．作者自云：因曾历过一番梦幻之后，故将真事隐去，而借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通灵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之说，撰此《石头记》一书也．故曰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甄士隐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云云．但书中所记何事何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注: 弯曲线形 1">
            <a:extLst>
              <a:ext uri="{FF2B5EF4-FFF2-40B4-BE49-F238E27FC236}">
                <a16:creationId xmlns:a16="http://schemas.microsoft.com/office/drawing/2014/main" id="{25D6852F-C5CD-441F-B9E0-3B85E2D3B3B2}"/>
              </a:ext>
            </a:extLst>
          </p:cNvPr>
          <p:cNvSpPr/>
          <p:nvPr/>
        </p:nvSpPr>
        <p:spPr>
          <a:xfrm>
            <a:off x="2221244" y="2543937"/>
            <a:ext cx="1881146" cy="553504"/>
          </a:xfrm>
          <a:prstGeom prst="borderCallout2">
            <a:avLst>
              <a:gd name="adj1" fmla="val 44323"/>
              <a:gd name="adj2" fmla="val 102148"/>
              <a:gd name="adj3" fmla="val 43129"/>
              <a:gd name="adj4" fmla="val 143761"/>
              <a:gd name="adj5" fmla="val -39343"/>
              <a:gd name="adj6" fmla="val 22325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文件打开的模式</a:t>
            </a:r>
            <a:endParaRPr lang="zh-CN" altLang="zh-CN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smtClean="0"/>
              <a:t>13.2.2 </a:t>
            </a:r>
            <a:r>
              <a:rPr lang="zh-CN" altLang="en-US" b="1" smtClean="0"/>
              <a:t>数据清理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385847" y="2839502"/>
            <a:ext cx="6789683" cy="1100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/>
              <a:t>content = re.sub(r'\n+','',content)  #删除换行符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content = re.sub(r' +','',content)   #删除空白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content = re.sub(r'\W+',' ',content) #空白替换符号</a:t>
            </a:r>
          </a:p>
        </p:txBody>
      </p:sp>
      <p:sp>
        <p:nvSpPr>
          <p:cNvPr id="6" name="矩形 5"/>
          <p:cNvSpPr/>
          <p:nvPr/>
        </p:nvSpPr>
        <p:spPr>
          <a:xfrm>
            <a:off x="2275488" y="2776603"/>
            <a:ext cx="6789683" cy="1226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04900" y="1775499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zh-CN" altLang="zh-CN" sz="24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正则表达式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实现字符串的删除、替换操作：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023241" y="4306521"/>
            <a:ext cx="704193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190500" algn="just">
              <a:lnSpc>
                <a:spcPct val="115000"/>
              </a:lnSpc>
              <a:spcAft>
                <a:spcPts val="0"/>
              </a:spcAft>
            </a:pPr>
            <a:r>
              <a:rPr lang="zh-CN" altLang="en-US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结果：</a:t>
            </a:r>
            <a:endParaRPr lang="en-US" altLang="zh-CN" sz="2000" kern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66700" indent="1905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上卷第一回甄士隐梦幻识通灵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贾雨村风尘怀闺秀此开卷第一回也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作者自云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因曾历过一番梦幻之后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故将真事隐去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而借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通灵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之说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撰此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石头记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一书也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故曰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甄士隐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云云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但书中所记何事何人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自又云</a:t>
            </a:r>
            <a:r>
              <a:rPr lang="zh-CN" altLang="zh-CN" sz="2000" kern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今风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13.2.2 </a:t>
            </a:r>
            <a:r>
              <a:rPr lang="zh-CN" altLang="en-US" b="1"/>
              <a:t>去停用词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439917" y="1576580"/>
            <a:ext cx="8791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停用词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</a:t>
            </a:r>
            <a:r>
              <a:rPr lang="zh-CN" altLang="zh-CN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没有意义或只有极小意义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的词汇，主要包括数字、数学字符、标点符号及使用频率特高的单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汉字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zh-CN" sz="2400"/>
              <a:t>，</a:t>
            </a:r>
            <a:r>
              <a:rPr lang="zh-CN" altLang="zh-CN" sz="2400" smtClean="0"/>
              <a:t>例如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读取部分停用词：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575035" y="3146168"/>
            <a:ext cx="6096000" cy="11004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/>
              <a:t>stopwords = open('stopwords.txt').read() 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stopwords = stopwords.split('\n')       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print("停用词: \n",",".join(stopwords[:20])) </a:t>
            </a:r>
          </a:p>
        </p:txBody>
      </p:sp>
      <p:sp>
        <p:nvSpPr>
          <p:cNvPr id="6" name="矩形 5"/>
          <p:cNvSpPr/>
          <p:nvPr/>
        </p:nvSpPr>
        <p:spPr>
          <a:xfrm>
            <a:off x="2441026" y="3146168"/>
            <a:ext cx="6230009" cy="12262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41026" y="4615921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7000" algn="just" fontAlgn="base" latinLnBrk="1">
              <a:lnSpc>
                <a:spcPct val="115000"/>
              </a:lnSpc>
              <a:spcAft>
                <a:spcPts val="0"/>
              </a:spcAft>
              <a:tabLst>
                <a:tab pos="314325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停用词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 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just" fontAlgn="base" latinLnBrk="1">
              <a:lnSpc>
                <a:spcPct val="115000"/>
              </a:lnSpc>
              <a:spcAft>
                <a:spcPts val="0"/>
              </a:spcAft>
              <a:tabLst>
                <a:tab pos="428625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,?,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,“,”,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《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》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！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？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同志们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同时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啊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阿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哎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哎呀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哎哟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13.2.2 </a:t>
            </a:r>
            <a:r>
              <a:rPr lang="zh-CN" altLang="en-US" b="1"/>
              <a:t>去停用词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032234" y="2516915"/>
            <a:ext cx="76725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/>
              <a:t>final_content = []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for seg in seg_list: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if seg not in stopwords: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    final_content.append(seg)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print("分词结果: \n","/".join(final_content[:99]))</a:t>
            </a:r>
            <a:r>
              <a:rPr lang="zh-CN" altLang="en-US"/>
              <a:t>     </a:t>
            </a:r>
          </a:p>
        </p:txBody>
      </p:sp>
      <p:sp>
        <p:nvSpPr>
          <p:cNvPr id="5" name="矩形 4"/>
          <p:cNvSpPr/>
          <p:nvPr/>
        </p:nvSpPr>
        <p:spPr>
          <a:xfrm>
            <a:off x="1115410" y="1717996"/>
            <a:ext cx="8791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去停</a:t>
            </a:r>
            <a:r>
              <a:rPr lang="zh-CN" altLang="en-US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词的代码实现：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758967" y="2516915"/>
            <a:ext cx="7148346" cy="18466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3775" y="4700828"/>
            <a:ext cx="7443952" cy="139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 fontAlgn="base" latinLnBrk="1">
              <a:lnSpc>
                <a:spcPts val="19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分词结果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34645" indent="34290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上卷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第一回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甄士隐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梦幻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识通灵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贾雨村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风尘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怀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闺秀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开卷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第一回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作者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自云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因曾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历过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一番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梦幻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之后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真事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隐去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通灵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说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撰此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石头记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一书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故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曰</a:t>
            </a:r>
            <a:r>
              <a:rPr lang="en-US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/…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smtClean="0"/>
              <a:t>13</a:t>
            </a:r>
            <a:r>
              <a:rPr lang="en-US" b="1" smtClean="0"/>
              <a:t>.3 </a:t>
            </a:r>
            <a:r>
              <a:rPr lang="zh-CN" altLang="en-US" b="1" smtClean="0"/>
              <a:t>关键词提取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13.3.1 </a:t>
            </a:r>
            <a:r>
              <a:rPr lang="zh-CN" altLang="en-US" b="1" smtClean="0"/>
              <a:t>词频分析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329559" y="1750000"/>
            <a:ext cx="9280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词频</a:t>
            </a:r>
            <a:r>
              <a:rPr lang="zh-CN" altLang="zh-CN" sz="2400" b="1" kern="10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en-US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Word Frequency Analysis</a:t>
            </a:r>
            <a:r>
              <a:rPr lang="en-US" altLang="zh-CN" sz="2400" kern="10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是对文献正文中</a:t>
            </a:r>
            <a:r>
              <a:rPr lang="zh-CN" altLang="zh-CN" sz="2400" b="1" kern="1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重要词汇</a:t>
            </a:r>
            <a:r>
              <a:rPr lang="zh-CN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出现的次数进行统计</a:t>
            </a:r>
            <a:r>
              <a:rPr lang="zh-CN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zh-CN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smtClean="0"/>
              <a:t>用标准</a:t>
            </a:r>
            <a:r>
              <a:rPr lang="zh-CN" altLang="zh-CN" sz="2400"/>
              <a:t>库</a:t>
            </a:r>
            <a:r>
              <a:rPr lang="en-US" altLang="zh-CN" sz="2400"/>
              <a:t>Collections</a:t>
            </a:r>
            <a:r>
              <a:rPr lang="zh-CN" altLang="zh-CN" sz="2400"/>
              <a:t>提供的</a:t>
            </a:r>
            <a:r>
              <a:rPr lang="en-US" altLang="zh-CN" sz="2400"/>
              <a:t>Counter</a:t>
            </a:r>
            <a:r>
              <a:rPr lang="zh-CN" altLang="zh-CN" sz="2400" smtClean="0"/>
              <a:t>类实现</a:t>
            </a:r>
            <a:r>
              <a:rPr lang="zh-CN" altLang="en-US" sz="2400" smtClean="0"/>
              <a:t>。</a:t>
            </a:r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1676400" y="3123676"/>
            <a:ext cx="8933793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/>
              <a:t>from collections import Counter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counting_words = Counter(final_content)    #词频统计</a:t>
            </a:r>
          </a:p>
          <a:p>
            <a:pPr>
              <a:lnSpc>
                <a:spcPct val="114000"/>
              </a:lnSpc>
            </a:pPr>
            <a:r>
              <a:rPr lang="zh-CN" altLang="en-US" sz="2000" smtClean="0"/>
              <a:t>common_words = </a:t>
            </a:r>
            <a:r>
              <a:rPr lang="zh-CN" altLang="en-US" sz="2000"/>
              <a:t>counting_words.most_common(20)    #取前20个高频词汇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print</a:t>
            </a:r>
            <a:r>
              <a:rPr lang="zh-CN" altLang="en-US" sz="2000"/>
              <a:t>(</a:t>
            </a:r>
            <a:r>
              <a:rPr lang="zh-CN" altLang="en-US" sz="2000" smtClean="0"/>
              <a:t>common</a:t>
            </a:r>
            <a:r>
              <a:rPr lang="zh-CN" altLang="en-US" sz="2000"/>
              <a:t>_words)</a:t>
            </a:r>
          </a:p>
        </p:txBody>
      </p:sp>
      <p:sp>
        <p:nvSpPr>
          <p:cNvPr id="6" name="矩形 5"/>
          <p:cNvSpPr/>
          <p:nvPr/>
        </p:nvSpPr>
        <p:spPr>
          <a:xfrm>
            <a:off x="1676400" y="3123677"/>
            <a:ext cx="8697310" cy="1495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39917" y="4745594"/>
            <a:ext cx="8933793" cy="1834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道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6370),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说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6132),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宝玉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3748),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人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2659),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笑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2481),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听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1767),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好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1647),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1451),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1301),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贾母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1228),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凤姐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1100),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倒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1059),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罢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1048),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忙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1021),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王夫人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1011),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说道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973),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知道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967),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老太太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966),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吃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952),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问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943)]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13.3.2 TF-IDF</a:t>
            </a:r>
            <a:r>
              <a:rPr lang="zh-CN" altLang="en-US" b="1" smtClean="0"/>
              <a:t>算法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228950" y="1761271"/>
            <a:ext cx="9753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TF-IDF</a:t>
            </a:r>
            <a:r>
              <a:rPr lang="zh-CN" altLang="zh-CN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算法是</a:t>
            </a:r>
            <a:r>
              <a:rPr lang="zh-CN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一种基于词频统计的</a:t>
            </a:r>
            <a:r>
              <a:rPr lang="zh-CN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zh-CN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，用于评估一</a:t>
            </a:r>
            <a:r>
              <a:rPr lang="zh-CN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个词对某份文档的重要</a:t>
            </a:r>
            <a:r>
              <a:rPr lang="zh-CN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程度</a:t>
            </a:r>
            <a:r>
              <a:rPr lang="zh-CN" altLang="zh-CN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ieba</a:t>
            </a:r>
            <a:r>
              <a:rPr lang="zh-CN" altLang="en-US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中基于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TF-IDF</a:t>
            </a:r>
            <a:r>
              <a:rPr lang="zh-CN" altLang="en-US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算法的关键词提取命令格式为：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960180" y="3146218"/>
            <a:ext cx="8665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jieba.analyse.extract_tags(sentence, topK=20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zh-CN" sz="24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     withWeight=False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zh-CN" sz="2400" b="1" kern="1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 allowPOS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=())</a:t>
            </a:r>
            <a:endParaRPr lang="zh-CN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1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13.3.2 TF-IDF</a:t>
            </a:r>
            <a:r>
              <a:rPr lang="zh-CN" altLang="en-US" b="1" smtClean="0"/>
              <a:t>算法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529255" y="2417799"/>
            <a:ext cx="9787554" cy="135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400"/>
              <a:t>key_words_TFIDF = jieba.analyse.extract_tags(content,topK=200,withWeight=True)</a:t>
            </a:r>
          </a:p>
          <a:p>
            <a:pPr>
              <a:lnSpc>
                <a:spcPct val="114000"/>
              </a:lnSpc>
            </a:pPr>
            <a:r>
              <a:rPr lang="zh-CN" altLang="en-US" sz="2400"/>
              <a:t>key_words_TFIDF</a:t>
            </a:r>
            <a:r>
              <a:rPr lang="zh-CN" altLang="en-US" sz="2400"/>
              <a:t>[</a:t>
            </a:r>
            <a:r>
              <a:rPr lang="zh-CN" altLang="en-US" sz="2400" smtClean="0"/>
              <a:t>:</a:t>
            </a:r>
            <a:r>
              <a:rPr lang="en-US" altLang="zh-CN" sz="2400"/>
              <a:t>5</a:t>
            </a:r>
            <a:r>
              <a:rPr lang="zh-CN" altLang="en-US" sz="2400" smtClean="0"/>
              <a:t>]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115410" y="1550763"/>
            <a:ext cx="9753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红楼梦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文本关键词提取：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401059" y="2313451"/>
            <a:ext cx="9467952" cy="1495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29255" y="3913593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8575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结果：</a:t>
            </a:r>
            <a:endParaRPr lang="en-US" altLang="zh-CN" sz="2000" kern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8575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宝玉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0.11122995893205928),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575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笑道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0.053448859950478725),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575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贾母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0.0405207674424686),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575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凤姐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0.03672722920642641),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575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王夫人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0.03365584022963898</a:t>
            </a:r>
            <a:r>
              <a:rPr lang="en-US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)]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13.3.2 T</a:t>
            </a:r>
            <a:r>
              <a:rPr lang="en-US" altLang="zh-CN" b="1" smtClean="0"/>
              <a:t>extRank</a:t>
            </a:r>
            <a:r>
              <a:rPr lang="zh-CN" altLang="en-US" b="1" smtClean="0"/>
              <a:t>算法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228950" y="1989871"/>
            <a:ext cx="9753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TextRank</a:t>
            </a:r>
            <a:r>
              <a:rPr lang="zh-CN" altLang="zh-CN" sz="2400"/>
              <a:t>利用局部词汇之间的关系对后续关键词进行排序，直接从文本本身抽取关键词。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jieba</a:t>
            </a:r>
            <a:r>
              <a:rPr lang="zh-CN" altLang="en-US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中基于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TextRank</a:t>
            </a:r>
            <a:r>
              <a:rPr lang="zh-CN" altLang="en-US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算法的关键词提取命令格式为：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960180" y="3603418"/>
            <a:ext cx="8665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/>
              <a:t>jieba.analyse.textrank(sentence, topK=20</a:t>
            </a:r>
            <a:r>
              <a:rPr lang="en-US" altLang="zh-CN" sz="2400" b="1"/>
              <a:t>, </a:t>
            </a:r>
            <a:endParaRPr lang="en-US" altLang="zh-CN" sz="2400" b="1" smtClean="0"/>
          </a:p>
          <a:p>
            <a:pPr>
              <a:lnSpc>
                <a:spcPct val="150000"/>
              </a:lnSpc>
            </a:pPr>
            <a:r>
              <a:rPr lang="en-US" altLang="zh-CN" sz="2400" b="1"/>
              <a:t> </a:t>
            </a:r>
            <a:r>
              <a:rPr lang="en-US" altLang="zh-CN" sz="2400" b="1" smtClean="0"/>
              <a:t>                      withWeight=False</a:t>
            </a:r>
            <a:r>
              <a:rPr lang="en-US" altLang="zh-CN" sz="2400" b="1"/>
              <a:t>, </a:t>
            </a:r>
            <a:endParaRPr lang="zh-CN" altLang="zh-CN" sz="2400"/>
          </a:p>
          <a:p>
            <a:pPr>
              <a:lnSpc>
                <a:spcPct val="150000"/>
              </a:lnSpc>
            </a:pPr>
            <a:r>
              <a:rPr lang="en-US" altLang="zh-CN" sz="2400" b="1"/>
              <a:t> </a:t>
            </a:r>
            <a:r>
              <a:rPr lang="en-US" altLang="zh-CN" sz="2400" b="1" smtClean="0"/>
              <a:t>                      allowPOS</a:t>
            </a:r>
            <a:r>
              <a:rPr lang="en-US" altLang="zh-CN" sz="2400" b="1"/>
              <a:t>=('ns', 'n', 'vn', 'v'))</a:t>
            </a:r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37467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13.3.2 </a:t>
            </a:r>
            <a:r>
              <a:rPr lang="en-US" altLang="zh-CN" b="1"/>
              <a:t>TextRank</a:t>
            </a:r>
            <a:r>
              <a:rPr lang="zh-CN" altLang="en-US" b="1" smtClean="0"/>
              <a:t>算法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529255" y="2417799"/>
            <a:ext cx="9787554" cy="130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/>
              <a:t>key_words_TR = jieba.analyse.textrank(content,topK=200,withWeight=True)</a:t>
            </a:r>
          </a:p>
          <a:p>
            <a:pPr>
              <a:lnSpc>
                <a:spcPct val="114000"/>
              </a:lnSpc>
            </a:pPr>
            <a:r>
              <a:rPr lang="en-US" altLang="zh-CN" sz="2400"/>
              <a:t>key_words_TR[:5]</a:t>
            </a:r>
          </a:p>
        </p:txBody>
      </p:sp>
      <p:sp>
        <p:nvSpPr>
          <p:cNvPr id="5" name="矩形 4"/>
          <p:cNvSpPr/>
          <p:nvPr/>
        </p:nvSpPr>
        <p:spPr>
          <a:xfrm>
            <a:off x="1115410" y="1550763"/>
            <a:ext cx="9753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红楼梦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文本关键词提取：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401059" y="2313451"/>
            <a:ext cx="9467952" cy="1495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29255" y="3934810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700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结果：</a:t>
            </a:r>
            <a:endParaRPr lang="en-US" altLang="zh-CN" sz="2000" kern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12700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笑道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1.0),</a:t>
            </a:r>
            <a:endParaRPr lang="zh-CN" altLang="zh-CN" sz="20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众人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0.5846481316942517),</a:t>
            </a:r>
            <a:endParaRPr lang="zh-CN" altLang="zh-CN" sz="20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只见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0.5764328845607578),</a:t>
            </a:r>
            <a:endParaRPr lang="zh-CN" altLang="zh-CN" sz="20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('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起来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0.5684293628391204),</a:t>
            </a:r>
            <a:endParaRPr lang="zh-CN" altLang="zh-CN" sz="20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('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说道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',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0.5625293537728534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)]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302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教学内容</a:t>
            </a:r>
            <a:endParaRPr lang="en-US" sz="3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13.1 </a:t>
            </a:r>
            <a:r>
              <a:rPr lang="en-US" altLang="zh-CN" sz="3200" smtClean="0"/>
              <a:t>jieba</a:t>
            </a:r>
            <a:r>
              <a:rPr lang="zh-CN" altLang="en-US" sz="3200" smtClean="0"/>
              <a:t>库基本使用</a:t>
            </a:r>
            <a:endParaRPr lang="en-US" sz="3200" smtClean="0"/>
          </a:p>
          <a:p>
            <a:r>
              <a:rPr lang="en-US" altLang="zh-CN" sz="3200" smtClean="0"/>
              <a:t>13.2 </a:t>
            </a:r>
            <a:r>
              <a:rPr lang="zh-CN" altLang="en-US" sz="3200" smtClean="0"/>
              <a:t>文本预处理</a:t>
            </a:r>
            <a:endParaRPr lang="en-US" sz="3200" smtClean="0"/>
          </a:p>
          <a:p>
            <a:r>
              <a:rPr lang="en-US" sz="3200" smtClean="0"/>
              <a:t>13.3 </a:t>
            </a:r>
            <a:r>
              <a:rPr lang="zh-CN" altLang="en-US" sz="3200" smtClean="0"/>
              <a:t>关键词提取</a:t>
            </a:r>
            <a:endParaRPr lang="en-US" sz="3200" dirty="0" smtClean="0"/>
          </a:p>
          <a:p>
            <a:r>
              <a:rPr lang="en-US" sz="3200" smtClean="0"/>
              <a:t>13.4 </a:t>
            </a:r>
            <a:r>
              <a:rPr lang="zh-CN" altLang="en-US" sz="3200" smtClean="0"/>
              <a:t>词云构建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smtClean="0"/>
              <a:t>13</a:t>
            </a:r>
            <a:r>
              <a:rPr lang="en-US" b="1" smtClean="0"/>
              <a:t>.4 </a:t>
            </a:r>
            <a:r>
              <a:rPr lang="zh-CN" altLang="en-US" b="1" smtClean="0"/>
              <a:t>词云构建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41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3373" y="1561292"/>
            <a:ext cx="10347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词云是对文本中出现频率较高</a:t>
            </a:r>
            <a:r>
              <a:rPr lang="zh-CN" altLang="zh-CN" sz="2400" kern="10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关键词</a:t>
            </a:r>
            <a:r>
              <a:rPr lang="zh-CN" altLang="en-US" sz="2400" kern="100" smtClean="0">
                <a:ea typeface="宋体" panose="02010600030101010101" pitchFamily="2" charset="-122"/>
                <a:cs typeface="Times New Roman" panose="02020603050405020304" pitchFamily="18" charset="0"/>
              </a:rPr>
              <a:t>以可视化方式呈现，</a:t>
            </a:r>
            <a:r>
              <a:rPr lang="zh-CN" altLang="zh-CN" sz="2400"/>
              <a:t>通常是不同的词组采用不同的颜色表示，不同词频的词组采用不同的字号大小</a:t>
            </a:r>
            <a:r>
              <a:rPr lang="zh-CN" altLang="zh-CN" sz="2400"/>
              <a:t>表示</a:t>
            </a:r>
            <a:r>
              <a:rPr lang="zh-CN" altLang="zh-CN" sz="2400" smtClean="0"/>
              <a:t>。</a:t>
            </a:r>
            <a:r>
              <a:rPr lang="zh-CN" altLang="en-US" sz="2400" smtClean="0"/>
              <a:t>例如：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71" y="2664640"/>
            <a:ext cx="8589812" cy="3393972"/>
          </a:xfrm>
          <a:prstGeom prst="rect">
            <a:avLst/>
          </a:prstGeom>
        </p:spPr>
      </p:pic>
      <p:pic>
        <p:nvPicPr>
          <p:cNvPr id="4" name="Picture 188" descr="/var/folders/zt/_gpwfbgn0919jcl5k156sjtr0000gp/T/com.microsoft.Word/WebArchiveCopyPasteTempFiles/12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r="19434"/>
          <a:stretch/>
        </p:blipFill>
        <p:spPr bwMode="auto">
          <a:xfrm>
            <a:off x="356282" y="2505688"/>
            <a:ext cx="3524644" cy="2763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74" y="3674017"/>
            <a:ext cx="3918799" cy="2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13.4.1 </a:t>
            </a:r>
            <a:r>
              <a:rPr lang="zh-CN" altLang="en-US" b="1" smtClean="0"/>
              <a:t>数据准备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268163" y="2744035"/>
            <a:ext cx="77040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import </a:t>
            </a:r>
            <a:r>
              <a:rPr lang="zh-CN" altLang="en-US" sz="2000"/>
              <a:t>jieba</a:t>
            </a:r>
          </a:p>
          <a:p>
            <a:r>
              <a:rPr lang="zh-CN" altLang="en-US" sz="2000"/>
              <a:t>from WordCloud import </a:t>
            </a:r>
            <a:r>
              <a:rPr lang="zh-CN" altLang="en-US" sz="2000"/>
              <a:t>WordCloud</a:t>
            </a:r>
            <a:r>
              <a:rPr lang="zh-CN" altLang="en-US" sz="2000" smtClean="0"/>
              <a:t>, ImageColorGenerator</a:t>
            </a:r>
            <a:endParaRPr lang="zh-CN" altLang="en-US" sz="2000"/>
          </a:p>
          <a:p>
            <a:r>
              <a:rPr lang="zh-CN" altLang="en-US" sz="2000"/>
              <a:t>import matplotlib.pyplot as plt</a:t>
            </a:r>
          </a:p>
          <a:p>
            <a:r>
              <a:rPr lang="zh-CN" altLang="en-US" sz="2000"/>
              <a:t>from imageio import imread</a:t>
            </a:r>
          </a:p>
          <a:p>
            <a:r>
              <a:rPr lang="zh-CN" altLang="en-US" sz="2000"/>
              <a:t>from collections import Counter</a:t>
            </a:r>
          </a:p>
          <a:p>
            <a:r>
              <a:rPr lang="zh-CN" altLang="en-US" sz="2000"/>
              <a:t>import numpy as np</a:t>
            </a:r>
          </a:p>
          <a:p>
            <a:r>
              <a:rPr lang="zh-CN" altLang="en-US" sz="2000"/>
              <a:t>import re</a:t>
            </a:r>
          </a:p>
        </p:txBody>
      </p:sp>
      <p:sp>
        <p:nvSpPr>
          <p:cNvPr id="6" name="矩形 5"/>
          <p:cNvSpPr/>
          <p:nvPr/>
        </p:nvSpPr>
        <p:spPr>
          <a:xfrm>
            <a:off x="1543606" y="18727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软件工具包：</a:t>
            </a:r>
            <a:endParaRPr lang="en-US" altLang="zh-CN" sz="2400"/>
          </a:p>
        </p:txBody>
      </p:sp>
      <p:sp>
        <p:nvSpPr>
          <p:cNvPr id="7" name="矩形 6"/>
          <p:cNvSpPr/>
          <p:nvPr/>
        </p:nvSpPr>
        <p:spPr>
          <a:xfrm>
            <a:off x="2268163" y="2744034"/>
            <a:ext cx="6781244" cy="23237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43606" y="549382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数据：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</a:rPr>
              <a:t>2018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两会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《政府工作报告（全文）》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4465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13.4.2 </a:t>
            </a:r>
            <a:r>
              <a:rPr lang="zh-CN" altLang="en-US" b="1" smtClean="0"/>
              <a:t>数据预处理</a:t>
            </a:r>
            <a:endParaRPr 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52795465"/>
              </p:ext>
            </p:extLst>
          </p:nvPr>
        </p:nvGraphicFramePr>
        <p:xfrm>
          <a:off x="993227" y="830024"/>
          <a:ext cx="10531366" cy="5838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51737" y="5391807"/>
            <a:ext cx="510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代码参照上两节自己尝试编写！！！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734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13.4.3 </a:t>
            </a:r>
            <a:r>
              <a:rPr lang="zh-CN" altLang="en-US" b="1"/>
              <a:t>词云生成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747141" y="2535052"/>
            <a:ext cx="9348951" cy="390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/>
              <a:t>backgroud_pic = imread('China.jpg')    #读入图片，配置词云背景</a:t>
            </a:r>
          </a:p>
          <a:p>
            <a:pPr>
              <a:lnSpc>
                <a:spcPct val="114000"/>
              </a:lnSpc>
            </a:pPr>
            <a:r>
              <a:rPr lang="zh-CN" altLang="en-US" sz="2000" smtClean="0"/>
              <a:t>wc </a:t>
            </a:r>
            <a:r>
              <a:rPr lang="zh-CN" altLang="en-US" sz="2000"/>
              <a:t>= WordCloud(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background_color = 'white',   #设置背景色为白色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mask = backgroud_pic,   #设置形状图为自定义图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font_path = 'simhei.ttf',   #设置字体为中文字体simhei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max_words=2000,      # 设置最大显示的字数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max_font_size=150,  # 设置字体最大值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margin=1,          #设置词间间距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random_state=30,   # 设置有多少种随机生成状态，即有多少种配色方案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    scale = 1        #按照比例进行放大画布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5410" y="1640354"/>
            <a:ext cx="361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）设置词云对象参数：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747140" y="2535052"/>
            <a:ext cx="9146831" cy="39074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9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13.4.3 </a:t>
            </a:r>
            <a:r>
              <a:rPr lang="zh-CN" altLang="en-US" b="1"/>
              <a:t>词云生成</a:t>
            </a:r>
            <a:endParaRPr 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952094" y="3585570"/>
            <a:ext cx="9254357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 smtClean="0"/>
              <a:t>wc.generate_from_frequencies(dict(common_words))   # 从字典生成词云</a:t>
            </a:r>
          </a:p>
          <a:p>
            <a:pPr>
              <a:lnSpc>
                <a:spcPct val="114000"/>
              </a:lnSpc>
            </a:pPr>
            <a:r>
              <a:rPr lang="zh-CN" altLang="en-US" sz="2000" smtClean="0"/>
              <a:t>wc.to_file("myWordCloud.png")        #将词云图片存为文件保存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1115410" y="2165613"/>
            <a:ext cx="8879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选取的出现频率前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500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的词汇以字典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形式生成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</a:t>
            </a:r>
            <a:r>
              <a:rPr lang="zh-CN" altLang="zh-CN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1841735" y="3418447"/>
            <a:ext cx="9146831" cy="1128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7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13.4.3 </a:t>
            </a:r>
            <a:r>
              <a:rPr lang="zh-CN" altLang="en-US" b="1"/>
              <a:t>词云生成</a:t>
            </a:r>
            <a:endParaRPr lang="en-US" b="1" dirty="0"/>
          </a:p>
        </p:txBody>
      </p:sp>
      <p:sp>
        <p:nvSpPr>
          <p:cNvPr id="2" name="矩形 1"/>
          <p:cNvSpPr/>
          <p:nvPr/>
        </p:nvSpPr>
        <p:spPr>
          <a:xfrm>
            <a:off x="2795751" y="2906586"/>
            <a:ext cx="7514897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/>
              <a:t>%matplotlib inline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wc_pic = imread('myWordCloud.png')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plt.figure(figsize=(15,11))     #设置显示的图片尺寸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plt.imshow(wc_pic)     # 显示词云图片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plt.axis('off')        # 关闭坐标轴</a:t>
            </a:r>
          </a:p>
          <a:p>
            <a:pPr>
              <a:lnSpc>
                <a:spcPct val="114000"/>
              </a:lnSpc>
            </a:pPr>
            <a:r>
              <a:rPr lang="zh-CN" altLang="en-US" sz="2000"/>
              <a:t>plt.show()</a:t>
            </a:r>
          </a:p>
        </p:txBody>
      </p:sp>
      <p:sp>
        <p:nvSpPr>
          <p:cNvPr id="4" name="矩形 3"/>
          <p:cNvSpPr/>
          <p:nvPr/>
        </p:nvSpPr>
        <p:spPr>
          <a:xfrm>
            <a:off x="1115410" y="1826121"/>
            <a:ext cx="8879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）可视化展示词云：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475186" y="2906586"/>
            <a:ext cx="7409793" cy="21975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3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15410" y="11035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13.4.3 </a:t>
            </a:r>
            <a:r>
              <a:rPr lang="zh-CN" altLang="en-US" b="1"/>
              <a:t>词云生成</a:t>
            </a:r>
            <a:endParaRPr lang="en-US" b="1" dirty="0"/>
          </a:p>
        </p:txBody>
      </p:sp>
      <p:pic>
        <p:nvPicPr>
          <p:cNvPr id="4" name="图片 3" descr="titl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69" y="1549531"/>
            <a:ext cx="7583214" cy="53084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115410" y="1549531"/>
            <a:ext cx="8879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可视化结果：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037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smtClean="0"/>
              <a:t>13.1 </a:t>
            </a:r>
            <a:r>
              <a:rPr lang="en-US" altLang="zh-CN" b="1" cap="none" smtClean="0"/>
              <a:t>jieba</a:t>
            </a:r>
            <a:r>
              <a:rPr lang="zh-CN" altLang="en-US" b="1" smtClean="0"/>
              <a:t>库基本使用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28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smtClean="0"/>
              <a:t>13.1.1 </a:t>
            </a:r>
            <a:r>
              <a:rPr lang="zh-CN" altLang="en-US" b="1" smtClean="0"/>
              <a:t>分词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700944" y="1628149"/>
            <a:ext cx="3702937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 algn="just">
              <a:lnSpc>
                <a:spcPts val="1900"/>
              </a:lnSpc>
              <a:spcAft>
                <a:spcPts val="0"/>
              </a:spcAft>
            </a:pP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）全模式与精确模式</a:t>
            </a:r>
            <a:endParaRPr lang="zh-CN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6101" y="2254882"/>
            <a:ext cx="5243743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430" indent="26797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sz="2400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jieba.cut </a:t>
            </a:r>
            <a:r>
              <a:rPr lang="en-US" altLang="zh-CN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(s, cut_all = False)</a:t>
            </a:r>
            <a:endParaRPr lang="zh-CN" altLang="zh-CN" sz="2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101" y="2712674"/>
            <a:ext cx="10470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Consolas" panose="020B0609020204030204" pitchFamily="49" charset="0"/>
              </a:rPr>
              <a:t>import jieba</a:t>
            </a:r>
          </a:p>
          <a:p>
            <a:r>
              <a:rPr lang="zh-CN" altLang="en-US" sz="2000">
                <a:latin typeface="Consolas" panose="020B0609020204030204" pitchFamily="49" charset="0"/>
              </a:rPr>
              <a:t>seg_list = </a:t>
            </a:r>
            <a:r>
              <a:rPr lang="zh-CN" alt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jieba.cut</a:t>
            </a:r>
            <a:r>
              <a:rPr lang="zh-CN" altLang="en-US" sz="2000">
                <a:latin typeface="Consolas" panose="020B0609020204030204" pitchFamily="49" charset="0"/>
              </a:rPr>
              <a:t>("我是来自中华人民共和国湖北省武汉市武汉大学的一名大学生", cut_all=True)</a:t>
            </a:r>
          </a:p>
          <a:p>
            <a:r>
              <a:rPr lang="zh-CN" altLang="en-US" sz="2000">
                <a:latin typeface="Consolas" panose="020B0609020204030204" pitchFamily="49" charset="0"/>
              </a:rPr>
              <a:t>print("全模式:\n " + "/ ".join(seg_list</a:t>
            </a:r>
            <a:r>
              <a:rPr lang="zh-CN" altLang="en-US" sz="2000" smtClean="0">
                <a:latin typeface="Consolas" panose="020B0609020204030204" pitchFamily="49" charset="0"/>
              </a:rPr>
              <a:t>))</a:t>
            </a:r>
            <a:endParaRPr lang="en-US" altLang="zh-CN" sz="2000" smtClean="0">
              <a:latin typeface="Consolas" panose="020B0609020204030204" pitchFamily="49" charset="0"/>
            </a:endParaRPr>
          </a:p>
          <a:p>
            <a:endParaRPr lang="zh-CN" altLang="en-US" sz="2000">
              <a:latin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</a:rPr>
              <a:t>seg_list = </a:t>
            </a:r>
            <a:r>
              <a:rPr lang="zh-CN" alt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jieba.cut</a:t>
            </a:r>
            <a:r>
              <a:rPr lang="zh-CN" altLang="en-US" sz="2000">
                <a:latin typeface="Consolas" panose="020B0609020204030204" pitchFamily="49" charset="0"/>
              </a:rPr>
              <a:t>("我是来自中华人民共和国湖北省武汉市武汉大学的一名大学生", cut_all=False)</a:t>
            </a:r>
          </a:p>
          <a:p>
            <a:r>
              <a:rPr lang="zh-CN" altLang="en-US" sz="2000">
                <a:latin typeface="Consolas" panose="020B0609020204030204" pitchFamily="49" charset="0"/>
              </a:rPr>
              <a:t>print("精确模式:\n " + "/ ".join(seg_list</a:t>
            </a:r>
            <a:r>
              <a:rPr lang="zh-CN" altLang="en-US" sz="2000" smtClean="0">
                <a:latin typeface="Consolas" panose="020B0609020204030204" pitchFamily="49" charset="0"/>
              </a:rPr>
              <a:t>))</a:t>
            </a:r>
            <a:endParaRPr lang="en-US" altLang="zh-CN" sz="2000" smtClean="0">
              <a:latin typeface="Consolas" panose="020B0609020204030204" pitchFamily="49" charset="0"/>
            </a:endParaRPr>
          </a:p>
          <a:p>
            <a:endParaRPr lang="zh-CN" altLang="en-US" sz="2000">
              <a:latin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</a:rPr>
              <a:t>seg_list = </a:t>
            </a:r>
            <a:r>
              <a:rPr lang="zh-CN" alt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jieba.cut</a:t>
            </a:r>
            <a:r>
              <a:rPr lang="zh-CN" altLang="en-US" sz="2000">
                <a:latin typeface="Consolas" panose="020B0609020204030204" pitchFamily="49" charset="0"/>
              </a:rPr>
              <a:t>("我是来自中华人民共和国湖北省武汉市武汉大学的一名大学生")  # 默认是精确模式</a:t>
            </a:r>
          </a:p>
          <a:p>
            <a:r>
              <a:rPr lang="zh-CN" altLang="en-US" sz="2000">
                <a:latin typeface="Consolas" panose="020B0609020204030204" pitchFamily="49" charset="0"/>
              </a:rPr>
              <a:t>print("默认模式:\n " + "/ ".join(seg_list))</a:t>
            </a:r>
          </a:p>
        </p:txBody>
      </p:sp>
      <p:sp>
        <p:nvSpPr>
          <p:cNvPr id="7" name="矩形 6"/>
          <p:cNvSpPr/>
          <p:nvPr/>
        </p:nvSpPr>
        <p:spPr>
          <a:xfrm>
            <a:off x="1286101" y="2731134"/>
            <a:ext cx="10470720" cy="3767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72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smtClean="0"/>
              <a:t>13.1.1 </a:t>
            </a:r>
            <a:r>
              <a:rPr lang="zh-CN" altLang="en-US" b="1" smtClean="0"/>
              <a:t>分词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978478" y="1481252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/>
              <a:t>（</a:t>
            </a:r>
            <a:r>
              <a:rPr lang="en-US" altLang="zh-CN" sz="2400" b="1"/>
              <a:t>2</a:t>
            </a:r>
            <a:r>
              <a:rPr lang="zh-CN" altLang="zh-CN" sz="2400" b="1"/>
              <a:t>）搜索引擎模式</a:t>
            </a:r>
            <a:endParaRPr lang="zh-CN" altLang="zh-CN" sz="2400"/>
          </a:p>
        </p:txBody>
      </p:sp>
      <p:sp>
        <p:nvSpPr>
          <p:cNvPr id="5" name="矩形 4"/>
          <p:cNvSpPr/>
          <p:nvPr/>
        </p:nvSpPr>
        <p:spPr>
          <a:xfrm>
            <a:off x="1922916" y="2057597"/>
            <a:ext cx="4844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b="1">
                <a:solidFill>
                  <a:srgbClr val="FF0000"/>
                </a:solidFill>
              </a:rPr>
              <a:t>jieba.cut_for_search (s)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101" y="3289019"/>
            <a:ext cx="10470720" cy="1693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pitchFamily="49" charset="0"/>
              </a:rPr>
              <a:t>seg_list = 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</a:rPr>
              <a:t>jieba.cut_for_search</a:t>
            </a:r>
            <a:r>
              <a:rPr lang="en-US" altLang="zh-CN" sz="2400">
                <a:latin typeface="Consolas" panose="020B0609020204030204" pitchFamily="49" charset="0"/>
              </a:rPr>
              <a:t>("</a:t>
            </a:r>
            <a:r>
              <a:rPr lang="zh-CN" altLang="en-US" sz="2400">
                <a:latin typeface="Consolas" panose="020B0609020204030204" pitchFamily="49" charset="0"/>
              </a:rPr>
              <a:t>我是来自中华人民共和国湖北省武汉市武汉大学的一名大学生</a:t>
            </a:r>
            <a:r>
              <a:rPr lang="en-US" altLang="zh-CN" sz="2400" smtClean="0">
                <a:latin typeface="Consolas" panose="020B0609020204030204" pitchFamily="49" charset="0"/>
              </a:rPr>
              <a:t>")</a:t>
            </a:r>
            <a:endParaRPr lang="zh-CN" altLang="en-US" sz="240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pitchFamily="49" charset="0"/>
              </a:rPr>
              <a:t>print("</a:t>
            </a:r>
            <a:r>
              <a:rPr lang="zh-CN" altLang="en-US" sz="2400">
                <a:latin typeface="Consolas" panose="020B0609020204030204" pitchFamily="49" charset="0"/>
              </a:rPr>
              <a:t>搜索模式</a:t>
            </a:r>
            <a:r>
              <a:rPr lang="en-US" altLang="zh-CN" sz="2400">
                <a:latin typeface="Consolas" panose="020B0609020204030204" pitchFamily="49" charset="0"/>
              </a:rPr>
              <a:t>:\n " + "/ ".join(seg_list))</a:t>
            </a:r>
          </a:p>
        </p:txBody>
      </p:sp>
      <p:sp>
        <p:nvSpPr>
          <p:cNvPr id="7" name="矩形 6"/>
          <p:cNvSpPr/>
          <p:nvPr/>
        </p:nvSpPr>
        <p:spPr>
          <a:xfrm>
            <a:off x="1286101" y="3289019"/>
            <a:ext cx="10470720" cy="1693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03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smtClean="0"/>
              <a:t>13.1.2 </a:t>
            </a:r>
            <a:r>
              <a:rPr lang="zh-CN" altLang="en-US" b="1" smtClean="0"/>
              <a:t>添加自定义词典</a:t>
            </a:r>
            <a:endParaRPr 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04900" y="1983999"/>
            <a:ext cx="5641288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430" indent="267970" algn="just">
              <a:lnSpc>
                <a:spcPts val="1900"/>
              </a:lnSpc>
              <a:spcAft>
                <a:spcPts val="0"/>
              </a:spcAft>
            </a:pPr>
            <a:r>
              <a:rPr lang="zh-CN" altLang="en-US" sz="2400" b="1" kern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b="1" kern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jieba.load_userdict(file_name</a:t>
            </a:r>
            <a:r>
              <a:rPr lang="en-US" altLang="zh-CN" sz="2400" b="1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3848" y="2538163"/>
            <a:ext cx="98061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70C0"/>
                </a:solidFill>
              </a:rPr>
              <a:t>jieba.load_userdict</a:t>
            </a:r>
            <a:r>
              <a:rPr lang="zh-CN" altLang="en-US" sz="2400"/>
              <a:t>('userdic.txt')</a:t>
            </a:r>
          </a:p>
          <a:p>
            <a:r>
              <a:rPr lang="zh-CN" altLang="en-US" sz="2400"/>
              <a:t>seg_list = jieba.cut("哈利波特大声言道，'人生而自由，却无往不在枷锁中'。</a:t>
            </a:r>
            <a:r>
              <a:rPr lang="zh-CN" altLang="en-US" sz="2400" smtClean="0"/>
              <a:t>")</a:t>
            </a:r>
            <a:endParaRPr lang="en-US" altLang="zh-CN" sz="2400" smtClean="0"/>
          </a:p>
          <a:p>
            <a:r>
              <a:rPr lang="en-US" altLang="zh-CN" sz="2400"/>
              <a:t>print("/ ".join(seg_list))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623848" y="2538163"/>
            <a:ext cx="9806152" cy="15696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13338" y="4318494"/>
            <a:ext cx="9816662" cy="1423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结果：</a:t>
            </a:r>
            <a:endParaRPr lang="en-US" altLang="zh-CN" sz="200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哈利波特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大声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言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道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'/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人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生而自由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却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无往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枷锁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'/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4671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smtClean="0"/>
              <a:t>13.1.2 </a:t>
            </a:r>
            <a:r>
              <a:rPr lang="zh-CN" altLang="en-US" b="1" smtClean="0"/>
              <a:t>添加自定义词典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78775" y="2538164"/>
            <a:ext cx="10861128" cy="9071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3374" y="2535414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jieba.add_word('无往不在')</a:t>
            </a:r>
          </a:p>
          <a:p>
            <a:r>
              <a:rPr lang="zh-CN" altLang="en-US" sz="2400"/>
              <a:t>seg_list = jieba.cut("哈利波特言道，'人生而自由，却无往不在枷锁中'。")</a:t>
            </a:r>
          </a:p>
        </p:txBody>
      </p:sp>
      <p:sp>
        <p:nvSpPr>
          <p:cNvPr id="9" name="矩形 8"/>
          <p:cNvSpPr/>
          <p:nvPr/>
        </p:nvSpPr>
        <p:spPr>
          <a:xfrm>
            <a:off x="395451" y="2113068"/>
            <a:ext cx="7400744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6565" algn="just">
              <a:lnSpc>
                <a:spcPts val="1900"/>
              </a:lnSpc>
              <a:spcAft>
                <a:spcPts val="0"/>
              </a:spcAft>
            </a:pPr>
            <a:r>
              <a:rPr lang="zh-CN" altLang="en-US" sz="2400" b="1" kern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添加新词：</a:t>
            </a:r>
            <a:r>
              <a:rPr lang="en-US" altLang="zh-CN" sz="2400" b="1" kern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add_word(word</a:t>
            </a:r>
            <a:r>
              <a:rPr lang="en-US" altLang="zh-CN" sz="2400" b="1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freq=None, tag=None)</a:t>
            </a:r>
            <a:endParaRPr lang="zh-CN" altLang="zh-CN" sz="2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7104" y="4430330"/>
            <a:ext cx="3542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删除词：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del_word(word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8775" y="5001128"/>
            <a:ext cx="10861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jieba.del_word('无往不在')</a:t>
            </a:r>
          </a:p>
          <a:p>
            <a:r>
              <a:rPr lang="zh-CN" altLang="en-US" sz="2400"/>
              <a:t>seg_list = jieba.cut("哈利波特言道，'人生而自由，却无往不在枷锁中'。")</a:t>
            </a:r>
          </a:p>
        </p:txBody>
      </p:sp>
      <p:sp>
        <p:nvSpPr>
          <p:cNvPr id="13" name="矩形 12"/>
          <p:cNvSpPr/>
          <p:nvPr/>
        </p:nvSpPr>
        <p:spPr>
          <a:xfrm>
            <a:off x="978775" y="5001128"/>
            <a:ext cx="10861128" cy="958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9915" y="3520479"/>
            <a:ext cx="1146055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575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结果：</a:t>
            </a:r>
            <a:r>
              <a:rPr lang="zh-CN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哈利波特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言道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'/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人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生而自由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却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b="1" ker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无往不在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枷锁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'/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915" y="6068499"/>
            <a:ext cx="1099177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5750" fontAlgn="base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结果：</a:t>
            </a:r>
            <a:r>
              <a:rPr lang="zh-CN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哈利波特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言道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'/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人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生而自由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却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b="1" ker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无往</a:t>
            </a:r>
            <a:r>
              <a:rPr lang="en-US" altLang="zh-CN" sz="2000" b="1" ker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b="1" ker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</a:t>
            </a:r>
            <a:r>
              <a:rPr lang="en-US" altLang="zh-CN" sz="2000" b="1" ker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b="1" ker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枷锁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'/ </a:t>
            </a: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zh-CN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9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072" y="1747517"/>
            <a:ext cx="7456850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6565" algn="just">
              <a:lnSpc>
                <a:spcPts val="1900"/>
              </a:lnSpc>
              <a:spcAft>
                <a:spcPts val="0"/>
              </a:spcAft>
            </a:pPr>
            <a:r>
              <a:rPr lang="zh-CN" altLang="en-US" sz="2400" b="1" kern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b="1" kern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jieba.posseg.POSTokenizer(tokenizer=None</a:t>
            </a:r>
            <a:r>
              <a:rPr lang="en-US" altLang="zh-CN" sz="2400" b="1" ker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b="1" smtClean="0"/>
              <a:t>13.1.3 </a:t>
            </a:r>
            <a:r>
              <a:rPr lang="zh-CN" altLang="en-US" b="1"/>
              <a:t>词性标注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730820" y="2311963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import jieba.posseg as pseg</a:t>
            </a:r>
          </a:p>
          <a:p>
            <a:r>
              <a:rPr lang="zh-CN" altLang="en-US" sz="2400"/>
              <a:t>words = pseg.cut("我是来自中华人民共和国湖北省武汉市武汉大学的一名大学生")</a:t>
            </a:r>
          </a:p>
          <a:p>
            <a:r>
              <a:rPr lang="zh-CN" altLang="en-US" sz="2400"/>
              <a:t>for word, flag in words:</a:t>
            </a:r>
          </a:p>
          <a:p>
            <a:r>
              <a:rPr lang="zh-CN" altLang="en-US" sz="2400"/>
              <a:t>    print('%s %s' % (word, flag))</a:t>
            </a:r>
          </a:p>
        </p:txBody>
      </p:sp>
      <p:sp>
        <p:nvSpPr>
          <p:cNvPr id="7" name="矩形 6"/>
          <p:cNvSpPr/>
          <p:nvPr/>
        </p:nvSpPr>
        <p:spPr>
          <a:xfrm>
            <a:off x="1541633" y="2305562"/>
            <a:ext cx="8382000" cy="2024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66497" y="4472261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8575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结果：</a:t>
            </a:r>
            <a:endParaRPr lang="en-US" altLang="zh-CN" sz="2000" kern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28575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我</a:t>
            </a:r>
            <a:r>
              <a:rPr lang="en-US" altLang="zh-CN" sz="2000" kern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endParaRPr lang="zh-CN" altLang="zh-CN" sz="2000" b="1" kern="10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575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</a:t>
            </a:r>
            <a:endParaRPr lang="zh-CN" altLang="zh-CN" sz="2000" b="1" kern="10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575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来自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</a:t>
            </a:r>
            <a:endParaRPr lang="zh-CN" altLang="zh-CN" sz="2000" b="1" kern="10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8575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中华人民共和国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kern="0" smtClean="0">
                <a:solidFill>
                  <a:srgbClr val="0070C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ns</a:t>
            </a:r>
          </a:p>
          <a:p>
            <a:pPr indent="285750" fontAlgn="base"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smtClean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···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17" y="2750961"/>
            <a:ext cx="10071099" cy="1684150"/>
          </a:xfrm>
        </p:spPr>
        <p:txBody>
          <a:bodyPr/>
          <a:lstStyle/>
          <a:p>
            <a:r>
              <a:rPr lang="en-US" b="1" smtClean="0"/>
              <a:t>13.2 </a:t>
            </a:r>
            <a:r>
              <a:rPr lang="zh-CN" altLang="en-US" b="1"/>
              <a:t>文本预处理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74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AFF00-647E-4627-9B6C-A5CDC1F3220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</TotalTime>
  <Words>1793</Words>
  <Application>Microsoft Office PowerPoint</Application>
  <PresentationFormat>宽屏</PresentationFormat>
  <Paragraphs>174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Euphemia</vt:lpstr>
      <vt:lpstr>Plantagenet Cherokee</vt:lpstr>
      <vt:lpstr>宋体</vt:lpstr>
      <vt:lpstr>Arial</vt:lpstr>
      <vt:lpstr>Consolas</vt:lpstr>
      <vt:lpstr>Courier New</vt:lpstr>
      <vt:lpstr>Times New Roman</vt:lpstr>
      <vt:lpstr>Wingdings</vt:lpstr>
      <vt:lpstr>Academic Literature 16x9</vt:lpstr>
      <vt:lpstr>第13章 文本分析项目实践</vt:lpstr>
      <vt:lpstr>教学内容</vt:lpstr>
      <vt:lpstr>13.1 jieba库基本使用</vt:lpstr>
      <vt:lpstr>13.1.1 分词</vt:lpstr>
      <vt:lpstr>13.1.1 分词</vt:lpstr>
      <vt:lpstr>13.1.2 添加自定义词典</vt:lpstr>
      <vt:lpstr>13.1.2 添加自定义词典</vt:lpstr>
      <vt:lpstr>13.1.3 词性标注</vt:lpstr>
      <vt:lpstr>13.2 文本预处理</vt:lpstr>
      <vt:lpstr>13.2.1 数据读入</vt:lpstr>
      <vt:lpstr>13.2.2 数据清理</vt:lpstr>
      <vt:lpstr>PowerPoint 演示文稿</vt:lpstr>
      <vt:lpstr>PowerPoint 演示文稿</vt:lpstr>
      <vt:lpstr>13.3 关键词提取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13.4 词云构建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>T AM</cp:lastModifiedBy>
  <cp:revision>153</cp:revision>
  <dcterms:created xsi:type="dcterms:W3CDTF">2014-04-17T22:28:38Z</dcterms:created>
  <dcterms:modified xsi:type="dcterms:W3CDTF">2020-02-27T12:47:08Z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