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57" r:id="rId7"/>
    <p:sldId id="269" r:id="rId8"/>
    <p:sldId id="261" r:id="rId9"/>
    <p:sldId id="25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5" r:id="rId22"/>
    <p:sldId id="281" r:id="rId23"/>
    <p:sldId id="286" r:id="rId24"/>
    <p:sldId id="287" r:id="rId25"/>
    <p:sldId id="288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5073" autoAdjust="0"/>
  </p:normalViewPr>
  <p:slideViewPr>
    <p:cSldViewPr snapToGrid="0" showGuides="1">
      <p:cViewPr varScale="1">
        <p:scale>
          <a:sx n="68" d="100"/>
          <a:sy n="68" d="100"/>
        </p:scale>
        <p:origin x="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6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2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2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8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0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19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0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1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3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3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3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D9AE7-B410-0F41-9CF1-7EB2080B6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E5311-D21D-0F4C-8247-28A53E0B0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D7FC35-76A9-A241-ACA0-06E04C76B33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</a:t>
            </a:r>
            <a:r>
              <a:rPr lang="zh-CN" altLang="en-US" dirty="0" smtClean="0"/>
              <a:t>数据分析综合实验</a:t>
            </a:r>
            <a:endParaRPr lang="en-US" dirty="0"/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数据清理：缺失值处理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-457200">
              <a:spcBef>
                <a:spcPts val="1800"/>
              </a:spcBef>
              <a:buFont typeface="+mj-ea"/>
              <a:buAutoNum type="circleNumDbPlain"/>
            </a:pPr>
            <a:r>
              <a:rPr lang="zh-CN" altLang="zh-CN" sz="2000" b="1" dirty="0"/>
              <a:t>利用</a:t>
            </a:r>
            <a:r>
              <a:rPr lang="en-US" altLang="zh-CN" sz="2000" b="1" dirty="0"/>
              <a:t>pandas</a:t>
            </a:r>
            <a:r>
              <a:rPr lang="zh-CN" altLang="zh-CN" sz="2000" b="1" dirty="0"/>
              <a:t>的</a:t>
            </a:r>
            <a:r>
              <a:rPr lang="en-US" altLang="zh-CN" sz="2000" b="1" dirty="0" err="1"/>
              <a:t>isnull</a:t>
            </a:r>
            <a:r>
              <a:rPr lang="en-US" altLang="zh-CN" sz="2000" b="1" dirty="0"/>
              <a:t>()</a:t>
            </a:r>
            <a:r>
              <a:rPr lang="zh-CN" altLang="zh-CN" sz="2000" b="1" dirty="0"/>
              <a:t>方法检查缺失值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pPr marL="457200" indent="-457200">
              <a:buFont typeface="+mj-ea"/>
              <a:buAutoNum type="circleNumDbPlain"/>
            </a:pP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315075" y="1785938"/>
            <a:ext cx="4914900" cy="4557711"/>
          </a:xfrm>
        </p:spPr>
        <p:txBody>
          <a:bodyPr>
            <a:normAutofit/>
          </a:bodyPr>
          <a:lstStyle/>
          <a:p>
            <a:pPr>
              <a:lnSpc>
                <a:spcPts val="500"/>
              </a:lnSpc>
            </a:pPr>
            <a:r>
              <a:rPr lang="zh-CN" altLang="en-US" dirty="0" smtClean="0"/>
              <a:t>输出如下：</a:t>
            </a:r>
            <a:endParaRPr lang="en-US" altLang="zh-CN" dirty="0" smtClean="0"/>
          </a:p>
          <a:p>
            <a:pPr marL="0" indent="0">
              <a:lnSpc>
                <a:spcPts val="500"/>
              </a:lnSpc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81716"/>
              </p:ext>
            </p:extLst>
          </p:nvPr>
        </p:nvGraphicFramePr>
        <p:xfrm>
          <a:off x="1227137" y="2195899"/>
          <a:ext cx="49403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300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import pandas as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pd</a:t>
                      </a:r>
                      <a:endParaRPr lang="zh-CN" altLang="zh-CN" sz="20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raw_data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pd.read_csv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('Adult.csv',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na_values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='?') #</a:t>
                      </a:r>
                      <a:r>
                        <a:rPr lang="zh-CN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设定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'?'</a:t>
                      </a:r>
                      <a:r>
                        <a:rPr lang="zh-CN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为缺失值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raw_data.isnull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().any() #</a:t>
                      </a:r>
                      <a:r>
                        <a:rPr lang="zh-CN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检查含有缺失值的列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55" y="1980622"/>
            <a:ext cx="2729939" cy="43630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6018" y="5614629"/>
            <a:ext cx="5149055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由输出结果可知，</a:t>
            </a:r>
            <a:r>
              <a:rPr lang="en-US" altLang="zh-CN" sz="2000" b="1" dirty="0" err="1"/>
              <a:t>workclass</a:t>
            </a:r>
            <a:r>
              <a:rPr lang="zh-CN" altLang="zh-CN" sz="2000" b="1" dirty="0"/>
              <a:t>（工作类别）、</a:t>
            </a:r>
            <a:r>
              <a:rPr lang="en-US" altLang="zh-CN" sz="2000" b="1" dirty="0"/>
              <a:t>occupation</a:t>
            </a:r>
            <a:r>
              <a:rPr lang="zh-CN" altLang="zh-CN" sz="2000" b="1" dirty="0"/>
              <a:t>（职业）、</a:t>
            </a:r>
            <a:r>
              <a:rPr lang="en-US" altLang="zh-CN" sz="2000" b="1" dirty="0" err="1"/>
              <a:t>native_country</a:t>
            </a:r>
            <a:r>
              <a:rPr lang="zh-CN" altLang="zh-CN" sz="2000" b="1" dirty="0"/>
              <a:t>（祖国）三列存在缺失值。</a:t>
            </a:r>
            <a:endParaRPr lang="zh-CN" altLang="en-US" sz="2000" b="1" dirty="0"/>
          </a:p>
        </p:txBody>
      </p:sp>
      <p:sp>
        <p:nvSpPr>
          <p:cNvPr id="8" name="椭圆 7"/>
          <p:cNvSpPr/>
          <p:nvPr/>
        </p:nvSpPr>
        <p:spPr>
          <a:xfrm>
            <a:off x="9529763" y="2195899"/>
            <a:ext cx="542925" cy="318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529763" y="3571875"/>
            <a:ext cx="542925" cy="314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529763" y="5429250"/>
            <a:ext cx="542925" cy="385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45859" y="3405871"/>
            <a:ext cx="95878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存在缺失值</a:t>
            </a:r>
            <a:endParaRPr lang="zh-CN" altLang="en-US" b="1" dirty="0"/>
          </a:p>
        </p:txBody>
      </p:sp>
      <p:cxnSp>
        <p:nvCxnSpPr>
          <p:cNvPr id="13" name="直接箭头连接符 12"/>
          <p:cNvCxnSpPr>
            <a:stCxn id="8" idx="6"/>
            <a:endCxn id="11" idx="1"/>
          </p:cNvCxnSpPr>
          <p:nvPr/>
        </p:nvCxnSpPr>
        <p:spPr>
          <a:xfrm>
            <a:off x="10072688" y="2355250"/>
            <a:ext cx="973171" cy="13737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11" idx="1"/>
          </p:cNvCxnSpPr>
          <p:nvPr/>
        </p:nvCxnSpPr>
        <p:spPr>
          <a:xfrm>
            <a:off x="10072688" y="3729037"/>
            <a:ext cx="97317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6"/>
            <a:endCxn id="11" idx="1"/>
          </p:cNvCxnSpPr>
          <p:nvPr/>
        </p:nvCxnSpPr>
        <p:spPr>
          <a:xfrm flipV="1">
            <a:off x="10072688" y="3729037"/>
            <a:ext cx="973171" cy="18930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数据清理：缺失值处理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为了</a:t>
            </a:r>
            <a:r>
              <a:rPr lang="zh-CN" altLang="zh-CN" dirty="0"/>
              <a:t>决定采用何种方法处理缺失值，首先检查数据集中含有缺失值的记录数量，代码如下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输出如下：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88460"/>
              </p:ext>
            </p:extLst>
          </p:nvPr>
        </p:nvGraphicFramePr>
        <p:xfrm>
          <a:off x="2427287" y="1998503"/>
          <a:ext cx="865829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295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raw_data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raw_data.isnull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().values==True]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04900" y="2776218"/>
            <a:ext cx="6738938" cy="40817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4900" y="6572250"/>
            <a:ext cx="1181100" cy="28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29779" y="3147415"/>
            <a:ext cx="2255803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由输出结果可知，数据集中共有</a:t>
            </a:r>
            <a:r>
              <a:rPr lang="en-US" altLang="zh-CN" b="1" dirty="0"/>
              <a:t>4262</a:t>
            </a:r>
            <a:r>
              <a:rPr lang="zh-CN" altLang="zh-CN" b="1" dirty="0"/>
              <a:t>条含有缺失值的记录，占所有记录数量的</a:t>
            </a:r>
            <a:r>
              <a:rPr lang="en-US" altLang="zh-CN" b="1" dirty="0"/>
              <a:t>13%</a:t>
            </a:r>
            <a:r>
              <a:rPr lang="zh-CN" altLang="zh-CN" b="1" dirty="0"/>
              <a:t>，若直接删除含有缺失值的记录会损失很多信息，且因为缺失列都为分类变量，在本例中采用众数进行缺失值填充是一种比较合适的方法。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2286000" y="4717076"/>
            <a:ext cx="6543779" cy="19980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数据清理：缺失值处理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zh-CN" b="1" dirty="0"/>
              <a:t>利用</a:t>
            </a:r>
            <a:r>
              <a:rPr lang="en-US" altLang="zh-CN" b="1" dirty="0"/>
              <a:t>pandas</a:t>
            </a:r>
            <a:r>
              <a:rPr lang="zh-CN" altLang="zh-CN" b="1" dirty="0"/>
              <a:t>的</a:t>
            </a:r>
            <a:r>
              <a:rPr lang="en-US" altLang="zh-CN" b="1" dirty="0" err="1"/>
              <a:t>fillna</a:t>
            </a:r>
            <a:r>
              <a:rPr lang="en-US" altLang="zh-CN" b="1" dirty="0"/>
              <a:t>()</a:t>
            </a:r>
            <a:r>
              <a:rPr lang="zh-CN" altLang="zh-CN" b="1" dirty="0"/>
              <a:t>方法填充缺失值。</a:t>
            </a:r>
            <a:endParaRPr lang="en-US" sz="22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处理后检查：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60031"/>
              </p:ext>
            </p:extLst>
          </p:nvPr>
        </p:nvGraphicFramePr>
        <p:xfrm>
          <a:off x="1104901" y="2312828"/>
          <a:ext cx="49149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fill_na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lambda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col:col.fillna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col.mode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()[0])#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定义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fill_na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函数，用众数填充缺失值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fill_data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raw_data.apply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fill_na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, axis=0)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将填充后的数据赋给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fill_data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fill_data.isnull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().any()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检查是否填充成功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01" y="2062496"/>
            <a:ext cx="2843362" cy="45367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53564" y="3886199"/>
            <a:ext cx="95878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不存在缺失值</a:t>
            </a:r>
            <a:endParaRPr lang="zh-CN" altLang="en-US" b="1" dirty="0"/>
          </a:p>
        </p:txBody>
      </p:sp>
      <p:sp>
        <p:nvSpPr>
          <p:cNvPr id="8" name="右大括号 7"/>
          <p:cNvSpPr/>
          <p:nvPr/>
        </p:nvSpPr>
        <p:spPr>
          <a:xfrm>
            <a:off x="9758363" y="2185988"/>
            <a:ext cx="614362" cy="3986211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数据清理：重复值处理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通过</a:t>
            </a:r>
            <a:r>
              <a:rPr lang="en-US" altLang="zh-CN" dirty="0"/>
              <a:t>pandas</a:t>
            </a:r>
            <a:r>
              <a:rPr lang="zh-CN" altLang="zh-CN" dirty="0"/>
              <a:t>的</a:t>
            </a:r>
            <a:r>
              <a:rPr lang="en-US" altLang="zh-CN" dirty="0"/>
              <a:t>duplicated()</a:t>
            </a:r>
            <a:r>
              <a:rPr lang="zh-CN" altLang="zh-CN" dirty="0"/>
              <a:t>方法判断数据集中是否存在重复值。</a:t>
            </a:r>
          </a:p>
          <a:p>
            <a:r>
              <a:rPr lang="zh-CN" altLang="zh-CN" dirty="0"/>
              <a:t>代码如下：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输出如下：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29392"/>
              </p:ext>
            </p:extLst>
          </p:nvPr>
        </p:nvGraphicFramePr>
        <p:xfrm>
          <a:off x="1318418" y="2898616"/>
          <a:ext cx="448786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63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isDuplicated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fill_data.duplicated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判断重复数据记录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isDuplicated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917" y="2288836"/>
            <a:ext cx="2937596" cy="31211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18" y="5786438"/>
            <a:ext cx="899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由</a:t>
            </a:r>
            <a:r>
              <a:rPr lang="zh-CN" altLang="zh-CN" sz="2000" dirty="0"/>
              <a:t>输出结果可知，数据集中不存在重复记录，因此不用进行重复值处理。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0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在本例中，</a:t>
            </a:r>
            <a:r>
              <a:rPr lang="en-US" altLang="zh-CN" dirty="0" err="1"/>
              <a:t>fnlwgt</a:t>
            </a:r>
            <a:r>
              <a:rPr lang="zh-CN" altLang="zh-CN" dirty="0"/>
              <a:t>（最终权重法值）属性可删除，</a:t>
            </a:r>
            <a:r>
              <a:rPr lang="en-US" altLang="zh-CN" dirty="0"/>
              <a:t>age</a:t>
            </a:r>
            <a:r>
              <a:rPr lang="zh-CN" altLang="zh-CN" dirty="0"/>
              <a:t>可划分为等宽区间。删除</a:t>
            </a:r>
            <a:r>
              <a:rPr lang="en-US" altLang="zh-CN" dirty="0" err="1"/>
              <a:t>fnlwht</a:t>
            </a:r>
            <a:r>
              <a:rPr lang="zh-CN" altLang="zh-CN" dirty="0"/>
              <a:t>属性列及</a:t>
            </a:r>
            <a:r>
              <a:rPr lang="en-US" altLang="zh-CN" dirty="0"/>
              <a:t>age</a:t>
            </a:r>
            <a:r>
              <a:rPr lang="zh-CN" altLang="zh-CN" dirty="0"/>
              <a:t>属性离散化代码如下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14612"/>
              </p:ext>
            </p:extLst>
          </p:nvPr>
        </p:nvGraphicFramePr>
        <p:xfrm>
          <a:off x="1318418" y="2412841"/>
          <a:ext cx="9340057" cy="232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57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data =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fill_data.drop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(['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fnlwgt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'],axis=1)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删除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fnlwht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属性列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ages = data['age'].copy()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提取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age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列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print('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min_age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:{}'.format(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ages.min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()))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输出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age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属性的最小值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print('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max_age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:{}'.format(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ages.max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()))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输出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age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属性的最大值，据此得出区间端点值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04900" y="5072063"/>
            <a:ext cx="9710738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输出如下：</a:t>
            </a:r>
            <a:endParaRPr lang="en-US" altLang="zh-CN" sz="2000" dirty="0" smtClean="0"/>
          </a:p>
          <a:p>
            <a:pPr marL="66675"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min_age:17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6675"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max_age:90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86313" y="5267501"/>
            <a:ext cx="575786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由输出结果可知，</a:t>
            </a:r>
            <a:r>
              <a:rPr lang="en-US" altLang="zh-CN" b="1" dirty="0"/>
              <a:t>age</a:t>
            </a:r>
            <a:r>
              <a:rPr lang="zh-CN" altLang="en-US" b="1" dirty="0"/>
              <a:t>属性最小值为</a:t>
            </a:r>
            <a:r>
              <a:rPr lang="en-US" altLang="zh-CN" b="1" dirty="0"/>
              <a:t>17</a:t>
            </a:r>
            <a:r>
              <a:rPr lang="zh-CN" altLang="en-US" b="1" dirty="0"/>
              <a:t>，最大值为</a:t>
            </a:r>
            <a:r>
              <a:rPr lang="en-US" altLang="zh-CN" b="1" dirty="0"/>
              <a:t>90</a:t>
            </a:r>
            <a:r>
              <a:rPr lang="zh-CN" altLang="en-US" b="1" dirty="0"/>
              <a:t>，因此将范围划分为</a:t>
            </a:r>
            <a:r>
              <a:rPr lang="en-US" altLang="zh-CN" b="1" dirty="0"/>
              <a:t>(25, 35]</a:t>
            </a:r>
            <a:r>
              <a:rPr lang="zh-CN" altLang="en-US" b="1" dirty="0"/>
              <a:t>、</a:t>
            </a:r>
            <a:r>
              <a:rPr lang="en-US" altLang="zh-CN" b="1" dirty="0"/>
              <a:t>(35, 45]</a:t>
            </a:r>
            <a:r>
              <a:rPr lang="zh-CN" altLang="en-US" b="1" dirty="0"/>
              <a:t>、</a:t>
            </a:r>
            <a:r>
              <a:rPr lang="en-US" altLang="zh-CN" b="1" dirty="0"/>
              <a:t>(45,55]</a:t>
            </a:r>
            <a:r>
              <a:rPr lang="zh-CN" altLang="en-US" b="1" dirty="0"/>
              <a:t>、</a:t>
            </a:r>
            <a:r>
              <a:rPr lang="en-US" altLang="zh-CN" b="1" dirty="0"/>
              <a:t>(55,65]</a:t>
            </a:r>
            <a:r>
              <a:rPr lang="zh-CN" altLang="en-US" b="1" dirty="0"/>
              <a:t>、</a:t>
            </a:r>
            <a:r>
              <a:rPr lang="en-US" altLang="zh-CN" b="1" dirty="0"/>
              <a:t>(65, 75]</a:t>
            </a:r>
            <a:r>
              <a:rPr lang="zh-CN" altLang="en-US" b="1" dirty="0"/>
              <a:t>、</a:t>
            </a:r>
            <a:r>
              <a:rPr lang="en-US" altLang="zh-CN" b="1" dirty="0"/>
              <a:t>(75,85]</a:t>
            </a:r>
            <a:r>
              <a:rPr lang="zh-CN" altLang="en-US" b="1" dirty="0"/>
              <a:t>、</a:t>
            </a:r>
            <a:r>
              <a:rPr lang="en-US" altLang="zh-CN" b="1" dirty="0"/>
              <a:t>(85,95]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97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划分等宽区间代码如下：</a:t>
            </a:r>
            <a:endParaRPr lang="en-US" sz="22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输出如下：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24539"/>
              </p:ext>
            </p:extLst>
          </p:nvPr>
        </p:nvGraphicFramePr>
        <p:xfrm>
          <a:off x="1246981" y="2112804"/>
          <a:ext cx="47728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819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bins = [25,35,45,55,65,75,85,95]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_ages =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pd.cut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(ages, bins, right=True)  #right=False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表示区间是左闭右开的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对不同区间的数进行统计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ages.value_counts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52" y="2112804"/>
            <a:ext cx="3499752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为了更直观地展示每一个区间内的记录数量，利用</a:t>
            </a:r>
            <a:r>
              <a:rPr lang="en-US" altLang="zh-CN" dirty="0" err="1"/>
              <a:t>matplotlib.pyplot</a:t>
            </a:r>
            <a:r>
              <a:rPr lang="zh-CN" altLang="zh-CN" dirty="0"/>
              <a:t>库绘制年龄分布的条形图。代码如下：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57971"/>
              </p:ext>
            </p:extLst>
          </p:nvPr>
        </p:nvGraphicFramePr>
        <p:xfrm>
          <a:off x="1318418" y="2412841"/>
          <a:ext cx="976716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164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import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matplotlib.pyplot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导入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matplotlib.pyplot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库，别名为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bins = [25,35,45,55,65,75,85,95]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设置分组端点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plt.hist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ages,bins,histtype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='bar',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rwidth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=0.8)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绘制条形图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plt.xlabel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('Age') #x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轴命名为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'Age'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plt.ylabel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('Amount') #y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轴命名为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'Amount'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plt.title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('Age Distribution')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设置图形标题为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'Age Distribution'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plt.show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 #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展示图形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1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年龄分布条形图输出如下：</a:t>
            </a:r>
            <a:endParaRPr lang="en-US" sz="22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924174" y="2252027"/>
            <a:ext cx="5376864" cy="35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14.2 </a:t>
            </a:r>
            <a:r>
              <a:rPr lang="zh-CN" altLang="en-US" dirty="0" smtClean="0"/>
              <a:t>数据分析实践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包括分布分析、相关分析和预测分析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3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</a:t>
            </a:r>
            <a:r>
              <a:rPr lang="zh-CN" altLang="en-US" dirty="0" smtClean="0"/>
              <a:t>分析：数据预处理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Pandas</a:t>
            </a:r>
            <a:r>
              <a:rPr lang="zh-CN" altLang="zh-CN" dirty="0"/>
              <a:t>库提供了很多函数用于统计变量特征，本例中通过</a:t>
            </a:r>
            <a:r>
              <a:rPr lang="en-US" altLang="zh-CN" dirty="0"/>
              <a:t>describe()</a:t>
            </a:r>
            <a:r>
              <a:rPr lang="zh-CN" altLang="zh-CN" dirty="0"/>
              <a:t>方法给出定量数据的基本描述（包括基本统计量如均值、标准差等），对于定性数据，通过绘制条形图或饼图展示其分布情况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代码如下：</a:t>
            </a:r>
            <a:endParaRPr lang="zh-CN" altLang="zh-CN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65411"/>
              </p:ext>
            </p:extLst>
          </p:nvPr>
        </p:nvGraphicFramePr>
        <p:xfrm>
          <a:off x="900113" y="2741453"/>
          <a:ext cx="104013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0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import pandas as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pd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import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matplotlib.pyplot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导入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matplotlib.pyplot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库用于绘图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import collections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导入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collections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库用于定性变量取值计数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数据预处理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raw_data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pd.read_csv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('Adult.csv',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na_values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=' ?')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设定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 ?'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为缺失值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fill_na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lambda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col:col.fillna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col.mode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()[0])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定义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fill_na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函数，用众数填充缺失值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fill_data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raw_data.apply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fill_na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, axis = 0)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将填充后的数据赋给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fill_data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data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fill_data.drop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(['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fnlwgt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'],axis=1)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去除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fnlwgt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属性列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数据分析的常规流程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数据清理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缺失值</a:t>
            </a:r>
            <a:r>
              <a:rPr lang="zh-CN" altLang="en-US" sz="2400" dirty="0" smtClean="0"/>
              <a:t>处理、异常值处理、重复</a:t>
            </a:r>
            <a:r>
              <a:rPr lang="zh-CN" altLang="en-US" sz="2400" dirty="0"/>
              <a:t>值处理</a:t>
            </a:r>
            <a:endParaRPr lang="en-US" altLang="zh-CN" sz="2400" dirty="0" smtClean="0"/>
          </a:p>
          <a:p>
            <a:r>
              <a:rPr lang="zh-CN" altLang="en-US" sz="2400" dirty="0"/>
              <a:t>数据</a:t>
            </a:r>
            <a:r>
              <a:rPr lang="zh-CN" altLang="en-US" sz="2400" dirty="0" smtClean="0"/>
              <a:t>转换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规范化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连续</a:t>
            </a:r>
            <a:r>
              <a:rPr lang="zh-CN" altLang="en-US" sz="2400" dirty="0" smtClean="0"/>
              <a:t>属性离散化</a:t>
            </a:r>
            <a:endParaRPr lang="en-US" altLang="zh-CN" sz="2400" dirty="0" smtClean="0"/>
          </a:p>
          <a:p>
            <a:r>
              <a:rPr lang="zh-CN" altLang="en-US" sz="2400" dirty="0"/>
              <a:t>数据</a:t>
            </a:r>
            <a:r>
              <a:rPr lang="zh-CN" altLang="en-US" sz="2400" dirty="0" smtClean="0"/>
              <a:t>探索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分布分析、集中趋势分析、离中趋势分析、相关分析</a:t>
            </a:r>
            <a:endParaRPr lang="en-US" altLang="zh-CN" sz="2400" dirty="0" smtClean="0"/>
          </a:p>
          <a:p>
            <a:r>
              <a:rPr lang="zh-CN" altLang="en-US" sz="2400" dirty="0"/>
              <a:t>数据</a:t>
            </a:r>
            <a:r>
              <a:rPr lang="zh-CN" altLang="en-US" sz="2400" dirty="0" smtClean="0"/>
              <a:t>可视化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条形图和饼图、箱线图、气泡图、条形图、核密度估计图、网络图、雷达图、散点图、树状图</a:t>
            </a:r>
            <a:r>
              <a:rPr lang="zh-CN" altLang="zh-CN" sz="2400" dirty="0" smtClean="0"/>
              <a:t>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</a:t>
            </a:r>
            <a:r>
              <a:rPr lang="zh-CN" altLang="en-US" dirty="0" smtClean="0"/>
              <a:t>分析：绘制饼图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33446"/>
              </p:ext>
            </p:extLst>
          </p:nvPr>
        </p:nvGraphicFramePr>
        <p:xfrm>
          <a:off x="894591" y="1412715"/>
          <a:ext cx="10401300" cy="5396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0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4543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绘制饼图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from collections import Counter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items = data['relationship']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提取需绘制饼图的数据列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 = Counter(items)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返回该列取值的计数字典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print(count)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输出计数字典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collections.OrderedDict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定义有序字典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dict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count.most_common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将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转换为有序字典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设置饼图百分比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sizes = list(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countSort.values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())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for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in range(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len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(sizes)):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   sizes[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] = round(sizes[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]/32561 * 100,2)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labels = list(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countSort.keys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设置饼图标签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plt.pie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sizes,labels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labels,autopct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='%.2f',counterclock=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False,startangle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= 90)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9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</a:t>
            </a:r>
            <a:r>
              <a:rPr lang="zh-CN" altLang="en-US" dirty="0" smtClean="0"/>
              <a:t>分析：绘制条形图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62362"/>
              </p:ext>
            </p:extLst>
          </p:nvPr>
        </p:nvGraphicFramePr>
        <p:xfrm>
          <a:off x="894591" y="1412715"/>
          <a:ext cx="10401300" cy="498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0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4543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绘制条形图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from collections import Counter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items = data['education-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']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提取需绘制直方图的数据列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 = Counter(items)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返回该列取值的计数字典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print(count)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输出计数字典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collections.OrderedDict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dict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count.most_common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countSort.values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plt.bar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countSort.keys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(),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countSort.values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绘制条形图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plt.xlabel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('education-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设置横轴标签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plt.ylabel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('account')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设置纵轴标签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plt.show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</a:t>
            </a:r>
            <a:r>
              <a:rPr lang="zh-CN" altLang="en-US" dirty="0" smtClean="0"/>
              <a:t>分析：统计量分析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zh-CN" altLang="en-US" sz="2200" dirty="0"/>
              <a:t>上述输出</a:t>
            </a:r>
            <a:r>
              <a:rPr lang="zh-CN" altLang="en-US" sz="2200" dirty="0" smtClean="0"/>
              <a:t>结果见教材</a:t>
            </a:r>
            <a:r>
              <a:rPr lang="en-US" altLang="zh-CN" sz="2200" dirty="0" smtClean="0"/>
              <a:t>14.3.1</a:t>
            </a:r>
            <a:r>
              <a:rPr lang="zh-CN" altLang="en-US" sz="2200" dirty="0" smtClean="0"/>
              <a:t>。</a:t>
            </a:r>
            <a:endParaRPr 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9833"/>
              </p:ext>
            </p:extLst>
          </p:nvPr>
        </p:nvGraphicFramePr>
        <p:xfrm>
          <a:off x="894591" y="1412715"/>
          <a:ext cx="104013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0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13019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统计量分析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items = data['hours-per-week']   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提取需分析统计量的数据列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items.describe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为了</a:t>
            </a:r>
            <a:r>
              <a:rPr lang="zh-CN" altLang="zh-CN" dirty="0"/>
              <a:t>分析定量描述变量（包括年龄、受教育年限、资本收入、资本损失、每周工作小时数）对预测变量（年收入）取值的影响，可以进行相关分析</a:t>
            </a:r>
            <a:r>
              <a:rPr lang="zh-CN" altLang="zh-CN" dirty="0" smtClean="0"/>
              <a:t>。在</a:t>
            </a:r>
            <a:r>
              <a:rPr lang="zh-CN" altLang="zh-CN" dirty="0"/>
              <a:t>进行相关分析之前，需要对年收入的取值进行转换，即若</a:t>
            </a:r>
            <a:r>
              <a:rPr lang="en-US" altLang="zh-CN" dirty="0"/>
              <a:t>&lt;=50K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r>
              <a:rPr lang="zh-CN" altLang="zh-CN" dirty="0"/>
              <a:t>，若</a:t>
            </a:r>
            <a:r>
              <a:rPr lang="en-US" altLang="zh-CN" dirty="0"/>
              <a:t>&gt;50K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。该步骤可通过</a:t>
            </a:r>
            <a:r>
              <a:rPr lang="en-US" altLang="zh-CN" dirty="0"/>
              <a:t>Excel</a:t>
            </a:r>
            <a:r>
              <a:rPr lang="zh-CN" altLang="zh-CN" dirty="0"/>
              <a:t>中的替换功能实现</a:t>
            </a:r>
            <a:r>
              <a:rPr lang="zh-CN" altLang="zh-CN" dirty="0" smtClean="0"/>
              <a:t>。计算</a:t>
            </a:r>
            <a:r>
              <a:rPr lang="zh-CN" altLang="zh-CN" dirty="0"/>
              <a:t>相关系数代码及运行结果如下：</a:t>
            </a:r>
            <a:endParaRPr 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71082"/>
              </p:ext>
            </p:extLst>
          </p:nvPr>
        </p:nvGraphicFramePr>
        <p:xfrm>
          <a:off x="894591" y="2848546"/>
          <a:ext cx="104013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0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13019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import pandas as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pd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data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pd.read_csv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('Adult2.csv')   #Adult2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中将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income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取值转换为了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或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income = data['income']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计算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income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与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age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的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pearson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相关系数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corr_age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income.corr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(data['age'],method='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pearson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')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corr_education_num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income.corr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(data['education-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'],method='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pearson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corr_gain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income.corr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(data['capital-gain'],method='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pearson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corr_loss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income.corr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(data['capital-loss'],method='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pearson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corr_hoursperweek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income.corr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(data['hours-per-week'],method='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pearson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76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（接上页）</a:t>
            </a:r>
            <a:endParaRPr 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01580"/>
              </p:ext>
            </p:extLst>
          </p:nvPr>
        </p:nvGraphicFramePr>
        <p:xfrm>
          <a:off x="296085" y="2327691"/>
          <a:ext cx="78350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072">
                  <a:extLst>
                    <a:ext uri="{9D8B030D-6E8A-4147-A177-3AD203B41FA5}">
                      <a16:colId xmlns:a16="http://schemas.microsoft.com/office/drawing/2014/main" val="3419347165"/>
                    </a:ext>
                  </a:extLst>
                </a:gridCol>
              </a:tblGrid>
              <a:tr h="13019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print('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相关系数计算如下：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')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corr_age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:{:.2f}'.format(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corr_age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corr_education_num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:{:.2f}'.format(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corr_education_num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corr_gain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:{:.2f}'.format(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corr_gain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corr_loss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:{:.2f}'.format(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corr_loss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print('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corr_hoursperweek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:{:.2f}'.format(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corr_hoursperweek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237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93972" y="2606038"/>
            <a:ext cx="3400425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675"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相关系数计算如下：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6675"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corr_age:0.23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6675"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corr_education_num:0.34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6675"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corr_gain:0.22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6675"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corr_loss:0.15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6675"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corr_hoursperweek:0.23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0588" y="5429298"/>
            <a:ext cx="667940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由输出结果可知，由于年龄、资本收入、资本损失、每周工作小时数与收入的</a:t>
            </a:r>
            <a:r>
              <a:rPr lang="en-US" altLang="zh-CN" b="1" dirty="0"/>
              <a:t>Pearson</a:t>
            </a:r>
            <a:r>
              <a:rPr lang="zh-CN" altLang="en-US" b="1" dirty="0"/>
              <a:t>相关系数绝对值小于</a:t>
            </a:r>
            <a:r>
              <a:rPr lang="en-US" altLang="zh-CN" b="1" dirty="0"/>
              <a:t>0.3</a:t>
            </a:r>
            <a:r>
              <a:rPr lang="zh-CN" altLang="en-US" b="1" dirty="0"/>
              <a:t>，认为不存在线性相关关系；受教育年限与收入的</a:t>
            </a:r>
            <a:r>
              <a:rPr lang="en-US" altLang="zh-CN" b="1" dirty="0"/>
              <a:t>Pearson</a:t>
            </a:r>
            <a:r>
              <a:rPr lang="zh-CN" altLang="en-US" b="1" dirty="0"/>
              <a:t>系数绝对值介于</a:t>
            </a:r>
            <a:r>
              <a:rPr lang="en-US" altLang="zh-CN" b="1" dirty="0"/>
              <a:t>(0.3,0.5]</a:t>
            </a:r>
            <a:r>
              <a:rPr lang="zh-CN" altLang="en-US" b="1" dirty="0"/>
              <a:t>之间，存在低度正线性相关关系。</a:t>
            </a:r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8040291" y="4609663"/>
            <a:ext cx="2153894" cy="819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r>
              <a:rPr lang="zh-CN" altLang="zh-CN" dirty="0"/>
              <a:t>通过对原始数据集进行数据预处理与数据探索，得到可以直接建模的数据。根据数据分析目标和数据形式可以建立分类与预测、聚类分析、关联规则、时序模式和偏差检测等模型。</a:t>
            </a:r>
          </a:p>
          <a:p>
            <a:r>
              <a:rPr lang="zh-CN" altLang="zh-CN" dirty="0"/>
              <a:t>其中，分类和预测是预测分析的两种主要类型，分类主要是预测分类标号（离散属性），而预测主要是建立连续值函数模型，预测给定自变量对应的因变量的值。例如，本例中预测收入是否大于</a:t>
            </a:r>
            <a:r>
              <a:rPr lang="en-US" altLang="zh-CN" dirty="0"/>
              <a:t>50K</a:t>
            </a:r>
            <a:r>
              <a:rPr lang="zh-CN" altLang="zh-CN" dirty="0"/>
              <a:t>就是一个典型的二分类问题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在本例中可以采用决策树算法进行分类预测，具体实现代码见本书附录，感兴趣的读者可自行查阅下载，并上机实践。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343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、熟练的运用所学相关模块开展数据收集与爬取、分析及可视化等综合项目。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、提交数据分析综合实验报告（纸质）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请下载</a:t>
            </a:r>
            <a:r>
              <a:rPr lang="en-US" altLang="zh-CN" sz="2400" dirty="0"/>
              <a:t>Adult</a:t>
            </a:r>
            <a:r>
              <a:rPr lang="zh-CN" altLang="zh-CN" sz="2400" dirty="0"/>
              <a:t>数据集，并使用</a:t>
            </a:r>
            <a:r>
              <a:rPr lang="en-US" altLang="zh-CN" sz="2400" dirty="0"/>
              <a:t>pandas</a:t>
            </a:r>
            <a:r>
              <a:rPr lang="zh-CN" altLang="zh-CN" sz="2400" dirty="0"/>
              <a:t>库和</a:t>
            </a:r>
            <a:r>
              <a:rPr lang="en-US" altLang="zh-CN" sz="2400" dirty="0" err="1"/>
              <a:t>matplotlib.pyplot</a:t>
            </a:r>
            <a:r>
              <a:rPr lang="zh-CN" altLang="zh-CN" sz="2400" dirty="0"/>
              <a:t>库进行数据分析和可视化，具体要求如下：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、对该数据集中的缺失值、异常值和重复值进行处理；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、将</a:t>
            </a:r>
            <a:r>
              <a:rPr lang="en-US" altLang="zh-CN" sz="2400" dirty="0"/>
              <a:t>age</a:t>
            </a:r>
            <a:r>
              <a:rPr lang="zh-CN" altLang="zh-CN" sz="2400" dirty="0"/>
              <a:t>属性进行离散化，分为等宽的区间，区间宽度为</a:t>
            </a:r>
            <a:r>
              <a:rPr lang="en-US" altLang="zh-CN" sz="2400" dirty="0"/>
              <a:t>10</a:t>
            </a:r>
            <a:r>
              <a:rPr lang="zh-CN" altLang="zh-CN" sz="2400" dirty="0"/>
              <a:t>，并绘制</a:t>
            </a:r>
            <a:r>
              <a:rPr lang="zh-CN" altLang="zh-CN" sz="2400" dirty="0" smtClean="0"/>
              <a:t>年龄分布</a:t>
            </a:r>
            <a:r>
              <a:rPr lang="zh-CN" altLang="zh-CN" sz="2400" dirty="0"/>
              <a:t>直方图；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、对该数据集中的定量变量进行统计量分析，定性变量给出其值分布的饼图或直方图；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zh-CN" sz="2400" dirty="0"/>
              <a:t>、分析数据集中的定量描述变量（包括</a:t>
            </a:r>
            <a:r>
              <a:rPr lang="en-US" altLang="zh-CN" sz="2400" dirty="0"/>
              <a:t>age</a:t>
            </a:r>
            <a:r>
              <a:rPr lang="zh-CN" altLang="zh-CN" sz="2400" dirty="0"/>
              <a:t>、</a:t>
            </a:r>
            <a:r>
              <a:rPr lang="en-US" altLang="zh-CN" sz="2400" dirty="0"/>
              <a:t>education-</a:t>
            </a:r>
            <a:r>
              <a:rPr lang="en-US" altLang="zh-CN" sz="2400" dirty="0" err="1"/>
              <a:t>num</a:t>
            </a:r>
            <a:r>
              <a:rPr lang="zh-CN" altLang="zh-CN" sz="2400" dirty="0"/>
              <a:t>、</a:t>
            </a:r>
            <a:r>
              <a:rPr lang="en-US" altLang="zh-CN" sz="2400" dirty="0"/>
              <a:t>capital-gain</a:t>
            </a:r>
            <a:r>
              <a:rPr lang="zh-CN" altLang="zh-CN" sz="2400" dirty="0"/>
              <a:t>、</a:t>
            </a:r>
            <a:r>
              <a:rPr lang="en-US" altLang="zh-CN" sz="2400" dirty="0"/>
              <a:t>capital-loss</a:t>
            </a:r>
            <a:r>
              <a:rPr lang="zh-CN" altLang="zh-CN" sz="2400" dirty="0"/>
              <a:t>、</a:t>
            </a:r>
            <a:r>
              <a:rPr lang="en-US" altLang="zh-CN" sz="2400" dirty="0"/>
              <a:t>hours-per-week</a:t>
            </a:r>
            <a:r>
              <a:rPr lang="zh-CN" altLang="zh-CN" sz="2400" dirty="0"/>
              <a:t>）对预测变量（</a:t>
            </a:r>
            <a:r>
              <a:rPr lang="en-US" altLang="zh-CN" sz="2400" dirty="0"/>
              <a:t>income</a:t>
            </a:r>
            <a:r>
              <a:rPr lang="zh-CN" altLang="zh-CN" sz="2400" dirty="0"/>
              <a:t>）取值的影响，进行相关分析。</a:t>
            </a:r>
          </a:p>
          <a:p>
            <a:pPr marL="0" indent="0">
              <a:buNone/>
            </a:pPr>
            <a:r>
              <a:rPr lang="zh-CN" altLang="zh-CN" sz="2400" b="1" dirty="0"/>
              <a:t>注：数据集下载地址：</a:t>
            </a:r>
            <a:r>
              <a:rPr lang="en-US" altLang="zh-CN" sz="2400" b="1" u="sng" dirty="0">
                <a:hlinkClick r:id="rId3"/>
              </a:rPr>
              <a:t>https://archive.ics.uci.edu/ml/datasets/Adult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91151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14.1 </a:t>
            </a:r>
            <a:r>
              <a:rPr lang="zh-CN" altLang="en-US" dirty="0" smtClean="0"/>
              <a:t>数据预处理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包括数据说明、数据清理、数据转换三个步骤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UCI dataset</a:t>
            </a:r>
            <a:r>
              <a:rPr lang="zh-CN" altLang="zh-CN" sz="2200" dirty="0"/>
              <a:t>对该数据集的描述如下</a:t>
            </a:r>
            <a:r>
              <a:rPr lang="zh-CN" altLang="zh-CN" sz="2200" dirty="0" smtClean="0"/>
              <a:t>图</a:t>
            </a:r>
            <a:endParaRPr lang="en-US" altLang="zh-CN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zh-CN" altLang="zh-CN" sz="2200" dirty="0"/>
              <a:t>该训练数据集包含</a:t>
            </a:r>
            <a:r>
              <a:rPr lang="en-US" altLang="zh-CN" sz="2200" dirty="0"/>
              <a:t>15</a:t>
            </a:r>
            <a:r>
              <a:rPr lang="zh-CN" altLang="zh-CN" sz="2200" dirty="0"/>
              <a:t>个字段（</a:t>
            </a:r>
            <a:r>
              <a:rPr lang="en-US" altLang="zh-CN" sz="2200" dirty="0"/>
              <a:t>14</a:t>
            </a:r>
            <a:r>
              <a:rPr lang="zh-CN" altLang="zh-CN" sz="2200" dirty="0"/>
              <a:t>个描述字段及</a:t>
            </a:r>
            <a:r>
              <a:rPr lang="en-US" altLang="zh-CN" sz="2200" dirty="0"/>
              <a:t>1</a:t>
            </a:r>
            <a:r>
              <a:rPr lang="zh-CN" altLang="zh-CN" sz="2200" dirty="0"/>
              <a:t>个预测字段），</a:t>
            </a:r>
            <a:r>
              <a:rPr lang="en-US" altLang="zh-CN" sz="2200" dirty="0"/>
              <a:t>32561</a:t>
            </a:r>
            <a:r>
              <a:rPr lang="zh-CN" altLang="zh-CN" sz="2200" dirty="0"/>
              <a:t>个元组。字段名称及说明</a:t>
            </a:r>
            <a:r>
              <a:rPr lang="zh-CN" altLang="zh-CN" sz="2200" dirty="0" smtClean="0"/>
              <a:t>如下</a:t>
            </a:r>
            <a:r>
              <a:rPr lang="zh-CN" altLang="en-US" sz="2200" dirty="0" smtClean="0"/>
              <a:t>（接下页）</a:t>
            </a:r>
            <a:endParaRPr lang="zh-CN" altLang="zh-CN" sz="2200" dirty="0"/>
          </a:p>
          <a:p>
            <a:endParaRPr lang="en-US" sz="2200" dirty="0"/>
          </a:p>
        </p:txBody>
      </p:sp>
      <p:pic>
        <p:nvPicPr>
          <p:cNvPr id="6" name="图片 5" descr="C:\Users\pc\AppData\Roaming\Tencent\Users\2455015445\QQ\WinTemp\RichOle\1J920B1RB8`UQV`AN`S02[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44" y="2136457"/>
            <a:ext cx="7910196" cy="1917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457200" lvl="0" indent="-457200">
              <a:buFont typeface="+mj-ea"/>
              <a:buAutoNum type="circleNumDbPlain"/>
            </a:pPr>
            <a:r>
              <a:rPr lang="en-US" altLang="zh-CN" b="1" dirty="0"/>
              <a:t>age</a:t>
            </a:r>
            <a:r>
              <a:rPr lang="zh-CN" altLang="zh-CN" dirty="0"/>
              <a:t>（年龄）：取连续值；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en-US" altLang="zh-CN" b="1" dirty="0" err="1"/>
              <a:t>workclass</a:t>
            </a:r>
            <a:r>
              <a:rPr lang="zh-CN" altLang="zh-CN" dirty="0"/>
              <a:t>（工作类别）：类别变量，取值范围为</a:t>
            </a:r>
            <a:r>
              <a:rPr lang="en-US" altLang="zh-CN" dirty="0"/>
              <a:t>{ Private, Self-</a:t>
            </a:r>
            <a:r>
              <a:rPr lang="en-US" altLang="zh-CN" dirty="0" err="1"/>
              <a:t>emp</a:t>
            </a:r>
            <a:r>
              <a:rPr lang="en-US" altLang="zh-CN" dirty="0"/>
              <a:t>-not-</a:t>
            </a:r>
            <a:r>
              <a:rPr lang="en-US" altLang="zh-CN" dirty="0" err="1"/>
              <a:t>inc</a:t>
            </a:r>
            <a:r>
              <a:rPr lang="en-US" altLang="zh-CN" dirty="0"/>
              <a:t>, Self-</a:t>
            </a:r>
            <a:r>
              <a:rPr lang="en-US" altLang="zh-CN" dirty="0" err="1"/>
              <a:t>emp</a:t>
            </a:r>
            <a:r>
              <a:rPr lang="en-US" altLang="zh-CN" dirty="0"/>
              <a:t>-</a:t>
            </a:r>
            <a:r>
              <a:rPr lang="en-US" altLang="zh-CN" dirty="0" err="1"/>
              <a:t>inc</a:t>
            </a:r>
            <a:r>
              <a:rPr lang="en-US" altLang="zh-CN" dirty="0"/>
              <a:t>, Federal-</a:t>
            </a:r>
            <a:r>
              <a:rPr lang="en-US" altLang="zh-CN" dirty="0" err="1"/>
              <a:t>gov</a:t>
            </a:r>
            <a:r>
              <a:rPr lang="en-US" altLang="zh-CN" dirty="0"/>
              <a:t>, Local-</a:t>
            </a:r>
            <a:r>
              <a:rPr lang="en-US" altLang="zh-CN" dirty="0" err="1"/>
              <a:t>gov</a:t>
            </a:r>
            <a:r>
              <a:rPr lang="en-US" altLang="zh-CN" dirty="0"/>
              <a:t>, State-</a:t>
            </a:r>
            <a:r>
              <a:rPr lang="en-US" altLang="zh-CN" dirty="0" err="1"/>
              <a:t>gov</a:t>
            </a:r>
            <a:r>
              <a:rPr lang="en-US" altLang="zh-CN" dirty="0"/>
              <a:t>, Without-pay, Never-worked}</a:t>
            </a:r>
            <a:r>
              <a:rPr lang="zh-CN" altLang="zh-CN" dirty="0"/>
              <a:t>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en-US" altLang="zh-CN" b="1" dirty="0" err="1"/>
              <a:t>fnlwgt</a:t>
            </a:r>
            <a:r>
              <a:rPr lang="zh-CN" altLang="zh-CN" dirty="0"/>
              <a:t>（最终权重法值）：取连续值；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en-US" altLang="zh-CN" b="1" dirty="0"/>
              <a:t>education</a:t>
            </a:r>
            <a:r>
              <a:rPr lang="zh-CN" altLang="zh-CN" dirty="0"/>
              <a:t>（学历）：类别变量，取值范围为</a:t>
            </a:r>
            <a:r>
              <a:rPr lang="en-US" altLang="zh-CN" dirty="0"/>
              <a:t>{ Bachelors , Some-college, 11th, HS-grad, Prof-school, </a:t>
            </a:r>
            <a:r>
              <a:rPr lang="en-US" altLang="zh-CN" dirty="0" err="1"/>
              <a:t>Assoc-acdm</a:t>
            </a:r>
            <a:r>
              <a:rPr lang="en-US" altLang="zh-CN" dirty="0"/>
              <a:t>, </a:t>
            </a:r>
            <a:r>
              <a:rPr lang="en-US" altLang="zh-CN" dirty="0" err="1"/>
              <a:t>Assoc-voc</a:t>
            </a:r>
            <a:r>
              <a:rPr lang="en-US" altLang="zh-CN" dirty="0"/>
              <a:t>, 9th, 7th-8th, 12th, Masters, 1st-4th, 10th, Doctorate, 5th-6th, Preschool}</a:t>
            </a:r>
            <a:r>
              <a:rPr lang="zh-CN" altLang="zh-CN" dirty="0"/>
              <a:t>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en-US" altLang="zh-CN" b="1" dirty="0"/>
              <a:t>education-</a:t>
            </a:r>
            <a:r>
              <a:rPr lang="en-US" altLang="zh-CN" b="1" dirty="0" err="1"/>
              <a:t>num</a:t>
            </a:r>
            <a:r>
              <a:rPr lang="zh-CN" altLang="zh-CN" dirty="0"/>
              <a:t>（受教育年份）：取连续值；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690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457200" lvl="0" indent="-457200">
              <a:buFont typeface="+mj-ea"/>
              <a:buAutoNum type="circleNumDbPlain" startAt="6"/>
            </a:pPr>
            <a:r>
              <a:rPr lang="en-US" altLang="zh-CN" b="1" dirty="0"/>
              <a:t>marital-status</a:t>
            </a:r>
            <a:r>
              <a:rPr lang="zh-CN" altLang="zh-CN" dirty="0"/>
              <a:t>（婚姻状况）：类别变量，取值范围为</a:t>
            </a:r>
            <a:r>
              <a:rPr lang="en-US" altLang="zh-CN" dirty="0"/>
              <a:t>{ Married-civ-spouse, Divorced, Never-married, Separated, Widowed, Married-spouse-absent, Married-AF-spouse}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457200" lvl="0" indent="-457200">
              <a:buFont typeface="+mj-ea"/>
              <a:buAutoNum type="circleNumDbPlain" startAt="6"/>
            </a:pPr>
            <a:r>
              <a:rPr lang="en-US" altLang="zh-CN" b="1" dirty="0" smtClean="0"/>
              <a:t>occupation</a:t>
            </a:r>
            <a:r>
              <a:rPr lang="zh-CN" altLang="zh-CN" dirty="0"/>
              <a:t>（职业）：类别变量，取值范围为</a:t>
            </a:r>
            <a:r>
              <a:rPr lang="en-US" altLang="zh-CN" dirty="0"/>
              <a:t>{Tech-support, Craft-repair, Other-service, Sales, Exec-managerial, Prof-specialty, Handlers-cleaners, Machine-op-</a:t>
            </a:r>
            <a:r>
              <a:rPr lang="en-US" altLang="zh-CN" dirty="0" err="1"/>
              <a:t>inspct</a:t>
            </a:r>
            <a:r>
              <a:rPr lang="en-US" altLang="zh-CN" dirty="0"/>
              <a:t>, </a:t>
            </a:r>
            <a:r>
              <a:rPr lang="en-US" altLang="zh-CN" dirty="0" err="1"/>
              <a:t>Adm</a:t>
            </a:r>
            <a:r>
              <a:rPr lang="en-US" altLang="zh-CN" dirty="0"/>
              <a:t>-clerical, Farming-fishing, Transport-moving, </a:t>
            </a:r>
            <a:r>
              <a:rPr lang="en-US" altLang="zh-CN" dirty="0" err="1"/>
              <a:t>Priv</a:t>
            </a:r>
            <a:r>
              <a:rPr lang="en-US" altLang="zh-CN" dirty="0"/>
              <a:t>-house-</a:t>
            </a:r>
            <a:r>
              <a:rPr lang="en-US" altLang="zh-CN" dirty="0" err="1"/>
              <a:t>serv</a:t>
            </a:r>
            <a:r>
              <a:rPr lang="en-US" altLang="zh-CN" dirty="0"/>
              <a:t>, Protective-</a:t>
            </a:r>
            <a:r>
              <a:rPr lang="en-US" altLang="zh-CN" dirty="0" err="1"/>
              <a:t>serv</a:t>
            </a:r>
            <a:r>
              <a:rPr lang="en-US" altLang="zh-CN" dirty="0"/>
              <a:t>, Armed-Forces}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457200" lvl="0" indent="-457200">
              <a:buFont typeface="+mj-ea"/>
              <a:buAutoNum type="circleNumDbPlain" startAt="6"/>
            </a:pPr>
            <a:r>
              <a:rPr lang="en-US" altLang="zh-CN" b="1" dirty="0" smtClean="0"/>
              <a:t>relationship</a:t>
            </a:r>
            <a:r>
              <a:rPr lang="zh-CN" altLang="zh-CN" dirty="0"/>
              <a:t>（社会关系）：类别变量，取值范围为</a:t>
            </a:r>
            <a:r>
              <a:rPr lang="en-US" altLang="zh-CN" dirty="0"/>
              <a:t>{ Wife, Own-child, Husband, Not-in-family, Other-relative, Unmarried}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457200" lvl="0" indent="-457200">
              <a:buFont typeface="+mj-ea"/>
              <a:buAutoNum type="circleNumDbPlain" startAt="6"/>
            </a:pPr>
            <a:r>
              <a:rPr lang="en-US" altLang="zh-CN" b="1" dirty="0" smtClean="0"/>
              <a:t>race</a:t>
            </a:r>
            <a:r>
              <a:rPr lang="zh-CN" altLang="zh-CN" dirty="0"/>
              <a:t>（种族）：类别变量，取值范围为</a:t>
            </a:r>
            <a:r>
              <a:rPr lang="en-US" altLang="zh-CN" dirty="0"/>
              <a:t>{White, Asian-Pac-Islander, </a:t>
            </a:r>
            <a:r>
              <a:rPr lang="en-US" altLang="zh-CN" dirty="0" err="1"/>
              <a:t>Amer</a:t>
            </a:r>
            <a:r>
              <a:rPr lang="en-US" altLang="zh-CN" dirty="0"/>
              <a:t>-Indian-Eskimo, Other, Black}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457200" lvl="0" indent="-457200">
              <a:buFont typeface="+mj-ea"/>
              <a:buAutoNum type="circleNumDbPlain" startAt="6"/>
            </a:pPr>
            <a:r>
              <a:rPr lang="en-US" altLang="zh-CN" b="1" dirty="0" smtClean="0"/>
              <a:t>sex</a:t>
            </a:r>
            <a:r>
              <a:rPr lang="zh-CN" altLang="zh-CN" dirty="0"/>
              <a:t>（性别）：类别变量，取值范围为</a:t>
            </a:r>
            <a:r>
              <a:rPr lang="en-US" altLang="zh-CN" dirty="0"/>
              <a:t>{Female, Male}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72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pPr marL="457200" lvl="0" indent="-457200">
              <a:buFont typeface="+mj-ea"/>
              <a:buAutoNum type="circleNumDbPlain" startAt="11"/>
            </a:pPr>
            <a:r>
              <a:rPr lang="en-US" altLang="zh-CN" b="1" dirty="0"/>
              <a:t>capital-gain</a:t>
            </a:r>
            <a:r>
              <a:rPr lang="zh-CN" altLang="zh-CN" dirty="0"/>
              <a:t>（资本收入）：取连续值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457200" lvl="0" indent="-457200">
              <a:buFont typeface="+mj-ea"/>
              <a:buAutoNum type="circleNumDbPlain" startAt="11"/>
            </a:pPr>
            <a:r>
              <a:rPr lang="en-US" altLang="zh-CN" b="1" dirty="0" smtClean="0"/>
              <a:t>capital-loss</a:t>
            </a:r>
            <a:r>
              <a:rPr lang="zh-CN" altLang="zh-CN" dirty="0"/>
              <a:t>（资本损失）：取连续值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457200" lvl="0" indent="-457200">
              <a:buFont typeface="+mj-ea"/>
              <a:buAutoNum type="circleNumDbPlain" startAt="11"/>
            </a:pPr>
            <a:r>
              <a:rPr lang="en-US" altLang="zh-CN" b="1" dirty="0" smtClean="0"/>
              <a:t>hours-per-week</a:t>
            </a:r>
            <a:r>
              <a:rPr lang="zh-CN" altLang="zh-CN" dirty="0"/>
              <a:t>（每周工作小时数）：取连续值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457200" lvl="0" indent="-457200">
              <a:buFont typeface="+mj-ea"/>
              <a:buAutoNum type="circleNumDbPlain" startAt="11"/>
            </a:pPr>
            <a:r>
              <a:rPr lang="en-US" altLang="zh-CN" b="1" dirty="0" smtClean="0"/>
              <a:t>native-country</a:t>
            </a:r>
            <a:r>
              <a:rPr lang="zh-CN" altLang="zh-CN" dirty="0"/>
              <a:t>（祖国）：类别变量，取值范围为</a:t>
            </a:r>
            <a:r>
              <a:rPr lang="en-US" altLang="zh-CN" dirty="0"/>
              <a:t>{United-States, Cambodia, England, Puerto-Rico, Canada, Germany, Outlying-US(Guam-USVI-</a:t>
            </a:r>
            <a:r>
              <a:rPr lang="en-US" altLang="zh-CN" dirty="0" err="1"/>
              <a:t>etc</a:t>
            </a:r>
            <a:r>
              <a:rPr lang="en-US" altLang="zh-CN" dirty="0"/>
              <a:t>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</a:r>
            <a:r>
              <a:rPr lang="en-US" altLang="zh-CN" dirty="0" err="1"/>
              <a:t>Trinadad&amp;Tobago</a:t>
            </a:r>
            <a:r>
              <a:rPr lang="en-US" altLang="zh-CN" dirty="0"/>
              <a:t>, Peru, Hong, </a:t>
            </a:r>
            <a:r>
              <a:rPr lang="en-US" altLang="zh-CN" dirty="0" err="1"/>
              <a:t>Holand</a:t>
            </a:r>
            <a:r>
              <a:rPr lang="en-US" altLang="zh-CN" dirty="0"/>
              <a:t>-Netherlands}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457200" lvl="0" indent="-457200">
              <a:buFont typeface="+mj-ea"/>
              <a:buAutoNum type="circleNumDbPlain" startAt="11"/>
            </a:pPr>
            <a:r>
              <a:rPr lang="en-US" altLang="zh-CN" b="1" dirty="0" smtClean="0"/>
              <a:t>income</a:t>
            </a:r>
            <a:r>
              <a:rPr lang="zh-CN" altLang="zh-CN" b="1" dirty="0"/>
              <a:t>（年收入）：类别变量，取值范围为</a:t>
            </a:r>
            <a:r>
              <a:rPr lang="en-US" altLang="zh-CN" b="1" dirty="0"/>
              <a:t>{&gt;50K, &lt;=50K}</a:t>
            </a:r>
            <a:r>
              <a:rPr lang="zh-CN" altLang="zh-CN" b="1" dirty="0"/>
              <a:t>。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90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BAFF00-647E-4627-9B6C-A5CDC1F32200}">
  <ds:schemaRefs>
    <ds:schemaRef ds:uri="40262f94-9f35-4ac3-9a90-690165a166b7"/>
    <ds:schemaRef ds:uri="http://schemas.microsoft.com/office/2006/metadata/properties"/>
    <ds:schemaRef ds:uri="http://purl.org/dc/dcmitype/"/>
    <ds:schemaRef ds:uri="http://www.w3.org/XML/1998/namespace"/>
    <ds:schemaRef ds:uri="a4f35948-e619-41b3-aa29-22878b09cfd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2144</Words>
  <Application>Microsoft Office PowerPoint</Application>
  <PresentationFormat>宽屏</PresentationFormat>
  <Paragraphs>206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Euphemia</vt:lpstr>
      <vt:lpstr>Plantagenet Cherokee</vt:lpstr>
      <vt:lpstr>宋体</vt:lpstr>
      <vt:lpstr>Arial</vt:lpstr>
      <vt:lpstr>Calibri</vt:lpstr>
      <vt:lpstr>Consolas</vt:lpstr>
      <vt:lpstr>Times New Roman</vt:lpstr>
      <vt:lpstr>Wingdings</vt:lpstr>
      <vt:lpstr>Academic Literature 16x9</vt:lpstr>
      <vt:lpstr>第14章 数据分析综合实验</vt:lpstr>
      <vt:lpstr>数据分析的常规流程</vt:lpstr>
      <vt:lpstr>实验目的</vt:lpstr>
      <vt:lpstr>实验要求</vt:lpstr>
      <vt:lpstr>14.1 数据预处理</vt:lpstr>
      <vt:lpstr>数据说明</vt:lpstr>
      <vt:lpstr>数据说明</vt:lpstr>
      <vt:lpstr>数据说明</vt:lpstr>
      <vt:lpstr>数据说明</vt:lpstr>
      <vt:lpstr>数据清理：缺失值处理</vt:lpstr>
      <vt:lpstr>数据清理：缺失值处理</vt:lpstr>
      <vt:lpstr>数据清理：缺失值处理</vt:lpstr>
      <vt:lpstr>数据清理：重复值处理</vt:lpstr>
      <vt:lpstr>数据转换</vt:lpstr>
      <vt:lpstr>数据转换</vt:lpstr>
      <vt:lpstr>数据转换</vt:lpstr>
      <vt:lpstr>数据转换</vt:lpstr>
      <vt:lpstr>14.2 数据分析实践</vt:lpstr>
      <vt:lpstr>分布分析：数据预处理</vt:lpstr>
      <vt:lpstr>分布分析：绘制饼图</vt:lpstr>
      <vt:lpstr>分布分析：绘制条形图</vt:lpstr>
      <vt:lpstr>分布分析：统计量分析</vt:lpstr>
      <vt:lpstr>相关分析</vt:lpstr>
      <vt:lpstr>相关分析</vt:lpstr>
      <vt:lpstr>预测分析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肖燕</dc:creator>
  <cp:lastModifiedBy>Brett Brett</cp:lastModifiedBy>
  <cp:revision>17</cp:revision>
  <dcterms:created xsi:type="dcterms:W3CDTF">2014-04-17T22:28:38Z</dcterms:created>
  <dcterms:modified xsi:type="dcterms:W3CDTF">2020-02-28T10:09:11Z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