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5"/>
  </p:notesMasterIdLst>
  <p:handoutMasterIdLst>
    <p:handoutMasterId r:id="rId106"/>
  </p:handoutMasterIdLst>
  <p:sldIdLst>
    <p:sldId id="256" r:id="rId5"/>
    <p:sldId id="257" r:id="rId6"/>
    <p:sldId id="269" r:id="rId7"/>
    <p:sldId id="271" r:id="rId8"/>
    <p:sldId id="317" r:id="rId9"/>
    <p:sldId id="318" r:id="rId10"/>
    <p:sldId id="319" r:id="rId11"/>
    <p:sldId id="321" r:id="rId12"/>
    <p:sldId id="320" r:id="rId13"/>
    <p:sldId id="322" r:id="rId14"/>
    <p:sldId id="323" r:id="rId15"/>
    <p:sldId id="324" r:id="rId16"/>
    <p:sldId id="325" r:id="rId17"/>
    <p:sldId id="326" r:id="rId18"/>
    <p:sldId id="327" r:id="rId19"/>
    <p:sldId id="328" r:id="rId20"/>
    <p:sldId id="414" r:id="rId21"/>
    <p:sldId id="329" r:id="rId22"/>
    <p:sldId id="330" r:id="rId23"/>
    <p:sldId id="331" r:id="rId24"/>
    <p:sldId id="332" r:id="rId25"/>
    <p:sldId id="333" r:id="rId26"/>
    <p:sldId id="335" r:id="rId27"/>
    <p:sldId id="41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274" r:id="rId45"/>
    <p:sldId id="352" r:id="rId46"/>
    <p:sldId id="353" r:id="rId47"/>
    <p:sldId id="354"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4" r:id="rId66"/>
    <p:sldId id="373" r:id="rId67"/>
    <p:sldId id="375" r:id="rId68"/>
    <p:sldId id="376" r:id="rId69"/>
    <p:sldId id="377" r:id="rId70"/>
    <p:sldId id="378" r:id="rId71"/>
    <p:sldId id="381" r:id="rId72"/>
    <p:sldId id="380" r:id="rId73"/>
    <p:sldId id="383" r:id="rId74"/>
    <p:sldId id="382" r:id="rId75"/>
    <p:sldId id="385" r:id="rId76"/>
    <p:sldId id="386" r:id="rId77"/>
    <p:sldId id="387" r:id="rId78"/>
    <p:sldId id="388" r:id="rId79"/>
    <p:sldId id="389" r:id="rId80"/>
    <p:sldId id="390" r:id="rId81"/>
    <p:sldId id="391" r:id="rId82"/>
    <p:sldId id="393" r:id="rId83"/>
    <p:sldId id="394" r:id="rId84"/>
    <p:sldId id="395" r:id="rId85"/>
    <p:sldId id="396" r:id="rId86"/>
    <p:sldId id="397" r:id="rId87"/>
    <p:sldId id="398" r:id="rId88"/>
    <p:sldId id="399" r:id="rId89"/>
    <p:sldId id="400" r:id="rId90"/>
    <p:sldId id="401" r:id="rId91"/>
    <p:sldId id="402" r:id="rId92"/>
    <p:sldId id="403" r:id="rId93"/>
    <p:sldId id="404" r:id="rId94"/>
    <p:sldId id="405" r:id="rId95"/>
    <p:sldId id="406" r:id="rId96"/>
    <p:sldId id="413" r:id="rId97"/>
    <p:sldId id="407" r:id="rId98"/>
    <p:sldId id="408" r:id="rId99"/>
    <p:sldId id="409" r:id="rId100"/>
    <p:sldId id="410" r:id="rId101"/>
    <p:sldId id="411" r:id="rId102"/>
    <p:sldId id="412" r:id="rId103"/>
    <p:sldId id="416"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716A"/>
    <a:srgbClr val="BA21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5" autoAdjust="0"/>
    <p:restoredTop sz="91417" autoAdjust="0"/>
  </p:normalViewPr>
  <p:slideViewPr>
    <p:cSldViewPr snapToGrid="0" showGuides="1">
      <p:cViewPr varScale="1">
        <p:scale>
          <a:sx n="91" d="100"/>
          <a:sy n="91" d="100"/>
        </p:scale>
        <p:origin x="208" y="240"/>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commentAuthors" Target="commentAuthor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8/26/20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8/26/20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40788796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100</a:t>
            </a:fld>
            <a:endParaRPr lang="en-US"/>
          </a:p>
        </p:txBody>
      </p:sp>
    </p:spTree>
    <p:extLst>
      <p:ext uri="{BB962C8B-B14F-4D97-AF65-F5344CB8AC3E}">
        <p14:creationId xmlns:p14="http://schemas.microsoft.com/office/powerpoint/2010/main" val="225643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250436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172580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2292170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2755857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3370295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894280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17</a:t>
            </a:fld>
            <a:endParaRPr lang="en-US"/>
          </a:p>
        </p:txBody>
      </p:sp>
    </p:spTree>
    <p:extLst>
      <p:ext uri="{BB962C8B-B14F-4D97-AF65-F5344CB8AC3E}">
        <p14:creationId xmlns:p14="http://schemas.microsoft.com/office/powerpoint/2010/main" val="4226429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18</a:t>
            </a:fld>
            <a:endParaRPr lang="en-US"/>
          </a:p>
        </p:txBody>
      </p:sp>
    </p:spTree>
    <p:extLst>
      <p:ext uri="{BB962C8B-B14F-4D97-AF65-F5344CB8AC3E}">
        <p14:creationId xmlns:p14="http://schemas.microsoft.com/office/powerpoint/2010/main" val="266536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19</a:t>
            </a:fld>
            <a:endParaRPr lang="en-US"/>
          </a:p>
        </p:txBody>
      </p:sp>
    </p:spTree>
    <p:extLst>
      <p:ext uri="{BB962C8B-B14F-4D97-AF65-F5344CB8AC3E}">
        <p14:creationId xmlns:p14="http://schemas.microsoft.com/office/powerpoint/2010/main" val="179346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20</a:t>
            </a:fld>
            <a:endParaRPr lang="en-US"/>
          </a:p>
        </p:txBody>
      </p:sp>
    </p:spTree>
    <p:extLst>
      <p:ext uri="{BB962C8B-B14F-4D97-AF65-F5344CB8AC3E}">
        <p14:creationId xmlns:p14="http://schemas.microsoft.com/office/powerpoint/2010/main" val="10893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21</a:t>
            </a:fld>
            <a:endParaRPr lang="en-US"/>
          </a:p>
        </p:txBody>
      </p:sp>
    </p:spTree>
    <p:extLst>
      <p:ext uri="{BB962C8B-B14F-4D97-AF65-F5344CB8AC3E}">
        <p14:creationId xmlns:p14="http://schemas.microsoft.com/office/powerpoint/2010/main" val="2342721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22</a:t>
            </a:fld>
            <a:endParaRPr lang="en-US"/>
          </a:p>
        </p:txBody>
      </p:sp>
    </p:spTree>
    <p:extLst>
      <p:ext uri="{BB962C8B-B14F-4D97-AF65-F5344CB8AC3E}">
        <p14:creationId xmlns:p14="http://schemas.microsoft.com/office/powerpoint/2010/main" val="152842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23</a:t>
            </a:fld>
            <a:endParaRPr lang="en-US"/>
          </a:p>
        </p:txBody>
      </p:sp>
    </p:spTree>
    <p:extLst>
      <p:ext uri="{BB962C8B-B14F-4D97-AF65-F5344CB8AC3E}">
        <p14:creationId xmlns:p14="http://schemas.microsoft.com/office/powerpoint/2010/main" val="483212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24</a:t>
            </a:fld>
            <a:endParaRPr lang="en-US"/>
          </a:p>
        </p:txBody>
      </p:sp>
    </p:spTree>
    <p:extLst>
      <p:ext uri="{BB962C8B-B14F-4D97-AF65-F5344CB8AC3E}">
        <p14:creationId xmlns:p14="http://schemas.microsoft.com/office/powerpoint/2010/main" val="3455697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25</a:t>
            </a:fld>
            <a:endParaRPr lang="en-US"/>
          </a:p>
        </p:txBody>
      </p:sp>
    </p:spTree>
    <p:extLst>
      <p:ext uri="{BB962C8B-B14F-4D97-AF65-F5344CB8AC3E}">
        <p14:creationId xmlns:p14="http://schemas.microsoft.com/office/powerpoint/2010/main" val="354481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26</a:t>
            </a:fld>
            <a:endParaRPr lang="en-US"/>
          </a:p>
        </p:txBody>
      </p:sp>
    </p:spTree>
    <p:extLst>
      <p:ext uri="{BB962C8B-B14F-4D97-AF65-F5344CB8AC3E}">
        <p14:creationId xmlns:p14="http://schemas.microsoft.com/office/powerpoint/2010/main" val="4048668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27</a:t>
            </a:fld>
            <a:endParaRPr lang="en-US"/>
          </a:p>
        </p:txBody>
      </p:sp>
    </p:spTree>
    <p:extLst>
      <p:ext uri="{BB962C8B-B14F-4D97-AF65-F5344CB8AC3E}">
        <p14:creationId xmlns:p14="http://schemas.microsoft.com/office/powerpoint/2010/main" val="634465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28</a:t>
            </a:fld>
            <a:endParaRPr lang="en-US"/>
          </a:p>
        </p:txBody>
      </p:sp>
    </p:spTree>
    <p:extLst>
      <p:ext uri="{BB962C8B-B14F-4D97-AF65-F5344CB8AC3E}">
        <p14:creationId xmlns:p14="http://schemas.microsoft.com/office/powerpoint/2010/main" val="476166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29</a:t>
            </a:fld>
            <a:endParaRPr lang="en-US"/>
          </a:p>
        </p:txBody>
      </p:sp>
    </p:spTree>
    <p:extLst>
      <p:ext uri="{BB962C8B-B14F-4D97-AF65-F5344CB8AC3E}">
        <p14:creationId xmlns:p14="http://schemas.microsoft.com/office/powerpoint/2010/main" val="215380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742456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30</a:t>
            </a:fld>
            <a:endParaRPr lang="en-US"/>
          </a:p>
        </p:txBody>
      </p:sp>
    </p:spTree>
    <p:extLst>
      <p:ext uri="{BB962C8B-B14F-4D97-AF65-F5344CB8AC3E}">
        <p14:creationId xmlns:p14="http://schemas.microsoft.com/office/powerpoint/2010/main" val="4159133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31</a:t>
            </a:fld>
            <a:endParaRPr lang="en-US"/>
          </a:p>
        </p:txBody>
      </p:sp>
    </p:spTree>
    <p:extLst>
      <p:ext uri="{BB962C8B-B14F-4D97-AF65-F5344CB8AC3E}">
        <p14:creationId xmlns:p14="http://schemas.microsoft.com/office/powerpoint/2010/main" val="567571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32</a:t>
            </a:fld>
            <a:endParaRPr lang="en-US"/>
          </a:p>
        </p:txBody>
      </p:sp>
    </p:spTree>
    <p:extLst>
      <p:ext uri="{BB962C8B-B14F-4D97-AF65-F5344CB8AC3E}">
        <p14:creationId xmlns:p14="http://schemas.microsoft.com/office/powerpoint/2010/main" val="4017469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33</a:t>
            </a:fld>
            <a:endParaRPr lang="en-US"/>
          </a:p>
        </p:txBody>
      </p:sp>
    </p:spTree>
    <p:extLst>
      <p:ext uri="{BB962C8B-B14F-4D97-AF65-F5344CB8AC3E}">
        <p14:creationId xmlns:p14="http://schemas.microsoft.com/office/powerpoint/2010/main" val="2636596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34</a:t>
            </a:fld>
            <a:endParaRPr lang="en-US"/>
          </a:p>
        </p:txBody>
      </p:sp>
    </p:spTree>
    <p:extLst>
      <p:ext uri="{BB962C8B-B14F-4D97-AF65-F5344CB8AC3E}">
        <p14:creationId xmlns:p14="http://schemas.microsoft.com/office/powerpoint/2010/main" val="1125513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35</a:t>
            </a:fld>
            <a:endParaRPr lang="en-US"/>
          </a:p>
        </p:txBody>
      </p:sp>
    </p:spTree>
    <p:extLst>
      <p:ext uri="{BB962C8B-B14F-4D97-AF65-F5344CB8AC3E}">
        <p14:creationId xmlns:p14="http://schemas.microsoft.com/office/powerpoint/2010/main" val="842928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36</a:t>
            </a:fld>
            <a:endParaRPr lang="en-US"/>
          </a:p>
        </p:txBody>
      </p:sp>
    </p:spTree>
    <p:extLst>
      <p:ext uri="{BB962C8B-B14F-4D97-AF65-F5344CB8AC3E}">
        <p14:creationId xmlns:p14="http://schemas.microsoft.com/office/powerpoint/2010/main" val="2918885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37</a:t>
            </a:fld>
            <a:endParaRPr lang="en-US"/>
          </a:p>
        </p:txBody>
      </p:sp>
    </p:spTree>
    <p:extLst>
      <p:ext uri="{BB962C8B-B14F-4D97-AF65-F5344CB8AC3E}">
        <p14:creationId xmlns:p14="http://schemas.microsoft.com/office/powerpoint/2010/main" val="67866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38</a:t>
            </a:fld>
            <a:endParaRPr lang="en-US"/>
          </a:p>
        </p:txBody>
      </p:sp>
    </p:spTree>
    <p:extLst>
      <p:ext uri="{BB962C8B-B14F-4D97-AF65-F5344CB8AC3E}">
        <p14:creationId xmlns:p14="http://schemas.microsoft.com/office/powerpoint/2010/main" val="3093414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39</a:t>
            </a:fld>
            <a:endParaRPr lang="en-US"/>
          </a:p>
        </p:txBody>
      </p:sp>
    </p:spTree>
    <p:extLst>
      <p:ext uri="{BB962C8B-B14F-4D97-AF65-F5344CB8AC3E}">
        <p14:creationId xmlns:p14="http://schemas.microsoft.com/office/powerpoint/2010/main" val="411216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8934119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40</a:t>
            </a:fld>
            <a:endParaRPr lang="en-US"/>
          </a:p>
        </p:txBody>
      </p:sp>
    </p:spTree>
    <p:extLst>
      <p:ext uri="{BB962C8B-B14F-4D97-AF65-F5344CB8AC3E}">
        <p14:creationId xmlns:p14="http://schemas.microsoft.com/office/powerpoint/2010/main" val="1208003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41</a:t>
            </a:fld>
            <a:endParaRPr lang="en-US"/>
          </a:p>
        </p:txBody>
      </p:sp>
    </p:spTree>
    <p:extLst>
      <p:ext uri="{BB962C8B-B14F-4D97-AF65-F5344CB8AC3E}">
        <p14:creationId xmlns:p14="http://schemas.microsoft.com/office/powerpoint/2010/main" val="7597069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42</a:t>
            </a:fld>
            <a:endParaRPr lang="en-US"/>
          </a:p>
        </p:txBody>
      </p:sp>
    </p:spTree>
    <p:extLst>
      <p:ext uri="{BB962C8B-B14F-4D97-AF65-F5344CB8AC3E}">
        <p14:creationId xmlns:p14="http://schemas.microsoft.com/office/powerpoint/2010/main" val="1185194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43</a:t>
            </a:fld>
            <a:endParaRPr lang="en-US"/>
          </a:p>
        </p:txBody>
      </p:sp>
    </p:spTree>
    <p:extLst>
      <p:ext uri="{BB962C8B-B14F-4D97-AF65-F5344CB8AC3E}">
        <p14:creationId xmlns:p14="http://schemas.microsoft.com/office/powerpoint/2010/main" val="4061555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44</a:t>
            </a:fld>
            <a:endParaRPr lang="en-US"/>
          </a:p>
        </p:txBody>
      </p:sp>
    </p:spTree>
    <p:extLst>
      <p:ext uri="{BB962C8B-B14F-4D97-AF65-F5344CB8AC3E}">
        <p14:creationId xmlns:p14="http://schemas.microsoft.com/office/powerpoint/2010/main" val="2360093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45</a:t>
            </a:fld>
            <a:endParaRPr lang="en-US"/>
          </a:p>
        </p:txBody>
      </p:sp>
    </p:spTree>
    <p:extLst>
      <p:ext uri="{BB962C8B-B14F-4D97-AF65-F5344CB8AC3E}">
        <p14:creationId xmlns:p14="http://schemas.microsoft.com/office/powerpoint/2010/main" val="2573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46</a:t>
            </a:fld>
            <a:endParaRPr lang="en-US"/>
          </a:p>
        </p:txBody>
      </p:sp>
    </p:spTree>
    <p:extLst>
      <p:ext uri="{BB962C8B-B14F-4D97-AF65-F5344CB8AC3E}">
        <p14:creationId xmlns:p14="http://schemas.microsoft.com/office/powerpoint/2010/main" val="17127189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47</a:t>
            </a:fld>
            <a:endParaRPr lang="en-US"/>
          </a:p>
        </p:txBody>
      </p:sp>
    </p:spTree>
    <p:extLst>
      <p:ext uri="{BB962C8B-B14F-4D97-AF65-F5344CB8AC3E}">
        <p14:creationId xmlns:p14="http://schemas.microsoft.com/office/powerpoint/2010/main" val="40593317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48</a:t>
            </a:fld>
            <a:endParaRPr lang="en-US"/>
          </a:p>
        </p:txBody>
      </p:sp>
    </p:spTree>
    <p:extLst>
      <p:ext uri="{BB962C8B-B14F-4D97-AF65-F5344CB8AC3E}">
        <p14:creationId xmlns:p14="http://schemas.microsoft.com/office/powerpoint/2010/main" val="16898696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49</a:t>
            </a:fld>
            <a:endParaRPr lang="en-US"/>
          </a:p>
        </p:txBody>
      </p:sp>
    </p:spTree>
    <p:extLst>
      <p:ext uri="{BB962C8B-B14F-4D97-AF65-F5344CB8AC3E}">
        <p14:creationId xmlns:p14="http://schemas.microsoft.com/office/powerpoint/2010/main" val="220782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38690203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50</a:t>
            </a:fld>
            <a:endParaRPr lang="en-US"/>
          </a:p>
        </p:txBody>
      </p:sp>
    </p:spTree>
    <p:extLst>
      <p:ext uri="{BB962C8B-B14F-4D97-AF65-F5344CB8AC3E}">
        <p14:creationId xmlns:p14="http://schemas.microsoft.com/office/powerpoint/2010/main" val="431038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51</a:t>
            </a:fld>
            <a:endParaRPr lang="en-US"/>
          </a:p>
        </p:txBody>
      </p:sp>
    </p:spTree>
    <p:extLst>
      <p:ext uri="{BB962C8B-B14F-4D97-AF65-F5344CB8AC3E}">
        <p14:creationId xmlns:p14="http://schemas.microsoft.com/office/powerpoint/2010/main" val="3952879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52</a:t>
            </a:fld>
            <a:endParaRPr lang="en-US"/>
          </a:p>
        </p:txBody>
      </p:sp>
    </p:spTree>
    <p:extLst>
      <p:ext uri="{BB962C8B-B14F-4D97-AF65-F5344CB8AC3E}">
        <p14:creationId xmlns:p14="http://schemas.microsoft.com/office/powerpoint/2010/main" val="2874481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53</a:t>
            </a:fld>
            <a:endParaRPr lang="en-US"/>
          </a:p>
        </p:txBody>
      </p:sp>
    </p:spTree>
    <p:extLst>
      <p:ext uri="{BB962C8B-B14F-4D97-AF65-F5344CB8AC3E}">
        <p14:creationId xmlns:p14="http://schemas.microsoft.com/office/powerpoint/2010/main" val="22631596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54</a:t>
            </a:fld>
            <a:endParaRPr lang="en-US"/>
          </a:p>
        </p:txBody>
      </p:sp>
    </p:spTree>
    <p:extLst>
      <p:ext uri="{BB962C8B-B14F-4D97-AF65-F5344CB8AC3E}">
        <p14:creationId xmlns:p14="http://schemas.microsoft.com/office/powerpoint/2010/main" val="29184572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55</a:t>
            </a:fld>
            <a:endParaRPr lang="en-US"/>
          </a:p>
        </p:txBody>
      </p:sp>
    </p:spTree>
    <p:extLst>
      <p:ext uri="{BB962C8B-B14F-4D97-AF65-F5344CB8AC3E}">
        <p14:creationId xmlns:p14="http://schemas.microsoft.com/office/powerpoint/2010/main" val="9914679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56</a:t>
            </a:fld>
            <a:endParaRPr lang="en-US"/>
          </a:p>
        </p:txBody>
      </p:sp>
    </p:spTree>
    <p:extLst>
      <p:ext uri="{BB962C8B-B14F-4D97-AF65-F5344CB8AC3E}">
        <p14:creationId xmlns:p14="http://schemas.microsoft.com/office/powerpoint/2010/main" val="30505383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57</a:t>
            </a:fld>
            <a:endParaRPr lang="en-US"/>
          </a:p>
        </p:txBody>
      </p:sp>
    </p:spTree>
    <p:extLst>
      <p:ext uri="{BB962C8B-B14F-4D97-AF65-F5344CB8AC3E}">
        <p14:creationId xmlns:p14="http://schemas.microsoft.com/office/powerpoint/2010/main" val="13881825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58</a:t>
            </a:fld>
            <a:endParaRPr lang="en-US"/>
          </a:p>
        </p:txBody>
      </p:sp>
    </p:spTree>
    <p:extLst>
      <p:ext uri="{BB962C8B-B14F-4D97-AF65-F5344CB8AC3E}">
        <p14:creationId xmlns:p14="http://schemas.microsoft.com/office/powerpoint/2010/main" val="25889644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59</a:t>
            </a:fld>
            <a:endParaRPr lang="en-US"/>
          </a:p>
        </p:txBody>
      </p:sp>
    </p:spTree>
    <p:extLst>
      <p:ext uri="{BB962C8B-B14F-4D97-AF65-F5344CB8AC3E}">
        <p14:creationId xmlns:p14="http://schemas.microsoft.com/office/powerpoint/2010/main" val="88932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28915821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60</a:t>
            </a:fld>
            <a:endParaRPr lang="en-US"/>
          </a:p>
        </p:txBody>
      </p:sp>
    </p:spTree>
    <p:extLst>
      <p:ext uri="{BB962C8B-B14F-4D97-AF65-F5344CB8AC3E}">
        <p14:creationId xmlns:p14="http://schemas.microsoft.com/office/powerpoint/2010/main" val="29675031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61</a:t>
            </a:fld>
            <a:endParaRPr lang="en-US"/>
          </a:p>
        </p:txBody>
      </p:sp>
    </p:spTree>
    <p:extLst>
      <p:ext uri="{BB962C8B-B14F-4D97-AF65-F5344CB8AC3E}">
        <p14:creationId xmlns:p14="http://schemas.microsoft.com/office/powerpoint/2010/main" val="28736041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62</a:t>
            </a:fld>
            <a:endParaRPr lang="en-US"/>
          </a:p>
        </p:txBody>
      </p:sp>
    </p:spTree>
    <p:extLst>
      <p:ext uri="{BB962C8B-B14F-4D97-AF65-F5344CB8AC3E}">
        <p14:creationId xmlns:p14="http://schemas.microsoft.com/office/powerpoint/2010/main" val="5703749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63</a:t>
            </a:fld>
            <a:endParaRPr lang="en-US"/>
          </a:p>
        </p:txBody>
      </p:sp>
    </p:spTree>
    <p:extLst>
      <p:ext uri="{BB962C8B-B14F-4D97-AF65-F5344CB8AC3E}">
        <p14:creationId xmlns:p14="http://schemas.microsoft.com/office/powerpoint/2010/main" val="33648743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64</a:t>
            </a:fld>
            <a:endParaRPr lang="en-US"/>
          </a:p>
        </p:txBody>
      </p:sp>
    </p:spTree>
    <p:extLst>
      <p:ext uri="{BB962C8B-B14F-4D97-AF65-F5344CB8AC3E}">
        <p14:creationId xmlns:p14="http://schemas.microsoft.com/office/powerpoint/2010/main" val="42908776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65</a:t>
            </a:fld>
            <a:endParaRPr lang="en-US"/>
          </a:p>
        </p:txBody>
      </p:sp>
    </p:spTree>
    <p:extLst>
      <p:ext uri="{BB962C8B-B14F-4D97-AF65-F5344CB8AC3E}">
        <p14:creationId xmlns:p14="http://schemas.microsoft.com/office/powerpoint/2010/main" val="13973332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66</a:t>
            </a:fld>
            <a:endParaRPr lang="en-US"/>
          </a:p>
        </p:txBody>
      </p:sp>
    </p:spTree>
    <p:extLst>
      <p:ext uri="{BB962C8B-B14F-4D97-AF65-F5344CB8AC3E}">
        <p14:creationId xmlns:p14="http://schemas.microsoft.com/office/powerpoint/2010/main" val="1289734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67</a:t>
            </a:fld>
            <a:endParaRPr lang="en-US"/>
          </a:p>
        </p:txBody>
      </p:sp>
    </p:spTree>
    <p:extLst>
      <p:ext uri="{BB962C8B-B14F-4D97-AF65-F5344CB8AC3E}">
        <p14:creationId xmlns:p14="http://schemas.microsoft.com/office/powerpoint/2010/main" val="1992826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68</a:t>
            </a:fld>
            <a:endParaRPr lang="en-US"/>
          </a:p>
        </p:txBody>
      </p:sp>
    </p:spTree>
    <p:extLst>
      <p:ext uri="{BB962C8B-B14F-4D97-AF65-F5344CB8AC3E}">
        <p14:creationId xmlns:p14="http://schemas.microsoft.com/office/powerpoint/2010/main" val="16860483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69</a:t>
            </a:fld>
            <a:endParaRPr lang="en-US"/>
          </a:p>
        </p:txBody>
      </p:sp>
    </p:spTree>
    <p:extLst>
      <p:ext uri="{BB962C8B-B14F-4D97-AF65-F5344CB8AC3E}">
        <p14:creationId xmlns:p14="http://schemas.microsoft.com/office/powerpoint/2010/main" val="226781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10169924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70</a:t>
            </a:fld>
            <a:endParaRPr lang="en-US"/>
          </a:p>
        </p:txBody>
      </p:sp>
    </p:spTree>
    <p:extLst>
      <p:ext uri="{BB962C8B-B14F-4D97-AF65-F5344CB8AC3E}">
        <p14:creationId xmlns:p14="http://schemas.microsoft.com/office/powerpoint/2010/main" val="16282880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71</a:t>
            </a:fld>
            <a:endParaRPr lang="en-US"/>
          </a:p>
        </p:txBody>
      </p:sp>
    </p:spTree>
    <p:extLst>
      <p:ext uri="{BB962C8B-B14F-4D97-AF65-F5344CB8AC3E}">
        <p14:creationId xmlns:p14="http://schemas.microsoft.com/office/powerpoint/2010/main" val="776910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72</a:t>
            </a:fld>
            <a:endParaRPr lang="en-US"/>
          </a:p>
        </p:txBody>
      </p:sp>
    </p:spTree>
    <p:extLst>
      <p:ext uri="{BB962C8B-B14F-4D97-AF65-F5344CB8AC3E}">
        <p14:creationId xmlns:p14="http://schemas.microsoft.com/office/powerpoint/2010/main" val="2473915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73</a:t>
            </a:fld>
            <a:endParaRPr lang="en-US"/>
          </a:p>
        </p:txBody>
      </p:sp>
    </p:spTree>
    <p:extLst>
      <p:ext uri="{BB962C8B-B14F-4D97-AF65-F5344CB8AC3E}">
        <p14:creationId xmlns:p14="http://schemas.microsoft.com/office/powerpoint/2010/main" val="9979968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74</a:t>
            </a:fld>
            <a:endParaRPr lang="en-US"/>
          </a:p>
        </p:txBody>
      </p:sp>
    </p:spTree>
    <p:extLst>
      <p:ext uri="{BB962C8B-B14F-4D97-AF65-F5344CB8AC3E}">
        <p14:creationId xmlns:p14="http://schemas.microsoft.com/office/powerpoint/2010/main" val="24065926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75</a:t>
            </a:fld>
            <a:endParaRPr lang="en-US"/>
          </a:p>
        </p:txBody>
      </p:sp>
    </p:spTree>
    <p:extLst>
      <p:ext uri="{BB962C8B-B14F-4D97-AF65-F5344CB8AC3E}">
        <p14:creationId xmlns:p14="http://schemas.microsoft.com/office/powerpoint/2010/main" val="38023716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76</a:t>
            </a:fld>
            <a:endParaRPr lang="en-US"/>
          </a:p>
        </p:txBody>
      </p:sp>
    </p:spTree>
    <p:extLst>
      <p:ext uri="{BB962C8B-B14F-4D97-AF65-F5344CB8AC3E}">
        <p14:creationId xmlns:p14="http://schemas.microsoft.com/office/powerpoint/2010/main" val="25926809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77</a:t>
            </a:fld>
            <a:endParaRPr lang="en-US"/>
          </a:p>
        </p:txBody>
      </p:sp>
    </p:spTree>
    <p:extLst>
      <p:ext uri="{BB962C8B-B14F-4D97-AF65-F5344CB8AC3E}">
        <p14:creationId xmlns:p14="http://schemas.microsoft.com/office/powerpoint/2010/main" val="23715706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78</a:t>
            </a:fld>
            <a:endParaRPr lang="en-US"/>
          </a:p>
        </p:txBody>
      </p:sp>
    </p:spTree>
    <p:extLst>
      <p:ext uri="{BB962C8B-B14F-4D97-AF65-F5344CB8AC3E}">
        <p14:creationId xmlns:p14="http://schemas.microsoft.com/office/powerpoint/2010/main" val="5863206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79</a:t>
            </a:fld>
            <a:endParaRPr lang="en-US"/>
          </a:p>
        </p:txBody>
      </p:sp>
    </p:spTree>
    <p:extLst>
      <p:ext uri="{BB962C8B-B14F-4D97-AF65-F5344CB8AC3E}">
        <p14:creationId xmlns:p14="http://schemas.microsoft.com/office/powerpoint/2010/main" val="357963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4360654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80</a:t>
            </a:fld>
            <a:endParaRPr lang="en-US"/>
          </a:p>
        </p:txBody>
      </p:sp>
    </p:spTree>
    <p:extLst>
      <p:ext uri="{BB962C8B-B14F-4D97-AF65-F5344CB8AC3E}">
        <p14:creationId xmlns:p14="http://schemas.microsoft.com/office/powerpoint/2010/main" val="18455149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81</a:t>
            </a:fld>
            <a:endParaRPr lang="en-US"/>
          </a:p>
        </p:txBody>
      </p:sp>
    </p:spTree>
    <p:extLst>
      <p:ext uri="{BB962C8B-B14F-4D97-AF65-F5344CB8AC3E}">
        <p14:creationId xmlns:p14="http://schemas.microsoft.com/office/powerpoint/2010/main" val="40927738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82</a:t>
            </a:fld>
            <a:endParaRPr lang="en-US"/>
          </a:p>
        </p:txBody>
      </p:sp>
    </p:spTree>
    <p:extLst>
      <p:ext uri="{BB962C8B-B14F-4D97-AF65-F5344CB8AC3E}">
        <p14:creationId xmlns:p14="http://schemas.microsoft.com/office/powerpoint/2010/main" val="6462666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83</a:t>
            </a:fld>
            <a:endParaRPr lang="en-US"/>
          </a:p>
        </p:txBody>
      </p:sp>
    </p:spTree>
    <p:extLst>
      <p:ext uri="{BB962C8B-B14F-4D97-AF65-F5344CB8AC3E}">
        <p14:creationId xmlns:p14="http://schemas.microsoft.com/office/powerpoint/2010/main" val="40694908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84</a:t>
            </a:fld>
            <a:endParaRPr lang="en-US"/>
          </a:p>
        </p:txBody>
      </p:sp>
    </p:spTree>
    <p:extLst>
      <p:ext uri="{BB962C8B-B14F-4D97-AF65-F5344CB8AC3E}">
        <p14:creationId xmlns:p14="http://schemas.microsoft.com/office/powerpoint/2010/main" val="7410823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85</a:t>
            </a:fld>
            <a:endParaRPr lang="en-US"/>
          </a:p>
        </p:txBody>
      </p:sp>
    </p:spTree>
    <p:extLst>
      <p:ext uri="{BB962C8B-B14F-4D97-AF65-F5344CB8AC3E}">
        <p14:creationId xmlns:p14="http://schemas.microsoft.com/office/powerpoint/2010/main" val="18376938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86</a:t>
            </a:fld>
            <a:endParaRPr lang="en-US"/>
          </a:p>
        </p:txBody>
      </p:sp>
    </p:spTree>
    <p:extLst>
      <p:ext uri="{BB962C8B-B14F-4D97-AF65-F5344CB8AC3E}">
        <p14:creationId xmlns:p14="http://schemas.microsoft.com/office/powerpoint/2010/main" val="5828126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87</a:t>
            </a:fld>
            <a:endParaRPr lang="en-US"/>
          </a:p>
        </p:txBody>
      </p:sp>
    </p:spTree>
    <p:extLst>
      <p:ext uri="{BB962C8B-B14F-4D97-AF65-F5344CB8AC3E}">
        <p14:creationId xmlns:p14="http://schemas.microsoft.com/office/powerpoint/2010/main" val="18759122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88</a:t>
            </a:fld>
            <a:endParaRPr lang="en-US"/>
          </a:p>
        </p:txBody>
      </p:sp>
    </p:spTree>
    <p:extLst>
      <p:ext uri="{BB962C8B-B14F-4D97-AF65-F5344CB8AC3E}">
        <p14:creationId xmlns:p14="http://schemas.microsoft.com/office/powerpoint/2010/main" val="101408820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89</a:t>
            </a:fld>
            <a:endParaRPr lang="en-US"/>
          </a:p>
        </p:txBody>
      </p:sp>
    </p:spTree>
    <p:extLst>
      <p:ext uri="{BB962C8B-B14F-4D97-AF65-F5344CB8AC3E}">
        <p14:creationId xmlns:p14="http://schemas.microsoft.com/office/powerpoint/2010/main" val="2998189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9440858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90</a:t>
            </a:fld>
            <a:endParaRPr lang="en-US"/>
          </a:p>
        </p:txBody>
      </p:sp>
    </p:spTree>
    <p:extLst>
      <p:ext uri="{BB962C8B-B14F-4D97-AF65-F5344CB8AC3E}">
        <p14:creationId xmlns:p14="http://schemas.microsoft.com/office/powerpoint/2010/main" val="24414552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91</a:t>
            </a:fld>
            <a:endParaRPr lang="en-US"/>
          </a:p>
        </p:txBody>
      </p:sp>
    </p:spTree>
    <p:extLst>
      <p:ext uri="{BB962C8B-B14F-4D97-AF65-F5344CB8AC3E}">
        <p14:creationId xmlns:p14="http://schemas.microsoft.com/office/powerpoint/2010/main" val="61991177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92</a:t>
            </a:fld>
            <a:endParaRPr lang="en-US"/>
          </a:p>
        </p:txBody>
      </p:sp>
    </p:spTree>
    <p:extLst>
      <p:ext uri="{BB962C8B-B14F-4D97-AF65-F5344CB8AC3E}">
        <p14:creationId xmlns:p14="http://schemas.microsoft.com/office/powerpoint/2010/main" val="1796939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93</a:t>
            </a:fld>
            <a:endParaRPr lang="en-US"/>
          </a:p>
        </p:txBody>
      </p:sp>
    </p:spTree>
    <p:extLst>
      <p:ext uri="{BB962C8B-B14F-4D97-AF65-F5344CB8AC3E}">
        <p14:creationId xmlns:p14="http://schemas.microsoft.com/office/powerpoint/2010/main" val="158257978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94</a:t>
            </a:fld>
            <a:endParaRPr lang="en-US"/>
          </a:p>
        </p:txBody>
      </p:sp>
    </p:spTree>
    <p:extLst>
      <p:ext uri="{BB962C8B-B14F-4D97-AF65-F5344CB8AC3E}">
        <p14:creationId xmlns:p14="http://schemas.microsoft.com/office/powerpoint/2010/main" val="1427340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95</a:t>
            </a:fld>
            <a:endParaRPr lang="en-US"/>
          </a:p>
        </p:txBody>
      </p:sp>
    </p:spTree>
    <p:extLst>
      <p:ext uri="{BB962C8B-B14F-4D97-AF65-F5344CB8AC3E}">
        <p14:creationId xmlns:p14="http://schemas.microsoft.com/office/powerpoint/2010/main" val="11463897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96</a:t>
            </a:fld>
            <a:endParaRPr lang="en-US"/>
          </a:p>
        </p:txBody>
      </p:sp>
    </p:spTree>
    <p:extLst>
      <p:ext uri="{BB962C8B-B14F-4D97-AF65-F5344CB8AC3E}">
        <p14:creationId xmlns:p14="http://schemas.microsoft.com/office/powerpoint/2010/main" val="3032314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97</a:t>
            </a:fld>
            <a:endParaRPr lang="en-US"/>
          </a:p>
        </p:txBody>
      </p:sp>
    </p:spTree>
    <p:extLst>
      <p:ext uri="{BB962C8B-B14F-4D97-AF65-F5344CB8AC3E}">
        <p14:creationId xmlns:p14="http://schemas.microsoft.com/office/powerpoint/2010/main" val="367061252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98</a:t>
            </a:fld>
            <a:endParaRPr lang="en-US"/>
          </a:p>
        </p:txBody>
      </p:sp>
    </p:spTree>
    <p:extLst>
      <p:ext uri="{BB962C8B-B14F-4D97-AF65-F5344CB8AC3E}">
        <p14:creationId xmlns:p14="http://schemas.microsoft.com/office/powerpoint/2010/main" val="2056274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99</a:t>
            </a:fld>
            <a:endParaRPr lang="en-US"/>
          </a:p>
        </p:txBody>
      </p:sp>
    </p:spTree>
    <p:extLst>
      <p:ext uri="{BB962C8B-B14F-4D97-AF65-F5344CB8AC3E}">
        <p14:creationId xmlns:p14="http://schemas.microsoft.com/office/powerpoint/2010/main" val="38213058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8" name="Picture 7">
            <a:extLst>
              <a:ext uri="{FF2B5EF4-FFF2-40B4-BE49-F238E27FC236}">
                <a16:creationId xmlns:a16="http://schemas.microsoft.com/office/drawing/2014/main" id="{D7BD9AE7-B410-0F41-9CF1-7EB2080B6841}"/>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8/26/20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8/26/20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8/26/20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460E5311-D21D-0F4C-8247-28A53E0B0DC2}"/>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8/26/20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1FD7FC35-76A9-A241-ACA0-06E04C76B338}"/>
              </a:ext>
            </a:extLst>
          </p:cNvPr>
          <p:cNvPicPr>
            <a:picLocks noChangeAspect="1"/>
          </p:cNvPicPr>
          <p:nvPr userDrawn="1"/>
        </p:nvPicPr>
        <p:blipFill>
          <a:blip r:embed="rId14"/>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30255" y="2305112"/>
            <a:ext cx="5734050" cy="2657032"/>
          </a:xfrm>
        </p:spPr>
        <p:txBody>
          <a:bodyPr anchor="ctr">
            <a:normAutofit/>
          </a:bodyPr>
          <a:lstStyle/>
          <a:p>
            <a:pPr>
              <a:lnSpc>
                <a:spcPct val="150000"/>
              </a:lnSpc>
            </a:pPr>
            <a:r>
              <a:rPr lang="zh-CN" altLang="en-US" dirty="0"/>
              <a:t>第</a:t>
            </a:r>
            <a:r>
              <a:rPr lang="en-US" altLang="zh-CN" dirty="0"/>
              <a:t>3</a:t>
            </a:r>
            <a:r>
              <a:rPr lang="zh-TW" altLang="en-US" dirty="0"/>
              <a:t>章</a:t>
            </a:r>
            <a:r>
              <a:rPr lang="en-US" altLang="zh-CN" dirty="0"/>
              <a:t> Python</a:t>
            </a:r>
            <a:br>
              <a:rPr lang="en-US" altLang="zh-CN" dirty="0"/>
            </a:br>
            <a:r>
              <a:rPr lang="zh-CN" altLang="en-US" dirty="0"/>
              <a:t>基本数据类型与运算</a:t>
            </a:r>
            <a:endParaRPr lang="en-US" dirty="0"/>
          </a:p>
        </p:txBody>
      </p:sp>
      <p:pic>
        <p:nvPicPr>
          <p:cNvPr id="4" name="Picture Placeholder 3" title="Open book on table, blurred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
        <p:nvSpPr>
          <p:cNvPr id="5" name="副标题 1">
            <a:extLst>
              <a:ext uri="{FF2B5EF4-FFF2-40B4-BE49-F238E27FC236}">
                <a16:creationId xmlns:a16="http://schemas.microsoft.com/office/drawing/2014/main" id="{37953151-CD97-6446-90A2-B058EA0A59A5}"/>
              </a:ext>
            </a:extLst>
          </p:cNvPr>
          <p:cNvSpPr>
            <a:spLocks noGrp="1"/>
          </p:cNvSpPr>
          <p:nvPr>
            <p:ph type="subTitle" idx="1"/>
          </p:nvPr>
        </p:nvSpPr>
        <p:spPr>
          <a:xfrm>
            <a:off x="1104900" y="4511784"/>
            <a:ext cx="5734050" cy="955565"/>
          </a:xfrm>
        </p:spPr>
        <p:txBody>
          <a:bodyPr>
            <a:normAutofit/>
          </a:bodyPr>
          <a:lstStyle/>
          <a:p>
            <a:pPr algn="r">
              <a:lnSpc>
                <a:spcPct val="150000"/>
              </a:lnSpc>
            </a:pPr>
            <a:r>
              <a:rPr lang="en-US" altLang="zh-CN" sz="2000" dirty="0"/>
              <a:t>Python</a:t>
            </a:r>
            <a:r>
              <a:rPr lang="zh-TW" altLang="en-US" sz="2000" dirty="0"/>
              <a:t>课程组</a:t>
            </a:r>
            <a:endParaRPr lang="en-US" altLang="zh-TW" sz="2000" dirty="0"/>
          </a:p>
          <a:p>
            <a:pPr algn="r">
              <a:lnSpc>
                <a:spcPct val="150000"/>
              </a:lnSpc>
            </a:pPr>
            <a:r>
              <a:rPr lang="zh-TW" altLang="en-US" sz="2000" dirty="0"/>
              <a:t>武汉大学信息管理学院</a:t>
            </a:r>
            <a:endParaRPr lang="zh-CN" altLang="en-US" sz="2000"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 续行符</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1700" y="2080245"/>
            <a:ext cx="9982200" cy="20673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800" dirty="0"/>
              <a:t>Python</a:t>
            </a:r>
            <a:r>
              <a:rPr lang="zh-CN" altLang="en-US" sz="1800" dirty="0"/>
              <a:t>程序是逐行编写的，每行代码长度并无限制，但从编写的角度，单行代码过长不利于程序的阅读。因此，</a:t>
            </a:r>
            <a:r>
              <a:rPr lang="en-US" altLang="zh-CN" sz="1800" dirty="0"/>
              <a:t>Python</a:t>
            </a:r>
            <a:r>
              <a:rPr lang="zh-CN" altLang="en-US" sz="1800" dirty="0"/>
              <a:t>语言提供“续行符”将单元代码分割为多行表达。续行符由反斜杠（</a:t>
            </a:r>
            <a:r>
              <a:rPr lang="en-US" altLang="zh-CN" sz="1800" dirty="0"/>
              <a:t>\</a:t>
            </a:r>
            <a:r>
              <a:rPr lang="zh-CN" altLang="en-US" sz="1800" dirty="0"/>
              <a:t>）符号表达。</a:t>
            </a:r>
            <a:endParaRPr lang="zh-CN" altLang="zh-CN" sz="18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graphicFrame>
        <p:nvGraphicFramePr>
          <p:cNvPr id="5" name="表格 5">
            <a:extLst>
              <a:ext uri="{FF2B5EF4-FFF2-40B4-BE49-F238E27FC236}">
                <a16:creationId xmlns:a16="http://schemas.microsoft.com/office/drawing/2014/main" id="{8CCB0D1D-80F7-4925-9A66-DC2A32F4DB19}"/>
              </a:ext>
            </a:extLst>
          </p:cNvPr>
          <p:cNvGraphicFramePr>
            <a:graphicFrameLocks noGrp="1"/>
          </p:cNvGraphicFramePr>
          <p:nvPr>
            <p:extLst>
              <p:ext uri="{D42A27DB-BD31-4B8C-83A1-F6EECF244321}">
                <p14:modId xmlns:p14="http://schemas.microsoft.com/office/powerpoint/2010/main" val="3112273964"/>
              </p:ext>
            </p:extLst>
          </p:nvPr>
        </p:nvGraphicFramePr>
        <p:xfrm>
          <a:off x="1122460" y="3687176"/>
          <a:ext cx="9980681" cy="91440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518747">
                <a:tc>
                  <a:txBody>
                    <a:bodyPr/>
                    <a:lstStyle/>
                    <a:p>
                      <a:r>
                        <a:rPr lang="en-US" altLang="zh-CN" sz="1800" b="1" kern="1200" dirty="0">
                          <a:solidFill>
                            <a:schemeClr val="lt1"/>
                          </a:solidFill>
                          <a:effectLst/>
                          <a:latin typeface="Consolas" panose="020B0609020204030204" pitchFamily="49" charset="0"/>
                          <a:ea typeface="+mn-ea"/>
                          <a:cs typeface="+mn-cs"/>
                        </a:rPr>
                        <a:t>print("{}</a:t>
                      </a:r>
                      <a:r>
                        <a:rPr lang="zh-CN" altLang="zh-CN" sz="1800" b="1" kern="1200" dirty="0">
                          <a:solidFill>
                            <a:schemeClr val="lt1"/>
                          </a:solidFill>
                          <a:effectLst/>
                          <a:latin typeface="Consolas" panose="020B0609020204030204" pitchFamily="49" charset="0"/>
                          <a:ea typeface="+mn-ea"/>
                          <a:cs typeface="+mn-cs"/>
                        </a:rPr>
                        <a:t>的</a:t>
                      </a:r>
                      <a:r>
                        <a:rPr lang="en-US" altLang="zh-CN" sz="1800" b="1" kern="1200" dirty="0">
                          <a:solidFill>
                            <a:schemeClr val="lt1"/>
                          </a:solidFill>
                          <a:effectLst/>
                          <a:latin typeface="Consolas" panose="020B0609020204030204" pitchFamily="49" charset="0"/>
                          <a:ea typeface="+mn-ea"/>
                          <a:cs typeface="+mn-cs"/>
                        </a:rPr>
                        <a:t>{}</a:t>
                      </a:r>
                      <a:r>
                        <a:rPr lang="zh-CN" altLang="zh-CN" sz="1800" b="1" kern="1200" dirty="0">
                          <a:solidFill>
                            <a:schemeClr val="lt1"/>
                          </a:solidFill>
                          <a:effectLst/>
                          <a:latin typeface="Consolas" panose="020B0609020204030204" pitchFamily="49" charset="0"/>
                          <a:ea typeface="+mn-ea"/>
                          <a:cs typeface="+mn-cs"/>
                        </a:rPr>
                        <a:t>是</a:t>
                      </a:r>
                      <a:r>
                        <a:rPr lang="en-US" altLang="zh-CN" sz="1800" b="1" kern="1200" dirty="0">
                          <a:solidFill>
                            <a:schemeClr val="lt1"/>
                          </a:solidFill>
                          <a:effectLst/>
                          <a:latin typeface="Consolas" panose="020B0609020204030204" pitchFamily="49" charset="0"/>
                          <a:ea typeface="+mn-ea"/>
                          <a:cs typeface="+mn-cs"/>
                        </a:rPr>
                        <a:t>{}".format(\</a:t>
                      </a:r>
                      <a:endParaRPr lang="zh-CN" altLang="zh-CN" sz="1800" b="1" kern="1200" dirty="0">
                        <a:solidFill>
                          <a:schemeClr val="lt1"/>
                        </a:solidFill>
                        <a:effectLst/>
                        <a:latin typeface="Consolas" panose="020B0609020204030204" pitchFamily="49" charset="0"/>
                        <a:ea typeface="+mn-ea"/>
                        <a:cs typeface="+mn-cs"/>
                      </a:endParaRPr>
                    </a:p>
                    <a:p>
                      <a:r>
                        <a:rPr lang="en-US" altLang="zh-CN" sz="1800" b="1" kern="1200" dirty="0">
                          <a:solidFill>
                            <a:schemeClr val="lt1"/>
                          </a:solidFill>
                          <a:effectLst/>
                          <a:latin typeface="Consolas" panose="020B0609020204030204" pitchFamily="49" charset="0"/>
                          <a:ea typeface="+mn-ea"/>
                          <a:cs typeface="+mn-cs"/>
                        </a:rPr>
                        <a:t>        "</a:t>
                      </a:r>
                      <a:r>
                        <a:rPr lang="zh-CN" altLang="zh-CN" sz="1800" b="1" kern="1200" dirty="0">
                          <a:solidFill>
                            <a:schemeClr val="lt1"/>
                          </a:solidFill>
                          <a:effectLst/>
                          <a:latin typeface="Consolas" panose="020B0609020204030204" pitchFamily="49" charset="0"/>
                          <a:ea typeface="+mn-ea"/>
                          <a:cs typeface="+mn-cs"/>
                        </a:rPr>
                        <a:t>中国</a:t>
                      </a:r>
                      <a:r>
                        <a:rPr lang="en-US" altLang="zh-CN" sz="1800" b="1" kern="1200" dirty="0">
                          <a:solidFill>
                            <a:schemeClr val="lt1"/>
                          </a:solidFill>
                          <a:effectLst/>
                          <a:latin typeface="Consolas" panose="020B0609020204030204" pitchFamily="49" charset="0"/>
                          <a:ea typeface="+mn-ea"/>
                          <a:cs typeface="+mn-cs"/>
                        </a:rPr>
                        <a:t>",\</a:t>
                      </a:r>
                      <a:endParaRPr lang="zh-CN" altLang="zh-CN" sz="1800" b="1" kern="1200" dirty="0">
                        <a:solidFill>
                          <a:schemeClr val="lt1"/>
                        </a:solidFill>
                        <a:effectLst/>
                        <a:latin typeface="Consolas" panose="020B0609020204030204" pitchFamily="49" charset="0"/>
                        <a:ea typeface="+mn-ea"/>
                        <a:cs typeface="+mn-cs"/>
                      </a:endParaRPr>
                    </a:p>
                    <a:p>
                      <a:r>
                        <a:rPr lang="en-US" altLang="zh-CN" sz="1800" b="1" kern="1200" dirty="0">
                          <a:solidFill>
                            <a:schemeClr val="lt1"/>
                          </a:solidFill>
                          <a:effectLst/>
                          <a:latin typeface="Consolas" panose="020B0609020204030204" pitchFamily="49" charset="0"/>
                          <a:ea typeface="+mn-ea"/>
                          <a:cs typeface="+mn-cs"/>
                        </a:rPr>
                        <a:t>        "</a:t>
                      </a:r>
                      <a:r>
                        <a:rPr lang="zh-CN" altLang="zh-CN" sz="1800" b="1" kern="1200" dirty="0">
                          <a:solidFill>
                            <a:schemeClr val="lt1"/>
                          </a:solidFill>
                          <a:effectLst/>
                          <a:latin typeface="Consolas" panose="020B0609020204030204" pitchFamily="49" charset="0"/>
                          <a:ea typeface="+mn-ea"/>
                          <a:cs typeface="+mn-cs"/>
                        </a:rPr>
                        <a:t>首都</a:t>
                      </a:r>
                      <a:r>
                        <a:rPr lang="en-US" altLang="zh-CN" sz="1800" b="1" kern="1200" dirty="0">
                          <a:solidFill>
                            <a:schemeClr val="lt1"/>
                          </a:solidFill>
                          <a:effectLst/>
                          <a:latin typeface="Consolas" panose="020B0609020204030204" pitchFamily="49" charset="0"/>
                          <a:ea typeface="+mn-ea"/>
                          <a:cs typeface="+mn-cs"/>
                        </a:rPr>
                        <a:t>","</a:t>
                      </a:r>
                      <a:r>
                        <a:rPr lang="zh-CN" altLang="zh-CN" sz="1800" b="1" kern="1200" dirty="0">
                          <a:solidFill>
                            <a:schemeClr val="lt1"/>
                          </a:solidFill>
                          <a:effectLst/>
                          <a:latin typeface="Consolas" panose="020B0609020204030204" pitchFamily="49" charset="0"/>
                          <a:ea typeface="+mn-ea"/>
                          <a:cs typeface="+mn-cs"/>
                        </a:rPr>
                        <a:t>北京</a:t>
                      </a:r>
                      <a:r>
                        <a:rPr lang="en-US" altLang="zh-CN" sz="1800" b="1" kern="1200" dirty="0">
                          <a:solidFill>
                            <a:schemeClr val="lt1"/>
                          </a:solidFill>
                          <a:effectLst/>
                          <a:latin typeface="Consolas" panose="020B0609020204030204" pitchFamily="49" charset="0"/>
                          <a:ea typeface="+mn-ea"/>
                          <a:cs typeface="+mn-cs"/>
                        </a:rPr>
                        <a:t>"))</a:t>
                      </a:r>
                      <a:endParaRPr lang="en-US" altLang="zh-CN" sz="2000" b="1"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E9BCA1AD-8BA6-4149-8A5D-C21EB49D616C}"/>
              </a:ext>
            </a:extLst>
          </p:cNvPr>
          <p:cNvSpPr/>
          <p:nvPr/>
        </p:nvSpPr>
        <p:spPr>
          <a:xfrm>
            <a:off x="1104141" y="4699228"/>
            <a:ext cx="6096000" cy="352148"/>
          </a:xfrm>
          <a:prstGeom prst="rect">
            <a:avLst/>
          </a:prstGeom>
        </p:spPr>
        <p:txBody>
          <a:bodyPr>
            <a:spAutoFit/>
          </a:bodyPr>
          <a:lstStyle/>
          <a:p>
            <a:pPr algn="just">
              <a:lnSpc>
                <a:spcPct val="115000"/>
              </a:lnSpc>
              <a:spcAft>
                <a:spcPts val="0"/>
              </a:spcAft>
            </a:pPr>
            <a:r>
              <a:rPr lang="zh-CN" altLang="en-US" sz="1600" dirty="0"/>
              <a:t>中国的首都是北京</a:t>
            </a:r>
            <a:endParaRPr lang="zh-CN" altLang="zh-CN" sz="1600" dirty="0"/>
          </a:p>
        </p:txBody>
      </p:sp>
      <p:graphicFrame>
        <p:nvGraphicFramePr>
          <p:cNvPr id="8" name="表格 5">
            <a:extLst>
              <a:ext uri="{FF2B5EF4-FFF2-40B4-BE49-F238E27FC236}">
                <a16:creationId xmlns:a16="http://schemas.microsoft.com/office/drawing/2014/main" id="{DDEFC944-AFC5-4378-980A-6C37D65015CD}"/>
              </a:ext>
            </a:extLst>
          </p:cNvPr>
          <p:cNvGraphicFramePr>
            <a:graphicFrameLocks noGrp="1"/>
          </p:cNvGraphicFramePr>
          <p:nvPr>
            <p:extLst>
              <p:ext uri="{D42A27DB-BD31-4B8C-83A1-F6EECF244321}">
                <p14:modId xmlns:p14="http://schemas.microsoft.com/office/powerpoint/2010/main" val="1845341973"/>
              </p:ext>
            </p:extLst>
          </p:nvPr>
        </p:nvGraphicFramePr>
        <p:xfrm>
          <a:off x="1122460" y="5450697"/>
          <a:ext cx="9980681" cy="36576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0">
                <a:tc>
                  <a:txBody>
                    <a:bodyPr/>
                    <a:lstStyle/>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的</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是</a:t>
                      </a:r>
                      <a:r>
                        <a:rPr lang="en-US" altLang="zh-CN" sz="1800" b="1" kern="1200" dirty="0">
                          <a:solidFill>
                            <a:schemeClr val="lt1"/>
                          </a:solidFill>
                          <a:effectLst/>
                          <a:latin typeface="+mn-lt"/>
                          <a:ea typeface="+mn-ea"/>
                          <a:cs typeface="+mn-cs"/>
                        </a:rPr>
                        <a:t>{}".format("</a:t>
                      </a:r>
                      <a:r>
                        <a:rPr lang="zh-CN" altLang="zh-CN" sz="1800" b="1" kern="1200" dirty="0">
                          <a:solidFill>
                            <a:schemeClr val="lt1"/>
                          </a:solidFill>
                          <a:effectLst/>
                          <a:latin typeface="+mn-lt"/>
                          <a:ea typeface="+mn-ea"/>
                          <a:cs typeface="+mn-cs"/>
                        </a:rPr>
                        <a:t>中国</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首都</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北京</a:t>
                      </a:r>
                      <a:r>
                        <a:rPr lang="en-US" altLang="zh-CN" sz="1800" b="1" kern="1200" dirty="0">
                          <a:solidFill>
                            <a:schemeClr val="lt1"/>
                          </a:solidFill>
                          <a:effectLst/>
                          <a:latin typeface="+mn-lt"/>
                          <a:ea typeface="+mn-ea"/>
                          <a:cs typeface="+mn-cs"/>
                        </a:rPr>
                        <a:t>"))</a:t>
                      </a:r>
                      <a:endParaRPr lang="en-US" altLang="zh-CN" sz="2000" b="1"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3" name="等号 2">
            <a:extLst>
              <a:ext uri="{FF2B5EF4-FFF2-40B4-BE49-F238E27FC236}">
                <a16:creationId xmlns:a16="http://schemas.microsoft.com/office/drawing/2014/main" id="{47E7D6B1-C800-4859-86E2-3F9134C4149A}"/>
              </a:ext>
            </a:extLst>
          </p:cNvPr>
          <p:cNvSpPr/>
          <p:nvPr/>
        </p:nvSpPr>
        <p:spPr>
          <a:xfrm rot="5400000">
            <a:off x="6218734" y="4831677"/>
            <a:ext cx="889608" cy="388921"/>
          </a:xfrm>
          <a:prstGeom prst="mathEqual">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文本框 5">
            <a:extLst>
              <a:ext uri="{FF2B5EF4-FFF2-40B4-BE49-F238E27FC236}">
                <a16:creationId xmlns:a16="http://schemas.microsoft.com/office/drawing/2014/main" id="{FD8591BE-9B00-4F3A-85C0-5DFC69423159}"/>
              </a:ext>
            </a:extLst>
          </p:cNvPr>
          <p:cNvSpPr txBox="1"/>
          <p:nvPr/>
        </p:nvSpPr>
        <p:spPr>
          <a:xfrm>
            <a:off x="6932631" y="4812084"/>
            <a:ext cx="877163" cy="369332"/>
          </a:xfrm>
          <a:prstGeom prst="rect">
            <a:avLst/>
          </a:prstGeom>
          <a:noFill/>
        </p:spPr>
        <p:txBody>
          <a:bodyPr wrap="none" rtlCol="0">
            <a:spAutoFit/>
          </a:bodyPr>
          <a:lstStyle/>
          <a:p>
            <a:r>
              <a:rPr lang="zh-CN" altLang="en-US" dirty="0"/>
              <a:t>等价于</a:t>
            </a:r>
          </a:p>
        </p:txBody>
      </p:sp>
    </p:spTree>
    <p:extLst>
      <p:ext uri="{BB962C8B-B14F-4D97-AF65-F5344CB8AC3E}">
        <p14:creationId xmlns:p14="http://schemas.microsoft.com/office/powerpoint/2010/main" val="148511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br>
              <a:rPr lang="en-US" altLang="zh-CN" dirty="0"/>
            </a:br>
            <a:r>
              <a:rPr lang="en-US" altLang="zh-CN" dirty="0"/>
              <a:t>——The end——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18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363299"/>
            <a:ext cx="9982200" cy="2967268"/>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续行符不仅可以用于单行代码较长的情况，也适合对代码进行多行排版以增加可读性的情况。使用续行符时需要注意两点：</a:t>
            </a:r>
          </a:p>
          <a:p>
            <a:pPr marL="457200" indent="-457200" algn="just">
              <a:lnSpc>
                <a:spcPct val="160000"/>
              </a:lnSpc>
              <a:spcBef>
                <a:spcPts val="0"/>
              </a:spcBef>
              <a:buFont typeface="+mj-ea"/>
              <a:buAutoNum type="circleNumDbPlain"/>
            </a:pPr>
            <a:r>
              <a:rPr lang="zh-CN" altLang="en-US" sz="1800" dirty="0">
                <a:solidFill>
                  <a:schemeClr val="accent6">
                    <a:lumMod val="75000"/>
                  </a:schemeClr>
                </a:solidFill>
              </a:rPr>
              <a:t>续行符后不能存在空格；</a:t>
            </a:r>
          </a:p>
          <a:p>
            <a:pPr marL="457200" indent="-457200" algn="just">
              <a:lnSpc>
                <a:spcPct val="160000"/>
              </a:lnSpc>
              <a:spcBef>
                <a:spcPts val="0"/>
              </a:spcBef>
              <a:buFont typeface="+mj-ea"/>
              <a:buAutoNum type="circleNumDbPlain"/>
            </a:pPr>
            <a:r>
              <a:rPr lang="zh-CN" altLang="en-US" sz="1800" dirty="0">
                <a:solidFill>
                  <a:schemeClr val="accent6">
                    <a:lumMod val="75000"/>
                  </a:schemeClr>
                </a:solidFill>
              </a:rPr>
              <a:t>续行符后必须直接换行，否则程序将会报错：</a:t>
            </a:r>
          </a:p>
          <a:p>
            <a:pPr marL="0" indent="0" algn="just">
              <a:lnSpc>
                <a:spcPct val="160000"/>
              </a:lnSpc>
              <a:spcBef>
                <a:spcPts val="0"/>
              </a:spcBef>
              <a:buNone/>
            </a:pPr>
            <a:r>
              <a:rPr lang="zh-CN" altLang="en-US" sz="1800" dirty="0">
                <a:solidFill>
                  <a:schemeClr val="accent6">
                    <a:lumMod val="75000"/>
                  </a:schemeClr>
                </a:solidFill>
              </a:rPr>
              <a:t>“</a:t>
            </a:r>
            <a:r>
              <a:rPr lang="en-US" altLang="zh-CN" sz="1800" dirty="0" err="1">
                <a:solidFill>
                  <a:schemeClr val="accent6">
                    <a:lumMod val="75000"/>
                  </a:schemeClr>
                </a:solidFill>
              </a:rPr>
              <a:t>SyntaxError</a:t>
            </a:r>
            <a:r>
              <a:rPr lang="en-US" altLang="zh-CN" sz="1800" dirty="0">
                <a:solidFill>
                  <a:schemeClr val="accent6">
                    <a:lumMod val="75000"/>
                  </a:schemeClr>
                </a:solidFill>
              </a:rPr>
              <a:t>: unexpected character after line continuation character”</a:t>
            </a:r>
            <a:r>
              <a:rPr lang="zh-CN" altLang="en-US" sz="1800" dirty="0">
                <a:solidFill>
                  <a:schemeClr val="accent6">
                    <a:lumMod val="75000"/>
                  </a:schemeClr>
                </a:solidFill>
              </a:rPr>
              <a:t>。</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sp>
        <p:nvSpPr>
          <p:cNvPr id="5" name="Content Placeholder 13">
            <a:extLst>
              <a:ext uri="{FF2B5EF4-FFF2-40B4-BE49-F238E27FC236}">
                <a16:creationId xmlns:a16="http://schemas.microsoft.com/office/drawing/2014/main" id="{D53BE905-6D9E-40EF-AD32-30183FD7AB34}"/>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 续行符</a:t>
            </a:r>
          </a:p>
        </p:txBody>
      </p:sp>
    </p:spTree>
    <p:extLst>
      <p:ext uri="{BB962C8B-B14F-4D97-AF65-F5344CB8AC3E}">
        <p14:creationId xmlns:p14="http://schemas.microsoft.com/office/powerpoint/2010/main" val="46963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 保留字</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279324"/>
            <a:ext cx="9982200" cy="336606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buNone/>
            </a:pPr>
            <a:r>
              <a:rPr lang="en-US" altLang="zh-CN" sz="1900" dirty="0">
                <a:latin typeface="宋体" panose="02010600030101010101" pitchFamily="2" charset="-122"/>
                <a:ea typeface="宋体" panose="02010600030101010101" pitchFamily="2" charset="-122"/>
              </a:rPr>
              <a:t>	</a:t>
            </a:r>
            <a:r>
              <a:rPr lang="zh-CN" altLang="en-US" sz="1800" dirty="0"/>
              <a:t>保留字（</a:t>
            </a:r>
            <a:r>
              <a:rPr lang="en-US" altLang="zh-CN" sz="1800" dirty="0"/>
              <a:t>keyword</a:t>
            </a:r>
            <a:r>
              <a:rPr lang="zh-CN" altLang="en-US" sz="1800" dirty="0"/>
              <a:t>），也称关键字，指编程语言内部定义并保留使用的标识符。程序员编写程序时应当尽量避免命名与保留字相同的标识符，否则程序将会出现错误：“</a:t>
            </a:r>
            <a:r>
              <a:rPr lang="en-US" altLang="zh-CN" sz="1800" dirty="0" err="1"/>
              <a:t>SyntaxError</a:t>
            </a:r>
            <a:r>
              <a:rPr lang="en-US" altLang="zh-CN" sz="1800" dirty="0"/>
              <a:t>: can't assign to keyword”</a:t>
            </a:r>
            <a:r>
              <a:rPr lang="zh-CN" altLang="en-US" sz="1800" dirty="0"/>
              <a:t>。</a:t>
            </a:r>
          </a:p>
          <a:p>
            <a:pPr marL="0" indent="0">
              <a:lnSpc>
                <a:spcPct val="150000"/>
              </a:lnSpc>
              <a:buNone/>
            </a:pPr>
            <a:r>
              <a:rPr lang="en-US" altLang="zh-CN" sz="1800" dirty="0"/>
              <a:t>	</a:t>
            </a:r>
            <a:r>
              <a:rPr lang="zh-CN" altLang="en-US" sz="1800" dirty="0"/>
              <a:t>每种程序设计语言都有一套保留字，保留字一般用来构成程序整体框架、表达关键值和具有结构性的复杂语义。与其他标识符一样</a:t>
            </a:r>
            <a:r>
              <a:rPr lang="zh-CN" altLang="en-US" sz="1800" b="1" dirty="0"/>
              <a:t>，</a:t>
            </a:r>
            <a:r>
              <a:rPr lang="en-US" altLang="zh-CN" sz="1800" b="1" dirty="0"/>
              <a:t>Python</a:t>
            </a:r>
            <a:r>
              <a:rPr lang="zh-CN" altLang="en-US" sz="1800" b="1" dirty="0"/>
              <a:t>的保留字也是大小写敏感的</a:t>
            </a:r>
            <a:r>
              <a:rPr lang="zh-CN" altLang="en-US" sz="1800" dirty="0"/>
              <a:t>。例如，</a:t>
            </a:r>
            <a:r>
              <a:rPr lang="en-US" altLang="zh-CN" sz="1800" dirty="0"/>
              <a:t>True</a:t>
            </a:r>
            <a:r>
              <a:rPr lang="zh-CN" altLang="en-US" sz="1800" dirty="0"/>
              <a:t>是保留字，但</a:t>
            </a:r>
            <a:r>
              <a:rPr lang="en-US" altLang="zh-CN" sz="1800" dirty="0"/>
              <a:t>true</a:t>
            </a:r>
            <a:r>
              <a:rPr lang="zh-CN" altLang="en-US" sz="1800" dirty="0"/>
              <a:t>不是保留字，因此后者可以被命名成变量使用。</a:t>
            </a:r>
          </a:p>
          <a:p>
            <a:pPr marL="0" indent="0" algn="just">
              <a:lnSpc>
                <a:spcPct val="160000"/>
              </a:lnSpc>
              <a:spcBef>
                <a:spcPts val="0"/>
              </a:spcBef>
              <a:buNone/>
            </a:pPr>
            <a:endParaRPr lang="zh-CN" altLang="en-US" sz="19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spTree>
    <p:extLst>
      <p:ext uri="{BB962C8B-B14F-4D97-AF65-F5344CB8AC3E}">
        <p14:creationId xmlns:p14="http://schemas.microsoft.com/office/powerpoint/2010/main" val="340326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832051" y="1462664"/>
            <a:ext cx="717761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800" dirty="0"/>
              <a:t>Python3</a:t>
            </a:r>
            <a:r>
              <a:rPr lang="zh-CN" altLang="en-US" sz="1800" dirty="0"/>
              <a:t>版本共有</a:t>
            </a:r>
            <a:r>
              <a:rPr lang="en-US" altLang="zh-CN" sz="1800" dirty="0"/>
              <a:t>35</a:t>
            </a:r>
            <a:r>
              <a:rPr lang="zh-CN" altLang="en-US" sz="1800" dirty="0"/>
              <a:t>个保留字，如表所示。</a:t>
            </a:r>
            <a:endParaRPr lang="zh-CN" altLang="en-US"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sp>
        <p:nvSpPr>
          <p:cNvPr id="6" name="Content Placeholder 13">
            <a:extLst>
              <a:ext uri="{FF2B5EF4-FFF2-40B4-BE49-F238E27FC236}">
                <a16:creationId xmlns:a16="http://schemas.microsoft.com/office/drawing/2014/main" id="{C0D6983D-3018-4ED3-911D-9AFEE7B5CAEF}"/>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 保留字</a:t>
            </a:r>
          </a:p>
        </p:txBody>
      </p:sp>
      <p:pic>
        <p:nvPicPr>
          <p:cNvPr id="8" name="Picture 7">
            <a:extLst>
              <a:ext uri="{FF2B5EF4-FFF2-40B4-BE49-F238E27FC236}">
                <a16:creationId xmlns:a16="http://schemas.microsoft.com/office/drawing/2014/main" id="{3E3DF813-3E51-9540-8128-9F8653DE6DBF}"/>
              </a:ext>
            </a:extLst>
          </p:cNvPr>
          <p:cNvPicPr>
            <a:picLocks noChangeAspect="1"/>
          </p:cNvPicPr>
          <p:nvPr/>
        </p:nvPicPr>
        <p:blipFill>
          <a:blip r:embed="rId3"/>
          <a:stretch>
            <a:fillRect/>
          </a:stretch>
        </p:blipFill>
        <p:spPr>
          <a:xfrm>
            <a:off x="6000307" y="2028148"/>
            <a:ext cx="5912330" cy="4104428"/>
          </a:xfrm>
          <a:prstGeom prst="rect">
            <a:avLst/>
          </a:prstGeom>
        </p:spPr>
      </p:pic>
      <p:grpSp>
        <p:nvGrpSpPr>
          <p:cNvPr id="4" name="Group 3">
            <a:extLst>
              <a:ext uri="{FF2B5EF4-FFF2-40B4-BE49-F238E27FC236}">
                <a16:creationId xmlns:a16="http://schemas.microsoft.com/office/drawing/2014/main" id="{46FF15F4-C39D-1047-B4D3-122B4620D379}"/>
              </a:ext>
            </a:extLst>
          </p:cNvPr>
          <p:cNvGrpSpPr/>
          <p:nvPr/>
        </p:nvGrpSpPr>
        <p:grpSpPr>
          <a:xfrm>
            <a:off x="210930" y="2028148"/>
            <a:ext cx="5884311" cy="4104428"/>
            <a:chOff x="210930" y="2028148"/>
            <a:chExt cx="5884311" cy="4104428"/>
          </a:xfrm>
        </p:grpSpPr>
        <p:pic>
          <p:nvPicPr>
            <p:cNvPr id="7" name="Picture 6">
              <a:extLst>
                <a:ext uri="{FF2B5EF4-FFF2-40B4-BE49-F238E27FC236}">
                  <a16:creationId xmlns:a16="http://schemas.microsoft.com/office/drawing/2014/main" id="{DD324271-FF56-4344-90E8-5D9EEFF7BDB1}"/>
                </a:ext>
              </a:extLst>
            </p:cNvPr>
            <p:cNvPicPr>
              <a:picLocks noChangeAspect="1"/>
            </p:cNvPicPr>
            <p:nvPr/>
          </p:nvPicPr>
          <p:blipFill>
            <a:blip r:embed="rId4"/>
            <a:stretch>
              <a:fillRect/>
            </a:stretch>
          </p:blipFill>
          <p:spPr>
            <a:xfrm>
              <a:off x="210930" y="2028148"/>
              <a:ext cx="5884311" cy="4104428"/>
            </a:xfrm>
            <a:prstGeom prst="rect">
              <a:avLst/>
            </a:prstGeom>
          </p:spPr>
        </p:pic>
        <p:pic>
          <p:nvPicPr>
            <p:cNvPr id="3" name="Picture 2">
              <a:extLst>
                <a:ext uri="{FF2B5EF4-FFF2-40B4-BE49-F238E27FC236}">
                  <a16:creationId xmlns:a16="http://schemas.microsoft.com/office/drawing/2014/main" id="{DE89244C-82DB-7646-88E7-0B19F96984D4}"/>
                </a:ext>
              </a:extLst>
            </p:cNvPr>
            <p:cNvPicPr>
              <a:picLocks noChangeAspect="1"/>
            </p:cNvPicPr>
            <p:nvPr/>
          </p:nvPicPr>
          <p:blipFill>
            <a:blip r:embed="rId5"/>
            <a:stretch>
              <a:fillRect/>
            </a:stretch>
          </p:blipFill>
          <p:spPr>
            <a:xfrm>
              <a:off x="3073353" y="5214837"/>
              <a:ext cx="854964" cy="216090"/>
            </a:xfrm>
            <a:prstGeom prst="rect">
              <a:avLst/>
            </a:prstGeom>
          </p:spPr>
        </p:pic>
      </p:grpSp>
    </p:spTree>
    <p:extLst>
      <p:ext uri="{BB962C8B-B14F-4D97-AF65-F5344CB8AC3E}">
        <p14:creationId xmlns:p14="http://schemas.microsoft.com/office/powerpoint/2010/main" val="363803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0" y="2184733"/>
            <a:ext cx="9982200" cy="112530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通过关键字模块的引入，读者可以自行打印和查看</a:t>
            </a:r>
            <a:r>
              <a:rPr lang="en-US" altLang="zh-CN" sz="1800" dirty="0"/>
              <a:t>Python</a:t>
            </a:r>
            <a:r>
              <a:rPr lang="zh-CN" altLang="en-US" sz="1800" dirty="0"/>
              <a:t>中全部</a:t>
            </a:r>
            <a:r>
              <a:rPr lang="zh-CN" altLang="en-US" sz="1800"/>
              <a:t>关键字。代码</a:t>
            </a:r>
            <a:r>
              <a:rPr lang="zh-CN" altLang="en-US" sz="1800" dirty="0"/>
              <a:t>示例及运行结果如下：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graphicFrame>
        <p:nvGraphicFramePr>
          <p:cNvPr id="5" name="表格 5">
            <a:extLst>
              <a:ext uri="{FF2B5EF4-FFF2-40B4-BE49-F238E27FC236}">
                <a16:creationId xmlns:a16="http://schemas.microsoft.com/office/drawing/2014/main" id="{8CCB0D1D-80F7-4925-9A66-DC2A32F4DB19}"/>
              </a:ext>
            </a:extLst>
          </p:cNvPr>
          <p:cNvGraphicFramePr>
            <a:graphicFrameLocks noGrp="1"/>
          </p:cNvGraphicFramePr>
          <p:nvPr>
            <p:extLst>
              <p:ext uri="{D42A27DB-BD31-4B8C-83A1-F6EECF244321}">
                <p14:modId xmlns:p14="http://schemas.microsoft.com/office/powerpoint/2010/main" val="2715276352"/>
              </p:ext>
            </p:extLst>
          </p:nvPr>
        </p:nvGraphicFramePr>
        <p:xfrm>
          <a:off x="1120940" y="3354613"/>
          <a:ext cx="9980681" cy="57912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import keyword                #</a:t>
                      </a:r>
                      <a:r>
                        <a:rPr lang="zh-CN" altLang="zh-CN" sz="1600" b="1" kern="1200" dirty="0">
                          <a:solidFill>
                            <a:schemeClr val="lt1"/>
                          </a:solidFill>
                          <a:effectLst/>
                          <a:latin typeface="+mn-lt"/>
                          <a:ea typeface="+mn-ea"/>
                          <a:cs typeface="+mn-cs"/>
                        </a:rPr>
                        <a:t>引入关键字模块</a:t>
                      </a: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keyword.kwlist</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打印出全部关键字</a:t>
                      </a:r>
                      <a:endParaRPr lang="en-US" altLang="zh-CN" sz="1800" b="1" i="0"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E9BCA1AD-8BA6-4149-8A5D-C21EB49D616C}"/>
              </a:ext>
            </a:extLst>
          </p:cNvPr>
          <p:cNvSpPr/>
          <p:nvPr/>
        </p:nvSpPr>
        <p:spPr>
          <a:xfrm>
            <a:off x="1104141" y="4181343"/>
            <a:ext cx="9980681" cy="1077218"/>
          </a:xfrm>
          <a:prstGeom prst="rect">
            <a:avLst/>
          </a:prstGeom>
        </p:spPr>
        <p:txBody>
          <a:bodyPr wrap="square">
            <a:spAutoFit/>
          </a:bodyPr>
          <a:lstStyle/>
          <a:p>
            <a:pPr algn="just"/>
            <a:r>
              <a:rPr lang="en-US" altLang="zh-CN" sz="1600" dirty="0">
                <a:latin typeface="Consolas" panose="020B0609020204030204" pitchFamily="49" charset="0"/>
              </a:rPr>
              <a:t>['False', 'None', 'True', 'and', 'as', 'assert', 'async', 'await', 'break', 'class', 'continue', 'def', 'del', '</a:t>
            </a:r>
            <a:r>
              <a:rPr lang="en-US" altLang="zh-CN" sz="1600" dirty="0" err="1">
                <a:latin typeface="Consolas" panose="020B0609020204030204" pitchFamily="49" charset="0"/>
              </a:rPr>
              <a:t>elif</a:t>
            </a:r>
            <a:r>
              <a:rPr lang="en-US" altLang="zh-CN" sz="1600" dirty="0">
                <a:latin typeface="Consolas" panose="020B0609020204030204" pitchFamily="49" charset="0"/>
              </a:rPr>
              <a:t>', 'else', 'except', 'finally', 'for', 'from', 'global', 'if', 'import', 'in', 'is', 'lambda', 'nonlocal', 'not', 'or', 'pass', 'raise', 'return', 'try', 'while', 'with', 'yield']</a:t>
            </a:r>
            <a:endParaRPr lang="zh-CN" altLang="zh-CN" sz="1600" dirty="0">
              <a:latin typeface="Consolas" panose="020B0609020204030204" pitchFamily="49" charset="0"/>
            </a:endParaRPr>
          </a:p>
        </p:txBody>
      </p:sp>
      <p:sp>
        <p:nvSpPr>
          <p:cNvPr id="7" name="Content Placeholder 13">
            <a:extLst>
              <a:ext uri="{FF2B5EF4-FFF2-40B4-BE49-F238E27FC236}">
                <a16:creationId xmlns:a16="http://schemas.microsoft.com/office/drawing/2014/main" id="{25ADFCCA-37F2-469A-9677-E9E73A4F6DBD}"/>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 保留字</a:t>
            </a:r>
          </a:p>
        </p:txBody>
      </p:sp>
    </p:spTree>
    <p:extLst>
      <p:ext uri="{BB962C8B-B14F-4D97-AF65-F5344CB8AC3E}">
        <p14:creationId xmlns:p14="http://schemas.microsoft.com/office/powerpoint/2010/main" val="388374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 标识符</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531249"/>
            <a:ext cx="9982200" cy="27872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标识符（</a:t>
            </a:r>
            <a:r>
              <a:rPr lang="en-US" altLang="zh-CN" sz="1800" dirty="0"/>
              <a:t>identifier</a:t>
            </a:r>
            <a:r>
              <a:rPr lang="zh-CN" altLang="en-US" sz="1800" dirty="0"/>
              <a:t>）是指用来标识某个实体的一个符号，在不同的应用环境下有不同的含义。在程序设计语言中，标识符是用作程序的某一元素的名字的字符串或用来标识源程序中某个对象的名字，以建立起名称与使用对象之间的关系。</a:t>
            </a:r>
            <a:endParaRPr lang="en-US" altLang="zh-CN" sz="1800" dirty="0"/>
          </a:p>
          <a:p>
            <a:pPr marL="0" indent="0" algn="just">
              <a:lnSpc>
                <a:spcPct val="160000"/>
              </a:lnSpc>
              <a:spcBef>
                <a:spcPts val="0"/>
              </a:spcBef>
              <a:buNone/>
            </a:pPr>
            <a:r>
              <a:rPr lang="en-US" altLang="zh-CN" sz="1800" dirty="0"/>
              <a:t>	</a:t>
            </a:r>
            <a:r>
              <a:rPr lang="zh-CN" altLang="en-US" sz="1800" dirty="0"/>
              <a:t>简单理解，标识符就是一个名字，主要用来标识变量、函数、类、模块和其他对象的名称。</a:t>
            </a:r>
            <a:r>
              <a:rPr lang="zh-CN" altLang="en-US" sz="1800" b="1" dirty="0"/>
              <a:t>在</a:t>
            </a:r>
            <a:r>
              <a:rPr lang="en-US" altLang="zh-CN" sz="1800" b="1" dirty="0"/>
              <a:t>Python</a:t>
            </a:r>
            <a:r>
              <a:rPr lang="zh-CN" altLang="en-US" sz="1800" b="1" dirty="0"/>
              <a:t>语言中，标识符由字母、数字、下划线组成，但不能以数字开头，且区分大小写。</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spTree>
    <p:extLst>
      <p:ext uri="{BB962C8B-B14F-4D97-AF65-F5344CB8AC3E}">
        <p14:creationId xmlns:p14="http://schemas.microsoft.com/office/powerpoint/2010/main" val="170098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41482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 </a:t>
            </a:r>
            <a:r>
              <a:rPr lang="zh-CN" altLang="en-US" dirty="0"/>
              <a:t>标识符</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034073"/>
            <a:ext cx="9982200" cy="409847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2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800" dirty="0"/>
              <a:t>Python</a:t>
            </a:r>
            <a:r>
              <a:rPr lang="zh-CN" altLang="en-US" sz="1800" dirty="0"/>
              <a:t>语言中标识符的命名不是随意的，而是要遵守一定的命令规则，一旦违反这些规则和指南，程序就会出现错误异常。</a:t>
            </a:r>
          </a:p>
          <a:p>
            <a:pPr marL="457200" indent="-457200" algn="just">
              <a:lnSpc>
                <a:spcPct val="120000"/>
              </a:lnSpc>
              <a:spcBef>
                <a:spcPts val="0"/>
              </a:spcBef>
              <a:buFont typeface="+mj-ea"/>
              <a:buAutoNum type="circleNumDbPlain"/>
            </a:pPr>
            <a:r>
              <a:rPr lang="zh-CN" altLang="en-US" sz="1800" b="1" dirty="0"/>
              <a:t>标识符只能包含字母、数字和下划线</a:t>
            </a:r>
            <a:r>
              <a:rPr lang="zh-CN" altLang="en-US" sz="1800" dirty="0"/>
              <a:t>，如</a:t>
            </a:r>
            <a:r>
              <a:rPr lang="en-US" altLang="zh-CN" sz="1800" dirty="0" err="1"/>
              <a:t>UserID</a:t>
            </a:r>
            <a:r>
              <a:rPr lang="zh-CN" altLang="en-US" sz="1800" dirty="0"/>
              <a:t>、</a:t>
            </a:r>
            <a:r>
              <a:rPr lang="en-US" altLang="zh-CN" sz="1800" dirty="0"/>
              <a:t>name</a:t>
            </a:r>
            <a:r>
              <a:rPr lang="zh-CN" altLang="en-US" sz="1800" dirty="0"/>
              <a:t>。</a:t>
            </a:r>
          </a:p>
          <a:p>
            <a:pPr marL="457200" indent="-457200" algn="just">
              <a:lnSpc>
                <a:spcPct val="120000"/>
              </a:lnSpc>
              <a:spcBef>
                <a:spcPts val="0"/>
              </a:spcBef>
              <a:buFont typeface="+mj-ea"/>
              <a:buAutoNum type="circleNumDbPlain"/>
            </a:pPr>
            <a:r>
              <a:rPr lang="zh-CN" altLang="en-US" sz="1800" b="1" dirty="0"/>
              <a:t>标识符不能和</a:t>
            </a:r>
            <a:r>
              <a:rPr lang="en-US" altLang="zh-CN" sz="1800" b="1" dirty="0"/>
              <a:t>Python</a:t>
            </a:r>
            <a:r>
              <a:rPr lang="zh-CN" altLang="en-US" sz="1800" b="1" dirty="0"/>
              <a:t>语言中的保留字相同</a:t>
            </a:r>
            <a:r>
              <a:rPr lang="zh-CN" altLang="en-US" sz="1800" dirty="0"/>
              <a:t>，如</a:t>
            </a:r>
            <a:r>
              <a:rPr lang="en-US" altLang="zh-CN" sz="1800" dirty="0"/>
              <a:t>print</a:t>
            </a:r>
            <a:r>
              <a:rPr lang="zh-CN" altLang="en-US" sz="1800" dirty="0"/>
              <a:t>。</a:t>
            </a:r>
          </a:p>
          <a:p>
            <a:pPr marL="457200" indent="-457200" algn="just">
              <a:lnSpc>
                <a:spcPct val="120000"/>
              </a:lnSpc>
              <a:spcBef>
                <a:spcPts val="0"/>
              </a:spcBef>
              <a:buFont typeface="+mj-ea"/>
              <a:buAutoNum type="circleNumDbPlain"/>
            </a:pPr>
            <a:r>
              <a:rPr lang="zh-CN" altLang="en-US" sz="1800" b="1" dirty="0"/>
              <a:t>不能包含空格、</a:t>
            </a:r>
            <a:r>
              <a:rPr lang="en-US" altLang="zh-CN" sz="1800" b="1" dirty="0"/>
              <a:t>@</a:t>
            </a:r>
            <a:r>
              <a:rPr lang="zh-CN" altLang="en-US" sz="1800" b="1" dirty="0"/>
              <a:t>、</a:t>
            </a:r>
            <a:r>
              <a:rPr lang="en-US" altLang="zh-CN" sz="1800" b="1" dirty="0"/>
              <a:t>%</a:t>
            </a:r>
            <a:r>
              <a:rPr lang="zh-CN" altLang="en-US" sz="1800" b="1" dirty="0"/>
              <a:t>以及</a:t>
            </a:r>
            <a:r>
              <a:rPr lang="en-US" altLang="zh-CN" sz="1800" b="1" dirty="0"/>
              <a:t>$</a:t>
            </a:r>
            <a:r>
              <a:rPr lang="zh-CN" altLang="en-US" sz="1800" b="1" dirty="0"/>
              <a:t>等特殊字符</a:t>
            </a:r>
            <a:r>
              <a:rPr lang="zh-CN" altLang="en-US" sz="1800" dirty="0"/>
              <a:t>，如</a:t>
            </a:r>
            <a:r>
              <a:rPr lang="en-US" altLang="zh-CN" sz="1800" dirty="0"/>
              <a:t>$money</a:t>
            </a:r>
            <a:r>
              <a:rPr lang="zh-CN" altLang="en-US" sz="1800" dirty="0"/>
              <a:t>。</a:t>
            </a:r>
          </a:p>
          <a:p>
            <a:pPr marL="457200" indent="-457200" algn="just">
              <a:lnSpc>
                <a:spcPct val="120000"/>
              </a:lnSpc>
              <a:spcBef>
                <a:spcPts val="0"/>
              </a:spcBef>
              <a:buFont typeface="+mj-ea"/>
              <a:buAutoNum type="circleNumDbPlain"/>
            </a:pPr>
            <a:r>
              <a:rPr lang="zh-CN" altLang="en-US" sz="1800" b="1" dirty="0"/>
              <a:t>严格区分大小写</a:t>
            </a:r>
            <a:r>
              <a:rPr lang="zh-CN" altLang="en-US" sz="1800" dirty="0"/>
              <a:t>。</a:t>
            </a:r>
          </a:p>
          <a:p>
            <a:pPr marL="457200" indent="-457200" algn="just">
              <a:lnSpc>
                <a:spcPct val="120000"/>
              </a:lnSpc>
              <a:spcBef>
                <a:spcPts val="0"/>
              </a:spcBef>
              <a:buFont typeface="+mj-ea"/>
              <a:buAutoNum type="circleNumDbPlain"/>
            </a:pPr>
            <a:r>
              <a:rPr lang="zh-CN" altLang="en-US" sz="1800" b="1" dirty="0"/>
              <a:t>以下划线开头的标识符有特殊含义，</a:t>
            </a:r>
            <a:r>
              <a:rPr lang="zh-CN" altLang="en-US" sz="1800" dirty="0"/>
              <a:t>例如：</a:t>
            </a:r>
          </a:p>
          <a:p>
            <a:pPr lvl="1" algn="just">
              <a:lnSpc>
                <a:spcPct val="120000"/>
              </a:lnSpc>
              <a:spcBef>
                <a:spcPts val="0"/>
              </a:spcBef>
            </a:pPr>
            <a:r>
              <a:rPr lang="zh-CN" altLang="en-US" sz="1800" dirty="0"/>
              <a:t>以单下划线开头的标识符（如 </a:t>
            </a:r>
            <a:r>
              <a:rPr lang="en-US" altLang="zh-CN" sz="1800" dirty="0"/>
              <a:t>_width</a:t>
            </a:r>
            <a:r>
              <a:rPr lang="zh-CN" altLang="en-US" sz="1800" dirty="0"/>
              <a:t>），表示不能直接访问的类属性（私有属性），该类属性无法通过 </a:t>
            </a:r>
            <a:r>
              <a:rPr lang="en-US" altLang="zh-CN" sz="1800" dirty="0"/>
              <a:t>from...import * </a:t>
            </a:r>
            <a:r>
              <a:rPr lang="zh-CN" altLang="en-US" sz="1800" dirty="0"/>
              <a:t>的方式进行导入；</a:t>
            </a:r>
          </a:p>
          <a:p>
            <a:pPr lvl="1" algn="just">
              <a:lnSpc>
                <a:spcPct val="120000"/>
              </a:lnSpc>
              <a:spcBef>
                <a:spcPts val="0"/>
              </a:spcBef>
            </a:pPr>
            <a:r>
              <a:rPr lang="zh-CN" altLang="en-US" sz="1800" dirty="0"/>
              <a:t>以双下划线开头的标识符（如</a:t>
            </a:r>
            <a:r>
              <a:rPr lang="en-US" altLang="zh-CN" sz="1800" dirty="0"/>
              <a:t>__add</a:t>
            </a:r>
            <a:r>
              <a:rPr lang="zh-CN" altLang="en-US" sz="1800" dirty="0"/>
              <a:t>）表示类的私有成员；</a:t>
            </a:r>
          </a:p>
          <a:p>
            <a:pPr lvl="1" algn="just">
              <a:lnSpc>
                <a:spcPct val="120000"/>
              </a:lnSpc>
              <a:spcBef>
                <a:spcPts val="0"/>
              </a:spcBef>
            </a:pPr>
            <a:r>
              <a:rPr lang="zh-CN" altLang="en-US" sz="1800" dirty="0"/>
              <a:t>以双下划线作为开头和结尾的标识符（如</a:t>
            </a:r>
            <a:r>
              <a:rPr lang="en-US" altLang="zh-CN" sz="1800" dirty="0"/>
              <a:t>__</a:t>
            </a:r>
            <a:r>
              <a:rPr lang="en-US" altLang="zh-CN" sz="1800" dirty="0" err="1"/>
              <a:t>init</a:t>
            </a:r>
            <a:r>
              <a:rPr lang="en-US" altLang="zh-CN" sz="1800" dirty="0"/>
              <a:t>__</a:t>
            </a:r>
            <a:r>
              <a:rPr lang="zh-CN" altLang="en-US" sz="1800" dirty="0"/>
              <a:t>），是专用标识符。</a:t>
            </a:r>
          </a:p>
          <a:p>
            <a:pPr lvl="1" algn="just">
              <a:lnSpc>
                <a:spcPct val="120000"/>
              </a:lnSpc>
              <a:spcBef>
                <a:spcPts val="0"/>
              </a:spcBef>
            </a:pPr>
            <a:r>
              <a:rPr lang="zh-CN" altLang="en-US" sz="1800" dirty="0"/>
              <a:t>因此，除非特定场景需要，应避免使用以下划线开头的标识符。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spTree>
    <p:extLst>
      <p:ext uri="{BB962C8B-B14F-4D97-AF65-F5344CB8AC3E}">
        <p14:creationId xmlns:p14="http://schemas.microsoft.com/office/powerpoint/2010/main" val="100452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latin typeface="宋体" panose="02010600030101010101" pitchFamily="2" charset="-122"/>
                <a:ea typeface="宋体" panose="02010600030101010101" pitchFamily="2" charset="-122"/>
              </a:rPr>
              <a:t> </a:t>
            </a:r>
            <a:r>
              <a:rPr lang="en-US" altLang="zh-CN" dirty="0"/>
              <a:t>3.2</a:t>
            </a:r>
            <a:r>
              <a:rPr lang="zh-CN" altLang="en-US" dirty="0"/>
              <a:t> 变量与常量</a:t>
            </a:r>
            <a:endParaRPr lang="en-US" dirty="0"/>
          </a:p>
        </p:txBody>
      </p:sp>
    </p:spTree>
    <p:extLst>
      <p:ext uri="{BB962C8B-B14F-4D97-AF65-F5344CB8AC3E}">
        <p14:creationId xmlns:p14="http://schemas.microsoft.com/office/powerpoint/2010/main" val="276120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389779"/>
            <a:ext cx="9982200" cy="254227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dirty="0">
                <a:latin typeface="宋体" panose="02010600030101010101" pitchFamily="2" charset="-122"/>
                <a:ea typeface="宋体" panose="02010600030101010101" pitchFamily="2" charset="-122"/>
              </a:rPr>
              <a:t>	</a:t>
            </a:r>
            <a:r>
              <a:rPr lang="zh-CN" altLang="en-US" sz="1800" dirty="0"/>
              <a:t>与自然语言相似，</a:t>
            </a:r>
            <a:r>
              <a:rPr lang="en-US" altLang="zh-CN" sz="1800" dirty="0"/>
              <a:t>Python</a:t>
            </a:r>
            <a:r>
              <a:rPr lang="zh-CN" altLang="en-US" sz="1800" dirty="0"/>
              <a:t>语言的基本单位是“单词”，少部分单词是</a:t>
            </a:r>
            <a:r>
              <a:rPr lang="en-US" altLang="zh-CN" sz="1800" dirty="0"/>
              <a:t>Python</a:t>
            </a:r>
            <a:r>
              <a:rPr lang="zh-CN" altLang="en-US" sz="1800" dirty="0"/>
              <a:t>语言已经规定了的，这些被规定好的单词被称为保留字。大部分单词是由用户自己定义的，通过用户的命名过程形成变量或函数，用来指代数据或者代码块。</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3.2</a:t>
            </a:r>
            <a:r>
              <a:rPr lang="zh-CN" altLang="en-US" dirty="0"/>
              <a:t> 变量与常量</a:t>
            </a:r>
            <a:endParaRPr lang="en-US" altLang="zh-CN" dirty="0"/>
          </a:p>
        </p:txBody>
      </p:sp>
    </p:spTree>
    <p:extLst>
      <p:ext uri="{BB962C8B-B14F-4D97-AF65-F5344CB8AC3E}">
        <p14:creationId xmlns:p14="http://schemas.microsoft.com/office/powerpoint/2010/main" val="41666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 变量</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301227"/>
            <a:ext cx="9982200" cy="195444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变量是计算机语言中能储存计算结果且能表示值的抽象概念，它可以通过变量名进行访问。开发者能够把程序中准备使用的每一段数据都赋给一个简短、易于记忆的变量，因此它十分重要。在</a:t>
            </a:r>
            <a:r>
              <a:rPr lang="en-US" altLang="zh-CN" sz="1800" dirty="0"/>
              <a:t>Python</a:t>
            </a:r>
            <a:r>
              <a:rPr lang="zh-CN" altLang="en-US" sz="1800" dirty="0"/>
              <a:t>语言中，变量是保存和表示数据值的一种语法元素。变量的值是可以通过赋值的方式进行修改，例如以下的代码示例及运行结果：</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3.2</a:t>
            </a:r>
            <a:r>
              <a:rPr lang="zh-CN" altLang="en-US" dirty="0"/>
              <a:t> 变量与常量</a:t>
            </a:r>
            <a:endParaRPr lang="en-US" altLang="zh-CN" dirty="0"/>
          </a:p>
        </p:txBody>
      </p:sp>
      <p:graphicFrame>
        <p:nvGraphicFramePr>
          <p:cNvPr id="6" name="表格 5">
            <a:extLst>
              <a:ext uri="{FF2B5EF4-FFF2-40B4-BE49-F238E27FC236}">
                <a16:creationId xmlns:a16="http://schemas.microsoft.com/office/drawing/2014/main" id="{1BCAF491-B559-48BF-B638-A7C9EE342281}"/>
              </a:ext>
            </a:extLst>
          </p:cNvPr>
          <p:cNvGraphicFramePr>
            <a:graphicFrameLocks noGrp="1"/>
          </p:cNvGraphicFramePr>
          <p:nvPr>
            <p:extLst>
              <p:ext uri="{D42A27DB-BD31-4B8C-83A1-F6EECF244321}">
                <p14:modId xmlns:p14="http://schemas.microsoft.com/office/powerpoint/2010/main" val="1937285756"/>
              </p:ext>
            </p:extLst>
          </p:nvPr>
        </p:nvGraphicFramePr>
        <p:xfrm>
          <a:off x="1122461" y="4499734"/>
          <a:ext cx="9980681" cy="91440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a = 3</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a = a+1</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a:t>
                      </a:r>
                      <a:endParaRPr lang="en-US" altLang="zh-CN" sz="2000" b="1" i="0"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23D7B538-6370-4D7A-948F-95CBB78C526E}"/>
              </a:ext>
            </a:extLst>
          </p:cNvPr>
          <p:cNvSpPr/>
          <p:nvPr/>
        </p:nvSpPr>
        <p:spPr>
          <a:xfrm>
            <a:off x="1120941" y="5499981"/>
            <a:ext cx="9980681" cy="369332"/>
          </a:xfrm>
          <a:prstGeom prst="rect">
            <a:avLst/>
          </a:prstGeom>
        </p:spPr>
        <p:txBody>
          <a:bodyPr wrap="square">
            <a:spAutoFit/>
          </a:bodyPr>
          <a:lstStyle/>
          <a:p>
            <a:pPr algn="just"/>
            <a:r>
              <a:rPr lang="en-US" altLang="zh-CN" dirty="0">
                <a:latin typeface="Consolas" panose="020B0609020204030204" pitchFamily="49" charset="0"/>
              </a:rPr>
              <a:t>4</a:t>
            </a:r>
            <a:endParaRPr lang="zh-CN" altLang="zh-CN" dirty="0">
              <a:latin typeface="Consolas" panose="020B0609020204030204" pitchFamily="49" charset="0"/>
            </a:endParaRPr>
          </a:p>
        </p:txBody>
      </p:sp>
    </p:spTree>
    <p:extLst>
      <p:ext uri="{BB962C8B-B14F-4D97-AF65-F5344CB8AC3E}">
        <p14:creationId xmlns:p14="http://schemas.microsoft.com/office/powerpoint/2010/main" val="284652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615820"/>
            <a:ext cx="9980682" cy="557342"/>
          </a:xfrm>
        </p:spPr>
        <p:txBody>
          <a:bodyPr/>
          <a:lstStyle/>
          <a:p>
            <a:r>
              <a:rPr lang="zh-CN" altLang="en-US" dirty="0"/>
              <a:t>教学内容</a:t>
            </a:r>
            <a:endParaRPr lang="en-US" dirty="0"/>
          </a:p>
        </p:txBody>
      </p:sp>
      <p:sp>
        <p:nvSpPr>
          <p:cNvPr id="14" name="Content Placeholder 13"/>
          <p:cNvSpPr>
            <a:spLocks noGrp="1"/>
          </p:cNvSpPr>
          <p:nvPr>
            <p:ph idx="1"/>
          </p:nvPr>
        </p:nvSpPr>
        <p:spPr/>
        <p:txBody>
          <a:bodyPr>
            <a:normAutofit/>
          </a:bodyPr>
          <a:lstStyle/>
          <a:p>
            <a:pPr marL="0" indent="0">
              <a:lnSpc>
                <a:spcPct val="100000"/>
              </a:lnSpc>
              <a:buNone/>
            </a:pPr>
            <a:r>
              <a:rPr lang="en-US" altLang="zh-CN" dirty="0"/>
              <a:t>3.1 Python</a:t>
            </a:r>
            <a:r>
              <a:rPr lang="zh-CN" altLang="en-US" dirty="0"/>
              <a:t>程序格式规范</a:t>
            </a:r>
            <a:endParaRPr lang="en-US" altLang="zh-CN" dirty="0"/>
          </a:p>
          <a:p>
            <a:pPr marL="0" indent="0">
              <a:lnSpc>
                <a:spcPct val="100000"/>
              </a:lnSpc>
              <a:buNone/>
            </a:pPr>
            <a:r>
              <a:rPr lang="en-US" altLang="zh-CN" dirty="0"/>
              <a:t>3.2</a:t>
            </a:r>
            <a:r>
              <a:rPr lang="zh-CN" altLang="en-US" dirty="0"/>
              <a:t> 变量与常量</a:t>
            </a:r>
            <a:endParaRPr lang="en-US" altLang="zh-CN" dirty="0"/>
          </a:p>
          <a:p>
            <a:pPr marL="0" indent="0">
              <a:lnSpc>
                <a:spcPct val="100000"/>
              </a:lnSpc>
              <a:buNone/>
            </a:pPr>
            <a:r>
              <a:rPr lang="en-US" altLang="zh-CN" dirty="0"/>
              <a:t>3.3 Python</a:t>
            </a:r>
            <a:r>
              <a:rPr lang="zh-CN" altLang="en-US" dirty="0"/>
              <a:t>基本语句</a:t>
            </a:r>
            <a:endParaRPr lang="en-US" altLang="zh-CN" dirty="0"/>
          </a:p>
          <a:p>
            <a:pPr marL="0" indent="0">
              <a:lnSpc>
                <a:spcPct val="100000"/>
              </a:lnSpc>
              <a:buNone/>
            </a:pPr>
            <a:r>
              <a:rPr lang="en-US" altLang="zh-CN" dirty="0"/>
              <a:t>3.4 </a:t>
            </a:r>
            <a:r>
              <a:rPr lang="zh-CN" altLang="en-US" dirty="0"/>
              <a:t>基本数据类型</a:t>
            </a:r>
            <a:endParaRPr lang="en-US" altLang="zh-CN" dirty="0"/>
          </a:p>
          <a:p>
            <a:pPr marL="0" indent="0">
              <a:lnSpc>
                <a:spcPct val="100000"/>
              </a:lnSpc>
              <a:buNone/>
            </a:pPr>
            <a:r>
              <a:rPr lang="en-US" altLang="zh-CN" dirty="0"/>
              <a:t>3.5 </a:t>
            </a:r>
            <a:r>
              <a:rPr lang="zh-CN" altLang="en-US" dirty="0"/>
              <a:t>运算符与表达式</a:t>
            </a:r>
            <a:endParaRPr lang="en-US" altLang="zh-CN" dirty="0"/>
          </a:p>
          <a:p>
            <a:pPr marL="0" indent="0">
              <a:lnSpc>
                <a:spcPct val="100000"/>
              </a:lnSpc>
              <a:buNone/>
            </a:pPr>
            <a:r>
              <a:rPr lang="en-US" altLang="zh-CN" dirty="0"/>
              <a:t>3.6 </a:t>
            </a:r>
            <a:r>
              <a:rPr lang="zh-CN" altLang="en-US" dirty="0"/>
              <a:t>字符串类型的基本操作</a:t>
            </a:r>
            <a:endParaRPr lang="en-US" altLang="zh-CN" dirty="0"/>
          </a:p>
        </p:txBody>
      </p:sp>
      <p:pic>
        <p:nvPicPr>
          <p:cNvPr id="4" name="图片 3">
            <a:extLst>
              <a:ext uri="{FF2B5EF4-FFF2-40B4-BE49-F238E27FC236}">
                <a16:creationId xmlns:a16="http://schemas.microsoft.com/office/drawing/2014/main" id="{B52529E4-9E89-42C3-8903-E89F80B92DFE}"/>
              </a:ext>
            </a:extLst>
          </p:cNvPr>
          <p:cNvPicPr>
            <a:picLocks noChangeAspect="1"/>
          </p:cNvPicPr>
          <p:nvPr/>
        </p:nvPicPr>
        <p:blipFill>
          <a:blip r:embed="rId3"/>
          <a:stretch>
            <a:fillRect/>
          </a:stretch>
        </p:blipFill>
        <p:spPr>
          <a:xfrm>
            <a:off x="4488025" y="1600200"/>
            <a:ext cx="6699379" cy="3935662"/>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184733"/>
            <a:ext cx="7032153" cy="3701598"/>
          </a:xfrm>
          <a:prstGeom prst="rect">
            <a:avLst/>
          </a:prstGeom>
        </p:spPr>
        <p:txBody>
          <a:bodyPr>
            <a:normAutofit fontScale="92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2100" dirty="0">
                <a:latin typeface="宋体" panose="02010600030101010101" pitchFamily="2" charset="-122"/>
                <a:ea typeface="宋体" panose="02010600030101010101" pitchFamily="2" charset="-122"/>
              </a:rPr>
              <a:t>	</a:t>
            </a:r>
            <a:r>
              <a:rPr lang="zh-CN" altLang="en-US" sz="1800" dirty="0"/>
              <a:t>在</a:t>
            </a:r>
            <a:r>
              <a:rPr lang="en-US" altLang="zh-CN" sz="1800" dirty="0"/>
              <a:t>Python</a:t>
            </a:r>
            <a:r>
              <a:rPr lang="zh-CN" altLang="en-US" sz="1800" dirty="0"/>
              <a:t>语言中，变量可以随时命名、随时赋值、随时使用，但需要遵守一些规则和指南，一旦违反这些规则和指南，程序就可能会出现错误。</a:t>
            </a:r>
          </a:p>
          <a:p>
            <a:pPr marL="0" indent="0" algn="just">
              <a:lnSpc>
                <a:spcPct val="170000"/>
              </a:lnSpc>
              <a:spcBef>
                <a:spcPts val="0"/>
              </a:spcBef>
              <a:buFont typeface="+mj-ea"/>
              <a:buAutoNum type="circleNumDbPlain"/>
            </a:pPr>
            <a:r>
              <a:rPr lang="zh-CN" altLang="en-US" sz="1800" dirty="0"/>
              <a:t>变量名也是一种标识符，其命名规则必须</a:t>
            </a:r>
            <a:r>
              <a:rPr lang="zh-CN" altLang="en-US" sz="1800" b="1" dirty="0"/>
              <a:t>符合标识符的命名规则。</a:t>
            </a:r>
          </a:p>
          <a:p>
            <a:pPr marL="0" indent="0" algn="just">
              <a:lnSpc>
                <a:spcPct val="170000"/>
              </a:lnSpc>
              <a:spcBef>
                <a:spcPts val="0"/>
              </a:spcBef>
              <a:buFont typeface="+mj-ea"/>
              <a:buAutoNum type="circleNumDbPlain"/>
            </a:pPr>
            <a:r>
              <a:rPr lang="zh-CN" altLang="en-US" sz="1900" b="1" dirty="0"/>
              <a:t>采用既简短又具有描述性</a:t>
            </a:r>
            <a:r>
              <a:rPr lang="zh-CN" altLang="en-US" sz="1800" dirty="0"/>
              <a:t>的名字以提高程序的可读性和易理解性。</a:t>
            </a:r>
            <a:endParaRPr lang="en-US" altLang="zh-CN" sz="1800" dirty="0"/>
          </a:p>
          <a:p>
            <a:pPr marL="0" indent="0" algn="just">
              <a:lnSpc>
                <a:spcPct val="170000"/>
              </a:lnSpc>
              <a:spcBef>
                <a:spcPts val="0"/>
              </a:spcBef>
              <a:buFont typeface="+mj-ea"/>
              <a:buAutoNum type="circleNumDbPlain"/>
            </a:pPr>
            <a:endParaRPr lang="en-US" altLang="zh-CN" sz="1900" dirty="0"/>
          </a:p>
          <a:p>
            <a:pPr marL="0" indent="0" algn="just">
              <a:lnSpc>
                <a:spcPct val="170000"/>
              </a:lnSpc>
              <a:spcBef>
                <a:spcPts val="0"/>
              </a:spcBef>
              <a:buFont typeface="+mj-ea"/>
              <a:buAutoNum type="circleNumDbPlain"/>
            </a:pPr>
            <a:r>
              <a:rPr lang="zh-CN" altLang="en-US" sz="1800" dirty="0"/>
              <a:t>从程序兼容性的角度考虑，</a:t>
            </a:r>
            <a:r>
              <a:rPr lang="zh-CN" altLang="en-US" sz="1900" b="1" dirty="0"/>
              <a:t>不建议采用中文等非英语语言字符对变量命名</a:t>
            </a:r>
            <a:r>
              <a:rPr lang="zh-CN" altLang="en-US" sz="1800" dirty="0"/>
              <a:t>。</a:t>
            </a:r>
            <a:endParaRPr lang="en-US" altLang="zh-CN" sz="1800" dirty="0"/>
          </a:p>
          <a:p>
            <a:pPr marL="0" indent="0" algn="just">
              <a:lnSpc>
                <a:spcPct val="170000"/>
              </a:lnSpc>
              <a:spcBef>
                <a:spcPts val="0"/>
              </a:spcBef>
              <a:buFont typeface="+mj-ea"/>
              <a:buAutoNum type="circleNumDbPlain"/>
            </a:pPr>
            <a:r>
              <a:rPr lang="zh-CN" altLang="en-US" sz="1900" b="1" dirty="0"/>
              <a:t>慎用小写字母</a:t>
            </a:r>
            <a:r>
              <a:rPr lang="en-US" altLang="zh-CN" sz="1900" b="1" dirty="0"/>
              <a:t>l</a:t>
            </a:r>
            <a:r>
              <a:rPr lang="zh-CN" altLang="en-US" sz="1900" b="1" dirty="0"/>
              <a:t>和大写字母</a:t>
            </a:r>
            <a:r>
              <a:rPr lang="en-US" altLang="zh-CN" sz="1900" b="1" dirty="0"/>
              <a:t>O</a:t>
            </a:r>
            <a:r>
              <a:rPr lang="zh-CN" altLang="en-US" sz="1800" dirty="0"/>
              <a:t>，因为它们易被错看成数字</a:t>
            </a:r>
            <a:r>
              <a:rPr lang="en-US" altLang="zh-CN" sz="1800" dirty="0"/>
              <a:t>1</a:t>
            </a:r>
            <a:r>
              <a:rPr lang="zh-CN" altLang="en-US" sz="1800" dirty="0"/>
              <a:t>和</a:t>
            </a:r>
            <a:r>
              <a:rPr lang="en-US" altLang="zh-CN" sz="1800" dirty="0"/>
              <a:t>0</a:t>
            </a:r>
            <a:r>
              <a:rPr lang="zh-CN" altLang="en-US" sz="1800" dirty="0"/>
              <a:t>。</a:t>
            </a:r>
          </a:p>
          <a:p>
            <a:pPr marL="0" indent="0" algn="just">
              <a:lnSpc>
                <a:spcPct val="160000"/>
              </a:lnSpc>
              <a:spcBef>
                <a:spcPts val="0"/>
              </a:spcBef>
              <a:buNone/>
            </a:pPr>
            <a:endParaRPr lang="zh-CN" altLang="en-US" sz="19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3.2</a:t>
            </a:r>
            <a:r>
              <a:rPr lang="zh-CN" altLang="en-US" dirty="0"/>
              <a:t> 变量与常量</a:t>
            </a:r>
            <a:endParaRPr lang="en-US" altLang="zh-CN" dirty="0"/>
          </a:p>
        </p:txBody>
      </p:sp>
      <p:sp>
        <p:nvSpPr>
          <p:cNvPr id="6" name="Content Placeholder 13">
            <a:extLst>
              <a:ext uri="{FF2B5EF4-FFF2-40B4-BE49-F238E27FC236}">
                <a16:creationId xmlns:a16="http://schemas.microsoft.com/office/drawing/2014/main" id="{1FB25706-E2F4-46FB-9F21-89D2916DF089}"/>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 变量</a:t>
            </a:r>
          </a:p>
        </p:txBody>
      </p:sp>
      <p:grpSp>
        <p:nvGrpSpPr>
          <p:cNvPr id="7" name="组合 6">
            <a:extLst>
              <a:ext uri="{FF2B5EF4-FFF2-40B4-BE49-F238E27FC236}">
                <a16:creationId xmlns:a16="http://schemas.microsoft.com/office/drawing/2014/main" id="{FC2F89CD-E0D2-4078-8816-65805FD8B3F3}"/>
              </a:ext>
            </a:extLst>
          </p:cNvPr>
          <p:cNvGrpSpPr/>
          <p:nvPr/>
        </p:nvGrpSpPr>
        <p:grpSpPr>
          <a:xfrm>
            <a:off x="8361016" y="2575247"/>
            <a:ext cx="3759449" cy="2048457"/>
            <a:chOff x="7556303" y="3060441"/>
            <a:chExt cx="4144285" cy="2351314"/>
          </a:xfrm>
        </p:grpSpPr>
        <p:sp>
          <p:nvSpPr>
            <p:cNvPr id="2" name="对话气泡: 椭圆形 1">
              <a:extLst>
                <a:ext uri="{FF2B5EF4-FFF2-40B4-BE49-F238E27FC236}">
                  <a16:creationId xmlns:a16="http://schemas.microsoft.com/office/drawing/2014/main" id="{2C67804E-A0D1-42D6-8332-A964D3A3AC7A}"/>
                </a:ext>
              </a:extLst>
            </p:cNvPr>
            <p:cNvSpPr/>
            <p:nvPr/>
          </p:nvSpPr>
          <p:spPr>
            <a:xfrm>
              <a:off x="7556303" y="3060441"/>
              <a:ext cx="4144285" cy="2351314"/>
            </a:xfrm>
            <a:prstGeom prst="wedgeEllipseCallout">
              <a:avLst>
                <a:gd name="adj1" fmla="val -64286"/>
                <a:gd name="adj2" fmla="val 213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3" name="文本框 2">
              <a:extLst>
                <a:ext uri="{FF2B5EF4-FFF2-40B4-BE49-F238E27FC236}">
                  <a16:creationId xmlns:a16="http://schemas.microsoft.com/office/drawing/2014/main" id="{C1E9B56F-C56C-43A2-AB34-C5E089E40340}"/>
                </a:ext>
              </a:extLst>
            </p:cNvPr>
            <p:cNvSpPr txBox="1"/>
            <p:nvPr/>
          </p:nvSpPr>
          <p:spPr>
            <a:xfrm>
              <a:off x="7827637" y="3547200"/>
              <a:ext cx="3601616" cy="1377793"/>
            </a:xfrm>
            <a:prstGeom prst="rect">
              <a:avLst/>
            </a:prstGeom>
            <a:noFill/>
          </p:spPr>
          <p:txBody>
            <a:bodyPr wrap="square" rtlCol="0">
              <a:spAutoFit/>
            </a:bodyPr>
            <a:lstStyle/>
            <a:p>
              <a:pPr marL="0" lvl="1" indent="-285750" algn="just">
                <a:buFont typeface="Arial" panose="020B0604020202020204" pitchFamily="34" charset="0"/>
                <a:buChar char="•"/>
              </a:pPr>
              <a:r>
                <a:rPr lang="zh-CN" altLang="en-US" sz="1200" dirty="0">
                  <a:latin typeface="宋体" panose="02010600030101010101" pitchFamily="2" charset="-122"/>
                  <a:ea typeface="宋体" panose="02010600030101010101" pitchFamily="2" charset="-122"/>
                </a:rPr>
                <a:t>用于存放学生姓名的变量命名为</a:t>
              </a:r>
              <a:r>
                <a:rPr lang="zh-CN" altLang="en-US" sz="1200" dirty="0">
                  <a:solidFill>
                    <a:srgbClr val="FF0000"/>
                  </a:solidFill>
                  <a:latin typeface="宋体" panose="02010600030101010101" pitchFamily="2" charset="-122"/>
                  <a:ea typeface="宋体" panose="02010600030101010101" pitchFamily="2" charset="-122"/>
                </a:rPr>
                <a:t>“</a:t>
              </a:r>
              <a:r>
                <a:rPr lang="en-US" altLang="zh-CN" sz="1200" dirty="0" err="1">
                  <a:solidFill>
                    <a:srgbClr val="FF0000"/>
                  </a:solidFill>
                  <a:latin typeface="宋体" panose="02010600030101010101" pitchFamily="2" charset="-122"/>
                  <a:ea typeface="宋体" panose="02010600030101010101" pitchFamily="2" charset="-122"/>
                </a:rPr>
                <a:t>student_name</a:t>
              </a:r>
              <a:r>
                <a:rPr lang="en-US" altLang="zh-CN" sz="1200" dirty="0">
                  <a:solidFill>
                    <a:srgbClr val="FF0000"/>
                  </a:solidFill>
                  <a:latin typeface="宋体" panose="02010600030101010101" pitchFamily="2" charset="-122"/>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比采用简写的“</a:t>
              </a:r>
              <a:r>
                <a:rPr lang="en-US" altLang="zh-CN" sz="1200" dirty="0" err="1">
                  <a:solidFill>
                    <a:srgbClr val="FF0000"/>
                  </a:solidFill>
                  <a:latin typeface="宋体" panose="02010600030101010101" pitchFamily="2" charset="-122"/>
                  <a:ea typeface="宋体" panose="02010600030101010101" pitchFamily="2" charset="-122"/>
                </a:rPr>
                <a:t>s_n</a:t>
              </a:r>
              <a:r>
                <a:rPr lang="en-US" altLang="zh-CN" sz="1200" dirty="0">
                  <a:solidFill>
                    <a:srgbClr val="FF0000"/>
                  </a:solidFill>
                  <a:latin typeface="宋体" panose="02010600030101010101" pitchFamily="2" charset="-122"/>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更易于理解；</a:t>
              </a:r>
              <a:endParaRPr lang="en-US" altLang="zh-CN" sz="1200" dirty="0">
                <a:solidFill>
                  <a:srgbClr val="FF0000"/>
                </a:solidFill>
                <a:latin typeface="宋体" panose="02010600030101010101" pitchFamily="2" charset="-122"/>
                <a:ea typeface="宋体" panose="02010600030101010101" pitchFamily="2" charset="-122"/>
              </a:endParaRPr>
            </a:p>
            <a:p>
              <a:pPr marL="0" lvl="1" indent="-285750" algn="just">
                <a:buFont typeface="Arial" panose="020B0604020202020204" pitchFamily="34" charset="0"/>
                <a:buChar char="•"/>
              </a:pPr>
              <a:r>
                <a:rPr lang="zh-CN" altLang="en-US" sz="1200" dirty="0">
                  <a:latin typeface="宋体" panose="02010600030101010101" pitchFamily="2" charset="-122"/>
                  <a:ea typeface="宋体" panose="02010600030101010101" pitchFamily="2" charset="-122"/>
                </a:rPr>
                <a:t>存放姓名长度的变量命名为</a:t>
              </a:r>
              <a:r>
                <a:rPr lang="zh-CN" altLang="en-US" sz="1200" dirty="0">
                  <a:solidFill>
                    <a:srgbClr val="FF0000"/>
                  </a:solidFill>
                  <a:latin typeface="宋体" panose="02010600030101010101" pitchFamily="2" charset="-122"/>
                  <a:ea typeface="宋体" panose="02010600030101010101" pitchFamily="2" charset="-122"/>
                </a:rPr>
                <a:t>“</a:t>
              </a:r>
              <a:r>
                <a:rPr lang="en-US" altLang="zh-CN" sz="1200" dirty="0" err="1">
                  <a:solidFill>
                    <a:srgbClr val="FF0000"/>
                  </a:solidFill>
                  <a:latin typeface="宋体" panose="02010600030101010101" pitchFamily="2" charset="-122"/>
                  <a:ea typeface="宋体" panose="02010600030101010101" pitchFamily="2" charset="-122"/>
                </a:rPr>
                <a:t>name_length</a:t>
              </a:r>
              <a:r>
                <a:rPr lang="en-US" altLang="zh-CN" sz="1200" dirty="0">
                  <a:solidFill>
                    <a:srgbClr val="FF0000"/>
                  </a:solidFill>
                  <a:latin typeface="宋体" panose="02010600030101010101" pitchFamily="2" charset="-122"/>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比采用过多单词的“</a:t>
              </a:r>
              <a:r>
                <a:rPr lang="en-US" altLang="zh-CN" sz="1200" dirty="0" err="1">
                  <a:solidFill>
                    <a:srgbClr val="FF0000"/>
                  </a:solidFill>
                  <a:latin typeface="宋体" panose="02010600030101010101" pitchFamily="2" charset="-122"/>
                  <a:ea typeface="宋体" panose="02010600030101010101" pitchFamily="2" charset="-122"/>
                </a:rPr>
                <a:t>length_of_persons_name</a:t>
              </a:r>
              <a:r>
                <a:rPr lang="en-US" altLang="zh-CN" sz="1200" dirty="0">
                  <a:solidFill>
                    <a:srgbClr val="FF0000"/>
                  </a:solidFill>
                  <a:latin typeface="宋体" panose="02010600030101010101" pitchFamily="2" charset="-122"/>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更为简明。</a:t>
              </a:r>
            </a:p>
          </p:txBody>
        </p:sp>
      </p:grpSp>
    </p:spTree>
    <p:extLst>
      <p:ext uri="{BB962C8B-B14F-4D97-AF65-F5344CB8AC3E}">
        <p14:creationId xmlns:p14="http://schemas.microsoft.com/office/powerpoint/2010/main" val="107568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 常量</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960459"/>
            <a:ext cx="9982200" cy="212472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dirty="0">
                <a:latin typeface="宋体" panose="02010600030101010101" pitchFamily="2" charset="-122"/>
                <a:ea typeface="宋体" panose="02010600030101010101" pitchFamily="2" charset="-122"/>
              </a:rPr>
              <a:t>	</a:t>
            </a:r>
            <a:r>
              <a:rPr lang="zh-CN" altLang="en-US" sz="1800" dirty="0"/>
              <a:t>所谓常量，是指在程序运行过程中，其值不能被改变的量。与其他的编程语言类似，</a:t>
            </a:r>
            <a:r>
              <a:rPr lang="en-US" altLang="zh-CN" sz="1800" dirty="0"/>
              <a:t>Python</a:t>
            </a:r>
            <a:r>
              <a:rPr lang="zh-CN" altLang="en-US" sz="1800" dirty="0"/>
              <a:t>语言中常量可分为整型常量、实型常量、字符常量和字符串常量等，也可分为数值型常量和非数值型常量，还有就是</a:t>
            </a:r>
            <a:r>
              <a:rPr lang="zh-CN" altLang="en-US" b="1" dirty="0"/>
              <a:t>内置常量和用户自定义常量</a:t>
            </a:r>
            <a:r>
              <a:rPr lang="zh-CN" altLang="en-US" sz="1800" dirty="0"/>
              <a:t>。</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3.2</a:t>
            </a:r>
            <a:r>
              <a:rPr lang="zh-CN" altLang="en-US" dirty="0"/>
              <a:t> 变量与常量</a:t>
            </a:r>
            <a:endParaRPr lang="en-US" altLang="zh-CN" dirty="0"/>
          </a:p>
        </p:txBody>
      </p:sp>
    </p:spTree>
    <p:extLst>
      <p:ext uri="{BB962C8B-B14F-4D97-AF65-F5344CB8AC3E}">
        <p14:creationId xmlns:p14="http://schemas.microsoft.com/office/powerpoint/2010/main" val="374726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 常量</a:t>
            </a:r>
          </a:p>
          <a:p>
            <a:pPr>
              <a:lnSpc>
                <a:spcPct val="100000"/>
              </a:lnSpc>
              <a:buFont typeface="Wingdings" panose="05000000000000000000" pitchFamily="2" charset="2"/>
              <a:buChar char="Ø"/>
            </a:pPr>
            <a:r>
              <a:rPr lang="zh-CN" altLang="en-US" sz="1800" dirty="0"/>
              <a:t>内置常量</a:t>
            </a:r>
            <a:endParaRPr lang="en-US" altLang="zh-CN" sz="1800" dirty="0"/>
          </a:p>
          <a:p>
            <a:pPr>
              <a:lnSpc>
                <a:spcPct val="100000"/>
              </a:lnSpc>
              <a:buFont typeface="Wingdings" panose="05000000000000000000" pitchFamily="2" charset="2"/>
              <a:buChar char="Ø"/>
            </a:pPr>
            <a:endParaRPr lang="zh-CN" altLang="en-US" sz="2400" b="1" dirty="0">
              <a:latin typeface="宋体" panose="02010600030101010101" pitchFamily="2" charset="-122"/>
              <a:ea typeface="宋体" panose="02010600030101010101" pitchFamily="2" charset="-122"/>
              <a:cs typeface="+mj-cs"/>
            </a:endParaRP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710543"/>
            <a:ext cx="9982200" cy="389754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800" dirty="0"/>
              <a:t>Python</a:t>
            </a:r>
            <a:r>
              <a:rPr lang="zh-CN" altLang="en-US" sz="1800" dirty="0"/>
              <a:t>语言的内置命名空间中有少数的常量，其中有些是不允许被重新赋值的，否则程序将会报错，引发</a:t>
            </a:r>
            <a:r>
              <a:rPr lang="en-US" altLang="zh-CN" sz="1800" dirty="0" err="1"/>
              <a:t>SyntaxError</a:t>
            </a:r>
            <a:r>
              <a:rPr lang="zh-CN" altLang="en-US" sz="1800" dirty="0"/>
              <a:t>异常。例如：</a:t>
            </a:r>
            <a:r>
              <a:rPr lang="en-US" altLang="zh-CN" sz="1800" dirty="0"/>
              <a:t>False</a:t>
            </a:r>
            <a:r>
              <a:rPr lang="zh-CN" altLang="en-US" sz="1800" dirty="0"/>
              <a:t>、</a:t>
            </a:r>
            <a:r>
              <a:rPr lang="en-US" altLang="zh-CN" sz="1800" dirty="0"/>
              <a:t>True</a:t>
            </a:r>
            <a:r>
              <a:rPr lang="zh-CN" altLang="en-US" sz="1800" dirty="0"/>
              <a:t>、</a:t>
            </a:r>
            <a:r>
              <a:rPr lang="en-US" altLang="zh-CN" sz="1800" dirty="0"/>
              <a:t>None</a:t>
            </a:r>
            <a:r>
              <a:rPr lang="zh-CN" altLang="en-US" sz="1800" dirty="0"/>
              <a:t>、</a:t>
            </a:r>
            <a:r>
              <a:rPr lang="en-US" altLang="zh-CN" sz="1800" dirty="0" err="1"/>
              <a:t>NotImplemented</a:t>
            </a:r>
            <a:r>
              <a:rPr lang="zh-CN" altLang="en-US" sz="1800" dirty="0"/>
              <a:t>、</a:t>
            </a:r>
            <a:r>
              <a:rPr lang="en-US" altLang="zh-CN" sz="1800" dirty="0"/>
              <a:t> Ellipsis</a:t>
            </a:r>
            <a:r>
              <a:rPr lang="zh-CN" altLang="en-US" sz="1800" dirty="0"/>
              <a:t>等。</a:t>
            </a:r>
          </a:p>
          <a:p>
            <a:pPr marL="0" indent="0" algn="just">
              <a:lnSpc>
                <a:spcPct val="160000"/>
              </a:lnSpc>
              <a:spcBef>
                <a:spcPts val="0"/>
              </a:spcBef>
              <a:buNone/>
            </a:pPr>
            <a:endParaRPr lang="zh-CN" altLang="en-US" sz="19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3.2</a:t>
            </a:r>
            <a:r>
              <a:rPr lang="zh-CN" altLang="en-US" dirty="0"/>
              <a:t> 变量与常量</a:t>
            </a:r>
            <a:endParaRPr lang="en-US" altLang="zh-CN" dirty="0"/>
          </a:p>
        </p:txBody>
      </p:sp>
      <p:graphicFrame>
        <p:nvGraphicFramePr>
          <p:cNvPr id="10" name="表格 9">
            <a:extLst>
              <a:ext uri="{FF2B5EF4-FFF2-40B4-BE49-F238E27FC236}">
                <a16:creationId xmlns:a16="http://schemas.microsoft.com/office/drawing/2014/main" id="{2C69FE9B-84E0-48D8-A35F-C361B1C11351}"/>
              </a:ext>
            </a:extLst>
          </p:cNvPr>
          <p:cNvGraphicFramePr>
            <a:graphicFrameLocks noGrp="1"/>
          </p:cNvGraphicFramePr>
          <p:nvPr>
            <p:extLst>
              <p:ext uri="{D42A27DB-BD31-4B8C-83A1-F6EECF244321}">
                <p14:modId xmlns:p14="http://schemas.microsoft.com/office/powerpoint/2010/main" val="107432433"/>
              </p:ext>
            </p:extLst>
          </p:nvPr>
        </p:nvGraphicFramePr>
        <p:xfrm>
          <a:off x="1130101" y="4339273"/>
          <a:ext cx="9963880" cy="579120"/>
        </p:xfrm>
        <a:graphic>
          <a:graphicData uri="http://schemas.openxmlformats.org/drawingml/2006/table">
            <a:tbl>
              <a:tblPr firstRow="1" bandRow="1">
                <a:tableStyleId>{5C22544A-7EE6-4342-B048-85BDC9FD1C3A}</a:tableStyleId>
              </a:tblPr>
              <a:tblGrid>
                <a:gridCol w="9963880">
                  <a:extLst>
                    <a:ext uri="{9D8B030D-6E8A-4147-A177-3AD203B41FA5}">
                      <a16:colId xmlns:a16="http://schemas.microsoft.com/office/drawing/2014/main" val="1478211251"/>
                    </a:ext>
                  </a:extLst>
                </a:gridCol>
              </a:tblGrid>
              <a:tr h="277444">
                <a:tc>
                  <a:txBody>
                    <a:bodyPr/>
                    <a:lstStyle/>
                    <a:p>
                      <a:r>
                        <a:rPr lang="en-US" altLang="zh-CN" sz="1600" b="1" kern="1200" dirty="0">
                          <a:solidFill>
                            <a:schemeClr val="lt1"/>
                          </a:solidFill>
                          <a:effectLst/>
                          <a:latin typeface="+mn-lt"/>
                          <a:ea typeface="+mn-ea"/>
                          <a:cs typeface="+mn-cs"/>
                        </a:rPr>
                        <a:t>False = 1</a:t>
                      </a:r>
                    </a:p>
                    <a:p>
                      <a:r>
                        <a:rPr lang="en-US" altLang="zh-CN" sz="1600" b="1" kern="1200" dirty="0">
                          <a:solidFill>
                            <a:schemeClr val="lt1"/>
                          </a:solidFill>
                          <a:effectLst/>
                          <a:latin typeface="+mn-lt"/>
                          <a:ea typeface="+mn-ea"/>
                          <a:cs typeface="+mn-cs"/>
                        </a:rPr>
                        <a:t>print(False)</a:t>
                      </a:r>
                      <a:endParaRPr lang="en-US" altLang="zh-CN" sz="1800" b="1" i="0"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3" name="Rectangle 2">
            <a:extLst>
              <a:ext uri="{FF2B5EF4-FFF2-40B4-BE49-F238E27FC236}">
                <a16:creationId xmlns:a16="http://schemas.microsoft.com/office/drawing/2014/main" id="{515136CB-01B7-482C-823A-C0E3973CEB8D}"/>
              </a:ext>
            </a:extLst>
          </p:cNvPr>
          <p:cNvSpPr>
            <a:spLocks noChangeArrowheads="1"/>
          </p:cNvSpPr>
          <p:nvPr/>
        </p:nvSpPr>
        <p:spPr bwMode="auto">
          <a:xfrm>
            <a:off x="1130101" y="5131029"/>
            <a:ext cx="993179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indent="0" algn="just" fontAlgn="base">
              <a:lnSpc>
                <a:spcPct val="100000"/>
              </a:lnSpc>
              <a:spcBef>
                <a:spcPct val="0"/>
              </a:spcBef>
              <a:spcAft>
                <a:spcPct val="0"/>
              </a:spcAft>
              <a:buClrTx/>
              <a:buSzTx/>
              <a:buFontTx/>
              <a:buNone/>
              <a:tabLst/>
            </a:pPr>
            <a:r>
              <a:rPr lang="zh-CN" altLang="zh-CN" sz="1400" dirty="0">
                <a:latin typeface="Consolas" panose="020B0609020204030204" pitchFamily="49" charset="0"/>
              </a:rPr>
              <a:t>File "&lt;ipython-input-3-9564819777c2&gt;", line 1 False = 1 ^ SyntaxError: can't assign to keyword</a:t>
            </a:r>
          </a:p>
        </p:txBody>
      </p:sp>
    </p:spTree>
    <p:extLst>
      <p:ext uri="{BB962C8B-B14F-4D97-AF65-F5344CB8AC3E}">
        <p14:creationId xmlns:p14="http://schemas.microsoft.com/office/powerpoint/2010/main" val="30451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 常量</a:t>
            </a:r>
          </a:p>
          <a:p>
            <a:pPr>
              <a:lnSpc>
                <a:spcPct val="100000"/>
              </a:lnSpc>
              <a:buFont typeface="Wingdings" panose="05000000000000000000" pitchFamily="2" charset="2"/>
              <a:buChar char="Ø"/>
            </a:pPr>
            <a:r>
              <a:rPr lang="zh-CN" altLang="en-US" sz="1800" dirty="0"/>
              <a:t>自定义常量</a:t>
            </a:r>
            <a:endParaRPr lang="en-US" altLang="zh-CN" sz="1800" dirty="0"/>
          </a:p>
          <a:p>
            <a:pPr>
              <a:lnSpc>
                <a:spcPct val="100000"/>
              </a:lnSpc>
              <a:buFont typeface="Wingdings" panose="05000000000000000000" pitchFamily="2" charset="2"/>
              <a:buChar char="Ø"/>
            </a:pPr>
            <a:endParaRPr lang="zh-CN" altLang="en-US" sz="2400" b="1" dirty="0">
              <a:latin typeface="宋体" panose="02010600030101010101" pitchFamily="2" charset="-122"/>
              <a:ea typeface="宋体" panose="02010600030101010101" pitchFamily="2" charset="-122"/>
              <a:cs typeface="+mj-cs"/>
            </a:endParaRP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710543"/>
            <a:ext cx="9982200" cy="389754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常量在定义之后就不能被更改，一旦更改就应该会报错。大多数程序语言中有专门的常量定义语法，例如</a:t>
            </a:r>
            <a:r>
              <a:rPr lang="en-US" altLang="zh-CN" sz="1800" dirty="0"/>
              <a:t>c</a:t>
            </a:r>
            <a:r>
              <a:rPr lang="zh-CN" altLang="en-US" sz="1800" dirty="0"/>
              <a:t>语言中的语句</a:t>
            </a:r>
            <a:r>
              <a:rPr lang="en-US" altLang="zh-CN" sz="1800" dirty="0"/>
              <a:t>const int a = 60</a:t>
            </a:r>
            <a:r>
              <a:rPr lang="zh-CN" altLang="en-US" sz="1800" dirty="0"/>
              <a:t>。然而在</a:t>
            </a:r>
            <a:r>
              <a:rPr lang="en-US" altLang="zh-CN" sz="1800" dirty="0"/>
              <a:t>Python</a:t>
            </a:r>
            <a:r>
              <a:rPr lang="zh-CN" altLang="en-US" sz="1800" dirty="0"/>
              <a:t>语言中却没有类似</a:t>
            </a:r>
            <a:r>
              <a:rPr lang="en-US" altLang="zh-CN" sz="1800" dirty="0"/>
              <a:t>const</a:t>
            </a:r>
            <a:r>
              <a:rPr lang="zh-CN" altLang="en-US" sz="1800" dirty="0"/>
              <a:t>的修饰符，即没有专门用于定义常量的语法。</a:t>
            </a:r>
          </a:p>
          <a:p>
            <a:pPr marL="0" indent="0" algn="just">
              <a:lnSpc>
                <a:spcPct val="160000"/>
              </a:lnSpc>
              <a:spcBef>
                <a:spcPts val="0"/>
              </a:spcBef>
              <a:buNone/>
            </a:pPr>
            <a:r>
              <a:rPr lang="en-US" altLang="zh-CN" sz="1800" dirty="0"/>
              <a:t>	</a:t>
            </a:r>
            <a:r>
              <a:rPr lang="zh-CN" altLang="en-US" sz="1800" dirty="0"/>
              <a:t>在</a:t>
            </a:r>
            <a:r>
              <a:rPr lang="en-US" altLang="zh-CN" sz="1800" dirty="0"/>
              <a:t>Python</a:t>
            </a:r>
            <a:r>
              <a:rPr lang="zh-CN" altLang="en-US" sz="1800" dirty="0"/>
              <a:t>中通常约定，常量的命名规范是以大写字母为开头，以区分常量和变量的不同。然而这种约定方式并没有实现真正意义的常量，其对应的值仍然可以被改变。如果用户想要自定义真正的常量，即不允许对自定义常量进行二次赋值，否则就会产生异常，则需要通过</a:t>
            </a:r>
            <a:r>
              <a:rPr lang="zh-CN" altLang="en-US" sz="1800" dirty="0">
                <a:solidFill>
                  <a:srgbClr val="FF0000"/>
                </a:solidFill>
              </a:rPr>
              <a:t>自定义常量类</a:t>
            </a:r>
            <a:r>
              <a:rPr lang="zh-CN" altLang="en-US" sz="1800" dirty="0"/>
              <a:t>的方式来实现。</a:t>
            </a:r>
          </a:p>
          <a:p>
            <a:pPr marL="0" indent="0" algn="just">
              <a:lnSpc>
                <a:spcPct val="160000"/>
              </a:lnSpc>
              <a:spcBef>
                <a:spcPts val="0"/>
              </a:spcBef>
              <a:buNone/>
            </a:pPr>
            <a:endParaRPr lang="zh-CN" altLang="en-US" sz="18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3.2</a:t>
            </a:r>
            <a:r>
              <a:rPr lang="zh-CN" altLang="en-US" dirty="0"/>
              <a:t> 变量与常量</a:t>
            </a:r>
            <a:endParaRPr lang="en-US" altLang="zh-CN" dirty="0"/>
          </a:p>
        </p:txBody>
      </p:sp>
    </p:spTree>
    <p:extLst>
      <p:ext uri="{BB962C8B-B14F-4D97-AF65-F5344CB8AC3E}">
        <p14:creationId xmlns:p14="http://schemas.microsoft.com/office/powerpoint/2010/main" val="131559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latin typeface="宋体" panose="02010600030101010101" pitchFamily="2" charset="-122"/>
                <a:ea typeface="宋体" panose="02010600030101010101" pitchFamily="2" charset="-122"/>
              </a:rPr>
              <a:t> </a:t>
            </a:r>
            <a:r>
              <a:rPr lang="en-US" altLang="zh-CN" dirty="0"/>
              <a:t>3.3 Python</a:t>
            </a:r>
            <a:r>
              <a:rPr lang="zh-CN" altLang="en-US" dirty="0"/>
              <a:t>基本语句</a:t>
            </a:r>
            <a:endParaRPr lang="en-US" dirty="0"/>
          </a:p>
        </p:txBody>
      </p:sp>
    </p:spTree>
    <p:extLst>
      <p:ext uri="{BB962C8B-B14F-4D97-AF65-F5344CB8AC3E}">
        <p14:creationId xmlns:p14="http://schemas.microsoft.com/office/powerpoint/2010/main" val="381140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 </a:t>
            </a:r>
            <a:r>
              <a:rPr lang="zh-CN" altLang="en-US" dirty="0"/>
              <a:t>表达式</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079972"/>
            <a:ext cx="9982200" cy="305344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产生或计算新数据值的代码片段称为表达式，是值、变量和操作符</a:t>
            </a:r>
            <a:r>
              <a:rPr lang="en-US" altLang="zh-CN" sz="1800" dirty="0"/>
              <a:t>(</a:t>
            </a:r>
            <a:r>
              <a:rPr lang="zh-CN" altLang="en-US" sz="1800" dirty="0"/>
              <a:t>或叫运算符</a:t>
            </a:r>
            <a:r>
              <a:rPr lang="en-US" altLang="zh-CN" sz="1800" dirty="0"/>
              <a:t>)</a:t>
            </a:r>
            <a:r>
              <a:rPr lang="zh-CN" altLang="en-US" sz="1800" dirty="0"/>
              <a:t>的组合。表达式类似数学中的计算公式，以表达单一功能为目的，运算后产生运算结果。表达式运算结果的类型由操作符或者运算符决定，主要能构成表达式的操作符如下：</a:t>
            </a:r>
            <a:endParaRPr lang="en-US" altLang="zh-CN" sz="1800" dirty="0"/>
          </a:p>
          <a:p>
            <a:pPr lvl="1" algn="just">
              <a:lnSpc>
                <a:spcPct val="160000"/>
              </a:lnSpc>
              <a:spcBef>
                <a:spcPts val="0"/>
              </a:spcBef>
            </a:pPr>
            <a:r>
              <a:rPr lang="en-US" altLang="zh-CN" sz="1400" dirty="0"/>
              <a:t>Python</a:t>
            </a:r>
            <a:r>
              <a:rPr lang="zh-CN" altLang="en-US" sz="1400" dirty="0"/>
              <a:t>主要的算术运算符与</a:t>
            </a:r>
            <a:r>
              <a:rPr lang="en-US" altLang="zh-CN" sz="1400" dirty="0"/>
              <a:t>C/C++</a:t>
            </a:r>
            <a:r>
              <a:rPr lang="zh-CN" altLang="en-US" sz="1400" dirty="0"/>
              <a:t>类似。</a:t>
            </a:r>
            <a:r>
              <a:rPr lang="en-US" altLang="zh-CN" sz="1400" dirty="0"/>
              <a:t>+</a:t>
            </a:r>
            <a:r>
              <a:rPr lang="zh-CN" altLang="en-US" sz="1400" dirty="0"/>
              <a:t>，</a:t>
            </a:r>
            <a:r>
              <a:rPr lang="en-US" altLang="zh-CN" sz="1400" dirty="0"/>
              <a:t>-</a:t>
            </a:r>
            <a:r>
              <a:rPr lang="zh-CN" altLang="en-US" sz="1400" dirty="0"/>
              <a:t>，*，</a:t>
            </a:r>
            <a:r>
              <a:rPr lang="en-US" altLang="zh-CN" sz="1400" dirty="0"/>
              <a:t>/</a:t>
            </a:r>
            <a:r>
              <a:rPr lang="zh-CN" altLang="en-US" sz="1400" dirty="0"/>
              <a:t>，</a:t>
            </a:r>
            <a:r>
              <a:rPr lang="en-US" altLang="zh-CN" sz="1400" dirty="0"/>
              <a:t>//</a:t>
            </a:r>
            <a:r>
              <a:rPr lang="zh-CN" altLang="en-US" sz="1400" dirty="0"/>
              <a:t>，**，</a:t>
            </a:r>
            <a:r>
              <a:rPr lang="en-US" altLang="zh-CN" sz="1400" dirty="0"/>
              <a:t>~</a:t>
            </a:r>
            <a:r>
              <a:rPr lang="zh-CN" altLang="en-US" sz="1400" dirty="0"/>
              <a:t>，</a:t>
            </a:r>
            <a:r>
              <a:rPr lang="en-US" altLang="zh-CN" sz="1400" dirty="0"/>
              <a:t>%</a:t>
            </a:r>
            <a:r>
              <a:rPr lang="zh-CN" altLang="en-US" sz="1400" dirty="0"/>
              <a:t>分别表示加法或者取正、减法或者取负、乘法、除法、整除、乘方、取补、取模。</a:t>
            </a:r>
            <a:r>
              <a:rPr lang="en-US" altLang="zh-CN" sz="1400" dirty="0"/>
              <a:t>&gt;&gt;, &lt;&lt;</a:t>
            </a:r>
            <a:r>
              <a:rPr lang="zh-CN" altLang="en-US" sz="1400" dirty="0"/>
              <a:t>表示右移和左移。</a:t>
            </a:r>
            <a:r>
              <a:rPr lang="en-US" altLang="zh-CN" sz="1400" dirty="0"/>
              <a:t>&amp;</a:t>
            </a:r>
            <a:r>
              <a:rPr lang="zh-CN" altLang="en-US" sz="1400" dirty="0"/>
              <a:t>，</a:t>
            </a:r>
            <a:r>
              <a:rPr lang="en-US" altLang="zh-CN" sz="1400" dirty="0"/>
              <a:t>|</a:t>
            </a:r>
            <a:r>
              <a:rPr lang="zh-CN" altLang="en-US" sz="1400" dirty="0"/>
              <a:t>，</a:t>
            </a:r>
            <a:r>
              <a:rPr lang="en-US" altLang="zh-CN" sz="1400" dirty="0"/>
              <a:t>^</a:t>
            </a:r>
            <a:r>
              <a:rPr lang="zh-CN" altLang="en-US" sz="1400" dirty="0"/>
              <a:t>表示二进制的</a:t>
            </a:r>
            <a:r>
              <a:rPr lang="en-US" altLang="zh-CN" sz="1400" dirty="0"/>
              <a:t>AND</a:t>
            </a:r>
            <a:r>
              <a:rPr lang="zh-CN" altLang="en-US" sz="1400" dirty="0"/>
              <a:t>，</a:t>
            </a:r>
            <a:r>
              <a:rPr lang="en-US" altLang="zh-CN" sz="1400" dirty="0"/>
              <a:t>OR</a:t>
            </a:r>
            <a:r>
              <a:rPr lang="zh-CN" altLang="en-US" sz="1400" dirty="0"/>
              <a:t>，</a:t>
            </a:r>
            <a:r>
              <a:rPr lang="en-US" altLang="zh-CN" sz="1400" dirty="0"/>
              <a:t>XOR</a:t>
            </a:r>
            <a:r>
              <a:rPr lang="zh-CN" altLang="en-US" sz="1400" dirty="0"/>
              <a:t>运算。</a:t>
            </a:r>
            <a:r>
              <a:rPr lang="en-US" altLang="zh-CN" sz="1400" dirty="0"/>
              <a:t>&gt;</a:t>
            </a:r>
            <a:r>
              <a:rPr lang="zh-CN" altLang="en-US" sz="1400" dirty="0"/>
              <a:t>，</a:t>
            </a:r>
            <a:r>
              <a:rPr lang="en-US" altLang="zh-CN" sz="1400" dirty="0"/>
              <a:t>&lt;</a:t>
            </a:r>
            <a:r>
              <a:rPr lang="zh-CN" altLang="en-US" sz="1400" dirty="0"/>
              <a:t>，</a:t>
            </a:r>
            <a:r>
              <a:rPr lang="en-US" altLang="zh-CN" sz="1400" dirty="0"/>
              <a:t>==</a:t>
            </a:r>
            <a:r>
              <a:rPr lang="zh-CN" altLang="en-US" sz="1400" dirty="0"/>
              <a:t>，</a:t>
            </a:r>
            <a:r>
              <a:rPr lang="en-US" altLang="zh-CN" sz="1400" dirty="0"/>
              <a:t>!=</a:t>
            </a:r>
            <a:r>
              <a:rPr lang="zh-CN" altLang="en-US" sz="1400" dirty="0"/>
              <a:t>，</a:t>
            </a:r>
            <a:r>
              <a:rPr lang="en-US" altLang="zh-CN" sz="1400" dirty="0"/>
              <a:t>&lt;=</a:t>
            </a:r>
            <a:r>
              <a:rPr lang="zh-CN" altLang="en-US" sz="1400" dirty="0"/>
              <a:t>，</a:t>
            </a:r>
            <a:r>
              <a:rPr lang="en-US" altLang="zh-CN" sz="1400" dirty="0"/>
              <a:t>&gt;=</a:t>
            </a:r>
            <a:r>
              <a:rPr lang="zh-CN" altLang="en-US" sz="1400" dirty="0"/>
              <a:t>用于比较两个表达式的值，分别表示大于、小于、等于、不等于、小于等于、大于等于。在这些运算符里面，</a:t>
            </a:r>
            <a:r>
              <a:rPr lang="en-US" altLang="zh-CN" sz="1400" dirty="0"/>
              <a:t>~</a:t>
            </a:r>
            <a:r>
              <a:rPr lang="zh-CN" altLang="en-US" sz="1400" dirty="0"/>
              <a:t>，</a:t>
            </a:r>
            <a:r>
              <a:rPr lang="en-US" altLang="zh-CN" sz="1400" dirty="0"/>
              <a:t>|</a:t>
            </a:r>
            <a:r>
              <a:rPr lang="zh-CN" altLang="en-US" sz="1400" dirty="0"/>
              <a:t>，</a:t>
            </a:r>
            <a:r>
              <a:rPr lang="en-US" altLang="zh-CN" sz="1400" dirty="0"/>
              <a:t>^</a:t>
            </a:r>
            <a:r>
              <a:rPr lang="zh-CN" altLang="en-US" sz="1400" dirty="0"/>
              <a:t>，</a:t>
            </a:r>
            <a:r>
              <a:rPr lang="en-US" altLang="zh-CN" sz="1400" dirty="0"/>
              <a:t>&amp;</a:t>
            </a:r>
            <a:r>
              <a:rPr lang="zh-CN" altLang="en-US" sz="1400" dirty="0"/>
              <a:t>，</a:t>
            </a:r>
            <a:r>
              <a:rPr lang="en-US" altLang="zh-CN" sz="1400" dirty="0"/>
              <a:t>&lt;&lt;</a:t>
            </a:r>
            <a:r>
              <a:rPr lang="zh-CN" altLang="en-US" sz="1400" dirty="0"/>
              <a:t>，</a:t>
            </a:r>
            <a:r>
              <a:rPr lang="en-US" altLang="zh-CN" sz="1400" dirty="0"/>
              <a:t>&gt;&gt;</a:t>
            </a:r>
            <a:r>
              <a:rPr lang="zh-CN" altLang="en-US" sz="1400" dirty="0"/>
              <a:t>必须应用于整数。例如：</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graphicFrame>
        <p:nvGraphicFramePr>
          <p:cNvPr id="5" name="表格 4">
            <a:extLst>
              <a:ext uri="{FF2B5EF4-FFF2-40B4-BE49-F238E27FC236}">
                <a16:creationId xmlns:a16="http://schemas.microsoft.com/office/drawing/2014/main" id="{0E856C54-7E9A-43FD-B6A5-81D34816C1F0}"/>
              </a:ext>
            </a:extLst>
          </p:cNvPr>
          <p:cNvGraphicFramePr>
            <a:graphicFrameLocks noGrp="1"/>
          </p:cNvGraphicFramePr>
          <p:nvPr>
            <p:extLst>
              <p:ext uri="{D42A27DB-BD31-4B8C-83A1-F6EECF244321}">
                <p14:modId xmlns:p14="http://schemas.microsoft.com/office/powerpoint/2010/main" val="679819571"/>
              </p:ext>
            </p:extLst>
          </p:nvPr>
        </p:nvGraphicFramePr>
        <p:xfrm>
          <a:off x="1365398" y="5133414"/>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1024*32</a:t>
                      </a:r>
                      <a:endParaRPr lang="en-US" altLang="zh-CN" sz="1800" b="1" i="0"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02ABCFF3-E5A9-4B24-9B0B-93AFEE6FB4D9}"/>
              </a:ext>
            </a:extLst>
          </p:cNvPr>
          <p:cNvSpPr/>
          <p:nvPr/>
        </p:nvSpPr>
        <p:spPr>
          <a:xfrm>
            <a:off x="1365397" y="5736090"/>
            <a:ext cx="9980681" cy="338554"/>
          </a:xfrm>
          <a:prstGeom prst="rect">
            <a:avLst/>
          </a:prstGeom>
        </p:spPr>
        <p:txBody>
          <a:bodyPr wrap="square">
            <a:spAutoFit/>
          </a:bodyPr>
          <a:lstStyle/>
          <a:p>
            <a:r>
              <a:rPr lang="en-US" altLang="zh-CN" sz="1600" dirty="0">
                <a:latin typeface="Consolas" panose="020B0609020204030204" pitchFamily="49" charset="0"/>
              </a:rPr>
              <a:t>32768</a:t>
            </a:r>
            <a:endParaRPr lang="zh-CN" altLang="zh-CN" sz="1600" dirty="0">
              <a:latin typeface="Consolas" panose="020B0609020204030204" pitchFamily="49" charset="0"/>
            </a:endParaRPr>
          </a:p>
        </p:txBody>
      </p:sp>
    </p:spTree>
    <p:extLst>
      <p:ext uri="{BB962C8B-B14F-4D97-AF65-F5344CB8AC3E}">
        <p14:creationId xmlns:p14="http://schemas.microsoft.com/office/powerpoint/2010/main" val="236834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184733"/>
            <a:ext cx="9982200" cy="1897060"/>
          </a:xfrm>
          <a:prstGeom prst="rect">
            <a:avLst/>
          </a:prstGeom>
        </p:spPr>
        <p:txBody>
          <a:bodyPr>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60000"/>
              </a:lnSpc>
              <a:spcBef>
                <a:spcPts val="0"/>
              </a:spcBef>
            </a:pPr>
            <a:r>
              <a:rPr lang="en-US" altLang="zh-CN" sz="1600" dirty="0"/>
              <a:t>Python</a:t>
            </a:r>
            <a:r>
              <a:rPr lang="zh-CN" altLang="en-US" sz="1600" dirty="0"/>
              <a:t>使用</a:t>
            </a:r>
            <a:r>
              <a:rPr lang="en-US" altLang="zh-CN" sz="1600" dirty="0"/>
              <a:t>and</a:t>
            </a:r>
            <a:r>
              <a:rPr lang="zh-CN" altLang="en-US" sz="1600" dirty="0"/>
              <a:t>，</a:t>
            </a:r>
            <a:r>
              <a:rPr lang="en-US" altLang="zh-CN" sz="1600" dirty="0"/>
              <a:t>or</a:t>
            </a:r>
            <a:r>
              <a:rPr lang="zh-CN" altLang="en-US" sz="1600" dirty="0"/>
              <a:t>，</a:t>
            </a:r>
            <a:r>
              <a:rPr lang="en-US" altLang="zh-CN" sz="1600" dirty="0"/>
              <a:t>not</a:t>
            </a:r>
            <a:r>
              <a:rPr lang="zh-CN" altLang="en-US" sz="1600" dirty="0"/>
              <a:t>表示逻辑运算。</a:t>
            </a:r>
          </a:p>
          <a:p>
            <a:pPr algn="just">
              <a:lnSpc>
                <a:spcPct val="160000"/>
              </a:lnSpc>
              <a:spcBef>
                <a:spcPts val="0"/>
              </a:spcBef>
            </a:pPr>
            <a:r>
              <a:rPr lang="en-US" altLang="zh-CN" sz="1600" dirty="0"/>
              <a:t>is</a:t>
            </a:r>
            <a:r>
              <a:rPr lang="zh-CN" altLang="en-US" sz="1600" dirty="0"/>
              <a:t>，</a:t>
            </a:r>
            <a:r>
              <a:rPr lang="en-US" altLang="zh-CN" sz="1600" dirty="0"/>
              <a:t>is not</a:t>
            </a:r>
            <a:r>
              <a:rPr lang="zh-CN" altLang="en-US" sz="1600" dirty="0"/>
              <a:t>用于比较两个变量是否是同一个对象。</a:t>
            </a:r>
          </a:p>
          <a:p>
            <a:pPr algn="just">
              <a:lnSpc>
                <a:spcPct val="160000"/>
              </a:lnSpc>
              <a:spcBef>
                <a:spcPts val="0"/>
              </a:spcBef>
            </a:pPr>
            <a:r>
              <a:rPr lang="en-US" altLang="zh-CN" sz="1600" dirty="0"/>
              <a:t>in</a:t>
            </a:r>
            <a:r>
              <a:rPr lang="zh-CN" altLang="en-US" sz="1600" dirty="0"/>
              <a:t>，</a:t>
            </a:r>
            <a:r>
              <a:rPr lang="en-US" altLang="zh-CN" sz="1600" dirty="0"/>
              <a:t>not in</a:t>
            </a:r>
            <a:r>
              <a:rPr lang="zh-CN" altLang="en-US" sz="1600" dirty="0"/>
              <a:t>用于判断一个对象是否属于另外一个对象。</a:t>
            </a:r>
          </a:p>
          <a:p>
            <a:pPr algn="just">
              <a:lnSpc>
                <a:spcPct val="160000"/>
              </a:lnSpc>
              <a:spcBef>
                <a:spcPts val="0"/>
              </a:spcBef>
            </a:pPr>
            <a:r>
              <a:rPr lang="en-US" altLang="zh-CN" sz="1600" dirty="0"/>
              <a:t>Python</a:t>
            </a:r>
            <a:r>
              <a:rPr lang="zh-CN" altLang="en-US" sz="1600" dirty="0"/>
              <a:t>支持字典、集合、列表的推导式</a:t>
            </a:r>
            <a:r>
              <a:rPr lang="en-US" altLang="zh-CN" sz="1600" dirty="0"/>
              <a:t>(</a:t>
            </a:r>
            <a:r>
              <a:rPr lang="en-US" altLang="zh-CN" sz="1600" dirty="0" err="1"/>
              <a:t>dict</a:t>
            </a:r>
            <a:r>
              <a:rPr lang="en-US" altLang="zh-CN" sz="1600" dirty="0"/>
              <a:t> comprehension</a:t>
            </a:r>
            <a:r>
              <a:rPr lang="zh-CN" altLang="en-US" sz="1600" dirty="0"/>
              <a:t>，</a:t>
            </a:r>
            <a:r>
              <a:rPr lang="en-US" altLang="zh-CN" sz="1600" dirty="0"/>
              <a:t>set comprehension</a:t>
            </a:r>
            <a:r>
              <a:rPr lang="zh-CN" altLang="en-US" sz="1600" dirty="0"/>
              <a:t>，</a:t>
            </a:r>
            <a:r>
              <a:rPr lang="en-US" altLang="zh-CN" sz="1600" dirty="0"/>
              <a:t>list comprehension)</a:t>
            </a:r>
            <a:r>
              <a:rPr lang="zh-CN" altLang="en-US" sz="1600" dirty="0"/>
              <a:t>。比如：</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graphicFrame>
        <p:nvGraphicFramePr>
          <p:cNvPr id="5" name="表格 4">
            <a:extLst>
              <a:ext uri="{FF2B5EF4-FFF2-40B4-BE49-F238E27FC236}">
                <a16:creationId xmlns:a16="http://schemas.microsoft.com/office/drawing/2014/main" id="{0E856C54-7E9A-43FD-B6A5-81D34816C1F0}"/>
              </a:ext>
            </a:extLst>
          </p:cNvPr>
          <p:cNvGraphicFramePr>
            <a:graphicFrameLocks noGrp="1"/>
          </p:cNvGraphicFramePr>
          <p:nvPr>
            <p:extLst>
              <p:ext uri="{D42A27DB-BD31-4B8C-83A1-F6EECF244321}">
                <p14:modId xmlns:p14="http://schemas.microsoft.com/office/powerpoint/2010/main" val="2816447820"/>
              </p:ext>
            </p:extLst>
          </p:nvPr>
        </p:nvGraphicFramePr>
        <p:xfrm>
          <a:off x="1139261" y="4319511"/>
          <a:ext cx="9980681" cy="57912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print({x + 3 for x in range(4)})</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print({x: x + 3 for x in range(4)})</a:t>
                      </a:r>
                      <a:endParaRPr lang="en-US" altLang="zh-CN" sz="1800" b="1" i="0"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02ABCFF3-E5A9-4B24-9B0B-93AFEE6FB4D9}"/>
              </a:ext>
            </a:extLst>
          </p:cNvPr>
          <p:cNvSpPr/>
          <p:nvPr/>
        </p:nvSpPr>
        <p:spPr>
          <a:xfrm>
            <a:off x="1139261" y="5017490"/>
            <a:ext cx="9980681" cy="584775"/>
          </a:xfrm>
          <a:prstGeom prst="rect">
            <a:avLst/>
          </a:prstGeom>
        </p:spPr>
        <p:txBody>
          <a:bodyPr wrap="square">
            <a:spAutoFit/>
          </a:bodyPr>
          <a:lstStyle/>
          <a:p>
            <a:r>
              <a:rPr lang="en-US" altLang="zh-CN" sz="1600" dirty="0">
                <a:latin typeface="Consolas" panose="020B0609020204030204" pitchFamily="49" charset="0"/>
              </a:rPr>
              <a:t>{3, 4, 5, 6}</a:t>
            </a:r>
            <a:endParaRPr lang="zh-CN" altLang="zh-CN" sz="1600" dirty="0">
              <a:latin typeface="Consolas" panose="020B0609020204030204" pitchFamily="49" charset="0"/>
            </a:endParaRPr>
          </a:p>
          <a:p>
            <a:r>
              <a:rPr lang="en-US" altLang="zh-CN" sz="1600" dirty="0">
                <a:latin typeface="Consolas" panose="020B0609020204030204" pitchFamily="49" charset="0"/>
              </a:rPr>
              <a:t>{0: 3, 1: 4, 2: 5, 3: 6}</a:t>
            </a:r>
            <a:endParaRPr lang="zh-CN" altLang="zh-CN" sz="1600" dirty="0">
              <a:latin typeface="Consolas" panose="020B0609020204030204" pitchFamily="49" charset="0"/>
            </a:endParaRPr>
          </a:p>
        </p:txBody>
      </p:sp>
      <p:sp>
        <p:nvSpPr>
          <p:cNvPr id="7" name="Content Placeholder 13">
            <a:extLst>
              <a:ext uri="{FF2B5EF4-FFF2-40B4-BE49-F238E27FC236}">
                <a16:creationId xmlns:a16="http://schemas.microsoft.com/office/drawing/2014/main" id="{8A0B8C57-D323-411D-ACC6-DC8B05C32E26}"/>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 </a:t>
            </a:r>
            <a:r>
              <a:rPr lang="zh-CN" altLang="en-US" dirty="0"/>
              <a:t>表达式</a:t>
            </a:r>
          </a:p>
        </p:txBody>
      </p:sp>
    </p:spTree>
    <p:extLst>
      <p:ext uri="{BB962C8B-B14F-4D97-AF65-F5344CB8AC3E}">
        <p14:creationId xmlns:p14="http://schemas.microsoft.com/office/powerpoint/2010/main" val="4692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281336"/>
            <a:ext cx="9982200" cy="44395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60000"/>
              </a:lnSpc>
              <a:spcBef>
                <a:spcPts val="0"/>
              </a:spcBef>
            </a:pPr>
            <a:r>
              <a:rPr lang="en-US" altLang="zh-CN" sz="1400" dirty="0"/>
              <a:t>Python</a:t>
            </a:r>
            <a:r>
              <a:rPr lang="zh-CN" altLang="en-US" sz="1400" dirty="0"/>
              <a:t>支持“迭代表达式”（</a:t>
            </a:r>
            <a:r>
              <a:rPr lang="en-US" altLang="zh-CN" sz="1400" dirty="0"/>
              <a:t>generator comprehension</a:t>
            </a:r>
            <a:r>
              <a:rPr lang="zh-CN" altLang="en-US" sz="1400" dirty="0"/>
              <a:t>），比如计算</a:t>
            </a:r>
            <a:r>
              <a:rPr lang="en-US" altLang="zh-CN" sz="1400" dirty="0"/>
              <a:t>0-9</a:t>
            </a:r>
            <a:r>
              <a:rPr lang="zh-CN" altLang="en-US" sz="1400" dirty="0"/>
              <a:t>的平方和：</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graphicFrame>
        <p:nvGraphicFramePr>
          <p:cNvPr id="5" name="表格 4">
            <a:extLst>
              <a:ext uri="{FF2B5EF4-FFF2-40B4-BE49-F238E27FC236}">
                <a16:creationId xmlns:a16="http://schemas.microsoft.com/office/drawing/2014/main" id="{0E856C54-7E9A-43FD-B6A5-81D34816C1F0}"/>
              </a:ext>
            </a:extLst>
          </p:cNvPr>
          <p:cNvGraphicFramePr>
            <a:graphicFrameLocks noGrp="1"/>
          </p:cNvGraphicFramePr>
          <p:nvPr>
            <p:extLst>
              <p:ext uri="{D42A27DB-BD31-4B8C-83A1-F6EECF244321}">
                <p14:modId xmlns:p14="http://schemas.microsoft.com/office/powerpoint/2010/main" val="2652006633"/>
              </p:ext>
            </p:extLst>
          </p:nvPr>
        </p:nvGraphicFramePr>
        <p:xfrm>
          <a:off x="1122460" y="2764256"/>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print(sum(x * x for x in range(10)))</a:t>
                      </a:r>
                      <a:endParaRPr lang="zh-CN" altLang="zh-CN"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02ABCFF3-E5A9-4B24-9B0B-93AFEE6FB4D9}"/>
              </a:ext>
            </a:extLst>
          </p:cNvPr>
          <p:cNvSpPr/>
          <p:nvPr/>
        </p:nvSpPr>
        <p:spPr>
          <a:xfrm>
            <a:off x="1122460" y="3218287"/>
            <a:ext cx="9980681" cy="338554"/>
          </a:xfrm>
          <a:prstGeom prst="rect">
            <a:avLst/>
          </a:prstGeom>
        </p:spPr>
        <p:txBody>
          <a:bodyPr wrap="square">
            <a:spAutoFit/>
          </a:bodyPr>
          <a:lstStyle/>
          <a:p>
            <a:r>
              <a:rPr lang="en-US" altLang="zh-CN" sz="1600" dirty="0">
                <a:latin typeface="Consolas" panose="020B0609020204030204" pitchFamily="49" charset="0"/>
              </a:rPr>
              <a:t>285</a:t>
            </a:r>
            <a:endParaRPr lang="zh-CN" altLang="zh-CN" dirty="0">
              <a:latin typeface="Consolas" panose="020B0609020204030204" pitchFamily="49" charset="0"/>
            </a:endParaRPr>
          </a:p>
        </p:txBody>
      </p:sp>
      <p:sp>
        <p:nvSpPr>
          <p:cNvPr id="7" name="Content Placeholder 13">
            <a:extLst>
              <a:ext uri="{FF2B5EF4-FFF2-40B4-BE49-F238E27FC236}">
                <a16:creationId xmlns:a16="http://schemas.microsoft.com/office/drawing/2014/main" id="{1E46F169-CF34-45B9-B032-7D3BBDBFA7CD}"/>
              </a:ext>
            </a:extLst>
          </p:cNvPr>
          <p:cNvSpPr txBox="1">
            <a:spLocks/>
          </p:cNvSpPr>
          <p:nvPr/>
        </p:nvSpPr>
        <p:spPr>
          <a:xfrm>
            <a:off x="1120941" y="3503260"/>
            <a:ext cx="9982200" cy="44395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60000"/>
              </a:lnSpc>
              <a:spcBef>
                <a:spcPts val="0"/>
              </a:spcBef>
            </a:pPr>
            <a:r>
              <a:rPr lang="en-US" altLang="zh-CN" sz="1400" dirty="0"/>
              <a:t>Python</a:t>
            </a:r>
            <a:r>
              <a:rPr lang="zh-CN" altLang="en-US" sz="1400" dirty="0"/>
              <a:t>使用</a:t>
            </a:r>
            <a:r>
              <a:rPr lang="en-US" altLang="zh-CN" sz="1400" dirty="0"/>
              <a:t>lambda</a:t>
            </a:r>
            <a:r>
              <a:rPr lang="zh-CN" altLang="en-US" sz="1400" dirty="0"/>
              <a:t>表示匿名函数。匿名函数体只能是表达式。比如：</a:t>
            </a:r>
          </a:p>
        </p:txBody>
      </p:sp>
      <p:graphicFrame>
        <p:nvGraphicFramePr>
          <p:cNvPr id="8" name="表格 7">
            <a:extLst>
              <a:ext uri="{FF2B5EF4-FFF2-40B4-BE49-F238E27FC236}">
                <a16:creationId xmlns:a16="http://schemas.microsoft.com/office/drawing/2014/main" id="{D188CE5C-9AA1-47A9-90BE-1271EF586F7B}"/>
              </a:ext>
            </a:extLst>
          </p:cNvPr>
          <p:cNvGraphicFramePr>
            <a:graphicFrameLocks noGrp="1"/>
          </p:cNvGraphicFramePr>
          <p:nvPr>
            <p:extLst>
              <p:ext uri="{D42A27DB-BD31-4B8C-83A1-F6EECF244321}">
                <p14:modId xmlns:p14="http://schemas.microsoft.com/office/powerpoint/2010/main" val="614913777"/>
              </p:ext>
            </p:extLst>
          </p:nvPr>
        </p:nvGraphicFramePr>
        <p:xfrm>
          <a:off x="1122460" y="3986180"/>
          <a:ext cx="9980681" cy="57912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add = lambda x, y : x + y</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print(add(3, 2))</a:t>
                      </a:r>
                      <a:endParaRPr lang="zh-CN" altLang="zh-CN"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C6DE232D-1A9C-419C-A5EF-F6BD133D782A}"/>
              </a:ext>
            </a:extLst>
          </p:cNvPr>
          <p:cNvSpPr/>
          <p:nvPr/>
        </p:nvSpPr>
        <p:spPr>
          <a:xfrm>
            <a:off x="1105659" y="4584294"/>
            <a:ext cx="9980681" cy="338554"/>
          </a:xfrm>
          <a:prstGeom prst="rect">
            <a:avLst/>
          </a:prstGeom>
        </p:spPr>
        <p:txBody>
          <a:bodyPr wrap="square">
            <a:spAutoFit/>
          </a:bodyPr>
          <a:lstStyle/>
          <a:p>
            <a:r>
              <a:rPr lang="en-US" altLang="zh-CN" sz="1600" dirty="0">
                <a:latin typeface="Consolas" panose="020B0609020204030204" pitchFamily="49" charset="0"/>
              </a:rPr>
              <a:t>5</a:t>
            </a:r>
            <a:endParaRPr lang="zh-CN" altLang="zh-CN" sz="1600" dirty="0">
              <a:latin typeface="Consolas" panose="020B0609020204030204" pitchFamily="49" charset="0"/>
            </a:endParaRPr>
          </a:p>
        </p:txBody>
      </p:sp>
      <p:sp>
        <p:nvSpPr>
          <p:cNvPr id="11" name="Content Placeholder 13">
            <a:extLst>
              <a:ext uri="{FF2B5EF4-FFF2-40B4-BE49-F238E27FC236}">
                <a16:creationId xmlns:a16="http://schemas.microsoft.com/office/drawing/2014/main" id="{EEE29BF6-BA54-4905-A574-68D1797C51B9}"/>
              </a:ext>
            </a:extLst>
          </p:cNvPr>
          <p:cNvSpPr txBox="1">
            <a:spLocks/>
          </p:cNvSpPr>
          <p:nvPr/>
        </p:nvSpPr>
        <p:spPr>
          <a:xfrm>
            <a:off x="1664972" y="4725184"/>
            <a:ext cx="8649460" cy="1325553"/>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60000"/>
              </a:lnSpc>
              <a:spcBef>
                <a:spcPts val="0"/>
              </a:spcBef>
            </a:pPr>
            <a:r>
              <a:rPr lang="en-US" altLang="zh-CN" sz="1600" dirty="0"/>
              <a:t>Python</a:t>
            </a:r>
            <a:r>
              <a:rPr lang="zh-CN" altLang="en-US" sz="1600" dirty="0"/>
              <a:t>使用</a:t>
            </a:r>
            <a:r>
              <a:rPr lang="en-US" altLang="zh-CN" sz="1600" dirty="0"/>
              <a:t>y if condition else x</a:t>
            </a:r>
            <a:r>
              <a:rPr lang="zh-CN" altLang="en-US" sz="1600" dirty="0"/>
              <a:t>表示条件表达式。意思是当</a:t>
            </a:r>
            <a:r>
              <a:rPr lang="en-US" altLang="zh-CN" sz="1600" dirty="0"/>
              <a:t>condition</a:t>
            </a:r>
            <a:r>
              <a:rPr lang="zh-CN" altLang="en-US" sz="1600" dirty="0"/>
              <a:t>为真时，表达式的值为</a:t>
            </a:r>
            <a:r>
              <a:rPr lang="en-US" altLang="zh-CN" sz="1600" dirty="0"/>
              <a:t>y</a:t>
            </a:r>
            <a:r>
              <a:rPr lang="zh-CN" altLang="en-US" sz="1600" dirty="0"/>
              <a:t>，否则表达式的值为</a:t>
            </a:r>
            <a:r>
              <a:rPr lang="en-US" altLang="zh-CN" sz="1600" dirty="0"/>
              <a:t>x</a:t>
            </a:r>
            <a:r>
              <a:rPr lang="zh-CN" altLang="en-US" sz="1600" dirty="0"/>
              <a:t>。相当于</a:t>
            </a:r>
            <a:r>
              <a:rPr lang="en-US" altLang="zh-CN" sz="1600" dirty="0"/>
              <a:t>C++</a:t>
            </a:r>
            <a:r>
              <a:rPr lang="zh-CN" altLang="en-US" sz="1600" dirty="0"/>
              <a:t>和</a:t>
            </a:r>
            <a:r>
              <a:rPr lang="en-US" altLang="zh-CN" sz="1600" dirty="0"/>
              <a:t>Java</a:t>
            </a:r>
            <a:r>
              <a:rPr lang="zh-CN" altLang="en-US" sz="1600" dirty="0"/>
              <a:t>里的</a:t>
            </a:r>
            <a:r>
              <a:rPr lang="en-US" altLang="zh-CN" sz="1600" dirty="0" err="1"/>
              <a:t>cond?y:x</a:t>
            </a:r>
            <a:r>
              <a:rPr lang="zh-CN" altLang="en-US" sz="1600" dirty="0"/>
              <a:t>。</a:t>
            </a:r>
          </a:p>
          <a:p>
            <a:pPr algn="just">
              <a:lnSpc>
                <a:spcPct val="160000"/>
              </a:lnSpc>
              <a:spcBef>
                <a:spcPts val="0"/>
              </a:spcBef>
            </a:pPr>
            <a:r>
              <a:rPr lang="en-US" altLang="zh-CN" sz="1600" dirty="0"/>
              <a:t>Python</a:t>
            </a:r>
            <a:r>
              <a:rPr lang="zh-CN" altLang="en-US" sz="1600" dirty="0"/>
              <a:t>支持列表切割</a:t>
            </a:r>
            <a:r>
              <a:rPr lang="en-US" altLang="zh-CN" sz="1600" dirty="0"/>
              <a:t>(list slices)</a:t>
            </a:r>
            <a:r>
              <a:rPr lang="zh-CN" altLang="en-US" sz="1600" dirty="0"/>
              <a:t>，可以取得完整列表的一部分。支持切割操作的类型有</a:t>
            </a:r>
            <a:r>
              <a:rPr lang="en-US" altLang="zh-CN" sz="1600" dirty="0"/>
              <a:t>str, bytes, list, tuple</a:t>
            </a:r>
            <a:r>
              <a:rPr lang="zh-CN" altLang="en-US" sz="1600" dirty="0"/>
              <a:t>等。它的语法是</a:t>
            </a:r>
            <a:r>
              <a:rPr lang="en-US" altLang="zh-CN" sz="1600" dirty="0"/>
              <a:t>name[</a:t>
            </a:r>
            <a:r>
              <a:rPr lang="en-US" altLang="zh-CN" sz="1600" dirty="0" err="1"/>
              <a:t>left:right</a:t>
            </a:r>
            <a:r>
              <a:rPr lang="en-US" altLang="zh-CN" sz="1600" dirty="0"/>
              <a:t>]</a:t>
            </a:r>
            <a:r>
              <a:rPr lang="zh-CN" altLang="en-US" sz="1600" dirty="0"/>
              <a:t>或者</a:t>
            </a:r>
            <a:r>
              <a:rPr lang="en-US" altLang="zh-CN" sz="1600" dirty="0"/>
              <a:t>name[</a:t>
            </a:r>
            <a:r>
              <a:rPr lang="en-US" altLang="zh-CN" sz="1600" dirty="0" err="1"/>
              <a:t>left:right:stride</a:t>
            </a:r>
            <a:r>
              <a:rPr lang="en-US" altLang="zh-CN" sz="1600" dirty="0"/>
              <a:t>]</a:t>
            </a:r>
            <a:r>
              <a:rPr lang="zh-CN" altLang="en-US" sz="1600" dirty="0"/>
              <a:t>。</a:t>
            </a:r>
          </a:p>
        </p:txBody>
      </p:sp>
      <p:sp>
        <p:nvSpPr>
          <p:cNvPr id="12" name="Content Placeholder 13">
            <a:extLst>
              <a:ext uri="{FF2B5EF4-FFF2-40B4-BE49-F238E27FC236}">
                <a16:creationId xmlns:a16="http://schemas.microsoft.com/office/drawing/2014/main" id="{ADF91657-8FBF-4E65-8200-3023A236D36E}"/>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 </a:t>
            </a:r>
            <a:r>
              <a:rPr lang="zh-CN" altLang="en-US" dirty="0"/>
              <a:t>表达式</a:t>
            </a:r>
          </a:p>
        </p:txBody>
      </p:sp>
    </p:spTree>
    <p:extLst>
      <p:ext uri="{BB962C8B-B14F-4D97-AF65-F5344CB8AC3E}">
        <p14:creationId xmlns:p14="http://schemas.microsoft.com/office/powerpoint/2010/main" val="386977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 </a:t>
            </a:r>
            <a:r>
              <a:rPr lang="zh-CN" altLang="en-US" dirty="0"/>
              <a:t>赋值语句</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37742" y="2213867"/>
            <a:ext cx="9982200" cy="189706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对变量进行赋值的代码被称为赋值语句。在</a:t>
            </a:r>
            <a:r>
              <a:rPr lang="en-US" altLang="zh-CN" sz="1800" dirty="0"/>
              <a:t>Python</a:t>
            </a:r>
            <a:r>
              <a:rPr lang="zh-CN" altLang="en-US" sz="1800" dirty="0"/>
              <a:t>语言中，“</a:t>
            </a:r>
            <a:r>
              <a:rPr lang="en-US" altLang="zh-CN" sz="1800" dirty="0"/>
              <a:t>=”</a:t>
            </a:r>
            <a:r>
              <a:rPr lang="zh-CN" altLang="en-US" sz="1800" dirty="0"/>
              <a:t>表示“赋值”。赋值语句的一般形式如下，即将等号右侧的表达式计算后的结果值赋给左侧变量。</a:t>
            </a:r>
            <a:endParaRPr lang="en-US" altLang="zh-CN" sz="1800" dirty="0"/>
          </a:p>
          <a:p>
            <a:pPr marL="0" indent="0" algn="ctr">
              <a:lnSpc>
                <a:spcPct val="160000"/>
              </a:lnSpc>
              <a:spcBef>
                <a:spcPts val="0"/>
              </a:spcBef>
              <a:buNone/>
            </a:pPr>
            <a:r>
              <a:rPr lang="en-US" altLang="zh-CN" sz="1800" dirty="0">
                <a:solidFill>
                  <a:srgbClr val="FF0000"/>
                </a:solidFill>
              </a:rPr>
              <a:t>&lt;</a:t>
            </a:r>
            <a:r>
              <a:rPr lang="zh-CN" altLang="zh-CN" sz="1800" dirty="0">
                <a:solidFill>
                  <a:srgbClr val="FF0000"/>
                </a:solidFill>
              </a:rPr>
              <a:t>变量</a:t>
            </a:r>
            <a:r>
              <a:rPr lang="en-US" altLang="zh-CN" sz="1800" dirty="0">
                <a:solidFill>
                  <a:srgbClr val="FF0000"/>
                </a:solidFill>
              </a:rPr>
              <a:t>&gt; = &lt;</a:t>
            </a:r>
            <a:r>
              <a:rPr lang="zh-CN" altLang="zh-CN" sz="1800" dirty="0">
                <a:solidFill>
                  <a:srgbClr val="FF0000"/>
                </a:solidFill>
              </a:rPr>
              <a:t>表达式</a:t>
            </a:r>
            <a:r>
              <a:rPr lang="en-US" altLang="zh-CN" sz="1800" dirty="0">
                <a:solidFill>
                  <a:srgbClr val="FF0000"/>
                </a:solidFill>
              </a:rPr>
              <a:t>&gt;</a:t>
            </a:r>
            <a:endParaRPr lang="zh-CN" altLang="zh-CN" sz="1800" dirty="0">
              <a:solidFill>
                <a:srgbClr val="FF0000"/>
              </a:solidFill>
            </a:endParaRPr>
          </a:p>
          <a:p>
            <a:pPr marL="0" indent="0" algn="just">
              <a:lnSpc>
                <a:spcPct val="160000"/>
              </a:lnSpc>
              <a:spcBef>
                <a:spcPts val="0"/>
              </a:spcBef>
              <a:buNone/>
            </a:pPr>
            <a:r>
              <a:rPr lang="zh-CN" altLang="en-US" sz="1800" dirty="0"/>
              <a:t>例如：</a:t>
            </a:r>
          </a:p>
        </p:txBody>
      </p:sp>
      <p:graphicFrame>
        <p:nvGraphicFramePr>
          <p:cNvPr id="13" name="表格 12">
            <a:extLst>
              <a:ext uri="{FF2B5EF4-FFF2-40B4-BE49-F238E27FC236}">
                <a16:creationId xmlns:a16="http://schemas.microsoft.com/office/drawing/2014/main" id="{9B8C3AA4-4C2F-43A9-AE45-9F4F77F29EEC}"/>
              </a:ext>
            </a:extLst>
          </p:cNvPr>
          <p:cNvGraphicFramePr>
            <a:graphicFrameLocks noGrp="1"/>
          </p:cNvGraphicFramePr>
          <p:nvPr>
            <p:extLst>
              <p:ext uri="{D42A27DB-BD31-4B8C-83A1-F6EECF244321}">
                <p14:modId xmlns:p14="http://schemas.microsoft.com/office/powerpoint/2010/main" val="3460420864"/>
              </p:ext>
            </p:extLst>
          </p:nvPr>
        </p:nvGraphicFramePr>
        <p:xfrm>
          <a:off x="1139261" y="4553479"/>
          <a:ext cx="9980681" cy="57912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a = 256*2             #</a:t>
                      </a:r>
                      <a:r>
                        <a:rPr lang="zh-CN" altLang="zh-CN" sz="1600" b="1" kern="1200" dirty="0">
                          <a:solidFill>
                            <a:schemeClr val="lt1"/>
                          </a:solidFill>
                          <a:effectLst/>
                          <a:latin typeface="+mn-lt"/>
                          <a:ea typeface="+mn-ea"/>
                          <a:cs typeface="+mn-cs"/>
                        </a:rPr>
                        <a:t>这行是赋值语句</a:t>
                      </a:r>
                    </a:p>
                    <a:p>
                      <a:r>
                        <a:rPr lang="en-US" altLang="zh-CN" sz="1600" b="1" kern="1200" dirty="0">
                          <a:solidFill>
                            <a:schemeClr val="lt1"/>
                          </a:solidFill>
                          <a:effectLst/>
                          <a:latin typeface="+mn-lt"/>
                          <a:ea typeface="+mn-ea"/>
                          <a:cs typeface="+mn-cs"/>
                        </a:rPr>
                        <a:t>print(a)</a:t>
                      </a:r>
                      <a:endParaRPr lang="en-US" altLang="zh-CN" sz="1800" b="1" i="0"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14" name="矩形 13">
            <a:extLst>
              <a:ext uri="{FF2B5EF4-FFF2-40B4-BE49-F238E27FC236}">
                <a16:creationId xmlns:a16="http://schemas.microsoft.com/office/drawing/2014/main" id="{8965A682-6778-4FBB-B458-7EACFF6FFA84}"/>
              </a:ext>
            </a:extLst>
          </p:cNvPr>
          <p:cNvSpPr/>
          <p:nvPr/>
        </p:nvSpPr>
        <p:spPr>
          <a:xfrm>
            <a:off x="1120941" y="5226217"/>
            <a:ext cx="9980681" cy="338554"/>
          </a:xfrm>
          <a:prstGeom prst="rect">
            <a:avLst/>
          </a:prstGeom>
        </p:spPr>
        <p:txBody>
          <a:bodyPr wrap="square">
            <a:spAutoFit/>
          </a:bodyPr>
          <a:lstStyle/>
          <a:p>
            <a:r>
              <a:rPr lang="en-US" altLang="zh-CN" sz="1600" dirty="0">
                <a:latin typeface="Consolas" panose="020B0609020204030204" pitchFamily="49" charset="0"/>
              </a:rPr>
              <a:t>512</a:t>
            </a:r>
            <a:endParaRPr lang="zh-CN" altLang="zh-CN" sz="1600" dirty="0">
              <a:latin typeface="Consolas" panose="020B0609020204030204" pitchFamily="49" charset="0"/>
            </a:endParaRPr>
          </a:p>
        </p:txBody>
      </p:sp>
    </p:spTree>
    <p:extLst>
      <p:ext uri="{BB962C8B-B14F-4D97-AF65-F5344CB8AC3E}">
        <p14:creationId xmlns:p14="http://schemas.microsoft.com/office/powerpoint/2010/main" val="368614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268039"/>
            <a:ext cx="9982200" cy="2893115"/>
          </a:xfrm>
          <a:prstGeom prst="rect">
            <a:avLst/>
          </a:prstGeom>
        </p:spPr>
        <p:txBody>
          <a:bodyPr>
            <a:normAutofit fontScale="92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900" dirty="0"/>
              <a:t>注意：在</a:t>
            </a:r>
            <a:r>
              <a:rPr lang="en-US" altLang="zh-CN" sz="1900" dirty="0"/>
              <a:t>Python</a:t>
            </a:r>
            <a:r>
              <a:rPr lang="zh-CN" altLang="en-US" sz="1900" dirty="0"/>
              <a:t>程序中，赋值语句使用等号（</a:t>
            </a:r>
            <a:r>
              <a:rPr lang="en-US" altLang="zh-CN" sz="1900" dirty="0"/>
              <a:t>=</a:t>
            </a:r>
            <a:r>
              <a:rPr lang="zh-CN" altLang="en-US" sz="1900" dirty="0"/>
              <a:t>）表达，而值相等的判断使用双等号（</a:t>
            </a:r>
            <a:r>
              <a:rPr lang="en-US" altLang="zh-CN" sz="1900" dirty="0"/>
              <a:t>==</a:t>
            </a:r>
            <a:r>
              <a:rPr lang="zh-CN" altLang="en-US" sz="1900" dirty="0"/>
              <a:t>）表达。双等号判断后的结果是</a:t>
            </a:r>
            <a:r>
              <a:rPr lang="en-US" altLang="zh-CN" sz="1900" dirty="0"/>
              <a:t>True</a:t>
            </a:r>
            <a:r>
              <a:rPr lang="zh-CN" altLang="en-US" sz="1900" dirty="0"/>
              <a:t>（真）或</a:t>
            </a:r>
            <a:r>
              <a:rPr lang="en-US" altLang="zh-CN" sz="1900" dirty="0"/>
              <a:t>False</a:t>
            </a:r>
            <a:r>
              <a:rPr lang="zh-CN" altLang="en-US" sz="1900" dirty="0"/>
              <a:t>（假），分别对应值相等或值不相等。</a:t>
            </a:r>
          </a:p>
          <a:p>
            <a:pPr marL="0" indent="0" algn="just">
              <a:lnSpc>
                <a:spcPct val="160000"/>
              </a:lnSpc>
              <a:spcBef>
                <a:spcPts val="0"/>
              </a:spcBef>
              <a:buNone/>
            </a:pPr>
            <a:r>
              <a:rPr lang="en-US" altLang="zh-CN" sz="1900" dirty="0"/>
              <a:t>	</a:t>
            </a:r>
            <a:r>
              <a:rPr lang="zh-CN" altLang="en-US" sz="1900" dirty="0"/>
              <a:t>赋值语句除了以上表示形式以外，还有一种</a:t>
            </a:r>
            <a:r>
              <a:rPr lang="zh-CN" altLang="en-US" sz="1900" dirty="0">
                <a:solidFill>
                  <a:srgbClr val="FF0000"/>
                </a:solidFill>
              </a:rPr>
              <a:t>同步赋值语句</a:t>
            </a:r>
            <a:r>
              <a:rPr lang="zh-CN" altLang="en-US" sz="1900" dirty="0"/>
              <a:t>，同时给多个变量赋值，多个变量和赋值之间用“</a:t>
            </a:r>
            <a:r>
              <a:rPr lang="en-US" altLang="zh-CN" sz="1900" dirty="0"/>
              <a:t>,”</a:t>
            </a:r>
            <a:r>
              <a:rPr lang="zh-CN" altLang="en-US" sz="1900" dirty="0"/>
              <a:t>分隔。其基本格式如下：</a:t>
            </a:r>
          </a:p>
          <a:p>
            <a:pPr marL="0" indent="0" algn="just">
              <a:lnSpc>
                <a:spcPct val="160000"/>
              </a:lnSpc>
              <a:spcBef>
                <a:spcPts val="0"/>
              </a:spcBef>
              <a:buNone/>
            </a:pPr>
            <a:r>
              <a:rPr lang="en-US" altLang="zh-CN" sz="1900" dirty="0">
                <a:solidFill>
                  <a:srgbClr val="FF0000"/>
                </a:solidFill>
              </a:rPr>
              <a:t>	&lt;</a:t>
            </a:r>
            <a:r>
              <a:rPr lang="zh-CN" altLang="en-US" sz="1900" dirty="0">
                <a:solidFill>
                  <a:srgbClr val="FF0000"/>
                </a:solidFill>
              </a:rPr>
              <a:t>变量</a:t>
            </a:r>
            <a:r>
              <a:rPr lang="en-US" altLang="zh-CN" sz="1900" dirty="0">
                <a:solidFill>
                  <a:srgbClr val="FF0000"/>
                </a:solidFill>
              </a:rPr>
              <a:t>1&gt;,······,&lt;</a:t>
            </a:r>
            <a:r>
              <a:rPr lang="zh-CN" altLang="en-US" sz="1900" dirty="0">
                <a:solidFill>
                  <a:srgbClr val="FF0000"/>
                </a:solidFill>
              </a:rPr>
              <a:t>变量</a:t>
            </a:r>
            <a:r>
              <a:rPr lang="en-US" altLang="zh-CN" sz="1900" dirty="0">
                <a:solidFill>
                  <a:srgbClr val="FF0000"/>
                </a:solidFill>
              </a:rPr>
              <a:t>N&gt; = &lt;</a:t>
            </a:r>
            <a:r>
              <a:rPr lang="zh-CN" altLang="en-US" sz="1900" dirty="0">
                <a:solidFill>
                  <a:srgbClr val="FF0000"/>
                </a:solidFill>
              </a:rPr>
              <a:t>表达式</a:t>
            </a:r>
            <a:r>
              <a:rPr lang="en-US" altLang="zh-CN" sz="1900" dirty="0">
                <a:solidFill>
                  <a:srgbClr val="FF0000"/>
                </a:solidFill>
              </a:rPr>
              <a:t>1&gt;, ······,&lt;</a:t>
            </a:r>
            <a:r>
              <a:rPr lang="zh-CN" altLang="en-US" sz="1900" dirty="0">
                <a:solidFill>
                  <a:srgbClr val="FF0000"/>
                </a:solidFill>
              </a:rPr>
              <a:t>表达式</a:t>
            </a:r>
            <a:r>
              <a:rPr lang="en-US" altLang="zh-CN" sz="1900" dirty="0">
                <a:solidFill>
                  <a:srgbClr val="FF0000"/>
                </a:solidFill>
              </a:rPr>
              <a:t>N&gt;</a:t>
            </a:r>
          </a:p>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900" dirty="0"/>
              <a:t>同步赋值会同时运算等号右侧的所有表达式，并一次性将右侧表达式结果分别赋值给左侧的对应变量，可以实现同时给多个变量赋值。例如：</a:t>
            </a:r>
          </a:p>
          <a:p>
            <a:pPr marL="0" indent="0" algn="just">
              <a:lnSpc>
                <a:spcPct val="160000"/>
              </a:lnSpc>
              <a:spcBef>
                <a:spcPts val="0"/>
              </a:spcBef>
              <a:buNone/>
            </a:pPr>
            <a:endParaRPr lang="zh-CN" altLang="en-US" sz="1600" dirty="0">
              <a:latin typeface="宋体" panose="02010600030101010101" pitchFamily="2" charset="-122"/>
              <a:ea typeface="宋体" panose="02010600030101010101" pitchFamily="2" charset="-122"/>
            </a:endParaRPr>
          </a:p>
        </p:txBody>
      </p:sp>
      <p:graphicFrame>
        <p:nvGraphicFramePr>
          <p:cNvPr id="13" name="表格 12">
            <a:extLst>
              <a:ext uri="{FF2B5EF4-FFF2-40B4-BE49-F238E27FC236}">
                <a16:creationId xmlns:a16="http://schemas.microsoft.com/office/drawing/2014/main" id="{9B8C3AA4-4C2F-43A9-AE45-9F4F77F29EEC}"/>
              </a:ext>
            </a:extLst>
          </p:cNvPr>
          <p:cNvGraphicFramePr>
            <a:graphicFrameLocks noGrp="1"/>
          </p:cNvGraphicFramePr>
          <p:nvPr>
            <p:extLst>
              <p:ext uri="{D42A27DB-BD31-4B8C-83A1-F6EECF244321}">
                <p14:modId xmlns:p14="http://schemas.microsoft.com/office/powerpoint/2010/main" val="1062026744"/>
              </p:ext>
            </p:extLst>
          </p:nvPr>
        </p:nvGraphicFramePr>
        <p:xfrm>
          <a:off x="1105660" y="5174446"/>
          <a:ext cx="9980681" cy="82296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n = 3</a:t>
                      </a:r>
                      <a:endParaRPr lang="zh-CN" altLang="zh-CN" sz="1600" b="1" kern="1200" dirty="0">
                        <a:solidFill>
                          <a:schemeClr val="lt1"/>
                        </a:solidFill>
                        <a:effectLst/>
                        <a:latin typeface="+mn-lt"/>
                        <a:ea typeface="+mn-ea"/>
                        <a:cs typeface="+mn-cs"/>
                      </a:endParaRPr>
                    </a:p>
                    <a:p>
                      <a:r>
                        <a:rPr lang="en-US" altLang="zh-CN" sz="1600" b="1" kern="1200" dirty="0" err="1">
                          <a:solidFill>
                            <a:schemeClr val="lt1"/>
                          </a:solidFill>
                          <a:effectLst/>
                          <a:latin typeface="+mn-lt"/>
                          <a:ea typeface="+mn-ea"/>
                          <a:cs typeface="+mn-cs"/>
                        </a:rPr>
                        <a:t>x,y</a:t>
                      </a:r>
                      <a:r>
                        <a:rPr lang="en-US" altLang="zh-CN" sz="1600" b="1" kern="1200" dirty="0">
                          <a:solidFill>
                            <a:schemeClr val="lt1"/>
                          </a:solidFill>
                          <a:effectLst/>
                          <a:latin typeface="+mn-lt"/>
                          <a:ea typeface="+mn-ea"/>
                          <a:cs typeface="+mn-cs"/>
                        </a:rPr>
                        <a:t> = n+1,n+2</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x,y</a:t>
                      </a:r>
                      <a:r>
                        <a:rPr lang="en-US" altLang="zh-CN" sz="1600" b="1" kern="1200" dirty="0">
                          <a:solidFill>
                            <a:schemeClr val="lt1"/>
                          </a:solidFill>
                          <a:effectLst/>
                          <a:latin typeface="+mn-lt"/>
                          <a:ea typeface="+mn-ea"/>
                          <a:cs typeface="+mn-cs"/>
                        </a:rPr>
                        <a:t>)</a:t>
                      </a:r>
                      <a:endParaRPr lang="en-US" altLang="zh-CN" sz="1800" b="1" i="0"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14" name="矩形 13">
            <a:extLst>
              <a:ext uri="{FF2B5EF4-FFF2-40B4-BE49-F238E27FC236}">
                <a16:creationId xmlns:a16="http://schemas.microsoft.com/office/drawing/2014/main" id="{8965A682-6778-4FBB-B458-7EACFF6FFA84}"/>
              </a:ext>
            </a:extLst>
          </p:cNvPr>
          <p:cNvSpPr/>
          <p:nvPr/>
        </p:nvSpPr>
        <p:spPr>
          <a:xfrm>
            <a:off x="1104900" y="6059455"/>
            <a:ext cx="9980681" cy="338554"/>
          </a:xfrm>
          <a:prstGeom prst="rect">
            <a:avLst/>
          </a:prstGeom>
        </p:spPr>
        <p:txBody>
          <a:bodyPr wrap="square">
            <a:spAutoFit/>
          </a:bodyPr>
          <a:lstStyle/>
          <a:p>
            <a:r>
              <a:rPr lang="en-US" altLang="zh-CN" sz="1600" dirty="0"/>
              <a:t>4 5</a:t>
            </a:r>
            <a:endParaRPr lang="zh-CN" altLang="zh-CN" sz="1600" dirty="0"/>
          </a:p>
        </p:txBody>
      </p:sp>
      <p:sp>
        <p:nvSpPr>
          <p:cNvPr id="7" name="Content Placeholder 13">
            <a:extLst>
              <a:ext uri="{FF2B5EF4-FFF2-40B4-BE49-F238E27FC236}">
                <a16:creationId xmlns:a16="http://schemas.microsoft.com/office/drawing/2014/main" id="{BAB4F312-A372-4123-951F-D9E157484962}"/>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 </a:t>
            </a:r>
            <a:r>
              <a:rPr lang="zh-CN" altLang="en-US" dirty="0"/>
              <a:t>赋值语句</a:t>
            </a:r>
          </a:p>
        </p:txBody>
      </p:sp>
    </p:spTree>
    <p:extLst>
      <p:ext uri="{BB962C8B-B14F-4D97-AF65-F5344CB8AC3E}">
        <p14:creationId xmlns:p14="http://schemas.microsoft.com/office/powerpoint/2010/main" val="315807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latin typeface="宋体" panose="02010600030101010101" pitchFamily="2" charset="-122"/>
                <a:ea typeface="宋体" panose="02010600030101010101" pitchFamily="2" charset="-122"/>
              </a:rPr>
              <a:t> </a:t>
            </a:r>
            <a:r>
              <a:rPr lang="en-US" altLang="zh-CN" dirty="0"/>
              <a:t>3.1 Python</a:t>
            </a:r>
            <a:r>
              <a:rPr lang="zh-CN" altLang="en-US" dirty="0"/>
              <a:t>程序格式规范</a:t>
            </a:r>
            <a:endParaRPr lang="en-US" dirty="0"/>
          </a:p>
        </p:txBody>
      </p:sp>
    </p:spTree>
    <p:extLst>
      <p:ext uri="{BB962C8B-B14F-4D97-AF65-F5344CB8AC3E}">
        <p14:creationId xmlns:p14="http://schemas.microsoft.com/office/powerpoint/2010/main" val="417224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1699" y="2221487"/>
            <a:ext cx="9982200" cy="96203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同步赋值的另一个应用是可以同步实现两个变量值的互换。</a:t>
            </a:r>
          </a:p>
          <a:p>
            <a:pPr marL="0" indent="0" algn="just">
              <a:lnSpc>
                <a:spcPct val="160000"/>
              </a:lnSpc>
              <a:spcBef>
                <a:spcPts val="0"/>
              </a:spcBef>
              <a:buNone/>
            </a:pPr>
            <a:r>
              <a:rPr lang="en-US" altLang="zh-CN" sz="1800" dirty="0"/>
              <a:t>	</a:t>
            </a:r>
            <a:r>
              <a:rPr lang="zh-CN" altLang="en-US" sz="1800" dirty="0"/>
              <a:t>例如：互换两个变量</a:t>
            </a:r>
            <a:r>
              <a:rPr lang="en-US" altLang="zh-CN" sz="1800" dirty="0"/>
              <a:t>x</a:t>
            </a:r>
            <a:r>
              <a:rPr lang="zh-CN" altLang="en-US" sz="1800" dirty="0"/>
              <a:t>和</a:t>
            </a:r>
            <a:r>
              <a:rPr lang="en-US" altLang="zh-CN" sz="1800" dirty="0"/>
              <a:t>y</a:t>
            </a:r>
            <a:r>
              <a:rPr lang="zh-CN" altLang="en-US" sz="1800" dirty="0"/>
              <a:t>的值，代码如下：</a:t>
            </a:r>
          </a:p>
        </p:txBody>
      </p:sp>
      <p:graphicFrame>
        <p:nvGraphicFramePr>
          <p:cNvPr id="13" name="表格 12">
            <a:extLst>
              <a:ext uri="{FF2B5EF4-FFF2-40B4-BE49-F238E27FC236}">
                <a16:creationId xmlns:a16="http://schemas.microsoft.com/office/drawing/2014/main" id="{9B8C3AA4-4C2F-43A9-AE45-9F4F77F29EEC}"/>
              </a:ext>
            </a:extLst>
          </p:cNvPr>
          <p:cNvGraphicFramePr>
            <a:graphicFrameLocks noGrp="1"/>
          </p:cNvGraphicFramePr>
          <p:nvPr>
            <p:extLst>
              <p:ext uri="{D42A27DB-BD31-4B8C-83A1-F6EECF244321}">
                <p14:modId xmlns:p14="http://schemas.microsoft.com/office/powerpoint/2010/main" val="3850690327"/>
              </p:ext>
            </p:extLst>
          </p:nvPr>
        </p:nvGraphicFramePr>
        <p:xfrm>
          <a:off x="1122459" y="3429266"/>
          <a:ext cx="9980681" cy="13106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x = 4</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y = 6</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x,y</a:t>
                      </a:r>
                      <a:r>
                        <a:rPr lang="en-US" altLang="zh-CN" sz="1600" b="1" kern="1200" dirty="0">
                          <a:solidFill>
                            <a:schemeClr val="lt1"/>
                          </a:solidFill>
                          <a:effectLst/>
                          <a:latin typeface="+mn-lt"/>
                          <a:ea typeface="+mn-ea"/>
                          <a:cs typeface="+mn-cs"/>
                        </a:rPr>
                        <a:t>)</a:t>
                      </a:r>
                      <a:endParaRPr lang="zh-CN" altLang="zh-CN" sz="1600" b="1" kern="1200" dirty="0">
                        <a:solidFill>
                          <a:schemeClr val="lt1"/>
                        </a:solidFill>
                        <a:effectLst/>
                        <a:latin typeface="+mn-lt"/>
                        <a:ea typeface="+mn-ea"/>
                        <a:cs typeface="+mn-cs"/>
                      </a:endParaRPr>
                    </a:p>
                    <a:p>
                      <a:r>
                        <a:rPr lang="en-US" altLang="zh-CN" sz="1600" b="1" kern="1200" dirty="0" err="1">
                          <a:solidFill>
                            <a:schemeClr val="lt1"/>
                          </a:solidFill>
                          <a:effectLst/>
                          <a:latin typeface="+mn-lt"/>
                          <a:ea typeface="+mn-ea"/>
                          <a:cs typeface="+mn-cs"/>
                        </a:rPr>
                        <a:t>x,y</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y,x</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x,y</a:t>
                      </a:r>
                      <a:r>
                        <a:rPr lang="en-US" altLang="zh-CN" sz="1600" b="1" kern="1200" dirty="0">
                          <a:solidFill>
                            <a:schemeClr val="lt1"/>
                          </a:solidFill>
                          <a:effectLst/>
                          <a:latin typeface="+mn-lt"/>
                          <a:ea typeface="+mn-ea"/>
                          <a:cs typeface="+mn-cs"/>
                        </a:rPr>
                        <a:t>)</a:t>
                      </a:r>
                      <a:endParaRPr lang="en-US" altLang="zh-CN" sz="1600" b="1" i="0"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14" name="矩形 13">
            <a:extLst>
              <a:ext uri="{FF2B5EF4-FFF2-40B4-BE49-F238E27FC236}">
                <a16:creationId xmlns:a16="http://schemas.microsoft.com/office/drawing/2014/main" id="{8965A682-6778-4FBB-B458-7EACFF6FFA84}"/>
              </a:ext>
            </a:extLst>
          </p:cNvPr>
          <p:cNvSpPr/>
          <p:nvPr/>
        </p:nvSpPr>
        <p:spPr>
          <a:xfrm>
            <a:off x="1104141" y="4888006"/>
            <a:ext cx="9980681" cy="584775"/>
          </a:xfrm>
          <a:prstGeom prst="rect">
            <a:avLst/>
          </a:prstGeom>
        </p:spPr>
        <p:txBody>
          <a:bodyPr wrap="square">
            <a:spAutoFit/>
          </a:bodyPr>
          <a:lstStyle/>
          <a:p>
            <a:r>
              <a:rPr lang="en-US" altLang="zh-CN" sz="1600" dirty="0"/>
              <a:t>4 6</a:t>
            </a:r>
            <a:endParaRPr lang="zh-CN" altLang="zh-CN" sz="1600" dirty="0"/>
          </a:p>
          <a:p>
            <a:r>
              <a:rPr lang="en-US" altLang="zh-CN" sz="1600" dirty="0"/>
              <a:t>6 4</a:t>
            </a:r>
            <a:endParaRPr lang="zh-CN" altLang="zh-CN" sz="1600" dirty="0"/>
          </a:p>
        </p:txBody>
      </p:sp>
      <p:sp>
        <p:nvSpPr>
          <p:cNvPr id="8" name="Content Placeholder 13">
            <a:extLst>
              <a:ext uri="{FF2B5EF4-FFF2-40B4-BE49-F238E27FC236}">
                <a16:creationId xmlns:a16="http://schemas.microsoft.com/office/drawing/2014/main" id="{20AB47F4-4D08-4104-ACB6-3F40984DDF7D}"/>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 </a:t>
            </a:r>
            <a:r>
              <a:rPr lang="zh-CN" altLang="en-US" dirty="0"/>
              <a:t>赋值语句</a:t>
            </a:r>
          </a:p>
        </p:txBody>
      </p:sp>
      <p:grpSp>
        <p:nvGrpSpPr>
          <p:cNvPr id="10" name="组合 9">
            <a:extLst>
              <a:ext uri="{FF2B5EF4-FFF2-40B4-BE49-F238E27FC236}">
                <a16:creationId xmlns:a16="http://schemas.microsoft.com/office/drawing/2014/main" id="{48854C8A-E3AC-46BA-96D9-ADA4F2683F25}"/>
              </a:ext>
            </a:extLst>
          </p:cNvPr>
          <p:cNvGrpSpPr/>
          <p:nvPr/>
        </p:nvGrpSpPr>
        <p:grpSpPr>
          <a:xfrm>
            <a:off x="7885155" y="2799182"/>
            <a:ext cx="4144285" cy="2048457"/>
            <a:chOff x="7556303" y="3060441"/>
            <a:chExt cx="4144285" cy="2351314"/>
          </a:xfrm>
        </p:grpSpPr>
        <p:sp>
          <p:nvSpPr>
            <p:cNvPr id="11" name="对话气泡: 椭圆形 10">
              <a:extLst>
                <a:ext uri="{FF2B5EF4-FFF2-40B4-BE49-F238E27FC236}">
                  <a16:creationId xmlns:a16="http://schemas.microsoft.com/office/drawing/2014/main" id="{C6057867-34E2-48C1-8B28-C5DDB69BE066}"/>
                </a:ext>
              </a:extLst>
            </p:cNvPr>
            <p:cNvSpPr/>
            <p:nvPr/>
          </p:nvSpPr>
          <p:spPr>
            <a:xfrm>
              <a:off x="7556303" y="3060441"/>
              <a:ext cx="4144285" cy="2351314"/>
            </a:xfrm>
            <a:prstGeom prst="wedgeEllipseCallout">
              <a:avLst>
                <a:gd name="adj1" fmla="val -64286"/>
                <a:gd name="adj2" fmla="val 213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5" name="文本框 14">
              <a:extLst>
                <a:ext uri="{FF2B5EF4-FFF2-40B4-BE49-F238E27FC236}">
                  <a16:creationId xmlns:a16="http://schemas.microsoft.com/office/drawing/2014/main" id="{B95B4521-888A-4B09-A486-569EA376D422}"/>
                </a:ext>
              </a:extLst>
            </p:cNvPr>
            <p:cNvSpPr txBox="1"/>
            <p:nvPr/>
          </p:nvSpPr>
          <p:spPr>
            <a:xfrm>
              <a:off x="7911613" y="3687276"/>
              <a:ext cx="3601616" cy="1130497"/>
            </a:xfrm>
            <a:prstGeom prst="rect">
              <a:avLst/>
            </a:prstGeom>
            <a:noFill/>
          </p:spPr>
          <p:txBody>
            <a:bodyPr wrap="square" rtlCol="0">
              <a:spAutoFit/>
            </a:bodyPr>
            <a:lstStyle/>
            <a:p>
              <a:pPr marL="285750" lvl="1" indent="-285750" algn="just">
                <a:spcBef>
                  <a:spcPts val="1200"/>
                </a:spcBef>
                <a:buFont typeface="Arial" panose="020B0604020202020204" pitchFamily="34" charset="0"/>
                <a:buChar char="•"/>
              </a:pPr>
              <a:r>
                <a:rPr lang="zh-CN" altLang="en-US" sz="1600" dirty="0">
                  <a:solidFill>
                    <a:schemeClr val="tx1">
                      <a:lumMod val="50000"/>
                    </a:schemeClr>
                  </a:solidFill>
                  <a:latin typeface="宋体" panose="02010600030101010101" pitchFamily="2" charset="-122"/>
                  <a:ea typeface="宋体" panose="02010600030101010101" pitchFamily="2" charset="-122"/>
                </a:rPr>
                <a:t>代码中的</a:t>
              </a:r>
              <a:r>
                <a:rPr lang="zh-CN" altLang="en-US" sz="1600" dirty="0">
                  <a:solidFill>
                    <a:srgbClr val="FF0000"/>
                  </a:solidFill>
                  <a:latin typeface="宋体" panose="02010600030101010101" pitchFamily="2" charset="-122"/>
                  <a:ea typeface="宋体" panose="02010600030101010101" pitchFamily="2" charset="-122"/>
                </a:rPr>
                <a:t>前两行</a:t>
              </a:r>
              <a:r>
                <a:rPr lang="zh-CN" altLang="en-US" sz="1600" dirty="0">
                  <a:solidFill>
                    <a:schemeClr val="tx1">
                      <a:lumMod val="50000"/>
                    </a:schemeClr>
                  </a:solidFill>
                  <a:latin typeface="宋体" panose="02010600030101010101" pitchFamily="2" charset="-122"/>
                  <a:ea typeface="宋体" panose="02010600030101010101" pitchFamily="2" charset="-122"/>
                </a:rPr>
                <a:t>分别给变量</a:t>
              </a:r>
              <a:r>
                <a:rPr lang="en-US" altLang="zh-CN" sz="1600" dirty="0">
                  <a:solidFill>
                    <a:schemeClr val="tx1">
                      <a:lumMod val="50000"/>
                    </a:schemeClr>
                  </a:solidFill>
                  <a:latin typeface="宋体" panose="02010600030101010101" pitchFamily="2" charset="-122"/>
                  <a:ea typeface="宋体" panose="02010600030101010101" pitchFamily="2" charset="-122"/>
                </a:rPr>
                <a:t>x</a:t>
              </a:r>
              <a:r>
                <a:rPr lang="zh-CN" altLang="en-US" sz="1600" dirty="0">
                  <a:solidFill>
                    <a:schemeClr val="tx1">
                      <a:lumMod val="50000"/>
                    </a:schemeClr>
                  </a:solidFill>
                  <a:latin typeface="宋体" panose="02010600030101010101" pitchFamily="2" charset="-122"/>
                  <a:ea typeface="宋体" panose="02010600030101010101" pitchFamily="2" charset="-122"/>
                </a:rPr>
                <a:t>和</a:t>
              </a:r>
              <a:r>
                <a:rPr lang="en-US" altLang="zh-CN" sz="1600" dirty="0">
                  <a:solidFill>
                    <a:schemeClr val="tx1">
                      <a:lumMod val="50000"/>
                    </a:schemeClr>
                  </a:solidFill>
                  <a:latin typeface="宋体" panose="02010600030101010101" pitchFamily="2" charset="-122"/>
                  <a:ea typeface="宋体" panose="02010600030101010101" pitchFamily="2" charset="-122"/>
                </a:rPr>
                <a:t>y</a:t>
              </a:r>
              <a:r>
                <a:rPr lang="zh-CN" altLang="en-US" sz="1600" dirty="0">
                  <a:solidFill>
                    <a:schemeClr val="tx1">
                      <a:lumMod val="50000"/>
                    </a:schemeClr>
                  </a:solidFill>
                  <a:latin typeface="宋体" panose="02010600030101010101" pitchFamily="2" charset="-122"/>
                  <a:ea typeface="宋体" panose="02010600030101010101" pitchFamily="2" charset="-122"/>
                </a:rPr>
                <a:t>赋值为</a:t>
              </a:r>
              <a:r>
                <a:rPr lang="en-US" altLang="zh-CN" sz="1600" dirty="0">
                  <a:solidFill>
                    <a:schemeClr val="tx1">
                      <a:lumMod val="50000"/>
                    </a:schemeClr>
                  </a:solidFill>
                  <a:latin typeface="宋体" panose="02010600030101010101" pitchFamily="2" charset="-122"/>
                  <a:ea typeface="宋体" panose="02010600030101010101" pitchFamily="2" charset="-122"/>
                </a:rPr>
                <a:t>4</a:t>
              </a:r>
              <a:r>
                <a:rPr lang="zh-CN" altLang="en-US" sz="1600" dirty="0">
                  <a:solidFill>
                    <a:schemeClr val="tx1">
                      <a:lumMod val="50000"/>
                    </a:schemeClr>
                  </a:solidFill>
                  <a:latin typeface="宋体" panose="02010600030101010101" pitchFamily="2" charset="-122"/>
                  <a:ea typeface="宋体" panose="02010600030101010101" pitchFamily="2" charset="-122"/>
                </a:rPr>
                <a:t>和</a:t>
              </a:r>
              <a:r>
                <a:rPr lang="en-US" altLang="zh-CN" sz="1600" dirty="0">
                  <a:solidFill>
                    <a:schemeClr val="tx1">
                      <a:lumMod val="50000"/>
                    </a:schemeClr>
                  </a:solidFill>
                  <a:latin typeface="宋体" panose="02010600030101010101" pitchFamily="2" charset="-122"/>
                  <a:ea typeface="宋体" panose="02010600030101010101" pitchFamily="2" charset="-122"/>
                </a:rPr>
                <a:t>6</a:t>
              </a:r>
              <a:r>
                <a:rPr lang="zh-CN" altLang="en-US" sz="1600" dirty="0">
                  <a:solidFill>
                    <a:schemeClr val="tx1">
                      <a:lumMod val="50000"/>
                    </a:schemeClr>
                  </a:solidFill>
                  <a:latin typeface="宋体" panose="02010600030101010101" pitchFamily="2" charset="-122"/>
                  <a:ea typeface="宋体" panose="02010600030101010101" pitchFamily="2" charset="-122"/>
                </a:rPr>
                <a:t>，并打印结果</a:t>
              </a:r>
              <a:endParaRPr lang="en-US" altLang="zh-CN" sz="1600" dirty="0">
                <a:solidFill>
                  <a:schemeClr val="tx1">
                    <a:lumMod val="50000"/>
                  </a:schemeClr>
                </a:solidFill>
                <a:latin typeface="宋体" panose="02010600030101010101" pitchFamily="2" charset="-122"/>
                <a:ea typeface="宋体" panose="02010600030101010101" pitchFamily="2" charset="-122"/>
              </a:endParaRPr>
            </a:p>
            <a:p>
              <a:pPr marL="285750" lvl="1" indent="-285750" algn="just">
                <a:spcBef>
                  <a:spcPts val="1200"/>
                </a:spcBef>
                <a:buFont typeface="Arial" panose="020B0604020202020204" pitchFamily="34" charset="0"/>
                <a:buChar char="•"/>
              </a:pPr>
              <a:r>
                <a:rPr lang="zh-CN" altLang="en-US" sz="1600" dirty="0">
                  <a:solidFill>
                    <a:srgbClr val="FF0000"/>
                  </a:solidFill>
                  <a:latin typeface="宋体" panose="02010600030101010101" pitchFamily="2" charset="-122"/>
                  <a:ea typeface="宋体" panose="02010600030101010101" pitchFamily="2" charset="-122"/>
                </a:rPr>
                <a:t>第四行</a:t>
              </a:r>
              <a:r>
                <a:rPr lang="zh-CN" altLang="en-US" sz="1600" dirty="0">
                  <a:solidFill>
                    <a:schemeClr val="tx1">
                      <a:lumMod val="50000"/>
                    </a:schemeClr>
                  </a:solidFill>
                  <a:latin typeface="宋体" panose="02010600030101010101" pitchFamily="2" charset="-122"/>
                  <a:ea typeface="宋体" panose="02010600030101010101" pitchFamily="2" charset="-122"/>
                </a:rPr>
                <a:t>互换了两个变量的值</a:t>
              </a:r>
            </a:p>
          </p:txBody>
        </p:sp>
      </p:grpSp>
    </p:spTree>
    <p:extLst>
      <p:ext uri="{BB962C8B-B14F-4D97-AF65-F5344CB8AC3E}">
        <p14:creationId xmlns:p14="http://schemas.microsoft.com/office/powerpoint/2010/main" val="38226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 </a:t>
            </a:r>
            <a:r>
              <a:rPr lang="zh-CN" altLang="en-US" dirty="0"/>
              <a:t>引用</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195206"/>
            <a:ext cx="9982200" cy="38208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800" dirty="0"/>
              <a:t>Python</a:t>
            </a:r>
            <a:r>
              <a:rPr lang="zh-CN" altLang="en-US" sz="1800" dirty="0"/>
              <a:t>语言提供了众多的内置软件包和第三方库供程序员使用，在程序开发过程中，常常需要调用当前程序之外的软件包或者第三库提供的功能模块，这个过程叫做“引用”。</a:t>
            </a:r>
            <a:r>
              <a:rPr lang="en-US" altLang="zh-CN" sz="1800" dirty="0"/>
              <a:t>Python</a:t>
            </a:r>
            <a:r>
              <a:rPr lang="zh-CN" altLang="en-US" sz="1800" dirty="0"/>
              <a:t>语言使用</a:t>
            </a:r>
            <a:r>
              <a:rPr lang="en-US" altLang="zh-CN" sz="1800" dirty="0"/>
              <a:t>import</a:t>
            </a:r>
            <a:r>
              <a:rPr lang="zh-CN" altLang="en-US" sz="1800" dirty="0"/>
              <a:t>保留字引用当前程序以外的软件包和功能库，使用方式如下：</a:t>
            </a:r>
          </a:p>
          <a:p>
            <a:pPr marL="0" indent="0" algn="just">
              <a:lnSpc>
                <a:spcPct val="160000"/>
              </a:lnSpc>
              <a:spcBef>
                <a:spcPts val="0"/>
              </a:spcBef>
              <a:buNone/>
            </a:pPr>
            <a:r>
              <a:rPr lang="en-US" altLang="zh-CN" sz="1900" b="1" dirty="0">
                <a:latin typeface="宋体" panose="02010600030101010101" pitchFamily="2" charset="-122"/>
                <a:ea typeface="宋体" panose="02010600030101010101" pitchFamily="2" charset="-122"/>
              </a:rPr>
              <a:t>	</a:t>
            </a:r>
            <a:r>
              <a:rPr lang="en-US" altLang="zh-CN" sz="1800" dirty="0">
                <a:solidFill>
                  <a:srgbClr val="FF0000"/>
                </a:solidFill>
              </a:rPr>
              <a:t>import &lt;</a:t>
            </a:r>
            <a:r>
              <a:rPr lang="zh-CN" altLang="en-US" sz="1800" dirty="0">
                <a:solidFill>
                  <a:srgbClr val="FF0000"/>
                </a:solidFill>
              </a:rPr>
              <a:t>功能库</a:t>
            </a:r>
            <a:r>
              <a:rPr lang="en-US" altLang="zh-CN" sz="1800" dirty="0">
                <a:solidFill>
                  <a:srgbClr val="FF0000"/>
                </a:solidFill>
              </a:rPr>
              <a:t>/</a:t>
            </a:r>
            <a:r>
              <a:rPr lang="zh-CN" altLang="en-US" sz="1800" dirty="0">
                <a:solidFill>
                  <a:srgbClr val="FF0000"/>
                </a:solidFill>
              </a:rPr>
              <a:t>软件包名称</a:t>
            </a:r>
            <a:r>
              <a:rPr lang="en-US" altLang="zh-CN" sz="1800" dirty="0">
                <a:solidFill>
                  <a:srgbClr val="FF0000"/>
                </a:solidFill>
              </a:rPr>
              <a:t>&gt;</a:t>
            </a:r>
          </a:p>
          <a:p>
            <a:pPr marL="0" indent="0" algn="just">
              <a:lnSpc>
                <a:spcPct val="160000"/>
              </a:lnSpc>
              <a:spcBef>
                <a:spcPts val="0"/>
              </a:spcBef>
              <a:buNone/>
            </a:pPr>
            <a:r>
              <a:rPr lang="en-US" altLang="zh-CN" sz="1900" b="1" dirty="0">
                <a:latin typeface="宋体" panose="02010600030101010101" pitchFamily="2" charset="-122"/>
                <a:ea typeface="宋体" panose="02010600030101010101" pitchFamily="2" charset="-122"/>
              </a:rPr>
              <a:t>	</a:t>
            </a:r>
            <a:r>
              <a:rPr lang="zh-CN" altLang="en-US" sz="1800" dirty="0"/>
              <a:t>引用软件包后，采用“</a:t>
            </a:r>
            <a:r>
              <a:rPr lang="en-US" altLang="zh-CN" sz="1800" dirty="0"/>
              <a:t>&lt;</a:t>
            </a:r>
            <a:r>
              <a:rPr lang="zh-CN" altLang="en-US" sz="1800" dirty="0"/>
              <a:t>包名称</a:t>
            </a:r>
            <a:r>
              <a:rPr lang="en-US" altLang="zh-CN" sz="1800" dirty="0"/>
              <a:t>&gt;.&lt;</a:t>
            </a:r>
            <a:r>
              <a:rPr lang="zh-CN" altLang="en-US" sz="1800" dirty="0"/>
              <a:t>函数名称</a:t>
            </a:r>
            <a:r>
              <a:rPr lang="en-US" altLang="zh-CN" sz="1800" dirty="0"/>
              <a:t>&gt;()”</a:t>
            </a:r>
            <a:r>
              <a:rPr lang="zh-CN" altLang="en-US" sz="1800" dirty="0"/>
              <a:t>方式调用包的功能函数，这种方式简称</a:t>
            </a:r>
            <a:r>
              <a:rPr lang="en-US" altLang="zh-CN" sz="1800" dirty="0"/>
              <a:t>A.B</a:t>
            </a:r>
            <a:r>
              <a:rPr lang="zh-CN" altLang="en-US" sz="1800" dirty="0"/>
              <a:t>方式。扩展来看，带有（</a:t>
            </a:r>
            <a:r>
              <a:rPr lang="en-US" altLang="zh-CN" sz="1800" dirty="0"/>
              <a:t>.</a:t>
            </a:r>
            <a:r>
              <a:rPr lang="zh-CN" altLang="en-US" sz="1800" dirty="0"/>
              <a:t>）的</a:t>
            </a:r>
            <a:r>
              <a:rPr lang="en-US" altLang="zh-CN" sz="1800" dirty="0"/>
              <a:t>A.B</a:t>
            </a:r>
            <a:r>
              <a:rPr lang="zh-CN" altLang="en-US" sz="1800" dirty="0"/>
              <a:t>或</a:t>
            </a:r>
            <a:r>
              <a:rPr lang="en-US" altLang="zh-CN" sz="1800" dirty="0"/>
              <a:t>A.B()</a:t>
            </a:r>
            <a:r>
              <a:rPr lang="zh-CN" altLang="en-US" sz="1800" dirty="0"/>
              <a:t>使用方式可以看作是面向对象的访问方式，其中</a:t>
            </a:r>
            <a:r>
              <a:rPr lang="en-US" altLang="zh-CN" sz="1800" dirty="0"/>
              <a:t>A</a:t>
            </a:r>
            <a:r>
              <a:rPr lang="zh-CN" altLang="en-US" sz="1800" dirty="0"/>
              <a:t>是对象或者类的名称，</a:t>
            </a:r>
            <a:r>
              <a:rPr lang="en-US" altLang="zh-CN" sz="1800" dirty="0"/>
              <a:t>B</a:t>
            </a:r>
            <a:r>
              <a:rPr lang="zh-CN" altLang="en-US" sz="1800" dirty="0"/>
              <a:t>是属性或方法名称。</a:t>
            </a:r>
            <a:endParaRPr lang="en-US" altLang="zh-CN" sz="1800" dirty="0"/>
          </a:p>
        </p:txBody>
      </p:sp>
    </p:spTree>
    <p:extLst>
      <p:ext uri="{BB962C8B-B14F-4D97-AF65-F5344CB8AC3E}">
        <p14:creationId xmlns:p14="http://schemas.microsoft.com/office/powerpoint/2010/main" val="146964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0779" y="2351457"/>
            <a:ext cx="9982200" cy="52228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800" dirty="0"/>
              <a:t>例如：</a:t>
            </a:r>
            <a:endParaRPr lang="en-US" altLang="zh-CN" sz="1800" dirty="0"/>
          </a:p>
        </p:txBody>
      </p:sp>
      <p:graphicFrame>
        <p:nvGraphicFramePr>
          <p:cNvPr id="13" name="表格 12">
            <a:extLst>
              <a:ext uri="{FF2B5EF4-FFF2-40B4-BE49-F238E27FC236}">
                <a16:creationId xmlns:a16="http://schemas.microsoft.com/office/drawing/2014/main" id="{9B8C3AA4-4C2F-43A9-AE45-9F4F77F29EEC}"/>
              </a:ext>
            </a:extLst>
          </p:cNvPr>
          <p:cNvGraphicFramePr>
            <a:graphicFrameLocks noGrp="1"/>
          </p:cNvGraphicFramePr>
          <p:nvPr>
            <p:extLst>
              <p:ext uri="{D42A27DB-BD31-4B8C-83A1-F6EECF244321}">
                <p14:modId xmlns:p14="http://schemas.microsoft.com/office/powerpoint/2010/main" val="545239547"/>
              </p:ext>
            </p:extLst>
          </p:nvPr>
        </p:nvGraphicFramePr>
        <p:xfrm>
          <a:off x="1144990" y="3068014"/>
          <a:ext cx="9958151" cy="640080"/>
        </p:xfrm>
        <a:graphic>
          <a:graphicData uri="http://schemas.openxmlformats.org/drawingml/2006/table">
            <a:tbl>
              <a:tblPr firstRow="1" bandRow="1">
                <a:tableStyleId>{5C22544A-7EE6-4342-B048-85BDC9FD1C3A}</a:tableStyleId>
              </a:tblPr>
              <a:tblGrid>
                <a:gridCol w="9958151">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import math</a:t>
                      </a:r>
                    </a:p>
                    <a:p>
                      <a:r>
                        <a:rPr lang="en-US" altLang="zh-CN" sz="1800" b="1" kern="1200" dirty="0" err="1">
                          <a:solidFill>
                            <a:schemeClr val="lt1"/>
                          </a:solidFill>
                          <a:effectLst/>
                          <a:latin typeface="+mn-lt"/>
                          <a:ea typeface="+mn-ea"/>
                          <a:cs typeface="+mn-cs"/>
                        </a:rPr>
                        <a:t>math.ceil</a:t>
                      </a:r>
                      <a:r>
                        <a:rPr lang="en-US" altLang="zh-CN" sz="1800" b="1" kern="1200" dirty="0">
                          <a:solidFill>
                            <a:schemeClr val="lt1"/>
                          </a:solidFill>
                          <a:effectLst/>
                          <a:latin typeface="+mn-lt"/>
                          <a:ea typeface="+mn-ea"/>
                          <a:cs typeface="+mn-cs"/>
                        </a:rPr>
                        <a:t>(5.23)           #</a:t>
                      </a:r>
                      <a:r>
                        <a:rPr lang="zh-CN" altLang="en-US" sz="1800" kern="1200" dirty="0">
                          <a:solidFill>
                            <a:schemeClr val="bg1"/>
                          </a:solidFill>
                          <a:latin typeface="+mn-lt"/>
                          <a:ea typeface="+mn-ea"/>
                          <a:cs typeface="+mn-cs"/>
                        </a:rPr>
                        <a:t>取大于等于</a:t>
                      </a:r>
                      <a:r>
                        <a:rPr lang="en-US" altLang="zh-CN" sz="1800" kern="1200" dirty="0">
                          <a:solidFill>
                            <a:schemeClr val="bg1"/>
                          </a:solidFill>
                          <a:latin typeface="+mn-lt"/>
                          <a:ea typeface="+mn-ea"/>
                          <a:cs typeface="+mn-cs"/>
                        </a:rPr>
                        <a:t>x</a:t>
                      </a:r>
                      <a:r>
                        <a:rPr lang="zh-CN" altLang="en-US" sz="1800" kern="1200" dirty="0">
                          <a:solidFill>
                            <a:schemeClr val="bg1"/>
                          </a:solidFill>
                          <a:latin typeface="+mn-lt"/>
                          <a:ea typeface="+mn-ea"/>
                          <a:cs typeface="+mn-cs"/>
                        </a:rPr>
                        <a:t>的最小的整数值，如果</a:t>
                      </a:r>
                      <a:r>
                        <a:rPr lang="en-US" altLang="zh-CN" sz="1800" kern="1200" dirty="0">
                          <a:solidFill>
                            <a:schemeClr val="bg1"/>
                          </a:solidFill>
                          <a:latin typeface="+mn-lt"/>
                          <a:ea typeface="+mn-ea"/>
                          <a:cs typeface="+mn-cs"/>
                        </a:rPr>
                        <a:t>x</a:t>
                      </a:r>
                      <a:r>
                        <a:rPr lang="zh-CN" altLang="en-US" sz="1800" kern="1200" dirty="0">
                          <a:solidFill>
                            <a:schemeClr val="bg1"/>
                          </a:solidFill>
                          <a:latin typeface="+mn-lt"/>
                          <a:ea typeface="+mn-ea"/>
                          <a:cs typeface="+mn-cs"/>
                        </a:rPr>
                        <a:t>是一个整数，则返回</a:t>
                      </a:r>
                      <a:r>
                        <a:rPr lang="en-US" altLang="zh-CN" sz="1800" kern="1200" dirty="0">
                          <a:solidFill>
                            <a:schemeClr val="bg1"/>
                          </a:solidFill>
                          <a:latin typeface="+mn-lt"/>
                          <a:ea typeface="+mn-ea"/>
                          <a:cs typeface="+mn-cs"/>
                        </a:rPr>
                        <a:t>x</a:t>
                      </a:r>
                    </a:p>
                  </a:txBody>
                  <a:tcPr/>
                </a:tc>
                <a:extLst>
                  <a:ext uri="{0D108BD9-81ED-4DB2-BD59-A6C34878D82A}">
                    <a16:rowId xmlns:a16="http://schemas.microsoft.com/office/drawing/2014/main" val="3026568749"/>
                  </a:ext>
                </a:extLst>
              </a:tr>
            </a:tbl>
          </a:graphicData>
        </a:graphic>
      </p:graphicFrame>
      <p:sp>
        <p:nvSpPr>
          <p:cNvPr id="14" name="矩形 13">
            <a:extLst>
              <a:ext uri="{FF2B5EF4-FFF2-40B4-BE49-F238E27FC236}">
                <a16:creationId xmlns:a16="http://schemas.microsoft.com/office/drawing/2014/main" id="{8965A682-6778-4FBB-B458-7EACFF6FFA84}"/>
              </a:ext>
            </a:extLst>
          </p:cNvPr>
          <p:cNvSpPr/>
          <p:nvPr/>
        </p:nvSpPr>
        <p:spPr>
          <a:xfrm>
            <a:off x="1104141" y="3742133"/>
            <a:ext cx="9980681" cy="369332"/>
          </a:xfrm>
          <a:prstGeom prst="rect">
            <a:avLst/>
          </a:prstGeom>
        </p:spPr>
        <p:txBody>
          <a:bodyPr wrap="square">
            <a:spAutoFit/>
          </a:bodyPr>
          <a:lstStyle/>
          <a:p>
            <a:r>
              <a:rPr lang="en-US" altLang="zh-CN" dirty="0">
                <a:latin typeface="Consolas" panose="020B0609020204030204" pitchFamily="49" charset="0"/>
              </a:rPr>
              <a:t>5</a:t>
            </a:r>
            <a:endParaRPr lang="zh-CN" altLang="zh-CN" dirty="0">
              <a:latin typeface="Consolas" panose="020B0609020204030204" pitchFamily="49" charset="0"/>
            </a:endParaRPr>
          </a:p>
        </p:txBody>
      </p:sp>
      <p:graphicFrame>
        <p:nvGraphicFramePr>
          <p:cNvPr id="7" name="表格 6">
            <a:extLst>
              <a:ext uri="{FF2B5EF4-FFF2-40B4-BE49-F238E27FC236}">
                <a16:creationId xmlns:a16="http://schemas.microsoft.com/office/drawing/2014/main" id="{394F1CF7-6D9F-4FAB-AD93-73B82A3F1028}"/>
              </a:ext>
            </a:extLst>
          </p:cNvPr>
          <p:cNvGraphicFramePr>
            <a:graphicFrameLocks noGrp="1"/>
          </p:cNvGraphicFramePr>
          <p:nvPr>
            <p:extLst>
              <p:ext uri="{D42A27DB-BD31-4B8C-83A1-F6EECF244321}">
                <p14:modId xmlns:p14="http://schemas.microsoft.com/office/powerpoint/2010/main" val="42547797"/>
              </p:ext>
            </p:extLst>
          </p:nvPr>
        </p:nvGraphicFramePr>
        <p:xfrm>
          <a:off x="1140779" y="4111465"/>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err="1">
                          <a:solidFill>
                            <a:schemeClr val="lt1"/>
                          </a:solidFill>
                          <a:effectLst/>
                          <a:latin typeface="+mn-lt"/>
                          <a:ea typeface="+mn-ea"/>
                          <a:cs typeface="+mn-cs"/>
                        </a:rPr>
                        <a:t>math.copysign</a:t>
                      </a:r>
                      <a:r>
                        <a:rPr lang="en-US" altLang="zh-CN" sz="1800" b="1" kern="1200" dirty="0">
                          <a:solidFill>
                            <a:schemeClr val="lt1"/>
                          </a:solidFill>
                          <a:effectLst/>
                          <a:latin typeface="+mn-lt"/>
                          <a:ea typeface="+mn-ea"/>
                          <a:cs typeface="+mn-cs"/>
                        </a:rPr>
                        <a:t>(2,-3)      #</a:t>
                      </a:r>
                      <a:r>
                        <a:rPr lang="en-US" altLang="zh-CN" sz="1800" b="1" kern="1200" dirty="0" err="1">
                          <a:solidFill>
                            <a:schemeClr val="lt1"/>
                          </a:solidFill>
                          <a:effectLst/>
                          <a:latin typeface="+mn-lt"/>
                          <a:ea typeface="+mn-ea"/>
                          <a:cs typeface="+mn-cs"/>
                        </a:rPr>
                        <a:t>copysign</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x,y</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把</a:t>
                      </a:r>
                      <a:r>
                        <a:rPr lang="en-US" altLang="zh-CN" sz="1800" b="1" kern="1200" dirty="0">
                          <a:solidFill>
                            <a:schemeClr val="lt1"/>
                          </a:solidFill>
                          <a:effectLst/>
                          <a:latin typeface="+mn-lt"/>
                          <a:ea typeface="+mn-ea"/>
                          <a:cs typeface="+mn-cs"/>
                        </a:rPr>
                        <a:t>y</a:t>
                      </a:r>
                      <a:r>
                        <a:rPr lang="zh-CN" altLang="zh-CN" sz="1800" b="1" kern="1200" dirty="0">
                          <a:solidFill>
                            <a:schemeClr val="lt1"/>
                          </a:solidFill>
                          <a:effectLst/>
                          <a:latin typeface="+mn-lt"/>
                          <a:ea typeface="+mn-ea"/>
                          <a:cs typeface="+mn-cs"/>
                        </a:rPr>
                        <a:t>的正负号加到</a:t>
                      </a:r>
                      <a:r>
                        <a:rPr lang="en-US" altLang="zh-CN" sz="1800" b="1" kern="1200" dirty="0">
                          <a:solidFill>
                            <a:schemeClr val="lt1"/>
                          </a:solidFill>
                          <a:effectLst/>
                          <a:latin typeface="+mn-lt"/>
                          <a:ea typeface="+mn-ea"/>
                          <a:cs typeface="+mn-cs"/>
                        </a:rPr>
                        <a:t>x</a:t>
                      </a:r>
                      <a:r>
                        <a:rPr lang="zh-CN" altLang="zh-CN" sz="1800" b="1" kern="1200" dirty="0">
                          <a:solidFill>
                            <a:schemeClr val="lt1"/>
                          </a:solidFill>
                          <a:effectLst/>
                          <a:latin typeface="+mn-lt"/>
                          <a:ea typeface="+mn-ea"/>
                          <a:cs typeface="+mn-cs"/>
                        </a:rPr>
                        <a:t>前面</a:t>
                      </a:r>
                      <a:endParaRPr lang="en-US" altLang="zh-C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5A7CD2E8-552E-4038-9E2A-7A85B99D5591}"/>
              </a:ext>
            </a:extLst>
          </p:cNvPr>
          <p:cNvSpPr/>
          <p:nvPr/>
        </p:nvSpPr>
        <p:spPr>
          <a:xfrm>
            <a:off x="1140779" y="4566879"/>
            <a:ext cx="9980681" cy="369332"/>
          </a:xfrm>
          <a:prstGeom prst="rect">
            <a:avLst/>
          </a:prstGeom>
        </p:spPr>
        <p:txBody>
          <a:bodyPr wrap="square">
            <a:spAutoFit/>
          </a:bodyPr>
          <a:lstStyle/>
          <a:p>
            <a:r>
              <a:rPr lang="en-US" altLang="zh-CN" dirty="0">
                <a:latin typeface="Consolas" panose="020B0609020204030204" pitchFamily="49" charset="0"/>
              </a:rPr>
              <a:t>-2.0</a:t>
            </a:r>
            <a:endParaRPr lang="zh-CN" altLang="zh-CN" dirty="0">
              <a:latin typeface="Consolas" panose="020B0609020204030204" pitchFamily="49" charset="0"/>
            </a:endParaRPr>
          </a:p>
        </p:txBody>
      </p:sp>
      <p:graphicFrame>
        <p:nvGraphicFramePr>
          <p:cNvPr id="10" name="表格 9">
            <a:extLst>
              <a:ext uri="{FF2B5EF4-FFF2-40B4-BE49-F238E27FC236}">
                <a16:creationId xmlns:a16="http://schemas.microsoft.com/office/drawing/2014/main" id="{9EF5F22C-D277-4DEF-83F5-327A7AF70675}"/>
              </a:ext>
            </a:extLst>
          </p:cNvPr>
          <p:cNvGraphicFramePr>
            <a:graphicFrameLocks noGrp="1"/>
          </p:cNvGraphicFramePr>
          <p:nvPr>
            <p:extLst>
              <p:ext uri="{D42A27DB-BD31-4B8C-83A1-F6EECF244321}">
                <p14:modId xmlns:p14="http://schemas.microsoft.com/office/powerpoint/2010/main" val="1965536350"/>
              </p:ext>
            </p:extLst>
          </p:nvPr>
        </p:nvGraphicFramePr>
        <p:xfrm>
          <a:off x="1120941" y="4950125"/>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err="1">
                          <a:solidFill>
                            <a:schemeClr val="lt1"/>
                          </a:solidFill>
                          <a:effectLst/>
                          <a:latin typeface="+mn-lt"/>
                          <a:ea typeface="+mn-ea"/>
                          <a:cs typeface="+mn-cs"/>
                        </a:rPr>
                        <a:t>math.pi</a:t>
                      </a:r>
                      <a:r>
                        <a:rPr lang="en-US" altLang="zh-CN" sz="1800" b="1" kern="1200" dirty="0">
                          <a:solidFill>
                            <a:schemeClr val="lt1"/>
                          </a:solidFill>
                          <a:effectLst/>
                          <a:latin typeface="+mn-lt"/>
                          <a:ea typeface="+mn-ea"/>
                          <a:cs typeface="+mn-cs"/>
                        </a:rPr>
                        <a:t>                  #pi</a:t>
                      </a:r>
                      <a:r>
                        <a:rPr lang="zh-CN" altLang="zh-CN" sz="1800" b="1" kern="1200" dirty="0">
                          <a:solidFill>
                            <a:schemeClr val="lt1"/>
                          </a:solidFill>
                          <a:effectLst/>
                          <a:latin typeface="+mn-lt"/>
                          <a:ea typeface="+mn-ea"/>
                          <a:cs typeface="+mn-cs"/>
                        </a:rPr>
                        <a:t>表示圆周率常量</a:t>
                      </a:r>
                      <a:endParaRPr lang="en-US" altLang="zh-C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CE875A37-A3BF-461D-8D75-1480E68BADA3}"/>
              </a:ext>
            </a:extLst>
          </p:cNvPr>
          <p:cNvSpPr/>
          <p:nvPr/>
        </p:nvSpPr>
        <p:spPr>
          <a:xfrm>
            <a:off x="1120941" y="5405539"/>
            <a:ext cx="9980681" cy="369332"/>
          </a:xfrm>
          <a:prstGeom prst="rect">
            <a:avLst/>
          </a:prstGeom>
        </p:spPr>
        <p:txBody>
          <a:bodyPr wrap="square">
            <a:spAutoFit/>
          </a:bodyPr>
          <a:lstStyle/>
          <a:p>
            <a:r>
              <a:rPr lang="en-US" altLang="zh-CN" dirty="0">
                <a:latin typeface="Consolas" panose="020B0609020204030204" pitchFamily="49" charset="0"/>
              </a:rPr>
              <a:t>3.141592653589793</a:t>
            </a:r>
            <a:endParaRPr lang="zh-CN" altLang="zh-CN" dirty="0">
              <a:latin typeface="Consolas" panose="020B0609020204030204" pitchFamily="49" charset="0"/>
            </a:endParaRPr>
          </a:p>
        </p:txBody>
      </p:sp>
      <p:sp>
        <p:nvSpPr>
          <p:cNvPr id="15" name="Content Placeholder 13">
            <a:extLst>
              <a:ext uri="{FF2B5EF4-FFF2-40B4-BE49-F238E27FC236}">
                <a16:creationId xmlns:a16="http://schemas.microsoft.com/office/drawing/2014/main" id="{5BF44499-E50B-4E52-9296-6F53FC700C45}"/>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 </a:t>
            </a:r>
            <a:r>
              <a:rPr lang="zh-CN" altLang="en-US" dirty="0"/>
              <a:t>引用</a:t>
            </a:r>
          </a:p>
        </p:txBody>
      </p:sp>
    </p:spTree>
    <p:extLst>
      <p:ext uri="{BB962C8B-B14F-4D97-AF65-F5344CB8AC3E}">
        <p14:creationId xmlns:p14="http://schemas.microsoft.com/office/powerpoint/2010/main" val="272280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 </a:t>
            </a:r>
            <a:r>
              <a:rPr lang="zh-CN" altLang="en-US" dirty="0"/>
              <a:t>输入输出函数</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533263"/>
            <a:ext cx="9982200" cy="278518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zh-CN" altLang="en-US" sz="1800" dirty="0"/>
              <a:t>计算机标准的输入输出操作是指从键盘上输入字符，然后在屏幕上显示运算结果的过程。</a:t>
            </a:r>
            <a:r>
              <a:rPr lang="en-US" altLang="zh-CN" sz="1800" dirty="0"/>
              <a:t>Python</a:t>
            </a:r>
            <a:r>
              <a:rPr lang="zh-CN" altLang="en-US" sz="1800" dirty="0"/>
              <a:t>语言中有</a:t>
            </a:r>
            <a:r>
              <a:rPr lang="en-US" altLang="zh-CN" sz="1800" dirty="0"/>
              <a:t>3</a:t>
            </a:r>
            <a:r>
              <a:rPr lang="zh-CN" altLang="en-US" sz="1800" dirty="0"/>
              <a:t>个重要的的输入输出函数，即</a:t>
            </a:r>
            <a:endParaRPr lang="en-US" altLang="zh-CN" sz="1800" dirty="0"/>
          </a:p>
          <a:p>
            <a:pPr marL="0" indent="0" algn="just">
              <a:lnSpc>
                <a:spcPct val="160000"/>
              </a:lnSpc>
              <a:spcBef>
                <a:spcPts val="0"/>
              </a:spcBef>
              <a:buNone/>
            </a:pPr>
            <a:endParaRPr lang="en-US" altLang="zh-CN" sz="1900" dirty="0">
              <a:latin typeface="宋体" panose="02010600030101010101" pitchFamily="2" charset="-122"/>
              <a:ea typeface="宋体" panose="02010600030101010101" pitchFamily="2" charset="-122"/>
            </a:endParaRPr>
          </a:p>
          <a:p>
            <a:pPr algn="just">
              <a:lnSpc>
                <a:spcPct val="160000"/>
              </a:lnSpc>
              <a:spcBef>
                <a:spcPts val="0"/>
              </a:spcBef>
            </a:pPr>
            <a:r>
              <a:rPr lang="en-US" altLang="zh-CN" sz="1800" dirty="0"/>
              <a:t>input()</a:t>
            </a:r>
            <a:r>
              <a:rPr lang="zh-CN" altLang="en-US" sz="1800" dirty="0"/>
              <a:t>函数：输入</a:t>
            </a:r>
            <a:endParaRPr lang="en-US" altLang="zh-CN" sz="1800" dirty="0"/>
          </a:p>
          <a:p>
            <a:pPr algn="just">
              <a:lnSpc>
                <a:spcPct val="160000"/>
              </a:lnSpc>
              <a:spcBef>
                <a:spcPts val="0"/>
              </a:spcBef>
            </a:pPr>
            <a:r>
              <a:rPr lang="en-US" altLang="zh-CN" sz="1800" dirty="0"/>
              <a:t>print()</a:t>
            </a:r>
            <a:r>
              <a:rPr lang="zh-CN" altLang="en-US" sz="1800" dirty="0"/>
              <a:t>函数：输出</a:t>
            </a:r>
            <a:endParaRPr lang="en-US" altLang="zh-CN" sz="1800" dirty="0"/>
          </a:p>
          <a:p>
            <a:pPr algn="just">
              <a:lnSpc>
                <a:spcPct val="160000"/>
              </a:lnSpc>
              <a:spcBef>
                <a:spcPts val="0"/>
              </a:spcBef>
            </a:pPr>
            <a:r>
              <a:rPr lang="en-US" altLang="zh-CN" sz="1800" dirty="0"/>
              <a:t>eval()</a:t>
            </a:r>
            <a:r>
              <a:rPr lang="zh-CN" altLang="en-US" sz="1800" dirty="0"/>
              <a:t>函数：转换操作</a:t>
            </a:r>
            <a:endParaRPr lang="en-US" altLang="zh-CN" sz="1800" dirty="0"/>
          </a:p>
        </p:txBody>
      </p:sp>
    </p:spTree>
    <p:extLst>
      <p:ext uri="{BB962C8B-B14F-4D97-AF65-F5344CB8AC3E}">
        <p14:creationId xmlns:p14="http://schemas.microsoft.com/office/powerpoint/2010/main" val="338467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272006"/>
            <a:ext cx="9982200" cy="3886198"/>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indent="-457200" algn="just">
              <a:lnSpc>
                <a:spcPct val="160000"/>
              </a:lnSpc>
              <a:spcBef>
                <a:spcPts val="0"/>
              </a:spcBef>
              <a:buFont typeface="+mj-ea"/>
              <a:buAutoNum type="circleNumDbPlain"/>
            </a:pPr>
            <a:r>
              <a:rPr lang="en-US" altLang="zh-CN" sz="1800" dirty="0"/>
              <a:t>input()</a:t>
            </a:r>
            <a:r>
              <a:rPr lang="zh-CN" altLang="en-US" sz="1800" dirty="0"/>
              <a:t>函数</a:t>
            </a:r>
          </a:p>
          <a:p>
            <a:pPr marL="0" indent="0" algn="just">
              <a:lnSpc>
                <a:spcPct val="160000"/>
              </a:lnSpc>
              <a:spcBef>
                <a:spcPts val="0"/>
              </a:spcBef>
              <a:buNone/>
            </a:pPr>
            <a:r>
              <a:rPr lang="en-US" altLang="zh-CN" sz="1800" dirty="0"/>
              <a:t>    input()</a:t>
            </a:r>
            <a:r>
              <a:rPr lang="zh-CN" altLang="en-US" sz="1800" dirty="0"/>
              <a:t>函数从控制台（键盘）获得用户的一行输入字符。在</a:t>
            </a:r>
            <a:r>
              <a:rPr lang="en-US" altLang="zh-CN" sz="1800" dirty="0"/>
              <a:t>Python 3.x</a:t>
            </a:r>
            <a:r>
              <a:rPr lang="zh-CN" altLang="en-US" sz="1800" dirty="0"/>
              <a:t>中，无论用户输入什么内容，</a:t>
            </a:r>
            <a:r>
              <a:rPr lang="en-US" altLang="zh-CN" sz="1800" dirty="0"/>
              <a:t>input</a:t>
            </a:r>
            <a:r>
              <a:rPr lang="zh-CN" altLang="en-US" sz="1800" dirty="0"/>
              <a:t>函数都以字符串类型返回结果，即函数接收任意任性输入，将所有输入默认为字符串处理，并返回字符串类型。</a:t>
            </a:r>
            <a:r>
              <a:rPr lang="en-US" altLang="zh-CN" sz="1800" dirty="0"/>
              <a:t>input()</a:t>
            </a:r>
            <a:r>
              <a:rPr lang="zh-CN" altLang="en-US" sz="1800" dirty="0"/>
              <a:t>函数可以包含一些提示性文字，用来提示用户，使用方式如下：</a:t>
            </a:r>
          </a:p>
          <a:p>
            <a:pPr marL="0" indent="0" algn="just">
              <a:lnSpc>
                <a:spcPct val="160000"/>
              </a:lnSpc>
              <a:spcBef>
                <a:spcPts val="0"/>
              </a:spcBef>
              <a:buNone/>
            </a:pPr>
            <a:r>
              <a:rPr lang="en-US" altLang="zh-CN" sz="1800" dirty="0"/>
              <a:t>    </a:t>
            </a:r>
            <a:r>
              <a:rPr lang="en-US" altLang="zh-CN" sz="1800" dirty="0">
                <a:solidFill>
                  <a:srgbClr val="FF0000"/>
                </a:solidFill>
              </a:rPr>
              <a:t>&lt;</a:t>
            </a:r>
            <a:r>
              <a:rPr lang="zh-CN" altLang="en-US" sz="1800" dirty="0">
                <a:solidFill>
                  <a:srgbClr val="FF0000"/>
                </a:solidFill>
              </a:rPr>
              <a:t>变量</a:t>
            </a:r>
            <a:r>
              <a:rPr lang="en-US" altLang="zh-CN" sz="1800" dirty="0">
                <a:solidFill>
                  <a:srgbClr val="FF0000"/>
                </a:solidFill>
              </a:rPr>
              <a:t>&gt; = input(&lt;</a:t>
            </a:r>
            <a:r>
              <a:rPr lang="zh-CN" altLang="en-US" sz="1800" dirty="0">
                <a:solidFill>
                  <a:srgbClr val="FF0000"/>
                </a:solidFill>
              </a:rPr>
              <a:t>提示性文字</a:t>
            </a:r>
            <a:r>
              <a:rPr lang="en-US" altLang="zh-CN" sz="1800" dirty="0">
                <a:solidFill>
                  <a:srgbClr val="FF0000"/>
                </a:solidFill>
              </a:rPr>
              <a:t>&gt;)</a:t>
            </a:r>
          </a:p>
          <a:p>
            <a:pPr marL="0" indent="0" algn="just">
              <a:lnSpc>
                <a:spcPct val="160000"/>
              </a:lnSpc>
              <a:spcBef>
                <a:spcPts val="0"/>
              </a:spcBef>
              <a:buNone/>
            </a:pPr>
            <a:r>
              <a:rPr lang="en-US" altLang="zh-CN" sz="1800" dirty="0"/>
              <a:t>    </a:t>
            </a:r>
            <a:r>
              <a:rPr lang="zh-CN" altLang="en-US" sz="1800" dirty="0"/>
              <a:t>需要注意：无论用户输入的是字符类型或是数值类型，</a:t>
            </a:r>
            <a:r>
              <a:rPr lang="en-US" altLang="zh-CN" sz="1800" dirty="0"/>
              <a:t>input()</a:t>
            </a:r>
            <a:r>
              <a:rPr lang="zh-CN" altLang="en-US" sz="1800" dirty="0"/>
              <a:t>函数统一按照字符串类型输出。为了在后续能够操作用户输入的信息，需要将输入指定一个变量。</a:t>
            </a:r>
          </a:p>
          <a:p>
            <a:pPr marL="0" indent="0" algn="just">
              <a:lnSpc>
                <a:spcPct val="160000"/>
              </a:lnSpc>
              <a:spcBef>
                <a:spcPts val="0"/>
              </a:spcBef>
              <a:buNone/>
            </a:pPr>
            <a:endParaRPr lang="en-US" altLang="zh-CN" sz="1900" dirty="0">
              <a:latin typeface="宋体" panose="02010600030101010101" pitchFamily="2" charset="-122"/>
              <a:ea typeface="宋体" panose="02010600030101010101" pitchFamily="2" charset="-122"/>
            </a:endParaRPr>
          </a:p>
        </p:txBody>
      </p:sp>
      <p:sp>
        <p:nvSpPr>
          <p:cNvPr id="5" name="Content Placeholder 13">
            <a:extLst>
              <a:ext uri="{FF2B5EF4-FFF2-40B4-BE49-F238E27FC236}">
                <a16:creationId xmlns:a16="http://schemas.microsoft.com/office/drawing/2014/main" id="{E6D0B857-C4F1-40B6-B2DA-182EAD9DE9CC}"/>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 </a:t>
            </a:r>
            <a:r>
              <a:rPr lang="zh-CN" altLang="en-US" dirty="0"/>
              <a:t>输入输出函数</a:t>
            </a:r>
          </a:p>
        </p:txBody>
      </p:sp>
    </p:spTree>
    <p:extLst>
      <p:ext uri="{BB962C8B-B14F-4D97-AF65-F5344CB8AC3E}">
        <p14:creationId xmlns:p14="http://schemas.microsoft.com/office/powerpoint/2010/main" val="326726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1700" y="2246582"/>
            <a:ext cx="9982200" cy="105543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lvl="0" indent="-457200" algn="just">
              <a:lnSpc>
                <a:spcPct val="160000"/>
              </a:lnSpc>
              <a:spcBef>
                <a:spcPts val="0"/>
              </a:spcBef>
              <a:buFont typeface="+mj-ea"/>
              <a:buAutoNum type="circleNumDbPlain"/>
            </a:pPr>
            <a:r>
              <a:rPr lang="en-US" altLang="zh-CN" sz="1800" dirty="0"/>
              <a:t>input()</a:t>
            </a:r>
            <a:r>
              <a:rPr lang="zh-CN" altLang="en-US" sz="1800" dirty="0"/>
              <a:t>函数</a:t>
            </a:r>
            <a:endParaRPr lang="en-US" altLang="zh-CN" sz="1800" dirty="0"/>
          </a:p>
          <a:p>
            <a:pPr marL="0" indent="0" algn="just">
              <a:lnSpc>
                <a:spcPct val="160000"/>
              </a:lnSpc>
              <a:spcBef>
                <a:spcPts val="0"/>
              </a:spcBef>
              <a:buNone/>
            </a:pPr>
            <a:r>
              <a:rPr lang="zh-CN" altLang="en-US" sz="1800" dirty="0"/>
              <a:t>例如：</a:t>
            </a:r>
            <a:endParaRPr lang="en-US" altLang="zh-CN" sz="1800" dirty="0"/>
          </a:p>
        </p:txBody>
      </p:sp>
      <p:graphicFrame>
        <p:nvGraphicFramePr>
          <p:cNvPr id="5" name="表格 4">
            <a:extLst>
              <a:ext uri="{FF2B5EF4-FFF2-40B4-BE49-F238E27FC236}">
                <a16:creationId xmlns:a16="http://schemas.microsoft.com/office/drawing/2014/main" id="{228968BC-022D-43D9-BF81-5AAD864EFC9F}"/>
              </a:ext>
            </a:extLst>
          </p:cNvPr>
          <p:cNvGraphicFramePr>
            <a:graphicFrameLocks noGrp="1"/>
          </p:cNvGraphicFramePr>
          <p:nvPr>
            <p:extLst>
              <p:ext uri="{D42A27DB-BD31-4B8C-83A1-F6EECF244321}">
                <p14:modId xmlns:p14="http://schemas.microsoft.com/office/powerpoint/2010/main" val="4221255093"/>
              </p:ext>
            </p:extLst>
          </p:nvPr>
        </p:nvGraphicFramePr>
        <p:xfrm>
          <a:off x="1122460" y="3494088"/>
          <a:ext cx="9980681" cy="82296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a = input("</a:t>
                      </a:r>
                      <a:r>
                        <a:rPr lang="zh-CN" altLang="zh-CN" sz="1600" b="1" kern="1200" dirty="0">
                          <a:solidFill>
                            <a:schemeClr val="lt1"/>
                          </a:solidFill>
                          <a:effectLst/>
                          <a:latin typeface="+mn-lt"/>
                          <a:ea typeface="+mn-ea"/>
                          <a:cs typeface="+mn-cs"/>
                        </a:rPr>
                        <a:t>请输入：</a:t>
                      </a:r>
                      <a:r>
                        <a:rPr lang="en-US" altLang="zh-CN" sz="1600" b="1" kern="1200" dirty="0">
                          <a:solidFill>
                            <a:schemeClr val="lt1"/>
                          </a:solidFill>
                          <a:effectLst/>
                          <a:latin typeface="+mn-lt"/>
                          <a:ea typeface="+mn-ea"/>
                          <a:cs typeface="+mn-cs"/>
                        </a:rPr>
                        <a:t>")</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print('a=',a)</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print(type(a))      #</a:t>
                      </a:r>
                      <a:r>
                        <a:rPr lang="zh-CN" altLang="zh-CN" sz="1600" b="1" kern="1200" dirty="0">
                          <a:solidFill>
                            <a:schemeClr val="lt1"/>
                          </a:solidFill>
                          <a:effectLst/>
                          <a:latin typeface="+mn-lt"/>
                          <a:ea typeface="+mn-ea"/>
                          <a:cs typeface="+mn-cs"/>
                        </a:rPr>
                        <a:t>返回变量</a:t>
                      </a:r>
                      <a:r>
                        <a:rPr lang="en-US" altLang="zh-CN" sz="1600" b="1" kern="1200" dirty="0">
                          <a:solidFill>
                            <a:schemeClr val="lt1"/>
                          </a:solidFill>
                          <a:effectLst/>
                          <a:latin typeface="+mn-lt"/>
                          <a:ea typeface="+mn-ea"/>
                          <a:cs typeface="+mn-cs"/>
                        </a:rPr>
                        <a:t>a</a:t>
                      </a:r>
                      <a:r>
                        <a:rPr lang="zh-CN" altLang="zh-CN" sz="1600" b="1" kern="1200" dirty="0">
                          <a:solidFill>
                            <a:schemeClr val="lt1"/>
                          </a:solidFill>
                          <a:effectLst/>
                          <a:latin typeface="+mn-lt"/>
                          <a:ea typeface="+mn-ea"/>
                          <a:cs typeface="+mn-cs"/>
                        </a:rPr>
                        <a:t>的数据类型</a:t>
                      </a:r>
                      <a:endParaRPr lang="en-US" altLang="zh-CN"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B06551C2-DBD0-4FEA-BE39-2AF08B7D98E0}"/>
              </a:ext>
            </a:extLst>
          </p:cNvPr>
          <p:cNvSpPr/>
          <p:nvPr/>
        </p:nvSpPr>
        <p:spPr>
          <a:xfrm>
            <a:off x="1122460" y="4487040"/>
            <a:ext cx="9980681" cy="861774"/>
          </a:xfrm>
          <a:prstGeom prst="rect">
            <a:avLst/>
          </a:prstGeom>
        </p:spPr>
        <p:txBody>
          <a:bodyPr wrap="square">
            <a:spAutoFit/>
          </a:bodyPr>
          <a:lstStyle/>
          <a:p>
            <a:r>
              <a:rPr lang="zh-CN" altLang="en-US" sz="1600" dirty="0">
                <a:latin typeface="Consolas" panose="020B0609020204030204" pitchFamily="49" charset="0"/>
              </a:rPr>
              <a:t>请输入：</a:t>
            </a:r>
            <a:r>
              <a:rPr lang="en-US" altLang="zh-CN" sz="1600" dirty="0">
                <a:latin typeface="Consolas" panose="020B0609020204030204" pitchFamily="49" charset="0"/>
              </a:rPr>
              <a:t>123</a:t>
            </a:r>
          </a:p>
          <a:p>
            <a:r>
              <a:rPr lang="en-US" altLang="zh-CN" sz="1600" dirty="0">
                <a:latin typeface="Consolas" panose="020B0609020204030204" pitchFamily="49" charset="0"/>
              </a:rPr>
              <a:t>a= 123</a:t>
            </a:r>
          </a:p>
          <a:p>
            <a:r>
              <a:rPr lang="en-US" altLang="zh-CN" sz="1600" dirty="0">
                <a:latin typeface="Consolas" panose="020B0609020204030204" pitchFamily="49" charset="0"/>
              </a:rPr>
              <a:t>&lt;class 'str'&gt;</a:t>
            </a:r>
          </a:p>
        </p:txBody>
      </p:sp>
      <p:sp>
        <p:nvSpPr>
          <p:cNvPr id="8" name="Content Placeholder 13">
            <a:extLst>
              <a:ext uri="{FF2B5EF4-FFF2-40B4-BE49-F238E27FC236}">
                <a16:creationId xmlns:a16="http://schemas.microsoft.com/office/drawing/2014/main" id="{A80EA64F-D146-41F3-BF09-B69E5D9461B7}"/>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 </a:t>
            </a:r>
            <a:r>
              <a:rPr lang="zh-CN" altLang="en-US" dirty="0"/>
              <a:t>输入输出函数</a:t>
            </a:r>
          </a:p>
        </p:txBody>
      </p:sp>
      <p:grpSp>
        <p:nvGrpSpPr>
          <p:cNvPr id="10" name="组合 9">
            <a:extLst>
              <a:ext uri="{FF2B5EF4-FFF2-40B4-BE49-F238E27FC236}">
                <a16:creationId xmlns:a16="http://schemas.microsoft.com/office/drawing/2014/main" id="{B3ABDC66-B5E0-4286-98F7-200CFE33EACD}"/>
              </a:ext>
            </a:extLst>
          </p:cNvPr>
          <p:cNvGrpSpPr/>
          <p:nvPr/>
        </p:nvGrpSpPr>
        <p:grpSpPr>
          <a:xfrm>
            <a:off x="6438909" y="1857111"/>
            <a:ext cx="4356609" cy="2048457"/>
            <a:chOff x="7556303" y="3060441"/>
            <a:chExt cx="4144285" cy="2351314"/>
          </a:xfrm>
        </p:grpSpPr>
        <p:sp>
          <p:nvSpPr>
            <p:cNvPr id="11" name="对话气泡: 椭圆形 10">
              <a:extLst>
                <a:ext uri="{FF2B5EF4-FFF2-40B4-BE49-F238E27FC236}">
                  <a16:creationId xmlns:a16="http://schemas.microsoft.com/office/drawing/2014/main" id="{F83EA80B-B3C0-4E9E-89B6-630762C27DC2}"/>
                </a:ext>
              </a:extLst>
            </p:cNvPr>
            <p:cNvSpPr/>
            <p:nvPr/>
          </p:nvSpPr>
          <p:spPr>
            <a:xfrm>
              <a:off x="7556303" y="3060441"/>
              <a:ext cx="4144285" cy="2351314"/>
            </a:xfrm>
            <a:prstGeom prst="wedgeEllipseCallout">
              <a:avLst>
                <a:gd name="adj1" fmla="val -71716"/>
                <a:gd name="adj2" fmla="val 368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3" name="文本框 12">
              <a:extLst>
                <a:ext uri="{FF2B5EF4-FFF2-40B4-BE49-F238E27FC236}">
                  <a16:creationId xmlns:a16="http://schemas.microsoft.com/office/drawing/2014/main" id="{74170122-7C6F-4830-885D-914A4E36C79E}"/>
                </a:ext>
              </a:extLst>
            </p:cNvPr>
            <p:cNvSpPr txBox="1"/>
            <p:nvPr/>
          </p:nvSpPr>
          <p:spPr>
            <a:xfrm>
              <a:off x="7827637" y="3552110"/>
              <a:ext cx="3601616" cy="1413121"/>
            </a:xfrm>
            <a:prstGeom prst="rect">
              <a:avLst/>
            </a:prstGeom>
            <a:noFill/>
          </p:spPr>
          <p:txBody>
            <a:bodyPr wrap="square" rtlCol="0">
              <a:spAutoFit/>
            </a:bodyPr>
            <a:lstStyle/>
            <a:p>
              <a:pPr marL="0" lvl="1" indent="457200" algn="just">
                <a:spcBef>
                  <a:spcPts val="1200"/>
                </a:spcBef>
              </a:pPr>
              <a:r>
                <a:rPr lang="en-US" altLang="zh-CN" sz="1600" dirty="0">
                  <a:latin typeface="宋体" panose="02010600030101010101" pitchFamily="2" charset="-122"/>
                  <a:ea typeface="宋体" panose="02010600030101010101" pitchFamily="2" charset="-122"/>
                </a:rPr>
                <a:t>input()</a:t>
              </a:r>
              <a:r>
                <a:rPr lang="zh-CN" altLang="en-US" sz="1600" dirty="0">
                  <a:latin typeface="宋体" panose="02010600030101010101" pitchFamily="2" charset="-122"/>
                  <a:ea typeface="宋体" panose="02010600030101010101" pitchFamily="2" charset="-122"/>
                </a:rPr>
                <a:t>函数的</a:t>
              </a:r>
              <a:r>
                <a:rPr lang="zh-CN" altLang="en-US" sz="1600" dirty="0">
                  <a:solidFill>
                    <a:srgbClr val="FF0000"/>
                  </a:solidFill>
                  <a:latin typeface="宋体" panose="02010600030101010101" pitchFamily="2" charset="-122"/>
                  <a:ea typeface="宋体" panose="02010600030101010101" pitchFamily="2" charset="-122"/>
                </a:rPr>
                <a:t>提示性文字是用户可选的</a:t>
              </a:r>
              <a:r>
                <a:rPr lang="zh-CN" altLang="en-US" sz="1600" dirty="0">
                  <a:latin typeface="宋体" panose="02010600030101010101" pitchFamily="2" charset="-122"/>
                  <a:ea typeface="宋体" panose="02010600030101010101" pitchFamily="2" charset="-122"/>
                </a:rPr>
                <a:t>，不具备对输入判断的强制性</a:t>
              </a:r>
              <a:endParaRPr lang="en-US" altLang="zh-CN" sz="1600" dirty="0">
                <a:latin typeface="宋体" panose="02010600030101010101" pitchFamily="2" charset="-122"/>
                <a:ea typeface="宋体" panose="02010600030101010101" pitchFamily="2" charset="-122"/>
              </a:endParaRPr>
            </a:p>
            <a:p>
              <a:pPr marL="0" lvl="1" indent="457200" algn="just">
                <a:spcBef>
                  <a:spcPts val="1200"/>
                </a:spcBef>
              </a:pPr>
              <a:r>
                <a:rPr lang="zh-CN" altLang="en-US" sz="1600" dirty="0">
                  <a:latin typeface="宋体" panose="02010600030101010101" pitchFamily="2" charset="-122"/>
                  <a:ea typeface="宋体" panose="02010600030101010101" pitchFamily="2" charset="-122"/>
                </a:rPr>
                <a:t>程序可以不设置提示性文字而直接使用</a:t>
              </a:r>
              <a:r>
                <a:rPr lang="en-US" altLang="zh-CN" sz="1600" dirty="0">
                  <a:latin typeface="宋体" panose="02010600030101010101" pitchFamily="2" charset="-122"/>
                  <a:ea typeface="宋体" panose="02010600030101010101" pitchFamily="2" charset="-122"/>
                </a:rPr>
                <a:t>input()</a:t>
              </a:r>
              <a:r>
                <a:rPr lang="zh-CN" altLang="en-US" sz="1600" dirty="0">
                  <a:latin typeface="宋体" panose="02010600030101010101" pitchFamily="2" charset="-122"/>
                  <a:ea typeface="宋体" panose="02010600030101010101" pitchFamily="2" charset="-122"/>
                </a:rPr>
                <a:t>获取用户的输入</a:t>
              </a:r>
              <a:endParaRPr lang="zh-CN" altLang="en-US" sz="1600" dirty="0">
                <a:solidFill>
                  <a:schemeClr val="tx1">
                    <a:lumMod val="50000"/>
                  </a:schemeClr>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82958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187989"/>
            <a:ext cx="9982200" cy="186184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indent="-457200" algn="just">
              <a:lnSpc>
                <a:spcPct val="160000"/>
              </a:lnSpc>
              <a:spcBef>
                <a:spcPts val="0"/>
              </a:spcBef>
              <a:buFont typeface="+mj-ea"/>
              <a:buAutoNum type="circleNumDbPlain" startAt="2"/>
            </a:pPr>
            <a:r>
              <a:rPr lang="en-US" altLang="zh-CN" sz="1800" dirty="0"/>
              <a:t>print()</a:t>
            </a:r>
            <a:r>
              <a:rPr lang="zh-CN" altLang="en-US" sz="1800" dirty="0"/>
              <a:t>函数</a:t>
            </a:r>
            <a:endParaRPr lang="en-US" altLang="zh-CN" sz="1800" dirty="0"/>
          </a:p>
          <a:p>
            <a:pPr marL="0" indent="0" algn="just">
              <a:lnSpc>
                <a:spcPct val="160000"/>
              </a:lnSpc>
              <a:spcBef>
                <a:spcPts val="0"/>
              </a:spcBef>
              <a:buNone/>
            </a:pPr>
            <a:r>
              <a:rPr lang="en-US" altLang="zh-CN" sz="1800" dirty="0"/>
              <a:t>    print()</a:t>
            </a:r>
            <a:r>
              <a:rPr lang="zh-CN" altLang="en-US" sz="1800" dirty="0"/>
              <a:t>函数用于输出运算结果，根据输出内容的不同，有三种用法。</a:t>
            </a:r>
          </a:p>
          <a:p>
            <a:pPr marL="514350" indent="-514350" algn="just">
              <a:lnSpc>
                <a:spcPct val="160000"/>
              </a:lnSpc>
              <a:spcBef>
                <a:spcPts val="0"/>
              </a:spcBef>
              <a:buFont typeface="+mj-lt"/>
              <a:buAutoNum type="romanUcPeriod"/>
            </a:pPr>
            <a:r>
              <a:rPr lang="zh-CN" altLang="en-US" sz="1800" dirty="0"/>
              <a:t>仅用于输出字符串或者单个变量，使用方式如下：</a:t>
            </a:r>
          </a:p>
          <a:p>
            <a:pPr marL="0" indent="0" algn="just">
              <a:lnSpc>
                <a:spcPct val="160000"/>
              </a:lnSpc>
              <a:spcBef>
                <a:spcPts val="0"/>
              </a:spcBef>
              <a:buNone/>
            </a:pPr>
            <a:r>
              <a:rPr lang="en-US" altLang="zh-CN" sz="1800" dirty="0"/>
              <a:t>    </a:t>
            </a:r>
            <a:r>
              <a:rPr lang="en-US" altLang="zh-CN" sz="1800" dirty="0">
                <a:solidFill>
                  <a:srgbClr val="FF0000"/>
                </a:solidFill>
              </a:rPr>
              <a:t>print(&lt;</a:t>
            </a:r>
            <a:r>
              <a:rPr lang="zh-CN" altLang="en-US" sz="1800" dirty="0">
                <a:solidFill>
                  <a:srgbClr val="FF0000"/>
                </a:solidFill>
              </a:rPr>
              <a:t>待输出字符串或变量</a:t>
            </a:r>
            <a:r>
              <a:rPr lang="en-US" altLang="zh-CN" sz="1800" dirty="0">
                <a:solidFill>
                  <a:srgbClr val="FF0000"/>
                </a:solidFill>
              </a:rPr>
              <a:t>&gt;)</a:t>
            </a:r>
          </a:p>
          <a:p>
            <a:pPr marL="0" indent="0" algn="just">
              <a:lnSpc>
                <a:spcPct val="160000"/>
              </a:lnSpc>
              <a:spcBef>
                <a:spcPts val="0"/>
              </a:spcBef>
              <a:buNone/>
            </a:pPr>
            <a:endParaRPr lang="zh-CN" altLang="en-US" sz="1900" dirty="0">
              <a:latin typeface="宋体" panose="02010600030101010101" pitchFamily="2" charset="-122"/>
              <a:ea typeface="宋体" panose="02010600030101010101" pitchFamily="2" charset="-122"/>
            </a:endParaRPr>
          </a:p>
          <a:p>
            <a:pPr marL="0" indent="0" algn="just">
              <a:lnSpc>
                <a:spcPct val="16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5" name="表格 4">
            <a:extLst>
              <a:ext uri="{FF2B5EF4-FFF2-40B4-BE49-F238E27FC236}">
                <a16:creationId xmlns:a16="http://schemas.microsoft.com/office/drawing/2014/main" id="{6C7E1298-0C52-48AD-87A8-074CA6DEB412}"/>
              </a:ext>
            </a:extLst>
          </p:cNvPr>
          <p:cNvGraphicFramePr>
            <a:graphicFrameLocks noGrp="1"/>
          </p:cNvGraphicFramePr>
          <p:nvPr>
            <p:extLst>
              <p:ext uri="{D42A27DB-BD31-4B8C-83A1-F6EECF244321}">
                <p14:modId xmlns:p14="http://schemas.microsoft.com/office/powerpoint/2010/main" val="224140561"/>
              </p:ext>
            </p:extLst>
          </p:nvPr>
        </p:nvGraphicFramePr>
        <p:xfrm>
          <a:off x="1090378" y="4077854"/>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hello,world</a:t>
                      </a:r>
                      <a:r>
                        <a:rPr lang="en-US" altLang="zh-CN" sz="16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F9C3496E-456E-4699-A92B-D4BCA82DD5D9}"/>
              </a:ext>
            </a:extLst>
          </p:cNvPr>
          <p:cNvSpPr/>
          <p:nvPr/>
        </p:nvSpPr>
        <p:spPr>
          <a:xfrm>
            <a:off x="1073578" y="4548521"/>
            <a:ext cx="9980681" cy="338554"/>
          </a:xfrm>
          <a:prstGeom prst="rect">
            <a:avLst/>
          </a:prstGeom>
        </p:spPr>
        <p:txBody>
          <a:bodyPr wrap="square">
            <a:spAutoFit/>
          </a:bodyPr>
          <a:lstStyle/>
          <a:p>
            <a:r>
              <a:rPr lang="en-US" altLang="zh-CN" sz="1600" dirty="0" err="1">
                <a:latin typeface="Consolas" panose="020B0609020204030204" pitchFamily="49" charset="0"/>
              </a:rPr>
              <a:t>hello,world</a:t>
            </a:r>
            <a:r>
              <a:rPr lang="en-US" altLang="zh-CN" sz="1600" dirty="0">
                <a:latin typeface="Consolas" panose="020B0609020204030204" pitchFamily="49" charset="0"/>
              </a:rPr>
              <a:t>!</a:t>
            </a:r>
          </a:p>
        </p:txBody>
      </p:sp>
      <p:sp>
        <p:nvSpPr>
          <p:cNvPr id="2" name="矩形 1">
            <a:extLst>
              <a:ext uri="{FF2B5EF4-FFF2-40B4-BE49-F238E27FC236}">
                <a16:creationId xmlns:a16="http://schemas.microsoft.com/office/drawing/2014/main" id="{69B03FE3-27E8-4104-8674-612B14F94F4B}"/>
              </a:ext>
            </a:extLst>
          </p:cNvPr>
          <p:cNvSpPr/>
          <p:nvPr/>
        </p:nvSpPr>
        <p:spPr>
          <a:xfrm>
            <a:off x="1137741" y="4844377"/>
            <a:ext cx="9980681" cy="870751"/>
          </a:xfrm>
          <a:prstGeom prst="rect">
            <a:avLst/>
          </a:prstGeom>
        </p:spPr>
        <p:txBody>
          <a:bodyPr wrap="square">
            <a:spAutoFit/>
          </a:bodyPr>
          <a:lstStyle/>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t>对于字符串，</a:t>
            </a:r>
            <a:r>
              <a:rPr lang="en-US" altLang="zh-CN" dirty="0"/>
              <a:t>print()</a:t>
            </a:r>
            <a:r>
              <a:rPr lang="zh-CN" altLang="zh-CN" dirty="0"/>
              <a:t>函数输出后将去掉两侧双引号或者单引号，输出结果是可打印字符。对于其他类型，直接输出作为字符打印。</a:t>
            </a:r>
          </a:p>
        </p:txBody>
      </p:sp>
      <p:graphicFrame>
        <p:nvGraphicFramePr>
          <p:cNvPr id="8" name="表格 7">
            <a:extLst>
              <a:ext uri="{FF2B5EF4-FFF2-40B4-BE49-F238E27FC236}">
                <a16:creationId xmlns:a16="http://schemas.microsoft.com/office/drawing/2014/main" id="{F96F2872-6FC4-4681-A51D-2065ED76C813}"/>
              </a:ext>
            </a:extLst>
          </p:cNvPr>
          <p:cNvGraphicFramePr>
            <a:graphicFrameLocks noGrp="1"/>
          </p:cNvGraphicFramePr>
          <p:nvPr>
            <p:extLst>
              <p:ext uri="{D42A27DB-BD31-4B8C-83A1-F6EECF244321}">
                <p14:modId xmlns:p14="http://schemas.microsoft.com/office/powerpoint/2010/main" val="36313368"/>
              </p:ext>
            </p:extLst>
          </p:nvPr>
        </p:nvGraphicFramePr>
        <p:xfrm>
          <a:off x="1090378" y="5744673"/>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print(123)</a:t>
                      </a: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430B792C-2443-4DA7-918A-03B690A3A75F}"/>
              </a:ext>
            </a:extLst>
          </p:cNvPr>
          <p:cNvSpPr/>
          <p:nvPr/>
        </p:nvSpPr>
        <p:spPr>
          <a:xfrm>
            <a:off x="1073578" y="6215340"/>
            <a:ext cx="9980681" cy="338554"/>
          </a:xfrm>
          <a:prstGeom prst="rect">
            <a:avLst/>
          </a:prstGeom>
        </p:spPr>
        <p:txBody>
          <a:bodyPr wrap="square">
            <a:spAutoFit/>
          </a:bodyPr>
          <a:lstStyle/>
          <a:p>
            <a:r>
              <a:rPr lang="en-US" altLang="zh-CN" sz="1600" dirty="0">
                <a:latin typeface="Consolas" panose="020B0609020204030204" pitchFamily="49" charset="0"/>
              </a:rPr>
              <a:t>123</a:t>
            </a:r>
          </a:p>
        </p:txBody>
      </p:sp>
      <p:sp>
        <p:nvSpPr>
          <p:cNvPr id="11" name="Content Placeholder 13">
            <a:extLst>
              <a:ext uri="{FF2B5EF4-FFF2-40B4-BE49-F238E27FC236}">
                <a16:creationId xmlns:a16="http://schemas.microsoft.com/office/drawing/2014/main" id="{911590E7-EF5B-413E-BFE8-CE7463293B16}"/>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 </a:t>
            </a:r>
            <a:r>
              <a:rPr lang="zh-CN" altLang="en-US" dirty="0"/>
              <a:t>输入输出函数</a:t>
            </a:r>
          </a:p>
        </p:txBody>
      </p:sp>
    </p:spTree>
    <p:extLst>
      <p:ext uri="{BB962C8B-B14F-4D97-AF65-F5344CB8AC3E}">
        <p14:creationId xmlns:p14="http://schemas.microsoft.com/office/powerpoint/2010/main" val="419584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28294"/>
            <a:ext cx="9982200" cy="2422757"/>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indent="-457200" algn="just">
              <a:lnSpc>
                <a:spcPct val="160000"/>
              </a:lnSpc>
              <a:spcBef>
                <a:spcPts val="0"/>
              </a:spcBef>
              <a:buFont typeface="+mj-ea"/>
              <a:buAutoNum type="circleNumDbPlain" startAt="2"/>
            </a:pPr>
            <a:r>
              <a:rPr lang="en-US" altLang="zh-CN" sz="1800" dirty="0"/>
              <a:t>print()</a:t>
            </a:r>
            <a:r>
              <a:rPr lang="zh-CN" altLang="en-US" sz="1800" dirty="0"/>
              <a:t>函数</a:t>
            </a:r>
            <a:endParaRPr lang="en-US" altLang="zh-CN" sz="1800" dirty="0"/>
          </a:p>
          <a:p>
            <a:pPr marL="514350" indent="-514350" algn="just">
              <a:lnSpc>
                <a:spcPct val="160000"/>
              </a:lnSpc>
              <a:spcBef>
                <a:spcPts val="0"/>
              </a:spcBef>
              <a:buFont typeface="+mj-lt"/>
              <a:buAutoNum type="romanUcPeriod" startAt="2"/>
            </a:pPr>
            <a:r>
              <a:rPr lang="zh-CN" altLang="en-US" sz="1800" dirty="0"/>
              <a:t>仅用于输出一个或多个变量，使用方式如下：</a:t>
            </a:r>
            <a:endParaRPr lang="en-US" altLang="zh-CN" sz="1800" dirty="0"/>
          </a:p>
          <a:p>
            <a:pPr marL="0" indent="0" algn="just">
              <a:lnSpc>
                <a:spcPct val="160000"/>
              </a:lnSpc>
              <a:spcBef>
                <a:spcPts val="0"/>
              </a:spcBef>
              <a:buNone/>
            </a:pPr>
            <a:r>
              <a:rPr lang="en-US" altLang="zh-CN" sz="1800" dirty="0">
                <a:solidFill>
                  <a:srgbClr val="FF0000"/>
                </a:solidFill>
              </a:rPr>
              <a:t>    print(&lt;</a:t>
            </a:r>
            <a:r>
              <a:rPr lang="zh-CN" altLang="en-US" sz="1800" dirty="0">
                <a:solidFill>
                  <a:srgbClr val="FF0000"/>
                </a:solidFill>
              </a:rPr>
              <a:t>变量</a:t>
            </a:r>
            <a:r>
              <a:rPr lang="en-US" altLang="zh-CN" sz="1800" dirty="0">
                <a:solidFill>
                  <a:srgbClr val="FF0000"/>
                </a:solidFill>
              </a:rPr>
              <a:t>1&gt;,&lt;</a:t>
            </a:r>
            <a:r>
              <a:rPr lang="zh-CN" altLang="en-US" sz="1800" dirty="0">
                <a:solidFill>
                  <a:srgbClr val="FF0000"/>
                </a:solidFill>
              </a:rPr>
              <a:t>变量</a:t>
            </a:r>
            <a:r>
              <a:rPr lang="en-US" altLang="zh-CN" sz="1800" dirty="0">
                <a:solidFill>
                  <a:srgbClr val="FF0000"/>
                </a:solidFill>
              </a:rPr>
              <a:t>2&gt;,··· ···,&lt;</a:t>
            </a:r>
            <a:r>
              <a:rPr lang="zh-CN" altLang="en-US" sz="1800" dirty="0">
                <a:solidFill>
                  <a:srgbClr val="FF0000"/>
                </a:solidFill>
              </a:rPr>
              <a:t>变量</a:t>
            </a:r>
            <a:r>
              <a:rPr lang="en-US" altLang="zh-CN" sz="1800" dirty="0">
                <a:solidFill>
                  <a:srgbClr val="FF0000"/>
                </a:solidFill>
              </a:rPr>
              <a:t>N&gt;)</a:t>
            </a:r>
          </a:p>
          <a:p>
            <a:pPr marL="0" indent="0" algn="just">
              <a:lnSpc>
                <a:spcPct val="160000"/>
              </a:lnSpc>
              <a:spcBef>
                <a:spcPts val="0"/>
              </a:spcBef>
              <a:buNone/>
            </a:pPr>
            <a:r>
              <a:rPr lang="zh-CN" altLang="en-US" sz="1800" dirty="0"/>
              <a:t>    输出后的各变量值之间将以一个空格分隔，例如：</a:t>
            </a:r>
          </a:p>
          <a:p>
            <a:pPr marL="0" indent="0" algn="just">
              <a:lnSpc>
                <a:spcPct val="16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8" name="表格 7">
            <a:extLst>
              <a:ext uri="{FF2B5EF4-FFF2-40B4-BE49-F238E27FC236}">
                <a16:creationId xmlns:a16="http://schemas.microsoft.com/office/drawing/2014/main" id="{F96F2872-6FC4-4681-A51D-2065ED76C813}"/>
              </a:ext>
            </a:extLst>
          </p:cNvPr>
          <p:cNvGraphicFramePr>
            <a:graphicFrameLocks noGrp="1"/>
          </p:cNvGraphicFramePr>
          <p:nvPr>
            <p:extLst>
              <p:ext uri="{D42A27DB-BD31-4B8C-83A1-F6EECF244321}">
                <p14:modId xmlns:p14="http://schemas.microsoft.com/office/powerpoint/2010/main" val="1267233751"/>
              </p:ext>
            </p:extLst>
          </p:nvPr>
        </p:nvGraphicFramePr>
        <p:xfrm>
          <a:off x="1088859" y="4353228"/>
          <a:ext cx="9980681" cy="64008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err="1">
                          <a:solidFill>
                            <a:schemeClr val="lt1"/>
                          </a:solidFill>
                          <a:effectLst/>
                          <a:latin typeface="+mn-lt"/>
                          <a:ea typeface="+mn-ea"/>
                          <a:cs typeface="+mn-cs"/>
                        </a:rPr>
                        <a:t>x,y,z</a:t>
                      </a:r>
                      <a:r>
                        <a:rPr lang="en-US" altLang="zh-CN" sz="1800" b="1" kern="1200" dirty="0">
                          <a:solidFill>
                            <a:schemeClr val="lt1"/>
                          </a:solidFill>
                          <a:effectLst/>
                          <a:latin typeface="+mn-lt"/>
                          <a:ea typeface="+mn-ea"/>
                          <a:cs typeface="+mn-cs"/>
                        </a:rPr>
                        <a:t> = 1,2,3</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x,y,z</a:t>
                      </a:r>
                      <a:r>
                        <a:rPr lang="en-US" altLang="zh-CN" sz="18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430B792C-2443-4DA7-918A-03B690A3A75F}"/>
              </a:ext>
            </a:extLst>
          </p:cNvPr>
          <p:cNvSpPr/>
          <p:nvPr/>
        </p:nvSpPr>
        <p:spPr>
          <a:xfrm>
            <a:off x="1090377" y="5271409"/>
            <a:ext cx="9980681" cy="369332"/>
          </a:xfrm>
          <a:prstGeom prst="rect">
            <a:avLst/>
          </a:prstGeom>
        </p:spPr>
        <p:txBody>
          <a:bodyPr wrap="square">
            <a:spAutoFit/>
          </a:bodyPr>
          <a:lstStyle/>
          <a:p>
            <a:r>
              <a:rPr lang="en-US" altLang="zh-CN" dirty="0">
                <a:latin typeface="Consolas" panose="020B0609020204030204" pitchFamily="49" charset="0"/>
              </a:rPr>
              <a:t>1 2 3</a:t>
            </a:r>
          </a:p>
        </p:txBody>
      </p:sp>
      <p:sp>
        <p:nvSpPr>
          <p:cNvPr id="7" name="Content Placeholder 13">
            <a:extLst>
              <a:ext uri="{FF2B5EF4-FFF2-40B4-BE49-F238E27FC236}">
                <a16:creationId xmlns:a16="http://schemas.microsoft.com/office/drawing/2014/main" id="{D2D322C9-A630-4EE9-B868-D932B33E37D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 </a:t>
            </a:r>
            <a:r>
              <a:rPr lang="zh-CN" altLang="en-US" dirty="0"/>
              <a:t>输入输出函数</a:t>
            </a:r>
          </a:p>
        </p:txBody>
      </p:sp>
    </p:spTree>
    <p:extLst>
      <p:ext uri="{BB962C8B-B14F-4D97-AF65-F5344CB8AC3E}">
        <p14:creationId xmlns:p14="http://schemas.microsoft.com/office/powerpoint/2010/main" val="100795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053017"/>
            <a:ext cx="9982200" cy="2422757"/>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indent="-457200" algn="just">
              <a:lnSpc>
                <a:spcPct val="160000"/>
              </a:lnSpc>
              <a:spcBef>
                <a:spcPts val="0"/>
              </a:spcBef>
              <a:buFont typeface="+mj-ea"/>
              <a:buAutoNum type="circleNumDbPlain" startAt="2"/>
            </a:pPr>
            <a:r>
              <a:rPr lang="en-US" altLang="zh-CN" sz="1800" dirty="0"/>
              <a:t>print()</a:t>
            </a:r>
            <a:r>
              <a:rPr lang="zh-CN" altLang="en-US" sz="1800" dirty="0"/>
              <a:t>函数</a:t>
            </a:r>
            <a:endParaRPr lang="en-US" altLang="zh-CN" sz="1800" dirty="0"/>
          </a:p>
          <a:p>
            <a:pPr marL="514350" indent="-514350" algn="just">
              <a:lnSpc>
                <a:spcPct val="160000"/>
              </a:lnSpc>
              <a:spcBef>
                <a:spcPts val="0"/>
              </a:spcBef>
              <a:buFont typeface="+mj-lt"/>
              <a:buAutoNum type="romanUcPeriod" startAt="3"/>
            </a:pPr>
            <a:r>
              <a:rPr lang="zh-CN" altLang="en-US" sz="1800" dirty="0"/>
              <a:t>用于混合输出字符串与变量值，使用方式如下：</a:t>
            </a:r>
            <a:endParaRPr lang="en-US" altLang="zh-CN" sz="1800" dirty="0"/>
          </a:p>
          <a:p>
            <a:pPr marL="0" indent="0" algn="just">
              <a:lnSpc>
                <a:spcPct val="160000"/>
              </a:lnSpc>
              <a:spcBef>
                <a:spcPts val="0"/>
              </a:spcBef>
              <a:buNone/>
            </a:pPr>
            <a:r>
              <a:rPr lang="en-US" altLang="zh-CN" sz="1800" dirty="0"/>
              <a:t>    </a:t>
            </a:r>
            <a:r>
              <a:rPr lang="en-US" altLang="zh-CN" sz="1800" dirty="0">
                <a:solidFill>
                  <a:srgbClr val="FF0000"/>
                </a:solidFill>
              </a:rPr>
              <a:t>print(&lt;</a:t>
            </a:r>
            <a:r>
              <a:rPr lang="zh-CN" altLang="en-US" sz="1800" dirty="0">
                <a:solidFill>
                  <a:srgbClr val="FF0000"/>
                </a:solidFill>
              </a:rPr>
              <a:t>输出字符串模板</a:t>
            </a:r>
            <a:r>
              <a:rPr lang="en-US" altLang="zh-CN" sz="1800" dirty="0">
                <a:solidFill>
                  <a:srgbClr val="FF0000"/>
                </a:solidFill>
              </a:rPr>
              <a:t>&gt;.format(&lt;</a:t>
            </a:r>
            <a:r>
              <a:rPr lang="zh-CN" altLang="en-US" sz="1800" dirty="0">
                <a:solidFill>
                  <a:srgbClr val="FF0000"/>
                </a:solidFill>
              </a:rPr>
              <a:t>变量</a:t>
            </a:r>
            <a:r>
              <a:rPr lang="en-US" altLang="zh-CN" sz="1800" dirty="0">
                <a:solidFill>
                  <a:srgbClr val="FF0000"/>
                </a:solidFill>
              </a:rPr>
              <a:t>1&gt;,&lt;</a:t>
            </a:r>
            <a:r>
              <a:rPr lang="zh-CN" altLang="en-US" sz="1800" dirty="0">
                <a:solidFill>
                  <a:srgbClr val="FF0000"/>
                </a:solidFill>
              </a:rPr>
              <a:t>变量</a:t>
            </a:r>
            <a:r>
              <a:rPr lang="en-US" altLang="zh-CN" sz="1800" dirty="0">
                <a:solidFill>
                  <a:srgbClr val="FF0000"/>
                </a:solidFill>
              </a:rPr>
              <a:t>2&gt;,··· ···,&lt;</a:t>
            </a:r>
            <a:r>
              <a:rPr lang="zh-CN" altLang="en-US" sz="1800" dirty="0">
                <a:solidFill>
                  <a:srgbClr val="FF0000"/>
                </a:solidFill>
              </a:rPr>
              <a:t>变量</a:t>
            </a:r>
            <a:r>
              <a:rPr lang="en-US" altLang="zh-CN" sz="1800" dirty="0">
                <a:solidFill>
                  <a:srgbClr val="FF0000"/>
                </a:solidFill>
              </a:rPr>
              <a:t>N&gt;))</a:t>
            </a:r>
          </a:p>
          <a:p>
            <a:pPr marL="0" indent="0" algn="just">
              <a:lnSpc>
                <a:spcPct val="160000"/>
              </a:lnSpc>
              <a:spcBef>
                <a:spcPts val="0"/>
              </a:spcBef>
              <a:buNone/>
            </a:pPr>
            <a:r>
              <a:rPr lang="zh-CN" altLang="en-US" sz="1800" dirty="0"/>
              <a:t>    其中，输出字符串模板中采用“</a:t>
            </a:r>
            <a:r>
              <a:rPr lang="en-US" altLang="zh-CN" sz="1800" dirty="0"/>
              <a:t>{}”</a:t>
            </a:r>
            <a:r>
              <a:rPr lang="zh-CN" altLang="en-US" sz="1800" dirty="0"/>
              <a:t>的形式表示一个槽位置，每个槽位置对应“</a:t>
            </a:r>
            <a:r>
              <a:rPr lang="en-US" altLang="zh-CN" sz="1800" dirty="0"/>
              <a:t>.format”</a:t>
            </a:r>
            <a:r>
              <a:rPr lang="zh-CN" altLang="en-US" sz="1800" dirty="0"/>
              <a:t>中的一个变量。例如：</a:t>
            </a:r>
            <a:endParaRPr lang="en-US" altLang="zh-CN" sz="1800" dirty="0"/>
          </a:p>
        </p:txBody>
      </p:sp>
      <p:graphicFrame>
        <p:nvGraphicFramePr>
          <p:cNvPr id="8" name="表格 7">
            <a:extLst>
              <a:ext uri="{FF2B5EF4-FFF2-40B4-BE49-F238E27FC236}">
                <a16:creationId xmlns:a16="http://schemas.microsoft.com/office/drawing/2014/main" id="{F96F2872-6FC4-4681-A51D-2065ED76C813}"/>
              </a:ext>
            </a:extLst>
          </p:cNvPr>
          <p:cNvGraphicFramePr>
            <a:graphicFrameLocks noGrp="1"/>
          </p:cNvGraphicFramePr>
          <p:nvPr>
            <p:extLst>
              <p:ext uri="{D42A27DB-BD31-4B8C-83A1-F6EECF244321}">
                <p14:modId xmlns:p14="http://schemas.microsoft.com/office/powerpoint/2010/main" val="1005467648"/>
              </p:ext>
            </p:extLst>
          </p:nvPr>
        </p:nvGraphicFramePr>
        <p:xfrm>
          <a:off x="1088860" y="4751611"/>
          <a:ext cx="9980681" cy="64008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err="1">
                          <a:solidFill>
                            <a:schemeClr val="lt1"/>
                          </a:solidFill>
                          <a:effectLst/>
                          <a:latin typeface="+mn-lt"/>
                          <a:ea typeface="+mn-ea"/>
                          <a:cs typeface="+mn-cs"/>
                        </a:rPr>
                        <a:t>a,b</a:t>
                      </a:r>
                      <a:r>
                        <a:rPr lang="en-US" altLang="zh-CN" sz="1800" b="1" kern="1200" dirty="0">
                          <a:solidFill>
                            <a:schemeClr val="lt1"/>
                          </a:solidFill>
                          <a:effectLst/>
                          <a:latin typeface="+mn-lt"/>
                          <a:ea typeface="+mn-ea"/>
                          <a:cs typeface="+mn-cs"/>
                        </a:rPr>
                        <a:t>=1.2,3.4</a:t>
                      </a:r>
                    </a:p>
                    <a:p>
                      <a:r>
                        <a:rPr lang="en-US" altLang="zh-CN" sz="1800" b="1" kern="1200" dirty="0">
                          <a:solidFill>
                            <a:schemeClr val="lt1"/>
                          </a:solidFill>
                          <a:effectLst/>
                          <a:latin typeface="+mn-lt"/>
                          <a:ea typeface="+mn-ea"/>
                          <a:cs typeface="+mn-cs"/>
                        </a:rPr>
                        <a:t>print("</a:t>
                      </a:r>
                      <a:r>
                        <a:rPr lang="zh-CN" altLang="en-US" sz="1800" b="1" kern="1200" dirty="0">
                          <a:solidFill>
                            <a:schemeClr val="lt1"/>
                          </a:solidFill>
                          <a:effectLst/>
                          <a:latin typeface="+mn-lt"/>
                          <a:ea typeface="+mn-ea"/>
                          <a:cs typeface="+mn-cs"/>
                        </a:rPr>
                        <a:t>数字</a:t>
                      </a:r>
                      <a:r>
                        <a:rPr lang="en-US" altLang="zh-CN" sz="1800" b="1" kern="1200" dirty="0">
                          <a:solidFill>
                            <a:schemeClr val="lt1"/>
                          </a:solidFill>
                          <a:effectLst/>
                          <a:latin typeface="+mn-lt"/>
                          <a:ea typeface="+mn-ea"/>
                          <a:cs typeface="+mn-cs"/>
                        </a:rPr>
                        <a:t>{}</a:t>
                      </a:r>
                      <a:r>
                        <a:rPr lang="zh-CN" altLang="en-US" sz="1800" b="1" kern="1200" dirty="0">
                          <a:solidFill>
                            <a:schemeClr val="lt1"/>
                          </a:solidFill>
                          <a:effectLst/>
                          <a:latin typeface="+mn-lt"/>
                          <a:ea typeface="+mn-ea"/>
                          <a:cs typeface="+mn-cs"/>
                        </a:rPr>
                        <a:t>和数字</a:t>
                      </a:r>
                      <a:r>
                        <a:rPr lang="en-US" altLang="zh-CN" sz="1800" b="1" kern="1200" dirty="0">
                          <a:solidFill>
                            <a:schemeClr val="lt1"/>
                          </a:solidFill>
                          <a:effectLst/>
                          <a:latin typeface="+mn-lt"/>
                          <a:ea typeface="+mn-ea"/>
                          <a:cs typeface="+mn-cs"/>
                        </a:rPr>
                        <a:t>{}</a:t>
                      </a:r>
                      <a:r>
                        <a:rPr lang="zh-CN" altLang="en-US" sz="1800" b="1" kern="1200" dirty="0">
                          <a:solidFill>
                            <a:schemeClr val="lt1"/>
                          </a:solidFill>
                          <a:effectLst/>
                          <a:latin typeface="+mn-lt"/>
                          <a:ea typeface="+mn-ea"/>
                          <a:cs typeface="+mn-cs"/>
                        </a:rPr>
                        <a:t>的乘积是</a:t>
                      </a:r>
                      <a:r>
                        <a:rPr lang="en-US" altLang="zh-CN" sz="1800" b="1" kern="1200" dirty="0">
                          <a:solidFill>
                            <a:schemeClr val="lt1"/>
                          </a:solidFill>
                          <a:effectLst/>
                          <a:latin typeface="+mn-lt"/>
                          <a:ea typeface="+mn-ea"/>
                          <a:cs typeface="+mn-cs"/>
                        </a:rPr>
                        <a:t>{}".format(</a:t>
                      </a:r>
                      <a:r>
                        <a:rPr lang="en-US" altLang="zh-CN" sz="1800" b="1" kern="1200" dirty="0" err="1">
                          <a:solidFill>
                            <a:schemeClr val="lt1"/>
                          </a:solidFill>
                          <a:effectLst/>
                          <a:latin typeface="+mn-lt"/>
                          <a:ea typeface="+mn-ea"/>
                          <a:cs typeface="+mn-cs"/>
                        </a:rPr>
                        <a:t>a,b,a</a:t>
                      </a:r>
                      <a:r>
                        <a:rPr lang="en-US" altLang="zh-CN" sz="1800" b="1" kern="1200" dirty="0">
                          <a:solidFill>
                            <a:schemeClr val="lt1"/>
                          </a:solidFill>
                          <a:effectLst/>
                          <a:latin typeface="+mn-lt"/>
                          <a:ea typeface="+mn-ea"/>
                          <a:cs typeface="+mn-cs"/>
                        </a:rPr>
                        <a:t>*b))</a:t>
                      </a:r>
                    </a:p>
                  </a:txBody>
                  <a:tcPr/>
                </a:tc>
                <a:extLst>
                  <a:ext uri="{0D108BD9-81ED-4DB2-BD59-A6C34878D82A}">
                    <a16:rowId xmlns:a16="http://schemas.microsoft.com/office/drawing/2014/main" val="3026568749"/>
                  </a:ext>
                </a:extLst>
              </a:tr>
            </a:tbl>
          </a:graphicData>
        </a:graphic>
      </p:graphicFrame>
      <p:sp>
        <p:nvSpPr>
          <p:cNvPr id="11" name="Content Placeholder 13">
            <a:extLst>
              <a:ext uri="{FF2B5EF4-FFF2-40B4-BE49-F238E27FC236}">
                <a16:creationId xmlns:a16="http://schemas.microsoft.com/office/drawing/2014/main" id="{4706A8DF-2D75-4875-99A2-3D027924261C}"/>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 </a:t>
            </a:r>
            <a:r>
              <a:rPr lang="zh-CN" altLang="en-US" dirty="0"/>
              <a:t>输入输出函数</a:t>
            </a:r>
          </a:p>
        </p:txBody>
      </p:sp>
      <p:grpSp>
        <p:nvGrpSpPr>
          <p:cNvPr id="13" name="组合 12">
            <a:extLst>
              <a:ext uri="{FF2B5EF4-FFF2-40B4-BE49-F238E27FC236}">
                <a16:creationId xmlns:a16="http://schemas.microsoft.com/office/drawing/2014/main" id="{8D89CF25-F144-4158-B62D-28AE86050DE0}"/>
              </a:ext>
            </a:extLst>
          </p:cNvPr>
          <p:cNvGrpSpPr/>
          <p:nvPr/>
        </p:nvGrpSpPr>
        <p:grpSpPr>
          <a:xfrm>
            <a:off x="7501812" y="4170784"/>
            <a:ext cx="4357396" cy="2603240"/>
            <a:chOff x="7556303" y="3060441"/>
            <a:chExt cx="4144285" cy="2351314"/>
          </a:xfrm>
        </p:grpSpPr>
        <p:sp>
          <p:nvSpPr>
            <p:cNvPr id="14" name="对话气泡: 椭圆形 13">
              <a:extLst>
                <a:ext uri="{FF2B5EF4-FFF2-40B4-BE49-F238E27FC236}">
                  <a16:creationId xmlns:a16="http://schemas.microsoft.com/office/drawing/2014/main" id="{1C70689D-67CB-4948-9A6D-E1E45427D4D9}"/>
                </a:ext>
              </a:extLst>
            </p:cNvPr>
            <p:cNvSpPr/>
            <p:nvPr/>
          </p:nvSpPr>
          <p:spPr>
            <a:xfrm>
              <a:off x="7556303" y="3060441"/>
              <a:ext cx="4144285" cy="2351314"/>
            </a:xfrm>
            <a:prstGeom prst="wedgeEllipseCallout">
              <a:avLst>
                <a:gd name="adj1" fmla="val -73644"/>
                <a:gd name="adj2" fmla="val -128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5" name="文本框 14">
              <a:extLst>
                <a:ext uri="{FF2B5EF4-FFF2-40B4-BE49-F238E27FC236}">
                  <a16:creationId xmlns:a16="http://schemas.microsoft.com/office/drawing/2014/main" id="{10291DF7-FF6D-462D-837A-20ACA5408C7C}"/>
                </a:ext>
              </a:extLst>
            </p:cNvPr>
            <p:cNvSpPr txBox="1"/>
            <p:nvPr/>
          </p:nvSpPr>
          <p:spPr>
            <a:xfrm>
              <a:off x="7798462" y="3384818"/>
              <a:ext cx="3304998" cy="1556754"/>
            </a:xfrm>
            <a:prstGeom prst="rect">
              <a:avLst/>
            </a:prstGeom>
            <a:noFill/>
          </p:spPr>
          <p:txBody>
            <a:bodyPr wrap="square" rtlCol="0">
              <a:spAutoFit/>
            </a:bodyPr>
            <a:lstStyle/>
            <a:p>
              <a:pPr marL="0" lvl="1" indent="457200" algn="just">
                <a:spcBef>
                  <a:spcPts val="1200"/>
                </a:spcBef>
              </a:pPr>
              <a:r>
                <a:rPr lang="zh-CN" altLang="en-US" sz="1600" dirty="0">
                  <a:solidFill>
                    <a:srgbClr val="FF0000"/>
                  </a:solidFill>
                  <a:latin typeface="宋体" panose="02010600030101010101" pitchFamily="2" charset="-122"/>
                  <a:ea typeface="宋体" panose="02010600030101010101" pitchFamily="2" charset="-122"/>
                </a:rPr>
                <a:t>“数字</a:t>
              </a:r>
              <a:r>
                <a:rPr lang="en-US" altLang="zh-CN" sz="1600" dirty="0">
                  <a:solidFill>
                    <a:srgbClr val="FF0000"/>
                  </a:solidFill>
                  <a:latin typeface="宋体" panose="02010600030101010101" pitchFamily="2" charset="-122"/>
                  <a:ea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rPr>
                <a:t>和数字</a:t>
              </a:r>
              <a:r>
                <a:rPr lang="en-US" altLang="zh-CN" sz="1600" dirty="0">
                  <a:solidFill>
                    <a:srgbClr val="FF0000"/>
                  </a:solidFill>
                  <a:latin typeface="宋体" panose="02010600030101010101" pitchFamily="2" charset="-122"/>
                  <a:ea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rPr>
                <a:t>的乘积是</a:t>
              </a:r>
              <a:r>
                <a:rPr lang="en-US" altLang="zh-CN" sz="1600" dirty="0">
                  <a:solidFill>
                    <a:srgbClr val="FF0000"/>
                  </a:solidFill>
                  <a:latin typeface="宋体" panose="02010600030101010101" pitchFamily="2" charset="-122"/>
                  <a:ea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rPr>
                <a:t>是输出字符串模板</a:t>
              </a:r>
              <a:r>
                <a:rPr lang="zh-CN" altLang="en-US" sz="1600" dirty="0">
                  <a:latin typeface="宋体" panose="02010600030101010101" pitchFamily="2" charset="-122"/>
                  <a:ea typeface="宋体" panose="02010600030101010101" pitchFamily="2" charset="-122"/>
                </a:rPr>
                <a:t>，即混合字符串和变量的输出样式</a:t>
              </a:r>
              <a:endParaRPr lang="en-US" altLang="zh-CN" sz="1600" dirty="0">
                <a:latin typeface="宋体" panose="02010600030101010101" pitchFamily="2" charset="-122"/>
                <a:ea typeface="宋体" panose="02010600030101010101" pitchFamily="2" charset="-122"/>
              </a:endParaRPr>
            </a:p>
            <a:p>
              <a:pPr marL="0" lvl="1" indent="457200" algn="just">
                <a:spcBef>
                  <a:spcPts val="1200"/>
                </a:spcBef>
              </a:pPr>
              <a:r>
                <a:rPr lang="zh-CN" altLang="en-US" sz="1600" dirty="0">
                  <a:latin typeface="宋体" panose="02010600030101010101" pitchFamily="2" charset="-122"/>
                  <a:ea typeface="宋体" panose="02010600030101010101" pitchFamily="2" charset="-122"/>
                </a:rPr>
                <a:t>表示槽位置的</a:t>
              </a:r>
              <a:r>
                <a:rPr lang="zh-CN" altLang="en-US" sz="1600" dirty="0">
                  <a:solidFill>
                    <a:srgbClr val="FF0000"/>
                  </a:solidFill>
                  <a:latin typeface="宋体" panose="02010600030101010101" pitchFamily="2" charset="-122"/>
                  <a:ea typeface="宋体" panose="02010600030101010101" pitchFamily="2" charset="-122"/>
                </a:rPr>
                <a:t>大括号“</a:t>
              </a:r>
              <a:r>
                <a:rPr lang="en-US" altLang="zh-CN" sz="1600" dirty="0">
                  <a:solidFill>
                    <a:srgbClr val="FF0000"/>
                  </a:solidFill>
                  <a:latin typeface="宋体" panose="02010600030101010101" pitchFamily="2" charset="-122"/>
                  <a:ea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rPr>
                <a:t>中的内容由后面紧跟的</a:t>
              </a:r>
              <a:r>
                <a:rPr lang="en-US" altLang="zh-CN" sz="1600" dirty="0">
                  <a:solidFill>
                    <a:srgbClr val="FF0000"/>
                  </a:solidFill>
                  <a:latin typeface="宋体" panose="02010600030101010101" pitchFamily="2" charset="-122"/>
                  <a:ea typeface="宋体" panose="02010600030101010101" pitchFamily="2" charset="-122"/>
                </a:rPr>
                <a:t>format()</a:t>
              </a:r>
              <a:r>
                <a:rPr lang="zh-CN" altLang="en-US" sz="1600" dirty="0">
                  <a:solidFill>
                    <a:srgbClr val="FF0000"/>
                  </a:solidFill>
                  <a:latin typeface="宋体" panose="02010600030101010101" pitchFamily="2" charset="-122"/>
                  <a:ea typeface="宋体" panose="02010600030101010101" pitchFamily="2" charset="-122"/>
                </a:rPr>
                <a:t>方法中的参数按顺序填充</a:t>
              </a:r>
              <a:r>
                <a:rPr lang="zh-CN" altLang="en-US" sz="1600" dirty="0">
                  <a:latin typeface="宋体" panose="02010600030101010101" pitchFamily="2" charset="-122"/>
                  <a:ea typeface="宋体" panose="02010600030101010101" pitchFamily="2" charset="-122"/>
                </a:rPr>
                <a:t>。</a:t>
              </a:r>
              <a:endParaRPr lang="zh-CN" altLang="en-US" sz="1600" dirty="0">
                <a:solidFill>
                  <a:schemeClr val="tx1">
                    <a:lumMod val="50000"/>
                  </a:schemeClr>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90226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84733"/>
            <a:ext cx="9982200" cy="203087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indent="-457200" algn="just">
              <a:lnSpc>
                <a:spcPct val="160000"/>
              </a:lnSpc>
              <a:spcBef>
                <a:spcPts val="0"/>
              </a:spcBef>
              <a:buFont typeface="+mj-ea"/>
              <a:buAutoNum type="circleNumDbPlain" startAt="2"/>
            </a:pPr>
            <a:r>
              <a:rPr lang="en-US" altLang="zh-CN" sz="1800" dirty="0"/>
              <a:t>print()</a:t>
            </a:r>
            <a:r>
              <a:rPr lang="zh-CN" altLang="en-US" sz="1800" dirty="0"/>
              <a:t>函数</a:t>
            </a:r>
            <a:endParaRPr lang="en-US" altLang="zh-CN" sz="1800" dirty="0"/>
          </a:p>
          <a:p>
            <a:pPr marL="0" indent="0" algn="just">
              <a:lnSpc>
                <a:spcPct val="160000"/>
              </a:lnSpc>
              <a:spcBef>
                <a:spcPts val="0"/>
              </a:spcBef>
              <a:buNone/>
            </a:pPr>
            <a:r>
              <a:rPr lang="en-US" altLang="zh-CN" sz="1800" dirty="0"/>
              <a:t>    print()</a:t>
            </a:r>
            <a:r>
              <a:rPr lang="zh-CN" altLang="en-US" sz="1800" dirty="0"/>
              <a:t>函数输出文本时会默认在最后增加一个换行，如果不希望在最后增加这个换行，或者希望输出文本后增加其他内容，可以对</a:t>
            </a:r>
            <a:r>
              <a:rPr lang="en-US" altLang="zh-CN" sz="1800" dirty="0"/>
              <a:t>print()</a:t>
            </a:r>
            <a:r>
              <a:rPr lang="zh-CN" altLang="en-US" sz="1800" dirty="0"/>
              <a:t>函数的</a:t>
            </a:r>
            <a:r>
              <a:rPr lang="en-US" altLang="zh-CN" sz="1800" dirty="0"/>
              <a:t>end</a:t>
            </a:r>
            <a:r>
              <a:rPr lang="zh-CN" altLang="en-US" sz="1800" dirty="0"/>
              <a:t>参数进行赋值，使用方式如下：    </a:t>
            </a:r>
            <a:endParaRPr lang="en-US" altLang="zh-CN" sz="1800" dirty="0"/>
          </a:p>
          <a:p>
            <a:pPr marL="0" indent="0" algn="just">
              <a:lnSpc>
                <a:spcPct val="160000"/>
              </a:lnSpc>
              <a:spcBef>
                <a:spcPts val="0"/>
              </a:spcBef>
              <a:buNone/>
            </a:pPr>
            <a:r>
              <a:rPr lang="en-US" altLang="zh-CN" sz="1800" dirty="0">
                <a:solidFill>
                  <a:srgbClr val="FF0000"/>
                </a:solidFill>
              </a:rPr>
              <a:t>    print(&lt;</a:t>
            </a:r>
            <a:r>
              <a:rPr lang="zh-CN" altLang="en-US" sz="1800" dirty="0">
                <a:solidFill>
                  <a:srgbClr val="FF0000"/>
                </a:solidFill>
              </a:rPr>
              <a:t>待输出内容</a:t>
            </a:r>
            <a:r>
              <a:rPr lang="en-US" altLang="zh-CN" sz="1800" dirty="0">
                <a:solidFill>
                  <a:srgbClr val="FF0000"/>
                </a:solidFill>
              </a:rPr>
              <a:t>&gt;, end=“&lt;</a:t>
            </a:r>
            <a:r>
              <a:rPr lang="zh-CN" altLang="en-US" sz="1800" dirty="0">
                <a:solidFill>
                  <a:srgbClr val="FF0000"/>
                </a:solidFill>
              </a:rPr>
              <a:t>增加的输出结尾</a:t>
            </a:r>
            <a:r>
              <a:rPr lang="en-US" altLang="zh-CN" sz="1800" dirty="0">
                <a:solidFill>
                  <a:srgbClr val="FF0000"/>
                </a:solidFill>
              </a:rPr>
              <a:t>&gt;”)</a:t>
            </a:r>
          </a:p>
        </p:txBody>
      </p:sp>
      <p:graphicFrame>
        <p:nvGraphicFramePr>
          <p:cNvPr id="8" name="表格 7">
            <a:extLst>
              <a:ext uri="{FF2B5EF4-FFF2-40B4-BE49-F238E27FC236}">
                <a16:creationId xmlns:a16="http://schemas.microsoft.com/office/drawing/2014/main" id="{F96F2872-6FC4-4681-A51D-2065ED76C813}"/>
              </a:ext>
            </a:extLst>
          </p:cNvPr>
          <p:cNvGraphicFramePr>
            <a:graphicFrameLocks noGrp="1"/>
          </p:cNvGraphicFramePr>
          <p:nvPr>
            <p:extLst>
              <p:ext uri="{D42A27DB-BD31-4B8C-83A1-F6EECF244321}">
                <p14:modId xmlns:p14="http://schemas.microsoft.com/office/powerpoint/2010/main" val="2074873500"/>
              </p:ext>
            </p:extLst>
          </p:nvPr>
        </p:nvGraphicFramePr>
        <p:xfrm>
          <a:off x="1122460" y="4327503"/>
          <a:ext cx="9980681" cy="14630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x = 36</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x,end</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x,end</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is the percentage number.")</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print("OK!")</a:t>
                      </a: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430B792C-2443-4DA7-918A-03B690A3A75F}"/>
              </a:ext>
            </a:extLst>
          </p:cNvPr>
          <p:cNvSpPr/>
          <p:nvPr/>
        </p:nvSpPr>
        <p:spPr>
          <a:xfrm>
            <a:off x="1120941" y="5902441"/>
            <a:ext cx="9980681" cy="646331"/>
          </a:xfrm>
          <a:prstGeom prst="rect">
            <a:avLst/>
          </a:prstGeom>
        </p:spPr>
        <p:txBody>
          <a:bodyPr wrap="square">
            <a:spAutoFit/>
          </a:bodyPr>
          <a:lstStyle/>
          <a:p>
            <a:r>
              <a:rPr lang="en-US" altLang="zh-CN" dirty="0">
                <a:latin typeface="Consolas" panose="020B0609020204030204" pitchFamily="49" charset="0"/>
              </a:rPr>
              <a:t>36.36% is the percentage number.</a:t>
            </a:r>
            <a:endParaRPr lang="zh-CN" altLang="zh-CN" dirty="0">
              <a:latin typeface="Consolas" panose="020B0609020204030204" pitchFamily="49" charset="0"/>
            </a:endParaRPr>
          </a:p>
          <a:p>
            <a:r>
              <a:rPr lang="en-US" altLang="zh-CN" dirty="0">
                <a:latin typeface="Consolas" panose="020B0609020204030204" pitchFamily="49" charset="0"/>
              </a:rPr>
              <a:t>OK!</a:t>
            </a:r>
            <a:endParaRPr lang="zh-CN" altLang="zh-CN" dirty="0">
              <a:latin typeface="Consolas" panose="020B0609020204030204" pitchFamily="49" charset="0"/>
            </a:endParaRPr>
          </a:p>
        </p:txBody>
      </p:sp>
      <p:sp>
        <p:nvSpPr>
          <p:cNvPr id="7" name="Content Placeholder 13">
            <a:extLst>
              <a:ext uri="{FF2B5EF4-FFF2-40B4-BE49-F238E27FC236}">
                <a16:creationId xmlns:a16="http://schemas.microsoft.com/office/drawing/2014/main" id="{F1F153A7-0FB6-4EB1-887E-0D539BBCDE64}"/>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 </a:t>
            </a:r>
            <a:r>
              <a:rPr lang="zh-CN" altLang="en-US" dirty="0"/>
              <a:t>输入输出函数</a:t>
            </a:r>
          </a:p>
        </p:txBody>
      </p:sp>
      <p:grpSp>
        <p:nvGrpSpPr>
          <p:cNvPr id="5" name="组合 4">
            <a:extLst>
              <a:ext uri="{FF2B5EF4-FFF2-40B4-BE49-F238E27FC236}">
                <a16:creationId xmlns:a16="http://schemas.microsoft.com/office/drawing/2014/main" id="{DCD368C6-7322-48E1-981A-EA1D76B525DA}"/>
              </a:ext>
            </a:extLst>
          </p:cNvPr>
          <p:cNvGrpSpPr/>
          <p:nvPr/>
        </p:nvGrpSpPr>
        <p:grpSpPr>
          <a:xfrm>
            <a:off x="4449189" y="4595560"/>
            <a:ext cx="1376228" cy="308975"/>
            <a:chOff x="3939598" y="4515166"/>
            <a:chExt cx="1686490" cy="531845"/>
          </a:xfrm>
        </p:grpSpPr>
        <p:sp>
          <p:nvSpPr>
            <p:cNvPr id="2" name="标注: 线形 1">
              <a:extLst>
                <a:ext uri="{FF2B5EF4-FFF2-40B4-BE49-F238E27FC236}">
                  <a16:creationId xmlns:a16="http://schemas.microsoft.com/office/drawing/2014/main" id="{660B8C48-F695-44C1-87DE-53539C3302C2}"/>
                </a:ext>
              </a:extLst>
            </p:cNvPr>
            <p:cNvSpPr/>
            <p:nvPr/>
          </p:nvSpPr>
          <p:spPr>
            <a:xfrm>
              <a:off x="3939598" y="4515166"/>
              <a:ext cx="1686490" cy="531845"/>
            </a:xfrm>
            <a:prstGeom prst="borderCallout1">
              <a:avLst>
                <a:gd name="adj1" fmla="val 107570"/>
                <a:gd name="adj2" fmla="val -5405"/>
                <a:gd name="adj3" fmla="val 466567"/>
                <a:gd name="adj4" fmla="val -209967"/>
              </a:avLst>
            </a:prstGeom>
            <a:noFill/>
            <a:ln>
              <a:solidFill>
                <a:srgbClr val="BA2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99513FD0-7451-4AD2-A323-AFCDA65939C8}"/>
                </a:ext>
              </a:extLst>
            </p:cNvPr>
            <p:cNvSpPr txBox="1"/>
            <p:nvPr/>
          </p:nvSpPr>
          <p:spPr>
            <a:xfrm>
              <a:off x="4087552" y="4515166"/>
              <a:ext cx="1184766" cy="399537"/>
            </a:xfrm>
            <a:prstGeom prst="rect">
              <a:avLst/>
            </a:prstGeom>
            <a:noFill/>
            <a:ln>
              <a:noFill/>
            </a:ln>
          </p:spPr>
          <p:txBody>
            <a:bodyPr wrap="none" rtlCol="0">
              <a:spAutoFit/>
            </a:bodyPr>
            <a:lstStyle/>
            <a:p>
              <a:r>
                <a:rPr lang="zh-CN" altLang="en-US" sz="1400" dirty="0">
                  <a:solidFill>
                    <a:schemeClr val="bg1"/>
                  </a:solidFill>
                </a:rPr>
                <a:t>使用 </a:t>
              </a:r>
              <a:r>
                <a:rPr lang="en-US" altLang="zh-CN" sz="1400" dirty="0">
                  <a:solidFill>
                    <a:schemeClr val="bg1"/>
                  </a:solidFill>
                </a:rPr>
                <a:t>. </a:t>
              </a:r>
              <a:r>
                <a:rPr lang="zh-CN" altLang="en-US" sz="1400" dirty="0">
                  <a:solidFill>
                    <a:schemeClr val="bg1"/>
                  </a:solidFill>
                </a:rPr>
                <a:t>结尾</a:t>
              </a:r>
            </a:p>
          </p:txBody>
        </p:sp>
      </p:grpSp>
      <p:grpSp>
        <p:nvGrpSpPr>
          <p:cNvPr id="11" name="组合 10">
            <a:extLst>
              <a:ext uri="{FF2B5EF4-FFF2-40B4-BE49-F238E27FC236}">
                <a16:creationId xmlns:a16="http://schemas.microsoft.com/office/drawing/2014/main" id="{773D3D09-8202-44EA-974C-CF63DDEB5F2F}"/>
              </a:ext>
            </a:extLst>
          </p:cNvPr>
          <p:cNvGrpSpPr/>
          <p:nvPr/>
        </p:nvGrpSpPr>
        <p:grpSpPr>
          <a:xfrm>
            <a:off x="4449189" y="4900661"/>
            <a:ext cx="1376228" cy="316723"/>
            <a:chOff x="3985982" y="4499767"/>
            <a:chExt cx="1686490" cy="545182"/>
          </a:xfrm>
        </p:grpSpPr>
        <p:sp>
          <p:nvSpPr>
            <p:cNvPr id="13" name="标注: 线形 12">
              <a:extLst>
                <a:ext uri="{FF2B5EF4-FFF2-40B4-BE49-F238E27FC236}">
                  <a16:creationId xmlns:a16="http://schemas.microsoft.com/office/drawing/2014/main" id="{9FF34151-91B2-4ADD-BC03-98C73ADEB061}"/>
                </a:ext>
              </a:extLst>
            </p:cNvPr>
            <p:cNvSpPr/>
            <p:nvPr/>
          </p:nvSpPr>
          <p:spPr>
            <a:xfrm>
              <a:off x="3985982" y="4499767"/>
              <a:ext cx="1686490" cy="531845"/>
            </a:xfrm>
            <a:prstGeom prst="borderCallout1">
              <a:avLst>
                <a:gd name="adj1" fmla="val 107570"/>
                <a:gd name="adj2" fmla="val -5405"/>
                <a:gd name="adj3" fmla="val 360872"/>
                <a:gd name="adj4" fmla="val -179458"/>
              </a:avLst>
            </a:prstGeom>
            <a:noFill/>
            <a:ln>
              <a:solidFill>
                <a:srgbClr val="BA2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53CE9ED8-2949-4CF5-AA53-5A1351719D27}"/>
                </a:ext>
              </a:extLst>
            </p:cNvPr>
            <p:cNvSpPr txBox="1"/>
            <p:nvPr/>
          </p:nvSpPr>
          <p:spPr>
            <a:xfrm>
              <a:off x="4087552" y="4515166"/>
              <a:ext cx="1483351" cy="529783"/>
            </a:xfrm>
            <a:prstGeom prst="rect">
              <a:avLst/>
            </a:prstGeom>
            <a:noFill/>
            <a:ln>
              <a:noFill/>
            </a:ln>
          </p:spPr>
          <p:txBody>
            <a:bodyPr wrap="none" rtlCol="0">
              <a:spAutoFit/>
            </a:bodyPr>
            <a:lstStyle/>
            <a:p>
              <a:r>
                <a:rPr lang="zh-CN" altLang="en-US" sz="1400" dirty="0">
                  <a:solidFill>
                    <a:schemeClr val="bg1"/>
                  </a:solidFill>
                </a:rPr>
                <a:t>使用 </a:t>
              </a:r>
              <a:r>
                <a:rPr lang="en-US" altLang="zh-CN" sz="1400" dirty="0">
                  <a:solidFill>
                    <a:schemeClr val="bg1"/>
                  </a:solidFill>
                </a:rPr>
                <a:t>% </a:t>
              </a:r>
              <a:r>
                <a:rPr lang="zh-CN" altLang="en-US" sz="1400" dirty="0">
                  <a:solidFill>
                    <a:schemeClr val="bg1"/>
                  </a:solidFill>
                </a:rPr>
                <a:t>结尾</a:t>
              </a:r>
            </a:p>
          </p:txBody>
        </p:sp>
      </p:grpSp>
    </p:spTree>
    <p:extLst>
      <p:ext uri="{BB962C8B-B14F-4D97-AF65-F5344CB8AC3E}">
        <p14:creationId xmlns:p14="http://schemas.microsoft.com/office/powerpoint/2010/main" val="138707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1988615"/>
            <a:ext cx="9982200" cy="152208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buNone/>
            </a:pPr>
            <a:r>
              <a:rPr lang="en-US" altLang="zh-CN" dirty="0">
                <a:latin typeface="宋体" panose="02010600030101010101" pitchFamily="2" charset="-122"/>
                <a:ea typeface="宋体" panose="02010600030101010101" pitchFamily="2" charset="-122"/>
              </a:rPr>
              <a:t>	</a:t>
            </a:r>
            <a:r>
              <a:rPr lang="en-US" altLang="zh-CN" dirty="0"/>
              <a:t>Python</a:t>
            </a:r>
            <a:r>
              <a:rPr lang="zh-CN" altLang="zh-CN" dirty="0"/>
              <a:t>程序的格式框架，即段落格式，是</a:t>
            </a:r>
            <a:r>
              <a:rPr lang="en-US" altLang="zh-CN" dirty="0"/>
              <a:t>Python</a:t>
            </a:r>
            <a:r>
              <a:rPr lang="zh-CN" altLang="zh-CN" dirty="0"/>
              <a:t>语法的一部分。开发者在编写</a:t>
            </a:r>
            <a:r>
              <a:rPr lang="en-US" altLang="zh-CN" dirty="0"/>
              <a:t>Python</a:t>
            </a:r>
            <a:r>
              <a:rPr lang="zh-CN" altLang="zh-CN" dirty="0"/>
              <a:t>程序时遵循语言规范，如正确缩进代码块、适当添加注释等，均有助于提高代码的可读性和可维护性。</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pic>
        <p:nvPicPr>
          <p:cNvPr id="5" name="图片 4">
            <a:extLst>
              <a:ext uri="{FF2B5EF4-FFF2-40B4-BE49-F238E27FC236}">
                <a16:creationId xmlns:a16="http://schemas.microsoft.com/office/drawing/2014/main" id="{BA89DA1C-6655-4A0E-B198-E2EF1B2D27E0}"/>
              </a:ext>
            </a:extLst>
          </p:cNvPr>
          <p:cNvPicPr>
            <a:picLocks noChangeAspect="1"/>
          </p:cNvPicPr>
          <p:nvPr/>
        </p:nvPicPr>
        <p:blipFill rotWithShape="1">
          <a:blip r:embed="rId3"/>
          <a:srcRect l="270" t="14106" r="72723" b="55951"/>
          <a:stretch/>
        </p:blipFill>
        <p:spPr>
          <a:xfrm>
            <a:off x="4065250" y="3585340"/>
            <a:ext cx="4059982" cy="2563902"/>
          </a:xfrm>
          <a:prstGeom prst="rect">
            <a:avLst/>
          </a:prstGeom>
        </p:spPr>
      </p:pic>
    </p:spTree>
    <p:extLst>
      <p:ext uri="{BB962C8B-B14F-4D97-AF65-F5344CB8AC3E}">
        <p14:creationId xmlns:p14="http://schemas.microsoft.com/office/powerpoint/2010/main" val="252185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3.3 Python</a:t>
            </a:r>
            <a:r>
              <a:rPr lang="zh-CN" altLang="en-US" dirty="0"/>
              <a:t>基本语句</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184733"/>
            <a:ext cx="9982200" cy="235163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indent="-457200" algn="just">
              <a:lnSpc>
                <a:spcPct val="160000"/>
              </a:lnSpc>
              <a:spcBef>
                <a:spcPts val="0"/>
              </a:spcBef>
              <a:buFont typeface="+mj-ea"/>
              <a:buAutoNum type="circleNumDbPlain" startAt="3"/>
            </a:pPr>
            <a:r>
              <a:rPr lang="en-US" altLang="zh-CN" sz="1800" dirty="0"/>
              <a:t>eval()</a:t>
            </a:r>
            <a:r>
              <a:rPr lang="zh-CN" altLang="en-US" sz="1800" dirty="0"/>
              <a:t>函数</a:t>
            </a:r>
            <a:endParaRPr lang="en-US" altLang="zh-CN" sz="1800" dirty="0"/>
          </a:p>
          <a:p>
            <a:pPr marL="0" indent="0" algn="just">
              <a:lnSpc>
                <a:spcPct val="160000"/>
              </a:lnSpc>
              <a:spcBef>
                <a:spcPts val="0"/>
              </a:spcBef>
              <a:buNone/>
            </a:pPr>
            <a:r>
              <a:rPr lang="en-US" altLang="zh-CN" sz="1800" dirty="0"/>
              <a:t>    eval()</a:t>
            </a:r>
            <a:r>
              <a:rPr lang="zh-CN" altLang="en-US" sz="1800" dirty="0"/>
              <a:t>用来执行一个字符串表达式，并返回表达式的值。函数将去掉字符串最外侧的引号，并按照</a:t>
            </a:r>
            <a:r>
              <a:rPr lang="en-US" altLang="zh-CN" sz="1800" dirty="0"/>
              <a:t>Python</a:t>
            </a:r>
            <a:r>
              <a:rPr lang="zh-CN" altLang="en-US" sz="1800" dirty="0"/>
              <a:t>语句方式将字符串转成表达式、并执行表达式返回结果。使用方式如下：</a:t>
            </a:r>
            <a:endParaRPr lang="en-US" altLang="zh-CN" sz="1800" dirty="0"/>
          </a:p>
          <a:p>
            <a:pPr marL="0" indent="0" algn="just">
              <a:lnSpc>
                <a:spcPct val="160000"/>
              </a:lnSpc>
              <a:spcBef>
                <a:spcPts val="0"/>
              </a:spcBef>
              <a:buNone/>
            </a:pPr>
            <a:r>
              <a:rPr lang="en-US" altLang="zh-CN" sz="1800" dirty="0">
                <a:solidFill>
                  <a:srgbClr val="FF0000"/>
                </a:solidFill>
              </a:rPr>
              <a:t>    &lt;</a:t>
            </a:r>
            <a:r>
              <a:rPr lang="zh-CN" altLang="en-US" sz="1800" dirty="0">
                <a:solidFill>
                  <a:srgbClr val="FF0000"/>
                </a:solidFill>
              </a:rPr>
              <a:t>变量</a:t>
            </a:r>
            <a:r>
              <a:rPr lang="en-US" altLang="zh-CN" sz="1800" dirty="0">
                <a:solidFill>
                  <a:srgbClr val="FF0000"/>
                </a:solidFill>
              </a:rPr>
              <a:t>&gt; = eval(&lt;</a:t>
            </a:r>
            <a:r>
              <a:rPr lang="zh-CN" altLang="en-US" sz="1800" dirty="0">
                <a:solidFill>
                  <a:srgbClr val="FF0000"/>
                </a:solidFill>
              </a:rPr>
              <a:t>字符串表达式</a:t>
            </a:r>
            <a:r>
              <a:rPr lang="en-US" altLang="zh-CN" sz="1800" dirty="0">
                <a:solidFill>
                  <a:srgbClr val="FF0000"/>
                </a:solidFill>
              </a:rPr>
              <a:t>&gt;)</a:t>
            </a:r>
          </a:p>
          <a:p>
            <a:pPr marL="0" indent="0" algn="just">
              <a:lnSpc>
                <a:spcPct val="160000"/>
              </a:lnSpc>
              <a:spcBef>
                <a:spcPts val="0"/>
              </a:spcBef>
              <a:buNone/>
            </a:pPr>
            <a:r>
              <a:rPr lang="zh-CN" altLang="en-US" sz="1800" dirty="0"/>
              <a:t>    其中，变量用来保存对字符串的内容按表达式进行运算的结果。</a:t>
            </a:r>
            <a:endParaRPr lang="en-US" altLang="zh-CN" sz="1800" dirty="0"/>
          </a:p>
        </p:txBody>
      </p:sp>
      <p:graphicFrame>
        <p:nvGraphicFramePr>
          <p:cNvPr id="8" name="表格 7">
            <a:extLst>
              <a:ext uri="{FF2B5EF4-FFF2-40B4-BE49-F238E27FC236}">
                <a16:creationId xmlns:a16="http://schemas.microsoft.com/office/drawing/2014/main" id="{F96F2872-6FC4-4681-A51D-2065ED76C813}"/>
              </a:ext>
            </a:extLst>
          </p:cNvPr>
          <p:cNvGraphicFramePr>
            <a:graphicFrameLocks noGrp="1"/>
          </p:cNvGraphicFramePr>
          <p:nvPr>
            <p:extLst>
              <p:ext uri="{D42A27DB-BD31-4B8C-83A1-F6EECF244321}">
                <p14:modId xmlns:p14="http://schemas.microsoft.com/office/powerpoint/2010/main" val="3125459894"/>
              </p:ext>
            </p:extLst>
          </p:nvPr>
        </p:nvGraphicFramePr>
        <p:xfrm>
          <a:off x="1122460" y="4631504"/>
          <a:ext cx="4037369" cy="1066800"/>
        </p:xfrm>
        <a:graphic>
          <a:graphicData uri="http://schemas.openxmlformats.org/drawingml/2006/table">
            <a:tbl>
              <a:tblPr firstRow="1" bandRow="1">
                <a:tableStyleId>{5C22544A-7EE6-4342-B048-85BDC9FD1C3A}</a:tableStyleId>
              </a:tblPr>
              <a:tblGrid>
                <a:gridCol w="4037369">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x = "2 * 1.2"</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print('x=',eval(x))</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y = eval("1.2 + 3.4")</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print('y=',y)</a:t>
                      </a: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430B792C-2443-4DA7-918A-03B690A3A75F}"/>
              </a:ext>
            </a:extLst>
          </p:cNvPr>
          <p:cNvSpPr/>
          <p:nvPr/>
        </p:nvSpPr>
        <p:spPr>
          <a:xfrm>
            <a:off x="1104142" y="5820224"/>
            <a:ext cx="4055688" cy="646331"/>
          </a:xfrm>
          <a:prstGeom prst="rect">
            <a:avLst/>
          </a:prstGeom>
        </p:spPr>
        <p:txBody>
          <a:bodyPr wrap="square">
            <a:spAutoFit/>
          </a:bodyPr>
          <a:lstStyle/>
          <a:p>
            <a:r>
              <a:rPr lang="en-US" altLang="zh-CN" dirty="0">
                <a:latin typeface="Consolas" panose="020B0609020204030204" pitchFamily="49" charset="0"/>
              </a:rPr>
              <a:t>x= 3.4</a:t>
            </a:r>
          </a:p>
          <a:p>
            <a:r>
              <a:rPr lang="en-US" altLang="zh-CN" dirty="0">
                <a:latin typeface="Consolas" panose="020B0609020204030204" pitchFamily="49" charset="0"/>
              </a:rPr>
              <a:t>y= 3.5999999999999996</a:t>
            </a:r>
          </a:p>
        </p:txBody>
      </p:sp>
      <p:graphicFrame>
        <p:nvGraphicFramePr>
          <p:cNvPr id="7" name="表格 6">
            <a:extLst>
              <a:ext uri="{FF2B5EF4-FFF2-40B4-BE49-F238E27FC236}">
                <a16:creationId xmlns:a16="http://schemas.microsoft.com/office/drawing/2014/main" id="{9579E037-D9F1-41D0-93B8-7458B5F3E7BD}"/>
              </a:ext>
            </a:extLst>
          </p:cNvPr>
          <p:cNvGraphicFramePr>
            <a:graphicFrameLocks noGrp="1"/>
          </p:cNvGraphicFramePr>
          <p:nvPr>
            <p:extLst>
              <p:ext uri="{D42A27DB-BD31-4B8C-83A1-F6EECF244321}">
                <p14:modId xmlns:p14="http://schemas.microsoft.com/office/powerpoint/2010/main" val="3557640601"/>
              </p:ext>
            </p:extLst>
          </p:nvPr>
        </p:nvGraphicFramePr>
        <p:xfrm>
          <a:off x="7084090" y="4631732"/>
          <a:ext cx="4037369" cy="1188492"/>
        </p:xfrm>
        <a:graphic>
          <a:graphicData uri="http://schemas.openxmlformats.org/drawingml/2006/table">
            <a:tbl>
              <a:tblPr firstRow="1" bandRow="1">
                <a:tableStyleId>{5C22544A-7EE6-4342-B048-85BDC9FD1C3A}</a:tableStyleId>
              </a:tblPr>
              <a:tblGrid>
                <a:gridCol w="4037369">
                  <a:extLst>
                    <a:ext uri="{9D8B030D-6E8A-4147-A177-3AD203B41FA5}">
                      <a16:colId xmlns:a16="http://schemas.microsoft.com/office/drawing/2014/main" val="1478211251"/>
                    </a:ext>
                  </a:extLst>
                </a:gridCol>
              </a:tblGrid>
              <a:tr h="1188492">
                <a:tc>
                  <a:txBody>
                    <a:bodyPr/>
                    <a:lstStyle/>
                    <a:p>
                      <a:r>
                        <a:rPr lang="en-US" altLang="zh-CN" sz="1600" b="1" kern="1200" dirty="0">
                          <a:solidFill>
                            <a:schemeClr val="lt1"/>
                          </a:solidFill>
                          <a:effectLst/>
                          <a:latin typeface="+mn-lt"/>
                          <a:ea typeface="+mn-ea"/>
                          <a:cs typeface="+mn-cs"/>
                        </a:rPr>
                        <a:t>print(eval('pow(2,3)'), end=';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print(eval('max(2,3,4)'))</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B2CAE478-80A1-4909-A3E4-EA542E48BA4E}"/>
              </a:ext>
            </a:extLst>
          </p:cNvPr>
          <p:cNvSpPr/>
          <p:nvPr/>
        </p:nvSpPr>
        <p:spPr>
          <a:xfrm>
            <a:off x="7047453" y="5820224"/>
            <a:ext cx="4055688" cy="369332"/>
          </a:xfrm>
          <a:prstGeom prst="rect">
            <a:avLst/>
          </a:prstGeom>
        </p:spPr>
        <p:txBody>
          <a:bodyPr wrap="square">
            <a:spAutoFit/>
          </a:bodyPr>
          <a:lstStyle/>
          <a:p>
            <a:r>
              <a:rPr lang="en-US" altLang="zh-CN" dirty="0">
                <a:latin typeface="Consolas" panose="020B0609020204030204" pitchFamily="49" charset="0"/>
              </a:rPr>
              <a:t>8; 4</a:t>
            </a:r>
            <a:endParaRPr lang="zh-CN" altLang="zh-CN" dirty="0">
              <a:latin typeface="Consolas" panose="020B0609020204030204" pitchFamily="49" charset="0"/>
            </a:endParaRPr>
          </a:p>
        </p:txBody>
      </p:sp>
      <p:sp>
        <p:nvSpPr>
          <p:cNvPr id="13" name="Content Placeholder 13">
            <a:extLst>
              <a:ext uri="{FF2B5EF4-FFF2-40B4-BE49-F238E27FC236}">
                <a16:creationId xmlns:a16="http://schemas.microsoft.com/office/drawing/2014/main" id="{95F125B7-149F-4EC3-AA11-18DDB21F4697}"/>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 </a:t>
            </a:r>
            <a:r>
              <a:rPr lang="zh-CN" altLang="en-US" dirty="0"/>
              <a:t>输入输出函数</a:t>
            </a:r>
          </a:p>
        </p:txBody>
      </p:sp>
    </p:spTree>
    <p:extLst>
      <p:ext uri="{BB962C8B-B14F-4D97-AF65-F5344CB8AC3E}">
        <p14:creationId xmlns:p14="http://schemas.microsoft.com/office/powerpoint/2010/main" val="148448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t>3.4 </a:t>
            </a:r>
            <a:r>
              <a:rPr lang="zh-CN" altLang="en-US" dirty="0"/>
              <a:t>基本数据类型</a:t>
            </a:r>
            <a:endParaRPr lang="en-US" dirty="0"/>
          </a:p>
        </p:txBody>
      </p:sp>
    </p:spTree>
    <p:extLst>
      <p:ext uri="{BB962C8B-B14F-4D97-AF65-F5344CB8AC3E}">
        <p14:creationId xmlns:p14="http://schemas.microsoft.com/office/powerpoint/2010/main" val="40388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349542" y="2413564"/>
            <a:ext cx="9982200" cy="203087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dirty="0">
                <a:latin typeface="宋体" panose="02010600030101010101" pitchFamily="2" charset="-122"/>
                <a:ea typeface="宋体" panose="02010600030101010101" pitchFamily="2" charset="-122"/>
              </a:rPr>
              <a:t>	</a:t>
            </a:r>
            <a:r>
              <a:rPr lang="en-US" altLang="zh-CN" sz="1800" dirty="0"/>
              <a:t>Python</a:t>
            </a:r>
            <a:r>
              <a:rPr lang="zh-CN" altLang="en-US" sz="1800" dirty="0"/>
              <a:t>中包含的基本数据类型主要有数值类型、逻辑值类型和字符类型，其中，数值类型包含整数类型、浮点数类型和复数类型，逻辑值通常使用常量</a:t>
            </a:r>
            <a:r>
              <a:rPr lang="en-US" altLang="zh-CN" sz="1800" dirty="0"/>
              <a:t>True</a:t>
            </a:r>
            <a:r>
              <a:rPr lang="zh-CN" altLang="en-US" sz="1800" dirty="0"/>
              <a:t>和</a:t>
            </a:r>
            <a:r>
              <a:rPr lang="en-US" altLang="zh-CN" sz="1800" dirty="0"/>
              <a:t>False</a:t>
            </a:r>
            <a:r>
              <a:rPr lang="zh-CN" altLang="en-US" sz="1800" dirty="0"/>
              <a:t>来表示，字符类型由一系列字符表示，既可以是中文字符，也可以是英文字符。</a:t>
            </a:r>
            <a:endParaRPr lang="en-US" altLang="zh-CN" sz="1800" dirty="0"/>
          </a:p>
        </p:txBody>
      </p:sp>
    </p:spTree>
    <p:extLst>
      <p:ext uri="{BB962C8B-B14F-4D97-AF65-F5344CB8AC3E}">
        <p14:creationId xmlns:p14="http://schemas.microsoft.com/office/powerpoint/2010/main" val="18741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数值类型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498594"/>
            <a:ext cx="9982200" cy="247462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800" dirty="0"/>
              <a:t>Python</a:t>
            </a:r>
            <a:r>
              <a:rPr lang="zh-CN" altLang="en-US" sz="1800" dirty="0"/>
              <a:t>支持三种不同的数值类型，包括整数类型、浮点数类型和复数类型，分别对应数学中的整数、实数和复数。</a:t>
            </a:r>
            <a:endParaRPr lang="en-US" altLang="zh-CN" sz="1800" dirty="0"/>
          </a:p>
          <a:p>
            <a:pPr marL="0" indent="0" algn="just">
              <a:lnSpc>
                <a:spcPct val="160000"/>
              </a:lnSpc>
              <a:spcBef>
                <a:spcPts val="0"/>
              </a:spcBef>
              <a:buNone/>
            </a:pPr>
            <a:r>
              <a:rPr lang="en-US" altLang="zh-CN" sz="1800" dirty="0"/>
              <a:t>    </a:t>
            </a:r>
            <a:r>
              <a:rPr lang="zh-CN" altLang="en-US" sz="1800" dirty="0"/>
              <a:t>例如，</a:t>
            </a:r>
            <a:r>
              <a:rPr lang="en-US" altLang="zh-CN" sz="1800" dirty="0"/>
              <a:t>36</a:t>
            </a:r>
            <a:r>
              <a:rPr lang="zh-CN" altLang="en-US" sz="1800" dirty="0"/>
              <a:t>是一个整数类型，</a:t>
            </a:r>
            <a:r>
              <a:rPr lang="en-US" altLang="zh-CN" sz="1800" dirty="0"/>
              <a:t>3.6</a:t>
            </a:r>
            <a:r>
              <a:rPr lang="zh-CN" altLang="en-US" sz="1800" dirty="0"/>
              <a:t>是一个浮点数类型，</a:t>
            </a:r>
            <a:r>
              <a:rPr lang="en-US" altLang="zh-CN" sz="1800" dirty="0"/>
              <a:t>3+6j</a:t>
            </a:r>
            <a:r>
              <a:rPr lang="zh-CN" altLang="en-US" sz="1800" dirty="0"/>
              <a:t>是一个复数类型。在实际应用中，常用的数据类型为整数类型与浮点数类型。</a:t>
            </a:r>
            <a:endParaRPr lang="en-US" altLang="zh-CN" sz="1800" dirty="0"/>
          </a:p>
        </p:txBody>
      </p:sp>
    </p:spTree>
    <p:extLst>
      <p:ext uri="{BB962C8B-B14F-4D97-AF65-F5344CB8AC3E}">
        <p14:creationId xmlns:p14="http://schemas.microsoft.com/office/powerpoint/2010/main" val="4048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数值类型</a:t>
            </a:r>
          </a:p>
          <a:p>
            <a:pPr>
              <a:lnSpc>
                <a:spcPct val="100000"/>
              </a:lnSpc>
              <a:buFont typeface="Wingdings" panose="05000000000000000000" pitchFamily="2" charset="2"/>
              <a:buChar char="Ø"/>
            </a:pPr>
            <a:r>
              <a:rPr lang="zh-CN" altLang="en-US" sz="1800" dirty="0"/>
              <a:t>整数类型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606441"/>
            <a:ext cx="9982200" cy="263230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整数有四种进制的表示方式，分别为十进制、二进制、八进制和十六进制。</a:t>
            </a:r>
            <a:endParaRPr lang="en-US" altLang="zh-CN" sz="1800" dirty="0"/>
          </a:p>
          <a:p>
            <a:pPr marL="0" indent="0" algn="just">
              <a:lnSpc>
                <a:spcPct val="160000"/>
              </a:lnSpc>
              <a:spcBef>
                <a:spcPts val="0"/>
              </a:spcBef>
              <a:buNone/>
            </a:pPr>
            <a:r>
              <a:rPr lang="en-US" altLang="zh-CN" sz="1800" dirty="0"/>
              <a:t>    </a:t>
            </a:r>
          </a:p>
        </p:txBody>
      </p:sp>
      <p:pic>
        <p:nvPicPr>
          <p:cNvPr id="2" name="图片 1">
            <a:extLst>
              <a:ext uri="{FF2B5EF4-FFF2-40B4-BE49-F238E27FC236}">
                <a16:creationId xmlns:a16="http://schemas.microsoft.com/office/drawing/2014/main" id="{48009E31-3BE1-4C22-A185-8FA9831B9F54}"/>
              </a:ext>
            </a:extLst>
          </p:cNvPr>
          <p:cNvPicPr>
            <a:picLocks noChangeAspect="1"/>
          </p:cNvPicPr>
          <p:nvPr/>
        </p:nvPicPr>
        <p:blipFill>
          <a:blip r:embed="rId3"/>
          <a:stretch>
            <a:fillRect/>
          </a:stretch>
        </p:blipFill>
        <p:spPr>
          <a:xfrm>
            <a:off x="2238928" y="3646028"/>
            <a:ext cx="7712626" cy="1518340"/>
          </a:xfrm>
          <a:prstGeom prst="rect">
            <a:avLst/>
          </a:prstGeom>
        </p:spPr>
      </p:pic>
    </p:spTree>
    <p:extLst>
      <p:ext uri="{BB962C8B-B14F-4D97-AF65-F5344CB8AC3E}">
        <p14:creationId xmlns:p14="http://schemas.microsoft.com/office/powerpoint/2010/main" val="64006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数值类型</a:t>
            </a:r>
          </a:p>
          <a:p>
            <a:pPr>
              <a:lnSpc>
                <a:spcPct val="100000"/>
              </a:lnSpc>
              <a:buFont typeface="Wingdings" panose="05000000000000000000" pitchFamily="2" charset="2"/>
              <a:buChar char="Ø"/>
            </a:pPr>
            <a:r>
              <a:rPr lang="zh-CN" altLang="en-US" sz="1800" dirty="0"/>
              <a:t>浮点数类型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37741" y="2883441"/>
            <a:ext cx="9982200" cy="151834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浮点数类型与数学中实数的概念一致，表示带有小数的数值。</a:t>
            </a:r>
            <a:r>
              <a:rPr lang="en-US" altLang="zh-CN" sz="1800" dirty="0"/>
              <a:t>Python</a:t>
            </a:r>
            <a:r>
              <a:rPr lang="zh-CN" altLang="en-US" sz="1800" dirty="0"/>
              <a:t>中的浮点数用</a:t>
            </a:r>
            <a:r>
              <a:rPr lang="en-US" altLang="zh-CN" sz="1800" dirty="0"/>
              <a:t>float</a:t>
            </a:r>
            <a:r>
              <a:rPr lang="zh-CN" altLang="en-US" sz="1800" dirty="0"/>
              <a:t>表示，除整数部分外，必须包含小数点及小数位，小数部分可以是</a:t>
            </a:r>
            <a:r>
              <a:rPr lang="en-US" altLang="zh-CN" sz="1800" dirty="0"/>
              <a:t>0</a:t>
            </a:r>
            <a:r>
              <a:rPr lang="zh-CN" altLang="en-US" sz="1800" dirty="0"/>
              <a:t>。</a:t>
            </a:r>
            <a:endParaRPr lang="en-US" altLang="zh-CN" sz="1800" dirty="0"/>
          </a:p>
        </p:txBody>
      </p:sp>
      <p:graphicFrame>
        <p:nvGraphicFramePr>
          <p:cNvPr id="6" name="表格 5">
            <a:extLst>
              <a:ext uri="{FF2B5EF4-FFF2-40B4-BE49-F238E27FC236}">
                <a16:creationId xmlns:a16="http://schemas.microsoft.com/office/drawing/2014/main" id="{239CDA11-F97F-464E-A4FD-C30B87ACC8E6}"/>
              </a:ext>
            </a:extLst>
          </p:cNvPr>
          <p:cNvGraphicFramePr>
            <a:graphicFrameLocks noGrp="1"/>
          </p:cNvGraphicFramePr>
          <p:nvPr>
            <p:extLst>
              <p:ext uri="{D42A27DB-BD31-4B8C-83A1-F6EECF244321}">
                <p14:modId xmlns:p14="http://schemas.microsoft.com/office/powerpoint/2010/main" val="253859096"/>
              </p:ext>
            </p:extLst>
          </p:nvPr>
        </p:nvGraphicFramePr>
        <p:xfrm>
          <a:off x="1157579" y="4401781"/>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print(type(36),type(36.0))</a:t>
                      </a: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A3D2A7A3-1840-4F49-97B9-F74CEA2FEEFF}"/>
              </a:ext>
            </a:extLst>
          </p:cNvPr>
          <p:cNvSpPr/>
          <p:nvPr/>
        </p:nvSpPr>
        <p:spPr>
          <a:xfrm>
            <a:off x="1139260" y="4931655"/>
            <a:ext cx="9980681" cy="369332"/>
          </a:xfrm>
          <a:prstGeom prst="rect">
            <a:avLst/>
          </a:prstGeom>
        </p:spPr>
        <p:txBody>
          <a:bodyPr wrap="square">
            <a:spAutoFit/>
          </a:bodyPr>
          <a:lstStyle/>
          <a:p>
            <a:r>
              <a:rPr lang="en-US" altLang="zh-CN" dirty="0">
                <a:latin typeface="Consolas" panose="020B0609020204030204" pitchFamily="49" charset="0"/>
              </a:rPr>
              <a:t>&lt;class 'int'&gt; &lt;class 'float'&gt;</a:t>
            </a:r>
            <a:endParaRPr lang="zh-CN" altLang="zh-CN" dirty="0">
              <a:latin typeface="Consolas" panose="020B0609020204030204" pitchFamily="49" charset="0"/>
            </a:endParaRPr>
          </a:p>
        </p:txBody>
      </p:sp>
      <p:grpSp>
        <p:nvGrpSpPr>
          <p:cNvPr id="8" name="组合 7">
            <a:extLst>
              <a:ext uri="{FF2B5EF4-FFF2-40B4-BE49-F238E27FC236}">
                <a16:creationId xmlns:a16="http://schemas.microsoft.com/office/drawing/2014/main" id="{5C99963F-4064-4CEF-9BD9-DC483ECCB5D0}"/>
              </a:ext>
            </a:extLst>
          </p:cNvPr>
          <p:cNvGrpSpPr/>
          <p:nvPr/>
        </p:nvGrpSpPr>
        <p:grpSpPr>
          <a:xfrm>
            <a:off x="7613780" y="4979507"/>
            <a:ext cx="3797559" cy="1026367"/>
            <a:chOff x="7556303" y="3060441"/>
            <a:chExt cx="4144285" cy="2351314"/>
          </a:xfrm>
        </p:grpSpPr>
        <p:sp>
          <p:nvSpPr>
            <p:cNvPr id="10" name="对话气泡: 椭圆形 9">
              <a:extLst>
                <a:ext uri="{FF2B5EF4-FFF2-40B4-BE49-F238E27FC236}">
                  <a16:creationId xmlns:a16="http://schemas.microsoft.com/office/drawing/2014/main" id="{5695AE35-C1EC-49B9-8753-6C923A04236E}"/>
                </a:ext>
              </a:extLst>
            </p:cNvPr>
            <p:cNvSpPr/>
            <p:nvPr/>
          </p:nvSpPr>
          <p:spPr>
            <a:xfrm>
              <a:off x="7556303" y="3060441"/>
              <a:ext cx="4144285" cy="2351314"/>
            </a:xfrm>
            <a:prstGeom prst="wedgeEllipseCallout">
              <a:avLst>
                <a:gd name="adj1" fmla="val -106568"/>
                <a:gd name="adj2" fmla="val -346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1" name="文本框 10">
              <a:extLst>
                <a:ext uri="{FF2B5EF4-FFF2-40B4-BE49-F238E27FC236}">
                  <a16:creationId xmlns:a16="http://schemas.microsoft.com/office/drawing/2014/main" id="{DA3D1DD8-D740-4DB1-B90B-A58FE1DC9022}"/>
                </a:ext>
              </a:extLst>
            </p:cNvPr>
            <p:cNvSpPr txBox="1"/>
            <p:nvPr/>
          </p:nvSpPr>
          <p:spPr>
            <a:xfrm>
              <a:off x="7818828" y="3770213"/>
              <a:ext cx="3304998" cy="305791"/>
            </a:xfrm>
            <a:prstGeom prst="rect">
              <a:avLst/>
            </a:prstGeom>
            <a:noFill/>
          </p:spPr>
          <p:txBody>
            <a:bodyPr wrap="square" rtlCol="0">
              <a:spAutoFit/>
            </a:bodyPr>
            <a:lstStyle/>
            <a:p>
              <a:pPr marL="0" lvl="1" indent="457200" algn="just">
                <a:spcBef>
                  <a:spcPts val="1200"/>
                </a:spcBef>
              </a:pPr>
              <a:r>
                <a:rPr lang="en-US" altLang="zh-CN" sz="1600" dirty="0">
                  <a:solidFill>
                    <a:srgbClr val="FF0000"/>
                  </a:solidFill>
                  <a:latin typeface="宋体" panose="02010600030101010101" pitchFamily="2" charset="-122"/>
                  <a:ea typeface="宋体" panose="02010600030101010101" pitchFamily="2" charset="-122"/>
                </a:rPr>
                <a:t>36</a:t>
              </a:r>
              <a:r>
                <a:rPr lang="zh-CN" altLang="en-US" sz="1600" dirty="0">
                  <a:solidFill>
                    <a:srgbClr val="FF0000"/>
                  </a:solidFill>
                  <a:latin typeface="宋体" panose="02010600030101010101" pitchFamily="2" charset="-122"/>
                  <a:ea typeface="宋体" panose="02010600030101010101" pitchFamily="2" charset="-122"/>
                </a:rPr>
                <a:t>是整数，</a:t>
              </a:r>
              <a:r>
                <a:rPr lang="en-US" altLang="zh-CN" sz="1600" dirty="0">
                  <a:solidFill>
                    <a:srgbClr val="FF0000"/>
                  </a:solidFill>
                  <a:latin typeface="宋体" panose="02010600030101010101" pitchFamily="2" charset="-122"/>
                  <a:ea typeface="宋体" panose="02010600030101010101" pitchFamily="2" charset="-122"/>
                </a:rPr>
                <a:t>36.0</a:t>
              </a:r>
              <a:r>
                <a:rPr lang="zh-CN" altLang="en-US" sz="1600" dirty="0">
                  <a:solidFill>
                    <a:srgbClr val="FF0000"/>
                  </a:solidFill>
                  <a:latin typeface="宋体" panose="02010600030101010101" pitchFamily="2" charset="-122"/>
                  <a:ea typeface="宋体" panose="02010600030101010101" pitchFamily="2" charset="-122"/>
                </a:rPr>
                <a:t>是浮点数</a:t>
              </a:r>
              <a:endParaRPr lang="zh-CN" altLang="en-US" sz="1600" dirty="0">
                <a:solidFill>
                  <a:schemeClr val="tx1">
                    <a:lumMod val="50000"/>
                  </a:schemeClr>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15069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数值类型</a:t>
            </a:r>
          </a:p>
          <a:p>
            <a:pPr>
              <a:lnSpc>
                <a:spcPct val="100000"/>
              </a:lnSpc>
              <a:buFont typeface="Wingdings" panose="05000000000000000000" pitchFamily="2" charset="2"/>
              <a:buChar char="Ø"/>
            </a:pPr>
            <a:r>
              <a:rPr lang="zh-CN" altLang="en-US" sz="1800" dirty="0"/>
              <a:t>浮点数类型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37741" y="2883440"/>
            <a:ext cx="9982200" cy="2192413"/>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浮点数有两种表示方法：</a:t>
            </a:r>
            <a:r>
              <a:rPr lang="zh-CN" altLang="en-US" sz="1800" dirty="0">
                <a:solidFill>
                  <a:srgbClr val="FF0000"/>
                </a:solidFill>
              </a:rPr>
              <a:t>小数形式和指数形式</a:t>
            </a:r>
            <a:r>
              <a:rPr lang="zh-CN" altLang="en-US" sz="1800" dirty="0"/>
              <a:t>。</a:t>
            </a:r>
            <a:endParaRPr lang="en-US" altLang="zh-CN" sz="1800" dirty="0"/>
          </a:p>
          <a:p>
            <a:pPr lvl="1" algn="just">
              <a:lnSpc>
                <a:spcPct val="160000"/>
              </a:lnSpc>
              <a:spcBef>
                <a:spcPts val="0"/>
              </a:spcBef>
            </a:pPr>
            <a:r>
              <a:rPr lang="zh-CN" altLang="en-US" sz="1400" dirty="0"/>
              <a:t>小数形式由数字和小数点组成，例如</a:t>
            </a:r>
            <a:r>
              <a:rPr lang="en-US" altLang="zh-CN" sz="1400" dirty="0"/>
              <a:t>13.3</a:t>
            </a:r>
            <a:r>
              <a:rPr lang="zh-CN" altLang="en-US" sz="1400" dirty="0"/>
              <a:t>、</a:t>
            </a:r>
            <a:r>
              <a:rPr lang="en-US" altLang="zh-CN" sz="1400" dirty="0"/>
              <a:t>123.0</a:t>
            </a:r>
            <a:r>
              <a:rPr lang="zh-CN" altLang="en-US" sz="1400" dirty="0"/>
              <a:t>、</a:t>
            </a:r>
            <a:r>
              <a:rPr lang="en-US" altLang="zh-CN" sz="1400" dirty="0"/>
              <a:t>0.123</a:t>
            </a:r>
            <a:r>
              <a:rPr lang="zh-CN" altLang="en-US" sz="1400" dirty="0"/>
              <a:t>等，也就是数学中实数的表示方法。</a:t>
            </a:r>
            <a:endParaRPr lang="en-US" altLang="zh-CN" sz="1400" dirty="0"/>
          </a:p>
          <a:p>
            <a:pPr lvl="1" algn="just">
              <a:lnSpc>
                <a:spcPct val="160000"/>
              </a:lnSpc>
              <a:spcBef>
                <a:spcPts val="0"/>
              </a:spcBef>
            </a:pPr>
            <a:r>
              <a:rPr lang="zh-CN" altLang="en-US" sz="1400" dirty="0"/>
              <a:t>指数形式是用字母</a:t>
            </a:r>
            <a:r>
              <a:rPr lang="en-US" altLang="zh-CN" sz="1400" dirty="0"/>
              <a:t>e</a:t>
            </a:r>
            <a:r>
              <a:rPr lang="zh-CN" altLang="en-US" sz="1400" dirty="0"/>
              <a:t>（或</a:t>
            </a:r>
            <a:r>
              <a:rPr lang="en-US" altLang="zh-CN" sz="1400" dirty="0"/>
              <a:t>E</a:t>
            </a:r>
            <a:r>
              <a:rPr lang="zh-CN" altLang="en-US" sz="1400" dirty="0"/>
              <a:t>）来分割实数，</a:t>
            </a:r>
            <a:r>
              <a:rPr lang="en-US" altLang="zh-CN" sz="1400" dirty="0"/>
              <a:t>e</a:t>
            </a:r>
            <a:r>
              <a:rPr lang="zh-CN" altLang="en-US" sz="1400" dirty="0"/>
              <a:t>前面必须有数字，可以是带符号的小数或者整数，表示实数的尾数；</a:t>
            </a:r>
            <a:r>
              <a:rPr lang="en-US" altLang="zh-CN" sz="1400" dirty="0"/>
              <a:t>e</a:t>
            </a:r>
            <a:r>
              <a:rPr lang="zh-CN" altLang="en-US" sz="1400" dirty="0"/>
              <a:t>后面必须为整数，可以是正数或者负数，表示实数的指数。</a:t>
            </a:r>
            <a:endParaRPr lang="en-US" altLang="zh-CN" sz="1400" dirty="0"/>
          </a:p>
          <a:p>
            <a:pPr marL="0" indent="0" algn="just">
              <a:lnSpc>
                <a:spcPct val="160000"/>
              </a:lnSpc>
              <a:spcBef>
                <a:spcPts val="0"/>
              </a:spcBef>
              <a:buNone/>
            </a:pPr>
            <a:r>
              <a:rPr lang="zh-CN" altLang="en-US" sz="1800" dirty="0"/>
              <a:t>例如：</a:t>
            </a:r>
            <a:endParaRPr lang="en-US" altLang="zh-CN" sz="1800" dirty="0"/>
          </a:p>
        </p:txBody>
      </p:sp>
      <p:graphicFrame>
        <p:nvGraphicFramePr>
          <p:cNvPr id="6" name="表格 5">
            <a:extLst>
              <a:ext uri="{FF2B5EF4-FFF2-40B4-BE49-F238E27FC236}">
                <a16:creationId xmlns:a16="http://schemas.microsoft.com/office/drawing/2014/main" id="{239CDA11-F97F-464E-A4FD-C30B87ACC8E6}"/>
              </a:ext>
            </a:extLst>
          </p:cNvPr>
          <p:cNvGraphicFramePr>
            <a:graphicFrameLocks noGrp="1"/>
          </p:cNvGraphicFramePr>
          <p:nvPr>
            <p:extLst>
              <p:ext uri="{D42A27DB-BD31-4B8C-83A1-F6EECF244321}">
                <p14:modId xmlns:p14="http://schemas.microsoft.com/office/powerpoint/2010/main" val="4104269997"/>
              </p:ext>
            </p:extLst>
          </p:nvPr>
        </p:nvGraphicFramePr>
        <p:xfrm>
          <a:off x="1137741" y="5003417"/>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print(12.0,-13.3,123e-4,-13.3e2)</a:t>
                      </a: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A3D2A7A3-1840-4F49-97B9-F74CEA2FEEFF}"/>
              </a:ext>
            </a:extLst>
          </p:cNvPr>
          <p:cNvSpPr/>
          <p:nvPr/>
        </p:nvSpPr>
        <p:spPr>
          <a:xfrm>
            <a:off x="1105660" y="5474084"/>
            <a:ext cx="9980681" cy="338554"/>
          </a:xfrm>
          <a:prstGeom prst="rect">
            <a:avLst/>
          </a:prstGeom>
        </p:spPr>
        <p:txBody>
          <a:bodyPr wrap="square">
            <a:spAutoFit/>
          </a:bodyPr>
          <a:lstStyle/>
          <a:p>
            <a:r>
              <a:rPr lang="en-US" altLang="zh-CN" sz="1600" dirty="0">
                <a:latin typeface="Consolas" panose="020B0609020204030204" pitchFamily="49" charset="0"/>
              </a:rPr>
              <a:t>12.0 -13.3 0.0123 -1230.0</a:t>
            </a:r>
            <a:endParaRPr lang="zh-CN" altLang="zh-CN" sz="1600" dirty="0">
              <a:latin typeface="Consolas" panose="020B0609020204030204" pitchFamily="49" charset="0"/>
            </a:endParaRPr>
          </a:p>
        </p:txBody>
      </p:sp>
    </p:spTree>
    <p:extLst>
      <p:ext uri="{BB962C8B-B14F-4D97-AF65-F5344CB8AC3E}">
        <p14:creationId xmlns:p14="http://schemas.microsoft.com/office/powerpoint/2010/main" val="144088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数值类型</a:t>
            </a:r>
          </a:p>
          <a:p>
            <a:pPr>
              <a:lnSpc>
                <a:spcPct val="100000"/>
              </a:lnSpc>
              <a:buFont typeface="Wingdings" panose="05000000000000000000" pitchFamily="2" charset="2"/>
              <a:buChar char="Ø"/>
            </a:pPr>
            <a:r>
              <a:rPr lang="zh-CN" altLang="en-US" sz="1800" dirty="0"/>
              <a:t>浮点数类型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37741" y="2883441"/>
            <a:ext cx="9982200" cy="1353234"/>
          </a:xfrm>
          <a:prstGeom prst="rect">
            <a:avLst/>
          </a:prstGeom>
        </p:spPr>
        <p:txBody>
          <a:bodyPr>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当浮点数参与表达式的运算时，会以浮点数的规则进行运算，将表达式中的整数转换成浮点数类型。</a:t>
            </a:r>
          </a:p>
          <a:p>
            <a:pPr marL="0" indent="0" algn="just">
              <a:lnSpc>
                <a:spcPct val="160000"/>
              </a:lnSpc>
              <a:spcBef>
                <a:spcPts val="0"/>
              </a:spcBef>
              <a:buNone/>
            </a:pPr>
            <a:r>
              <a:rPr lang="zh-CN" altLang="en-US" sz="1800" dirty="0"/>
              <a:t>    例如：</a:t>
            </a:r>
          </a:p>
        </p:txBody>
      </p:sp>
      <p:graphicFrame>
        <p:nvGraphicFramePr>
          <p:cNvPr id="6" name="表格 5">
            <a:extLst>
              <a:ext uri="{FF2B5EF4-FFF2-40B4-BE49-F238E27FC236}">
                <a16:creationId xmlns:a16="http://schemas.microsoft.com/office/drawing/2014/main" id="{239CDA11-F97F-464E-A4FD-C30B87ACC8E6}"/>
              </a:ext>
            </a:extLst>
          </p:cNvPr>
          <p:cNvGraphicFramePr>
            <a:graphicFrameLocks noGrp="1"/>
          </p:cNvGraphicFramePr>
          <p:nvPr>
            <p:extLst>
              <p:ext uri="{D42A27DB-BD31-4B8C-83A1-F6EECF244321}">
                <p14:modId xmlns:p14="http://schemas.microsoft.com/office/powerpoint/2010/main" val="3597733791"/>
              </p:ext>
            </p:extLst>
          </p:nvPr>
        </p:nvGraphicFramePr>
        <p:xfrm>
          <a:off x="1139260" y="4412890"/>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print(5.0+3)</a:t>
                      </a: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A3D2A7A3-1840-4F49-97B9-F74CEA2FEEFF}"/>
              </a:ext>
            </a:extLst>
          </p:cNvPr>
          <p:cNvSpPr/>
          <p:nvPr/>
        </p:nvSpPr>
        <p:spPr>
          <a:xfrm>
            <a:off x="1102845" y="4869419"/>
            <a:ext cx="9980681" cy="369332"/>
          </a:xfrm>
          <a:prstGeom prst="rect">
            <a:avLst/>
          </a:prstGeom>
        </p:spPr>
        <p:txBody>
          <a:bodyPr wrap="square">
            <a:spAutoFit/>
          </a:bodyPr>
          <a:lstStyle/>
          <a:p>
            <a:r>
              <a:rPr lang="en-US" altLang="zh-CN" dirty="0">
                <a:latin typeface="Consolas" panose="020B0609020204030204" pitchFamily="49" charset="0"/>
              </a:rPr>
              <a:t>8.0</a:t>
            </a:r>
            <a:endParaRPr lang="zh-CN" altLang="zh-CN" dirty="0">
              <a:latin typeface="Consolas" panose="020B0609020204030204" pitchFamily="49" charset="0"/>
            </a:endParaRPr>
          </a:p>
        </p:txBody>
      </p:sp>
      <p:grpSp>
        <p:nvGrpSpPr>
          <p:cNvPr id="8" name="组合 7">
            <a:extLst>
              <a:ext uri="{FF2B5EF4-FFF2-40B4-BE49-F238E27FC236}">
                <a16:creationId xmlns:a16="http://schemas.microsoft.com/office/drawing/2014/main" id="{286E81B0-ED57-49D7-8C57-2F33DB350AC4}"/>
              </a:ext>
            </a:extLst>
          </p:cNvPr>
          <p:cNvGrpSpPr/>
          <p:nvPr/>
        </p:nvGrpSpPr>
        <p:grpSpPr>
          <a:xfrm>
            <a:off x="7613780" y="4979507"/>
            <a:ext cx="2827175" cy="1026367"/>
            <a:chOff x="7556303" y="3060441"/>
            <a:chExt cx="4144285" cy="2351314"/>
          </a:xfrm>
        </p:grpSpPr>
        <p:sp>
          <p:nvSpPr>
            <p:cNvPr id="10" name="对话气泡: 椭圆形 9">
              <a:extLst>
                <a:ext uri="{FF2B5EF4-FFF2-40B4-BE49-F238E27FC236}">
                  <a16:creationId xmlns:a16="http://schemas.microsoft.com/office/drawing/2014/main" id="{1334F063-FB6A-4511-B726-219A399EABD0}"/>
                </a:ext>
              </a:extLst>
            </p:cNvPr>
            <p:cNvSpPr/>
            <p:nvPr/>
          </p:nvSpPr>
          <p:spPr>
            <a:xfrm>
              <a:off x="7556303" y="3060441"/>
              <a:ext cx="4144285" cy="2351314"/>
            </a:xfrm>
            <a:prstGeom prst="wedgeEllipseCallout">
              <a:avLst>
                <a:gd name="adj1" fmla="val -67624"/>
                <a:gd name="adj2" fmla="val -819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1" name="文本框 10">
              <a:extLst>
                <a:ext uri="{FF2B5EF4-FFF2-40B4-BE49-F238E27FC236}">
                  <a16:creationId xmlns:a16="http://schemas.microsoft.com/office/drawing/2014/main" id="{E3843AC1-4C8E-48B8-A88B-673F7C0DE4D2}"/>
                </a:ext>
              </a:extLst>
            </p:cNvPr>
            <p:cNvSpPr txBox="1"/>
            <p:nvPr/>
          </p:nvSpPr>
          <p:spPr>
            <a:xfrm>
              <a:off x="8103938" y="3654346"/>
              <a:ext cx="3336777" cy="1339667"/>
            </a:xfrm>
            <a:prstGeom prst="rect">
              <a:avLst/>
            </a:prstGeom>
            <a:noFill/>
          </p:spPr>
          <p:txBody>
            <a:bodyPr wrap="square" rtlCol="0">
              <a:spAutoFit/>
            </a:bodyPr>
            <a:lstStyle/>
            <a:p>
              <a:pPr algn="just">
                <a:spcBef>
                  <a:spcPts val="1200"/>
                </a:spcBef>
              </a:pPr>
              <a:r>
                <a:rPr lang="zh-CN" altLang="en-US" sz="1600" dirty="0">
                  <a:solidFill>
                    <a:srgbClr val="FF0000"/>
                  </a:solidFill>
                  <a:latin typeface="宋体" panose="02010600030101010101" pitchFamily="2" charset="-122"/>
                  <a:ea typeface="宋体" panose="02010600030101010101" pitchFamily="2" charset="-122"/>
                </a:rPr>
                <a:t>浮点数</a:t>
              </a:r>
              <a:r>
                <a:rPr lang="en-US" altLang="zh-CN" sz="1600" dirty="0">
                  <a:solidFill>
                    <a:srgbClr val="FF0000"/>
                  </a:solidFill>
                  <a:latin typeface="宋体" panose="02010600030101010101" pitchFamily="2" charset="-122"/>
                  <a:ea typeface="宋体" panose="02010600030101010101" pitchFamily="2" charset="-122"/>
                </a:rPr>
                <a:t>5.0</a:t>
              </a:r>
              <a:r>
                <a:rPr lang="zh-CN" altLang="en-US" sz="1600" dirty="0">
                  <a:solidFill>
                    <a:srgbClr val="FF0000"/>
                  </a:solidFill>
                  <a:latin typeface="宋体" panose="02010600030101010101" pitchFamily="2" charset="-122"/>
                  <a:ea typeface="宋体" panose="02010600030101010101" pitchFamily="2" charset="-122"/>
                </a:rPr>
                <a:t>与整数</a:t>
              </a:r>
              <a:r>
                <a:rPr lang="en-US" altLang="zh-CN" sz="1600" dirty="0">
                  <a:solidFill>
                    <a:srgbClr val="FF0000"/>
                  </a:solidFill>
                  <a:latin typeface="宋体" panose="02010600030101010101" pitchFamily="2" charset="-122"/>
                  <a:ea typeface="宋体" panose="02010600030101010101" pitchFamily="2" charset="-122"/>
                </a:rPr>
                <a:t>3</a:t>
              </a:r>
              <a:r>
                <a:rPr lang="zh-CN" altLang="en-US" sz="1600" dirty="0">
                  <a:solidFill>
                    <a:srgbClr val="FF0000"/>
                  </a:solidFill>
                  <a:latin typeface="宋体" panose="02010600030101010101" pitchFamily="2" charset="-122"/>
                  <a:ea typeface="宋体" panose="02010600030101010101" pitchFamily="2" charset="-122"/>
                </a:rPr>
                <a:t>相加时，结果为浮点数</a:t>
              </a:r>
              <a:r>
                <a:rPr lang="en-US" altLang="zh-CN" sz="1600" dirty="0">
                  <a:solidFill>
                    <a:srgbClr val="FF0000"/>
                  </a:solidFill>
                  <a:latin typeface="宋体" panose="02010600030101010101" pitchFamily="2" charset="-122"/>
                  <a:ea typeface="宋体" panose="02010600030101010101" pitchFamily="2" charset="-122"/>
                </a:rPr>
                <a:t>8.0</a:t>
              </a:r>
              <a:endParaRPr lang="zh-CN" altLang="en-US" sz="1600" dirty="0">
                <a:solidFill>
                  <a:schemeClr val="tx1">
                    <a:lumMod val="50000"/>
                  </a:schemeClr>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55760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数值类型</a:t>
            </a:r>
          </a:p>
          <a:p>
            <a:pPr>
              <a:lnSpc>
                <a:spcPct val="100000"/>
              </a:lnSpc>
              <a:buFont typeface="Wingdings" panose="05000000000000000000" pitchFamily="2" charset="2"/>
              <a:buChar char="Ø"/>
            </a:pPr>
            <a:r>
              <a:rPr lang="zh-CN" altLang="en-US" sz="1800" dirty="0"/>
              <a:t>浮点数类型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75675" y="2612572"/>
            <a:ext cx="9982200" cy="277119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另外，需要注意的是，</a:t>
            </a:r>
            <a:r>
              <a:rPr lang="zh-CN" altLang="en-US" sz="1800" dirty="0">
                <a:solidFill>
                  <a:srgbClr val="FF0000"/>
                </a:solidFill>
              </a:rPr>
              <a:t>采用二进制的小数形式在很多情况下不能够精确的表达十进制小数的数值。</a:t>
            </a:r>
            <a:r>
              <a:rPr lang="zh-CN" altLang="en-US" sz="1800" dirty="0"/>
              <a:t>例如，十进制的</a:t>
            </a:r>
            <a:r>
              <a:rPr lang="en-US" altLang="zh-CN" sz="1800" dirty="0"/>
              <a:t>0.2</a:t>
            </a:r>
            <a:r>
              <a:rPr lang="zh-CN" altLang="en-US" sz="1800" dirty="0"/>
              <a:t>，如果用二进制来表示则为</a:t>
            </a:r>
            <a:r>
              <a:rPr lang="en-US" altLang="zh-CN" sz="1800" dirty="0"/>
              <a:t>0.00110011…</a:t>
            </a:r>
            <a:r>
              <a:rPr lang="zh-CN" altLang="en-US" sz="1800" dirty="0"/>
              <a:t>（无穷小数），如果取前</a:t>
            </a:r>
            <a:r>
              <a:rPr lang="en-US" altLang="zh-CN" sz="1800" dirty="0"/>
              <a:t>8</a:t>
            </a:r>
            <a:r>
              <a:rPr lang="zh-CN" altLang="en-US" sz="1800" dirty="0"/>
              <a:t>位二进制数，则换算为十进制的数值为</a:t>
            </a:r>
            <a:r>
              <a:rPr lang="en-US" altLang="zh-CN" sz="1800" dirty="0"/>
              <a:t>0.19921875</a:t>
            </a:r>
            <a:r>
              <a:rPr lang="zh-CN" altLang="en-US" sz="1800" dirty="0"/>
              <a:t>，却不是完全等于</a:t>
            </a:r>
            <a:r>
              <a:rPr lang="en-US" altLang="zh-CN" sz="1800" dirty="0"/>
              <a:t>0.2</a:t>
            </a:r>
            <a:r>
              <a:rPr lang="zh-CN" altLang="en-US" sz="1800" dirty="0"/>
              <a:t>。而</a:t>
            </a:r>
            <a:r>
              <a:rPr lang="zh-CN" altLang="en-US" sz="1800" dirty="0">
                <a:solidFill>
                  <a:srgbClr val="FF0000"/>
                </a:solidFill>
              </a:rPr>
              <a:t>计算机中的数值都是用二进制来表示的，因此，如果在代码中用十进制的小数表示浮点数，程序的运算结果往往有可能是不精确的。</a:t>
            </a:r>
          </a:p>
          <a:p>
            <a:pPr marL="0" indent="0" algn="just">
              <a:lnSpc>
                <a:spcPct val="160000"/>
              </a:lnSpc>
              <a:spcBef>
                <a:spcPts val="0"/>
              </a:spcBef>
              <a:buNone/>
            </a:pPr>
            <a:r>
              <a:rPr lang="zh-CN" altLang="en-US" sz="1800" dirty="0"/>
              <a:t>    在编写代码时，尽量不要对两个浮点数的数值进行等值“</a:t>
            </a:r>
            <a:r>
              <a:rPr lang="en-US" altLang="zh-CN" sz="1800" dirty="0"/>
              <a:t>==”</a:t>
            </a:r>
            <a:r>
              <a:rPr lang="zh-CN" altLang="en-US" sz="1800" dirty="0"/>
              <a:t>和不等值“</a:t>
            </a:r>
            <a:r>
              <a:rPr lang="en-US" altLang="zh-CN" sz="1800" dirty="0"/>
              <a:t>!=”</a:t>
            </a:r>
            <a:r>
              <a:rPr lang="zh-CN" altLang="en-US" sz="1800" dirty="0"/>
              <a:t>比较。</a:t>
            </a:r>
          </a:p>
        </p:txBody>
      </p:sp>
      <p:graphicFrame>
        <p:nvGraphicFramePr>
          <p:cNvPr id="6" name="表格 5">
            <a:extLst>
              <a:ext uri="{FF2B5EF4-FFF2-40B4-BE49-F238E27FC236}">
                <a16:creationId xmlns:a16="http://schemas.microsoft.com/office/drawing/2014/main" id="{239CDA11-F97F-464E-A4FD-C30B87ACC8E6}"/>
              </a:ext>
            </a:extLst>
          </p:cNvPr>
          <p:cNvGraphicFramePr>
            <a:graphicFrameLocks noGrp="1"/>
          </p:cNvGraphicFramePr>
          <p:nvPr>
            <p:extLst>
              <p:ext uri="{D42A27DB-BD31-4B8C-83A1-F6EECF244321}">
                <p14:modId xmlns:p14="http://schemas.microsoft.com/office/powerpoint/2010/main" val="1805509453"/>
              </p:ext>
            </p:extLst>
          </p:nvPr>
        </p:nvGraphicFramePr>
        <p:xfrm>
          <a:off x="1212090" y="5426014"/>
          <a:ext cx="9980681" cy="47066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print((3.2-2.8) == 0.4)     #</a:t>
                      </a:r>
                      <a:r>
                        <a:rPr lang="zh-CN" altLang="zh-CN" sz="1800" b="1" kern="1200" dirty="0">
                          <a:solidFill>
                            <a:schemeClr val="lt1"/>
                          </a:solidFill>
                          <a:effectLst/>
                          <a:latin typeface="+mn-lt"/>
                          <a:ea typeface="+mn-ea"/>
                          <a:cs typeface="+mn-cs"/>
                        </a:rPr>
                        <a:t>将</a:t>
                      </a:r>
                      <a:r>
                        <a:rPr lang="en-US" altLang="zh-CN" sz="1800" b="1" kern="1200" dirty="0">
                          <a:solidFill>
                            <a:schemeClr val="lt1"/>
                          </a:solidFill>
                          <a:effectLst/>
                          <a:latin typeface="+mn-lt"/>
                          <a:ea typeface="+mn-ea"/>
                          <a:cs typeface="+mn-cs"/>
                        </a:rPr>
                        <a:t>3.2-2.8</a:t>
                      </a:r>
                      <a:r>
                        <a:rPr lang="zh-CN" altLang="zh-CN" sz="1800" b="1" kern="1200" dirty="0">
                          <a:solidFill>
                            <a:schemeClr val="lt1"/>
                          </a:solidFill>
                          <a:effectLst/>
                          <a:latin typeface="+mn-lt"/>
                          <a:ea typeface="+mn-ea"/>
                          <a:cs typeface="+mn-cs"/>
                        </a:rPr>
                        <a:t>的值与</a:t>
                      </a:r>
                      <a:r>
                        <a:rPr lang="en-US" altLang="zh-CN" sz="1800" b="1" kern="1200" dirty="0">
                          <a:solidFill>
                            <a:schemeClr val="lt1"/>
                          </a:solidFill>
                          <a:effectLst/>
                          <a:latin typeface="+mn-lt"/>
                          <a:ea typeface="+mn-ea"/>
                          <a:cs typeface="+mn-cs"/>
                        </a:rPr>
                        <a:t>0.4</a:t>
                      </a:r>
                      <a:r>
                        <a:rPr lang="zh-CN" altLang="zh-CN" sz="1800" b="1" kern="1200" dirty="0">
                          <a:solidFill>
                            <a:schemeClr val="lt1"/>
                          </a:solidFill>
                          <a:effectLst/>
                          <a:latin typeface="+mn-lt"/>
                          <a:ea typeface="+mn-ea"/>
                          <a:cs typeface="+mn-cs"/>
                        </a:rPr>
                        <a:t>进行等值比较</a:t>
                      </a:r>
                      <a:endParaRPr lang="en-US" altLang="zh-C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A3D2A7A3-1840-4F49-97B9-F74CEA2FEEFF}"/>
              </a:ext>
            </a:extLst>
          </p:cNvPr>
          <p:cNvSpPr/>
          <p:nvPr/>
        </p:nvSpPr>
        <p:spPr>
          <a:xfrm>
            <a:off x="1175675" y="5882543"/>
            <a:ext cx="9980681" cy="369332"/>
          </a:xfrm>
          <a:prstGeom prst="rect">
            <a:avLst/>
          </a:prstGeom>
        </p:spPr>
        <p:txBody>
          <a:bodyPr wrap="square">
            <a:spAutoFit/>
          </a:bodyPr>
          <a:lstStyle/>
          <a:p>
            <a:r>
              <a:rPr lang="en-US" altLang="zh-CN" dirty="0">
                <a:latin typeface="Consolas" panose="020B0609020204030204" pitchFamily="49" charset="0"/>
              </a:rPr>
              <a:t>False</a:t>
            </a:r>
            <a:endParaRPr lang="zh-CN" altLang="zh-CN" dirty="0">
              <a:latin typeface="Consolas" panose="020B0609020204030204" pitchFamily="49" charset="0"/>
            </a:endParaRPr>
          </a:p>
        </p:txBody>
      </p:sp>
      <p:grpSp>
        <p:nvGrpSpPr>
          <p:cNvPr id="8" name="组合 7">
            <a:extLst>
              <a:ext uri="{FF2B5EF4-FFF2-40B4-BE49-F238E27FC236}">
                <a16:creationId xmlns:a16="http://schemas.microsoft.com/office/drawing/2014/main" id="{32D94671-DF6B-41D4-B48F-10968B34022B}"/>
              </a:ext>
            </a:extLst>
          </p:cNvPr>
          <p:cNvGrpSpPr/>
          <p:nvPr/>
        </p:nvGrpSpPr>
        <p:grpSpPr>
          <a:xfrm>
            <a:off x="8795640" y="5096979"/>
            <a:ext cx="3259511" cy="1599404"/>
            <a:chOff x="7556303" y="3060441"/>
            <a:chExt cx="4144285" cy="2351314"/>
          </a:xfrm>
        </p:grpSpPr>
        <p:sp>
          <p:nvSpPr>
            <p:cNvPr id="10" name="对话气泡: 椭圆形 9">
              <a:extLst>
                <a:ext uri="{FF2B5EF4-FFF2-40B4-BE49-F238E27FC236}">
                  <a16:creationId xmlns:a16="http://schemas.microsoft.com/office/drawing/2014/main" id="{49919D36-0834-40CC-9807-7FA85BC09BD3}"/>
                </a:ext>
              </a:extLst>
            </p:cNvPr>
            <p:cNvSpPr/>
            <p:nvPr/>
          </p:nvSpPr>
          <p:spPr>
            <a:xfrm>
              <a:off x="7556303" y="3060441"/>
              <a:ext cx="4144285" cy="2351314"/>
            </a:xfrm>
            <a:prstGeom prst="wedgeEllipseCallout">
              <a:avLst>
                <a:gd name="adj1" fmla="val -70486"/>
                <a:gd name="adj2" fmla="val -154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1" name="文本框 10">
              <a:extLst>
                <a:ext uri="{FF2B5EF4-FFF2-40B4-BE49-F238E27FC236}">
                  <a16:creationId xmlns:a16="http://schemas.microsoft.com/office/drawing/2014/main" id="{C7496A20-59CB-434A-B9ED-B68F76F1CE13}"/>
                </a:ext>
              </a:extLst>
            </p:cNvPr>
            <p:cNvSpPr txBox="1"/>
            <p:nvPr/>
          </p:nvSpPr>
          <p:spPr>
            <a:xfrm>
              <a:off x="8103938" y="3654346"/>
              <a:ext cx="3336777" cy="1583639"/>
            </a:xfrm>
            <a:prstGeom prst="rect">
              <a:avLst/>
            </a:prstGeom>
            <a:noFill/>
          </p:spPr>
          <p:txBody>
            <a:bodyPr wrap="square" rtlCol="0">
              <a:spAutoFit/>
            </a:bodyPr>
            <a:lstStyle/>
            <a:p>
              <a:pPr algn="just">
                <a:spcBef>
                  <a:spcPts val="1200"/>
                </a:spcBef>
              </a:pPr>
              <a:r>
                <a:rPr lang="zh-CN" altLang="en-US" sz="1600" dirty="0">
                  <a:latin typeface="宋体" panose="02010600030101010101" pitchFamily="2" charset="-122"/>
                  <a:ea typeface="宋体" panose="02010600030101010101" pitchFamily="2" charset="-122"/>
                </a:rPr>
                <a:t>将浮点数</a:t>
              </a:r>
              <a:r>
                <a:rPr lang="en-US" altLang="zh-CN" sz="1600" dirty="0">
                  <a:latin typeface="宋体" panose="02010600030101010101" pitchFamily="2" charset="-122"/>
                  <a:ea typeface="宋体" panose="02010600030101010101" pitchFamily="2" charset="-122"/>
                </a:rPr>
                <a:t>3.2</a:t>
              </a:r>
              <a:r>
                <a:rPr lang="zh-CN" altLang="en-US" sz="1600" dirty="0">
                  <a:latin typeface="宋体" panose="02010600030101010101" pitchFamily="2" charset="-122"/>
                  <a:ea typeface="宋体" panose="02010600030101010101" pitchFamily="2" charset="-122"/>
                </a:rPr>
                <a:t>与浮点数</a:t>
              </a:r>
              <a:r>
                <a:rPr lang="en-US" altLang="zh-CN" sz="1600" dirty="0">
                  <a:latin typeface="宋体" panose="02010600030101010101" pitchFamily="2" charset="-122"/>
                  <a:ea typeface="宋体" panose="02010600030101010101" pitchFamily="2" charset="-122"/>
                </a:rPr>
                <a:t>2.8</a:t>
              </a:r>
              <a:r>
                <a:rPr lang="zh-CN" altLang="en-US" sz="1600" dirty="0">
                  <a:latin typeface="宋体" panose="02010600030101010101" pitchFamily="2" charset="-122"/>
                  <a:ea typeface="宋体" panose="02010600030101010101" pitchFamily="2" charset="-122"/>
                </a:rPr>
                <a:t>相减的结果与浮点数</a:t>
              </a:r>
              <a:r>
                <a:rPr lang="en-US" altLang="zh-CN" sz="1600" dirty="0">
                  <a:latin typeface="宋体" panose="02010600030101010101" pitchFamily="2" charset="-122"/>
                  <a:ea typeface="宋体" panose="02010600030101010101" pitchFamily="2" charset="-122"/>
                </a:rPr>
                <a:t>0.4</a:t>
              </a:r>
              <a:r>
                <a:rPr lang="zh-CN" altLang="en-US" sz="1600" dirty="0">
                  <a:latin typeface="宋体" panose="02010600030101010101" pitchFamily="2" charset="-122"/>
                  <a:ea typeface="宋体" panose="02010600030101010101" pitchFamily="2" charset="-122"/>
                </a:rPr>
                <a:t>进行等值比较，</a:t>
              </a:r>
              <a:r>
                <a:rPr lang="zh-CN" altLang="en-US" sz="1600" dirty="0">
                  <a:solidFill>
                    <a:srgbClr val="FF0000"/>
                  </a:solidFill>
                  <a:latin typeface="宋体" panose="02010600030101010101" pitchFamily="2" charset="-122"/>
                  <a:ea typeface="宋体" panose="02010600030101010101" pitchFamily="2" charset="-122"/>
                </a:rPr>
                <a:t>输出结果并不是</a:t>
              </a:r>
              <a:r>
                <a:rPr lang="en-US" altLang="zh-CN" sz="1600" dirty="0">
                  <a:solidFill>
                    <a:srgbClr val="FF0000"/>
                  </a:solidFill>
                  <a:latin typeface="宋体" panose="02010600030101010101" pitchFamily="2" charset="-122"/>
                  <a:ea typeface="宋体" panose="02010600030101010101" pitchFamily="2" charset="-122"/>
                </a:rPr>
                <a:t>True</a:t>
              </a:r>
              <a:r>
                <a:rPr lang="zh-CN" altLang="en-US" sz="1600" dirty="0">
                  <a:solidFill>
                    <a:srgbClr val="FF0000"/>
                  </a:solidFill>
                  <a:latin typeface="宋体" panose="02010600030101010101" pitchFamily="2" charset="-122"/>
                  <a:ea typeface="宋体" panose="02010600030101010101" pitchFamily="2" charset="-122"/>
                </a:rPr>
                <a:t>，而是</a:t>
              </a:r>
              <a:r>
                <a:rPr lang="en-US" altLang="zh-CN" sz="1600" dirty="0">
                  <a:solidFill>
                    <a:srgbClr val="FF0000"/>
                  </a:solidFill>
                  <a:latin typeface="宋体" panose="02010600030101010101" pitchFamily="2" charset="-122"/>
                  <a:ea typeface="宋体" panose="02010600030101010101" pitchFamily="2" charset="-122"/>
                </a:rPr>
                <a:t>False</a:t>
              </a:r>
              <a:endParaRPr lang="zh-CN" altLang="en-US" sz="1600" dirty="0">
                <a:solidFill>
                  <a:schemeClr val="tx1">
                    <a:lumMod val="50000"/>
                  </a:schemeClr>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27519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数值类型</a:t>
            </a:r>
          </a:p>
          <a:p>
            <a:pPr>
              <a:lnSpc>
                <a:spcPct val="100000"/>
              </a:lnSpc>
              <a:buFont typeface="Wingdings" panose="05000000000000000000" pitchFamily="2" charset="2"/>
              <a:buChar char="Ø"/>
            </a:pPr>
            <a:r>
              <a:rPr lang="zh-CN" altLang="en-US" sz="1800" dirty="0"/>
              <a:t>复数类型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75675" y="2612572"/>
            <a:ext cx="9982200" cy="341060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在</a:t>
            </a:r>
            <a:r>
              <a:rPr lang="en-US" altLang="zh-CN" sz="1800" dirty="0"/>
              <a:t>Python</a:t>
            </a:r>
            <a:r>
              <a:rPr lang="zh-CN" altLang="en-US" sz="1800" dirty="0"/>
              <a:t>语言中，复数类型以“</a:t>
            </a:r>
            <a:r>
              <a:rPr lang="en-US" altLang="zh-CN" sz="1800" dirty="0" err="1"/>
              <a:t>a+bj</a:t>
            </a:r>
            <a:r>
              <a:rPr lang="en-US" altLang="zh-CN" sz="1800" dirty="0"/>
              <a:t>”</a:t>
            </a:r>
            <a:r>
              <a:rPr lang="zh-CN" altLang="en-US" sz="1800" dirty="0"/>
              <a:t>的形式表示，其中</a:t>
            </a:r>
            <a:r>
              <a:rPr lang="en-US" altLang="zh-CN" sz="1800" dirty="0"/>
              <a:t>a</a:t>
            </a:r>
            <a:r>
              <a:rPr lang="zh-CN" altLang="en-US" sz="1800" dirty="0"/>
              <a:t>，</a:t>
            </a:r>
            <a:r>
              <a:rPr lang="en-US" altLang="zh-CN" sz="1800" dirty="0"/>
              <a:t>b</a:t>
            </a:r>
            <a:r>
              <a:rPr lang="zh-CN" altLang="en-US" sz="1800" dirty="0"/>
              <a:t>分别是实部和虚部，均为浮点数，虚部</a:t>
            </a:r>
            <a:r>
              <a:rPr lang="en-US" altLang="zh-CN" sz="1800" dirty="0"/>
              <a:t>b</a:t>
            </a:r>
            <a:r>
              <a:rPr lang="zh-CN" altLang="en-US" sz="1800" dirty="0"/>
              <a:t>要加上后缀“</a:t>
            </a:r>
            <a:r>
              <a:rPr lang="en-US" altLang="zh-CN" sz="1800" dirty="0"/>
              <a:t>j”</a:t>
            </a:r>
            <a:r>
              <a:rPr lang="zh-CN" altLang="en-US" sz="1800" dirty="0"/>
              <a:t>。</a:t>
            </a:r>
            <a:r>
              <a:rPr lang="en-US" altLang="zh-CN" sz="1800" dirty="0"/>
              <a:t>complex()</a:t>
            </a:r>
            <a:r>
              <a:rPr lang="zh-CN" altLang="en-US" sz="1800" dirty="0"/>
              <a:t>函数用于创建一个复数或者将一个数或字符串转换为复数类型的数据，其返回值为一个复数。该函数的语法为：</a:t>
            </a:r>
          </a:p>
          <a:p>
            <a:pPr marL="0" indent="0" algn="just">
              <a:lnSpc>
                <a:spcPct val="160000"/>
              </a:lnSpc>
              <a:spcBef>
                <a:spcPts val="0"/>
              </a:spcBef>
              <a:buNone/>
            </a:pPr>
            <a:r>
              <a:rPr lang="zh-CN" altLang="en-US" sz="1800" dirty="0">
                <a:solidFill>
                  <a:srgbClr val="FF0000"/>
                </a:solidFill>
              </a:rPr>
              <a:t>    </a:t>
            </a:r>
            <a:r>
              <a:rPr lang="en-US" altLang="zh-CN" sz="1800" dirty="0">
                <a:solidFill>
                  <a:srgbClr val="FF0000"/>
                </a:solidFill>
              </a:rPr>
              <a:t>complex(real [, </a:t>
            </a:r>
            <a:r>
              <a:rPr lang="en-US" altLang="zh-CN" sz="1800" dirty="0" err="1">
                <a:solidFill>
                  <a:srgbClr val="FF0000"/>
                </a:solidFill>
              </a:rPr>
              <a:t>imag</a:t>
            </a:r>
            <a:r>
              <a:rPr lang="en-US" altLang="zh-CN" sz="1800" dirty="0">
                <a:solidFill>
                  <a:srgbClr val="FF0000"/>
                </a:solidFill>
              </a:rPr>
              <a:t>])</a:t>
            </a:r>
          </a:p>
          <a:p>
            <a:pPr marL="0" indent="0" algn="just">
              <a:lnSpc>
                <a:spcPct val="160000"/>
              </a:lnSpc>
              <a:spcBef>
                <a:spcPts val="0"/>
              </a:spcBef>
              <a:buNone/>
            </a:pPr>
            <a:r>
              <a:rPr lang="zh-CN" altLang="en-US" sz="1800" dirty="0"/>
              <a:t>    其中，</a:t>
            </a:r>
            <a:r>
              <a:rPr lang="en-US" altLang="zh-CN" sz="1800" dirty="0"/>
              <a:t>real</a:t>
            </a:r>
            <a:r>
              <a:rPr lang="zh-CN" altLang="en-US" sz="1800" dirty="0"/>
              <a:t>可以为</a:t>
            </a:r>
            <a:r>
              <a:rPr lang="en-US" altLang="zh-CN" sz="1800" dirty="0"/>
              <a:t>int</a:t>
            </a:r>
            <a:r>
              <a:rPr lang="zh-CN" altLang="en-US" sz="1800" dirty="0"/>
              <a:t>、</a:t>
            </a:r>
            <a:r>
              <a:rPr lang="en-US" altLang="zh-CN" sz="1800" dirty="0"/>
              <a:t>long</a:t>
            </a:r>
            <a:r>
              <a:rPr lang="zh-CN" altLang="en-US" sz="1800" dirty="0"/>
              <a:t>、</a:t>
            </a:r>
            <a:r>
              <a:rPr lang="en-US" altLang="zh-CN" sz="1800" dirty="0"/>
              <a:t>float</a:t>
            </a:r>
            <a:r>
              <a:rPr lang="zh-CN" altLang="en-US" sz="1800" dirty="0"/>
              <a:t>或字符串类型；而</a:t>
            </a:r>
            <a:r>
              <a:rPr lang="en-US" altLang="zh-CN" sz="1800" dirty="0"/>
              <a:t>image</a:t>
            </a:r>
            <a:r>
              <a:rPr lang="zh-CN" altLang="en-US" sz="1800" dirty="0"/>
              <a:t>可以为</a:t>
            </a:r>
            <a:r>
              <a:rPr lang="en-US" altLang="zh-CN" sz="1800" dirty="0"/>
              <a:t>int</a:t>
            </a:r>
            <a:r>
              <a:rPr lang="zh-CN" altLang="en-US" sz="1800" dirty="0"/>
              <a:t>、</a:t>
            </a:r>
            <a:r>
              <a:rPr lang="en-US" altLang="zh-CN" sz="1800" dirty="0"/>
              <a:t>long</a:t>
            </a:r>
            <a:r>
              <a:rPr lang="zh-CN" altLang="en-US" sz="1800" dirty="0"/>
              <a:t>、或</a:t>
            </a:r>
            <a:r>
              <a:rPr lang="en-US" altLang="zh-CN" sz="1800" dirty="0"/>
              <a:t>float</a:t>
            </a:r>
            <a:r>
              <a:rPr lang="zh-CN" altLang="en-US" sz="1800" dirty="0"/>
              <a:t>类型。需要注意的是：如果第一个参数为字符串，第二个参数必须省略；若第一个参数为其他类型，则第二个参数可以选择。</a:t>
            </a:r>
          </a:p>
          <a:p>
            <a:pPr marL="0" indent="0" algn="just">
              <a:lnSpc>
                <a:spcPct val="160000"/>
              </a:lnSpc>
              <a:spcBef>
                <a:spcPts val="0"/>
              </a:spcBef>
              <a:buNone/>
            </a:pPr>
            <a:endParaRPr lang="zh-CN" altLang="en-US" sz="19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4267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 缩进</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184733"/>
            <a:ext cx="9982200" cy="109129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buNone/>
            </a:pPr>
            <a:r>
              <a:rPr lang="en-US" altLang="zh-CN" sz="1900" dirty="0">
                <a:latin typeface="宋体" panose="02010600030101010101" pitchFamily="2" charset="-122"/>
                <a:ea typeface="宋体" panose="02010600030101010101" pitchFamily="2" charset="-122"/>
              </a:rPr>
              <a:t>	</a:t>
            </a:r>
            <a:r>
              <a:rPr lang="zh-CN" altLang="en-US" sz="1800" dirty="0"/>
              <a:t>在代码中存在物理行和逻辑行两个不同的概念，物理行是指在编辑器中显示的每一行内容，逻辑行是</a:t>
            </a:r>
            <a:r>
              <a:rPr lang="en-US" altLang="zh-CN" sz="1800" dirty="0"/>
              <a:t>Python</a:t>
            </a:r>
            <a:r>
              <a:rPr lang="zh-CN" altLang="en-US" sz="1800" dirty="0"/>
              <a:t>解释器对代码进行解释时逻辑存在的语句。例如：</a:t>
            </a:r>
            <a:endParaRPr lang="zh-CN" altLang="zh-CN"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graphicFrame>
        <p:nvGraphicFramePr>
          <p:cNvPr id="5" name="表格 5">
            <a:extLst>
              <a:ext uri="{FF2B5EF4-FFF2-40B4-BE49-F238E27FC236}">
                <a16:creationId xmlns:a16="http://schemas.microsoft.com/office/drawing/2014/main" id="{54E416F0-CE03-438C-83DE-C246F89DB71B}"/>
              </a:ext>
            </a:extLst>
          </p:cNvPr>
          <p:cNvGraphicFramePr>
            <a:graphicFrameLocks noGrp="1"/>
          </p:cNvGraphicFramePr>
          <p:nvPr>
            <p:extLst>
              <p:ext uri="{D42A27DB-BD31-4B8C-83A1-F6EECF244321}">
                <p14:modId xmlns:p14="http://schemas.microsoft.com/office/powerpoint/2010/main" val="3403150352"/>
              </p:ext>
            </p:extLst>
          </p:nvPr>
        </p:nvGraphicFramePr>
        <p:xfrm>
          <a:off x="1104141" y="3621327"/>
          <a:ext cx="9980681" cy="155448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mn-lt"/>
                          <a:ea typeface="+mn-ea"/>
                          <a:cs typeface="+mn-cs"/>
                        </a:rPr>
                        <a:t>a=1</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if a==1:</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print('yes')</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a:t>
                      </a:r>
                      <a:r>
                        <a:rPr lang="zh-CN" altLang="zh-CN" sz="1600" b="1" kern="1200" dirty="0">
                          <a:solidFill>
                            <a:schemeClr val="lt1"/>
                          </a:solidFill>
                          <a:effectLst/>
                          <a:latin typeface="+mn-lt"/>
                          <a:ea typeface="+mn-ea"/>
                          <a:cs typeface="+mn-cs"/>
                        </a:rPr>
                        <a:t>的</a:t>
                      </a:r>
                      <a:r>
                        <a:rPr lang="en-US" altLang="zh-CN" sz="1600" b="1" kern="1200" dirty="0">
                          <a:solidFill>
                            <a:schemeClr val="lt1"/>
                          </a:solidFill>
                          <a:effectLst/>
                          <a:latin typeface="+mn-lt"/>
                          <a:ea typeface="+mn-ea"/>
                          <a:cs typeface="+mn-cs"/>
                        </a:rPr>
                        <a:t>{}</a:t>
                      </a:r>
                      <a:r>
                        <a:rPr lang="zh-CN" altLang="zh-CN" sz="1600" b="1" kern="1200" dirty="0">
                          <a:solidFill>
                            <a:schemeClr val="lt1"/>
                          </a:solidFill>
                          <a:effectLst/>
                          <a:latin typeface="+mn-lt"/>
                          <a:ea typeface="+mn-ea"/>
                          <a:cs typeface="+mn-cs"/>
                        </a:rPr>
                        <a:t>是</a:t>
                      </a:r>
                      <a:r>
                        <a:rPr lang="en-US" altLang="zh-CN" sz="1600" b="1" kern="1200" dirty="0">
                          <a:solidFill>
                            <a:schemeClr val="lt1"/>
                          </a:solidFill>
                          <a:effectLst/>
                          <a:latin typeface="+mn-lt"/>
                          <a:ea typeface="+mn-ea"/>
                          <a:cs typeface="+mn-cs"/>
                        </a:rPr>
                        <a:t>{}".format(\</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中国</a:t>
                      </a:r>
                      <a:r>
                        <a:rPr lang="en-US" altLang="zh-CN" sz="1600" b="1" kern="1200" dirty="0">
                          <a:solidFill>
                            <a:schemeClr val="lt1"/>
                          </a:solidFill>
                          <a:effectLst/>
                          <a:latin typeface="+mn-lt"/>
                          <a:ea typeface="+mn-ea"/>
                          <a:cs typeface="+mn-cs"/>
                        </a:rPr>
                        <a:t>",\</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首都</a:t>
                      </a:r>
                      <a:r>
                        <a:rPr lang="en-US" altLang="zh-CN" sz="1600" b="1" kern="1200" dirty="0">
                          <a:solidFill>
                            <a:schemeClr val="lt1"/>
                          </a:solidFill>
                          <a:effectLst/>
                          <a:latin typeface="+mn-lt"/>
                          <a:ea typeface="+mn-ea"/>
                          <a:cs typeface="+mn-cs"/>
                        </a:rPr>
                        <a:t>","</a:t>
                      </a:r>
                      <a:r>
                        <a:rPr lang="zh-CN" altLang="zh-CN" sz="1600" b="1" kern="1200" dirty="0">
                          <a:solidFill>
                            <a:schemeClr val="lt1"/>
                          </a:solidFill>
                          <a:effectLst/>
                          <a:latin typeface="+mn-lt"/>
                          <a:ea typeface="+mn-ea"/>
                          <a:cs typeface="+mn-cs"/>
                        </a:rPr>
                        <a:t>北京</a:t>
                      </a:r>
                      <a:r>
                        <a:rPr lang="en-US" altLang="zh-CN" sz="1600" b="1" kern="1200" dirty="0">
                          <a:solidFill>
                            <a:schemeClr val="lt1"/>
                          </a:solidFill>
                          <a:effectLst/>
                          <a:latin typeface="+mn-lt"/>
                          <a:ea typeface="+mn-ea"/>
                          <a:cs typeface="+mn-cs"/>
                        </a:rPr>
                        <a:t>"))</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6" name="Content Placeholder 13">
            <a:extLst>
              <a:ext uri="{FF2B5EF4-FFF2-40B4-BE49-F238E27FC236}">
                <a16:creationId xmlns:a16="http://schemas.microsoft.com/office/drawing/2014/main" id="{BE210AD1-848E-4DE4-9336-16DB86369FFF}"/>
              </a:ext>
            </a:extLst>
          </p:cNvPr>
          <p:cNvSpPr txBox="1">
            <a:spLocks/>
          </p:cNvSpPr>
          <p:nvPr/>
        </p:nvSpPr>
        <p:spPr>
          <a:xfrm>
            <a:off x="1104141" y="5560591"/>
            <a:ext cx="9982200" cy="109129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buNone/>
            </a:pPr>
            <a:r>
              <a:rPr lang="en-US" altLang="zh-CN" sz="1900" dirty="0">
                <a:latin typeface="宋体" panose="02010600030101010101" pitchFamily="2" charset="-122"/>
                <a:ea typeface="宋体" panose="02010600030101010101" pitchFamily="2" charset="-122"/>
              </a:rPr>
              <a:t>	</a:t>
            </a:r>
            <a:r>
              <a:rPr lang="zh-CN" altLang="en-US" sz="1800" dirty="0"/>
              <a:t>以上代码由</a:t>
            </a:r>
            <a:r>
              <a:rPr lang="en-US" altLang="zh-CN" sz="1800" dirty="0"/>
              <a:t>6</a:t>
            </a:r>
            <a:r>
              <a:rPr lang="zh-CN" altLang="en-US" sz="1800" dirty="0"/>
              <a:t>行代码组成，包含</a:t>
            </a:r>
            <a:r>
              <a:rPr lang="en-US" altLang="zh-CN" sz="1800" dirty="0"/>
              <a:t>6</a:t>
            </a:r>
            <a:r>
              <a:rPr lang="zh-CN" altLang="en-US" sz="1800" dirty="0"/>
              <a:t>个物理行和</a:t>
            </a:r>
            <a:r>
              <a:rPr lang="en-US" altLang="zh-CN" sz="1800" dirty="0"/>
              <a:t>3</a:t>
            </a:r>
            <a:r>
              <a:rPr lang="zh-CN" altLang="en-US" sz="1800" dirty="0"/>
              <a:t>个逻辑行。</a:t>
            </a:r>
            <a:endParaRPr lang="zh-CN" altLang="zh-CN" sz="1800" dirty="0"/>
          </a:p>
        </p:txBody>
      </p:sp>
      <p:sp>
        <p:nvSpPr>
          <p:cNvPr id="2" name="右大括号 1">
            <a:extLst>
              <a:ext uri="{FF2B5EF4-FFF2-40B4-BE49-F238E27FC236}">
                <a16:creationId xmlns:a16="http://schemas.microsoft.com/office/drawing/2014/main" id="{DBED13F4-B230-4868-BE2C-B74EA949581E}"/>
              </a:ext>
            </a:extLst>
          </p:cNvPr>
          <p:cNvSpPr/>
          <p:nvPr/>
        </p:nvSpPr>
        <p:spPr>
          <a:xfrm>
            <a:off x="4363658" y="3929504"/>
            <a:ext cx="105704" cy="350660"/>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a:extLst>
              <a:ext uri="{FF2B5EF4-FFF2-40B4-BE49-F238E27FC236}">
                <a16:creationId xmlns:a16="http://schemas.microsoft.com/office/drawing/2014/main" id="{E4D4084A-EA6E-486A-BA99-B4BD03E1D365}"/>
              </a:ext>
            </a:extLst>
          </p:cNvPr>
          <p:cNvSpPr/>
          <p:nvPr/>
        </p:nvSpPr>
        <p:spPr>
          <a:xfrm>
            <a:off x="4363664" y="4481872"/>
            <a:ext cx="105704" cy="561926"/>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cxnSp>
        <p:nvCxnSpPr>
          <p:cNvPr id="7" name="直接箭头连接符 6">
            <a:extLst>
              <a:ext uri="{FF2B5EF4-FFF2-40B4-BE49-F238E27FC236}">
                <a16:creationId xmlns:a16="http://schemas.microsoft.com/office/drawing/2014/main" id="{F8C4E895-6C85-4C6E-8886-60D55CE9ECFB}"/>
              </a:ext>
            </a:extLst>
          </p:cNvPr>
          <p:cNvCxnSpPr/>
          <p:nvPr/>
        </p:nvCxnSpPr>
        <p:spPr>
          <a:xfrm>
            <a:off x="4086809" y="3779887"/>
            <a:ext cx="53184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7C4023B-F44C-48D1-AFD8-86FDD72EA40B}"/>
              </a:ext>
            </a:extLst>
          </p:cNvPr>
          <p:cNvSpPr txBox="1"/>
          <p:nvPr/>
        </p:nvSpPr>
        <p:spPr>
          <a:xfrm>
            <a:off x="4939434" y="3629984"/>
            <a:ext cx="1261884" cy="307777"/>
          </a:xfrm>
          <a:prstGeom prst="rect">
            <a:avLst/>
          </a:prstGeom>
          <a:noFill/>
        </p:spPr>
        <p:txBody>
          <a:bodyPr wrap="none" rtlCol="0">
            <a:spAutoFit/>
          </a:bodyPr>
          <a:lstStyle/>
          <a:p>
            <a:r>
              <a:rPr lang="zh-CN" altLang="en-US" sz="1400" dirty="0">
                <a:solidFill>
                  <a:schemeClr val="bg1"/>
                </a:solidFill>
                <a:latin typeface="宋体" panose="02010600030101010101" pitchFamily="2" charset="-122"/>
                <a:ea typeface="宋体" panose="02010600030101010101" pitchFamily="2" charset="-122"/>
              </a:rPr>
              <a:t>第一个逻辑行</a:t>
            </a:r>
          </a:p>
        </p:txBody>
      </p:sp>
      <p:sp>
        <p:nvSpPr>
          <p:cNvPr id="12" name="文本框 11">
            <a:extLst>
              <a:ext uri="{FF2B5EF4-FFF2-40B4-BE49-F238E27FC236}">
                <a16:creationId xmlns:a16="http://schemas.microsoft.com/office/drawing/2014/main" id="{2F40D915-5C6C-4E2B-9A7F-7FE3F2B0915A}"/>
              </a:ext>
            </a:extLst>
          </p:cNvPr>
          <p:cNvSpPr txBox="1"/>
          <p:nvPr/>
        </p:nvSpPr>
        <p:spPr>
          <a:xfrm>
            <a:off x="4939434" y="3948960"/>
            <a:ext cx="1261884" cy="307777"/>
          </a:xfrm>
          <a:prstGeom prst="rect">
            <a:avLst/>
          </a:prstGeom>
          <a:noFill/>
        </p:spPr>
        <p:txBody>
          <a:bodyPr wrap="none" rtlCol="0">
            <a:spAutoFit/>
          </a:bodyPr>
          <a:lstStyle/>
          <a:p>
            <a:r>
              <a:rPr lang="zh-CN" altLang="en-US" sz="1400" dirty="0">
                <a:solidFill>
                  <a:schemeClr val="bg1"/>
                </a:solidFill>
                <a:latin typeface="宋体" panose="02010600030101010101" pitchFamily="2" charset="-122"/>
                <a:ea typeface="宋体" panose="02010600030101010101" pitchFamily="2" charset="-122"/>
              </a:rPr>
              <a:t>第二个逻辑行</a:t>
            </a:r>
          </a:p>
        </p:txBody>
      </p:sp>
      <p:sp>
        <p:nvSpPr>
          <p:cNvPr id="13" name="文本框 12">
            <a:extLst>
              <a:ext uri="{FF2B5EF4-FFF2-40B4-BE49-F238E27FC236}">
                <a16:creationId xmlns:a16="http://schemas.microsoft.com/office/drawing/2014/main" id="{2DDB9AE6-30C9-42E2-A818-E8AC02B2D9CE}"/>
              </a:ext>
            </a:extLst>
          </p:cNvPr>
          <p:cNvSpPr txBox="1"/>
          <p:nvPr/>
        </p:nvSpPr>
        <p:spPr>
          <a:xfrm>
            <a:off x="4939434" y="4567390"/>
            <a:ext cx="1261884" cy="307777"/>
          </a:xfrm>
          <a:prstGeom prst="rect">
            <a:avLst/>
          </a:prstGeom>
          <a:noFill/>
        </p:spPr>
        <p:txBody>
          <a:bodyPr wrap="none" rtlCol="0">
            <a:spAutoFit/>
          </a:bodyPr>
          <a:lstStyle/>
          <a:p>
            <a:r>
              <a:rPr lang="zh-CN" altLang="en-US" sz="1400" dirty="0">
                <a:solidFill>
                  <a:schemeClr val="bg1"/>
                </a:solidFill>
                <a:latin typeface="宋体" panose="02010600030101010101" pitchFamily="2" charset="-122"/>
                <a:ea typeface="宋体" panose="02010600030101010101" pitchFamily="2" charset="-122"/>
              </a:rPr>
              <a:t>第三个逻辑行</a:t>
            </a:r>
          </a:p>
        </p:txBody>
      </p:sp>
    </p:spTree>
    <p:extLst>
      <p:ext uri="{BB962C8B-B14F-4D97-AF65-F5344CB8AC3E}">
        <p14:creationId xmlns:p14="http://schemas.microsoft.com/office/powerpoint/2010/main" val="352225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数值类型</a:t>
            </a:r>
          </a:p>
          <a:p>
            <a:pPr>
              <a:lnSpc>
                <a:spcPct val="100000"/>
              </a:lnSpc>
              <a:buFont typeface="Wingdings" panose="05000000000000000000" pitchFamily="2" charset="2"/>
              <a:buChar char="Ø"/>
            </a:pPr>
            <a:r>
              <a:rPr lang="zh-CN" altLang="en-US" sz="1800" dirty="0"/>
              <a:t>复数类型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75675" y="2612572"/>
            <a:ext cx="9982200"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例如，定义一个复数，分别输出它的实部、和虚部和共轭复数：</a:t>
            </a:r>
          </a:p>
        </p:txBody>
      </p:sp>
      <p:graphicFrame>
        <p:nvGraphicFramePr>
          <p:cNvPr id="6" name="表格 5">
            <a:extLst>
              <a:ext uri="{FF2B5EF4-FFF2-40B4-BE49-F238E27FC236}">
                <a16:creationId xmlns:a16="http://schemas.microsoft.com/office/drawing/2014/main" id="{239CDA11-F97F-464E-A4FD-C30B87ACC8E6}"/>
              </a:ext>
            </a:extLst>
          </p:cNvPr>
          <p:cNvGraphicFramePr>
            <a:graphicFrameLocks noGrp="1"/>
          </p:cNvGraphicFramePr>
          <p:nvPr>
            <p:extLst>
              <p:ext uri="{D42A27DB-BD31-4B8C-83A1-F6EECF244321}">
                <p14:modId xmlns:p14="http://schemas.microsoft.com/office/powerpoint/2010/main" val="4115465601"/>
              </p:ext>
            </p:extLst>
          </p:nvPr>
        </p:nvGraphicFramePr>
        <p:xfrm>
          <a:off x="1142076" y="3178056"/>
          <a:ext cx="4621910" cy="2011680"/>
        </p:xfrm>
        <a:graphic>
          <a:graphicData uri="http://schemas.openxmlformats.org/drawingml/2006/table">
            <a:tbl>
              <a:tblPr firstRow="1" bandRow="1">
                <a:tableStyleId>{5C22544A-7EE6-4342-B048-85BDC9FD1C3A}</a:tableStyleId>
              </a:tblPr>
              <a:tblGrid>
                <a:gridCol w="4621910">
                  <a:extLst>
                    <a:ext uri="{9D8B030D-6E8A-4147-A177-3AD203B41FA5}">
                      <a16:colId xmlns:a16="http://schemas.microsoft.com/office/drawing/2014/main" val="1478211251"/>
                    </a:ext>
                  </a:extLst>
                </a:gridCol>
              </a:tblGrid>
              <a:tr h="1737360">
                <a:tc>
                  <a:txBody>
                    <a:bodyPr/>
                    <a:lstStyle/>
                    <a:p>
                      <a:r>
                        <a:rPr lang="en-US" altLang="zh-CN" sz="1800" b="1" kern="1200" dirty="0">
                          <a:solidFill>
                            <a:schemeClr val="lt1"/>
                          </a:solidFill>
                          <a:effectLst/>
                          <a:latin typeface="+mn-lt"/>
                          <a:ea typeface="+mn-ea"/>
                          <a:cs typeface="+mn-cs"/>
                        </a:rPr>
                        <a:t>a=3.3+0.666j            #</a:t>
                      </a:r>
                      <a:r>
                        <a:rPr lang="zh-CN" altLang="zh-CN" sz="1800" b="1" kern="1200" dirty="0">
                          <a:solidFill>
                            <a:schemeClr val="lt1"/>
                          </a:solidFill>
                          <a:effectLst/>
                          <a:latin typeface="+mn-lt"/>
                          <a:ea typeface="+mn-ea"/>
                          <a:cs typeface="+mn-cs"/>
                        </a:rPr>
                        <a:t>定义一个虚数</a:t>
                      </a:r>
                    </a:p>
                    <a:p>
                      <a:r>
                        <a:rPr lang="en-US" altLang="zh-CN" sz="1800" b="1" kern="1200" dirty="0">
                          <a:solidFill>
                            <a:schemeClr val="lt1"/>
                          </a:solidFill>
                          <a:effectLst/>
                          <a:latin typeface="+mn-lt"/>
                          <a:ea typeface="+mn-ea"/>
                          <a:cs typeface="+mn-cs"/>
                        </a:rPr>
                        <a:t>print(a)                 #</a:t>
                      </a:r>
                      <a:r>
                        <a:rPr lang="zh-CN" altLang="zh-CN" sz="1800" b="1" kern="1200" dirty="0">
                          <a:solidFill>
                            <a:schemeClr val="lt1"/>
                          </a:solidFill>
                          <a:effectLst/>
                          <a:latin typeface="+mn-lt"/>
                          <a:ea typeface="+mn-ea"/>
                          <a:cs typeface="+mn-cs"/>
                        </a:rPr>
                        <a:t>输出这个虚数</a:t>
                      </a: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a.real</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输出实部</a:t>
                      </a: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a.imag</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输出虚部</a:t>
                      </a: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a.conjugate</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输出共轭复数</a:t>
                      </a:r>
                      <a:endParaRPr lang="en-US" altLang="zh-C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A3D2A7A3-1840-4F49-97B9-F74CEA2FEEFF}"/>
              </a:ext>
            </a:extLst>
          </p:cNvPr>
          <p:cNvSpPr/>
          <p:nvPr/>
        </p:nvSpPr>
        <p:spPr>
          <a:xfrm>
            <a:off x="1142075" y="5126192"/>
            <a:ext cx="4621911" cy="1200329"/>
          </a:xfrm>
          <a:prstGeom prst="rect">
            <a:avLst/>
          </a:prstGeom>
        </p:spPr>
        <p:txBody>
          <a:bodyPr wrap="square">
            <a:spAutoFit/>
          </a:bodyPr>
          <a:lstStyle/>
          <a:p>
            <a:r>
              <a:rPr lang="en-US" altLang="zh-CN" dirty="0">
                <a:latin typeface="Consolas" panose="020B0609020204030204" pitchFamily="49" charset="0"/>
              </a:rPr>
              <a:t>(3.3+0.666j)</a:t>
            </a:r>
          </a:p>
          <a:p>
            <a:r>
              <a:rPr lang="en-US" altLang="zh-CN" dirty="0">
                <a:latin typeface="Consolas" panose="020B0609020204030204" pitchFamily="49" charset="0"/>
              </a:rPr>
              <a:t>3.3</a:t>
            </a:r>
          </a:p>
          <a:p>
            <a:r>
              <a:rPr lang="en-US" altLang="zh-CN" dirty="0">
                <a:latin typeface="Consolas" panose="020B0609020204030204" pitchFamily="49" charset="0"/>
              </a:rPr>
              <a:t>0.666</a:t>
            </a:r>
          </a:p>
          <a:p>
            <a:r>
              <a:rPr lang="en-US" altLang="zh-CN" dirty="0">
                <a:latin typeface="Consolas" panose="020B0609020204030204" pitchFamily="49" charset="0"/>
              </a:rPr>
              <a:t>(3.3-0.666j)</a:t>
            </a:r>
          </a:p>
        </p:txBody>
      </p:sp>
      <p:graphicFrame>
        <p:nvGraphicFramePr>
          <p:cNvPr id="8" name="表格 7">
            <a:extLst>
              <a:ext uri="{FF2B5EF4-FFF2-40B4-BE49-F238E27FC236}">
                <a16:creationId xmlns:a16="http://schemas.microsoft.com/office/drawing/2014/main" id="{22457926-06F2-4011-BF78-E7036F4A1FA0}"/>
              </a:ext>
            </a:extLst>
          </p:cNvPr>
          <p:cNvGraphicFramePr>
            <a:graphicFrameLocks noGrp="1"/>
          </p:cNvGraphicFramePr>
          <p:nvPr>
            <p:extLst>
              <p:ext uri="{D42A27DB-BD31-4B8C-83A1-F6EECF244321}">
                <p14:modId xmlns:p14="http://schemas.microsoft.com/office/powerpoint/2010/main" val="2505061383"/>
              </p:ext>
            </p:extLst>
          </p:nvPr>
        </p:nvGraphicFramePr>
        <p:xfrm>
          <a:off x="5839853" y="3178056"/>
          <a:ext cx="5720775" cy="1737360"/>
        </p:xfrm>
        <a:graphic>
          <a:graphicData uri="http://schemas.openxmlformats.org/drawingml/2006/table">
            <a:tbl>
              <a:tblPr firstRow="1" bandRow="1">
                <a:tableStyleId>{5C22544A-7EE6-4342-B048-85BDC9FD1C3A}</a:tableStyleId>
              </a:tblPr>
              <a:tblGrid>
                <a:gridCol w="5720775">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print(complex(1, 3))</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print(complex(4))       # </a:t>
                      </a:r>
                      <a:r>
                        <a:rPr lang="zh-CN" altLang="zh-CN" sz="1800" b="1" kern="1200" dirty="0">
                          <a:solidFill>
                            <a:schemeClr val="lt1"/>
                          </a:solidFill>
                          <a:effectLst/>
                          <a:latin typeface="+mn-lt"/>
                          <a:ea typeface="+mn-ea"/>
                          <a:cs typeface="+mn-cs"/>
                        </a:rPr>
                        <a:t>数字</a:t>
                      </a:r>
                    </a:p>
                    <a:p>
                      <a:r>
                        <a:rPr lang="en-US" altLang="zh-CN" sz="1800" b="1" kern="1200" dirty="0">
                          <a:solidFill>
                            <a:schemeClr val="lt1"/>
                          </a:solidFill>
                          <a:effectLst/>
                          <a:latin typeface="+mn-lt"/>
                          <a:ea typeface="+mn-ea"/>
                          <a:cs typeface="+mn-cs"/>
                        </a:rPr>
                        <a:t>print(complex("5"))      # </a:t>
                      </a:r>
                      <a:r>
                        <a:rPr lang="zh-CN" altLang="zh-CN" sz="1800" b="1" kern="1200" dirty="0">
                          <a:solidFill>
                            <a:schemeClr val="lt1"/>
                          </a:solidFill>
                          <a:effectLst/>
                          <a:latin typeface="+mn-lt"/>
                          <a:ea typeface="+mn-ea"/>
                          <a:cs typeface="+mn-cs"/>
                        </a:rPr>
                        <a:t>当做字符串处理</a:t>
                      </a:r>
                    </a:p>
                    <a:p>
                      <a:r>
                        <a:rPr lang="en-US" altLang="zh-CN" sz="1800" b="1" kern="1200" dirty="0">
                          <a:solidFill>
                            <a:schemeClr val="lt1"/>
                          </a:solidFill>
                          <a:effectLst/>
                          <a:latin typeface="+mn-lt"/>
                          <a:ea typeface="+mn-ea"/>
                          <a:cs typeface="+mn-cs"/>
                        </a:rPr>
                        <a:t>print(complex("2+6j"))  </a:t>
                      </a:r>
                    </a:p>
                    <a:p>
                      <a:endParaRPr lang="en-US" altLang="zh-CN" sz="1800" b="1" kern="1200" dirty="0">
                        <a:solidFill>
                          <a:schemeClr val="lt1"/>
                        </a:solidFill>
                        <a:effectLst/>
                        <a:latin typeface="+mn-lt"/>
                        <a:ea typeface="+mn-ea"/>
                        <a:cs typeface="+mn-cs"/>
                      </a:endParaRPr>
                    </a:p>
                    <a:p>
                      <a:endParaRPr lang="en-US" altLang="zh-C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5BD37241-1635-48CB-8591-1E9A1652C1C1}"/>
              </a:ext>
            </a:extLst>
          </p:cNvPr>
          <p:cNvSpPr/>
          <p:nvPr/>
        </p:nvSpPr>
        <p:spPr>
          <a:xfrm>
            <a:off x="5839853" y="5126193"/>
            <a:ext cx="4621911" cy="1200329"/>
          </a:xfrm>
          <a:prstGeom prst="rect">
            <a:avLst/>
          </a:prstGeom>
        </p:spPr>
        <p:txBody>
          <a:bodyPr wrap="square">
            <a:spAutoFit/>
          </a:bodyPr>
          <a:lstStyle/>
          <a:p>
            <a:r>
              <a:rPr lang="en-US" altLang="zh-CN" dirty="0">
                <a:latin typeface="Consolas" panose="020B0609020204030204" pitchFamily="49" charset="0"/>
              </a:rPr>
              <a:t>(1+3j)</a:t>
            </a:r>
          </a:p>
          <a:p>
            <a:r>
              <a:rPr lang="en-US" altLang="zh-CN" dirty="0">
                <a:latin typeface="Consolas" panose="020B0609020204030204" pitchFamily="49" charset="0"/>
              </a:rPr>
              <a:t>(4+0j)</a:t>
            </a:r>
          </a:p>
          <a:p>
            <a:r>
              <a:rPr lang="en-US" altLang="zh-CN" dirty="0">
                <a:latin typeface="Consolas" panose="020B0609020204030204" pitchFamily="49" charset="0"/>
              </a:rPr>
              <a:t>(5+0j)</a:t>
            </a:r>
          </a:p>
          <a:p>
            <a:r>
              <a:rPr lang="en-US" altLang="zh-CN" dirty="0">
                <a:latin typeface="Consolas" panose="020B0609020204030204" pitchFamily="49" charset="0"/>
              </a:rPr>
              <a:t>(2+6j)</a:t>
            </a:r>
          </a:p>
        </p:txBody>
      </p:sp>
      <p:grpSp>
        <p:nvGrpSpPr>
          <p:cNvPr id="5" name="组合 4">
            <a:extLst>
              <a:ext uri="{FF2B5EF4-FFF2-40B4-BE49-F238E27FC236}">
                <a16:creationId xmlns:a16="http://schemas.microsoft.com/office/drawing/2014/main" id="{015173A6-44F5-42F7-AA3F-25B53D06A240}"/>
              </a:ext>
            </a:extLst>
          </p:cNvPr>
          <p:cNvGrpSpPr/>
          <p:nvPr/>
        </p:nvGrpSpPr>
        <p:grpSpPr>
          <a:xfrm>
            <a:off x="8761444" y="5198157"/>
            <a:ext cx="2995125" cy="568161"/>
            <a:chOff x="8630814" y="5198157"/>
            <a:chExt cx="3125756" cy="512177"/>
          </a:xfrm>
        </p:grpSpPr>
        <p:sp>
          <p:nvSpPr>
            <p:cNvPr id="2" name="对话气泡: 矩形 1">
              <a:extLst>
                <a:ext uri="{FF2B5EF4-FFF2-40B4-BE49-F238E27FC236}">
                  <a16:creationId xmlns:a16="http://schemas.microsoft.com/office/drawing/2014/main" id="{3AD0E657-7FE2-47CC-9AEB-F7F72B52D349}"/>
                </a:ext>
              </a:extLst>
            </p:cNvPr>
            <p:cNvSpPr/>
            <p:nvPr/>
          </p:nvSpPr>
          <p:spPr>
            <a:xfrm rot="10800000">
              <a:off x="8630814" y="5198157"/>
              <a:ext cx="3125756" cy="512177"/>
            </a:xfrm>
            <a:prstGeom prst="wedgeRectCallout">
              <a:avLst>
                <a:gd name="adj1" fmla="val 82966"/>
                <a:gd name="adj2" fmla="val 2023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 name="矩形 2">
              <a:extLst>
                <a:ext uri="{FF2B5EF4-FFF2-40B4-BE49-F238E27FC236}">
                  <a16:creationId xmlns:a16="http://schemas.microsoft.com/office/drawing/2014/main" id="{0A720C91-0607-4B73-AA29-D23ED9C6E0CA}"/>
                </a:ext>
              </a:extLst>
            </p:cNvPr>
            <p:cNvSpPr/>
            <p:nvPr/>
          </p:nvSpPr>
          <p:spPr>
            <a:xfrm>
              <a:off x="8742784" y="5235444"/>
              <a:ext cx="3013786" cy="471664"/>
            </a:xfrm>
            <a:prstGeom prst="rect">
              <a:avLst/>
            </a:prstGeom>
          </p:spPr>
          <p:txBody>
            <a:bodyPr wrap="square">
              <a:spAutoFit/>
            </a:bodyPr>
            <a:lstStyle/>
            <a:p>
              <a:r>
                <a:rPr lang="zh-CN" altLang="en-US" sz="1400" b="1" dirty="0">
                  <a:solidFill>
                    <a:srgbClr val="FF0000"/>
                  </a:solidFill>
                </a:rPr>
                <a:t>注意：此处</a:t>
              </a:r>
              <a:r>
                <a:rPr lang="en-US" altLang="zh-CN" sz="1400" b="1" dirty="0">
                  <a:solidFill>
                    <a:srgbClr val="FF0000"/>
                  </a:solidFill>
                </a:rPr>
                <a:t>"+"</a:t>
              </a:r>
              <a:r>
                <a:rPr lang="zh-CN" altLang="en-US" sz="1400" b="1" dirty="0">
                  <a:solidFill>
                    <a:srgbClr val="FF0000"/>
                  </a:solidFill>
                </a:rPr>
                <a:t>号两边不能有空格，不能写成</a:t>
              </a:r>
              <a:r>
                <a:rPr lang="en-US" altLang="zh-CN" sz="1400" b="1" dirty="0">
                  <a:solidFill>
                    <a:srgbClr val="FF0000"/>
                  </a:solidFill>
                </a:rPr>
                <a:t>"2 + 6j"</a:t>
              </a:r>
              <a:r>
                <a:rPr lang="zh-CN" altLang="en-US" sz="1400" b="1" dirty="0">
                  <a:solidFill>
                    <a:srgbClr val="FF0000"/>
                  </a:solidFill>
                </a:rPr>
                <a:t>，否则就会报错</a:t>
              </a:r>
            </a:p>
          </p:txBody>
        </p:sp>
      </p:grpSp>
    </p:spTree>
    <p:extLst>
      <p:ext uri="{BB962C8B-B14F-4D97-AF65-F5344CB8AC3E}">
        <p14:creationId xmlns:p14="http://schemas.microsoft.com/office/powerpoint/2010/main" val="56233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逻辑类型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84733"/>
            <a:ext cx="9982200" cy="1930067"/>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逻辑类型又称布尔类型（</a:t>
            </a:r>
            <a:r>
              <a:rPr lang="en-US" altLang="zh-CN" sz="1800" dirty="0"/>
              <a:t>Bool</a:t>
            </a:r>
            <a:r>
              <a:rPr lang="zh-CN" altLang="en-US" sz="1800" dirty="0"/>
              <a:t>），用来表示只有两个值的数据，分别为逻辑真</a:t>
            </a:r>
            <a:r>
              <a:rPr lang="en-US" altLang="zh-CN" sz="1800" dirty="0"/>
              <a:t>T</a:t>
            </a:r>
            <a:r>
              <a:rPr lang="zh-CN" altLang="en-US" sz="1800" dirty="0"/>
              <a:t>和逻辑假</a:t>
            </a:r>
            <a:r>
              <a:rPr lang="en-US" altLang="zh-CN" sz="1800" dirty="0"/>
              <a:t>F</a:t>
            </a:r>
            <a:r>
              <a:rPr lang="zh-CN" altLang="en-US" sz="1800" dirty="0"/>
              <a:t>。在</a:t>
            </a:r>
            <a:r>
              <a:rPr lang="en-US" altLang="zh-CN" sz="1800" dirty="0"/>
              <a:t>Python</a:t>
            </a:r>
            <a:r>
              <a:rPr lang="zh-CN" altLang="en-US" sz="1800" dirty="0"/>
              <a:t>中用常量</a:t>
            </a:r>
            <a:r>
              <a:rPr lang="en-US" altLang="zh-CN" sz="1800" dirty="0"/>
              <a:t>True</a:t>
            </a:r>
            <a:r>
              <a:rPr lang="zh-CN" altLang="en-US" sz="1800" dirty="0"/>
              <a:t>和</a:t>
            </a:r>
            <a:r>
              <a:rPr lang="en-US" altLang="zh-CN" sz="1800" dirty="0"/>
              <a:t>False</a:t>
            </a:r>
            <a:r>
              <a:rPr lang="zh-CN" altLang="en-US" sz="1800" dirty="0"/>
              <a:t>来表示，使用时需要注意大小写。逻辑类型数据的运算称为逻辑运算或者布尔运算，布尔运算符共有三个：与（</a:t>
            </a:r>
            <a:r>
              <a:rPr lang="en-US" altLang="zh-CN" sz="1800" dirty="0"/>
              <a:t>and</a:t>
            </a:r>
            <a:r>
              <a:rPr lang="zh-CN" altLang="en-US" sz="1800" dirty="0"/>
              <a:t>）、或（</a:t>
            </a:r>
            <a:r>
              <a:rPr lang="en-US" altLang="zh-CN" sz="1800" dirty="0"/>
              <a:t>or</a:t>
            </a:r>
            <a:r>
              <a:rPr lang="zh-CN" altLang="en-US" sz="1800" dirty="0"/>
              <a:t>）、非（</a:t>
            </a:r>
            <a:r>
              <a:rPr lang="en-US" altLang="zh-CN" sz="1800" dirty="0"/>
              <a:t>not</a:t>
            </a:r>
            <a:r>
              <a:rPr lang="zh-CN" altLang="en-US" sz="1800" dirty="0"/>
              <a:t>）。布尔运算符及运算规则如表所示。</a:t>
            </a:r>
          </a:p>
        </p:txBody>
      </p:sp>
      <p:pic>
        <p:nvPicPr>
          <p:cNvPr id="2" name="图片 1">
            <a:extLst>
              <a:ext uri="{FF2B5EF4-FFF2-40B4-BE49-F238E27FC236}">
                <a16:creationId xmlns:a16="http://schemas.microsoft.com/office/drawing/2014/main" id="{EC464D79-9842-46DF-B5C9-3DDF446E2A65}"/>
              </a:ext>
            </a:extLst>
          </p:cNvPr>
          <p:cNvPicPr>
            <a:picLocks noChangeAspect="1"/>
          </p:cNvPicPr>
          <p:nvPr/>
        </p:nvPicPr>
        <p:blipFill>
          <a:blip r:embed="rId3"/>
          <a:stretch>
            <a:fillRect/>
          </a:stretch>
        </p:blipFill>
        <p:spPr>
          <a:xfrm>
            <a:off x="2861387" y="4426297"/>
            <a:ext cx="6467708" cy="1174401"/>
          </a:xfrm>
          <a:prstGeom prst="rect">
            <a:avLst/>
          </a:prstGeom>
        </p:spPr>
      </p:pic>
    </p:spTree>
    <p:extLst>
      <p:ext uri="{BB962C8B-B14F-4D97-AF65-F5344CB8AC3E}">
        <p14:creationId xmlns:p14="http://schemas.microsoft.com/office/powerpoint/2010/main" val="40613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逻辑类型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graphicFrame>
        <p:nvGraphicFramePr>
          <p:cNvPr id="6" name="表格 5">
            <a:extLst>
              <a:ext uri="{FF2B5EF4-FFF2-40B4-BE49-F238E27FC236}">
                <a16:creationId xmlns:a16="http://schemas.microsoft.com/office/drawing/2014/main" id="{D0113ACA-8764-4A9B-B0A5-780ADF8F17DD}"/>
              </a:ext>
            </a:extLst>
          </p:cNvPr>
          <p:cNvGraphicFramePr>
            <a:graphicFrameLocks noGrp="1"/>
          </p:cNvGraphicFramePr>
          <p:nvPr>
            <p:extLst>
              <p:ext uri="{D42A27DB-BD31-4B8C-83A1-F6EECF244321}">
                <p14:modId xmlns:p14="http://schemas.microsoft.com/office/powerpoint/2010/main" val="3040654803"/>
              </p:ext>
            </p:extLst>
          </p:nvPr>
        </p:nvGraphicFramePr>
        <p:xfrm>
          <a:off x="1105660" y="2468476"/>
          <a:ext cx="9980681" cy="14630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print(True and True)    # ==&gt; True</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print(False and True)   # ==&gt; False</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print(True or False)     # ==&gt; True</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print(False and False)   # ==&gt; False</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print(not True)         # ==&gt; False</a:t>
                      </a: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7E152F78-0D8E-46D2-BD32-E76EE32BB687}"/>
              </a:ext>
            </a:extLst>
          </p:cNvPr>
          <p:cNvSpPr/>
          <p:nvPr/>
        </p:nvSpPr>
        <p:spPr>
          <a:xfrm>
            <a:off x="1120941" y="4215259"/>
            <a:ext cx="9980681" cy="1477328"/>
          </a:xfrm>
          <a:prstGeom prst="rect">
            <a:avLst/>
          </a:prstGeom>
        </p:spPr>
        <p:txBody>
          <a:bodyPr wrap="square">
            <a:spAutoFit/>
          </a:bodyPr>
          <a:lstStyle/>
          <a:p>
            <a:r>
              <a:rPr lang="da-DK" altLang="zh-CN" dirty="0">
                <a:latin typeface="Consolas" panose="020B0609020204030204" pitchFamily="49" charset="0"/>
              </a:rPr>
              <a:t>True</a:t>
            </a:r>
          </a:p>
          <a:p>
            <a:r>
              <a:rPr lang="da-DK" altLang="zh-CN" dirty="0">
                <a:latin typeface="Consolas" panose="020B0609020204030204" pitchFamily="49" charset="0"/>
              </a:rPr>
              <a:t>False</a:t>
            </a:r>
          </a:p>
          <a:p>
            <a:r>
              <a:rPr lang="da-DK" altLang="zh-CN" dirty="0">
                <a:latin typeface="Consolas" panose="020B0609020204030204" pitchFamily="49" charset="0"/>
              </a:rPr>
              <a:t>True</a:t>
            </a:r>
          </a:p>
          <a:p>
            <a:r>
              <a:rPr lang="da-DK" altLang="zh-CN" dirty="0">
                <a:latin typeface="Consolas" panose="020B0609020204030204" pitchFamily="49" charset="0"/>
              </a:rPr>
              <a:t>False</a:t>
            </a:r>
          </a:p>
          <a:p>
            <a:r>
              <a:rPr lang="da-DK" altLang="zh-CN" dirty="0">
                <a:latin typeface="Consolas" panose="020B0609020204030204" pitchFamily="49" charset="0"/>
              </a:rPr>
              <a:t>False </a:t>
            </a:r>
          </a:p>
        </p:txBody>
      </p:sp>
    </p:spTree>
    <p:extLst>
      <p:ext uri="{BB962C8B-B14F-4D97-AF65-F5344CB8AC3E}">
        <p14:creationId xmlns:p14="http://schemas.microsoft.com/office/powerpoint/2010/main" val="330997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字符串类型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84733"/>
            <a:ext cx="9982200" cy="1930067"/>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字符串是</a:t>
            </a:r>
            <a:r>
              <a:rPr lang="en-US" altLang="zh-CN" sz="1800" dirty="0"/>
              <a:t>Python</a:t>
            </a:r>
            <a:r>
              <a:rPr lang="zh-CN" altLang="en-US" sz="1800" dirty="0"/>
              <a:t>中常用的一种数据类型，是由一系列字符组成的，包括英文字符、中文字符、数字和其他字符等。</a:t>
            </a:r>
            <a:r>
              <a:rPr lang="en-US" altLang="zh-CN" sz="1800" dirty="0"/>
              <a:t>Python</a:t>
            </a:r>
            <a:r>
              <a:rPr lang="zh-CN" altLang="en-US" sz="1800" dirty="0"/>
              <a:t>语言中可以用单引号、双引号、三个单引号、三个双引号等方式来界定字符串，并进行字符串的连接操作。</a:t>
            </a:r>
          </a:p>
          <a:p>
            <a:pPr marL="0" indent="0" algn="just">
              <a:lnSpc>
                <a:spcPct val="160000"/>
              </a:lnSpc>
              <a:spcBef>
                <a:spcPts val="0"/>
              </a:spcBef>
              <a:buNone/>
            </a:pPr>
            <a:r>
              <a:rPr lang="zh-CN" altLang="en-US" sz="1800" dirty="0"/>
              <a:t>例如：</a:t>
            </a:r>
          </a:p>
        </p:txBody>
      </p:sp>
      <p:graphicFrame>
        <p:nvGraphicFramePr>
          <p:cNvPr id="7" name="表格 6">
            <a:extLst>
              <a:ext uri="{FF2B5EF4-FFF2-40B4-BE49-F238E27FC236}">
                <a16:creationId xmlns:a16="http://schemas.microsoft.com/office/drawing/2014/main" id="{C4278A9A-FDBD-46E0-B787-6B2D3912C295}"/>
              </a:ext>
            </a:extLst>
          </p:cNvPr>
          <p:cNvGraphicFramePr>
            <a:graphicFrameLocks noGrp="1"/>
          </p:cNvGraphicFramePr>
          <p:nvPr>
            <p:extLst>
              <p:ext uri="{D42A27DB-BD31-4B8C-83A1-F6EECF244321}">
                <p14:modId xmlns:p14="http://schemas.microsoft.com/office/powerpoint/2010/main" val="2870578969"/>
              </p:ext>
            </p:extLst>
          </p:nvPr>
        </p:nvGraphicFramePr>
        <p:xfrm>
          <a:off x="1122460" y="4114800"/>
          <a:ext cx="9980681" cy="14630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a = 'Hello world!'                #</a:t>
                      </a:r>
                      <a:r>
                        <a:rPr lang="zh-CN" altLang="zh-CN" sz="1800" b="1" kern="1200" dirty="0">
                          <a:solidFill>
                            <a:schemeClr val="lt1"/>
                          </a:solidFill>
                          <a:effectLst/>
                          <a:latin typeface="+mn-lt"/>
                          <a:ea typeface="+mn-ea"/>
                          <a:cs typeface="+mn-cs"/>
                        </a:rPr>
                        <a:t>使用单引号作为界定符</a:t>
                      </a:r>
                    </a:p>
                    <a:p>
                      <a:r>
                        <a:rPr lang="en-US" altLang="zh-CN" sz="1800" b="1" kern="1200" dirty="0">
                          <a:solidFill>
                            <a:schemeClr val="lt1"/>
                          </a:solidFill>
                          <a:effectLst/>
                          <a:latin typeface="+mn-lt"/>
                          <a:ea typeface="+mn-ea"/>
                          <a:cs typeface="+mn-cs"/>
                        </a:rPr>
                        <a:t>b = "This is my first string."     #</a:t>
                      </a:r>
                      <a:r>
                        <a:rPr lang="zh-CN" altLang="zh-CN" sz="1800" b="1" kern="1200" dirty="0">
                          <a:solidFill>
                            <a:schemeClr val="lt1"/>
                          </a:solidFill>
                          <a:effectLst/>
                          <a:latin typeface="+mn-lt"/>
                          <a:ea typeface="+mn-ea"/>
                          <a:cs typeface="+mn-cs"/>
                        </a:rPr>
                        <a:t>使用双引号作为界定符</a:t>
                      </a:r>
                    </a:p>
                    <a:p>
                      <a:r>
                        <a:rPr lang="en-US" altLang="zh-CN" sz="1800" b="1" kern="1200" dirty="0">
                          <a:solidFill>
                            <a:schemeClr val="lt1"/>
                          </a:solidFill>
                          <a:effectLst/>
                          <a:latin typeface="+mn-lt"/>
                          <a:ea typeface="+mn-ea"/>
                          <a:cs typeface="+mn-cs"/>
                        </a:rPr>
                        <a:t>c = 'Python is a "GREAT" language!'     #</a:t>
                      </a:r>
                      <a:r>
                        <a:rPr lang="zh-CN" altLang="zh-CN" sz="1800" b="1" kern="1200" dirty="0">
                          <a:solidFill>
                            <a:schemeClr val="lt1"/>
                          </a:solidFill>
                          <a:effectLst/>
                          <a:latin typeface="+mn-lt"/>
                          <a:ea typeface="+mn-ea"/>
                          <a:cs typeface="+mn-cs"/>
                        </a:rPr>
                        <a:t>混合使用单、双引号</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字符串包含了双引号</a:t>
                      </a:r>
                    </a:p>
                    <a:p>
                      <a:r>
                        <a:rPr lang="en-US" altLang="zh-CN" sz="1800" b="1" kern="1200" dirty="0">
                          <a:solidFill>
                            <a:schemeClr val="lt1"/>
                          </a:solidFill>
                          <a:effectLst/>
                          <a:latin typeface="+mn-lt"/>
                          <a:ea typeface="+mn-ea"/>
                          <a:cs typeface="+mn-cs"/>
                        </a:rPr>
                        <a:t>d = """I'm a coder."""           #</a:t>
                      </a:r>
                      <a:r>
                        <a:rPr lang="zh-CN" altLang="zh-CN" sz="1800" b="1" kern="1200" dirty="0">
                          <a:solidFill>
                            <a:schemeClr val="lt1"/>
                          </a:solidFill>
                          <a:effectLst/>
                          <a:latin typeface="+mn-lt"/>
                          <a:ea typeface="+mn-ea"/>
                          <a:cs typeface="+mn-cs"/>
                        </a:rPr>
                        <a:t>字符串包含了单引号，可以用三个双引号作为界定符</a:t>
                      </a:r>
                    </a:p>
                    <a:p>
                      <a:r>
                        <a:rPr lang="en-US" altLang="zh-CN" sz="1800" b="1" kern="1200" dirty="0">
                          <a:solidFill>
                            <a:schemeClr val="lt1"/>
                          </a:solidFill>
                          <a:effectLst/>
                          <a:latin typeface="+mn-lt"/>
                          <a:ea typeface="+mn-ea"/>
                          <a:cs typeface="+mn-cs"/>
                        </a:rPr>
                        <a:t>e = "Good " + 'morning'        #</a:t>
                      </a:r>
                      <a:r>
                        <a:rPr lang="zh-CN" altLang="zh-CN" sz="1800" b="1" kern="1200" dirty="0">
                          <a:solidFill>
                            <a:schemeClr val="lt1"/>
                          </a:solidFill>
                          <a:effectLst/>
                          <a:latin typeface="+mn-lt"/>
                          <a:ea typeface="+mn-ea"/>
                          <a:cs typeface="+mn-cs"/>
                        </a:rPr>
                        <a:t>字符串连接，混合使用单、双引号</a:t>
                      </a:r>
                      <a:endParaRPr lang="en-US" altLang="zh-C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Tree>
    <p:extLst>
      <p:ext uri="{BB962C8B-B14F-4D97-AF65-F5344CB8AC3E}">
        <p14:creationId xmlns:p14="http://schemas.microsoft.com/office/powerpoint/2010/main" val="167036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字符串类型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84734"/>
            <a:ext cx="10141108" cy="217266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与</a:t>
            </a:r>
            <a:r>
              <a:rPr lang="en-US" altLang="zh-CN" sz="1800" dirty="0"/>
              <a:t>Java</a:t>
            </a:r>
            <a:r>
              <a:rPr lang="zh-CN" altLang="en-US" sz="1800" dirty="0"/>
              <a:t>或者</a:t>
            </a:r>
            <a:r>
              <a:rPr lang="en-US" altLang="zh-CN" sz="1800" dirty="0"/>
              <a:t>c</a:t>
            </a:r>
            <a:r>
              <a:rPr lang="zh-CN" altLang="en-US" sz="1800" dirty="0"/>
              <a:t>语言不同，</a:t>
            </a:r>
            <a:r>
              <a:rPr lang="en-US" altLang="zh-CN" sz="1800" dirty="0"/>
              <a:t>Python</a:t>
            </a:r>
            <a:r>
              <a:rPr lang="zh-CN" altLang="en-US" sz="1800" dirty="0"/>
              <a:t>没有单独的字符数据类型，一个字符就是长度为</a:t>
            </a:r>
            <a:r>
              <a:rPr lang="en-US" altLang="zh-CN" sz="1800" dirty="0"/>
              <a:t>1</a:t>
            </a:r>
            <a:r>
              <a:rPr lang="zh-CN" altLang="en-US" sz="1800" dirty="0"/>
              <a:t>的字符串。</a:t>
            </a:r>
            <a:endParaRPr lang="en-US" altLang="zh-CN" sz="1800" dirty="0"/>
          </a:p>
          <a:p>
            <a:pPr lvl="1" algn="just">
              <a:lnSpc>
                <a:spcPct val="160000"/>
              </a:lnSpc>
              <a:spcBef>
                <a:spcPts val="0"/>
              </a:spcBef>
            </a:pPr>
            <a:r>
              <a:rPr lang="zh-CN" altLang="en-US" sz="1400" dirty="0"/>
              <a:t>可以通过</a:t>
            </a:r>
            <a:r>
              <a:rPr lang="zh-CN" altLang="en-US" sz="1400" dirty="0">
                <a:solidFill>
                  <a:srgbClr val="FF0000"/>
                </a:solidFill>
              </a:rPr>
              <a:t>下标</a:t>
            </a:r>
            <a:r>
              <a:rPr lang="zh-CN" altLang="en-US" sz="1400" dirty="0"/>
              <a:t>的方式，表示字符串中的字符，例如：上面例子中</a:t>
            </a:r>
            <a:r>
              <a:rPr lang="en-US" altLang="zh-CN" sz="1400" dirty="0"/>
              <a:t>a[1]</a:t>
            </a:r>
            <a:r>
              <a:rPr lang="zh-CN" altLang="en-US" sz="1400" dirty="0"/>
              <a:t>为字符“</a:t>
            </a:r>
            <a:r>
              <a:rPr lang="en-US" altLang="zh-CN" sz="1400" dirty="0"/>
              <a:t>e”</a:t>
            </a:r>
            <a:r>
              <a:rPr lang="zh-CN" altLang="en-US" sz="1400" dirty="0"/>
              <a:t>；</a:t>
            </a:r>
            <a:endParaRPr lang="en-US" altLang="zh-CN" sz="1400" dirty="0"/>
          </a:p>
          <a:p>
            <a:pPr lvl="1" algn="just">
              <a:lnSpc>
                <a:spcPct val="160000"/>
              </a:lnSpc>
              <a:spcBef>
                <a:spcPts val="0"/>
              </a:spcBef>
            </a:pPr>
            <a:r>
              <a:rPr lang="zh-CN" altLang="en-US" sz="1400" dirty="0"/>
              <a:t>也可以用</a:t>
            </a:r>
            <a:r>
              <a:rPr lang="zh-CN" altLang="en-US" sz="1400" dirty="0">
                <a:solidFill>
                  <a:srgbClr val="FF0000"/>
                </a:solidFill>
              </a:rPr>
              <a:t>片段记号</a:t>
            </a:r>
            <a:r>
              <a:rPr lang="zh-CN" altLang="en-US" sz="1400" dirty="0"/>
              <a:t>来指定子字符串，片段即用冒号隔开的两个下标，例如</a:t>
            </a:r>
            <a:r>
              <a:rPr lang="en-US" altLang="zh-CN" sz="1400" dirty="0"/>
              <a:t>a[3:7]</a:t>
            </a:r>
            <a:r>
              <a:rPr lang="zh-CN" altLang="en-US" sz="1400" dirty="0"/>
              <a:t>为子串“</a:t>
            </a:r>
            <a:r>
              <a:rPr lang="en-US" altLang="zh-CN" sz="1400" dirty="0"/>
              <a:t>lo w”</a:t>
            </a:r>
            <a:r>
              <a:rPr lang="zh-CN" altLang="en-US" sz="1400" dirty="0"/>
              <a:t>。</a:t>
            </a:r>
            <a:endParaRPr lang="en-US" altLang="zh-CN" sz="1400" dirty="0"/>
          </a:p>
          <a:p>
            <a:pPr marL="0" indent="0" algn="just">
              <a:lnSpc>
                <a:spcPct val="160000"/>
              </a:lnSpc>
              <a:spcBef>
                <a:spcPts val="0"/>
              </a:spcBef>
              <a:buNone/>
            </a:pPr>
            <a:r>
              <a:rPr lang="zh-CN" altLang="en-US" sz="1800" dirty="0"/>
              <a:t>    需要注意的是，字符串的下标从</a:t>
            </a:r>
            <a:r>
              <a:rPr lang="en-US" altLang="zh-CN" sz="1800" dirty="0"/>
              <a:t>0</a:t>
            </a:r>
            <a:r>
              <a:rPr lang="zh-CN" altLang="en-US" sz="1800" dirty="0"/>
              <a:t>开始计数，</a:t>
            </a:r>
            <a:r>
              <a:rPr lang="en-US" altLang="zh-CN" sz="1800" dirty="0"/>
              <a:t>[3:7]</a:t>
            </a:r>
            <a:r>
              <a:rPr lang="zh-CN" altLang="en-US" sz="1800" dirty="0"/>
              <a:t>表示从</a:t>
            </a:r>
            <a:r>
              <a:rPr lang="en-US" altLang="zh-CN" sz="1800" dirty="0"/>
              <a:t>3</a:t>
            </a:r>
            <a:r>
              <a:rPr lang="zh-CN" altLang="en-US" sz="1800" dirty="0"/>
              <a:t>号字符开始取到</a:t>
            </a:r>
            <a:r>
              <a:rPr lang="en-US" altLang="zh-CN" sz="1800" dirty="0"/>
              <a:t>7</a:t>
            </a:r>
            <a:r>
              <a:rPr lang="zh-CN" altLang="en-US" sz="1800" dirty="0"/>
              <a:t>号（但是不包括</a:t>
            </a:r>
            <a:r>
              <a:rPr lang="en-US" altLang="zh-CN" sz="1800" dirty="0"/>
              <a:t>7</a:t>
            </a:r>
            <a:r>
              <a:rPr lang="zh-CN" altLang="en-US" sz="1800" dirty="0"/>
              <a:t>号）字符。另外，空格符号也是一个字符。</a:t>
            </a:r>
          </a:p>
        </p:txBody>
      </p:sp>
      <p:pic>
        <p:nvPicPr>
          <p:cNvPr id="10" name="Picture 10">
            <a:extLst>
              <a:ext uri="{FF2B5EF4-FFF2-40B4-BE49-F238E27FC236}">
                <a16:creationId xmlns:a16="http://schemas.microsoft.com/office/drawing/2014/main" id="{518E551E-1C37-48A9-BE63-2F5746984D0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844879" y="4429127"/>
            <a:ext cx="4502241" cy="1619248"/>
          </a:xfrm>
          <a:prstGeom prst="rect">
            <a:avLst/>
          </a:prstGeom>
        </p:spPr>
      </p:pic>
    </p:spTree>
    <p:extLst>
      <p:ext uri="{BB962C8B-B14F-4D97-AF65-F5344CB8AC3E}">
        <p14:creationId xmlns:p14="http://schemas.microsoft.com/office/powerpoint/2010/main" val="14572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字符串类型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84734"/>
            <a:ext cx="9982200" cy="191140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一个字符往往有多种表示方法，不同的表示方法会使用不同的字节数。这里所说的不同的表示方法就是指字符编码，比如字母</a:t>
            </a:r>
            <a:r>
              <a:rPr lang="en-US" altLang="zh-CN" sz="1800" dirty="0"/>
              <a:t>A-Z</a:t>
            </a:r>
            <a:r>
              <a:rPr lang="zh-CN" altLang="en-US" sz="1800" dirty="0"/>
              <a:t>都可以用</a:t>
            </a:r>
            <a:r>
              <a:rPr lang="en-US" altLang="zh-CN" sz="1800" dirty="0"/>
              <a:t>ASCII</a:t>
            </a:r>
            <a:r>
              <a:rPr lang="zh-CN" altLang="en-US" sz="1800" dirty="0"/>
              <a:t>码表示（占用一个字节），也可以用</a:t>
            </a:r>
            <a:r>
              <a:rPr lang="en-US" altLang="zh-CN" sz="1800" dirty="0"/>
              <a:t>Unicode</a:t>
            </a:r>
            <a:r>
              <a:rPr lang="zh-CN" altLang="en-US" sz="1800" dirty="0"/>
              <a:t>表示（占两个字节），还可以用</a:t>
            </a:r>
            <a:r>
              <a:rPr lang="en-US" altLang="zh-CN" sz="1800" dirty="0"/>
              <a:t>UTF-8</a:t>
            </a:r>
            <a:r>
              <a:rPr lang="zh-CN" altLang="en-US" sz="1800" dirty="0"/>
              <a:t>表示（占用一个字节）。字符编码的作用就是将人类可识别的字符转换为机器可识别的字节码。</a:t>
            </a:r>
          </a:p>
        </p:txBody>
      </p:sp>
      <p:pic>
        <p:nvPicPr>
          <p:cNvPr id="6" name="图片 5">
            <a:extLst>
              <a:ext uri="{FF2B5EF4-FFF2-40B4-BE49-F238E27FC236}">
                <a16:creationId xmlns:a16="http://schemas.microsoft.com/office/drawing/2014/main" id="{1401F9B1-FE8E-44B8-BF27-0FC53ECFABB9}"/>
              </a:ext>
            </a:extLst>
          </p:cNvPr>
          <p:cNvPicPr/>
          <p:nvPr/>
        </p:nvPicPr>
        <p:blipFill>
          <a:blip r:embed="rId3"/>
          <a:stretch>
            <a:fillRect/>
          </a:stretch>
        </p:blipFill>
        <p:spPr>
          <a:xfrm>
            <a:off x="3071456" y="4100417"/>
            <a:ext cx="6081169" cy="2444620"/>
          </a:xfrm>
          <a:prstGeom prst="rect">
            <a:avLst/>
          </a:prstGeom>
        </p:spPr>
      </p:pic>
    </p:spTree>
    <p:extLst>
      <p:ext uri="{BB962C8B-B14F-4D97-AF65-F5344CB8AC3E}">
        <p14:creationId xmlns:p14="http://schemas.microsoft.com/office/powerpoint/2010/main" val="202257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字符串类型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84734"/>
            <a:ext cx="9982200" cy="3764962"/>
          </a:xfrm>
          <a:prstGeom prst="rect">
            <a:avLst/>
          </a:prstGeom>
        </p:spPr>
        <p:txBody>
          <a:bodyPr>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en-US" altLang="zh-CN" sz="1800" dirty="0"/>
              <a:t>Python 3.x</a:t>
            </a:r>
            <a:r>
              <a:rPr lang="zh-CN" altLang="en-US" sz="1800" dirty="0"/>
              <a:t>默认的字符编码是</a:t>
            </a:r>
            <a:r>
              <a:rPr lang="en-US" altLang="zh-CN" sz="1800" dirty="0"/>
              <a:t>Unicode</a:t>
            </a:r>
            <a:r>
              <a:rPr lang="zh-CN" altLang="en-US" sz="1800" dirty="0"/>
              <a:t>。</a:t>
            </a:r>
            <a:r>
              <a:rPr lang="en-US" altLang="zh-CN" sz="1800" dirty="0"/>
              <a:t>Unicode</a:t>
            </a:r>
            <a:r>
              <a:rPr lang="zh-CN" altLang="en-US" sz="1800" dirty="0"/>
              <a:t>字符串是一个代码点（</a:t>
            </a:r>
            <a:r>
              <a:rPr lang="en-US" altLang="zh-CN" sz="1800" dirty="0"/>
              <a:t>code point</a:t>
            </a:r>
            <a:r>
              <a:rPr lang="zh-CN" altLang="en-US" sz="1800" dirty="0"/>
              <a:t>）序列，代码点取值范围为</a:t>
            </a:r>
            <a:r>
              <a:rPr lang="en-US" altLang="zh-CN" sz="1800" dirty="0"/>
              <a:t>0</a:t>
            </a:r>
            <a:r>
              <a:rPr lang="zh-CN" altLang="en-US" sz="1800" dirty="0"/>
              <a:t>到</a:t>
            </a:r>
            <a:r>
              <a:rPr lang="en-US" altLang="zh-CN" sz="1800" dirty="0"/>
              <a:t>0x10FFFF</a:t>
            </a:r>
            <a:r>
              <a:rPr lang="zh-CN" altLang="en-US" sz="1800" dirty="0"/>
              <a:t>（对应的十进制为</a:t>
            </a:r>
            <a:r>
              <a:rPr lang="en-US" altLang="zh-CN" sz="1800" dirty="0"/>
              <a:t>1114111</a:t>
            </a:r>
            <a:r>
              <a:rPr lang="zh-CN" altLang="en-US" sz="1800" dirty="0"/>
              <a:t>）。这个代码点序列在存储（包括内存和物理磁盘）中需要被表示为一组字节</a:t>
            </a:r>
            <a:r>
              <a:rPr lang="en-US" altLang="zh-CN" sz="1800" dirty="0"/>
              <a:t>(0</a:t>
            </a:r>
            <a:r>
              <a:rPr lang="zh-CN" altLang="en-US" sz="1800" dirty="0"/>
              <a:t>到</a:t>
            </a:r>
            <a:r>
              <a:rPr lang="en-US" altLang="zh-CN" sz="1800" dirty="0"/>
              <a:t>255</a:t>
            </a:r>
            <a:r>
              <a:rPr lang="zh-CN" altLang="en-US" sz="1800" dirty="0"/>
              <a:t>之间的值</a:t>
            </a:r>
            <a:r>
              <a:rPr lang="en-US" altLang="zh-CN" sz="1800" dirty="0"/>
              <a:t>)</a:t>
            </a:r>
            <a:r>
              <a:rPr lang="zh-CN" altLang="en-US" sz="1800" dirty="0"/>
              <a:t>。</a:t>
            </a:r>
          </a:p>
          <a:p>
            <a:pPr marL="0" indent="0" algn="just">
              <a:lnSpc>
                <a:spcPct val="160000"/>
              </a:lnSpc>
              <a:spcBef>
                <a:spcPts val="0"/>
              </a:spcBef>
              <a:buNone/>
            </a:pPr>
            <a:r>
              <a:rPr lang="en-US" altLang="zh-CN" sz="1800" dirty="0"/>
              <a:t>    Python 3.x</a:t>
            </a:r>
            <a:r>
              <a:rPr lang="zh-CN" altLang="en-US" sz="1800" dirty="0"/>
              <a:t>默认的文件编码是</a:t>
            </a:r>
            <a:r>
              <a:rPr lang="en-US" altLang="zh-CN" sz="1800" dirty="0"/>
              <a:t>utf-8</a:t>
            </a:r>
            <a:r>
              <a:rPr lang="zh-CN" altLang="en-US" sz="1800" dirty="0"/>
              <a:t>，用户还可以指定为其他的编码方式。对于程序源代码文件的字符编码是由编辑器指定的，在保存和执行时会经历编码过程和解码过程。</a:t>
            </a:r>
          </a:p>
          <a:p>
            <a:pPr lvl="1" algn="just">
              <a:lnSpc>
                <a:spcPct val="160000"/>
              </a:lnSpc>
              <a:spcBef>
                <a:spcPts val="0"/>
              </a:spcBef>
            </a:pPr>
            <a:r>
              <a:rPr lang="zh-CN" altLang="en-US" sz="1800" dirty="0"/>
              <a:t>编码</a:t>
            </a:r>
            <a:r>
              <a:rPr lang="en-US" altLang="zh-CN" sz="1800" dirty="0"/>
              <a:t>(encode)</a:t>
            </a:r>
            <a:r>
              <a:rPr lang="zh-CN" altLang="en-US" sz="1800" dirty="0"/>
              <a:t>：将</a:t>
            </a:r>
            <a:r>
              <a:rPr lang="en-US" altLang="zh-CN" sz="1800" dirty="0"/>
              <a:t>Unicode</a:t>
            </a:r>
            <a:r>
              <a:rPr lang="zh-CN" altLang="en-US" sz="1800" dirty="0"/>
              <a:t>字符串（中的代码点</a:t>
            </a:r>
            <a:r>
              <a:rPr lang="en-US" altLang="zh-CN" sz="1800" dirty="0"/>
              <a:t>)</a:t>
            </a:r>
            <a:r>
              <a:rPr lang="zh-CN" altLang="en-US" sz="1800" dirty="0"/>
              <a:t>转换特定字符编码对应的字节串的过程和规则。</a:t>
            </a:r>
          </a:p>
          <a:p>
            <a:pPr lvl="1" algn="just">
              <a:lnSpc>
                <a:spcPct val="160000"/>
              </a:lnSpc>
              <a:spcBef>
                <a:spcPts val="0"/>
              </a:spcBef>
            </a:pPr>
            <a:r>
              <a:rPr lang="zh-CN" altLang="en-US" sz="1800" dirty="0"/>
              <a:t>解码</a:t>
            </a:r>
            <a:r>
              <a:rPr lang="en-US" altLang="zh-CN" sz="1800" dirty="0"/>
              <a:t>(decode)</a:t>
            </a:r>
            <a:r>
              <a:rPr lang="zh-CN" altLang="en-US" sz="1800" dirty="0"/>
              <a:t>：将特定字符编码的字节串转换为对应的</a:t>
            </a:r>
            <a:r>
              <a:rPr lang="en-US" altLang="zh-CN" sz="1800" dirty="0"/>
              <a:t>Unicode</a:t>
            </a:r>
            <a:r>
              <a:rPr lang="zh-CN" altLang="en-US" sz="1800" dirty="0"/>
              <a:t>字符串</a:t>
            </a:r>
            <a:r>
              <a:rPr lang="en-US" altLang="zh-CN" sz="1800" dirty="0"/>
              <a:t>(</a:t>
            </a:r>
            <a:r>
              <a:rPr lang="zh-CN" altLang="en-US" sz="1800" dirty="0"/>
              <a:t>中的代码点</a:t>
            </a:r>
            <a:r>
              <a:rPr lang="en-US" altLang="zh-CN" sz="1800" dirty="0"/>
              <a:t>)</a:t>
            </a:r>
            <a:r>
              <a:rPr lang="zh-CN" altLang="en-US" sz="1800" dirty="0"/>
              <a:t>的过程和规则。</a:t>
            </a:r>
          </a:p>
          <a:p>
            <a:pPr marL="0" indent="0" algn="just">
              <a:lnSpc>
                <a:spcPct val="160000"/>
              </a:lnSpc>
              <a:spcBef>
                <a:spcPts val="0"/>
              </a:spcBef>
              <a:buNone/>
            </a:pPr>
            <a:endParaRPr lang="zh-CN" altLang="en-US" sz="19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166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字符串类型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3.4 </a:t>
            </a:r>
            <a:r>
              <a:rPr lang="zh-CN" altLang="en-US" dirty="0"/>
              <a:t>基本数据类型</a:t>
            </a:r>
          </a:p>
        </p:txBody>
      </p:sp>
      <p:pic>
        <p:nvPicPr>
          <p:cNvPr id="5" name="图片 4">
            <a:extLst>
              <a:ext uri="{FF2B5EF4-FFF2-40B4-BE49-F238E27FC236}">
                <a16:creationId xmlns:a16="http://schemas.microsoft.com/office/drawing/2014/main" id="{DBA0D7CF-9651-471B-8CEC-ACC93693EDF6}"/>
              </a:ext>
            </a:extLst>
          </p:cNvPr>
          <p:cNvPicPr/>
          <p:nvPr/>
        </p:nvPicPr>
        <p:blipFill>
          <a:blip r:embed="rId3"/>
          <a:stretch>
            <a:fillRect/>
          </a:stretch>
        </p:blipFill>
        <p:spPr>
          <a:xfrm>
            <a:off x="2238597" y="2184733"/>
            <a:ext cx="7713287" cy="2632196"/>
          </a:xfrm>
          <a:prstGeom prst="rect">
            <a:avLst/>
          </a:prstGeom>
        </p:spPr>
      </p:pic>
      <p:sp>
        <p:nvSpPr>
          <p:cNvPr id="2" name="矩形 1">
            <a:extLst>
              <a:ext uri="{FF2B5EF4-FFF2-40B4-BE49-F238E27FC236}">
                <a16:creationId xmlns:a16="http://schemas.microsoft.com/office/drawing/2014/main" id="{9192E8DB-ADD5-4B24-9246-1EB7A75F43B8}"/>
              </a:ext>
            </a:extLst>
          </p:cNvPr>
          <p:cNvSpPr/>
          <p:nvPr/>
        </p:nvSpPr>
        <p:spPr>
          <a:xfrm>
            <a:off x="1120941" y="5015907"/>
            <a:ext cx="10162102" cy="1339534"/>
          </a:xfrm>
          <a:prstGeom prst="rect">
            <a:avLst/>
          </a:prstGeom>
        </p:spPr>
        <p:txBody>
          <a:bodyPr wrap="square">
            <a:spAutoFit/>
          </a:bodyPr>
          <a:lstStyle/>
          <a:p>
            <a:pPr indent="266700" algn="just">
              <a:lnSpc>
                <a:spcPct val="150000"/>
              </a:lnSpc>
              <a:spcAft>
                <a:spcPts val="0"/>
              </a:spcAft>
            </a:pPr>
            <a:r>
              <a:rPr lang="zh-CN" altLang="zh-CN" dirty="0"/>
              <a:t>编码过程：当保存</a:t>
            </a:r>
            <a:r>
              <a:rPr lang="en-US" altLang="zh-CN" dirty="0"/>
              <a:t>Python</a:t>
            </a:r>
            <a:r>
              <a:rPr lang="zh-CN" altLang="zh-CN" dirty="0"/>
              <a:t>代码时，代码被转换为</a:t>
            </a:r>
            <a:r>
              <a:rPr lang="en-US" altLang="zh-CN" dirty="0"/>
              <a:t>UTF-8</a:t>
            </a:r>
            <a:r>
              <a:rPr lang="zh-CN" altLang="zh-CN" dirty="0"/>
              <a:t>编码对应的字节写入磁盘。</a:t>
            </a:r>
          </a:p>
          <a:p>
            <a:pPr indent="266700" algn="just">
              <a:lnSpc>
                <a:spcPct val="150000"/>
              </a:lnSpc>
              <a:spcAft>
                <a:spcPts val="0"/>
              </a:spcAft>
            </a:pPr>
            <a:r>
              <a:rPr lang="zh-CN" altLang="zh-CN" dirty="0"/>
              <a:t>解码过程：当执行</a:t>
            </a:r>
            <a:r>
              <a:rPr lang="en-US" altLang="zh-CN" dirty="0"/>
              <a:t>Python</a:t>
            </a:r>
            <a:r>
              <a:rPr lang="zh-CN" altLang="zh-CN" dirty="0"/>
              <a:t>代码文件中的代码时，</a:t>
            </a:r>
            <a:r>
              <a:rPr lang="en-US" altLang="zh-CN" dirty="0"/>
              <a:t>Python</a:t>
            </a:r>
            <a:r>
              <a:rPr lang="zh-CN" altLang="zh-CN" dirty="0"/>
              <a:t>解释器在读取</a:t>
            </a:r>
            <a:r>
              <a:rPr lang="en-US" altLang="zh-CN" dirty="0"/>
              <a:t>Python</a:t>
            </a:r>
            <a:r>
              <a:rPr lang="zh-CN" altLang="zh-CN" dirty="0"/>
              <a:t>代码文件中的字节串之后，需要将其转换为</a:t>
            </a:r>
            <a:r>
              <a:rPr lang="en-US" altLang="zh-CN" dirty="0"/>
              <a:t>UNICODE</a:t>
            </a:r>
            <a:r>
              <a:rPr lang="zh-CN" altLang="zh-CN" dirty="0"/>
              <a:t>字符串之后才执行后续操作。</a:t>
            </a:r>
          </a:p>
        </p:txBody>
      </p:sp>
    </p:spTree>
    <p:extLst>
      <p:ext uri="{BB962C8B-B14F-4D97-AF65-F5344CB8AC3E}">
        <p14:creationId xmlns:p14="http://schemas.microsoft.com/office/powerpoint/2010/main" val="45537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t>3.5 </a:t>
            </a:r>
            <a:r>
              <a:rPr lang="zh-CN" altLang="en-US" dirty="0"/>
              <a:t>运算符与表达式</a:t>
            </a:r>
            <a:endParaRPr lang="en-US" dirty="0"/>
          </a:p>
        </p:txBody>
      </p:sp>
    </p:spTree>
    <p:extLst>
      <p:ext uri="{BB962C8B-B14F-4D97-AF65-F5344CB8AC3E}">
        <p14:creationId xmlns:p14="http://schemas.microsoft.com/office/powerpoint/2010/main" val="223514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1929723"/>
            <a:ext cx="9982200" cy="416685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dirty="0">
                <a:latin typeface="宋体" panose="02010600030101010101" pitchFamily="2" charset="-122"/>
                <a:ea typeface="宋体" panose="02010600030101010101" pitchFamily="2" charset="-122"/>
              </a:rPr>
              <a:t>	</a:t>
            </a:r>
            <a:r>
              <a:rPr lang="en-US" altLang="zh-CN" sz="1800" dirty="0"/>
              <a:t>Python</a:t>
            </a:r>
            <a:r>
              <a:rPr lang="zh-CN" altLang="en-US" sz="1800" dirty="0"/>
              <a:t>语言的运算符包括算术运算符、逻辑运算符、关系运算符、赋值运算符、成员运算符、位运算符、成员运算符以及身份运算符等，能够实现基本的计算功能。表达式则是由数字、运算符、数字分组符号（括号）、自由变量和约束变量等要素构成的，按照既定的、有意义的方式进行排列，并能求得返回值（结果）的组合。一般而言，约束变量在表达式中已被指定数值，而自由变量则可以在表达式之外另行赋值。</a:t>
            </a:r>
          </a:p>
          <a:p>
            <a:pPr marL="0" indent="0" algn="just">
              <a:lnSpc>
                <a:spcPct val="160000"/>
              </a:lnSpc>
              <a:spcBef>
                <a:spcPts val="0"/>
              </a:spcBef>
              <a:buNone/>
            </a:pPr>
            <a:r>
              <a:rPr lang="zh-CN" altLang="en-US" sz="1800" dirty="0"/>
              <a:t>    表达式是构成程序代码的重要组成部分，能够表达程序的基本计算语句。表达式可以按照连接运算数的运算符进行分类，分成算术表达式、逻辑表达式、关系表达式等。</a:t>
            </a:r>
          </a:p>
          <a:p>
            <a:pPr marL="0" indent="0" algn="just">
              <a:lnSpc>
                <a:spcPct val="160000"/>
              </a:lnSpc>
              <a:spcBef>
                <a:spcPts val="0"/>
              </a:spcBef>
              <a:buNone/>
            </a:pP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9170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 缩进</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2622" y="2247212"/>
            <a:ext cx="9982200" cy="200864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buNone/>
            </a:pPr>
            <a:r>
              <a:rPr lang="en-US" altLang="zh-CN" sz="1900" dirty="0">
                <a:latin typeface="宋体" panose="02010600030101010101" pitchFamily="2" charset="-122"/>
                <a:ea typeface="宋体" panose="02010600030101010101" pitchFamily="2" charset="-122"/>
              </a:rPr>
              <a:t>	</a:t>
            </a:r>
            <a:r>
              <a:rPr lang="zh-CN" altLang="en-US" sz="1800" dirty="0"/>
              <a:t>缩进是针对编辑逻辑行而进行的操作，表示一个逻辑行（代码块）的开始，是指每行代码开始前的空白区域，用以指明</a:t>
            </a:r>
            <a:r>
              <a:rPr lang="en-US" altLang="zh-CN" sz="1800" dirty="0"/>
              <a:t>Python</a:t>
            </a:r>
            <a:r>
              <a:rPr lang="zh-CN" altLang="en-US" sz="1800" dirty="0"/>
              <a:t>语句间的包含和层次关系。这里的“代码块”是指函数、</a:t>
            </a:r>
            <a:r>
              <a:rPr lang="en-US" altLang="zh-CN" sz="1800" dirty="0"/>
              <a:t>if</a:t>
            </a:r>
            <a:r>
              <a:rPr lang="zh-CN" altLang="en-US" sz="1800" dirty="0"/>
              <a:t>语句、</a:t>
            </a:r>
            <a:r>
              <a:rPr lang="en-US" altLang="zh-CN" sz="1800" dirty="0"/>
              <a:t>for</a:t>
            </a:r>
            <a:r>
              <a:rPr lang="zh-CN" altLang="en-US" sz="1800" dirty="0"/>
              <a:t>循环语句、</a:t>
            </a:r>
            <a:r>
              <a:rPr lang="en-US" altLang="zh-CN" sz="1800" dirty="0"/>
              <a:t>while</a:t>
            </a:r>
            <a:r>
              <a:rPr lang="zh-CN" altLang="en-US" sz="1800" dirty="0"/>
              <a:t>循环语句等。</a:t>
            </a:r>
          </a:p>
          <a:p>
            <a:pPr marL="0" indent="0" algn="just">
              <a:lnSpc>
                <a:spcPct val="150000"/>
              </a:lnSpc>
              <a:spcBef>
                <a:spcPts val="0"/>
              </a:spcBef>
              <a:buNone/>
            </a:pPr>
            <a:r>
              <a:rPr lang="en-US" altLang="zh-CN" sz="1800" dirty="0"/>
              <a:t>	Python</a:t>
            </a:r>
            <a:r>
              <a:rPr lang="zh-CN" altLang="en-US" sz="1800" dirty="0"/>
              <a:t>语言采用严格的“缩进”来表示程序逻辑，代码示例及运行结果如下：</a:t>
            </a:r>
          </a:p>
          <a:p>
            <a:pPr marL="0" indent="0" algn="just">
              <a:lnSpc>
                <a:spcPct val="150000"/>
              </a:lnSpc>
              <a:buNone/>
            </a:pPr>
            <a:endParaRPr lang="zh-CN" altLang="zh-CN" sz="19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graphicFrame>
        <p:nvGraphicFramePr>
          <p:cNvPr id="5" name="表格 5">
            <a:extLst>
              <a:ext uri="{FF2B5EF4-FFF2-40B4-BE49-F238E27FC236}">
                <a16:creationId xmlns:a16="http://schemas.microsoft.com/office/drawing/2014/main" id="{54E416F0-CE03-438C-83DE-C246F89DB71B}"/>
              </a:ext>
            </a:extLst>
          </p:cNvPr>
          <p:cNvGraphicFramePr>
            <a:graphicFrameLocks noGrp="1"/>
          </p:cNvGraphicFramePr>
          <p:nvPr>
            <p:extLst>
              <p:ext uri="{D42A27DB-BD31-4B8C-83A1-F6EECF244321}">
                <p14:modId xmlns:p14="http://schemas.microsoft.com/office/powerpoint/2010/main" val="4187454445"/>
              </p:ext>
            </p:extLst>
          </p:nvPr>
        </p:nvGraphicFramePr>
        <p:xfrm>
          <a:off x="1104141" y="4242868"/>
          <a:ext cx="9980681" cy="106680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mn-lt"/>
                          <a:ea typeface="+mn-ea"/>
                          <a:cs typeface="+mn-cs"/>
                        </a:rPr>
                        <a:t>if a==1:</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print(1)           #</a:t>
                      </a:r>
                      <a:r>
                        <a:rPr lang="zh-CN" altLang="zh-CN" sz="1600" b="1" kern="1200" dirty="0">
                          <a:solidFill>
                            <a:schemeClr val="lt1"/>
                          </a:solidFill>
                          <a:effectLst/>
                          <a:latin typeface="+mn-lt"/>
                          <a:ea typeface="+mn-ea"/>
                          <a:cs typeface="+mn-cs"/>
                        </a:rPr>
                        <a:t>此处缩进</a:t>
                      </a:r>
                    </a:p>
                    <a:p>
                      <a:r>
                        <a:rPr lang="en-US" altLang="zh-CN" sz="1600" b="1" kern="1200" dirty="0">
                          <a:solidFill>
                            <a:schemeClr val="lt1"/>
                          </a:solidFill>
                          <a:effectLst/>
                          <a:latin typeface="+mn-lt"/>
                          <a:ea typeface="+mn-ea"/>
                          <a:cs typeface="+mn-cs"/>
                        </a:rPr>
                        <a:t>else:</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print(2)           #</a:t>
                      </a:r>
                      <a:r>
                        <a:rPr lang="zh-CN" altLang="zh-CN" sz="1600" b="1" kern="1200" dirty="0">
                          <a:solidFill>
                            <a:schemeClr val="lt1"/>
                          </a:solidFill>
                          <a:effectLst/>
                          <a:latin typeface="+mn-lt"/>
                          <a:ea typeface="+mn-ea"/>
                          <a:cs typeface="+mn-cs"/>
                        </a:rPr>
                        <a:t>此处缩进</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BC801E12-A6C3-46EE-AF5C-135B9F4426FC}"/>
              </a:ext>
            </a:extLst>
          </p:cNvPr>
          <p:cNvSpPr/>
          <p:nvPr/>
        </p:nvSpPr>
        <p:spPr>
          <a:xfrm>
            <a:off x="1194361" y="5309668"/>
            <a:ext cx="6096000" cy="357470"/>
          </a:xfrm>
          <a:prstGeom prst="rect">
            <a:avLst/>
          </a:prstGeom>
        </p:spPr>
        <p:txBody>
          <a:bodyPr>
            <a:spAutoFit/>
          </a:bodyPr>
          <a:lstStyle/>
          <a:p>
            <a:pPr algn="just">
              <a:lnSpc>
                <a:spcPct val="115000"/>
              </a:lnSpc>
              <a:spcAft>
                <a:spcPts val="0"/>
              </a:spcAft>
            </a:pPr>
            <a:r>
              <a:rPr lang="en-US" altLang="zh-CN" sz="1600" kern="100" dirty="0">
                <a:latin typeface="Consolas" panose="020B0609020204030204" pitchFamily="49" charset="0"/>
                <a:ea typeface="宋体" panose="02010600030101010101" pitchFamily="2" charset="-122"/>
                <a:cs typeface="Times New Roman" panose="02020603050405020304" pitchFamily="18" charset="0"/>
              </a:rPr>
              <a:t>1</a:t>
            </a:r>
            <a:endParaRPr lang="zh-CN" altLang="zh-CN" sz="1600" kern="100" dirty="0">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7798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算数运算符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84734"/>
            <a:ext cx="9982200" cy="1048323"/>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en-US" altLang="zh-CN" sz="1800" dirty="0"/>
              <a:t>Python</a:t>
            </a:r>
            <a:r>
              <a:rPr lang="zh-CN" altLang="en-US" sz="1800" dirty="0"/>
              <a:t>提供了</a:t>
            </a:r>
            <a:r>
              <a:rPr lang="en-US" altLang="zh-CN" sz="1800" dirty="0"/>
              <a:t>9</a:t>
            </a:r>
            <a:r>
              <a:rPr lang="zh-CN" altLang="en-US" sz="1800" dirty="0"/>
              <a:t>个基本的算术运算符，如表所示。这</a:t>
            </a:r>
            <a:r>
              <a:rPr lang="en-US" altLang="zh-CN" sz="1800" dirty="0"/>
              <a:t>9</a:t>
            </a:r>
            <a:r>
              <a:rPr lang="zh-CN" altLang="en-US" sz="1800" dirty="0"/>
              <a:t>个操作符与数学中的计算方式类似，运算结果也同样符合数学意义。</a:t>
            </a:r>
          </a:p>
        </p:txBody>
      </p:sp>
      <p:pic>
        <p:nvPicPr>
          <p:cNvPr id="2" name="图片 1">
            <a:extLst>
              <a:ext uri="{FF2B5EF4-FFF2-40B4-BE49-F238E27FC236}">
                <a16:creationId xmlns:a16="http://schemas.microsoft.com/office/drawing/2014/main" id="{BCD913EE-5188-454A-9287-BA28925F7AD7}"/>
              </a:ext>
            </a:extLst>
          </p:cNvPr>
          <p:cNvPicPr>
            <a:picLocks noChangeAspect="1"/>
          </p:cNvPicPr>
          <p:nvPr/>
        </p:nvPicPr>
        <p:blipFill>
          <a:blip r:embed="rId3"/>
          <a:stretch>
            <a:fillRect/>
          </a:stretch>
        </p:blipFill>
        <p:spPr>
          <a:xfrm>
            <a:off x="2894141" y="3429000"/>
            <a:ext cx="6403717" cy="2547256"/>
          </a:xfrm>
          <a:prstGeom prst="rect">
            <a:avLst/>
          </a:prstGeom>
        </p:spPr>
      </p:pic>
    </p:spTree>
    <p:extLst>
      <p:ext uri="{BB962C8B-B14F-4D97-AF65-F5344CB8AC3E}">
        <p14:creationId xmlns:p14="http://schemas.microsoft.com/office/powerpoint/2010/main" val="372402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算数运算符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184733"/>
            <a:ext cx="9950118" cy="446099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900" dirty="0"/>
              <a:t>加减乘除运算与数学含义相同，此处不再赘述。</a:t>
            </a:r>
            <a:r>
              <a:rPr lang="en-US" altLang="zh-CN" sz="1900" dirty="0"/>
              <a:t>Python</a:t>
            </a:r>
            <a:r>
              <a:rPr lang="zh-CN" altLang="en-US" sz="1900" dirty="0"/>
              <a:t>额外提供了整数除（</a:t>
            </a:r>
            <a:r>
              <a:rPr lang="en-US" altLang="zh-CN" sz="1900" dirty="0"/>
              <a:t>//</a:t>
            </a:r>
            <a:r>
              <a:rPr lang="zh-CN" altLang="en-US" sz="1900" dirty="0"/>
              <a:t>）运算，即产生不大于</a:t>
            </a:r>
            <a:r>
              <a:rPr lang="en-US" altLang="zh-CN" sz="1900" dirty="0"/>
              <a:t>x</a:t>
            </a:r>
            <a:r>
              <a:rPr lang="zh-CN" altLang="en-US" sz="1900" dirty="0"/>
              <a:t>与</a:t>
            </a:r>
            <a:r>
              <a:rPr lang="en-US" altLang="zh-CN" sz="1900" dirty="0"/>
              <a:t>y</a:t>
            </a:r>
            <a:r>
              <a:rPr lang="zh-CN" altLang="en-US" sz="1900" dirty="0"/>
              <a:t>之商的最大整数。</a:t>
            </a:r>
          </a:p>
          <a:p>
            <a:pPr marL="0" indent="0" algn="just">
              <a:lnSpc>
                <a:spcPct val="160000"/>
              </a:lnSpc>
              <a:spcBef>
                <a:spcPts val="0"/>
              </a:spcBef>
              <a:buNone/>
            </a:pPr>
            <a:r>
              <a:rPr lang="zh-CN" altLang="en-US" sz="1900" dirty="0"/>
              <a:t>    另外，模运算（</a:t>
            </a:r>
            <a:r>
              <a:rPr lang="en-US" altLang="zh-CN" sz="1900" dirty="0"/>
              <a:t>%</a:t>
            </a:r>
            <a:r>
              <a:rPr lang="zh-CN" altLang="en-US" sz="1900" dirty="0"/>
              <a:t>）在编程中十分常用，主要应用于具有周期规律的场景。例如：一个星期</a:t>
            </a:r>
            <a:r>
              <a:rPr lang="en-US" altLang="zh-CN" sz="1900" dirty="0"/>
              <a:t>7</a:t>
            </a:r>
            <a:r>
              <a:rPr lang="zh-CN" altLang="en-US" sz="1900" dirty="0"/>
              <a:t>天，用</a:t>
            </a:r>
            <a:r>
              <a:rPr lang="en-US" altLang="zh-CN" sz="1900" dirty="0"/>
              <a:t>day</a:t>
            </a:r>
            <a:r>
              <a:rPr lang="zh-CN" altLang="en-US" sz="1900" dirty="0"/>
              <a:t>代表日期，则</a:t>
            </a:r>
            <a:r>
              <a:rPr lang="en-US" altLang="zh-CN" sz="1900" dirty="0"/>
              <a:t>day%7</a:t>
            </a:r>
            <a:r>
              <a:rPr lang="zh-CN" altLang="en-US" sz="1900" dirty="0"/>
              <a:t>可以表示星期，如</a:t>
            </a:r>
            <a:r>
              <a:rPr lang="en-US" altLang="zh-CN" sz="1900" dirty="0"/>
              <a:t>0</a:t>
            </a:r>
            <a:r>
              <a:rPr lang="zh-CN" altLang="en-US" sz="1900" dirty="0"/>
              <a:t>代表星期天，</a:t>
            </a:r>
            <a:r>
              <a:rPr lang="en-US" altLang="zh-CN" sz="1900" dirty="0"/>
              <a:t>1</a:t>
            </a:r>
            <a:r>
              <a:rPr lang="zh-CN" altLang="en-US" sz="1900" dirty="0"/>
              <a:t>代表星期一等；对于一个整数</a:t>
            </a:r>
            <a:r>
              <a:rPr lang="en-US" altLang="zh-CN" sz="1900" dirty="0"/>
              <a:t>n</a:t>
            </a:r>
            <a:r>
              <a:rPr lang="zh-CN" altLang="en-US" sz="1900" dirty="0"/>
              <a:t>，</a:t>
            </a:r>
            <a:r>
              <a:rPr lang="en-US" altLang="zh-CN" sz="1900" dirty="0"/>
              <a:t>n%2</a:t>
            </a:r>
            <a:r>
              <a:rPr lang="zh-CN" altLang="en-US" sz="1900" dirty="0"/>
              <a:t>的取值是</a:t>
            </a:r>
            <a:r>
              <a:rPr lang="en-US" altLang="zh-CN" sz="1900" dirty="0"/>
              <a:t>0</a:t>
            </a:r>
            <a:r>
              <a:rPr lang="zh-CN" altLang="en-US" sz="1900" dirty="0"/>
              <a:t>或者</a:t>
            </a:r>
            <a:r>
              <a:rPr lang="en-US" altLang="zh-CN" sz="1900" dirty="0"/>
              <a:t>1</a:t>
            </a:r>
            <a:r>
              <a:rPr lang="zh-CN" altLang="en-US" sz="1900" dirty="0"/>
              <a:t>，可以用于判断整数</a:t>
            </a:r>
            <a:r>
              <a:rPr lang="en-US" altLang="zh-CN" sz="1900" dirty="0"/>
              <a:t>n</a:t>
            </a:r>
            <a:r>
              <a:rPr lang="zh-CN" altLang="en-US" sz="1900" dirty="0"/>
              <a:t>的奇偶性。本质上，整数的模运算</a:t>
            </a:r>
            <a:r>
              <a:rPr lang="en-US" altLang="zh-CN" sz="1900" dirty="0" err="1"/>
              <a:t>x%y</a:t>
            </a:r>
            <a:r>
              <a:rPr lang="zh-CN" altLang="en-US" sz="1900" dirty="0"/>
              <a:t>能够将整数</a:t>
            </a:r>
            <a:r>
              <a:rPr lang="en-US" altLang="zh-CN" sz="1900" dirty="0"/>
              <a:t>x</a:t>
            </a:r>
            <a:r>
              <a:rPr lang="zh-CN" altLang="en-US" sz="1900" dirty="0"/>
              <a:t>映射到</a:t>
            </a:r>
            <a:r>
              <a:rPr lang="en-US" altLang="zh-CN" sz="1900" dirty="0"/>
              <a:t>[0,y-1]</a:t>
            </a:r>
            <a:r>
              <a:rPr lang="zh-CN" altLang="en-US" sz="1900" dirty="0"/>
              <a:t>的区间中。</a:t>
            </a:r>
          </a:p>
          <a:p>
            <a:pPr marL="0" indent="0" algn="just">
              <a:lnSpc>
                <a:spcPct val="160000"/>
              </a:lnSpc>
              <a:spcBef>
                <a:spcPts val="0"/>
              </a:spcBef>
              <a:buNone/>
            </a:pPr>
            <a:r>
              <a:rPr lang="zh-CN" altLang="en-US" sz="1900" dirty="0">
                <a:solidFill>
                  <a:srgbClr val="FF0000"/>
                </a:solidFill>
              </a:rPr>
              <a:t>    数值运算可能改变结果的数据类型</a:t>
            </a:r>
            <a:r>
              <a:rPr lang="zh-CN" altLang="en-US" sz="1900" dirty="0"/>
              <a:t>，类型的改变与运算符有关，基本规则如下：</a:t>
            </a:r>
          </a:p>
          <a:p>
            <a:pPr lvl="1" algn="just">
              <a:lnSpc>
                <a:spcPct val="160000"/>
              </a:lnSpc>
              <a:spcBef>
                <a:spcPts val="0"/>
              </a:spcBef>
            </a:pPr>
            <a:r>
              <a:rPr lang="zh-CN" altLang="en-US" sz="1300" dirty="0"/>
              <a:t>整数之间运算，产生结果类型与操作符相关，除法运算（</a:t>
            </a:r>
            <a:r>
              <a:rPr lang="en-US" altLang="zh-CN" sz="1300" dirty="0"/>
              <a:t>/</a:t>
            </a:r>
            <a:r>
              <a:rPr lang="zh-CN" altLang="en-US" sz="1300" dirty="0"/>
              <a:t>）的结果是浮点数，除此之外，其他运算符的运算结果均为整数；</a:t>
            </a:r>
          </a:p>
          <a:p>
            <a:pPr lvl="1" algn="just">
              <a:lnSpc>
                <a:spcPct val="160000"/>
              </a:lnSpc>
              <a:spcBef>
                <a:spcPts val="0"/>
              </a:spcBef>
            </a:pPr>
            <a:r>
              <a:rPr lang="zh-CN" altLang="en-US" sz="1300" dirty="0"/>
              <a:t>整数和浮点数混合运算，输出结果是浮点数；</a:t>
            </a:r>
          </a:p>
          <a:p>
            <a:pPr lvl="1" algn="just">
              <a:lnSpc>
                <a:spcPct val="160000"/>
              </a:lnSpc>
              <a:spcBef>
                <a:spcPts val="0"/>
              </a:spcBef>
            </a:pPr>
            <a:r>
              <a:rPr lang="zh-CN" altLang="en-US" sz="1300" dirty="0"/>
              <a:t>整数或浮点数与复数运算，输出结果是复数。</a:t>
            </a:r>
          </a:p>
        </p:txBody>
      </p:sp>
    </p:spTree>
    <p:extLst>
      <p:ext uri="{BB962C8B-B14F-4D97-AF65-F5344CB8AC3E}">
        <p14:creationId xmlns:p14="http://schemas.microsoft.com/office/powerpoint/2010/main" val="220519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算数运算符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008066"/>
            <a:ext cx="9982200" cy="281181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900" dirty="0"/>
              <a:t>所有二元运算操作符（</a:t>
            </a:r>
            <a:r>
              <a:rPr lang="en-US" altLang="zh-CN" sz="1900" dirty="0"/>
              <a:t>+</a:t>
            </a:r>
            <a:r>
              <a:rPr lang="zh-CN" altLang="en-US" sz="1900" dirty="0"/>
              <a:t>、</a:t>
            </a:r>
            <a:r>
              <a:rPr lang="en-US" altLang="zh-CN" sz="1900" dirty="0"/>
              <a:t>-</a:t>
            </a:r>
            <a:r>
              <a:rPr lang="zh-CN" altLang="en-US" sz="1900" dirty="0"/>
              <a:t>、*、</a:t>
            </a:r>
            <a:r>
              <a:rPr lang="en-US" altLang="zh-CN" sz="1900" dirty="0"/>
              <a:t>/</a:t>
            </a:r>
            <a:r>
              <a:rPr lang="zh-CN" altLang="en-US" sz="1900" dirty="0"/>
              <a:t>、</a:t>
            </a:r>
            <a:r>
              <a:rPr lang="en-US" altLang="zh-CN" sz="1900" dirty="0"/>
              <a:t>//</a:t>
            </a:r>
            <a:r>
              <a:rPr lang="zh-CN" altLang="en-US" sz="1900" dirty="0"/>
              <a:t>、</a:t>
            </a:r>
            <a:r>
              <a:rPr lang="en-US" altLang="zh-CN" sz="1900" dirty="0"/>
              <a:t>%</a:t>
            </a:r>
            <a:r>
              <a:rPr lang="zh-CN" altLang="en-US" sz="1900" dirty="0"/>
              <a:t>、**）都可以与赋值符号（</a:t>
            </a:r>
            <a:r>
              <a:rPr lang="en-US" altLang="zh-CN" sz="1900" dirty="0"/>
              <a:t>=</a:t>
            </a:r>
            <a:r>
              <a:rPr lang="zh-CN" altLang="en-US" sz="1900" dirty="0"/>
              <a:t>）相连，形成增强赋值操作符（</a:t>
            </a:r>
            <a:r>
              <a:rPr lang="en-US" altLang="zh-CN" sz="1900" dirty="0"/>
              <a:t>+=</a:t>
            </a:r>
            <a:r>
              <a:rPr lang="zh-CN" altLang="en-US" sz="1900" dirty="0"/>
              <a:t>、</a:t>
            </a:r>
            <a:r>
              <a:rPr lang="en-US" altLang="zh-CN" sz="1900" dirty="0"/>
              <a:t>-=</a:t>
            </a:r>
            <a:r>
              <a:rPr lang="zh-CN" altLang="en-US" sz="1900" dirty="0"/>
              <a:t>、*</a:t>
            </a:r>
            <a:r>
              <a:rPr lang="en-US" altLang="zh-CN" sz="1900" dirty="0"/>
              <a:t>=</a:t>
            </a:r>
            <a:r>
              <a:rPr lang="zh-CN" altLang="en-US" sz="1900" dirty="0"/>
              <a:t>、</a:t>
            </a:r>
            <a:r>
              <a:rPr lang="en-US" altLang="zh-CN" sz="1900" dirty="0"/>
              <a:t>/=</a:t>
            </a:r>
            <a:r>
              <a:rPr lang="zh-CN" altLang="en-US" sz="1900" dirty="0"/>
              <a:t>、</a:t>
            </a:r>
            <a:r>
              <a:rPr lang="en-US" altLang="zh-CN" sz="1900" dirty="0"/>
              <a:t>//=</a:t>
            </a:r>
            <a:r>
              <a:rPr lang="zh-CN" altLang="en-US" sz="1900" dirty="0"/>
              <a:t>、</a:t>
            </a:r>
            <a:r>
              <a:rPr lang="en-US" altLang="zh-CN" sz="1900" dirty="0"/>
              <a:t>%=</a:t>
            </a:r>
            <a:r>
              <a:rPr lang="zh-CN" altLang="en-US" sz="1900" dirty="0"/>
              <a:t>、**</a:t>
            </a:r>
            <a:r>
              <a:rPr lang="en-US" altLang="zh-CN" sz="1900" dirty="0"/>
              <a:t>=</a:t>
            </a:r>
            <a:r>
              <a:rPr lang="zh-CN" altLang="en-US" sz="1900" dirty="0"/>
              <a:t>）。如果用“</a:t>
            </a:r>
            <a:r>
              <a:rPr lang="en-US" altLang="zh-CN" sz="1900" dirty="0"/>
              <a:t>op”</a:t>
            </a:r>
            <a:r>
              <a:rPr lang="zh-CN" altLang="en-US" sz="1900" dirty="0"/>
              <a:t>表示这些二元运算符，增强赋值操作符的用法如下：</a:t>
            </a:r>
          </a:p>
          <a:p>
            <a:pPr marL="0" indent="0" algn="just">
              <a:lnSpc>
                <a:spcPct val="160000"/>
              </a:lnSpc>
              <a:spcBef>
                <a:spcPts val="0"/>
              </a:spcBef>
              <a:buNone/>
            </a:pPr>
            <a:r>
              <a:rPr lang="en-US" altLang="zh-CN" sz="1900" dirty="0">
                <a:solidFill>
                  <a:srgbClr val="FF0000"/>
                </a:solidFill>
              </a:rPr>
              <a:t>    x op= y</a:t>
            </a:r>
            <a:r>
              <a:rPr lang="zh-CN" altLang="en-US" sz="1900" dirty="0">
                <a:solidFill>
                  <a:srgbClr val="FF0000"/>
                </a:solidFill>
              </a:rPr>
              <a:t>等价于</a:t>
            </a:r>
            <a:r>
              <a:rPr lang="en-US" altLang="zh-CN" sz="1900" dirty="0">
                <a:solidFill>
                  <a:srgbClr val="FF0000"/>
                </a:solidFill>
              </a:rPr>
              <a:t>x = x op y</a:t>
            </a:r>
            <a:r>
              <a:rPr lang="zh-CN" altLang="en-US" sz="1900" dirty="0"/>
              <a:t>，例如：</a:t>
            </a:r>
            <a:r>
              <a:rPr lang="en-US" altLang="zh-CN" sz="1900" dirty="0"/>
              <a:t>x +=y </a:t>
            </a:r>
            <a:r>
              <a:rPr lang="zh-CN" altLang="en-US" sz="1900" dirty="0"/>
              <a:t>等价于 </a:t>
            </a:r>
            <a:r>
              <a:rPr lang="en-US" altLang="zh-CN" sz="1900" dirty="0"/>
              <a:t>x = x + y</a:t>
            </a:r>
            <a:r>
              <a:rPr lang="zh-CN" altLang="en-US" sz="1900" dirty="0"/>
              <a:t>。</a:t>
            </a:r>
          </a:p>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900" dirty="0"/>
              <a:t>增强赋值操作符能够简化对同一变量赋值的语句表达。但需要注意的是，增强赋值操作符中的</a:t>
            </a:r>
            <a:r>
              <a:rPr lang="zh-CN" altLang="en-US" sz="1900" dirty="0">
                <a:solidFill>
                  <a:srgbClr val="FF0000"/>
                </a:solidFill>
              </a:rPr>
              <a:t>“</a:t>
            </a:r>
            <a:r>
              <a:rPr lang="en-US" altLang="zh-CN" sz="1900" dirty="0">
                <a:solidFill>
                  <a:srgbClr val="FF0000"/>
                </a:solidFill>
              </a:rPr>
              <a:t>op”</a:t>
            </a:r>
            <a:r>
              <a:rPr lang="zh-CN" altLang="en-US" sz="1900" dirty="0">
                <a:solidFill>
                  <a:srgbClr val="FF0000"/>
                </a:solidFill>
              </a:rPr>
              <a:t>和“</a:t>
            </a:r>
            <a:r>
              <a:rPr lang="en-US" altLang="zh-CN" sz="1900" dirty="0">
                <a:solidFill>
                  <a:srgbClr val="FF0000"/>
                </a:solidFill>
              </a:rPr>
              <a:t>=”</a:t>
            </a:r>
            <a:r>
              <a:rPr lang="zh-CN" altLang="en-US" sz="1900" dirty="0">
                <a:solidFill>
                  <a:srgbClr val="FF0000"/>
                </a:solidFill>
              </a:rPr>
              <a:t>之间不能有空格</a:t>
            </a:r>
            <a:r>
              <a:rPr lang="zh-CN" altLang="en-US" sz="1900" dirty="0"/>
              <a:t>，否则程序将会报错，示例如下：</a:t>
            </a:r>
          </a:p>
        </p:txBody>
      </p:sp>
      <p:graphicFrame>
        <p:nvGraphicFramePr>
          <p:cNvPr id="5" name="表格 4">
            <a:extLst>
              <a:ext uri="{FF2B5EF4-FFF2-40B4-BE49-F238E27FC236}">
                <a16:creationId xmlns:a16="http://schemas.microsoft.com/office/drawing/2014/main" id="{862BEE25-8955-471A-BE5D-90D63DDC393C}"/>
              </a:ext>
            </a:extLst>
          </p:cNvPr>
          <p:cNvGraphicFramePr>
            <a:graphicFrameLocks noGrp="1"/>
          </p:cNvGraphicFramePr>
          <p:nvPr>
            <p:extLst>
              <p:ext uri="{D42A27DB-BD31-4B8C-83A1-F6EECF244321}">
                <p14:modId xmlns:p14="http://schemas.microsoft.com/office/powerpoint/2010/main" val="1253930500"/>
              </p:ext>
            </p:extLst>
          </p:nvPr>
        </p:nvGraphicFramePr>
        <p:xfrm>
          <a:off x="1268944" y="4937878"/>
          <a:ext cx="5964611" cy="822960"/>
        </p:xfrm>
        <a:graphic>
          <a:graphicData uri="http://schemas.openxmlformats.org/drawingml/2006/table">
            <a:tbl>
              <a:tblPr firstRow="1" bandRow="1">
                <a:tableStyleId>{5C22544A-7EE6-4342-B048-85BDC9FD1C3A}</a:tableStyleId>
              </a:tblPr>
              <a:tblGrid>
                <a:gridCol w="5964611">
                  <a:extLst>
                    <a:ext uri="{9D8B030D-6E8A-4147-A177-3AD203B41FA5}">
                      <a16:colId xmlns:a16="http://schemas.microsoft.com/office/drawing/2014/main" val="1478211251"/>
                    </a:ext>
                  </a:extLst>
                </a:gridCol>
              </a:tblGrid>
              <a:tr h="636348">
                <a:tc>
                  <a:txBody>
                    <a:bodyPr/>
                    <a:lstStyle/>
                    <a:p>
                      <a:r>
                        <a:rPr lang="en-US" altLang="zh-CN" sz="1600" b="1" kern="1200" dirty="0">
                          <a:solidFill>
                            <a:schemeClr val="lt1"/>
                          </a:solidFill>
                          <a:effectLst/>
                          <a:latin typeface="+mn-lt"/>
                          <a:ea typeface="+mn-ea"/>
                          <a:cs typeface="+mn-cs"/>
                        </a:rPr>
                        <a:t>x = 5</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x **  =  3</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print(x)</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A9539E2D-0DEF-4CEA-9740-74B32D2C6640}"/>
              </a:ext>
            </a:extLst>
          </p:cNvPr>
          <p:cNvSpPr/>
          <p:nvPr/>
        </p:nvSpPr>
        <p:spPr>
          <a:xfrm>
            <a:off x="1268945" y="5849468"/>
            <a:ext cx="5964611" cy="954107"/>
          </a:xfrm>
          <a:prstGeom prst="rect">
            <a:avLst/>
          </a:prstGeom>
        </p:spPr>
        <p:txBody>
          <a:bodyPr wrap="square">
            <a:spAutoFit/>
          </a:bodyPr>
          <a:lstStyle/>
          <a:p>
            <a:r>
              <a:rPr lang="da-DK" altLang="zh-CN" sz="1400" dirty="0">
                <a:latin typeface="Consolas" panose="020B0609020204030204" pitchFamily="49" charset="0"/>
              </a:rPr>
              <a:t>File "&lt;ipython-input-6-cc6dfc65a414&gt;", line 2</a:t>
            </a:r>
          </a:p>
          <a:p>
            <a:r>
              <a:rPr lang="da-DK" altLang="zh-CN" sz="1400" dirty="0">
                <a:latin typeface="Consolas" panose="020B0609020204030204" pitchFamily="49" charset="0"/>
              </a:rPr>
              <a:t>    x ** = 3</a:t>
            </a:r>
          </a:p>
          <a:p>
            <a:r>
              <a:rPr lang="da-DK" altLang="zh-CN" sz="1400" dirty="0">
                <a:latin typeface="Consolas" panose="020B0609020204030204" pitchFamily="49" charset="0"/>
              </a:rPr>
              <a:t>         ^</a:t>
            </a:r>
          </a:p>
          <a:p>
            <a:r>
              <a:rPr lang="da-DK" altLang="zh-CN" sz="1400" dirty="0">
                <a:latin typeface="Consolas" panose="020B0609020204030204" pitchFamily="49" charset="0"/>
              </a:rPr>
              <a:t>SyntaxError: invalid syntax</a:t>
            </a:r>
          </a:p>
        </p:txBody>
      </p:sp>
      <p:graphicFrame>
        <p:nvGraphicFramePr>
          <p:cNvPr id="7" name="表格 6">
            <a:extLst>
              <a:ext uri="{FF2B5EF4-FFF2-40B4-BE49-F238E27FC236}">
                <a16:creationId xmlns:a16="http://schemas.microsoft.com/office/drawing/2014/main" id="{C4741224-8BF4-45B3-9FF6-806AA3E67046}"/>
              </a:ext>
            </a:extLst>
          </p:cNvPr>
          <p:cNvGraphicFramePr>
            <a:graphicFrameLocks noGrp="1"/>
          </p:cNvGraphicFramePr>
          <p:nvPr>
            <p:extLst>
              <p:ext uri="{D42A27DB-BD31-4B8C-83A1-F6EECF244321}">
                <p14:modId xmlns:p14="http://schemas.microsoft.com/office/powerpoint/2010/main" val="3711651059"/>
              </p:ext>
            </p:extLst>
          </p:nvPr>
        </p:nvGraphicFramePr>
        <p:xfrm>
          <a:off x="7381562" y="4937878"/>
          <a:ext cx="4631111" cy="822960"/>
        </p:xfrm>
        <a:graphic>
          <a:graphicData uri="http://schemas.openxmlformats.org/drawingml/2006/table">
            <a:tbl>
              <a:tblPr firstRow="1" bandRow="1">
                <a:tableStyleId>{5C22544A-7EE6-4342-B048-85BDC9FD1C3A}</a:tableStyleId>
              </a:tblPr>
              <a:tblGrid>
                <a:gridCol w="4631111">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x = 5</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x **= 3         #</a:t>
                      </a:r>
                      <a:r>
                        <a:rPr lang="zh-CN" altLang="zh-CN" sz="1600" b="1" kern="1200" dirty="0">
                          <a:solidFill>
                            <a:schemeClr val="lt1"/>
                          </a:solidFill>
                          <a:effectLst/>
                          <a:latin typeface="+mn-lt"/>
                          <a:ea typeface="+mn-ea"/>
                          <a:cs typeface="+mn-cs"/>
                        </a:rPr>
                        <a:t>与</a:t>
                      </a:r>
                      <a:r>
                        <a:rPr lang="en-US" altLang="zh-CN" sz="1600" b="1" kern="1200" dirty="0">
                          <a:solidFill>
                            <a:schemeClr val="lt1"/>
                          </a:solidFill>
                          <a:effectLst/>
                          <a:latin typeface="+mn-lt"/>
                          <a:ea typeface="+mn-ea"/>
                          <a:cs typeface="+mn-cs"/>
                        </a:rPr>
                        <a:t>x = x**3</a:t>
                      </a:r>
                      <a:r>
                        <a:rPr lang="zh-CN" altLang="zh-CN" sz="1600" b="1" kern="1200" dirty="0">
                          <a:solidFill>
                            <a:schemeClr val="lt1"/>
                          </a:solidFill>
                          <a:effectLst/>
                          <a:latin typeface="+mn-lt"/>
                          <a:ea typeface="+mn-ea"/>
                          <a:cs typeface="+mn-cs"/>
                        </a:rPr>
                        <a:t>等价</a:t>
                      </a:r>
                    </a:p>
                    <a:p>
                      <a:r>
                        <a:rPr lang="en-US" altLang="zh-CN" sz="1600" b="1" kern="1200" dirty="0">
                          <a:solidFill>
                            <a:schemeClr val="lt1"/>
                          </a:solidFill>
                          <a:effectLst/>
                          <a:latin typeface="+mn-lt"/>
                          <a:ea typeface="+mn-ea"/>
                          <a:cs typeface="+mn-cs"/>
                        </a:rPr>
                        <a:t>print(x)</a:t>
                      </a: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5E52AE5C-0839-41E0-A993-A11D856BF5CD}"/>
              </a:ext>
            </a:extLst>
          </p:cNvPr>
          <p:cNvSpPr/>
          <p:nvPr/>
        </p:nvSpPr>
        <p:spPr>
          <a:xfrm>
            <a:off x="7381561" y="5849468"/>
            <a:ext cx="4631111" cy="338554"/>
          </a:xfrm>
          <a:prstGeom prst="rect">
            <a:avLst/>
          </a:prstGeom>
        </p:spPr>
        <p:txBody>
          <a:bodyPr wrap="square">
            <a:spAutoFit/>
          </a:bodyPr>
          <a:lstStyle/>
          <a:p>
            <a:r>
              <a:rPr lang="da-DK" altLang="zh-CN" sz="1600" dirty="0">
                <a:latin typeface="Consolas" panose="020B0609020204030204" pitchFamily="49" charset="0"/>
              </a:rPr>
              <a:t>125</a:t>
            </a:r>
          </a:p>
        </p:txBody>
      </p:sp>
    </p:spTree>
    <p:extLst>
      <p:ext uri="{BB962C8B-B14F-4D97-AF65-F5344CB8AC3E}">
        <p14:creationId xmlns:p14="http://schemas.microsoft.com/office/powerpoint/2010/main" val="8995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逻辑运算符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8" name="Content Placeholder 13">
            <a:extLst>
              <a:ext uri="{FF2B5EF4-FFF2-40B4-BE49-F238E27FC236}">
                <a16:creationId xmlns:a16="http://schemas.microsoft.com/office/drawing/2014/main" id="{7DA63861-BF9F-4E6C-AD2B-88158C224597}"/>
              </a:ext>
            </a:extLst>
          </p:cNvPr>
          <p:cNvSpPr txBox="1">
            <a:spLocks/>
          </p:cNvSpPr>
          <p:nvPr/>
        </p:nvSpPr>
        <p:spPr>
          <a:xfrm>
            <a:off x="1120941" y="2184733"/>
            <a:ext cx="9982200" cy="248853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900" dirty="0"/>
              <a:t>Python</a:t>
            </a:r>
            <a:r>
              <a:rPr lang="zh-CN" altLang="en-US" sz="1900" dirty="0"/>
              <a:t>中逻辑运算符，即布尔运算符，有与（</a:t>
            </a:r>
            <a:r>
              <a:rPr lang="en-US" altLang="zh-CN" sz="1900" dirty="0"/>
              <a:t>and</a:t>
            </a:r>
            <a:r>
              <a:rPr lang="zh-CN" altLang="en-US" sz="1900" dirty="0"/>
              <a:t>）、或（</a:t>
            </a:r>
            <a:r>
              <a:rPr lang="en-US" altLang="zh-CN" sz="1900" dirty="0"/>
              <a:t>or</a:t>
            </a:r>
            <a:r>
              <a:rPr lang="zh-CN" altLang="en-US" sz="1900" dirty="0"/>
              <a:t>）、非（</a:t>
            </a:r>
            <a:r>
              <a:rPr lang="en-US" altLang="zh-CN" sz="1900" dirty="0"/>
              <a:t>not</a:t>
            </a:r>
            <a:r>
              <a:rPr lang="zh-CN" altLang="en-US" sz="1900" dirty="0"/>
              <a:t>）三个运算符。逻辑运算符常用来连接关系表达式或者条件表达式，构成更为复杂的条件表达式。</a:t>
            </a:r>
            <a:endParaRPr lang="en-US" altLang="zh-CN" sz="1900" dirty="0"/>
          </a:p>
          <a:p>
            <a:pPr marL="0" indent="0" algn="just">
              <a:lnSpc>
                <a:spcPct val="160000"/>
              </a:lnSpc>
              <a:spcBef>
                <a:spcPts val="0"/>
              </a:spcBef>
              <a:buNone/>
            </a:pPr>
            <a:r>
              <a:rPr lang="en-US" altLang="zh-CN" sz="1900" dirty="0"/>
              <a:t>    </a:t>
            </a:r>
            <a:r>
              <a:rPr lang="zh-CN" altLang="en-US" sz="1900" dirty="0"/>
              <a:t>需要注意的是，如果运算符</a:t>
            </a:r>
            <a:r>
              <a:rPr lang="en-US" altLang="zh-CN" sz="1900" dirty="0">
                <a:solidFill>
                  <a:srgbClr val="FF0000"/>
                </a:solidFill>
              </a:rPr>
              <a:t>and</a:t>
            </a:r>
            <a:r>
              <a:rPr lang="zh-CN" altLang="en-US" sz="1900" dirty="0">
                <a:solidFill>
                  <a:srgbClr val="FF0000"/>
                </a:solidFill>
              </a:rPr>
              <a:t>和</a:t>
            </a:r>
            <a:r>
              <a:rPr lang="en-US" altLang="zh-CN" sz="1900" dirty="0">
                <a:solidFill>
                  <a:srgbClr val="FF0000"/>
                </a:solidFill>
              </a:rPr>
              <a:t>or</a:t>
            </a:r>
            <a:r>
              <a:rPr lang="zh-CN" altLang="en-US" sz="1900" dirty="0">
                <a:solidFill>
                  <a:srgbClr val="FF0000"/>
                </a:solidFill>
              </a:rPr>
              <a:t>连接两个表达式，其运算结果不一定会返回</a:t>
            </a:r>
            <a:r>
              <a:rPr lang="en-US" altLang="zh-CN" sz="1900" dirty="0">
                <a:solidFill>
                  <a:srgbClr val="FF0000"/>
                </a:solidFill>
              </a:rPr>
              <a:t>True</a:t>
            </a:r>
            <a:r>
              <a:rPr lang="zh-CN" altLang="en-US" sz="1900" dirty="0">
                <a:solidFill>
                  <a:srgbClr val="FF0000"/>
                </a:solidFill>
              </a:rPr>
              <a:t>或</a:t>
            </a:r>
            <a:r>
              <a:rPr lang="en-US" altLang="zh-CN" sz="1900" dirty="0">
                <a:solidFill>
                  <a:srgbClr val="FF0000"/>
                </a:solidFill>
              </a:rPr>
              <a:t>False</a:t>
            </a:r>
            <a:r>
              <a:rPr lang="zh-CN" altLang="en-US" sz="1900" dirty="0">
                <a:solidFill>
                  <a:srgbClr val="FF0000"/>
                </a:solidFill>
              </a:rPr>
              <a:t>的逻辑值</a:t>
            </a:r>
            <a:r>
              <a:rPr lang="zh-CN" altLang="en-US" sz="1900" dirty="0"/>
              <a:t>，而是得到后一个表达式的计算的结果（不一定是逻辑值）。但是，运算符</a:t>
            </a:r>
            <a:r>
              <a:rPr lang="en-US" altLang="zh-CN" sz="1900" dirty="0">
                <a:solidFill>
                  <a:srgbClr val="FF0000"/>
                </a:solidFill>
              </a:rPr>
              <a:t>not</a:t>
            </a:r>
            <a:r>
              <a:rPr lang="zh-CN" altLang="en-US" sz="1900" dirty="0">
                <a:solidFill>
                  <a:srgbClr val="FF0000"/>
                </a:solidFill>
              </a:rPr>
              <a:t>构成的表达式，一定会返回</a:t>
            </a:r>
            <a:r>
              <a:rPr lang="en-US" altLang="zh-CN" sz="1900" dirty="0">
                <a:solidFill>
                  <a:srgbClr val="FF0000"/>
                </a:solidFill>
              </a:rPr>
              <a:t>True</a:t>
            </a:r>
            <a:r>
              <a:rPr lang="zh-CN" altLang="en-US" sz="1900" dirty="0">
                <a:solidFill>
                  <a:srgbClr val="FF0000"/>
                </a:solidFill>
              </a:rPr>
              <a:t>或</a:t>
            </a:r>
            <a:r>
              <a:rPr lang="en-US" altLang="zh-CN" sz="1900" dirty="0">
                <a:solidFill>
                  <a:srgbClr val="FF0000"/>
                </a:solidFill>
              </a:rPr>
              <a:t>False</a:t>
            </a:r>
            <a:r>
              <a:rPr lang="zh-CN" altLang="en-US" sz="1900" dirty="0">
                <a:solidFill>
                  <a:srgbClr val="FF0000"/>
                </a:solidFill>
              </a:rPr>
              <a:t>的逻辑值</a:t>
            </a:r>
            <a:r>
              <a:rPr lang="zh-CN" altLang="en-US" sz="1900" dirty="0">
                <a:latin typeface="宋体" panose="02010600030101010101" pitchFamily="2" charset="-122"/>
                <a:ea typeface="宋体" panose="02010600030101010101" pitchFamily="2" charset="-122"/>
              </a:rPr>
              <a:t>。</a:t>
            </a:r>
          </a:p>
        </p:txBody>
      </p:sp>
      <p:graphicFrame>
        <p:nvGraphicFramePr>
          <p:cNvPr id="10" name="表格 9">
            <a:extLst>
              <a:ext uri="{FF2B5EF4-FFF2-40B4-BE49-F238E27FC236}">
                <a16:creationId xmlns:a16="http://schemas.microsoft.com/office/drawing/2014/main" id="{81B71F8C-3454-4B63-9252-9F4D408607CB}"/>
              </a:ext>
            </a:extLst>
          </p:cNvPr>
          <p:cNvGraphicFramePr>
            <a:graphicFrameLocks noGrp="1"/>
          </p:cNvGraphicFramePr>
          <p:nvPr>
            <p:extLst>
              <p:ext uri="{D42A27DB-BD31-4B8C-83A1-F6EECF244321}">
                <p14:modId xmlns:p14="http://schemas.microsoft.com/office/powerpoint/2010/main" val="1273413512"/>
              </p:ext>
            </p:extLst>
          </p:nvPr>
        </p:nvGraphicFramePr>
        <p:xfrm>
          <a:off x="1140557" y="4597556"/>
          <a:ext cx="4955444" cy="470667"/>
        </p:xfrm>
        <a:graphic>
          <a:graphicData uri="http://schemas.openxmlformats.org/drawingml/2006/table">
            <a:tbl>
              <a:tblPr firstRow="1" bandRow="1">
                <a:tableStyleId>{5C22544A-7EE6-4342-B048-85BDC9FD1C3A}</a:tableStyleId>
              </a:tblPr>
              <a:tblGrid>
                <a:gridCol w="4955444">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5&gt;3 and 7+8</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2DFD14AF-0AD6-4969-A469-F6F4FCE51167}"/>
              </a:ext>
            </a:extLst>
          </p:cNvPr>
          <p:cNvSpPr/>
          <p:nvPr/>
        </p:nvSpPr>
        <p:spPr>
          <a:xfrm>
            <a:off x="1104142" y="5054085"/>
            <a:ext cx="4955444" cy="369332"/>
          </a:xfrm>
          <a:prstGeom prst="rect">
            <a:avLst/>
          </a:prstGeom>
        </p:spPr>
        <p:txBody>
          <a:bodyPr wrap="square">
            <a:spAutoFit/>
          </a:bodyPr>
          <a:lstStyle/>
          <a:p>
            <a:r>
              <a:rPr lang="en-US" altLang="zh-CN" dirty="0">
                <a:latin typeface="Consolas" panose="020B0609020204030204" pitchFamily="49" charset="0"/>
              </a:rPr>
              <a:t>15</a:t>
            </a:r>
            <a:endParaRPr lang="zh-CN" altLang="zh-CN" dirty="0">
              <a:latin typeface="Consolas" panose="020B0609020204030204" pitchFamily="49" charset="0"/>
            </a:endParaRPr>
          </a:p>
        </p:txBody>
      </p:sp>
      <p:graphicFrame>
        <p:nvGraphicFramePr>
          <p:cNvPr id="12" name="表格 11">
            <a:extLst>
              <a:ext uri="{FF2B5EF4-FFF2-40B4-BE49-F238E27FC236}">
                <a16:creationId xmlns:a16="http://schemas.microsoft.com/office/drawing/2014/main" id="{50B2C673-18A8-42D8-A449-581365A45713}"/>
              </a:ext>
            </a:extLst>
          </p:cNvPr>
          <p:cNvGraphicFramePr>
            <a:graphicFrameLocks noGrp="1"/>
          </p:cNvGraphicFramePr>
          <p:nvPr>
            <p:extLst>
              <p:ext uri="{D42A27DB-BD31-4B8C-83A1-F6EECF244321}">
                <p14:modId xmlns:p14="http://schemas.microsoft.com/office/powerpoint/2010/main" val="902727659"/>
              </p:ext>
            </p:extLst>
          </p:nvPr>
        </p:nvGraphicFramePr>
        <p:xfrm>
          <a:off x="1158876" y="5347705"/>
          <a:ext cx="4955444" cy="470667"/>
        </p:xfrm>
        <a:graphic>
          <a:graphicData uri="http://schemas.openxmlformats.org/drawingml/2006/table">
            <a:tbl>
              <a:tblPr firstRow="1" bandRow="1">
                <a:tableStyleId>{5C22544A-7EE6-4342-B048-85BDC9FD1C3A}</a:tableStyleId>
              </a:tblPr>
              <a:tblGrid>
                <a:gridCol w="4955444">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5&lt;3 and 7+8</a:t>
                      </a:r>
                    </a:p>
                  </a:txBody>
                  <a:tcPr/>
                </a:tc>
                <a:extLst>
                  <a:ext uri="{0D108BD9-81ED-4DB2-BD59-A6C34878D82A}">
                    <a16:rowId xmlns:a16="http://schemas.microsoft.com/office/drawing/2014/main" val="3026568749"/>
                  </a:ext>
                </a:extLst>
              </a:tr>
            </a:tbl>
          </a:graphicData>
        </a:graphic>
      </p:graphicFrame>
      <p:sp>
        <p:nvSpPr>
          <p:cNvPr id="13" name="矩形 12">
            <a:extLst>
              <a:ext uri="{FF2B5EF4-FFF2-40B4-BE49-F238E27FC236}">
                <a16:creationId xmlns:a16="http://schemas.microsoft.com/office/drawing/2014/main" id="{4F439064-C906-4BA1-B058-643257B1BA91}"/>
              </a:ext>
            </a:extLst>
          </p:cNvPr>
          <p:cNvSpPr/>
          <p:nvPr/>
        </p:nvSpPr>
        <p:spPr>
          <a:xfrm>
            <a:off x="1122461" y="5804234"/>
            <a:ext cx="4955444" cy="369332"/>
          </a:xfrm>
          <a:prstGeom prst="rect">
            <a:avLst/>
          </a:prstGeom>
        </p:spPr>
        <p:txBody>
          <a:bodyPr wrap="square">
            <a:spAutoFit/>
          </a:bodyPr>
          <a:lstStyle/>
          <a:p>
            <a:r>
              <a:rPr lang="en-US" altLang="zh-CN" dirty="0">
                <a:latin typeface="Consolas" panose="020B0609020204030204" pitchFamily="49" charset="0"/>
              </a:rPr>
              <a:t>False</a:t>
            </a:r>
            <a:endParaRPr lang="zh-CN" altLang="zh-CN" dirty="0">
              <a:latin typeface="Consolas" panose="020B0609020204030204" pitchFamily="49" charset="0"/>
            </a:endParaRPr>
          </a:p>
        </p:txBody>
      </p:sp>
      <p:graphicFrame>
        <p:nvGraphicFramePr>
          <p:cNvPr id="14" name="表格 13">
            <a:extLst>
              <a:ext uri="{FF2B5EF4-FFF2-40B4-BE49-F238E27FC236}">
                <a16:creationId xmlns:a16="http://schemas.microsoft.com/office/drawing/2014/main" id="{8F2AC537-FEBB-4312-BB31-0BC39E84A4F4}"/>
              </a:ext>
            </a:extLst>
          </p:cNvPr>
          <p:cNvGraphicFramePr>
            <a:graphicFrameLocks noGrp="1"/>
          </p:cNvGraphicFramePr>
          <p:nvPr>
            <p:extLst>
              <p:ext uri="{D42A27DB-BD31-4B8C-83A1-F6EECF244321}">
                <p14:modId xmlns:p14="http://schemas.microsoft.com/office/powerpoint/2010/main" val="2667254359"/>
              </p:ext>
            </p:extLst>
          </p:nvPr>
        </p:nvGraphicFramePr>
        <p:xfrm>
          <a:off x="6205469" y="4597556"/>
          <a:ext cx="4955444" cy="470667"/>
        </p:xfrm>
        <a:graphic>
          <a:graphicData uri="http://schemas.openxmlformats.org/drawingml/2006/table">
            <a:tbl>
              <a:tblPr firstRow="1" bandRow="1">
                <a:tableStyleId>{5C22544A-7EE6-4342-B048-85BDC9FD1C3A}</a:tableStyleId>
              </a:tblPr>
              <a:tblGrid>
                <a:gridCol w="4955444">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5&lt;3 or 7+8</a:t>
                      </a:r>
                    </a:p>
                  </a:txBody>
                  <a:tcPr/>
                </a:tc>
                <a:extLst>
                  <a:ext uri="{0D108BD9-81ED-4DB2-BD59-A6C34878D82A}">
                    <a16:rowId xmlns:a16="http://schemas.microsoft.com/office/drawing/2014/main" val="3026568749"/>
                  </a:ext>
                </a:extLst>
              </a:tr>
            </a:tbl>
          </a:graphicData>
        </a:graphic>
      </p:graphicFrame>
      <p:sp>
        <p:nvSpPr>
          <p:cNvPr id="15" name="矩形 14">
            <a:extLst>
              <a:ext uri="{FF2B5EF4-FFF2-40B4-BE49-F238E27FC236}">
                <a16:creationId xmlns:a16="http://schemas.microsoft.com/office/drawing/2014/main" id="{9CD7EF58-6407-441A-8B57-3501AB626091}"/>
              </a:ext>
            </a:extLst>
          </p:cNvPr>
          <p:cNvSpPr/>
          <p:nvPr/>
        </p:nvSpPr>
        <p:spPr>
          <a:xfrm>
            <a:off x="6169054" y="5054085"/>
            <a:ext cx="4955444" cy="369332"/>
          </a:xfrm>
          <a:prstGeom prst="rect">
            <a:avLst/>
          </a:prstGeom>
        </p:spPr>
        <p:txBody>
          <a:bodyPr wrap="square">
            <a:spAutoFit/>
          </a:bodyPr>
          <a:lstStyle/>
          <a:p>
            <a:r>
              <a:rPr lang="en-US" altLang="zh-CN" dirty="0">
                <a:latin typeface="Consolas" panose="020B0609020204030204" pitchFamily="49" charset="0"/>
              </a:rPr>
              <a:t>15</a:t>
            </a:r>
            <a:endParaRPr lang="zh-CN" altLang="zh-CN" dirty="0">
              <a:latin typeface="Consolas" panose="020B0609020204030204" pitchFamily="49" charset="0"/>
            </a:endParaRPr>
          </a:p>
        </p:txBody>
      </p:sp>
      <p:graphicFrame>
        <p:nvGraphicFramePr>
          <p:cNvPr id="16" name="表格 15">
            <a:extLst>
              <a:ext uri="{FF2B5EF4-FFF2-40B4-BE49-F238E27FC236}">
                <a16:creationId xmlns:a16="http://schemas.microsoft.com/office/drawing/2014/main" id="{81CD8AF5-3044-4AEF-87CE-F3F1B255383C}"/>
              </a:ext>
            </a:extLst>
          </p:cNvPr>
          <p:cNvGraphicFramePr>
            <a:graphicFrameLocks noGrp="1"/>
          </p:cNvGraphicFramePr>
          <p:nvPr>
            <p:extLst>
              <p:ext uri="{D42A27DB-BD31-4B8C-83A1-F6EECF244321}">
                <p14:modId xmlns:p14="http://schemas.microsoft.com/office/powerpoint/2010/main" val="2070283490"/>
              </p:ext>
            </p:extLst>
          </p:nvPr>
        </p:nvGraphicFramePr>
        <p:xfrm>
          <a:off x="6223788" y="5347705"/>
          <a:ext cx="4955444" cy="470667"/>
        </p:xfrm>
        <a:graphic>
          <a:graphicData uri="http://schemas.openxmlformats.org/drawingml/2006/table">
            <a:tbl>
              <a:tblPr firstRow="1" bandRow="1">
                <a:tableStyleId>{5C22544A-7EE6-4342-B048-85BDC9FD1C3A}</a:tableStyleId>
              </a:tblPr>
              <a:tblGrid>
                <a:gridCol w="4955444">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not 7+8</a:t>
                      </a:r>
                    </a:p>
                  </a:txBody>
                  <a:tcPr/>
                </a:tc>
                <a:extLst>
                  <a:ext uri="{0D108BD9-81ED-4DB2-BD59-A6C34878D82A}">
                    <a16:rowId xmlns:a16="http://schemas.microsoft.com/office/drawing/2014/main" val="3026568749"/>
                  </a:ext>
                </a:extLst>
              </a:tr>
            </a:tbl>
          </a:graphicData>
        </a:graphic>
      </p:graphicFrame>
      <p:sp>
        <p:nvSpPr>
          <p:cNvPr id="17" name="矩形 16">
            <a:extLst>
              <a:ext uri="{FF2B5EF4-FFF2-40B4-BE49-F238E27FC236}">
                <a16:creationId xmlns:a16="http://schemas.microsoft.com/office/drawing/2014/main" id="{D26685F0-2C64-41AA-AA92-16C54A5C34F1}"/>
              </a:ext>
            </a:extLst>
          </p:cNvPr>
          <p:cNvSpPr/>
          <p:nvPr/>
        </p:nvSpPr>
        <p:spPr>
          <a:xfrm>
            <a:off x="6187373" y="5804234"/>
            <a:ext cx="4955444" cy="369332"/>
          </a:xfrm>
          <a:prstGeom prst="rect">
            <a:avLst/>
          </a:prstGeom>
        </p:spPr>
        <p:txBody>
          <a:bodyPr wrap="square">
            <a:spAutoFit/>
          </a:bodyPr>
          <a:lstStyle/>
          <a:p>
            <a:r>
              <a:rPr lang="en-US" altLang="zh-CN" dirty="0">
                <a:latin typeface="Consolas" panose="020B0609020204030204" pitchFamily="49" charset="0"/>
              </a:rPr>
              <a:t>False</a:t>
            </a:r>
            <a:endParaRPr lang="zh-CN" altLang="zh-CN" dirty="0">
              <a:latin typeface="Consolas" panose="020B0609020204030204" pitchFamily="49" charset="0"/>
            </a:endParaRPr>
          </a:p>
        </p:txBody>
      </p:sp>
    </p:spTree>
    <p:extLst>
      <p:ext uri="{BB962C8B-B14F-4D97-AF65-F5344CB8AC3E}">
        <p14:creationId xmlns:p14="http://schemas.microsoft.com/office/powerpoint/2010/main" val="374327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逻辑运算符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8" name="Content Placeholder 13">
            <a:extLst>
              <a:ext uri="{FF2B5EF4-FFF2-40B4-BE49-F238E27FC236}">
                <a16:creationId xmlns:a16="http://schemas.microsoft.com/office/drawing/2014/main" id="{7DA63861-BF9F-4E6C-AD2B-88158C224597}"/>
              </a:ext>
            </a:extLst>
          </p:cNvPr>
          <p:cNvSpPr txBox="1">
            <a:spLocks/>
          </p:cNvSpPr>
          <p:nvPr/>
        </p:nvSpPr>
        <p:spPr>
          <a:xfrm>
            <a:off x="1120941" y="2184733"/>
            <a:ext cx="9982200" cy="3513938"/>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900" dirty="0"/>
              <a:t>这是因为在</a:t>
            </a:r>
            <a:r>
              <a:rPr lang="en-US" altLang="zh-CN" sz="1900" dirty="0"/>
              <a:t>Python</a:t>
            </a:r>
            <a:r>
              <a:rPr lang="zh-CN" altLang="en-US" sz="1900" dirty="0"/>
              <a:t>中</a:t>
            </a:r>
            <a:r>
              <a:rPr lang="en-US" altLang="zh-CN" sz="1900" dirty="0"/>
              <a:t>and</a:t>
            </a:r>
            <a:r>
              <a:rPr lang="zh-CN" altLang="en-US" sz="1900" dirty="0"/>
              <a:t>和</a:t>
            </a:r>
            <a:r>
              <a:rPr lang="en-US" altLang="zh-CN" sz="1900" dirty="0"/>
              <a:t>or</a:t>
            </a:r>
            <a:r>
              <a:rPr lang="zh-CN" altLang="en-US" sz="1900" dirty="0"/>
              <a:t>的运算有一条重要的运算法则：短路计算，即：</a:t>
            </a:r>
            <a:endParaRPr lang="en-US" altLang="zh-CN" sz="1900" dirty="0"/>
          </a:p>
          <a:p>
            <a:pPr marL="0" indent="0" algn="just">
              <a:lnSpc>
                <a:spcPct val="160000"/>
              </a:lnSpc>
              <a:spcBef>
                <a:spcPts val="0"/>
              </a:spcBef>
              <a:buNone/>
            </a:pPr>
            <a:endParaRPr lang="zh-CN" altLang="en-US" sz="1900" dirty="0">
              <a:latin typeface="宋体" panose="02010600030101010101" pitchFamily="2" charset="-122"/>
              <a:ea typeface="宋体" panose="02010600030101010101" pitchFamily="2" charset="-122"/>
            </a:endParaRPr>
          </a:p>
          <a:p>
            <a:pPr lvl="1" algn="just">
              <a:lnSpc>
                <a:spcPct val="160000"/>
              </a:lnSpc>
              <a:spcBef>
                <a:spcPts val="0"/>
              </a:spcBef>
            </a:pPr>
            <a:r>
              <a:rPr lang="zh-CN" altLang="en-US" dirty="0"/>
              <a:t>在计算</a:t>
            </a:r>
            <a:r>
              <a:rPr lang="en-US" altLang="zh-CN" dirty="0"/>
              <a:t>exp1 and exp</a:t>
            </a:r>
            <a:r>
              <a:rPr lang="zh-CN" altLang="en-US" dirty="0"/>
              <a:t>时，如果表达式</a:t>
            </a:r>
            <a:r>
              <a:rPr lang="en-US" altLang="zh-CN" dirty="0"/>
              <a:t>exp1</a:t>
            </a:r>
            <a:r>
              <a:rPr lang="zh-CN" altLang="en-US" dirty="0"/>
              <a:t>的返回值是</a:t>
            </a:r>
            <a:r>
              <a:rPr lang="en-US" altLang="zh-CN" dirty="0"/>
              <a:t>False</a:t>
            </a:r>
            <a:r>
              <a:rPr lang="zh-CN" altLang="en-US" dirty="0"/>
              <a:t>，则根据与运算法则，整个计算结果必定为</a:t>
            </a:r>
            <a:r>
              <a:rPr lang="en-US" altLang="zh-CN" dirty="0"/>
              <a:t>False</a:t>
            </a:r>
            <a:r>
              <a:rPr lang="zh-CN" altLang="en-US" dirty="0"/>
              <a:t>，因此直接返回</a:t>
            </a:r>
            <a:r>
              <a:rPr lang="en-US" altLang="zh-CN" dirty="0"/>
              <a:t>exp1</a:t>
            </a:r>
            <a:r>
              <a:rPr lang="zh-CN" altLang="en-US" dirty="0"/>
              <a:t>的值；如果</a:t>
            </a:r>
            <a:r>
              <a:rPr lang="en-US" altLang="zh-CN" dirty="0"/>
              <a:t>exp1</a:t>
            </a:r>
            <a:r>
              <a:rPr lang="zh-CN" altLang="en-US" dirty="0"/>
              <a:t>的值是</a:t>
            </a:r>
            <a:r>
              <a:rPr lang="en-US" altLang="zh-CN" dirty="0"/>
              <a:t>True</a:t>
            </a:r>
            <a:r>
              <a:rPr lang="zh-CN" altLang="en-US" dirty="0"/>
              <a:t>，则整个计算结果必定取决于表达式</a:t>
            </a:r>
            <a:r>
              <a:rPr lang="en-US" altLang="zh-CN" dirty="0"/>
              <a:t>exp2</a:t>
            </a:r>
            <a:r>
              <a:rPr lang="zh-CN" altLang="en-US" dirty="0"/>
              <a:t>的返回值，因此直接返回</a:t>
            </a:r>
            <a:r>
              <a:rPr lang="en-US" altLang="zh-CN" dirty="0"/>
              <a:t>exp2</a:t>
            </a:r>
            <a:r>
              <a:rPr lang="zh-CN" altLang="en-US" dirty="0"/>
              <a:t>的值。</a:t>
            </a:r>
          </a:p>
          <a:p>
            <a:pPr lvl="1" algn="just">
              <a:lnSpc>
                <a:spcPct val="160000"/>
              </a:lnSpc>
              <a:spcBef>
                <a:spcPts val="0"/>
              </a:spcBef>
            </a:pPr>
            <a:r>
              <a:rPr lang="zh-CN" altLang="en-US" dirty="0"/>
              <a:t>在计算</a:t>
            </a:r>
            <a:r>
              <a:rPr lang="en-US" altLang="zh-CN" dirty="0"/>
              <a:t>exp1 or exp2</a:t>
            </a:r>
            <a:r>
              <a:rPr lang="zh-CN" altLang="en-US" dirty="0"/>
              <a:t>时，如果表达式</a:t>
            </a:r>
            <a:r>
              <a:rPr lang="en-US" altLang="zh-CN" dirty="0"/>
              <a:t>exp1</a:t>
            </a:r>
            <a:r>
              <a:rPr lang="zh-CN" altLang="en-US" dirty="0"/>
              <a:t>的返回值是</a:t>
            </a:r>
            <a:r>
              <a:rPr lang="en-US" altLang="zh-CN" dirty="0"/>
              <a:t>True</a:t>
            </a:r>
            <a:r>
              <a:rPr lang="zh-CN" altLang="en-US" dirty="0"/>
              <a:t>，则根据或运算法则，整个计算结果必定为</a:t>
            </a:r>
            <a:r>
              <a:rPr lang="en-US" altLang="zh-CN" dirty="0"/>
              <a:t>True</a:t>
            </a:r>
            <a:r>
              <a:rPr lang="zh-CN" altLang="en-US" dirty="0"/>
              <a:t>，因此直接返回</a:t>
            </a:r>
            <a:r>
              <a:rPr lang="en-US" altLang="zh-CN" dirty="0"/>
              <a:t>exp1</a:t>
            </a:r>
            <a:r>
              <a:rPr lang="zh-CN" altLang="en-US" dirty="0"/>
              <a:t>的值；如果</a:t>
            </a:r>
            <a:r>
              <a:rPr lang="en-US" altLang="zh-CN" dirty="0"/>
              <a:t>exp1</a:t>
            </a:r>
            <a:r>
              <a:rPr lang="zh-CN" altLang="en-US" dirty="0"/>
              <a:t>的值是</a:t>
            </a:r>
            <a:r>
              <a:rPr lang="en-US" altLang="zh-CN" dirty="0"/>
              <a:t>False</a:t>
            </a:r>
            <a:r>
              <a:rPr lang="zh-CN" altLang="en-US" dirty="0"/>
              <a:t>，则整个计算结果必定取决于表的是</a:t>
            </a:r>
            <a:r>
              <a:rPr lang="en-US" altLang="zh-CN" dirty="0"/>
              <a:t>exp2</a:t>
            </a:r>
            <a:r>
              <a:rPr lang="zh-CN" altLang="en-US" dirty="0"/>
              <a:t>的返回值，因此直接返回</a:t>
            </a:r>
            <a:r>
              <a:rPr lang="en-US" altLang="zh-CN" dirty="0"/>
              <a:t>exp2</a:t>
            </a:r>
            <a:r>
              <a:rPr lang="zh-CN" altLang="en-US" dirty="0"/>
              <a:t>的值。</a:t>
            </a:r>
          </a:p>
        </p:txBody>
      </p:sp>
    </p:spTree>
    <p:extLst>
      <p:ext uri="{BB962C8B-B14F-4D97-AF65-F5344CB8AC3E}">
        <p14:creationId xmlns:p14="http://schemas.microsoft.com/office/powerpoint/2010/main" val="384222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逻辑运算符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8" name="Content Placeholder 13">
            <a:extLst>
              <a:ext uri="{FF2B5EF4-FFF2-40B4-BE49-F238E27FC236}">
                <a16:creationId xmlns:a16="http://schemas.microsoft.com/office/drawing/2014/main" id="{7DA63861-BF9F-4E6C-AD2B-88158C224597}"/>
              </a:ext>
            </a:extLst>
          </p:cNvPr>
          <p:cNvSpPr txBox="1">
            <a:spLocks/>
          </p:cNvSpPr>
          <p:nvPr/>
        </p:nvSpPr>
        <p:spPr>
          <a:xfrm>
            <a:off x="1120941" y="2184733"/>
            <a:ext cx="9982200" cy="248853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900" dirty="0"/>
              <a:t>Python</a:t>
            </a:r>
            <a:r>
              <a:rPr lang="zh-CN" altLang="en-US" sz="1900" dirty="0"/>
              <a:t>语言把数值</a:t>
            </a:r>
            <a:r>
              <a:rPr lang="en-US" altLang="zh-CN" sz="1900" dirty="0"/>
              <a:t>0</a:t>
            </a:r>
            <a:r>
              <a:rPr lang="zh-CN" altLang="en-US" sz="1900" dirty="0"/>
              <a:t>、空字符串和</a:t>
            </a:r>
            <a:r>
              <a:rPr lang="en-US" altLang="zh-CN" sz="1900" dirty="0"/>
              <a:t>None</a:t>
            </a:r>
            <a:r>
              <a:rPr lang="zh-CN" altLang="en-US" sz="1900" dirty="0"/>
              <a:t>等都看成为逻辑值</a:t>
            </a:r>
            <a:r>
              <a:rPr lang="en-US" altLang="zh-CN" sz="1900" dirty="0"/>
              <a:t>False</a:t>
            </a:r>
            <a:r>
              <a:rPr lang="zh-CN" altLang="en-US" sz="1900" dirty="0"/>
              <a:t>，其他数值和非空字符串都看成逻辑值</a:t>
            </a:r>
            <a:r>
              <a:rPr lang="en-US" altLang="zh-CN" sz="1900" dirty="0"/>
              <a:t>True</a:t>
            </a:r>
            <a:r>
              <a:rPr lang="zh-CN" altLang="en-US" sz="1900" dirty="0"/>
              <a:t>，因此，短路计算的法则还往往可以让</a:t>
            </a:r>
            <a:r>
              <a:rPr lang="en-US" altLang="zh-CN" sz="1900" dirty="0"/>
              <a:t>and</a:t>
            </a:r>
            <a:r>
              <a:rPr lang="zh-CN" altLang="en-US" sz="1900" dirty="0"/>
              <a:t>和</a:t>
            </a:r>
            <a:r>
              <a:rPr lang="en-US" altLang="zh-CN" sz="1900" dirty="0"/>
              <a:t>or</a:t>
            </a:r>
            <a:r>
              <a:rPr lang="zh-CN" altLang="en-US" sz="1900" dirty="0"/>
              <a:t>运算符与其他类型的变量或者表达式相配合使用。</a:t>
            </a:r>
          </a:p>
          <a:p>
            <a:pPr marL="0" indent="0" algn="just">
              <a:lnSpc>
                <a:spcPct val="160000"/>
              </a:lnSpc>
              <a:spcBef>
                <a:spcPts val="0"/>
              </a:spcBef>
              <a:buNone/>
            </a:pPr>
            <a:r>
              <a:rPr lang="zh-CN" altLang="en-US" sz="1900" dirty="0"/>
              <a:t>例如：</a:t>
            </a:r>
          </a:p>
        </p:txBody>
      </p:sp>
      <p:graphicFrame>
        <p:nvGraphicFramePr>
          <p:cNvPr id="10" name="表格 9">
            <a:extLst>
              <a:ext uri="{FF2B5EF4-FFF2-40B4-BE49-F238E27FC236}">
                <a16:creationId xmlns:a16="http://schemas.microsoft.com/office/drawing/2014/main" id="{81B71F8C-3454-4B63-9252-9F4D408607CB}"/>
              </a:ext>
            </a:extLst>
          </p:cNvPr>
          <p:cNvGraphicFramePr>
            <a:graphicFrameLocks noGrp="1"/>
          </p:cNvGraphicFramePr>
          <p:nvPr>
            <p:extLst>
              <p:ext uri="{D42A27DB-BD31-4B8C-83A1-F6EECF244321}">
                <p14:modId xmlns:p14="http://schemas.microsoft.com/office/powerpoint/2010/main" val="1711460077"/>
              </p:ext>
            </p:extLst>
          </p:nvPr>
        </p:nvGraphicFramePr>
        <p:xfrm>
          <a:off x="1120941" y="4223597"/>
          <a:ext cx="9930502" cy="640080"/>
        </p:xfrm>
        <a:graphic>
          <a:graphicData uri="http://schemas.openxmlformats.org/drawingml/2006/table">
            <a:tbl>
              <a:tblPr firstRow="1" bandRow="1">
                <a:tableStyleId>{5C22544A-7EE6-4342-B048-85BDC9FD1C3A}</a:tableStyleId>
              </a:tblPr>
              <a:tblGrid>
                <a:gridCol w="9930502">
                  <a:extLst>
                    <a:ext uri="{9D8B030D-6E8A-4147-A177-3AD203B41FA5}">
                      <a16:colId xmlns:a16="http://schemas.microsoft.com/office/drawing/2014/main" val="1478211251"/>
                    </a:ext>
                  </a:extLst>
                </a:gridCol>
              </a:tblGrid>
              <a:tr h="470667">
                <a:tc>
                  <a:txBody>
                    <a:bodyPr/>
                    <a:lstStyle/>
                    <a:p>
                      <a:r>
                        <a:rPr lang="en-US" altLang="zh-CN" sz="1800" b="1" kern="1200" dirty="0">
                          <a:solidFill>
                            <a:schemeClr val="lt1"/>
                          </a:solidFill>
                          <a:effectLst/>
                          <a:latin typeface="+mn-lt"/>
                          <a:ea typeface="+mn-ea"/>
                          <a:cs typeface="+mn-cs"/>
                        </a:rPr>
                        <a:t>a = True                          #</a:t>
                      </a:r>
                      <a:r>
                        <a:rPr lang="zh-CN" altLang="zh-CN" sz="1800" b="1" kern="1200" dirty="0">
                          <a:solidFill>
                            <a:schemeClr val="lt1"/>
                          </a:solidFill>
                          <a:effectLst/>
                          <a:latin typeface="+mn-lt"/>
                          <a:ea typeface="+mn-ea"/>
                          <a:cs typeface="+mn-cs"/>
                        </a:rPr>
                        <a:t>变量</a:t>
                      </a:r>
                      <a:r>
                        <a:rPr lang="en-US" altLang="zh-CN" sz="1800" b="1" kern="1200" dirty="0">
                          <a:solidFill>
                            <a:schemeClr val="lt1"/>
                          </a:solidFill>
                          <a:effectLst/>
                          <a:latin typeface="+mn-lt"/>
                          <a:ea typeface="+mn-ea"/>
                          <a:cs typeface="+mn-cs"/>
                        </a:rPr>
                        <a:t>a</a:t>
                      </a:r>
                      <a:r>
                        <a:rPr lang="zh-CN" altLang="zh-CN" sz="1800" b="1" kern="1200" dirty="0">
                          <a:solidFill>
                            <a:schemeClr val="lt1"/>
                          </a:solidFill>
                          <a:effectLst/>
                          <a:latin typeface="+mn-lt"/>
                          <a:ea typeface="+mn-ea"/>
                          <a:cs typeface="+mn-cs"/>
                        </a:rPr>
                        <a:t>赋值为</a:t>
                      </a:r>
                      <a:r>
                        <a:rPr lang="en-US" altLang="zh-CN" sz="1800" b="1" kern="1200" dirty="0">
                          <a:solidFill>
                            <a:schemeClr val="lt1"/>
                          </a:solidFill>
                          <a:effectLst/>
                          <a:latin typeface="+mn-lt"/>
                          <a:ea typeface="+mn-ea"/>
                          <a:cs typeface="+mn-cs"/>
                        </a:rPr>
                        <a:t>True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 and "a=T" or "a=F")     #</a:t>
                      </a:r>
                      <a:r>
                        <a:rPr lang="zh-CN" altLang="zh-CN" sz="1800" b="1" kern="1200" dirty="0">
                          <a:solidFill>
                            <a:schemeClr val="lt1"/>
                          </a:solidFill>
                          <a:effectLst/>
                          <a:latin typeface="+mn-lt"/>
                          <a:ea typeface="+mn-ea"/>
                          <a:cs typeface="+mn-cs"/>
                        </a:rPr>
                        <a:t>打印</a:t>
                      </a:r>
                      <a:r>
                        <a:rPr lang="en-US" altLang="zh-CN" sz="1800" b="1" kern="1200" dirty="0">
                          <a:solidFill>
                            <a:schemeClr val="lt1"/>
                          </a:solidFill>
                          <a:effectLst/>
                          <a:latin typeface="+mn-lt"/>
                          <a:ea typeface="+mn-ea"/>
                          <a:cs typeface="+mn-cs"/>
                        </a:rPr>
                        <a:t>a and "a=T" or "a=F"</a:t>
                      </a:r>
                      <a:r>
                        <a:rPr lang="zh-CN" altLang="zh-CN" sz="1800" b="1" kern="1200" dirty="0">
                          <a:solidFill>
                            <a:schemeClr val="lt1"/>
                          </a:solidFill>
                          <a:effectLst/>
                          <a:latin typeface="+mn-lt"/>
                          <a:ea typeface="+mn-ea"/>
                          <a:cs typeface="+mn-cs"/>
                        </a:rPr>
                        <a:t>的运算结果</a:t>
                      </a:r>
                      <a:endParaRPr lang="en-US" altLang="zh-C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2DFD14AF-0AD6-4969-A469-F6F4FCE51167}"/>
              </a:ext>
            </a:extLst>
          </p:cNvPr>
          <p:cNvSpPr/>
          <p:nvPr/>
        </p:nvSpPr>
        <p:spPr>
          <a:xfrm>
            <a:off x="1104141" y="4869419"/>
            <a:ext cx="9930502" cy="369332"/>
          </a:xfrm>
          <a:prstGeom prst="rect">
            <a:avLst/>
          </a:prstGeom>
        </p:spPr>
        <p:txBody>
          <a:bodyPr wrap="square">
            <a:spAutoFit/>
          </a:bodyPr>
          <a:lstStyle/>
          <a:p>
            <a:r>
              <a:rPr lang="en-US" altLang="zh-CN" dirty="0">
                <a:latin typeface="Consolas" panose="020B0609020204030204" pitchFamily="49" charset="0"/>
              </a:rPr>
              <a:t>a=T</a:t>
            </a:r>
            <a:endParaRPr lang="zh-CN" altLang="zh-CN" dirty="0">
              <a:latin typeface="Consolas" panose="020B0609020204030204" pitchFamily="49" charset="0"/>
            </a:endParaRPr>
          </a:p>
        </p:txBody>
      </p:sp>
      <p:sp>
        <p:nvSpPr>
          <p:cNvPr id="18" name="Content Placeholder 13">
            <a:extLst>
              <a:ext uri="{FF2B5EF4-FFF2-40B4-BE49-F238E27FC236}">
                <a16:creationId xmlns:a16="http://schemas.microsoft.com/office/drawing/2014/main" id="{393CEDF1-7541-43F2-A9E6-AB7754502EF4}"/>
              </a:ext>
            </a:extLst>
          </p:cNvPr>
          <p:cNvSpPr txBox="1">
            <a:spLocks/>
          </p:cNvSpPr>
          <p:nvPr/>
        </p:nvSpPr>
        <p:spPr>
          <a:xfrm>
            <a:off x="1104141" y="5238752"/>
            <a:ext cx="9982200" cy="64008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900" dirty="0"/>
              <a:t>上面代码的执行结果并不是一个逻辑值类型，而是字符串“</a:t>
            </a:r>
            <a:r>
              <a:rPr lang="en-US" altLang="zh-CN" sz="1900" dirty="0"/>
              <a:t>a=T”</a:t>
            </a:r>
            <a:r>
              <a:rPr lang="zh-CN" altLang="en-US" sz="1900" dirty="0"/>
              <a:t>。</a:t>
            </a:r>
          </a:p>
        </p:txBody>
      </p:sp>
    </p:spTree>
    <p:extLst>
      <p:ext uri="{BB962C8B-B14F-4D97-AF65-F5344CB8AC3E}">
        <p14:creationId xmlns:p14="http://schemas.microsoft.com/office/powerpoint/2010/main" val="140820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关系运算符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8" name="Content Placeholder 13">
            <a:extLst>
              <a:ext uri="{FF2B5EF4-FFF2-40B4-BE49-F238E27FC236}">
                <a16:creationId xmlns:a16="http://schemas.microsoft.com/office/drawing/2014/main" id="{7DA63861-BF9F-4E6C-AD2B-88158C224597}"/>
              </a:ext>
            </a:extLst>
          </p:cNvPr>
          <p:cNvSpPr txBox="1">
            <a:spLocks/>
          </p:cNvSpPr>
          <p:nvPr/>
        </p:nvSpPr>
        <p:spPr>
          <a:xfrm>
            <a:off x="1120941" y="2184733"/>
            <a:ext cx="9982200" cy="1351569"/>
          </a:xfrm>
          <a:prstGeom prst="rect">
            <a:avLst/>
          </a:prstGeom>
        </p:spPr>
        <p:txBody>
          <a:bodyPr>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sz="1800" dirty="0">
                <a:latin typeface="宋体" panose="02010600030101010101" pitchFamily="2" charset="-122"/>
                <a:ea typeface="宋体" panose="02010600030101010101" pitchFamily="2" charset="-122"/>
              </a:rPr>
              <a:t>    </a:t>
            </a:r>
            <a:r>
              <a:rPr lang="en-US" altLang="zh-CN" sz="1900" dirty="0"/>
              <a:t>Python</a:t>
            </a:r>
            <a:r>
              <a:rPr lang="zh-CN" altLang="en-US" sz="1900" dirty="0"/>
              <a:t>关系运算符的含义与数学中关系运算符的含义完全一致。使用关系运算符的一个重要的前提是，操作数之间必须可比大小。如果把一个字符串和一个数值进行大小的比较是毫无意义的，</a:t>
            </a:r>
            <a:r>
              <a:rPr lang="en-US" altLang="zh-CN" sz="1900" dirty="0"/>
              <a:t>Python</a:t>
            </a:r>
            <a:r>
              <a:rPr lang="zh-CN" altLang="en-US" sz="1900" dirty="0"/>
              <a:t>也不支持这样的运算。关系运算符如表所示：</a:t>
            </a:r>
          </a:p>
        </p:txBody>
      </p:sp>
      <p:graphicFrame>
        <p:nvGraphicFramePr>
          <p:cNvPr id="10" name="表格 9">
            <a:extLst>
              <a:ext uri="{FF2B5EF4-FFF2-40B4-BE49-F238E27FC236}">
                <a16:creationId xmlns:a16="http://schemas.microsoft.com/office/drawing/2014/main" id="{81B71F8C-3454-4B63-9252-9F4D408607CB}"/>
              </a:ext>
            </a:extLst>
          </p:cNvPr>
          <p:cNvGraphicFramePr>
            <a:graphicFrameLocks noGrp="1"/>
          </p:cNvGraphicFramePr>
          <p:nvPr>
            <p:extLst>
              <p:ext uri="{D42A27DB-BD31-4B8C-83A1-F6EECF244321}">
                <p14:modId xmlns:p14="http://schemas.microsoft.com/office/powerpoint/2010/main" val="1744352263"/>
              </p:ext>
            </p:extLst>
          </p:nvPr>
        </p:nvGraphicFramePr>
        <p:xfrm>
          <a:off x="1157357" y="5751914"/>
          <a:ext cx="7551865" cy="369332"/>
        </p:xfrm>
        <a:graphic>
          <a:graphicData uri="http://schemas.openxmlformats.org/drawingml/2006/table">
            <a:tbl>
              <a:tblPr firstRow="1" bandRow="1">
                <a:tableStyleId>{5C22544A-7EE6-4342-B048-85BDC9FD1C3A}</a:tableStyleId>
              </a:tblPr>
              <a:tblGrid>
                <a:gridCol w="7551865">
                  <a:extLst>
                    <a:ext uri="{9D8B030D-6E8A-4147-A177-3AD203B41FA5}">
                      <a16:colId xmlns:a16="http://schemas.microsoft.com/office/drawing/2014/main" val="1478211251"/>
                    </a:ext>
                  </a:extLst>
                </a:gridCol>
              </a:tblGrid>
              <a:tr h="369332">
                <a:tc>
                  <a:txBody>
                    <a:bodyPr/>
                    <a:lstStyle/>
                    <a:p>
                      <a:r>
                        <a:rPr lang="en-US" altLang="zh-CN" sz="1800" b="1" kern="1200" dirty="0">
                          <a:solidFill>
                            <a:schemeClr val="lt1"/>
                          </a:solidFill>
                          <a:effectLst/>
                          <a:latin typeface="Consolas" panose="020B0609020204030204" pitchFamily="49" charset="0"/>
                          <a:ea typeface="+mn-ea"/>
                          <a:cs typeface="+mn-cs"/>
                        </a:rPr>
                        <a:t>print(3==5,3!=5,3&gt;5,3&lt;5,3&gt;=5,3&lt;=5)</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2DFD14AF-0AD6-4969-A469-F6F4FCE51167}"/>
              </a:ext>
            </a:extLst>
          </p:cNvPr>
          <p:cNvSpPr/>
          <p:nvPr/>
        </p:nvSpPr>
        <p:spPr>
          <a:xfrm>
            <a:off x="1104141" y="6121246"/>
            <a:ext cx="9930502" cy="369332"/>
          </a:xfrm>
          <a:prstGeom prst="rect">
            <a:avLst/>
          </a:prstGeom>
        </p:spPr>
        <p:txBody>
          <a:bodyPr wrap="square">
            <a:spAutoFit/>
          </a:bodyPr>
          <a:lstStyle/>
          <a:p>
            <a:r>
              <a:rPr lang="da-DK" altLang="zh-CN" dirty="0">
                <a:latin typeface="Consolas" panose="020B0609020204030204" pitchFamily="49" charset="0"/>
              </a:rPr>
              <a:t>False True False True False True</a:t>
            </a:r>
            <a:endParaRPr lang="zh-CN" altLang="zh-CN" dirty="0">
              <a:latin typeface="Consolas" panose="020B0609020204030204" pitchFamily="49" charset="0"/>
            </a:endParaRPr>
          </a:p>
        </p:txBody>
      </p:sp>
      <p:pic>
        <p:nvPicPr>
          <p:cNvPr id="2" name="图片 1">
            <a:extLst>
              <a:ext uri="{FF2B5EF4-FFF2-40B4-BE49-F238E27FC236}">
                <a16:creationId xmlns:a16="http://schemas.microsoft.com/office/drawing/2014/main" id="{A466AB3B-8017-4A40-9688-ED767CF863EA}"/>
              </a:ext>
            </a:extLst>
          </p:cNvPr>
          <p:cNvPicPr>
            <a:picLocks noChangeAspect="1"/>
          </p:cNvPicPr>
          <p:nvPr/>
        </p:nvPicPr>
        <p:blipFill>
          <a:blip r:embed="rId3"/>
          <a:stretch>
            <a:fillRect/>
          </a:stretch>
        </p:blipFill>
        <p:spPr>
          <a:xfrm>
            <a:off x="2173180" y="3536302"/>
            <a:ext cx="7397820" cy="2032656"/>
          </a:xfrm>
          <a:prstGeom prst="rect">
            <a:avLst/>
          </a:prstGeom>
        </p:spPr>
      </p:pic>
    </p:spTree>
    <p:extLst>
      <p:ext uri="{BB962C8B-B14F-4D97-AF65-F5344CB8AC3E}">
        <p14:creationId xmlns:p14="http://schemas.microsoft.com/office/powerpoint/2010/main" val="418860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8" name="Content Placeholder 13">
            <a:extLst>
              <a:ext uri="{FF2B5EF4-FFF2-40B4-BE49-F238E27FC236}">
                <a16:creationId xmlns:a16="http://schemas.microsoft.com/office/drawing/2014/main" id="{7DA63861-BF9F-4E6C-AD2B-88158C224597}"/>
              </a:ext>
            </a:extLst>
          </p:cNvPr>
          <p:cNvSpPr txBox="1">
            <a:spLocks/>
          </p:cNvSpPr>
          <p:nvPr/>
        </p:nvSpPr>
        <p:spPr>
          <a:xfrm>
            <a:off x="1120941" y="2184733"/>
            <a:ext cx="9982200" cy="248853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900" dirty="0"/>
              <a:t>除了上述算术运算符、逻辑运算符和关系运算符外，</a:t>
            </a:r>
            <a:r>
              <a:rPr lang="en-US" altLang="zh-CN" sz="1900" dirty="0"/>
              <a:t>Python</a:t>
            </a:r>
            <a:r>
              <a:rPr lang="zh-CN" altLang="en-US" sz="1900" dirty="0"/>
              <a:t>中还有其他一些运算符，如位运算符、成员运算符、身份运算符等，如表所示。</a:t>
            </a:r>
          </a:p>
        </p:txBody>
      </p:sp>
      <p:pic>
        <p:nvPicPr>
          <p:cNvPr id="3" name="图片 2">
            <a:extLst>
              <a:ext uri="{FF2B5EF4-FFF2-40B4-BE49-F238E27FC236}">
                <a16:creationId xmlns:a16="http://schemas.microsoft.com/office/drawing/2014/main" id="{6C3C73BD-EEAB-404A-B6CE-1C4C4B9C2B66}"/>
              </a:ext>
            </a:extLst>
          </p:cNvPr>
          <p:cNvPicPr>
            <a:picLocks noChangeAspect="1"/>
          </p:cNvPicPr>
          <p:nvPr/>
        </p:nvPicPr>
        <p:blipFill>
          <a:blip r:embed="rId3"/>
          <a:stretch>
            <a:fillRect/>
          </a:stretch>
        </p:blipFill>
        <p:spPr>
          <a:xfrm>
            <a:off x="2601753" y="3397355"/>
            <a:ext cx="6999628" cy="2015893"/>
          </a:xfrm>
          <a:prstGeom prst="rect">
            <a:avLst/>
          </a:prstGeom>
        </p:spPr>
      </p:pic>
    </p:spTree>
    <p:extLst>
      <p:ext uri="{BB962C8B-B14F-4D97-AF65-F5344CB8AC3E}">
        <p14:creationId xmlns:p14="http://schemas.microsoft.com/office/powerpoint/2010/main" val="396993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a:p>
            <a:pPr>
              <a:lnSpc>
                <a:spcPct val="100000"/>
              </a:lnSpc>
              <a:buFont typeface="Wingdings" panose="05000000000000000000" pitchFamily="2" charset="2"/>
              <a:buChar char="Ø"/>
            </a:pPr>
            <a:r>
              <a:rPr lang="zh-CN" altLang="en-US" sz="1800" dirty="0"/>
              <a:t>位运算符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626567"/>
            <a:ext cx="9982200" cy="4147458"/>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900" dirty="0"/>
              <a:t>位运算符是把数字看作二进制来进行计算的，</a:t>
            </a:r>
            <a:r>
              <a:rPr lang="en-US" altLang="zh-CN" sz="1900" dirty="0"/>
              <a:t>Python</a:t>
            </a:r>
            <a:r>
              <a:rPr lang="zh-CN" altLang="en-US" sz="1900" dirty="0"/>
              <a:t>中的位运算符的符号含义如下：</a:t>
            </a:r>
          </a:p>
          <a:p>
            <a:pPr marL="457200" lvl="1" indent="0" algn="just">
              <a:lnSpc>
                <a:spcPct val="160000"/>
              </a:lnSpc>
              <a:spcBef>
                <a:spcPts val="0"/>
              </a:spcBef>
              <a:buNone/>
            </a:pPr>
            <a:r>
              <a:rPr lang="en-US" altLang="zh-CN" sz="1400" b="1" dirty="0"/>
              <a:t>&amp;</a:t>
            </a:r>
            <a:r>
              <a:rPr lang="zh-CN" altLang="en-US" sz="1400" b="1" dirty="0"/>
              <a:t>：按位与运算符，参与运算的两个值，如果两个相应位都为</a:t>
            </a:r>
            <a:r>
              <a:rPr lang="en-US" altLang="zh-CN" sz="1400" b="1" dirty="0"/>
              <a:t>1</a:t>
            </a:r>
            <a:r>
              <a:rPr lang="zh-CN" altLang="en-US" sz="1400" b="1" dirty="0"/>
              <a:t>，则该位的结果为</a:t>
            </a:r>
            <a:r>
              <a:rPr lang="en-US" altLang="zh-CN" sz="1400" b="1" dirty="0"/>
              <a:t>1</a:t>
            </a:r>
            <a:r>
              <a:rPr lang="zh-CN" altLang="en-US" sz="1400" b="1" dirty="0"/>
              <a:t>，否则为</a:t>
            </a:r>
            <a:r>
              <a:rPr lang="en-US" altLang="zh-CN" sz="1400" b="1" dirty="0"/>
              <a:t>0</a:t>
            </a:r>
            <a:r>
              <a:rPr lang="zh-CN" altLang="en-US" sz="1400" b="1" dirty="0"/>
              <a:t>。</a:t>
            </a:r>
            <a:endParaRPr lang="en-US" altLang="zh-CN" sz="1400" b="1" dirty="0"/>
          </a:p>
          <a:p>
            <a:pPr marL="457200" lvl="1" indent="0" algn="just">
              <a:lnSpc>
                <a:spcPct val="160000"/>
              </a:lnSpc>
              <a:spcBef>
                <a:spcPts val="0"/>
              </a:spcBef>
              <a:buNone/>
            </a:pPr>
            <a:r>
              <a:rPr lang="zh-CN" altLang="en-US" sz="1400" dirty="0"/>
              <a:t>如</a:t>
            </a:r>
            <a:r>
              <a:rPr lang="en-US" altLang="zh-CN" sz="1400" dirty="0"/>
              <a:t>60&amp;13</a:t>
            </a:r>
            <a:r>
              <a:rPr lang="zh-CN" altLang="en-US" sz="1400" dirty="0"/>
              <a:t>输出结果为</a:t>
            </a:r>
            <a:r>
              <a:rPr lang="en-US" altLang="zh-CN" sz="1400" dirty="0"/>
              <a:t>12</a:t>
            </a:r>
            <a:r>
              <a:rPr lang="zh-CN" altLang="en-US" sz="1400" dirty="0"/>
              <a:t>，即二进制</a:t>
            </a:r>
            <a:r>
              <a:rPr lang="en-US" altLang="zh-CN" sz="1400" dirty="0"/>
              <a:t>0011 1100 &amp; 0000 1101 = 0000 1100</a:t>
            </a:r>
            <a:r>
              <a:rPr lang="zh-CN" altLang="en-US" sz="1400" dirty="0"/>
              <a:t>；</a:t>
            </a:r>
          </a:p>
          <a:p>
            <a:pPr marL="457200" lvl="1" indent="0" algn="just">
              <a:lnSpc>
                <a:spcPct val="160000"/>
              </a:lnSpc>
              <a:spcBef>
                <a:spcPts val="0"/>
              </a:spcBef>
              <a:buNone/>
            </a:pPr>
            <a:r>
              <a:rPr lang="en-US" altLang="zh-CN" sz="1400" b="1" dirty="0"/>
              <a:t>|</a:t>
            </a:r>
            <a:r>
              <a:rPr lang="zh-CN" altLang="en-US" sz="1400" b="1" dirty="0"/>
              <a:t>：按位或运算符，只要对应的两个二进位有一个为</a:t>
            </a:r>
            <a:r>
              <a:rPr lang="en-US" altLang="zh-CN" sz="1400" b="1" dirty="0"/>
              <a:t>1</a:t>
            </a:r>
            <a:r>
              <a:rPr lang="zh-CN" altLang="en-US" sz="1400" b="1" dirty="0"/>
              <a:t>时，结果位就为</a:t>
            </a:r>
            <a:r>
              <a:rPr lang="en-US" altLang="zh-CN" sz="1400" b="1" dirty="0"/>
              <a:t>1</a:t>
            </a:r>
            <a:r>
              <a:rPr lang="zh-CN" altLang="en-US" sz="1400" b="1" dirty="0"/>
              <a:t>。</a:t>
            </a:r>
            <a:endParaRPr lang="en-US" altLang="zh-CN" sz="1400" b="1" dirty="0"/>
          </a:p>
          <a:p>
            <a:pPr marL="457200" lvl="1" indent="0" algn="just">
              <a:lnSpc>
                <a:spcPct val="160000"/>
              </a:lnSpc>
              <a:spcBef>
                <a:spcPts val="0"/>
              </a:spcBef>
              <a:buNone/>
            </a:pPr>
            <a:r>
              <a:rPr lang="zh-CN" altLang="en-US" sz="1400" dirty="0"/>
              <a:t>如</a:t>
            </a:r>
            <a:r>
              <a:rPr lang="en-US" altLang="zh-CN" sz="1400" dirty="0"/>
              <a:t>60|13</a:t>
            </a:r>
            <a:r>
              <a:rPr lang="zh-CN" altLang="en-US" sz="1400" dirty="0"/>
              <a:t>输出结果为</a:t>
            </a:r>
            <a:r>
              <a:rPr lang="en-US" altLang="zh-CN" sz="1400" dirty="0"/>
              <a:t>61</a:t>
            </a:r>
            <a:r>
              <a:rPr lang="zh-CN" altLang="en-US" sz="1400" dirty="0"/>
              <a:t>，即二进制</a:t>
            </a:r>
            <a:r>
              <a:rPr lang="en-US" altLang="zh-CN" sz="1400" dirty="0"/>
              <a:t>0011 1100 | 0000 1101 = 0011 1101;</a:t>
            </a:r>
          </a:p>
          <a:p>
            <a:pPr marL="457200" lvl="1" indent="0" algn="just">
              <a:lnSpc>
                <a:spcPct val="160000"/>
              </a:lnSpc>
              <a:spcBef>
                <a:spcPts val="0"/>
              </a:spcBef>
              <a:buNone/>
            </a:pPr>
            <a:r>
              <a:rPr lang="en-US" altLang="zh-CN" sz="1400" b="1" dirty="0"/>
              <a:t>^</a:t>
            </a:r>
            <a:r>
              <a:rPr lang="zh-CN" altLang="en-US" sz="1400" b="1" dirty="0"/>
              <a:t>：按位异或运算符，当两对应的二进位相异时，结果为</a:t>
            </a:r>
            <a:r>
              <a:rPr lang="en-US" altLang="zh-CN" sz="1400" b="1" dirty="0"/>
              <a:t>1</a:t>
            </a:r>
            <a:r>
              <a:rPr lang="zh-CN" altLang="en-US" sz="1400" b="1" dirty="0"/>
              <a:t>。</a:t>
            </a:r>
            <a:endParaRPr lang="en-US" altLang="zh-CN" sz="1400" b="1" dirty="0"/>
          </a:p>
          <a:p>
            <a:pPr marL="457200" lvl="1" indent="0" algn="just">
              <a:lnSpc>
                <a:spcPct val="160000"/>
              </a:lnSpc>
              <a:spcBef>
                <a:spcPts val="0"/>
              </a:spcBef>
              <a:buNone/>
            </a:pPr>
            <a:r>
              <a:rPr lang="zh-CN" altLang="en-US" sz="1400" dirty="0"/>
              <a:t>如</a:t>
            </a:r>
            <a:r>
              <a:rPr lang="en-US" altLang="zh-CN" sz="1400" dirty="0"/>
              <a:t>60^13</a:t>
            </a:r>
            <a:r>
              <a:rPr lang="zh-CN" altLang="en-US" sz="1400" dirty="0"/>
              <a:t>输出结果为</a:t>
            </a:r>
            <a:r>
              <a:rPr lang="en-US" altLang="zh-CN" sz="1400" dirty="0"/>
              <a:t>49</a:t>
            </a:r>
            <a:r>
              <a:rPr lang="zh-CN" altLang="en-US" sz="1400" dirty="0"/>
              <a:t>，即二进制</a:t>
            </a:r>
            <a:r>
              <a:rPr lang="en-US" altLang="zh-CN" sz="1400" dirty="0"/>
              <a:t>0011 1100 ^ 0000 1101= 0011 0001</a:t>
            </a:r>
            <a:r>
              <a:rPr lang="zh-CN" altLang="en-US" sz="1400" dirty="0"/>
              <a:t>；</a:t>
            </a:r>
          </a:p>
          <a:p>
            <a:pPr marL="457200" lvl="1" indent="0" algn="just">
              <a:lnSpc>
                <a:spcPct val="160000"/>
              </a:lnSpc>
              <a:spcBef>
                <a:spcPts val="0"/>
              </a:spcBef>
              <a:buNone/>
            </a:pPr>
            <a:r>
              <a:rPr lang="en-US" altLang="zh-CN" sz="1400" b="1" dirty="0"/>
              <a:t>~</a:t>
            </a:r>
            <a:r>
              <a:rPr lang="zh-CN" altLang="en-US" sz="1400" b="1" dirty="0"/>
              <a:t>：按位取反运算符，对数据的每个二进制位取反，即把</a:t>
            </a:r>
            <a:r>
              <a:rPr lang="en-US" altLang="zh-CN" sz="1400" b="1" dirty="0"/>
              <a:t>1</a:t>
            </a:r>
            <a:r>
              <a:rPr lang="zh-CN" altLang="en-US" sz="1400" b="1" dirty="0"/>
              <a:t>变为</a:t>
            </a:r>
            <a:r>
              <a:rPr lang="en-US" altLang="zh-CN" sz="1400" b="1" dirty="0"/>
              <a:t>0</a:t>
            </a:r>
            <a:r>
              <a:rPr lang="zh-CN" altLang="en-US" sz="1400" b="1" dirty="0"/>
              <a:t>，把</a:t>
            </a:r>
            <a:r>
              <a:rPr lang="en-US" altLang="zh-CN" sz="1400" b="1" dirty="0"/>
              <a:t>0</a:t>
            </a:r>
            <a:r>
              <a:rPr lang="zh-CN" altLang="en-US" sz="1400" b="1" dirty="0"/>
              <a:t>变为</a:t>
            </a:r>
            <a:r>
              <a:rPr lang="en-US" altLang="zh-CN" sz="1400" b="1" dirty="0"/>
              <a:t>1</a:t>
            </a:r>
            <a:r>
              <a:rPr lang="zh-CN" altLang="en-US" sz="1400" b="1" dirty="0"/>
              <a:t>。</a:t>
            </a:r>
            <a:endParaRPr lang="en-US" altLang="zh-CN" sz="1400" b="1" dirty="0"/>
          </a:p>
          <a:p>
            <a:pPr marL="457200" lvl="1" indent="0" algn="just">
              <a:lnSpc>
                <a:spcPct val="160000"/>
              </a:lnSpc>
              <a:spcBef>
                <a:spcPts val="0"/>
              </a:spcBef>
              <a:buNone/>
            </a:pPr>
            <a:r>
              <a:rPr lang="zh-CN" altLang="en-US" sz="1400" dirty="0"/>
              <a:t>如</a:t>
            </a:r>
            <a:r>
              <a:rPr lang="en-US" altLang="zh-CN" sz="1400" dirty="0"/>
              <a:t>~60</a:t>
            </a:r>
            <a:r>
              <a:rPr lang="zh-CN" altLang="en-US" sz="1400" dirty="0"/>
              <a:t>输出结果为</a:t>
            </a:r>
            <a:r>
              <a:rPr lang="en-US" altLang="zh-CN" sz="1400" dirty="0"/>
              <a:t>-67</a:t>
            </a:r>
            <a:r>
              <a:rPr lang="zh-CN" altLang="en-US" sz="1400" dirty="0"/>
              <a:t>，即二进制 </a:t>
            </a:r>
            <a:r>
              <a:rPr lang="en-US" altLang="zh-CN" sz="1400" dirty="0"/>
              <a:t>~ 0011 1100 = 1100 0011</a:t>
            </a:r>
            <a:r>
              <a:rPr lang="zh-CN" altLang="en-US" sz="1400" dirty="0"/>
              <a:t>（最高位为符号位）；</a:t>
            </a:r>
          </a:p>
          <a:p>
            <a:pPr marL="457200" lvl="1" indent="0" algn="just">
              <a:lnSpc>
                <a:spcPct val="160000"/>
              </a:lnSpc>
              <a:spcBef>
                <a:spcPts val="0"/>
              </a:spcBef>
              <a:buNone/>
            </a:pPr>
            <a:r>
              <a:rPr lang="en-US" altLang="zh-CN" sz="1400" b="1" dirty="0"/>
              <a:t>&lt;&lt;</a:t>
            </a:r>
            <a:r>
              <a:rPr lang="zh-CN" altLang="en-US" sz="1400" b="1" dirty="0"/>
              <a:t>：左移动运算符，运算数的各二进位全部左移若干位，</a:t>
            </a:r>
            <a:r>
              <a:rPr lang="zh-CN" altLang="en-US" sz="1400" dirty="0"/>
              <a:t>由</a:t>
            </a:r>
            <a:r>
              <a:rPr lang="en-US" altLang="zh-CN" sz="1400" dirty="0"/>
              <a:t>&lt;&lt;</a:t>
            </a:r>
            <a:r>
              <a:rPr lang="zh-CN" altLang="en-US" sz="1400" dirty="0"/>
              <a:t>右边的数字指定了移动的位数，高位丢弃，低位补</a:t>
            </a:r>
            <a:r>
              <a:rPr lang="en-US" altLang="zh-CN" sz="1400" dirty="0"/>
              <a:t>0</a:t>
            </a:r>
            <a:r>
              <a:rPr lang="zh-CN" altLang="en-US" sz="1400" dirty="0"/>
              <a:t>。</a:t>
            </a:r>
            <a:endParaRPr lang="en-US" altLang="zh-CN" sz="1400" dirty="0"/>
          </a:p>
          <a:p>
            <a:pPr marL="457200" lvl="1" indent="0" algn="just">
              <a:lnSpc>
                <a:spcPct val="160000"/>
              </a:lnSpc>
              <a:spcBef>
                <a:spcPts val="0"/>
              </a:spcBef>
              <a:buNone/>
            </a:pPr>
            <a:r>
              <a:rPr lang="zh-CN" altLang="en-US" sz="1400" dirty="0"/>
              <a:t>如</a:t>
            </a:r>
            <a:r>
              <a:rPr lang="en-US" altLang="zh-CN" sz="1400" dirty="0"/>
              <a:t>60&lt;&lt;2</a:t>
            </a:r>
            <a:r>
              <a:rPr lang="zh-CN" altLang="en-US" sz="1400" dirty="0"/>
              <a:t>输出结果为</a:t>
            </a:r>
            <a:r>
              <a:rPr lang="en-US" altLang="zh-CN" sz="1400" dirty="0"/>
              <a:t>-112</a:t>
            </a:r>
            <a:r>
              <a:rPr lang="zh-CN" altLang="en-US" sz="1400" dirty="0"/>
              <a:t>，即二进制</a:t>
            </a:r>
            <a:r>
              <a:rPr lang="en-US" altLang="zh-CN" sz="1400" dirty="0"/>
              <a:t>0011 1100&lt;&lt;2 = 1111 0000</a:t>
            </a:r>
            <a:r>
              <a:rPr lang="zh-CN" altLang="en-US" sz="1400" dirty="0"/>
              <a:t>；</a:t>
            </a:r>
          </a:p>
          <a:p>
            <a:pPr marL="457200" lvl="1" indent="0" algn="just">
              <a:lnSpc>
                <a:spcPct val="160000"/>
              </a:lnSpc>
              <a:spcBef>
                <a:spcPts val="0"/>
              </a:spcBef>
              <a:buNone/>
            </a:pPr>
            <a:r>
              <a:rPr lang="en-US" altLang="zh-CN" sz="1400" b="1" dirty="0"/>
              <a:t>&gt;&gt;</a:t>
            </a:r>
            <a:r>
              <a:rPr lang="zh-CN" altLang="en-US" sz="1400" b="1" dirty="0"/>
              <a:t>：右移动运算符，把</a:t>
            </a:r>
            <a:r>
              <a:rPr lang="en-US" altLang="zh-CN" sz="1400" b="1" dirty="0"/>
              <a:t>&gt;&gt;</a:t>
            </a:r>
            <a:r>
              <a:rPr lang="zh-CN" altLang="en-US" sz="1400" b="1" dirty="0"/>
              <a:t>左边的运算数的各二进位全部右移若干位，</a:t>
            </a:r>
            <a:r>
              <a:rPr lang="en-US" altLang="zh-CN" sz="1400" dirty="0"/>
              <a:t>&gt;&gt;</a:t>
            </a:r>
            <a:r>
              <a:rPr lang="zh-CN" altLang="en-US" sz="1400" dirty="0"/>
              <a:t>右边的数字指定了移动的位数。</a:t>
            </a:r>
            <a:endParaRPr lang="en-US" altLang="zh-CN" sz="1400" dirty="0"/>
          </a:p>
          <a:p>
            <a:pPr marL="457200" lvl="1" indent="0" algn="just">
              <a:lnSpc>
                <a:spcPct val="160000"/>
              </a:lnSpc>
              <a:spcBef>
                <a:spcPts val="0"/>
              </a:spcBef>
              <a:buNone/>
            </a:pPr>
            <a:r>
              <a:rPr lang="zh-CN" altLang="en-US" sz="1400" dirty="0"/>
              <a:t>如</a:t>
            </a:r>
            <a:r>
              <a:rPr lang="en-US" altLang="zh-CN" sz="1400" dirty="0"/>
              <a:t>60&gt;&gt;2</a:t>
            </a:r>
            <a:r>
              <a:rPr lang="zh-CN" altLang="en-US" sz="1400" dirty="0"/>
              <a:t>输出结果为</a:t>
            </a:r>
            <a:r>
              <a:rPr lang="en-US" altLang="zh-CN" sz="1400" dirty="0"/>
              <a:t>15</a:t>
            </a:r>
            <a:r>
              <a:rPr lang="zh-CN" altLang="en-US" sz="1400" dirty="0"/>
              <a:t>，即二进制</a:t>
            </a:r>
            <a:r>
              <a:rPr lang="en-US" altLang="zh-CN" sz="1400" dirty="0"/>
              <a:t>0011 1100&gt;&gt;2 = 0000 1111</a:t>
            </a:r>
            <a:r>
              <a:rPr lang="zh-CN" altLang="en-US" sz="1400" dirty="0"/>
              <a:t>。</a:t>
            </a:r>
          </a:p>
        </p:txBody>
      </p:sp>
    </p:spTree>
    <p:extLst>
      <p:ext uri="{BB962C8B-B14F-4D97-AF65-F5344CB8AC3E}">
        <p14:creationId xmlns:p14="http://schemas.microsoft.com/office/powerpoint/2010/main" val="39794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a:p>
            <a:pPr>
              <a:lnSpc>
                <a:spcPct val="100000"/>
              </a:lnSpc>
              <a:buFont typeface="Wingdings" panose="05000000000000000000" pitchFamily="2" charset="2"/>
              <a:buChar char="Ø"/>
            </a:pPr>
            <a:r>
              <a:rPr lang="zh-CN" altLang="en-US" sz="1800" dirty="0"/>
              <a:t>成员运算符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790134"/>
            <a:ext cx="9982200" cy="307648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用来测试一个实例是否被包含与一个序列，是序列的一个成员。例如字符串、列表或元组等都是序列，如果需要判断序列中是否存在某个特定的值，就需要用到</a:t>
            </a:r>
            <a:r>
              <a:rPr lang="en-US" altLang="zh-CN" sz="1800" dirty="0"/>
              <a:t>Python</a:t>
            </a:r>
            <a:r>
              <a:rPr lang="zh-CN" altLang="en-US" sz="1800" dirty="0"/>
              <a:t>的成员运算符，</a:t>
            </a:r>
            <a:r>
              <a:rPr lang="en-US" altLang="zh-CN" sz="1800" dirty="0"/>
              <a:t>in</a:t>
            </a:r>
            <a:r>
              <a:rPr lang="zh-CN" altLang="en-US" sz="1800" dirty="0"/>
              <a:t>或者</a:t>
            </a:r>
            <a:r>
              <a:rPr lang="en-US" altLang="zh-CN" sz="1800" dirty="0"/>
              <a:t>not in</a:t>
            </a:r>
            <a:r>
              <a:rPr lang="zh-CN" altLang="en-US" sz="1800" dirty="0"/>
              <a:t>。</a:t>
            </a:r>
          </a:p>
          <a:p>
            <a:pPr lvl="1" algn="just">
              <a:lnSpc>
                <a:spcPct val="160000"/>
              </a:lnSpc>
              <a:spcBef>
                <a:spcPts val="0"/>
              </a:spcBef>
            </a:pPr>
            <a:r>
              <a:rPr lang="en-US" altLang="zh-CN" sz="1400" dirty="0"/>
              <a:t>in</a:t>
            </a:r>
            <a:r>
              <a:rPr lang="zh-CN" altLang="en-US" sz="1400" dirty="0"/>
              <a:t>：如果在指定的序列中找到值返回</a:t>
            </a:r>
            <a:r>
              <a:rPr lang="en-US" altLang="zh-CN" sz="1400" dirty="0"/>
              <a:t>True</a:t>
            </a:r>
            <a:r>
              <a:rPr lang="zh-CN" altLang="en-US" sz="1400" dirty="0"/>
              <a:t>，否则返回</a:t>
            </a:r>
            <a:r>
              <a:rPr lang="en-US" altLang="zh-CN" sz="1400" dirty="0"/>
              <a:t>False</a:t>
            </a:r>
            <a:r>
              <a:rPr lang="zh-CN" altLang="en-US" sz="1400" dirty="0"/>
              <a:t>；</a:t>
            </a:r>
          </a:p>
          <a:p>
            <a:pPr lvl="1" algn="just">
              <a:lnSpc>
                <a:spcPct val="160000"/>
              </a:lnSpc>
              <a:spcBef>
                <a:spcPts val="0"/>
              </a:spcBef>
            </a:pPr>
            <a:r>
              <a:rPr lang="en-US" altLang="zh-CN" sz="1400" dirty="0"/>
              <a:t>not in</a:t>
            </a:r>
            <a:r>
              <a:rPr lang="zh-CN" altLang="en-US" sz="1400" dirty="0"/>
              <a:t>：如果在指定的序列中没有找到值返回</a:t>
            </a:r>
            <a:r>
              <a:rPr lang="en-US" altLang="zh-CN" sz="1400" dirty="0"/>
              <a:t>True</a:t>
            </a:r>
            <a:r>
              <a:rPr lang="zh-CN" altLang="en-US" sz="1400" dirty="0"/>
              <a:t>，否则返回</a:t>
            </a:r>
            <a:r>
              <a:rPr lang="en-US" altLang="zh-CN" sz="1400" dirty="0"/>
              <a:t>False</a:t>
            </a:r>
            <a:r>
              <a:rPr lang="zh-CN" altLang="en-US" sz="1400" dirty="0"/>
              <a:t>。</a:t>
            </a:r>
          </a:p>
          <a:p>
            <a:pPr marL="0" indent="0" algn="just">
              <a:lnSpc>
                <a:spcPct val="160000"/>
              </a:lnSpc>
              <a:spcBef>
                <a:spcPts val="0"/>
              </a:spcBef>
              <a:buNone/>
            </a:pPr>
            <a:endParaRPr lang="en-US" altLang="zh-CN" sz="19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620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 缩进</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211495"/>
            <a:ext cx="9982200" cy="4115027"/>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buNone/>
            </a:pPr>
            <a:r>
              <a:rPr lang="en-US" altLang="zh-CN" dirty="0">
                <a:latin typeface="宋体" panose="02010600030101010101" pitchFamily="2" charset="-122"/>
                <a:ea typeface="宋体" panose="02010600030101010101" pitchFamily="2" charset="-122"/>
              </a:rPr>
              <a:t>	</a:t>
            </a:r>
            <a:r>
              <a:rPr lang="zh-CN" altLang="en-US" sz="1800" dirty="0"/>
              <a:t>一般代码不需要缩进，顶行编写且不留空白。当表示分支、循环、函数、类等程序含义时，如在</a:t>
            </a:r>
            <a:r>
              <a:rPr lang="en-US" altLang="zh-CN" sz="1800" dirty="0"/>
              <a:t>if</a:t>
            </a:r>
            <a:r>
              <a:rPr lang="zh-CN" altLang="en-US" sz="1800" dirty="0"/>
              <a:t>、</a:t>
            </a:r>
            <a:r>
              <a:rPr lang="en-US" altLang="zh-CN" sz="1800" dirty="0"/>
              <a:t>else</a:t>
            </a:r>
            <a:r>
              <a:rPr lang="zh-CN" altLang="en-US" sz="1800" dirty="0"/>
              <a:t>、</a:t>
            </a:r>
            <a:r>
              <a:rPr lang="en-US" altLang="zh-CN" sz="1800" dirty="0"/>
              <a:t>while</a:t>
            </a:r>
            <a:r>
              <a:rPr lang="zh-CN" altLang="en-US" sz="1800" dirty="0"/>
              <a:t>、</a:t>
            </a:r>
            <a:r>
              <a:rPr lang="en-US" altLang="zh-CN" sz="1800" dirty="0"/>
              <a:t>for</a:t>
            </a:r>
            <a:r>
              <a:rPr lang="zh-CN" altLang="en-US" sz="1800" dirty="0"/>
              <a:t>、</a:t>
            </a:r>
            <a:r>
              <a:rPr lang="en-US" altLang="zh-CN" sz="1800" dirty="0"/>
              <a:t>def</a:t>
            </a:r>
            <a:r>
              <a:rPr lang="zh-CN" altLang="en-US" sz="1800" dirty="0"/>
              <a:t>、</a:t>
            </a:r>
            <a:r>
              <a:rPr lang="en-US" altLang="zh-CN" sz="1800" dirty="0"/>
              <a:t>class</a:t>
            </a:r>
            <a:r>
              <a:rPr lang="zh-CN" altLang="en-US" sz="1800" dirty="0"/>
              <a:t>等保留字所在完整语句后通过英文冒号（</a:t>
            </a:r>
            <a:r>
              <a:rPr lang="en-US" altLang="zh-CN" sz="1800" dirty="0"/>
              <a:t>:</a:t>
            </a:r>
            <a:r>
              <a:rPr lang="zh-CN" altLang="en-US" sz="1800" dirty="0"/>
              <a:t>）结尾，需要在之后的一行进行缩进，表明后续代码与紧邻无缩进语句的所属关系。</a:t>
            </a:r>
          </a:p>
          <a:p>
            <a:pPr marL="0" indent="0" algn="just">
              <a:lnSpc>
                <a:spcPct val="150000"/>
              </a:lnSpc>
              <a:spcBef>
                <a:spcPts val="0"/>
              </a:spcBef>
              <a:buNone/>
            </a:pPr>
            <a:r>
              <a:rPr lang="en-US" altLang="zh-CN" sz="1800" dirty="0"/>
              <a:t>	</a:t>
            </a:r>
            <a:r>
              <a:rPr lang="zh-CN" altLang="en-US" sz="1800" dirty="0"/>
              <a:t>如果程序在运行时报错：“</a:t>
            </a:r>
            <a:r>
              <a:rPr lang="en-US" altLang="zh-CN" sz="1800" dirty="0" err="1"/>
              <a:t>IndentationError</a:t>
            </a:r>
            <a:r>
              <a:rPr lang="en-US" altLang="zh-CN" sz="1800" dirty="0"/>
              <a:t>: unexpected indent”</a:t>
            </a:r>
            <a:r>
              <a:rPr lang="zh-CN" altLang="en-US" sz="1800" dirty="0"/>
              <a:t>或“</a:t>
            </a:r>
            <a:r>
              <a:rPr lang="en-US" altLang="zh-CN" sz="1800" dirty="0" err="1"/>
              <a:t>IndentationError</a:t>
            </a:r>
            <a:r>
              <a:rPr lang="en-US" altLang="zh-CN" sz="1800" dirty="0"/>
              <a:t>: expected an indented block”</a:t>
            </a:r>
            <a:r>
              <a:rPr lang="zh-CN" altLang="en-US" sz="1800" dirty="0"/>
              <a:t>，可能出现以下两种问题。</a:t>
            </a:r>
            <a:endParaRPr lang="en-US" altLang="zh-CN" sz="1800" dirty="0"/>
          </a:p>
          <a:p>
            <a:pPr lvl="1" algn="just">
              <a:lnSpc>
                <a:spcPct val="150000"/>
              </a:lnSpc>
              <a:spcBef>
                <a:spcPts val="0"/>
              </a:spcBef>
              <a:buFont typeface="Wingdings" panose="05000000000000000000" pitchFamily="2" charset="2"/>
              <a:buChar char="n"/>
            </a:pPr>
            <a:r>
              <a:rPr lang="zh-CN" altLang="en-US" dirty="0"/>
              <a:t>缩进不一致：缩进可以使用用</a:t>
            </a:r>
            <a:r>
              <a:rPr lang="en-US" altLang="zh-CN" dirty="0"/>
              <a:t>Tab</a:t>
            </a:r>
            <a:r>
              <a:rPr lang="zh-CN" altLang="en-US" dirty="0"/>
              <a:t>键实现，也可以用多个空格实现（一般是</a:t>
            </a:r>
            <a:r>
              <a:rPr lang="en-US" altLang="zh-CN" dirty="0"/>
              <a:t>4</a:t>
            </a:r>
            <a:r>
              <a:rPr lang="zh-CN" altLang="en-US" dirty="0"/>
              <a:t>个空格），但两者混用会使程序报错。</a:t>
            </a:r>
          </a:p>
          <a:p>
            <a:pPr lvl="1" algn="just">
              <a:lnSpc>
                <a:spcPct val="150000"/>
              </a:lnSpc>
              <a:spcBef>
                <a:spcPts val="0"/>
              </a:spcBef>
              <a:buFont typeface="Wingdings" panose="05000000000000000000" pitchFamily="2" charset="2"/>
              <a:buChar char="n"/>
            </a:pPr>
            <a:r>
              <a:rPr lang="zh-CN" altLang="en-US" dirty="0"/>
              <a:t>错用缩进：不是所有语句都可以通过缩进包含其他代码，只有上述一些特定保留字所在语句才可以引导缩进，如</a:t>
            </a:r>
            <a:r>
              <a:rPr lang="en-US" altLang="zh-CN" dirty="0"/>
              <a:t>print()</a:t>
            </a:r>
            <a:r>
              <a:rPr lang="zh-CN" altLang="en-US" dirty="0"/>
              <a:t>这样的简单语句不表示所属关系，不能使用缩进。</a:t>
            </a:r>
          </a:p>
          <a:p>
            <a:pPr marL="0" indent="0" algn="just">
              <a:lnSpc>
                <a:spcPct val="150000"/>
              </a:lnSpc>
              <a:spcBef>
                <a:spcPts val="0"/>
              </a:spcBef>
              <a:buNone/>
            </a:pPr>
            <a:endParaRPr lang="zh-CN" altLang="en-US" dirty="0">
              <a:latin typeface="宋体" panose="02010600030101010101" pitchFamily="2" charset="-122"/>
              <a:ea typeface="宋体" panose="02010600030101010101" pitchFamily="2" charset="-122"/>
            </a:endParaRPr>
          </a:p>
          <a:p>
            <a:pPr marL="0" indent="0" algn="just">
              <a:lnSpc>
                <a:spcPct val="150000"/>
              </a:lnSpc>
              <a:buNone/>
            </a:pPr>
            <a:endParaRPr lang="zh-CN" altLang="zh-CN"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spTree>
    <p:extLst>
      <p:ext uri="{BB962C8B-B14F-4D97-AF65-F5344CB8AC3E}">
        <p14:creationId xmlns:p14="http://schemas.microsoft.com/office/powerpoint/2010/main" val="376157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a:p>
            <a:pPr>
              <a:lnSpc>
                <a:spcPct val="100000"/>
              </a:lnSpc>
              <a:buFont typeface="Wingdings" panose="05000000000000000000" pitchFamily="2" charset="2"/>
              <a:buChar char="Ø"/>
            </a:pPr>
            <a:r>
              <a:rPr lang="zh-CN" altLang="en-US" sz="1800" dirty="0"/>
              <a:t>成员运算符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20941" y="2466456"/>
            <a:ext cx="9982200"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例如，判断列表中是否包含</a:t>
            </a:r>
            <a:r>
              <a:rPr lang="en-US" altLang="zh-CN" sz="1800" dirty="0"/>
              <a:t>a</a:t>
            </a:r>
            <a:r>
              <a:rPr lang="zh-CN" altLang="en-US" sz="1800" dirty="0"/>
              <a:t>，</a:t>
            </a:r>
            <a:r>
              <a:rPr lang="en-US" altLang="zh-CN" sz="1800" dirty="0"/>
              <a:t>b</a:t>
            </a:r>
            <a:r>
              <a:rPr lang="zh-CN" altLang="en-US" sz="1800" dirty="0"/>
              <a:t>两个数值并打印判断的结果：</a:t>
            </a:r>
          </a:p>
          <a:p>
            <a:pPr marL="0" indent="0" algn="just">
              <a:lnSpc>
                <a:spcPct val="16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6" name="表格 5">
            <a:extLst>
              <a:ext uri="{FF2B5EF4-FFF2-40B4-BE49-F238E27FC236}">
                <a16:creationId xmlns:a16="http://schemas.microsoft.com/office/drawing/2014/main" id="{239CDA11-F97F-464E-A4FD-C30B87ACC8E6}"/>
              </a:ext>
            </a:extLst>
          </p:cNvPr>
          <p:cNvGraphicFramePr>
            <a:graphicFrameLocks noGrp="1"/>
          </p:cNvGraphicFramePr>
          <p:nvPr>
            <p:extLst>
              <p:ext uri="{D42A27DB-BD31-4B8C-83A1-F6EECF244321}">
                <p14:modId xmlns:p14="http://schemas.microsoft.com/office/powerpoint/2010/main" val="3977571017"/>
              </p:ext>
            </p:extLst>
          </p:nvPr>
        </p:nvGraphicFramePr>
        <p:xfrm>
          <a:off x="1287624" y="3031940"/>
          <a:ext cx="9852155" cy="2773680"/>
        </p:xfrm>
        <a:graphic>
          <a:graphicData uri="http://schemas.openxmlformats.org/drawingml/2006/table">
            <a:tbl>
              <a:tblPr firstRow="1" bandRow="1">
                <a:tableStyleId>{5C22544A-7EE6-4342-B048-85BDC9FD1C3A}</a:tableStyleId>
              </a:tblPr>
              <a:tblGrid>
                <a:gridCol w="9852155">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Consolas" panose="020B0609020204030204" pitchFamily="49" charset="0"/>
                          <a:ea typeface="+mn-ea"/>
                          <a:cs typeface="+mn-cs"/>
                        </a:rPr>
                        <a:t>a = 1                                               #</a:t>
                      </a:r>
                      <a:r>
                        <a:rPr lang="zh-CN" altLang="zh-CN" sz="1600" b="1" kern="1200" dirty="0">
                          <a:solidFill>
                            <a:schemeClr val="lt1"/>
                          </a:solidFill>
                          <a:effectLst/>
                          <a:latin typeface="Consolas" panose="020B0609020204030204" pitchFamily="49" charset="0"/>
                          <a:ea typeface="+mn-ea"/>
                          <a:cs typeface="+mn-cs"/>
                        </a:rPr>
                        <a:t>定义变量</a:t>
                      </a:r>
                      <a:r>
                        <a:rPr lang="en-US" altLang="zh-CN" sz="1600" b="1" kern="1200" dirty="0">
                          <a:solidFill>
                            <a:schemeClr val="lt1"/>
                          </a:solidFill>
                          <a:effectLst/>
                          <a:latin typeface="Consolas" panose="020B0609020204030204" pitchFamily="49" charset="0"/>
                          <a:ea typeface="+mn-ea"/>
                          <a:cs typeface="+mn-cs"/>
                        </a:rPr>
                        <a:t>a</a:t>
                      </a:r>
                      <a:r>
                        <a:rPr lang="zh-CN" altLang="zh-CN" sz="1600" b="1" kern="1200" dirty="0">
                          <a:solidFill>
                            <a:schemeClr val="lt1"/>
                          </a:solidFill>
                          <a:effectLst/>
                          <a:latin typeface="Consolas" panose="020B0609020204030204" pitchFamily="49" charset="0"/>
                          <a:ea typeface="+mn-ea"/>
                          <a:cs typeface="+mn-cs"/>
                        </a:rPr>
                        <a:t>并赋值为</a:t>
                      </a:r>
                      <a:r>
                        <a:rPr lang="en-US" altLang="zh-CN" sz="1600" b="1" kern="1200" dirty="0">
                          <a:solidFill>
                            <a:schemeClr val="lt1"/>
                          </a:solidFill>
                          <a:effectLst/>
                          <a:latin typeface="Consolas" panose="020B0609020204030204" pitchFamily="49" charset="0"/>
                          <a:ea typeface="+mn-ea"/>
                          <a:cs typeface="+mn-cs"/>
                        </a:rPr>
                        <a:t>1</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b = 6                                               #</a:t>
                      </a:r>
                      <a:r>
                        <a:rPr lang="zh-CN" altLang="zh-CN" sz="1600" b="1" kern="1200" dirty="0">
                          <a:solidFill>
                            <a:schemeClr val="lt1"/>
                          </a:solidFill>
                          <a:effectLst/>
                          <a:latin typeface="Consolas" panose="020B0609020204030204" pitchFamily="49" charset="0"/>
                          <a:ea typeface="+mn-ea"/>
                          <a:cs typeface="+mn-cs"/>
                        </a:rPr>
                        <a:t>定义变量</a:t>
                      </a:r>
                      <a:r>
                        <a:rPr lang="en-US" altLang="zh-CN" sz="1600" b="1" kern="1200" dirty="0">
                          <a:solidFill>
                            <a:schemeClr val="lt1"/>
                          </a:solidFill>
                          <a:effectLst/>
                          <a:latin typeface="Consolas" panose="020B0609020204030204" pitchFamily="49" charset="0"/>
                          <a:ea typeface="+mn-ea"/>
                          <a:cs typeface="+mn-cs"/>
                        </a:rPr>
                        <a:t>b</a:t>
                      </a:r>
                      <a:r>
                        <a:rPr lang="zh-CN" altLang="zh-CN" sz="1600" b="1" kern="1200" dirty="0">
                          <a:solidFill>
                            <a:schemeClr val="lt1"/>
                          </a:solidFill>
                          <a:effectLst/>
                          <a:latin typeface="Consolas" panose="020B0609020204030204" pitchFamily="49" charset="0"/>
                          <a:ea typeface="+mn-ea"/>
                          <a:cs typeface="+mn-cs"/>
                        </a:rPr>
                        <a:t>并赋值为</a:t>
                      </a:r>
                      <a:r>
                        <a:rPr lang="en-US" altLang="zh-CN" sz="1600" b="1" kern="1200" dirty="0">
                          <a:solidFill>
                            <a:schemeClr val="lt1"/>
                          </a:solidFill>
                          <a:effectLst/>
                          <a:latin typeface="Consolas" panose="020B0609020204030204" pitchFamily="49" charset="0"/>
                          <a:ea typeface="+mn-ea"/>
                          <a:cs typeface="+mn-cs"/>
                        </a:rPr>
                        <a:t>6</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list = [1, 2, 3, 4, 5 ]                             #</a:t>
                      </a:r>
                      <a:r>
                        <a:rPr lang="zh-CN" altLang="zh-CN" sz="1600" b="1" kern="1200" dirty="0">
                          <a:solidFill>
                            <a:schemeClr val="lt1"/>
                          </a:solidFill>
                          <a:effectLst/>
                          <a:latin typeface="Consolas" panose="020B0609020204030204" pitchFamily="49" charset="0"/>
                          <a:ea typeface="+mn-ea"/>
                          <a:cs typeface="+mn-cs"/>
                        </a:rPr>
                        <a:t>定义列表</a:t>
                      </a:r>
                      <a:r>
                        <a:rPr lang="en-US" altLang="zh-CN" sz="1600" b="1" kern="1200" dirty="0">
                          <a:solidFill>
                            <a:schemeClr val="lt1"/>
                          </a:solidFill>
                          <a:effectLst/>
                          <a:latin typeface="Consolas" panose="020B0609020204030204" pitchFamily="49" charset="0"/>
                          <a:ea typeface="+mn-ea"/>
                          <a:cs typeface="+mn-cs"/>
                        </a:rPr>
                        <a:t>list</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if ( a in list ):                                   #</a:t>
                      </a:r>
                      <a:r>
                        <a:rPr lang="zh-CN" altLang="zh-CN" sz="1600" b="1" kern="1200" dirty="0">
                          <a:solidFill>
                            <a:schemeClr val="lt1"/>
                          </a:solidFill>
                          <a:effectLst/>
                          <a:latin typeface="Consolas" panose="020B0609020204030204" pitchFamily="49" charset="0"/>
                          <a:ea typeface="+mn-ea"/>
                          <a:cs typeface="+mn-cs"/>
                        </a:rPr>
                        <a:t>判断</a:t>
                      </a:r>
                      <a:r>
                        <a:rPr lang="en-US" altLang="zh-CN" sz="1600" b="1" kern="1200" dirty="0">
                          <a:solidFill>
                            <a:schemeClr val="lt1"/>
                          </a:solidFill>
                          <a:effectLst/>
                          <a:latin typeface="Consolas" panose="020B0609020204030204" pitchFamily="49" charset="0"/>
                          <a:ea typeface="+mn-ea"/>
                          <a:cs typeface="+mn-cs"/>
                        </a:rPr>
                        <a:t>list</a:t>
                      </a:r>
                      <a:r>
                        <a:rPr lang="zh-CN" altLang="zh-CN" sz="1600" b="1" kern="1200" dirty="0">
                          <a:solidFill>
                            <a:schemeClr val="lt1"/>
                          </a:solidFill>
                          <a:effectLst/>
                          <a:latin typeface="Consolas" panose="020B0609020204030204" pitchFamily="49" charset="0"/>
                          <a:ea typeface="+mn-ea"/>
                          <a:cs typeface="+mn-cs"/>
                        </a:rPr>
                        <a:t>中是否含</a:t>
                      </a:r>
                      <a:r>
                        <a:rPr lang="en-US" altLang="zh-CN" sz="1600" b="1" kern="1200" dirty="0">
                          <a:solidFill>
                            <a:schemeClr val="lt1"/>
                          </a:solidFill>
                          <a:effectLst/>
                          <a:latin typeface="Consolas" panose="020B0609020204030204" pitchFamily="49" charset="0"/>
                          <a:ea typeface="+mn-ea"/>
                          <a:cs typeface="+mn-cs"/>
                        </a:rPr>
                        <a:t>1</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       print ("</a:t>
                      </a:r>
                      <a:r>
                        <a:rPr lang="zh-CN" altLang="zh-CN" sz="1600" b="1" kern="1200" dirty="0">
                          <a:solidFill>
                            <a:schemeClr val="lt1"/>
                          </a:solidFill>
                          <a:effectLst/>
                          <a:latin typeface="Consolas" panose="020B0609020204030204" pitchFamily="49" charset="0"/>
                          <a:ea typeface="+mn-ea"/>
                          <a:cs typeface="+mn-cs"/>
                        </a:rPr>
                        <a:t>变量</a:t>
                      </a:r>
                      <a:r>
                        <a:rPr lang="en-US" altLang="zh-CN" sz="1600" b="1" kern="1200" dirty="0">
                          <a:solidFill>
                            <a:schemeClr val="lt1"/>
                          </a:solidFill>
                          <a:effectLst/>
                          <a:latin typeface="Consolas" panose="020B0609020204030204" pitchFamily="49" charset="0"/>
                          <a:ea typeface="+mn-ea"/>
                          <a:cs typeface="+mn-cs"/>
                        </a:rPr>
                        <a:t> a </a:t>
                      </a:r>
                      <a:r>
                        <a:rPr lang="zh-CN" altLang="zh-CN" sz="1600" b="1" kern="1200" dirty="0">
                          <a:solidFill>
                            <a:schemeClr val="lt1"/>
                          </a:solidFill>
                          <a:effectLst/>
                          <a:latin typeface="Consolas" panose="020B0609020204030204" pitchFamily="49" charset="0"/>
                          <a:ea typeface="+mn-ea"/>
                          <a:cs typeface="+mn-cs"/>
                        </a:rPr>
                        <a:t>在给定的列表中</a:t>
                      </a:r>
                      <a:r>
                        <a:rPr lang="en-US" altLang="zh-CN" sz="1600" b="1" kern="1200" dirty="0">
                          <a:solidFill>
                            <a:schemeClr val="lt1"/>
                          </a:solidFill>
                          <a:effectLst/>
                          <a:latin typeface="Consolas" panose="020B0609020204030204" pitchFamily="49" charset="0"/>
                          <a:ea typeface="+mn-ea"/>
                          <a:cs typeface="+mn-cs"/>
                        </a:rPr>
                        <a:t> list </a:t>
                      </a:r>
                      <a:r>
                        <a:rPr lang="zh-CN" altLang="zh-CN" sz="1600" b="1" kern="1200" dirty="0">
                          <a:solidFill>
                            <a:schemeClr val="lt1"/>
                          </a:solidFill>
                          <a:effectLst/>
                          <a:latin typeface="Consolas" panose="020B0609020204030204" pitchFamily="49" charset="0"/>
                          <a:ea typeface="+mn-ea"/>
                          <a:cs typeface="+mn-cs"/>
                        </a:rPr>
                        <a:t>中</a:t>
                      </a:r>
                      <a:r>
                        <a:rPr lang="en-US" altLang="zh-CN" sz="1600" b="1" kern="1200" dirty="0">
                          <a:solidFill>
                            <a:schemeClr val="lt1"/>
                          </a:solidFill>
                          <a:effectLst/>
                          <a:latin typeface="Consolas" panose="020B0609020204030204" pitchFamily="49" charset="0"/>
                          <a:ea typeface="+mn-ea"/>
                          <a:cs typeface="+mn-cs"/>
                        </a:rPr>
                        <a:t>")</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else:</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       print ("</a:t>
                      </a:r>
                      <a:r>
                        <a:rPr lang="zh-CN" altLang="zh-CN" sz="1600" b="1" kern="1200" dirty="0">
                          <a:solidFill>
                            <a:schemeClr val="lt1"/>
                          </a:solidFill>
                          <a:effectLst/>
                          <a:latin typeface="Consolas" panose="020B0609020204030204" pitchFamily="49" charset="0"/>
                          <a:ea typeface="+mn-ea"/>
                          <a:cs typeface="+mn-cs"/>
                        </a:rPr>
                        <a:t>变量</a:t>
                      </a:r>
                      <a:r>
                        <a:rPr lang="en-US" altLang="zh-CN" sz="1600" b="1" kern="1200" dirty="0">
                          <a:solidFill>
                            <a:schemeClr val="lt1"/>
                          </a:solidFill>
                          <a:effectLst/>
                          <a:latin typeface="Consolas" panose="020B0609020204030204" pitchFamily="49" charset="0"/>
                          <a:ea typeface="+mn-ea"/>
                          <a:cs typeface="+mn-cs"/>
                        </a:rPr>
                        <a:t> a </a:t>
                      </a:r>
                      <a:r>
                        <a:rPr lang="zh-CN" altLang="zh-CN" sz="1600" b="1" kern="1200" dirty="0">
                          <a:solidFill>
                            <a:schemeClr val="lt1"/>
                          </a:solidFill>
                          <a:effectLst/>
                          <a:latin typeface="Consolas" panose="020B0609020204030204" pitchFamily="49" charset="0"/>
                          <a:ea typeface="+mn-ea"/>
                          <a:cs typeface="+mn-cs"/>
                        </a:rPr>
                        <a:t>不在给定的列表中</a:t>
                      </a:r>
                      <a:r>
                        <a:rPr lang="en-US" altLang="zh-CN" sz="1600" b="1" kern="1200" dirty="0">
                          <a:solidFill>
                            <a:schemeClr val="lt1"/>
                          </a:solidFill>
                          <a:effectLst/>
                          <a:latin typeface="Consolas" panose="020B0609020204030204" pitchFamily="49" charset="0"/>
                          <a:ea typeface="+mn-ea"/>
                          <a:cs typeface="+mn-cs"/>
                        </a:rPr>
                        <a:t> list </a:t>
                      </a:r>
                      <a:r>
                        <a:rPr lang="zh-CN" altLang="zh-CN" sz="1600" b="1" kern="1200" dirty="0">
                          <a:solidFill>
                            <a:schemeClr val="lt1"/>
                          </a:solidFill>
                          <a:effectLst/>
                          <a:latin typeface="Consolas" panose="020B0609020204030204" pitchFamily="49" charset="0"/>
                          <a:ea typeface="+mn-ea"/>
                          <a:cs typeface="+mn-cs"/>
                        </a:rPr>
                        <a:t>中</a:t>
                      </a:r>
                      <a:r>
                        <a:rPr lang="en-US" altLang="zh-CN" sz="1600" b="1" kern="1200" dirty="0">
                          <a:solidFill>
                            <a:schemeClr val="lt1"/>
                          </a:solidFill>
                          <a:effectLst/>
                          <a:latin typeface="Consolas" panose="020B0609020204030204" pitchFamily="49" charset="0"/>
                          <a:ea typeface="+mn-ea"/>
                          <a:cs typeface="+mn-cs"/>
                        </a:rPr>
                        <a:t>")</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if ( b not in list ):                               #</a:t>
                      </a:r>
                      <a:r>
                        <a:rPr lang="zh-CN" altLang="zh-CN" sz="1600" b="1" kern="1200" dirty="0">
                          <a:solidFill>
                            <a:schemeClr val="lt1"/>
                          </a:solidFill>
                          <a:effectLst/>
                          <a:latin typeface="Consolas" panose="020B0609020204030204" pitchFamily="49" charset="0"/>
                          <a:ea typeface="+mn-ea"/>
                          <a:cs typeface="+mn-cs"/>
                        </a:rPr>
                        <a:t>判断</a:t>
                      </a:r>
                      <a:r>
                        <a:rPr lang="en-US" altLang="zh-CN" sz="1600" b="1" kern="1200" dirty="0">
                          <a:solidFill>
                            <a:schemeClr val="lt1"/>
                          </a:solidFill>
                          <a:effectLst/>
                          <a:latin typeface="Consolas" panose="020B0609020204030204" pitchFamily="49" charset="0"/>
                          <a:ea typeface="+mn-ea"/>
                          <a:cs typeface="+mn-cs"/>
                        </a:rPr>
                        <a:t>list</a:t>
                      </a:r>
                      <a:r>
                        <a:rPr lang="zh-CN" altLang="zh-CN" sz="1600" b="1" kern="1200" dirty="0">
                          <a:solidFill>
                            <a:schemeClr val="lt1"/>
                          </a:solidFill>
                          <a:effectLst/>
                          <a:latin typeface="Consolas" panose="020B0609020204030204" pitchFamily="49" charset="0"/>
                          <a:ea typeface="+mn-ea"/>
                          <a:cs typeface="+mn-cs"/>
                        </a:rPr>
                        <a:t>中是否含</a:t>
                      </a:r>
                      <a:r>
                        <a:rPr lang="en-US" altLang="zh-CN" sz="1600" b="1" kern="1200" dirty="0">
                          <a:solidFill>
                            <a:schemeClr val="lt1"/>
                          </a:solidFill>
                          <a:effectLst/>
                          <a:latin typeface="Consolas" panose="020B0609020204030204" pitchFamily="49" charset="0"/>
                          <a:ea typeface="+mn-ea"/>
                          <a:cs typeface="+mn-cs"/>
                        </a:rPr>
                        <a:t>6</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       print ("</a:t>
                      </a:r>
                      <a:r>
                        <a:rPr lang="zh-CN" altLang="zh-CN" sz="1600" b="1" kern="1200" dirty="0">
                          <a:solidFill>
                            <a:schemeClr val="lt1"/>
                          </a:solidFill>
                          <a:effectLst/>
                          <a:latin typeface="Consolas" panose="020B0609020204030204" pitchFamily="49" charset="0"/>
                          <a:ea typeface="+mn-ea"/>
                          <a:cs typeface="+mn-cs"/>
                        </a:rPr>
                        <a:t>变量</a:t>
                      </a:r>
                      <a:r>
                        <a:rPr lang="en-US" altLang="zh-CN" sz="1600" b="1" kern="1200" dirty="0">
                          <a:solidFill>
                            <a:schemeClr val="lt1"/>
                          </a:solidFill>
                          <a:effectLst/>
                          <a:latin typeface="Consolas" panose="020B0609020204030204" pitchFamily="49" charset="0"/>
                          <a:ea typeface="+mn-ea"/>
                          <a:cs typeface="+mn-cs"/>
                        </a:rPr>
                        <a:t> b </a:t>
                      </a:r>
                      <a:r>
                        <a:rPr lang="zh-CN" altLang="zh-CN" sz="1600" b="1" kern="1200" dirty="0">
                          <a:solidFill>
                            <a:schemeClr val="lt1"/>
                          </a:solidFill>
                          <a:effectLst/>
                          <a:latin typeface="Consolas" panose="020B0609020204030204" pitchFamily="49" charset="0"/>
                          <a:ea typeface="+mn-ea"/>
                          <a:cs typeface="+mn-cs"/>
                        </a:rPr>
                        <a:t>不在给定的列表中</a:t>
                      </a:r>
                      <a:r>
                        <a:rPr lang="en-US" altLang="zh-CN" sz="1600" b="1" kern="1200" dirty="0">
                          <a:solidFill>
                            <a:schemeClr val="lt1"/>
                          </a:solidFill>
                          <a:effectLst/>
                          <a:latin typeface="Consolas" panose="020B0609020204030204" pitchFamily="49" charset="0"/>
                          <a:ea typeface="+mn-ea"/>
                          <a:cs typeface="+mn-cs"/>
                        </a:rPr>
                        <a:t> list </a:t>
                      </a:r>
                      <a:r>
                        <a:rPr lang="zh-CN" altLang="zh-CN" sz="1600" b="1" kern="1200" dirty="0">
                          <a:solidFill>
                            <a:schemeClr val="lt1"/>
                          </a:solidFill>
                          <a:effectLst/>
                          <a:latin typeface="Consolas" panose="020B0609020204030204" pitchFamily="49" charset="0"/>
                          <a:ea typeface="+mn-ea"/>
                          <a:cs typeface="+mn-cs"/>
                        </a:rPr>
                        <a:t>中</a:t>
                      </a:r>
                      <a:r>
                        <a:rPr lang="en-US" altLang="zh-CN" sz="1600" b="1" kern="1200" dirty="0">
                          <a:solidFill>
                            <a:schemeClr val="lt1"/>
                          </a:solidFill>
                          <a:effectLst/>
                          <a:latin typeface="Consolas" panose="020B0609020204030204" pitchFamily="49" charset="0"/>
                          <a:ea typeface="+mn-ea"/>
                          <a:cs typeface="+mn-cs"/>
                        </a:rPr>
                        <a:t>")</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else:</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       print ("</a:t>
                      </a:r>
                      <a:r>
                        <a:rPr lang="zh-CN" altLang="zh-CN" sz="1600" b="1" kern="1200" dirty="0">
                          <a:solidFill>
                            <a:schemeClr val="lt1"/>
                          </a:solidFill>
                          <a:effectLst/>
                          <a:latin typeface="Consolas" panose="020B0609020204030204" pitchFamily="49" charset="0"/>
                          <a:ea typeface="+mn-ea"/>
                          <a:cs typeface="+mn-cs"/>
                        </a:rPr>
                        <a:t>变量</a:t>
                      </a:r>
                      <a:r>
                        <a:rPr lang="en-US" altLang="zh-CN" sz="1600" b="1" kern="1200" dirty="0">
                          <a:solidFill>
                            <a:schemeClr val="lt1"/>
                          </a:solidFill>
                          <a:effectLst/>
                          <a:latin typeface="Consolas" panose="020B0609020204030204" pitchFamily="49" charset="0"/>
                          <a:ea typeface="+mn-ea"/>
                          <a:cs typeface="+mn-cs"/>
                        </a:rPr>
                        <a:t> b </a:t>
                      </a:r>
                      <a:r>
                        <a:rPr lang="zh-CN" altLang="zh-CN" sz="1600" b="1" kern="1200" dirty="0">
                          <a:solidFill>
                            <a:schemeClr val="lt1"/>
                          </a:solidFill>
                          <a:effectLst/>
                          <a:latin typeface="Consolas" panose="020B0609020204030204" pitchFamily="49" charset="0"/>
                          <a:ea typeface="+mn-ea"/>
                          <a:cs typeface="+mn-cs"/>
                        </a:rPr>
                        <a:t>在给定的列表中</a:t>
                      </a:r>
                      <a:r>
                        <a:rPr lang="en-US" altLang="zh-CN" sz="1600" b="1" kern="1200" dirty="0">
                          <a:solidFill>
                            <a:schemeClr val="lt1"/>
                          </a:solidFill>
                          <a:effectLst/>
                          <a:latin typeface="Consolas" panose="020B0609020204030204" pitchFamily="49" charset="0"/>
                          <a:ea typeface="+mn-ea"/>
                          <a:cs typeface="+mn-cs"/>
                        </a:rPr>
                        <a:t> list </a:t>
                      </a:r>
                      <a:r>
                        <a:rPr lang="zh-CN" altLang="zh-CN" sz="1600" b="1" kern="1200" dirty="0">
                          <a:solidFill>
                            <a:schemeClr val="lt1"/>
                          </a:solidFill>
                          <a:effectLst/>
                          <a:latin typeface="Consolas" panose="020B0609020204030204" pitchFamily="49" charset="0"/>
                          <a:ea typeface="+mn-ea"/>
                          <a:cs typeface="+mn-cs"/>
                        </a:rPr>
                        <a:t>中</a:t>
                      </a:r>
                      <a:r>
                        <a:rPr lang="en-US" altLang="zh-CN" sz="1600" b="1" kern="1200" dirty="0">
                          <a:solidFill>
                            <a:schemeClr val="lt1"/>
                          </a:solidFill>
                          <a:effectLst/>
                          <a:latin typeface="Consolas" panose="020B0609020204030204" pitchFamily="49" charset="0"/>
                          <a:ea typeface="+mn-ea"/>
                          <a:cs typeface="+mn-cs"/>
                        </a:rPr>
                        <a:t>")</a:t>
                      </a: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A3D2A7A3-1840-4F49-97B9-F74CEA2FEEFF}"/>
              </a:ext>
            </a:extLst>
          </p:cNvPr>
          <p:cNvSpPr/>
          <p:nvPr/>
        </p:nvSpPr>
        <p:spPr>
          <a:xfrm>
            <a:off x="1120941" y="5910956"/>
            <a:ext cx="9980681" cy="584775"/>
          </a:xfrm>
          <a:prstGeom prst="rect">
            <a:avLst/>
          </a:prstGeom>
        </p:spPr>
        <p:txBody>
          <a:bodyPr wrap="square">
            <a:spAutoFit/>
          </a:bodyPr>
          <a:lstStyle/>
          <a:p>
            <a:r>
              <a:rPr lang="zh-CN" altLang="en-US" sz="1600" dirty="0">
                <a:latin typeface="Consolas" panose="020B0609020204030204" pitchFamily="49" charset="0"/>
              </a:rPr>
              <a:t>变量 </a:t>
            </a:r>
            <a:r>
              <a:rPr lang="en-US" altLang="zh-CN" sz="1600" dirty="0">
                <a:latin typeface="Consolas" panose="020B0609020204030204" pitchFamily="49" charset="0"/>
              </a:rPr>
              <a:t>a </a:t>
            </a:r>
            <a:r>
              <a:rPr lang="zh-CN" altLang="en-US" sz="1600" dirty="0">
                <a:latin typeface="Consolas" panose="020B0609020204030204" pitchFamily="49" charset="0"/>
              </a:rPr>
              <a:t>在给定的列表中 </a:t>
            </a:r>
            <a:r>
              <a:rPr lang="en-US" altLang="zh-CN" sz="1600" dirty="0">
                <a:latin typeface="Consolas" panose="020B0609020204030204" pitchFamily="49" charset="0"/>
              </a:rPr>
              <a:t>list </a:t>
            </a:r>
            <a:r>
              <a:rPr lang="zh-CN" altLang="en-US" sz="1600" dirty="0">
                <a:latin typeface="Consolas" panose="020B0609020204030204" pitchFamily="49" charset="0"/>
              </a:rPr>
              <a:t>中</a:t>
            </a:r>
          </a:p>
          <a:p>
            <a:r>
              <a:rPr lang="zh-CN" altLang="en-US" sz="1600" dirty="0">
                <a:latin typeface="Consolas" panose="020B0609020204030204" pitchFamily="49" charset="0"/>
              </a:rPr>
              <a:t>变量 </a:t>
            </a:r>
            <a:r>
              <a:rPr lang="en-US" altLang="zh-CN" sz="1600" dirty="0">
                <a:latin typeface="Consolas" panose="020B0609020204030204" pitchFamily="49" charset="0"/>
              </a:rPr>
              <a:t>b </a:t>
            </a:r>
            <a:r>
              <a:rPr lang="zh-CN" altLang="en-US" sz="1600" dirty="0">
                <a:latin typeface="Consolas" panose="020B0609020204030204" pitchFamily="49" charset="0"/>
              </a:rPr>
              <a:t>不在给定的列表中 </a:t>
            </a:r>
            <a:r>
              <a:rPr lang="en-US" altLang="zh-CN" sz="1600" dirty="0">
                <a:latin typeface="Consolas" panose="020B0609020204030204" pitchFamily="49" charset="0"/>
              </a:rPr>
              <a:t>list </a:t>
            </a:r>
            <a:r>
              <a:rPr lang="zh-CN" altLang="en-US" sz="1600" dirty="0">
                <a:latin typeface="Consolas" panose="020B0609020204030204" pitchFamily="49" charset="0"/>
              </a:rPr>
              <a:t>中</a:t>
            </a:r>
          </a:p>
        </p:txBody>
      </p:sp>
    </p:spTree>
    <p:extLst>
      <p:ext uri="{BB962C8B-B14F-4D97-AF65-F5344CB8AC3E}">
        <p14:creationId xmlns:p14="http://schemas.microsoft.com/office/powerpoint/2010/main" val="303604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a:p>
            <a:pPr>
              <a:lnSpc>
                <a:spcPct val="100000"/>
              </a:lnSpc>
              <a:buFont typeface="Wingdings" panose="05000000000000000000" pitchFamily="2" charset="2"/>
              <a:buChar char="Ø"/>
            </a:pPr>
            <a:r>
              <a:rPr lang="zh-CN" altLang="en-US" sz="1800" dirty="0"/>
              <a:t>身份运算符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37741" y="2883440"/>
            <a:ext cx="9982200" cy="344308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身份运算符一般用于比较两个对象的存储单元是否相同，在</a:t>
            </a:r>
            <a:r>
              <a:rPr lang="en-US" altLang="zh-CN" sz="1800" dirty="0"/>
              <a:t>Python</a:t>
            </a:r>
            <a:r>
              <a:rPr lang="zh-CN" altLang="en-US" sz="1800" dirty="0"/>
              <a:t>中的身份运算符有</a:t>
            </a:r>
            <a:r>
              <a:rPr lang="en-US" altLang="zh-CN" sz="1800" dirty="0"/>
              <a:t>is</a:t>
            </a:r>
            <a:r>
              <a:rPr lang="zh-CN" altLang="en-US" sz="1800" dirty="0"/>
              <a:t>和</a:t>
            </a:r>
            <a:r>
              <a:rPr lang="en-US" altLang="zh-CN" sz="1800" dirty="0"/>
              <a:t>is not</a:t>
            </a:r>
            <a:r>
              <a:rPr lang="zh-CN" altLang="en-US" sz="1800" dirty="0"/>
              <a:t>，用来判断两个标识符是否引用自同一对象。</a:t>
            </a:r>
          </a:p>
          <a:p>
            <a:pPr lvl="1" algn="just">
              <a:lnSpc>
                <a:spcPct val="160000"/>
              </a:lnSpc>
              <a:spcBef>
                <a:spcPts val="0"/>
              </a:spcBef>
            </a:pPr>
            <a:r>
              <a:rPr lang="en-US" altLang="zh-CN" sz="1800" dirty="0"/>
              <a:t>is</a:t>
            </a:r>
            <a:r>
              <a:rPr lang="zh-CN" altLang="en-US" sz="1800" dirty="0"/>
              <a:t>：判断两个标识符是不是引用自一个对象（同一块内存空间）；</a:t>
            </a:r>
          </a:p>
          <a:p>
            <a:pPr marL="457200" lvl="1" indent="0" algn="just">
              <a:lnSpc>
                <a:spcPct val="160000"/>
              </a:lnSpc>
              <a:spcBef>
                <a:spcPts val="0"/>
              </a:spcBef>
              <a:buNone/>
            </a:pPr>
            <a:r>
              <a:rPr lang="en-US" altLang="zh-CN" sz="1800" dirty="0"/>
              <a:t>  x is y</a:t>
            </a:r>
            <a:r>
              <a:rPr lang="zh-CN" altLang="en-US" sz="1800" dirty="0"/>
              <a:t>，类似于</a:t>
            </a:r>
            <a:r>
              <a:rPr lang="en-US" altLang="zh-CN" sz="1800" dirty="0"/>
              <a:t>id(x) == id(y)</a:t>
            </a:r>
            <a:r>
              <a:rPr lang="zh-CN" altLang="en-US" sz="1800" dirty="0"/>
              <a:t>，如果引用的是同一个对象则返回</a:t>
            </a:r>
            <a:r>
              <a:rPr lang="en-US" altLang="zh-CN" sz="1800" dirty="0"/>
              <a:t>True</a:t>
            </a:r>
            <a:r>
              <a:rPr lang="zh-CN" altLang="en-US" sz="1800" dirty="0"/>
              <a:t>，否则返回</a:t>
            </a:r>
            <a:r>
              <a:rPr lang="en-US" altLang="zh-CN" sz="1800" dirty="0"/>
              <a:t>False</a:t>
            </a:r>
            <a:r>
              <a:rPr lang="zh-CN" altLang="en-US" sz="1800" dirty="0"/>
              <a:t>。</a:t>
            </a:r>
          </a:p>
          <a:p>
            <a:pPr lvl="1" algn="just">
              <a:lnSpc>
                <a:spcPct val="160000"/>
              </a:lnSpc>
              <a:spcBef>
                <a:spcPts val="0"/>
              </a:spcBef>
            </a:pPr>
            <a:r>
              <a:rPr lang="en-US" altLang="zh-CN" sz="1800" dirty="0"/>
              <a:t>is not</a:t>
            </a:r>
            <a:r>
              <a:rPr lang="zh-CN" altLang="en-US" sz="1800" dirty="0"/>
              <a:t>：判断两个标识符是不是引用自不同对象（同一块内存空间）。</a:t>
            </a:r>
          </a:p>
          <a:p>
            <a:pPr marL="457200" lvl="1" indent="0" algn="just">
              <a:lnSpc>
                <a:spcPct val="160000"/>
              </a:lnSpc>
              <a:spcBef>
                <a:spcPts val="0"/>
              </a:spcBef>
              <a:buNone/>
            </a:pPr>
            <a:r>
              <a:rPr lang="en-US" altLang="zh-CN" sz="1800" dirty="0"/>
              <a:t>  x is not y</a:t>
            </a:r>
            <a:r>
              <a:rPr lang="zh-CN" altLang="en-US" sz="1800" dirty="0"/>
              <a:t>，类似于</a:t>
            </a:r>
            <a:r>
              <a:rPr lang="en-US" altLang="zh-CN" sz="1800" dirty="0"/>
              <a:t>id(a) != id(b)</a:t>
            </a:r>
            <a:r>
              <a:rPr lang="zh-CN" altLang="en-US" sz="1800" dirty="0"/>
              <a:t>，如果引用的不是同一个对象则返回结果</a:t>
            </a:r>
            <a:r>
              <a:rPr lang="en-US" altLang="zh-CN" sz="1800" dirty="0"/>
              <a:t>True</a:t>
            </a:r>
            <a:r>
              <a:rPr lang="zh-CN" altLang="en-US" sz="1800" dirty="0"/>
              <a:t>，否则返回</a:t>
            </a:r>
            <a:r>
              <a:rPr lang="en-US" altLang="zh-CN" sz="1800" dirty="0"/>
              <a:t>False</a:t>
            </a:r>
            <a:r>
              <a:rPr lang="zh-CN" altLang="en-US" sz="1800" dirty="0"/>
              <a:t>。</a:t>
            </a:r>
          </a:p>
        </p:txBody>
      </p:sp>
    </p:spTree>
    <p:extLst>
      <p:ext uri="{BB962C8B-B14F-4D97-AF65-F5344CB8AC3E}">
        <p14:creationId xmlns:p14="http://schemas.microsoft.com/office/powerpoint/2010/main" val="282116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a:p>
            <a:pPr>
              <a:lnSpc>
                <a:spcPct val="100000"/>
              </a:lnSpc>
              <a:buFont typeface="Wingdings" panose="05000000000000000000" pitchFamily="2" charset="2"/>
              <a:buChar char="Ø"/>
            </a:pPr>
            <a:r>
              <a:rPr lang="zh-CN" altLang="en-US" sz="1800" dirty="0"/>
              <a:t>身份运算符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276620"/>
            <a:ext cx="9982200" cy="103355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0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例如，下面两个代码都判断</a:t>
            </a:r>
            <a:r>
              <a:rPr lang="en-US" altLang="zh-CN" sz="1800" dirty="0"/>
              <a:t>a</a:t>
            </a:r>
            <a:r>
              <a:rPr lang="zh-CN" altLang="en-US" sz="1800" dirty="0"/>
              <a:t>、</a:t>
            </a:r>
            <a:r>
              <a:rPr lang="en-US" altLang="zh-CN" sz="1800" dirty="0"/>
              <a:t>b</a:t>
            </a:r>
            <a:r>
              <a:rPr lang="zh-CN" altLang="en-US" sz="1800" dirty="0"/>
              <a:t>和</a:t>
            </a:r>
            <a:r>
              <a:rPr lang="en-US" altLang="zh-CN" sz="1800" dirty="0"/>
              <a:t>c</a:t>
            </a:r>
            <a:r>
              <a:rPr lang="zh-CN" altLang="en-US" sz="1800" dirty="0"/>
              <a:t>是否引自同一个对象的代码，其中一个将变量赋值为小整数</a:t>
            </a:r>
            <a:r>
              <a:rPr lang="en-US" altLang="zh-CN" sz="1800" dirty="0"/>
              <a:t>1</a:t>
            </a:r>
            <a:r>
              <a:rPr lang="zh-CN" altLang="en-US" sz="1800" dirty="0"/>
              <a:t>，后一个将变量赋值大一点的整数</a:t>
            </a:r>
            <a:r>
              <a:rPr lang="en-US" altLang="zh-CN" sz="1800" dirty="0"/>
              <a:t>2020</a:t>
            </a:r>
            <a:r>
              <a:rPr lang="zh-CN" altLang="en-US" sz="1800" dirty="0"/>
              <a:t>，其运行结果却有所不同。</a:t>
            </a:r>
            <a:endParaRPr lang="en-US" altLang="zh-CN" sz="1800" dirty="0"/>
          </a:p>
        </p:txBody>
      </p:sp>
      <p:graphicFrame>
        <p:nvGraphicFramePr>
          <p:cNvPr id="6" name="表格 5">
            <a:extLst>
              <a:ext uri="{FF2B5EF4-FFF2-40B4-BE49-F238E27FC236}">
                <a16:creationId xmlns:a16="http://schemas.microsoft.com/office/drawing/2014/main" id="{239CDA11-F97F-464E-A4FD-C30B87ACC8E6}"/>
              </a:ext>
            </a:extLst>
          </p:cNvPr>
          <p:cNvGraphicFramePr>
            <a:graphicFrameLocks noGrp="1"/>
          </p:cNvGraphicFramePr>
          <p:nvPr>
            <p:extLst>
              <p:ext uri="{D42A27DB-BD31-4B8C-83A1-F6EECF244321}">
                <p14:modId xmlns:p14="http://schemas.microsoft.com/office/powerpoint/2010/main" val="856241813"/>
              </p:ext>
            </p:extLst>
          </p:nvPr>
        </p:nvGraphicFramePr>
        <p:xfrm>
          <a:off x="1104141" y="2930928"/>
          <a:ext cx="4991859" cy="2834640"/>
        </p:xfrm>
        <a:graphic>
          <a:graphicData uri="http://schemas.openxmlformats.org/drawingml/2006/table">
            <a:tbl>
              <a:tblPr firstRow="1" bandRow="1">
                <a:tableStyleId>{5C22544A-7EE6-4342-B048-85BDC9FD1C3A}</a:tableStyleId>
              </a:tblPr>
              <a:tblGrid>
                <a:gridCol w="4991859">
                  <a:extLst>
                    <a:ext uri="{9D8B030D-6E8A-4147-A177-3AD203B41FA5}">
                      <a16:colId xmlns:a16="http://schemas.microsoft.com/office/drawing/2014/main" val="1478211251"/>
                    </a:ext>
                  </a:extLst>
                </a:gridCol>
              </a:tblGrid>
              <a:tr h="470667">
                <a:tc>
                  <a:txBody>
                    <a:bodyPr/>
                    <a:lstStyle/>
                    <a:p>
                      <a:r>
                        <a:rPr lang="en-US" altLang="zh-CN" sz="1200" b="1" kern="1200" dirty="0">
                          <a:solidFill>
                            <a:schemeClr val="lt1"/>
                          </a:solidFill>
                          <a:effectLst/>
                          <a:latin typeface="+mn-lt"/>
                          <a:ea typeface="+mn-ea"/>
                          <a:cs typeface="+mn-cs"/>
                        </a:rPr>
                        <a:t>a = 1                          #</a:t>
                      </a:r>
                      <a:r>
                        <a:rPr lang="zh-CN" altLang="zh-CN" sz="1200" b="1" kern="1200" dirty="0">
                          <a:solidFill>
                            <a:schemeClr val="lt1"/>
                          </a:solidFill>
                          <a:effectLst/>
                          <a:latin typeface="+mn-lt"/>
                          <a:ea typeface="+mn-ea"/>
                          <a:cs typeface="+mn-cs"/>
                        </a:rPr>
                        <a:t>定义变量</a:t>
                      </a:r>
                      <a:r>
                        <a:rPr lang="en-US" altLang="zh-CN" sz="1200" b="1" kern="1200" dirty="0">
                          <a:solidFill>
                            <a:schemeClr val="lt1"/>
                          </a:solidFill>
                          <a:effectLst/>
                          <a:latin typeface="+mn-lt"/>
                          <a:ea typeface="+mn-ea"/>
                          <a:cs typeface="+mn-cs"/>
                        </a:rPr>
                        <a:t>a</a:t>
                      </a:r>
                      <a:r>
                        <a:rPr lang="zh-CN" altLang="zh-CN" sz="1200" b="1" kern="1200" dirty="0">
                          <a:solidFill>
                            <a:schemeClr val="lt1"/>
                          </a:solidFill>
                          <a:effectLst/>
                          <a:latin typeface="+mn-lt"/>
                          <a:ea typeface="+mn-ea"/>
                          <a:cs typeface="+mn-cs"/>
                        </a:rPr>
                        <a:t>并赋值为整数</a:t>
                      </a:r>
                      <a:r>
                        <a:rPr lang="en-US" altLang="zh-CN" sz="1200" b="1" kern="1200" dirty="0">
                          <a:solidFill>
                            <a:schemeClr val="lt1"/>
                          </a:solidFill>
                          <a:effectLst/>
                          <a:latin typeface="+mn-lt"/>
                          <a:ea typeface="+mn-ea"/>
                          <a:cs typeface="+mn-cs"/>
                        </a:rPr>
                        <a:t>1</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b = 1                          #</a:t>
                      </a:r>
                      <a:r>
                        <a:rPr lang="zh-CN" altLang="zh-CN" sz="1200" b="1" kern="1200" dirty="0">
                          <a:solidFill>
                            <a:schemeClr val="lt1"/>
                          </a:solidFill>
                          <a:effectLst/>
                          <a:latin typeface="+mn-lt"/>
                          <a:ea typeface="+mn-ea"/>
                          <a:cs typeface="+mn-cs"/>
                        </a:rPr>
                        <a:t>定义变量</a:t>
                      </a:r>
                      <a:r>
                        <a:rPr lang="en-US" altLang="zh-CN" sz="1200" b="1" kern="1200" dirty="0">
                          <a:solidFill>
                            <a:schemeClr val="lt1"/>
                          </a:solidFill>
                          <a:effectLst/>
                          <a:latin typeface="+mn-lt"/>
                          <a:ea typeface="+mn-ea"/>
                          <a:cs typeface="+mn-cs"/>
                        </a:rPr>
                        <a:t>b</a:t>
                      </a:r>
                      <a:r>
                        <a:rPr lang="zh-CN" altLang="zh-CN" sz="1200" b="1" kern="1200" dirty="0">
                          <a:solidFill>
                            <a:schemeClr val="lt1"/>
                          </a:solidFill>
                          <a:effectLst/>
                          <a:latin typeface="+mn-lt"/>
                          <a:ea typeface="+mn-ea"/>
                          <a:cs typeface="+mn-cs"/>
                        </a:rPr>
                        <a:t>并赋值为整数</a:t>
                      </a:r>
                      <a:r>
                        <a:rPr lang="en-US" altLang="zh-CN" sz="1200" b="1" kern="1200" dirty="0">
                          <a:solidFill>
                            <a:schemeClr val="lt1"/>
                          </a:solidFill>
                          <a:effectLst/>
                          <a:latin typeface="+mn-lt"/>
                          <a:ea typeface="+mn-ea"/>
                          <a:cs typeface="+mn-cs"/>
                        </a:rPr>
                        <a:t>1</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c = b                        #</a:t>
                      </a:r>
                      <a:r>
                        <a:rPr lang="zh-CN" altLang="zh-CN" sz="1200" b="1" kern="1200" dirty="0">
                          <a:solidFill>
                            <a:schemeClr val="lt1"/>
                          </a:solidFill>
                          <a:effectLst/>
                          <a:latin typeface="+mn-lt"/>
                          <a:ea typeface="+mn-ea"/>
                          <a:cs typeface="+mn-cs"/>
                        </a:rPr>
                        <a:t>定义变量</a:t>
                      </a:r>
                      <a:r>
                        <a:rPr lang="en-US" altLang="zh-CN" sz="1200" b="1" kern="1200" dirty="0">
                          <a:solidFill>
                            <a:schemeClr val="lt1"/>
                          </a:solidFill>
                          <a:effectLst/>
                          <a:latin typeface="+mn-lt"/>
                          <a:ea typeface="+mn-ea"/>
                          <a:cs typeface="+mn-cs"/>
                        </a:rPr>
                        <a:t>c</a:t>
                      </a:r>
                      <a:r>
                        <a:rPr lang="zh-CN" altLang="zh-CN" sz="1200" b="1" kern="1200" dirty="0">
                          <a:solidFill>
                            <a:schemeClr val="lt1"/>
                          </a:solidFill>
                          <a:effectLst/>
                          <a:latin typeface="+mn-lt"/>
                          <a:ea typeface="+mn-ea"/>
                          <a:cs typeface="+mn-cs"/>
                        </a:rPr>
                        <a:t>并赋值为</a:t>
                      </a:r>
                      <a:r>
                        <a:rPr lang="en-US" altLang="zh-CN" sz="1200" b="1" kern="1200" dirty="0">
                          <a:solidFill>
                            <a:schemeClr val="lt1"/>
                          </a:solidFill>
                          <a:effectLst/>
                          <a:latin typeface="+mn-lt"/>
                          <a:ea typeface="+mn-ea"/>
                          <a:cs typeface="+mn-cs"/>
                        </a:rPr>
                        <a:t>b</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if ( a is b ):                 #</a:t>
                      </a:r>
                      <a:r>
                        <a:rPr lang="zh-CN" altLang="zh-CN" sz="1200" b="1" kern="1200" dirty="0">
                          <a:solidFill>
                            <a:schemeClr val="lt1"/>
                          </a:solidFill>
                          <a:effectLst/>
                          <a:latin typeface="+mn-lt"/>
                          <a:ea typeface="+mn-ea"/>
                          <a:cs typeface="+mn-cs"/>
                        </a:rPr>
                        <a:t>判断变量</a:t>
                      </a:r>
                      <a:r>
                        <a:rPr lang="en-US" altLang="zh-CN" sz="1200" b="1" kern="1200" dirty="0">
                          <a:solidFill>
                            <a:schemeClr val="lt1"/>
                          </a:solidFill>
                          <a:effectLst/>
                          <a:latin typeface="+mn-lt"/>
                          <a:ea typeface="+mn-ea"/>
                          <a:cs typeface="+mn-cs"/>
                        </a:rPr>
                        <a:t>a</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b</a:t>
                      </a:r>
                      <a:r>
                        <a:rPr lang="zh-CN" altLang="zh-CN" sz="1200" b="1" kern="1200" dirty="0">
                          <a:solidFill>
                            <a:schemeClr val="lt1"/>
                          </a:solidFill>
                          <a:effectLst/>
                          <a:latin typeface="+mn-lt"/>
                          <a:ea typeface="+mn-ea"/>
                          <a:cs typeface="+mn-cs"/>
                        </a:rPr>
                        <a:t>是否引自同一个对象</a:t>
                      </a:r>
                    </a:p>
                    <a:p>
                      <a:r>
                        <a:rPr lang="en-US" altLang="zh-CN" sz="1200" b="1" kern="1200" dirty="0">
                          <a:solidFill>
                            <a:schemeClr val="lt1"/>
                          </a:solidFill>
                          <a:effectLst/>
                          <a:latin typeface="+mn-lt"/>
                          <a:ea typeface="+mn-ea"/>
                          <a:cs typeface="+mn-cs"/>
                        </a:rPr>
                        <a:t>       print ("a </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 b </a:t>
                      </a:r>
                      <a:r>
                        <a:rPr lang="zh-CN" altLang="zh-CN" sz="1200" b="1" kern="1200" dirty="0">
                          <a:solidFill>
                            <a:schemeClr val="lt1"/>
                          </a:solidFill>
                          <a:effectLst/>
                          <a:latin typeface="+mn-lt"/>
                          <a:ea typeface="+mn-ea"/>
                          <a:cs typeface="+mn-cs"/>
                        </a:rPr>
                        <a:t>有相同的标识</a:t>
                      </a:r>
                      <a:r>
                        <a:rPr lang="en-US" altLang="zh-CN" sz="1200" b="1" kern="1200" dirty="0">
                          <a:solidFill>
                            <a:schemeClr val="lt1"/>
                          </a:solidFill>
                          <a:effectLst/>
                          <a:latin typeface="+mn-lt"/>
                          <a:ea typeface="+mn-ea"/>
                          <a:cs typeface="+mn-cs"/>
                        </a:rPr>
                        <a:t>")</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else:</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       print ("a </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 b </a:t>
                      </a:r>
                      <a:r>
                        <a:rPr lang="zh-CN" altLang="zh-CN" sz="1200" b="1" kern="1200" dirty="0">
                          <a:solidFill>
                            <a:schemeClr val="lt1"/>
                          </a:solidFill>
                          <a:effectLst/>
                          <a:latin typeface="+mn-lt"/>
                          <a:ea typeface="+mn-ea"/>
                          <a:cs typeface="+mn-cs"/>
                        </a:rPr>
                        <a:t>没有相同的标识</a:t>
                      </a:r>
                      <a:r>
                        <a:rPr lang="en-US" altLang="zh-CN" sz="1200" b="1" kern="1200" dirty="0">
                          <a:solidFill>
                            <a:schemeClr val="lt1"/>
                          </a:solidFill>
                          <a:effectLst/>
                          <a:latin typeface="+mn-lt"/>
                          <a:ea typeface="+mn-ea"/>
                          <a:cs typeface="+mn-cs"/>
                        </a:rPr>
                        <a:t>") </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if ( b is c ):                #</a:t>
                      </a:r>
                      <a:r>
                        <a:rPr lang="zh-CN" altLang="zh-CN" sz="1200" b="1" kern="1200" dirty="0">
                          <a:solidFill>
                            <a:schemeClr val="lt1"/>
                          </a:solidFill>
                          <a:effectLst/>
                          <a:latin typeface="+mn-lt"/>
                          <a:ea typeface="+mn-ea"/>
                          <a:cs typeface="+mn-cs"/>
                        </a:rPr>
                        <a:t>判断变量</a:t>
                      </a:r>
                      <a:r>
                        <a:rPr lang="en-US" altLang="zh-CN" sz="1200" b="1" kern="1200" dirty="0">
                          <a:solidFill>
                            <a:schemeClr val="lt1"/>
                          </a:solidFill>
                          <a:effectLst/>
                          <a:latin typeface="+mn-lt"/>
                          <a:ea typeface="+mn-ea"/>
                          <a:cs typeface="+mn-cs"/>
                        </a:rPr>
                        <a:t>b</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c</a:t>
                      </a:r>
                      <a:r>
                        <a:rPr lang="zh-CN" altLang="zh-CN" sz="1200" b="1" kern="1200" dirty="0">
                          <a:solidFill>
                            <a:schemeClr val="lt1"/>
                          </a:solidFill>
                          <a:effectLst/>
                          <a:latin typeface="+mn-lt"/>
                          <a:ea typeface="+mn-ea"/>
                          <a:cs typeface="+mn-cs"/>
                        </a:rPr>
                        <a:t>是否引自同一个对象</a:t>
                      </a:r>
                    </a:p>
                    <a:p>
                      <a:r>
                        <a:rPr lang="en-US" altLang="zh-CN" sz="1200" b="1" kern="1200" dirty="0">
                          <a:solidFill>
                            <a:schemeClr val="lt1"/>
                          </a:solidFill>
                          <a:effectLst/>
                          <a:latin typeface="+mn-lt"/>
                          <a:ea typeface="+mn-ea"/>
                          <a:cs typeface="+mn-cs"/>
                        </a:rPr>
                        <a:t>       print ("b </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 c </a:t>
                      </a:r>
                      <a:r>
                        <a:rPr lang="zh-CN" altLang="zh-CN" sz="1200" b="1" kern="1200" dirty="0">
                          <a:solidFill>
                            <a:schemeClr val="lt1"/>
                          </a:solidFill>
                          <a:effectLst/>
                          <a:latin typeface="+mn-lt"/>
                          <a:ea typeface="+mn-ea"/>
                          <a:cs typeface="+mn-cs"/>
                        </a:rPr>
                        <a:t>有相同的标识</a:t>
                      </a:r>
                      <a:r>
                        <a:rPr lang="en-US" altLang="zh-CN" sz="1200" b="1" kern="1200" dirty="0">
                          <a:solidFill>
                            <a:schemeClr val="lt1"/>
                          </a:solidFill>
                          <a:effectLst/>
                          <a:latin typeface="+mn-lt"/>
                          <a:ea typeface="+mn-ea"/>
                          <a:cs typeface="+mn-cs"/>
                        </a:rPr>
                        <a:t>")</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else:</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       print ("b </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 c </a:t>
                      </a:r>
                      <a:r>
                        <a:rPr lang="zh-CN" altLang="zh-CN" sz="1200" b="1" kern="1200" dirty="0">
                          <a:solidFill>
                            <a:schemeClr val="lt1"/>
                          </a:solidFill>
                          <a:effectLst/>
                          <a:latin typeface="+mn-lt"/>
                          <a:ea typeface="+mn-ea"/>
                          <a:cs typeface="+mn-cs"/>
                        </a:rPr>
                        <a:t>没有相同的标识</a:t>
                      </a:r>
                      <a:r>
                        <a:rPr lang="en-US" altLang="zh-CN" sz="1200" b="1" kern="1200" dirty="0">
                          <a:solidFill>
                            <a:schemeClr val="lt1"/>
                          </a:solidFill>
                          <a:effectLst/>
                          <a:latin typeface="+mn-lt"/>
                          <a:ea typeface="+mn-ea"/>
                          <a:cs typeface="+mn-cs"/>
                        </a:rPr>
                        <a:t>")</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if ( a is c ):               #</a:t>
                      </a:r>
                      <a:r>
                        <a:rPr lang="zh-CN" altLang="zh-CN" sz="1200" b="1" kern="1200" dirty="0">
                          <a:solidFill>
                            <a:schemeClr val="lt1"/>
                          </a:solidFill>
                          <a:effectLst/>
                          <a:latin typeface="+mn-lt"/>
                          <a:ea typeface="+mn-ea"/>
                          <a:cs typeface="+mn-cs"/>
                        </a:rPr>
                        <a:t>判断变量</a:t>
                      </a:r>
                      <a:r>
                        <a:rPr lang="en-US" altLang="zh-CN" sz="1200" b="1" kern="1200" dirty="0">
                          <a:solidFill>
                            <a:schemeClr val="lt1"/>
                          </a:solidFill>
                          <a:effectLst/>
                          <a:latin typeface="+mn-lt"/>
                          <a:ea typeface="+mn-ea"/>
                          <a:cs typeface="+mn-cs"/>
                        </a:rPr>
                        <a:t>a</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c</a:t>
                      </a:r>
                      <a:r>
                        <a:rPr lang="zh-CN" altLang="zh-CN" sz="1200" b="1" kern="1200" dirty="0">
                          <a:solidFill>
                            <a:schemeClr val="lt1"/>
                          </a:solidFill>
                          <a:effectLst/>
                          <a:latin typeface="+mn-lt"/>
                          <a:ea typeface="+mn-ea"/>
                          <a:cs typeface="+mn-cs"/>
                        </a:rPr>
                        <a:t>是否引自同一个对象</a:t>
                      </a:r>
                    </a:p>
                    <a:p>
                      <a:r>
                        <a:rPr lang="en-US" altLang="zh-CN" sz="1200" b="1" kern="1200" dirty="0">
                          <a:solidFill>
                            <a:schemeClr val="lt1"/>
                          </a:solidFill>
                          <a:effectLst/>
                          <a:latin typeface="+mn-lt"/>
                          <a:ea typeface="+mn-ea"/>
                          <a:cs typeface="+mn-cs"/>
                        </a:rPr>
                        <a:t>       print ("a </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 c </a:t>
                      </a:r>
                      <a:r>
                        <a:rPr lang="zh-CN" altLang="zh-CN" sz="1200" b="1" kern="1200" dirty="0">
                          <a:solidFill>
                            <a:schemeClr val="lt1"/>
                          </a:solidFill>
                          <a:effectLst/>
                          <a:latin typeface="+mn-lt"/>
                          <a:ea typeface="+mn-ea"/>
                          <a:cs typeface="+mn-cs"/>
                        </a:rPr>
                        <a:t>有相同的标识</a:t>
                      </a:r>
                      <a:r>
                        <a:rPr lang="en-US" altLang="zh-CN" sz="1200" b="1" kern="1200" dirty="0">
                          <a:solidFill>
                            <a:schemeClr val="lt1"/>
                          </a:solidFill>
                          <a:effectLst/>
                          <a:latin typeface="+mn-lt"/>
                          <a:ea typeface="+mn-ea"/>
                          <a:cs typeface="+mn-cs"/>
                        </a:rPr>
                        <a:t>")</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else:</a:t>
                      </a:r>
                      <a:endParaRPr lang="zh-CN" altLang="zh-CN" sz="1200" b="1" kern="1200" dirty="0">
                        <a:solidFill>
                          <a:schemeClr val="lt1"/>
                        </a:solidFill>
                        <a:effectLst/>
                        <a:latin typeface="+mn-lt"/>
                        <a:ea typeface="+mn-ea"/>
                        <a:cs typeface="+mn-cs"/>
                      </a:endParaRPr>
                    </a:p>
                    <a:p>
                      <a:r>
                        <a:rPr lang="en-US" altLang="zh-CN" sz="1200" b="1" kern="1200" dirty="0">
                          <a:solidFill>
                            <a:schemeClr val="lt1"/>
                          </a:solidFill>
                          <a:effectLst/>
                          <a:latin typeface="+mn-lt"/>
                          <a:ea typeface="+mn-ea"/>
                          <a:cs typeface="+mn-cs"/>
                        </a:rPr>
                        <a:t>       print ("a </a:t>
                      </a:r>
                      <a:r>
                        <a:rPr lang="zh-CN" altLang="zh-CN"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 c </a:t>
                      </a:r>
                      <a:r>
                        <a:rPr lang="zh-CN" altLang="zh-CN" sz="1200" b="1" kern="1200" dirty="0">
                          <a:solidFill>
                            <a:schemeClr val="lt1"/>
                          </a:solidFill>
                          <a:effectLst/>
                          <a:latin typeface="+mn-lt"/>
                          <a:ea typeface="+mn-ea"/>
                          <a:cs typeface="+mn-cs"/>
                        </a:rPr>
                        <a:t>没有相同的标识</a:t>
                      </a:r>
                      <a:r>
                        <a:rPr lang="en-US" altLang="zh-CN" sz="12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1417A01D-2171-4699-BDED-A73727211DDF}"/>
              </a:ext>
            </a:extLst>
          </p:cNvPr>
          <p:cNvSpPr/>
          <p:nvPr/>
        </p:nvSpPr>
        <p:spPr>
          <a:xfrm>
            <a:off x="975031" y="5773545"/>
            <a:ext cx="5315541" cy="738664"/>
          </a:xfrm>
          <a:prstGeom prst="rect">
            <a:avLst/>
          </a:prstGeom>
        </p:spPr>
        <p:txBody>
          <a:bodyPr wrap="square">
            <a:spAutoFit/>
          </a:bodyPr>
          <a:lstStyle/>
          <a:p>
            <a:r>
              <a:rPr lang="en-US" altLang="zh-CN" sz="1400" dirty="0">
                <a:latin typeface="Consolas" panose="020B0609020204030204" pitchFamily="49" charset="0"/>
              </a:rPr>
              <a:t>a </a:t>
            </a:r>
            <a:r>
              <a:rPr lang="zh-CN" altLang="en-US" sz="1400" dirty="0">
                <a:latin typeface="Consolas" panose="020B0609020204030204" pitchFamily="49" charset="0"/>
              </a:rPr>
              <a:t>和 </a:t>
            </a:r>
            <a:r>
              <a:rPr lang="en-US" altLang="zh-CN" sz="1400" dirty="0">
                <a:latin typeface="Consolas" panose="020B0609020204030204" pitchFamily="49" charset="0"/>
              </a:rPr>
              <a:t>b </a:t>
            </a:r>
            <a:r>
              <a:rPr lang="zh-CN" altLang="en-US" sz="1400" dirty="0">
                <a:latin typeface="Consolas" panose="020B0609020204030204" pitchFamily="49" charset="0"/>
              </a:rPr>
              <a:t>有相同的标识</a:t>
            </a:r>
          </a:p>
          <a:p>
            <a:r>
              <a:rPr lang="en-US" altLang="zh-CN" sz="1400" dirty="0">
                <a:latin typeface="Consolas" panose="020B0609020204030204" pitchFamily="49" charset="0"/>
              </a:rPr>
              <a:t>b </a:t>
            </a:r>
            <a:r>
              <a:rPr lang="zh-CN" altLang="en-US" sz="1400" dirty="0">
                <a:latin typeface="Consolas" panose="020B0609020204030204" pitchFamily="49" charset="0"/>
              </a:rPr>
              <a:t>和 </a:t>
            </a:r>
            <a:r>
              <a:rPr lang="en-US" altLang="zh-CN" sz="1400" dirty="0">
                <a:latin typeface="Consolas" panose="020B0609020204030204" pitchFamily="49" charset="0"/>
              </a:rPr>
              <a:t>c </a:t>
            </a:r>
            <a:r>
              <a:rPr lang="zh-CN" altLang="en-US" sz="1400" dirty="0">
                <a:latin typeface="Consolas" panose="020B0609020204030204" pitchFamily="49" charset="0"/>
              </a:rPr>
              <a:t>有相同的标识</a:t>
            </a:r>
          </a:p>
          <a:p>
            <a:r>
              <a:rPr lang="en-US" altLang="zh-CN" sz="1400" dirty="0">
                <a:latin typeface="Consolas" panose="020B0609020204030204" pitchFamily="49" charset="0"/>
              </a:rPr>
              <a:t>a </a:t>
            </a:r>
            <a:r>
              <a:rPr lang="zh-CN" altLang="en-US" sz="1400" dirty="0">
                <a:latin typeface="Consolas" panose="020B0609020204030204" pitchFamily="49" charset="0"/>
              </a:rPr>
              <a:t>和 </a:t>
            </a:r>
            <a:r>
              <a:rPr lang="en-US" altLang="zh-CN" sz="1400" dirty="0">
                <a:latin typeface="Consolas" panose="020B0609020204030204" pitchFamily="49" charset="0"/>
              </a:rPr>
              <a:t>c </a:t>
            </a:r>
            <a:r>
              <a:rPr lang="zh-CN" altLang="en-US" sz="1400" dirty="0">
                <a:latin typeface="Consolas" panose="020B0609020204030204" pitchFamily="49" charset="0"/>
              </a:rPr>
              <a:t>有相同的标识</a:t>
            </a:r>
          </a:p>
        </p:txBody>
      </p:sp>
      <p:graphicFrame>
        <p:nvGraphicFramePr>
          <p:cNvPr id="10" name="表格 9">
            <a:extLst>
              <a:ext uri="{FF2B5EF4-FFF2-40B4-BE49-F238E27FC236}">
                <a16:creationId xmlns:a16="http://schemas.microsoft.com/office/drawing/2014/main" id="{67B04EE1-89C3-4EAF-A656-E5ADBC8DC317}"/>
              </a:ext>
            </a:extLst>
          </p:cNvPr>
          <p:cNvGraphicFramePr>
            <a:graphicFrameLocks noGrp="1"/>
          </p:cNvGraphicFramePr>
          <p:nvPr>
            <p:extLst>
              <p:ext uri="{D42A27DB-BD31-4B8C-83A1-F6EECF244321}">
                <p14:modId xmlns:p14="http://schemas.microsoft.com/office/powerpoint/2010/main" val="1563696071"/>
              </p:ext>
            </p:extLst>
          </p:nvPr>
        </p:nvGraphicFramePr>
        <p:xfrm>
          <a:off x="6225110" y="2938905"/>
          <a:ext cx="4991859" cy="2834640"/>
        </p:xfrm>
        <a:graphic>
          <a:graphicData uri="http://schemas.openxmlformats.org/drawingml/2006/table">
            <a:tbl>
              <a:tblPr firstRow="1" bandRow="1">
                <a:tableStyleId>{5C22544A-7EE6-4342-B048-85BDC9FD1C3A}</a:tableStyleId>
              </a:tblPr>
              <a:tblGrid>
                <a:gridCol w="4991859">
                  <a:extLst>
                    <a:ext uri="{9D8B030D-6E8A-4147-A177-3AD203B41FA5}">
                      <a16:colId xmlns:a16="http://schemas.microsoft.com/office/drawing/2014/main" val="1478211251"/>
                    </a:ext>
                  </a:extLst>
                </a:gridCol>
              </a:tblGrid>
              <a:tr h="470667">
                <a:tc>
                  <a:txBody>
                    <a:bodyPr/>
                    <a:lstStyle/>
                    <a:p>
                      <a:r>
                        <a:rPr lang="en-US" altLang="zh-CN" sz="1200" b="1" kern="1200" dirty="0">
                          <a:solidFill>
                            <a:schemeClr val="lt1"/>
                          </a:solidFill>
                          <a:effectLst/>
                          <a:latin typeface="+mn-lt"/>
                          <a:ea typeface="+mn-ea"/>
                          <a:cs typeface="+mn-cs"/>
                        </a:rPr>
                        <a:t>a = 2020                     #</a:t>
                      </a:r>
                      <a:r>
                        <a:rPr lang="zh-CN" altLang="en-US" sz="1200" b="1" kern="1200" dirty="0">
                          <a:solidFill>
                            <a:schemeClr val="lt1"/>
                          </a:solidFill>
                          <a:effectLst/>
                          <a:latin typeface="+mn-lt"/>
                          <a:ea typeface="+mn-ea"/>
                          <a:cs typeface="+mn-cs"/>
                        </a:rPr>
                        <a:t>定义变量</a:t>
                      </a:r>
                      <a:r>
                        <a:rPr lang="en-US" altLang="zh-CN" sz="1200" b="1" kern="1200" dirty="0">
                          <a:solidFill>
                            <a:schemeClr val="lt1"/>
                          </a:solidFill>
                          <a:effectLst/>
                          <a:latin typeface="+mn-lt"/>
                          <a:ea typeface="+mn-ea"/>
                          <a:cs typeface="+mn-cs"/>
                        </a:rPr>
                        <a:t>a</a:t>
                      </a:r>
                      <a:r>
                        <a:rPr lang="zh-CN" altLang="en-US" sz="1200" b="1" kern="1200" dirty="0">
                          <a:solidFill>
                            <a:schemeClr val="lt1"/>
                          </a:solidFill>
                          <a:effectLst/>
                          <a:latin typeface="+mn-lt"/>
                          <a:ea typeface="+mn-ea"/>
                          <a:cs typeface="+mn-cs"/>
                        </a:rPr>
                        <a:t>并赋值为整数</a:t>
                      </a:r>
                      <a:r>
                        <a:rPr lang="en-US" altLang="zh-CN" sz="1200" b="1" kern="1200" dirty="0">
                          <a:solidFill>
                            <a:schemeClr val="lt1"/>
                          </a:solidFill>
                          <a:effectLst/>
                          <a:latin typeface="+mn-lt"/>
                          <a:ea typeface="+mn-ea"/>
                          <a:cs typeface="+mn-cs"/>
                        </a:rPr>
                        <a:t>2020</a:t>
                      </a:r>
                    </a:p>
                    <a:p>
                      <a:r>
                        <a:rPr lang="en-US" altLang="zh-CN" sz="1200" b="1" kern="1200" dirty="0">
                          <a:solidFill>
                            <a:schemeClr val="lt1"/>
                          </a:solidFill>
                          <a:effectLst/>
                          <a:latin typeface="+mn-lt"/>
                          <a:ea typeface="+mn-ea"/>
                          <a:cs typeface="+mn-cs"/>
                        </a:rPr>
                        <a:t>b = 2020                     #</a:t>
                      </a:r>
                      <a:r>
                        <a:rPr lang="zh-CN" altLang="en-US" sz="1200" b="1" kern="1200" dirty="0">
                          <a:solidFill>
                            <a:schemeClr val="lt1"/>
                          </a:solidFill>
                          <a:effectLst/>
                          <a:latin typeface="+mn-lt"/>
                          <a:ea typeface="+mn-ea"/>
                          <a:cs typeface="+mn-cs"/>
                        </a:rPr>
                        <a:t>定义变量</a:t>
                      </a:r>
                      <a:r>
                        <a:rPr lang="en-US" altLang="zh-CN" sz="1200" b="1" kern="1200" dirty="0">
                          <a:solidFill>
                            <a:schemeClr val="lt1"/>
                          </a:solidFill>
                          <a:effectLst/>
                          <a:latin typeface="+mn-lt"/>
                          <a:ea typeface="+mn-ea"/>
                          <a:cs typeface="+mn-cs"/>
                        </a:rPr>
                        <a:t>b</a:t>
                      </a:r>
                      <a:r>
                        <a:rPr lang="zh-CN" altLang="en-US" sz="1200" b="1" kern="1200" dirty="0">
                          <a:solidFill>
                            <a:schemeClr val="lt1"/>
                          </a:solidFill>
                          <a:effectLst/>
                          <a:latin typeface="+mn-lt"/>
                          <a:ea typeface="+mn-ea"/>
                          <a:cs typeface="+mn-cs"/>
                        </a:rPr>
                        <a:t>并赋值为整数</a:t>
                      </a:r>
                      <a:r>
                        <a:rPr lang="en-US" altLang="zh-CN" sz="1200" b="1" kern="1200" dirty="0">
                          <a:solidFill>
                            <a:schemeClr val="lt1"/>
                          </a:solidFill>
                          <a:effectLst/>
                          <a:latin typeface="+mn-lt"/>
                          <a:ea typeface="+mn-ea"/>
                          <a:cs typeface="+mn-cs"/>
                        </a:rPr>
                        <a:t>2020</a:t>
                      </a:r>
                    </a:p>
                    <a:p>
                      <a:r>
                        <a:rPr lang="en-US" altLang="zh-CN" sz="1200" b="1" kern="1200" dirty="0">
                          <a:solidFill>
                            <a:schemeClr val="lt1"/>
                          </a:solidFill>
                          <a:effectLst/>
                          <a:latin typeface="+mn-lt"/>
                          <a:ea typeface="+mn-ea"/>
                          <a:cs typeface="+mn-cs"/>
                        </a:rPr>
                        <a:t>c = b                         #</a:t>
                      </a:r>
                      <a:r>
                        <a:rPr lang="zh-CN" altLang="en-US" sz="1200" b="1" kern="1200" dirty="0">
                          <a:solidFill>
                            <a:schemeClr val="lt1"/>
                          </a:solidFill>
                          <a:effectLst/>
                          <a:latin typeface="+mn-lt"/>
                          <a:ea typeface="+mn-ea"/>
                          <a:cs typeface="+mn-cs"/>
                        </a:rPr>
                        <a:t>定义变量</a:t>
                      </a:r>
                      <a:r>
                        <a:rPr lang="en-US" altLang="zh-CN" sz="1200" b="1" kern="1200" dirty="0">
                          <a:solidFill>
                            <a:schemeClr val="lt1"/>
                          </a:solidFill>
                          <a:effectLst/>
                          <a:latin typeface="+mn-lt"/>
                          <a:ea typeface="+mn-ea"/>
                          <a:cs typeface="+mn-cs"/>
                        </a:rPr>
                        <a:t>c</a:t>
                      </a:r>
                      <a:r>
                        <a:rPr lang="zh-CN" altLang="en-US" sz="1200" b="1" kern="1200" dirty="0">
                          <a:solidFill>
                            <a:schemeClr val="lt1"/>
                          </a:solidFill>
                          <a:effectLst/>
                          <a:latin typeface="+mn-lt"/>
                          <a:ea typeface="+mn-ea"/>
                          <a:cs typeface="+mn-cs"/>
                        </a:rPr>
                        <a:t>并赋值为</a:t>
                      </a:r>
                      <a:r>
                        <a:rPr lang="en-US" altLang="zh-CN" sz="1200" b="1" kern="1200" dirty="0">
                          <a:solidFill>
                            <a:schemeClr val="lt1"/>
                          </a:solidFill>
                          <a:effectLst/>
                          <a:latin typeface="+mn-lt"/>
                          <a:ea typeface="+mn-ea"/>
                          <a:cs typeface="+mn-cs"/>
                        </a:rPr>
                        <a:t>b</a:t>
                      </a:r>
                    </a:p>
                    <a:p>
                      <a:r>
                        <a:rPr lang="en-US" altLang="zh-CN" sz="1200" b="1" kern="1200" dirty="0">
                          <a:solidFill>
                            <a:schemeClr val="lt1"/>
                          </a:solidFill>
                          <a:effectLst/>
                          <a:latin typeface="+mn-lt"/>
                          <a:ea typeface="+mn-ea"/>
                          <a:cs typeface="+mn-cs"/>
                        </a:rPr>
                        <a:t>if ( a is b ):                #</a:t>
                      </a:r>
                      <a:r>
                        <a:rPr lang="zh-CN" altLang="en-US" sz="1200" b="1" kern="1200" dirty="0">
                          <a:solidFill>
                            <a:schemeClr val="lt1"/>
                          </a:solidFill>
                          <a:effectLst/>
                          <a:latin typeface="+mn-lt"/>
                          <a:ea typeface="+mn-ea"/>
                          <a:cs typeface="+mn-cs"/>
                        </a:rPr>
                        <a:t>判断变量</a:t>
                      </a:r>
                      <a:r>
                        <a:rPr lang="en-US" altLang="zh-CN" sz="1200" b="1" kern="1200" dirty="0">
                          <a:solidFill>
                            <a:schemeClr val="lt1"/>
                          </a:solidFill>
                          <a:effectLst/>
                          <a:latin typeface="+mn-lt"/>
                          <a:ea typeface="+mn-ea"/>
                          <a:cs typeface="+mn-cs"/>
                        </a:rPr>
                        <a:t>a</a:t>
                      </a:r>
                      <a:r>
                        <a:rPr lang="zh-CN" altLang="en-US"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b</a:t>
                      </a:r>
                      <a:r>
                        <a:rPr lang="zh-CN" altLang="en-US" sz="1200" b="1" kern="1200" dirty="0">
                          <a:solidFill>
                            <a:schemeClr val="lt1"/>
                          </a:solidFill>
                          <a:effectLst/>
                          <a:latin typeface="+mn-lt"/>
                          <a:ea typeface="+mn-ea"/>
                          <a:cs typeface="+mn-cs"/>
                        </a:rPr>
                        <a:t>是否引自同一个对象</a:t>
                      </a:r>
                    </a:p>
                    <a:p>
                      <a:r>
                        <a:rPr lang="zh-CN" altLang="en-US" sz="1200" b="1" kern="1200" dirty="0">
                          <a:solidFill>
                            <a:schemeClr val="lt1"/>
                          </a:solidFill>
                          <a:effectLst/>
                          <a:latin typeface="+mn-lt"/>
                          <a:ea typeface="+mn-ea"/>
                          <a:cs typeface="+mn-cs"/>
                        </a:rPr>
                        <a:t>       </a:t>
                      </a:r>
                      <a:r>
                        <a:rPr lang="en-US" altLang="zh-CN" sz="1200" b="1" kern="1200" dirty="0">
                          <a:solidFill>
                            <a:schemeClr val="lt1"/>
                          </a:solidFill>
                          <a:effectLst/>
                          <a:latin typeface="+mn-lt"/>
                          <a:ea typeface="+mn-ea"/>
                          <a:cs typeface="+mn-cs"/>
                        </a:rPr>
                        <a:t>print ("a </a:t>
                      </a:r>
                      <a:r>
                        <a:rPr lang="zh-CN" altLang="en-US" sz="1200" b="1" kern="1200" dirty="0">
                          <a:solidFill>
                            <a:schemeClr val="lt1"/>
                          </a:solidFill>
                          <a:effectLst/>
                          <a:latin typeface="+mn-lt"/>
                          <a:ea typeface="+mn-ea"/>
                          <a:cs typeface="+mn-cs"/>
                        </a:rPr>
                        <a:t>和 </a:t>
                      </a:r>
                      <a:r>
                        <a:rPr lang="en-US" altLang="zh-CN" sz="1200" b="1" kern="1200" dirty="0">
                          <a:solidFill>
                            <a:schemeClr val="lt1"/>
                          </a:solidFill>
                          <a:effectLst/>
                          <a:latin typeface="+mn-lt"/>
                          <a:ea typeface="+mn-ea"/>
                          <a:cs typeface="+mn-cs"/>
                        </a:rPr>
                        <a:t>b </a:t>
                      </a:r>
                      <a:r>
                        <a:rPr lang="zh-CN" altLang="en-US" sz="1200" b="1" kern="1200" dirty="0">
                          <a:solidFill>
                            <a:schemeClr val="lt1"/>
                          </a:solidFill>
                          <a:effectLst/>
                          <a:latin typeface="+mn-lt"/>
                          <a:ea typeface="+mn-ea"/>
                          <a:cs typeface="+mn-cs"/>
                        </a:rPr>
                        <a:t>有相同的标识</a:t>
                      </a:r>
                      <a:r>
                        <a:rPr lang="en-US" altLang="zh-CN" sz="1200" b="1" kern="1200" dirty="0">
                          <a:solidFill>
                            <a:schemeClr val="lt1"/>
                          </a:solidFill>
                          <a:effectLst/>
                          <a:latin typeface="+mn-lt"/>
                          <a:ea typeface="+mn-ea"/>
                          <a:cs typeface="+mn-cs"/>
                        </a:rPr>
                        <a:t>")</a:t>
                      </a:r>
                    </a:p>
                    <a:p>
                      <a:r>
                        <a:rPr lang="en-US" altLang="zh-CN" sz="1200" b="1" kern="1200" dirty="0">
                          <a:solidFill>
                            <a:schemeClr val="lt1"/>
                          </a:solidFill>
                          <a:effectLst/>
                          <a:latin typeface="+mn-lt"/>
                          <a:ea typeface="+mn-ea"/>
                          <a:cs typeface="+mn-cs"/>
                        </a:rPr>
                        <a:t>else:</a:t>
                      </a:r>
                    </a:p>
                    <a:p>
                      <a:r>
                        <a:rPr lang="en-US" altLang="zh-CN" sz="1200" b="1" kern="1200" dirty="0">
                          <a:solidFill>
                            <a:schemeClr val="lt1"/>
                          </a:solidFill>
                          <a:effectLst/>
                          <a:latin typeface="+mn-lt"/>
                          <a:ea typeface="+mn-ea"/>
                          <a:cs typeface="+mn-cs"/>
                        </a:rPr>
                        <a:t>       print ("a </a:t>
                      </a:r>
                      <a:r>
                        <a:rPr lang="zh-CN" altLang="en-US" sz="1200" b="1" kern="1200" dirty="0">
                          <a:solidFill>
                            <a:schemeClr val="lt1"/>
                          </a:solidFill>
                          <a:effectLst/>
                          <a:latin typeface="+mn-lt"/>
                          <a:ea typeface="+mn-ea"/>
                          <a:cs typeface="+mn-cs"/>
                        </a:rPr>
                        <a:t>和 </a:t>
                      </a:r>
                      <a:r>
                        <a:rPr lang="en-US" altLang="zh-CN" sz="1200" b="1" kern="1200" dirty="0">
                          <a:solidFill>
                            <a:schemeClr val="lt1"/>
                          </a:solidFill>
                          <a:effectLst/>
                          <a:latin typeface="+mn-lt"/>
                          <a:ea typeface="+mn-ea"/>
                          <a:cs typeface="+mn-cs"/>
                        </a:rPr>
                        <a:t>b </a:t>
                      </a:r>
                      <a:r>
                        <a:rPr lang="zh-CN" altLang="en-US" sz="1200" b="1" kern="1200" dirty="0">
                          <a:solidFill>
                            <a:schemeClr val="lt1"/>
                          </a:solidFill>
                          <a:effectLst/>
                          <a:latin typeface="+mn-lt"/>
                          <a:ea typeface="+mn-ea"/>
                          <a:cs typeface="+mn-cs"/>
                        </a:rPr>
                        <a:t>没有相同的标识</a:t>
                      </a:r>
                      <a:r>
                        <a:rPr lang="en-US" altLang="zh-CN" sz="1200" b="1" kern="1200" dirty="0">
                          <a:solidFill>
                            <a:schemeClr val="lt1"/>
                          </a:solidFill>
                          <a:effectLst/>
                          <a:latin typeface="+mn-lt"/>
                          <a:ea typeface="+mn-ea"/>
                          <a:cs typeface="+mn-cs"/>
                        </a:rPr>
                        <a:t>") </a:t>
                      </a:r>
                    </a:p>
                    <a:p>
                      <a:r>
                        <a:rPr lang="en-US" altLang="zh-CN" sz="1200" b="1" kern="1200" dirty="0">
                          <a:solidFill>
                            <a:schemeClr val="lt1"/>
                          </a:solidFill>
                          <a:effectLst/>
                          <a:latin typeface="+mn-lt"/>
                          <a:ea typeface="+mn-ea"/>
                          <a:cs typeface="+mn-cs"/>
                        </a:rPr>
                        <a:t>if ( b is c ):               #</a:t>
                      </a:r>
                      <a:r>
                        <a:rPr lang="zh-CN" altLang="en-US" sz="1200" b="1" kern="1200" dirty="0">
                          <a:solidFill>
                            <a:schemeClr val="lt1"/>
                          </a:solidFill>
                          <a:effectLst/>
                          <a:latin typeface="+mn-lt"/>
                          <a:ea typeface="+mn-ea"/>
                          <a:cs typeface="+mn-cs"/>
                        </a:rPr>
                        <a:t>判断变量</a:t>
                      </a:r>
                      <a:r>
                        <a:rPr lang="en-US" altLang="zh-CN" sz="1200" b="1" kern="1200" dirty="0">
                          <a:solidFill>
                            <a:schemeClr val="lt1"/>
                          </a:solidFill>
                          <a:effectLst/>
                          <a:latin typeface="+mn-lt"/>
                          <a:ea typeface="+mn-ea"/>
                          <a:cs typeface="+mn-cs"/>
                        </a:rPr>
                        <a:t>b</a:t>
                      </a:r>
                      <a:r>
                        <a:rPr lang="zh-CN" altLang="en-US"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c</a:t>
                      </a:r>
                      <a:r>
                        <a:rPr lang="zh-CN" altLang="en-US" sz="1200" b="1" kern="1200" dirty="0">
                          <a:solidFill>
                            <a:schemeClr val="lt1"/>
                          </a:solidFill>
                          <a:effectLst/>
                          <a:latin typeface="+mn-lt"/>
                          <a:ea typeface="+mn-ea"/>
                          <a:cs typeface="+mn-cs"/>
                        </a:rPr>
                        <a:t>是否引自同一个对象</a:t>
                      </a:r>
                    </a:p>
                    <a:p>
                      <a:r>
                        <a:rPr lang="zh-CN" altLang="en-US" sz="1200" b="1" kern="1200" dirty="0">
                          <a:solidFill>
                            <a:schemeClr val="lt1"/>
                          </a:solidFill>
                          <a:effectLst/>
                          <a:latin typeface="+mn-lt"/>
                          <a:ea typeface="+mn-ea"/>
                          <a:cs typeface="+mn-cs"/>
                        </a:rPr>
                        <a:t>       </a:t>
                      </a:r>
                      <a:r>
                        <a:rPr lang="en-US" altLang="zh-CN" sz="1200" b="1" kern="1200" dirty="0">
                          <a:solidFill>
                            <a:schemeClr val="lt1"/>
                          </a:solidFill>
                          <a:effectLst/>
                          <a:latin typeface="+mn-lt"/>
                          <a:ea typeface="+mn-ea"/>
                          <a:cs typeface="+mn-cs"/>
                        </a:rPr>
                        <a:t>print ("b </a:t>
                      </a:r>
                      <a:r>
                        <a:rPr lang="zh-CN" altLang="en-US" sz="1200" b="1" kern="1200" dirty="0">
                          <a:solidFill>
                            <a:schemeClr val="lt1"/>
                          </a:solidFill>
                          <a:effectLst/>
                          <a:latin typeface="+mn-lt"/>
                          <a:ea typeface="+mn-ea"/>
                          <a:cs typeface="+mn-cs"/>
                        </a:rPr>
                        <a:t>和 </a:t>
                      </a:r>
                      <a:r>
                        <a:rPr lang="en-US" altLang="zh-CN" sz="1200" b="1" kern="1200" dirty="0">
                          <a:solidFill>
                            <a:schemeClr val="lt1"/>
                          </a:solidFill>
                          <a:effectLst/>
                          <a:latin typeface="+mn-lt"/>
                          <a:ea typeface="+mn-ea"/>
                          <a:cs typeface="+mn-cs"/>
                        </a:rPr>
                        <a:t>c </a:t>
                      </a:r>
                      <a:r>
                        <a:rPr lang="zh-CN" altLang="en-US" sz="1200" b="1" kern="1200" dirty="0">
                          <a:solidFill>
                            <a:schemeClr val="lt1"/>
                          </a:solidFill>
                          <a:effectLst/>
                          <a:latin typeface="+mn-lt"/>
                          <a:ea typeface="+mn-ea"/>
                          <a:cs typeface="+mn-cs"/>
                        </a:rPr>
                        <a:t>有相同的标识</a:t>
                      </a:r>
                      <a:r>
                        <a:rPr lang="en-US" altLang="zh-CN" sz="1200" b="1" kern="1200" dirty="0">
                          <a:solidFill>
                            <a:schemeClr val="lt1"/>
                          </a:solidFill>
                          <a:effectLst/>
                          <a:latin typeface="+mn-lt"/>
                          <a:ea typeface="+mn-ea"/>
                          <a:cs typeface="+mn-cs"/>
                        </a:rPr>
                        <a:t>")</a:t>
                      </a:r>
                    </a:p>
                    <a:p>
                      <a:r>
                        <a:rPr lang="en-US" altLang="zh-CN" sz="1200" b="1" kern="1200" dirty="0">
                          <a:solidFill>
                            <a:schemeClr val="lt1"/>
                          </a:solidFill>
                          <a:effectLst/>
                          <a:latin typeface="+mn-lt"/>
                          <a:ea typeface="+mn-ea"/>
                          <a:cs typeface="+mn-cs"/>
                        </a:rPr>
                        <a:t>else:</a:t>
                      </a:r>
                    </a:p>
                    <a:p>
                      <a:r>
                        <a:rPr lang="en-US" altLang="zh-CN" sz="1200" b="1" kern="1200" dirty="0">
                          <a:solidFill>
                            <a:schemeClr val="lt1"/>
                          </a:solidFill>
                          <a:effectLst/>
                          <a:latin typeface="+mn-lt"/>
                          <a:ea typeface="+mn-ea"/>
                          <a:cs typeface="+mn-cs"/>
                        </a:rPr>
                        <a:t>       print ("b </a:t>
                      </a:r>
                      <a:r>
                        <a:rPr lang="zh-CN" altLang="en-US" sz="1200" b="1" kern="1200" dirty="0">
                          <a:solidFill>
                            <a:schemeClr val="lt1"/>
                          </a:solidFill>
                          <a:effectLst/>
                          <a:latin typeface="+mn-lt"/>
                          <a:ea typeface="+mn-ea"/>
                          <a:cs typeface="+mn-cs"/>
                        </a:rPr>
                        <a:t>和 </a:t>
                      </a:r>
                      <a:r>
                        <a:rPr lang="en-US" altLang="zh-CN" sz="1200" b="1" kern="1200" dirty="0">
                          <a:solidFill>
                            <a:schemeClr val="lt1"/>
                          </a:solidFill>
                          <a:effectLst/>
                          <a:latin typeface="+mn-lt"/>
                          <a:ea typeface="+mn-ea"/>
                          <a:cs typeface="+mn-cs"/>
                        </a:rPr>
                        <a:t>c </a:t>
                      </a:r>
                      <a:r>
                        <a:rPr lang="zh-CN" altLang="en-US" sz="1200" b="1" kern="1200" dirty="0">
                          <a:solidFill>
                            <a:schemeClr val="lt1"/>
                          </a:solidFill>
                          <a:effectLst/>
                          <a:latin typeface="+mn-lt"/>
                          <a:ea typeface="+mn-ea"/>
                          <a:cs typeface="+mn-cs"/>
                        </a:rPr>
                        <a:t>没有相同的标识</a:t>
                      </a:r>
                      <a:r>
                        <a:rPr lang="en-US" altLang="zh-CN" sz="1200" b="1" kern="1200" dirty="0">
                          <a:solidFill>
                            <a:schemeClr val="lt1"/>
                          </a:solidFill>
                          <a:effectLst/>
                          <a:latin typeface="+mn-lt"/>
                          <a:ea typeface="+mn-ea"/>
                          <a:cs typeface="+mn-cs"/>
                        </a:rPr>
                        <a:t>")</a:t>
                      </a:r>
                    </a:p>
                    <a:p>
                      <a:r>
                        <a:rPr lang="en-US" altLang="zh-CN" sz="1200" b="1" kern="1200" dirty="0">
                          <a:solidFill>
                            <a:schemeClr val="lt1"/>
                          </a:solidFill>
                          <a:effectLst/>
                          <a:latin typeface="+mn-lt"/>
                          <a:ea typeface="+mn-ea"/>
                          <a:cs typeface="+mn-cs"/>
                        </a:rPr>
                        <a:t>if ( a is c ):               #</a:t>
                      </a:r>
                      <a:r>
                        <a:rPr lang="zh-CN" altLang="en-US" sz="1200" b="1" kern="1200" dirty="0">
                          <a:solidFill>
                            <a:schemeClr val="lt1"/>
                          </a:solidFill>
                          <a:effectLst/>
                          <a:latin typeface="+mn-lt"/>
                          <a:ea typeface="+mn-ea"/>
                          <a:cs typeface="+mn-cs"/>
                        </a:rPr>
                        <a:t>判断变量</a:t>
                      </a:r>
                      <a:r>
                        <a:rPr lang="en-US" altLang="zh-CN" sz="1200" b="1" kern="1200" dirty="0">
                          <a:solidFill>
                            <a:schemeClr val="lt1"/>
                          </a:solidFill>
                          <a:effectLst/>
                          <a:latin typeface="+mn-lt"/>
                          <a:ea typeface="+mn-ea"/>
                          <a:cs typeface="+mn-cs"/>
                        </a:rPr>
                        <a:t>a</a:t>
                      </a:r>
                      <a:r>
                        <a:rPr lang="zh-CN" altLang="en-US" sz="1200" b="1" kern="1200" dirty="0">
                          <a:solidFill>
                            <a:schemeClr val="lt1"/>
                          </a:solidFill>
                          <a:effectLst/>
                          <a:latin typeface="+mn-lt"/>
                          <a:ea typeface="+mn-ea"/>
                          <a:cs typeface="+mn-cs"/>
                        </a:rPr>
                        <a:t>和</a:t>
                      </a:r>
                      <a:r>
                        <a:rPr lang="en-US" altLang="zh-CN" sz="1200" b="1" kern="1200" dirty="0">
                          <a:solidFill>
                            <a:schemeClr val="lt1"/>
                          </a:solidFill>
                          <a:effectLst/>
                          <a:latin typeface="+mn-lt"/>
                          <a:ea typeface="+mn-ea"/>
                          <a:cs typeface="+mn-cs"/>
                        </a:rPr>
                        <a:t>c</a:t>
                      </a:r>
                      <a:r>
                        <a:rPr lang="zh-CN" altLang="en-US" sz="1200" b="1" kern="1200" dirty="0">
                          <a:solidFill>
                            <a:schemeClr val="lt1"/>
                          </a:solidFill>
                          <a:effectLst/>
                          <a:latin typeface="+mn-lt"/>
                          <a:ea typeface="+mn-ea"/>
                          <a:cs typeface="+mn-cs"/>
                        </a:rPr>
                        <a:t>是否引自同一个对象</a:t>
                      </a:r>
                    </a:p>
                    <a:p>
                      <a:r>
                        <a:rPr lang="zh-CN" altLang="en-US" sz="1200" b="1" kern="1200" dirty="0">
                          <a:solidFill>
                            <a:schemeClr val="lt1"/>
                          </a:solidFill>
                          <a:effectLst/>
                          <a:latin typeface="+mn-lt"/>
                          <a:ea typeface="+mn-ea"/>
                          <a:cs typeface="+mn-cs"/>
                        </a:rPr>
                        <a:t>       </a:t>
                      </a:r>
                      <a:r>
                        <a:rPr lang="en-US" altLang="zh-CN" sz="1200" b="1" kern="1200" dirty="0">
                          <a:solidFill>
                            <a:schemeClr val="lt1"/>
                          </a:solidFill>
                          <a:effectLst/>
                          <a:latin typeface="+mn-lt"/>
                          <a:ea typeface="+mn-ea"/>
                          <a:cs typeface="+mn-cs"/>
                        </a:rPr>
                        <a:t>print ("a </a:t>
                      </a:r>
                      <a:r>
                        <a:rPr lang="zh-CN" altLang="en-US" sz="1200" b="1" kern="1200" dirty="0">
                          <a:solidFill>
                            <a:schemeClr val="lt1"/>
                          </a:solidFill>
                          <a:effectLst/>
                          <a:latin typeface="+mn-lt"/>
                          <a:ea typeface="+mn-ea"/>
                          <a:cs typeface="+mn-cs"/>
                        </a:rPr>
                        <a:t>和 </a:t>
                      </a:r>
                      <a:r>
                        <a:rPr lang="en-US" altLang="zh-CN" sz="1200" b="1" kern="1200" dirty="0">
                          <a:solidFill>
                            <a:schemeClr val="lt1"/>
                          </a:solidFill>
                          <a:effectLst/>
                          <a:latin typeface="+mn-lt"/>
                          <a:ea typeface="+mn-ea"/>
                          <a:cs typeface="+mn-cs"/>
                        </a:rPr>
                        <a:t>c </a:t>
                      </a:r>
                      <a:r>
                        <a:rPr lang="zh-CN" altLang="en-US" sz="1200" b="1" kern="1200" dirty="0">
                          <a:solidFill>
                            <a:schemeClr val="lt1"/>
                          </a:solidFill>
                          <a:effectLst/>
                          <a:latin typeface="+mn-lt"/>
                          <a:ea typeface="+mn-ea"/>
                          <a:cs typeface="+mn-cs"/>
                        </a:rPr>
                        <a:t>有相同的标识</a:t>
                      </a:r>
                      <a:r>
                        <a:rPr lang="en-US" altLang="zh-CN" sz="1200" b="1" kern="1200" dirty="0">
                          <a:solidFill>
                            <a:schemeClr val="lt1"/>
                          </a:solidFill>
                          <a:effectLst/>
                          <a:latin typeface="+mn-lt"/>
                          <a:ea typeface="+mn-ea"/>
                          <a:cs typeface="+mn-cs"/>
                        </a:rPr>
                        <a:t>")</a:t>
                      </a:r>
                    </a:p>
                    <a:p>
                      <a:r>
                        <a:rPr lang="en-US" altLang="zh-CN" sz="1200" b="1" kern="1200" dirty="0">
                          <a:solidFill>
                            <a:schemeClr val="lt1"/>
                          </a:solidFill>
                          <a:effectLst/>
                          <a:latin typeface="+mn-lt"/>
                          <a:ea typeface="+mn-ea"/>
                          <a:cs typeface="+mn-cs"/>
                        </a:rPr>
                        <a:t>else:</a:t>
                      </a:r>
                    </a:p>
                    <a:p>
                      <a:r>
                        <a:rPr lang="en-US" altLang="zh-CN" sz="1200" b="1" kern="1200" dirty="0">
                          <a:solidFill>
                            <a:schemeClr val="lt1"/>
                          </a:solidFill>
                          <a:effectLst/>
                          <a:latin typeface="+mn-lt"/>
                          <a:ea typeface="+mn-ea"/>
                          <a:cs typeface="+mn-cs"/>
                        </a:rPr>
                        <a:t>       print ("a </a:t>
                      </a:r>
                      <a:r>
                        <a:rPr lang="zh-CN" altLang="en-US" sz="1200" b="1" kern="1200" dirty="0">
                          <a:solidFill>
                            <a:schemeClr val="lt1"/>
                          </a:solidFill>
                          <a:effectLst/>
                          <a:latin typeface="+mn-lt"/>
                          <a:ea typeface="+mn-ea"/>
                          <a:cs typeface="+mn-cs"/>
                        </a:rPr>
                        <a:t>和 </a:t>
                      </a:r>
                      <a:r>
                        <a:rPr lang="en-US" altLang="zh-CN" sz="1200" b="1" kern="1200" dirty="0">
                          <a:solidFill>
                            <a:schemeClr val="lt1"/>
                          </a:solidFill>
                          <a:effectLst/>
                          <a:latin typeface="+mn-lt"/>
                          <a:ea typeface="+mn-ea"/>
                          <a:cs typeface="+mn-cs"/>
                        </a:rPr>
                        <a:t>c </a:t>
                      </a:r>
                      <a:r>
                        <a:rPr lang="zh-CN" altLang="en-US" sz="1200" b="1" kern="1200" dirty="0">
                          <a:solidFill>
                            <a:schemeClr val="lt1"/>
                          </a:solidFill>
                          <a:effectLst/>
                          <a:latin typeface="+mn-lt"/>
                          <a:ea typeface="+mn-ea"/>
                          <a:cs typeface="+mn-cs"/>
                        </a:rPr>
                        <a:t>没有相同的标识</a:t>
                      </a:r>
                      <a:r>
                        <a:rPr lang="en-US" altLang="zh-CN" sz="12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9AEF5780-25FC-429C-BA2A-3ECE9A1C8653}"/>
              </a:ext>
            </a:extLst>
          </p:cNvPr>
          <p:cNvSpPr/>
          <p:nvPr/>
        </p:nvSpPr>
        <p:spPr>
          <a:xfrm>
            <a:off x="6096000" y="5781522"/>
            <a:ext cx="5315541" cy="738664"/>
          </a:xfrm>
          <a:prstGeom prst="rect">
            <a:avLst/>
          </a:prstGeom>
        </p:spPr>
        <p:txBody>
          <a:bodyPr wrap="square">
            <a:spAutoFit/>
          </a:bodyPr>
          <a:lstStyle/>
          <a:p>
            <a:r>
              <a:rPr lang="en-US" altLang="zh-CN" sz="1400" dirty="0">
                <a:latin typeface="Consolas" panose="020B0609020204030204" pitchFamily="49" charset="0"/>
              </a:rPr>
              <a:t>a </a:t>
            </a:r>
            <a:r>
              <a:rPr lang="zh-CN" altLang="en-US" sz="1400" dirty="0">
                <a:latin typeface="Consolas" panose="020B0609020204030204" pitchFamily="49" charset="0"/>
              </a:rPr>
              <a:t>和 </a:t>
            </a:r>
            <a:r>
              <a:rPr lang="en-US" altLang="zh-CN" sz="1400" dirty="0">
                <a:latin typeface="Consolas" panose="020B0609020204030204" pitchFamily="49" charset="0"/>
              </a:rPr>
              <a:t>b </a:t>
            </a:r>
            <a:r>
              <a:rPr lang="zh-CN" altLang="en-US" sz="1400" dirty="0">
                <a:latin typeface="Consolas" panose="020B0609020204030204" pitchFamily="49" charset="0"/>
              </a:rPr>
              <a:t>没有相同的标识</a:t>
            </a:r>
          </a:p>
          <a:p>
            <a:r>
              <a:rPr lang="en-US" altLang="zh-CN" sz="1400" dirty="0">
                <a:latin typeface="Consolas" panose="020B0609020204030204" pitchFamily="49" charset="0"/>
              </a:rPr>
              <a:t>b </a:t>
            </a:r>
            <a:r>
              <a:rPr lang="zh-CN" altLang="en-US" sz="1400" dirty="0">
                <a:latin typeface="Consolas" panose="020B0609020204030204" pitchFamily="49" charset="0"/>
              </a:rPr>
              <a:t>和 </a:t>
            </a:r>
            <a:r>
              <a:rPr lang="en-US" altLang="zh-CN" sz="1400" dirty="0">
                <a:latin typeface="Consolas" panose="020B0609020204030204" pitchFamily="49" charset="0"/>
              </a:rPr>
              <a:t>c </a:t>
            </a:r>
            <a:r>
              <a:rPr lang="zh-CN" altLang="en-US" sz="1400" dirty="0">
                <a:latin typeface="Consolas" panose="020B0609020204030204" pitchFamily="49" charset="0"/>
              </a:rPr>
              <a:t>有相同的标识</a:t>
            </a:r>
          </a:p>
          <a:p>
            <a:r>
              <a:rPr lang="en-US" altLang="zh-CN" sz="1400" dirty="0">
                <a:latin typeface="Consolas" panose="020B0609020204030204" pitchFamily="49" charset="0"/>
              </a:rPr>
              <a:t>a </a:t>
            </a:r>
            <a:r>
              <a:rPr lang="zh-CN" altLang="en-US" sz="1400" dirty="0">
                <a:latin typeface="Consolas" panose="020B0609020204030204" pitchFamily="49" charset="0"/>
              </a:rPr>
              <a:t>和 </a:t>
            </a:r>
            <a:r>
              <a:rPr lang="en-US" altLang="zh-CN" sz="1400" dirty="0">
                <a:latin typeface="Consolas" panose="020B0609020204030204" pitchFamily="49" charset="0"/>
              </a:rPr>
              <a:t>c </a:t>
            </a:r>
            <a:r>
              <a:rPr lang="zh-CN" altLang="en-US" sz="1400" dirty="0">
                <a:latin typeface="Consolas" panose="020B0609020204030204" pitchFamily="49" charset="0"/>
              </a:rPr>
              <a:t>没有相同的标识</a:t>
            </a:r>
          </a:p>
        </p:txBody>
      </p:sp>
      <p:sp>
        <p:nvSpPr>
          <p:cNvPr id="2" name="矩形 1">
            <a:extLst>
              <a:ext uri="{FF2B5EF4-FFF2-40B4-BE49-F238E27FC236}">
                <a16:creationId xmlns:a16="http://schemas.microsoft.com/office/drawing/2014/main" id="{77253B62-85A9-4965-BDB8-19B95D62E65E}"/>
              </a:ext>
            </a:extLst>
          </p:cNvPr>
          <p:cNvSpPr/>
          <p:nvPr/>
        </p:nvSpPr>
        <p:spPr>
          <a:xfrm>
            <a:off x="9185644" y="6251164"/>
            <a:ext cx="2031325"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（原因见下一页）</a:t>
            </a:r>
            <a:endParaRPr lang="zh-CN" altLang="en-US" dirty="0"/>
          </a:p>
        </p:txBody>
      </p:sp>
    </p:spTree>
    <p:extLst>
      <p:ext uri="{BB962C8B-B14F-4D97-AF65-F5344CB8AC3E}">
        <p14:creationId xmlns:p14="http://schemas.microsoft.com/office/powerpoint/2010/main" val="83862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a:p>
            <a:pPr>
              <a:lnSpc>
                <a:spcPct val="100000"/>
              </a:lnSpc>
              <a:buFont typeface="Wingdings" panose="05000000000000000000" pitchFamily="2" charset="2"/>
              <a:buChar char="Ø"/>
            </a:pPr>
            <a:r>
              <a:rPr lang="zh-CN" altLang="en-US" sz="1800" dirty="0"/>
              <a:t>身份运算符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602644"/>
            <a:ext cx="9982200" cy="396144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这是因为整数在程序中的使用非常广泛，为了优化程序创建对象的效率和代码运行速度，</a:t>
            </a:r>
            <a:r>
              <a:rPr lang="en-US" altLang="zh-CN" sz="1800" dirty="0">
                <a:solidFill>
                  <a:srgbClr val="FF0000"/>
                </a:solidFill>
              </a:rPr>
              <a:t>Python</a:t>
            </a:r>
            <a:r>
              <a:rPr lang="zh-CN" altLang="en-US" sz="1800" dirty="0">
                <a:solidFill>
                  <a:srgbClr val="FF0000"/>
                </a:solidFill>
              </a:rPr>
              <a:t>使用了小整数对象池来管理常用的小整数，以避免为创建整数对象而频繁地申请和销毁内存空间</a:t>
            </a:r>
            <a:r>
              <a:rPr lang="zh-CN" altLang="en-US" sz="1900" dirty="0">
                <a:latin typeface="宋体" panose="02010600030101010101" pitchFamily="2" charset="-122"/>
                <a:ea typeface="宋体" panose="02010600030101010101" pitchFamily="2" charset="-122"/>
              </a:rPr>
              <a:t>。</a:t>
            </a:r>
            <a:r>
              <a:rPr lang="en-US" altLang="zh-CN" sz="1800" dirty="0"/>
              <a:t>Python</a:t>
            </a:r>
            <a:r>
              <a:rPr lang="zh-CN" altLang="en-US" sz="1800" dirty="0"/>
              <a:t>对小整数的定义是</a:t>
            </a:r>
            <a:r>
              <a:rPr lang="en-US" altLang="zh-CN" sz="1800" dirty="0"/>
              <a:t>[-5, 256]</a:t>
            </a:r>
            <a:r>
              <a:rPr lang="zh-CN" altLang="en-US" sz="1800" dirty="0"/>
              <a:t>，即这些整数对象是提前建立好的，其存储的内存空间不会被垃圾回收。在一个</a:t>
            </a:r>
            <a:r>
              <a:rPr lang="en-US" altLang="zh-CN" sz="1800" dirty="0"/>
              <a:t>Python</a:t>
            </a:r>
            <a:r>
              <a:rPr lang="zh-CN" altLang="en-US" sz="1800" dirty="0"/>
              <a:t>程序中，无论这个范围内的整数出现在程序的哪一条语句、被赋值给哪一个变量，都是使用的都是同一个对象。</a:t>
            </a:r>
            <a:endParaRPr lang="en-US" altLang="zh-CN" sz="1800" dirty="0"/>
          </a:p>
          <a:p>
            <a:pPr marL="0" indent="0" algn="just">
              <a:lnSpc>
                <a:spcPct val="150000"/>
              </a:lnSpc>
              <a:spcBef>
                <a:spcPts val="0"/>
              </a:spcBef>
              <a:buNone/>
            </a:pPr>
            <a:r>
              <a:rPr lang="en-US" altLang="zh-CN" sz="1800" dirty="0"/>
              <a:t>   </a:t>
            </a:r>
            <a:r>
              <a:rPr lang="zh-CN" altLang="en-US" sz="1800" dirty="0"/>
              <a:t>上面例子中，整数</a:t>
            </a:r>
            <a:r>
              <a:rPr lang="en-US" altLang="zh-CN" sz="1800" dirty="0"/>
              <a:t>1</a:t>
            </a:r>
            <a:r>
              <a:rPr lang="zh-CN" altLang="en-US" sz="1800" dirty="0"/>
              <a:t>在小整数范围内，而</a:t>
            </a:r>
            <a:r>
              <a:rPr lang="en-US" altLang="zh-CN" sz="1800" dirty="0"/>
              <a:t>2020</a:t>
            </a:r>
            <a:r>
              <a:rPr lang="zh-CN" altLang="en-US" sz="1800" dirty="0"/>
              <a:t>则不在，因此产生了程序运行结果的差异。</a:t>
            </a:r>
            <a:endParaRPr lang="en-US" altLang="zh-CN" sz="1800" dirty="0"/>
          </a:p>
        </p:txBody>
      </p:sp>
    </p:spTree>
    <p:extLst>
      <p:ext uri="{BB962C8B-B14F-4D97-AF65-F5344CB8AC3E}">
        <p14:creationId xmlns:p14="http://schemas.microsoft.com/office/powerpoint/2010/main" val="419445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a:p>
            <a:pPr>
              <a:lnSpc>
                <a:spcPct val="100000"/>
              </a:lnSpc>
              <a:buFont typeface="Wingdings" panose="05000000000000000000" pitchFamily="2" charset="2"/>
              <a:buChar char="Ø"/>
            </a:pPr>
            <a:r>
              <a:rPr lang="zh-CN" altLang="en-US" sz="1800" dirty="0"/>
              <a:t>身份运算符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530036"/>
            <a:ext cx="9982200" cy="141418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与小整数对象池的管理机制类似，</a:t>
            </a:r>
            <a:r>
              <a:rPr lang="en-US" altLang="zh-CN" sz="1800" dirty="0"/>
              <a:t>Python</a:t>
            </a:r>
            <a:r>
              <a:rPr lang="zh-CN" altLang="en-US" sz="1800" dirty="0"/>
              <a:t>的字符串</a:t>
            </a:r>
            <a:r>
              <a:rPr lang="en-US" altLang="zh-CN" sz="1800" dirty="0"/>
              <a:t>intern</a:t>
            </a:r>
            <a:r>
              <a:rPr lang="zh-CN" altLang="en-US" sz="1800" dirty="0"/>
              <a:t>机制也采用同样的方法来管理</a:t>
            </a:r>
            <a:r>
              <a:rPr lang="zh-CN" altLang="en-US" sz="1800" dirty="0">
                <a:solidFill>
                  <a:srgbClr val="FF0000"/>
                </a:solidFill>
              </a:rPr>
              <a:t>不含空格的字符串或者单个字符（包括单个空格），</a:t>
            </a:r>
            <a:r>
              <a:rPr lang="zh-CN" altLang="en-US" sz="1800" dirty="0"/>
              <a:t>即如果当前变量引用的字符串对象（不含空格）已经存在的话，则直接增加对该字符串对象的引用，而不去创建新的字符串对象。</a:t>
            </a:r>
            <a:endParaRPr lang="en-US" altLang="zh-CN" sz="1800" dirty="0"/>
          </a:p>
        </p:txBody>
      </p:sp>
      <p:graphicFrame>
        <p:nvGraphicFramePr>
          <p:cNvPr id="5" name="表格 4">
            <a:extLst>
              <a:ext uri="{FF2B5EF4-FFF2-40B4-BE49-F238E27FC236}">
                <a16:creationId xmlns:a16="http://schemas.microsoft.com/office/drawing/2014/main" id="{CE202EBA-0510-4619-B4CE-5178025FFCFF}"/>
              </a:ext>
            </a:extLst>
          </p:cNvPr>
          <p:cNvGraphicFramePr>
            <a:graphicFrameLocks noGrp="1"/>
          </p:cNvGraphicFramePr>
          <p:nvPr>
            <p:extLst>
              <p:ext uri="{D42A27DB-BD31-4B8C-83A1-F6EECF244321}">
                <p14:modId xmlns:p14="http://schemas.microsoft.com/office/powerpoint/2010/main" val="2361749621"/>
              </p:ext>
            </p:extLst>
          </p:nvPr>
        </p:nvGraphicFramePr>
        <p:xfrm>
          <a:off x="1148829" y="4356225"/>
          <a:ext cx="4991859" cy="1066800"/>
        </p:xfrm>
        <a:graphic>
          <a:graphicData uri="http://schemas.openxmlformats.org/drawingml/2006/table">
            <a:tbl>
              <a:tblPr firstRow="1" bandRow="1">
                <a:tableStyleId>{5C22544A-7EE6-4342-B048-85BDC9FD1C3A}</a:tableStyleId>
              </a:tblPr>
              <a:tblGrid>
                <a:gridCol w="4991859">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x = 'Python'</a:t>
                      </a:r>
                    </a:p>
                    <a:p>
                      <a:r>
                        <a:rPr lang="en-US" altLang="zh-CN" sz="1600" b="1" kern="1200" dirty="0">
                          <a:solidFill>
                            <a:schemeClr val="lt1"/>
                          </a:solidFill>
                          <a:effectLst/>
                          <a:latin typeface="+mn-lt"/>
                          <a:ea typeface="+mn-ea"/>
                          <a:cs typeface="+mn-cs"/>
                        </a:rPr>
                        <a:t>y = 'Python'</a:t>
                      </a:r>
                    </a:p>
                    <a:p>
                      <a:r>
                        <a:rPr lang="en-US" altLang="zh-CN" sz="1600" b="1" kern="1200" dirty="0">
                          <a:solidFill>
                            <a:schemeClr val="lt1"/>
                          </a:solidFill>
                          <a:effectLst/>
                          <a:latin typeface="+mn-lt"/>
                          <a:ea typeface="+mn-ea"/>
                          <a:cs typeface="+mn-cs"/>
                        </a:rPr>
                        <a:t>print(id(x) == id(y))</a:t>
                      </a:r>
                    </a:p>
                    <a:p>
                      <a:endParaRPr lang="en-US" altLang="zh-CN"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7EB6B17A-834D-48CD-8BA0-D777826D0895}"/>
              </a:ext>
            </a:extLst>
          </p:cNvPr>
          <p:cNvSpPr/>
          <p:nvPr/>
        </p:nvSpPr>
        <p:spPr>
          <a:xfrm>
            <a:off x="1104141" y="5492994"/>
            <a:ext cx="5315541" cy="338554"/>
          </a:xfrm>
          <a:prstGeom prst="rect">
            <a:avLst/>
          </a:prstGeom>
        </p:spPr>
        <p:txBody>
          <a:bodyPr wrap="square">
            <a:spAutoFit/>
          </a:bodyPr>
          <a:lstStyle/>
          <a:p>
            <a:r>
              <a:rPr lang="en-US" altLang="zh-CN" sz="1600" dirty="0">
                <a:latin typeface="Consolas" panose="020B0609020204030204" pitchFamily="49" charset="0"/>
              </a:rPr>
              <a:t>True</a:t>
            </a:r>
            <a:endParaRPr lang="zh-CN" altLang="en-US" sz="1600" dirty="0">
              <a:latin typeface="Consolas" panose="020B0609020204030204" pitchFamily="49" charset="0"/>
            </a:endParaRPr>
          </a:p>
        </p:txBody>
      </p:sp>
      <p:graphicFrame>
        <p:nvGraphicFramePr>
          <p:cNvPr id="7" name="表格 6">
            <a:extLst>
              <a:ext uri="{FF2B5EF4-FFF2-40B4-BE49-F238E27FC236}">
                <a16:creationId xmlns:a16="http://schemas.microsoft.com/office/drawing/2014/main" id="{7AD7207E-F21B-462E-90B8-F6A701B3D610}"/>
              </a:ext>
            </a:extLst>
          </p:cNvPr>
          <p:cNvGraphicFramePr>
            <a:graphicFrameLocks noGrp="1"/>
          </p:cNvGraphicFramePr>
          <p:nvPr>
            <p:extLst>
              <p:ext uri="{D42A27DB-BD31-4B8C-83A1-F6EECF244321}">
                <p14:modId xmlns:p14="http://schemas.microsoft.com/office/powerpoint/2010/main" val="247431720"/>
              </p:ext>
            </p:extLst>
          </p:nvPr>
        </p:nvGraphicFramePr>
        <p:xfrm>
          <a:off x="6257840" y="4356223"/>
          <a:ext cx="4991859" cy="1066799"/>
        </p:xfrm>
        <a:graphic>
          <a:graphicData uri="http://schemas.openxmlformats.org/drawingml/2006/table">
            <a:tbl>
              <a:tblPr firstRow="1" bandRow="1">
                <a:tableStyleId>{5C22544A-7EE6-4342-B048-85BDC9FD1C3A}</a:tableStyleId>
              </a:tblPr>
              <a:tblGrid>
                <a:gridCol w="4991859">
                  <a:extLst>
                    <a:ext uri="{9D8B030D-6E8A-4147-A177-3AD203B41FA5}">
                      <a16:colId xmlns:a16="http://schemas.microsoft.com/office/drawing/2014/main" val="1478211251"/>
                    </a:ext>
                  </a:extLst>
                </a:gridCol>
              </a:tblGrid>
              <a:tr h="1066799">
                <a:tc>
                  <a:txBody>
                    <a:bodyPr/>
                    <a:lstStyle/>
                    <a:p>
                      <a:r>
                        <a:rPr lang="en-US" altLang="zh-CN" sz="1600" b="1" kern="1200" dirty="0">
                          <a:solidFill>
                            <a:schemeClr val="lt1"/>
                          </a:solidFill>
                          <a:effectLst/>
                          <a:latin typeface="+mn-lt"/>
                          <a:ea typeface="+mn-ea"/>
                          <a:cs typeface="+mn-cs"/>
                        </a:rPr>
                        <a:t>x = 'love Python'</a:t>
                      </a:r>
                    </a:p>
                    <a:p>
                      <a:r>
                        <a:rPr lang="en-US" altLang="zh-CN" sz="1600" b="1" kern="1200" dirty="0">
                          <a:solidFill>
                            <a:schemeClr val="lt1"/>
                          </a:solidFill>
                          <a:effectLst/>
                          <a:latin typeface="+mn-lt"/>
                          <a:ea typeface="+mn-ea"/>
                          <a:cs typeface="+mn-cs"/>
                        </a:rPr>
                        <a:t>y = 'love Python'</a:t>
                      </a:r>
                    </a:p>
                    <a:p>
                      <a:r>
                        <a:rPr lang="en-US" altLang="zh-CN" sz="1600" b="1" kern="1200" dirty="0">
                          <a:solidFill>
                            <a:schemeClr val="lt1"/>
                          </a:solidFill>
                          <a:effectLst/>
                          <a:latin typeface="+mn-lt"/>
                          <a:ea typeface="+mn-ea"/>
                          <a:cs typeface="+mn-cs"/>
                        </a:rPr>
                        <a:t>print(id(x) == id(y))</a:t>
                      </a: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C4A5DFA4-3BD0-4FBD-9BE8-83D03F5E0DFD}"/>
              </a:ext>
            </a:extLst>
          </p:cNvPr>
          <p:cNvSpPr/>
          <p:nvPr/>
        </p:nvSpPr>
        <p:spPr>
          <a:xfrm>
            <a:off x="6257840" y="5518578"/>
            <a:ext cx="5315541" cy="338554"/>
          </a:xfrm>
          <a:prstGeom prst="rect">
            <a:avLst/>
          </a:prstGeom>
        </p:spPr>
        <p:txBody>
          <a:bodyPr wrap="square">
            <a:spAutoFit/>
          </a:bodyPr>
          <a:lstStyle/>
          <a:p>
            <a:r>
              <a:rPr lang="en-US" altLang="zh-CN" sz="1600" dirty="0">
                <a:latin typeface="Consolas" panose="020B0609020204030204" pitchFamily="49" charset="0"/>
              </a:rPr>
              <a:t>False</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416922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其他运算符</a:t>
            </a:r>
          </a:p>
          <a:p>
            <a:pPr>
              <a:lnSpc>
                <a:spcPct val="100000"/>
              </a:lnSpc>
              <a:buFont typeface="Wingdings" panose="05000000000000000000" pitchFamily="2" charset="2"/>
              <a:buChar char="Ø"/>
            </a:pPr>
            <a:r>
              <a:rPr lang="zh-CN" altLang="en-US" sz="1800" dirty="0"/>
              <a:t>集合运算符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3.5 </a:t>
            </a:r>
            <a:r>
              <a:rPr lang="zh-CN" altLang="en-US" dirty="0"/>
              <a:t>运算符与表达式</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2265781"/>
            <a:ext cx="9982200" cy="302720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理解集合运算符首先要理解集合（</a:t>
            </a:r>
            <a:r>
              <a:rPr lang="en-US" altLang="zh-CN" sz="1800" dirty="0"/>
              <a:t>set</a:t>
            </a:r>
            <a:r>
              <a:rPr lang="zh-CN" altLang="en-US" sz="1800" dirty="0"/>
              <a:t>）的概念。集合是一个无序不重复元素集，是</a:t>
            </a:r>
            <a:r>
              <a:rPr lang="en-US" altLang="zh-CN" sz="1800" dirty="0"/>
              <a:t>Python</a:t>
            </a:r>
            <a:r>
              <a:rPr lang="zh-CN" altLang="en-US" sz="1800" dirty="0"/>
              <a:t>数据类型的一种，由于是无序的，所以不能无法进行索引和切片等一些操作，主要有</a:t>
            </a:r>
            <a:r>
              <a:rPr lang="zh-CN" altLang="en-US" sz="1800" dirty="0">
                <a:solidFill>
                  <a:srgbClr val="FF0000"/>
                </a:solidFill>
              </a:rPr>
              <a:t>添加、删除、交集、并集、差集、对称差集</a:t>
            </a:r>
            <a:r>
              <a:rPr lang="zh-CN" altLang="en-US" sz="1800" dirty="0"/>
              <a:t>等六种操作。</a:t>
            </a:r>
          </a:p>
          <a:p>
            <a:pPr marL="0" indent="0" algn="just">
              <a:lnSpc>
                <a:spcPct val="150000"/>
              </a:lnSpc>
              <a:spcBef>
                <a:spcPts val="0"/>
              </a:spcBef>
              <a:buNone/>
            </a:pPr>
            <a:r>
              <a:rPr lang="zh-CN" altLang="en-US" sz="1800" dirty="0"/>
              <a:t>    集合的添加和删除操作可以是通过</a:t>
            </a:r>
            <a:r>
              <a:rPr lang="en-US" altLang="zh-CN" sz="1800" dirty="0"/>
              <a:t>add()</a:t>
            </a:r>
            <a:r>
              <a:rPr lang="zh-CN" altLang="en-US" sz="1800" dirty="0"/>
              <a:t>和</a:t>
            </a:r>
            <a:r>
              <a:rPr lang="en-US" altLang="zh-CN" sz="1800" dirty="0"/>
              <a:t>remove()</a:t>
            </a:r>
            <a:r>
              <a:rPr lang="zh-CN" altLang="en-US" sz="1800" dirty="0"/>
              <a:t>等函数来完成的，</a:t>
            </a:r>
            <a:endParaRPr lang="en-US" altLang="zh-CN" sz="1800" dirty="0"/>
          </a:p>
          <a:p>
            <a:pPr marL="0" indent="0" algn="just">
              <a:lnSpc>
                <a:spcPct val="150000"/>
              </a:lnSpc>
              <a:spcBef>
                <a:spcPts val="0"/>
              </a:spcBef>
              <a:buNone/>
            </a:pPr>
            <a:r>
              <a:rPr lang="zh-CN" altLang="en-US" sz="1800" dirty="0"/>
              <a:t>例如，</a:t>
            </a:r>
            <a:r>
              <a:rPr lang="en-US" altLang="zh-CN" sz="1800" dirty="0" err="1"/>
              <a:t>s.add</a:t>
            </a:r>
            <a:r>
              <a:rPr lang="en-US" altLang="zh-CN" sz="1800" dirty="0"/>
              <a:t>(4)</a:t>
            </a:r>
            <a:r>
              <a:rPr lang="zh-CN" altLang="en-US" sz="1800" dirty="0"/>
              <a:t>向集合</a:t>
            </a:r>
            <a:r>
              <a:rPr lang="en-US" altLang="zh-CN" sz="1800" dirty="0"/>
              <a:t>s</a:t>
            </a:r>
            <a:r>
              <a:rPr lang="zh-CN" altLang="en-US" sz="1800" dirty="0"/>
              <a:t>中添加元素</a:t>
            </a:r>
            <a:r>
              <a:rPr lang="en-US" altLang="zh-CN" sz="1800" dirty="0"/>
              <a:t>4</a:t>
            </a:r>
            <a:r>
              <a:rPr lang="zh-CN" altLang="en-US" sz="1800" dirty="0"/>
              <a:t>；</a:t>
            </a:r>
            <a:r>
              <a:rPr lang="en-US" altLang="zh-CN" sz="1800" dirty="0" err="1"/>
              <a:t>s.remove</a:t>
            </a:r>
            <a:r>
              <a:rPr lang="en-US" altLang="zh-CN" sz="1800" dirty="0"/>
              <a:t>(1)</a:t>
            </a:r>
            <a:r>
              <a:rPr lang="zh-CN" altLang="en-US" sz="1800" dirty="0"/>
              <a:t>则删除集合</a:t>
            </a:r>
            <a:r>
              <a:rPr lang="en-US" altLang="zh-CN" sz="1800" dirty="0"/>
              <a:t>s</a:t>
            </a:r>
            <a:r>
              <a:rPr lang="zh-CN" altLang="en-US" sz="1800" dirty="0"/>
              <a:t>中的元素</a:t>
            </a:r>
            <a:r>
              <a:rPr lang="en-US" altLang="zh-CN" sz="1800" dirty="0"/>
              <a:t>1</a:t>
            </a:r>
            <a:r>
              <a:rPr lang="zh-CN" altLang="en-US" sz="1800" dirty="0"/>
              <a:t>。</a:t>
            </a:r>
          </a:p>
          <a:p>
            <a:pPr marL="0" indent="0" algn="just">
              <a:lnSpc>
                <a:spcPct val="150000"/>
              </a:lnSpc>
              <a:spcBef>
                <a:spcPts val="0"/>
              </a:spcBef>
              <a:buNone/>
            </a:pPr>
            <a:r>
              <a:rPr lang="zh-CN" altLang="en-US" sz="1800" dirty="0"/>
              <a:t>    其余的四种操作则通过集合运算符来实现，即交集（</a:t>
            </a:r>
            <a:r>
              <a:rPr lang="en-US" altLang="zh-CN" sz="1800" dirty="0"/>
              <a:t>&amp;</a:t>
            </a:r>
            <a:r>
              <a:rPr lang="zh-CN" altLang="en-US" sz="1800" dirty="0"/>
              <a:t>）、并集（</a:t>
            </a:r>
            <a:r>
              <a:rPr lang="en-US" altLang="zh-CN" sz="1800" dirty="0"/>
              <a:t>|</a:t>
            </a:r>
            <a:r>
              <a:rPr lang="zh-CN" altLang="en-US" sz="1800" dirty="0"/>
              <a:t>）、差集（</a:t>
            </a:r>
            <a:r>
              <a:rPr lang="en-US" altLang="zh-CN" sz="1800" dirty="0"/>
              <a:t>-</a:t>
            </a:r>
            <a:r>
              <a:rPr lang="zh-CN" altLang="en-US" sz="1800" dirty="0"/>
              <a:t>）和对称差集（</a:t>
            </a:r>
            <a:r>
              <a:rPr lang="en-US" altLang="zh-CN" sz="1800" dirty="0"/>
              <a:t>^</a:t>
            </a:r>
            <a:r>
              <a:rPr lang="zh-CN" altLang="en-US" sz="1800" dirty="0"/>
              <a:t>）。示例如下：</a:t>
            </a:r>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5" name="表格 4">
            <a:extLst>
              <a:ext uri="{FF2B5EF4-FFF2-40B4-BE49-F238E27FC236}">
                <a16:creationId xmlns:a16="http://schemas.microsoft.com/office/drawing/2014/main" id="{CE202EBA-0510-4619-B4CE-5178025FFCFF}"/>
              </a:ext>
            </a:extLst>
          </p:cNvPr>
          <p:cNvGraphicFramePr>
            <a:graphicFrameLocks noGrp="1"/>
          </p:cNvGraphicFramePr>
          <p:nvPr>
            <p:extLst>
              <p:ext uri="{D42A27DB-BD31-4B8C-83A1-F6EECF244321}">
                <p14:modId xmlns:p14="http://schemas.microsoft.com/office/powerpoint/2010/main" val="3556804599"/>
              </p:ext>
            </p:extLst>
          </p:nvPr>
        </p:nvGraphicFramePr>
        <p:xfrm>
          <a:off x="1148830" y="5443239"/>
          <a:ext cx="2149541" cy="470667"/>
        </p:xfrm>
        <a:graphic>
          <a:graphicData uri="http://schemas.openxmlformats.org/drawingml/2006/table">
            <a:tbl>
              <a:tblPr firstRow="1" bandRow="1">
                <a:tableStyleId>{5C22544A-7EE6-4342-B048-85BDC9FD1C3A}</a:tableStyleId>
              </a:tblPr>
              <a:tblGrid>
                <a:gridCol w="2149541">
                  <a:extLst>
                    <a:ext uri="{9D8B030D-6E8A-4147-A177-3AD203B41FA5}">
                      <a16:colId xmlns:a16="http://schemas.microsoft.com/office/drawing/2014/main" val="1478211251"/>
                    </a:ext>
                  </a:extLst>
                </a:gridCol>
              </a:tblGrid>
              <a:tr h="470667">
                <a:tc>
                  <a:txBody>
                    <a:bodyPr/>
                    <a:lstStyle/>
                    <a:p>
                      <a:r>
                        <a:rPr lang="en-US" altLang="zh-CN" sz="1200" b="1" kern="1200" dirty="0">
                          <a:solidFill>
                            <a:schemeClr val="lt1"/>
                          </a:solidFill>
                          <a:effectLst/>
                          <a:latin typeface="+mn-lt"/>
                          <a:ea typeface="+mn-ea"/>
                          <a:cs typeface="+mn-cs"/>
                        </a:rPr>
                        <a:t>{1,2,3}|{3,4,5}     #</a:t>
                      </a:r>
                      <a:r>
                        <a:rPr lang="zh-CN" altLang="en-US" sz="1200" b="1" kern="1200" dirty="0">
                          <a:solidFill>
                            <a:schemeClr val="lt1"/>
                          </a:solidFill>
                          <a:effectLst/>
                          <a:latin typeface="+mn-lt"/>
                          <a:ea typeface="+mn-ea"/>
                          <a:cs typeface="+mn-cs"/>
                        </a:rPr>
                        <a:t>并集</a:t>
                      </a:r>
                      <a:endParaRPr lang="en-US" altLang="zh-CN" sz="12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7EB6B17A-834D-48CD-8BA0-D777826D0895}"/>
              </a:ext>
            </a:extLst>
          </p:cNvPr>
          <p:cNvSpPr/>
          <p:nvPr/>
        </p:nvSpPr>
        <p:spPr>
          <a:xfrm>
            <a:off x="1148830" y="5986018"/>
            <a:ext cx="2149541" cy="307777"/>
          </a:xfrm>
          <a:prstGeom prst="rect">
            <a:avLst/>
          </a:prstGeom>
        </p:spPr>
        <p:txBody>
          <a:bodyPr wrap="square">
            <a:spAutoFit/>
          </a:bodyPr>
          <a:lstStyle/>
          <a:p>
            <a:r>
              <a:rPr lang="en-US" altLang="zh-CN" sz="1400" dirty="0">
                <a:latin typeface="Consolas" panose="020B0609020204030204" pitchFamily="49" charset="0"/>
              </a:rPr>
              <a:t>{1, 2, 3, 4, 5}</a:t>
            </a:r>
            <a:endParaRPr lang="zh-CN" altLang="en-US" sz="1400" dirty="0">
              <a:latin typeface="Consolas" panose="020B0609020204030204" pitchFamily="49" charset="0"/>
            </a:endParaRPr>
          </a:p>
        </p:txBody>
      </p:sp>
      <p:graphicFrame>
        <p:nvGraphicFramePr>
          <p:cNvPr id="10" name="表格 9">
            <a:extLst>
              <a:ext uri="{FF2B5EF4-FFF2-40B4-BE49-F238E27FC236}">
                <a16:creationId xmlns:a16="http://schemas.microsoft.com/office/drawing/2014/main" id="{0A962E3F-FF82-4282-A849-727F5D4678AF}"/>
              </a:ext>
            </a:extLst>
          </p:cNvPr>
          <p:cNvGraphicFramePr>
            <a:graphicFrameLocks noGrp="1"/>
          </p:cNvGraphicFramePr>
          <p:nvPr>
            <p:extLst>
              <p:ext uri="{D42A27DB-BD31-4B8C-83A1-F6EECF244321}">
                <p14:modId xmlns:p14="http://schemas.microsoft.com/office/powerpoint/2010/main" val="3856844919"/>
              </p:ext>
            </p:extLst>
          </p:nvPr>
        </p:nvGraphicFramePr>
        <p:xfrm>
          <a:off x="3392045" y="5443239"/>
          <a:ext cx="2149541" cy="470667"/>
        </p:xfrm>
        <a:graphic>
          <a:graphicData uri="http://schemas.openxmlformats.org/drawingml/2006/table">
            <a:tbl>
              <a:tblPr firstRow="1" bandRow="1">
                <a:tableStyleId>{5C22544A-7EE6-4342-B048-85BDC9FD1C3A}</a:tableStyleId>
              </a:tblPr>
              <a:tblGrid>
                <a:gridCol w="2149541">
                  <a:extLst>
                    <a:ext uri="{9D8B030D-6E8A-4147-A177-3AD203B41FA5}">
                      <a16:colId xmlns:a16="http://schemas.microsoft.com/office/drawing/2014/main" val="1478211251"/>
                    </a:ext>
                  </a:extLst>
                </a:gridCol>
              </a:tblGrid>
              <a:tr h="470667">
                <a:tc>
                  <a:txBody>
                    <a:bodyPr/>
                    <a:lstStyle/>
                    <a:p>
                      <a:r>
                        <a:rPr lang="en-US" altLang="zh-CN" sz="1200" b="1" kern="1200" dirty="0">
                          <a:solidFill>
                            <a:schemeClr val="lt1"/>
                          </a:solidFill>
                          <a:effectLst/>
                          <a:latin typeface="+mn-lt"/>
                          <a:ea typeface="+mn-ea"/>
                          <a:cs typeface="+mn-cs"/>
                        </a:rPr>
                        <a:t>{1,2,3}&amp;{3,4,5}     #</a:t>
                      </a:r>
                      <a:r>
                        <a:rPr lang="zh-CN" altLang="en-US" sz="1200" b="1" kern="1200" dirty="0">
                          <a:solidFill>
                            <a:schemeClr val="lt1"/>
                          </a:solidFill>
                          <a:effectLst/>
                          <a:latin typeface="+mn-lt"/>
                          <a:ea typeface="+mn-ea"/>
                          <a:cs typeface="+mn-cs"/>
                        </a:rPr>
                        <a:t>交集</a:t>
                      </a:r>
                      <a:endParaRPr lang="en-US" altLang="zh-CN" sz="12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E8E851EE-6697-4AA1-98D9-7B937A5799D4}"/>
              </a:ext>
            </a:extLst>
          </p:cNvPr>
          <p:cNvSpPr/>
          <p:nvPr/>
        </p:nvSpPr>
        <p:spPr>
          <a:xfrm>
            <a:off x="3392045" y="5986018"/>
            <a:ext cx="2149541" cy="307777"/>
          </a:xfrm>
          <a:prstGeom prst="rect">
            <a:avLst/>
          </a:prstGeom>
        </p:spPr>
        <p:txBody>
          <a:bodyPr wrap="square">
            <a:spAutoFit/>
          </a:bodyPr>
          <a:lstStyle/>
          <a:p>
            <a:r>
              <a:rPr lang="en-US" altLang="zh-CN" sz="1400" dirty="0">
                <a:latin typeface="Consolas" panose="020B0609020204030204" pitchFamily="49" charset="0"/>
              </a:rPr>
              <a:t>{3}</a:t>
            </a:r>
            <a:endParaRPr lang="zh-CN" altLang="en-US" sz="1400" dirty="0">
              <a:latin typeface="Consolas" panose="020B0609020204030204" pitchFamily="49" charset="0"/>
            </a:endParaRPr>
          </a:p>
        </p:txBody>
      </p:sp>
      <p:graphicFrame>
        <p:nvGraphicFramePr>
          <p:cNvPr id="13" name="表格 12">
            <a:extLst>
              <a:ext uri="{FF2B5EF4-FFF2-40B4-BE49-F238E27FC236}">
                <a16:creationId xmlns:a16="http://schemas.microsoft.com/office/drawing/2014/main" id="{5064F803-EEFC-435D-916A-B4D6526A12A0}"/>
              </a:ext>
            </a:extLst>
          </p:cNvPr>
          <p:cNvGraphicFramePr>
            <a:graphicFrameLocks noGrp="1"/>
          </p:cNvGraphicFramePr>
          <p:nvPr>
            <p:extLst>
              <p:ext uri="{D42A27DB-BD31-4B8C-83A1-F6EECF244321}">
                <p14:modId xmlns:p14="http://schemas.microsoft.com/office/powerpoint/2010/main" val="1357809507"/>
              </p:ext>
            </p:extLst>
          </p:nvPr>
        </p:nvGraphicFramePr>
        <p:xfrm>
          <a:off x="5635260" y="5443237"/>
          <a:ext cx="2504474" cy="470667"/>
        </p:xfrm>
        <a:graphic>
          <a:graphicData uri="http://schemas.openxmlformats.org/drawingml/2006/table">
            <a:tbl>
              <a:tblPr firstRow="1" bandRow="1">
                <a:tableStyleId>{5C22544A-7EE6-4342-B048-85BDC9FD1C3A}</a:tableStyleId>
              </a:tblPr>
              <a:tblGrid>
                <a:gridCol w="2504474">
                  <a:extLst>
                    <a:ext uri="{9D8B030D-6E8A-4147-A177-3AD203B41FA5}">
                      <a16:colId xmlns:a16="http://schemas.microsoft.com/office/drawing/2014/main" val="1478211251"/>
                    </a:ext>
                  </a:extLst>
                </a:gridCol>
              </a:tblGrid>
              <a:tr h="470667">
                <a:tc>
                  <a:txBody>
                    <a:bodyPr/>
                    <a:lstStyle/>
                    <a:p>
                      <a:r>
                        <a:rPr lang="en-US" altLang="zh-CN" sz="1200" b="1" kern="1200" dirty="0">
                          <a:solidFill>
                            <a:schemeClr val="lt1"/>
                          </a:solidFill>
                          <a:effectLst/>
                          <a:latin typeface="+mn-lt"/>
                          <a:ea typeface="+mn-ea"/>
                          <a:cs typeface="+mn-cs"/>
                        </a:rPr>
                        <a:t>{1,2,3}^{3,4,5}     #</a:t>
                      </a:r>
                      <a:r>
                        <a:rPr lang="zh-CN" altLang="en-US" sz="1200" b="1" kern="1200" dirty="0">
                          <a:solidFill>
                            <a:schemeClr val="lt1"/>
                          </a:solidFill>
                          <a:effectLst/>
                          <a:latin typeface="+mn-lt"/>
                          <a:ea typeface="+mn-ea"/>
                          <a:cs typeface="+mn-cs"/>
                        </a:rPr>
                        <a:t>对称差集</a:t>
                      </a:r>
                      <a:endParaRPr lang="en-US" altLang="zh-CN" sz="12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4" name="矩形 13">
            <a:extLst>
              <a:ext uri="{FF2B5EF4-FFF2-40B4-BE49-F238E27FC236}">
                <a16:creationId xmlns:a16="http://schemas.microsoft.com/office/drawing/2014/main" id="{9534959C-52CF-49F4-AC97-120778999332}"/>
              </a:ext>
            </a:extLst>
          </p:cNvPr>
          <p:cNvSpPr/>
          <p:nvPr/>
        </p:nvSpPr>
        <p:spPr>
          <a:xfrm>
            <a:off x="5635260" y="5986016"/>
            <a:ext cx="2149541" cy="307777"/>
          </a:xfrm>
          <a:prstGeom prst="rect">
            <a:avLst/>
          </a:prstGeom>
        </p:spPr>
        <p:txBody>
          <a:bodyPr wrap="square">
            <a:spAutoFit/>
          </a:bodyPr>
          <a:lstStyle/>
          <a:p>
            <a:r>
              <a:rPr lang="en-US" altLang="zh-CN" sz="1400" dirty="0">
                <a:latin typeface="Consolas" panose="020B0609020204030204" pitchFamily="49" charset="0"/>
              </a:rPr>
              <a:t>{1, 2, 4, 5}</a:t>
            </a:r>
            <a:endParaRPr lang="zh-CN" altLang="en-US" sz="1400" dirty="0">
              <a:latin typeface="Consolas" panose="020B0609020204030204" pitchFamily="49" charset="0"/>
            </a:endParaRPr>
          </a:p>
        </p:txBody>
      </p:sp>
      <p:graphicFrame>
        <p:nvGraphicFramePr>
          <p:cNvPr id="15" name="表格 14">
            <a:extLst>
              <a:ext uri="{FF2B5EF4-FFF2-40B4-BE49-F238E27FC236}">
                <a16:creationId xmlns:a16="http://schemas.microsoft.com/office/drawing/2014/main" id="{3A218A13-BBF4-4219-A551-A51D6897D585}"/>
              </a:ext>
            </a:extLst>
          </p:cNvPr>
          <p:cNvGraphicFramePr>
            <a:graphicFrameLocks noGrp="1"/>
          </p:cNvGraphicFramePr>
          <p:nvPr>
            <p:extLst>
              <p:ext uri="{D42A27DB-BD31-4B8C-83A1-F6EECF244321}">
                <p14:modId xmlns:p14="http://schemas.microsoft.com/office/powerpoint/2010/main" val="2286374937"/>
              </p:ext>
            </p:extLst>
          </p:nvPr>
        </p:nvGraphicFramePr>
        <p:xfrm>
          <a:off x="8270364" y="5443237"/>
          <a:ext cx="2149541" cy="470667"/>
        </p:xfrm>
        <a:graphic>
          <a:graphicData uri="http://schemas.openxmlformats.org/drawingml/2006/table">
            <a:tbl>
              <a:tblPr firstRow="1" bandRow="1">
                <a:tableStyleId>{5C22544A-7EE6-4342-B048-85BDC9FD1C3A}</a:tableStyleId>
              </a:tblPr>
              <a:tblGrid>
                <a:gridCol w="2149541">
                  <a:extLst>
                    <a:ext uri="{9D8B030D-6E8A-4147-A177-3AD203B41FA5}">
                      <a16:colId xmlns:a16="http://schemas.microsoft.com/office/drawing/2014/main" val="1478211251"/>
                    </a:ext>
                  </a:extLst>
                </a:gridCol>
              </a:tblGrid>
              <a:tr h="470667">
                <a:tc>
                  <a:txBody>
                    <a:bodyPr/>
                    <a:lstStyle/>
                    <a:p>
                      <a:r>
                        <a:rPr lang="en-US" altLang="zh-CN" sz="1200" b="1" kern="1200" dirty="0">
                          <a:solidFill>
                            <a:schemeClr val="lt1"/>
                          </a:solidFill>
                          <a:effectLst/>
                          <a:latin typeface="+mn-lt"/>
                          <a:ea typeface="+mn-ea"/>
                          <a:cs typeface="+mn-cs"/>
                        </a:rPr>
                        <a:t>{1,2,3}-{3,4,5}     #</a:t>
                      </a:r>
                      <a:r>
                        <a:rPr lang="zh-CN" altLang="en-US" sz="1200" b="1" kern="1200" dirty="0">
                          <a:solidFill>
                            <a:schemeClr val="lt1"/>
                          </a:solidFill>
                          <a:effectLst/>
                          <a:latin typeface="+mn-lt"/>
                          <a:ea typeface="+mn-ea"/>
                          <a:cs typeface="+mn-cs"/>
                        </a:rPr>
                        <a:t>差集</a:t>
                      </a:r>
                      <a:endParaRPr lang="en-US" altLang="zh-CN" sz="12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6" name="矩形 15">
            <a:extLst>
              <a:ext uri="{FF2B5EF4-FFF2-40B4-BE49-F238E27FC236}">
                <a16:creationId xmlns:a16="http://schemas.microsoft.com/office/drawing/2014/main" id="{E82A85F9-2092-42D2-9A61-1EEFC205A993}"/>
              </a:ext>
            </a:extLst>
          </p:cNvPr>
          <p:cNvSpPr/>
          <p:nvPr/>
        </p:nvSpPr>
        <p:spPr>
          <a:xfrm>
            <a:off x="8270364" y="5986016"/>
            <a:ext cx="2149541" cy="307777"/>
          </a:xfrm>
          <a:prstGeom prst="rect">
            <a:avLst/>
          </a:prstGeom>
        </p:spPr>
        <p:txBody>
          <a:bodyPr wrap="square">
            <a:spAutoFit/>
          </a:bodyPr>
          <a:lstStyle/>
          <a:p>
            <a:r>
              <a:rPr lang="en-US" altLang="zh-CN" sz="1400" dirty="0">
                <a:latin typeface="Consolas" panose="020B0609020204030204" pitchFamily="49" charset="0"/>
              </a:rPr>
              <a:t>{1, 2}</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10479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t>3.6 </a:t>
            </a:r>
            <a:r>
              <a:rPr lang="zh-CN" altLang="en-US" dirty="0"/>
              <a:t>字符串类型的基本操作</a:t>
            </a:r>
            <a:endParaRPr lang="en-US" dirty="0"/>
          </a:p>
        </p:txBody>
      </p:sp>
    </p:spTree>
    <p:extLst>
      <p:ext uri="{BB962C8B-B14F-4D97-AF65-F5344CB8AC3E}">
        <p14:creationId xmlns:p14="http://schemas.microsoft.com/office/powerpoint/2010/main" val="148989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1929723"/>
            <a:ext cx="9982200" cy="416685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en-US" altLang="zh-CN" dirty="0">
                <a:latin typeface="宋体" panose="02010600030101010101" pitchFamily="2" charset="-122"/>
                <a:ea typeface="宋体" panose="02010600030101010101" pitchFamily="2" charset="-122"/>
              </a:rPr>
              <a:t>	</a:t>
            </a:r>
            <a:r>
              <a:rPr lang="zh-CN" altLang="en-US" sz="1800" dirty="0"/>
              <a:t>字符串是一种</a:t>
            </a:r>
            <a:r>
              <a:rPr lang="en-US" altLang="zh-CN" sz="1800" dirty="0"/>
              <a:t>Python</a:t>
            </a:r>
            <a:r>
              <a:rPr lang="zh-CN" altLang="en-US" sz="1800" dirty="0"/>
              <a:t>数据类型，由一系列字符构成，既可以是中文字符，也可以是英文字符。</a:t>
            </a:r>
            <a:r>
              <a:rPr lang="en-US" altLang="zh-CN" sz="1800" dirty="0"/>
              <a:t>Python</a:t>
            </a:r>
            <a:r>
              <a:rPr lang="zh-CN" altLang="en-US" sz="1800" dirty="0"/>
              <a:t>提供了诸多的字符串操作方法，本节将详细介绍字符串的引号使用、合并、复制与转义等操作。</a:t>
            </a:r>
            <a:endParaRPr lang="en-US" altLang="zh-CN" sz="1800" dirty="0"/>
          </a:p>
          <a:p>
            <a:pPr marL="0" indent="0" algn="just">
              <a:lnSpc>
                <a:spcPct val="160000"/>
              </a:lnSpc>
              <a:spcBef>
                <a:spcPts val="0"/>
              </a:spcBef>
              <a:buNone/>
            </a:pPr>
            <a:r>
              <a:rPr lang="en-US" altLang="zh-CN" sz="1800" dirty="0"/>
              <a:t>	</a:t>
            </a:r>
            <a:r>
              <a:rPr lang="zh-CN" altLang="en-US" sz="1800" dirty="0"/>
              <a:t>此外，还有更多的字符串操作可以通过</a:t>
            </a:r>
            <a:r>
              <a:rPr lang="en-US" altLang="zh-CN" sz="1800" dirty="0"/>
              <a:t>Python</a:t>
            </a:r>
            <a:r>
              <a:rPr lang="zh-CN" altLang="en-US" sz="1800" dirty="0"/>
              <a:t>的内置函数来完成，例如字符串的大小写转换、字符替换、删除、截取、赋值、连接、比较、查找、分割等，将在后面章节内重点介绍。</a:t>
            </a:r>
            <a:endParaRPr lang="en-US" altLang="zh-CN" sz="1800" dirty="0"/>
          </a:p>
        </p:txBody>
      </p:sp>
    </p:spTree>
    <p:extLst>
      <p:ext uri="{BB962C8B-B14F-4D97-AF65-F5344CB8AC3E}">
        <p14:creationId xmlns:p14="http://schemas.microsoft.com/office/powerpoint/2010/main" val="311061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引号界定符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4"/>
            <a:ext cx="9982200" cy="192566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在</a:t>
            </a:r>
            <a:r>
              <a:rPr lang="en-US" altLang="zh-CN" sz="1800" dirty="0"/>
              <a:t>Python</a:t>
            </a:r>
            <a:r>
              <a:rPr lang="zh-CN" altLang="en-US" sz="1800" dirty="0"/>
              <a:t>中，一般用一对引号括起来的都是字符串，其中引号可以用单引号，也可以用双引号括，也可以是成对的三个单引号或者双引号。在交互式终端窗口中由</a:t>
            </a:r>
            <a:r>
              <a:rPr lang="en-US" altLang="zh-CN" sz="1800" dirty="0"/>
              <a:t>Python</a:t>
            </a:r>
            <a:r>
              <a:rPr lang="zh-CN" altLang="en-US" sz="1800" dirty="0"/>
              <a:t>解释器输出的字符串都是用单引号括起来的，</a:t>
            </a:r>
            <a:r>
              <a:rPr lang="zh-CN" altLang="en-US" sz="1800" dirty="0">
                <a:solidFill>
                  <a:srgbClr val="FF0000"/>
                </a:solidFill>
              </a:rPr>
              <a:t>无论它们是由单引号还是双引号界定的，没有任何区别。</a:t>
            </a:r>
          </a:p>
          <a:p>
            <a:pPr marL="0" indent="0" algn="just">
              <a:lnSpc>
                <a:spcPct val="150000"/>
              </a:lnSpc>
              <a:spcBef>
                <a:spcPts val="0"/>
              </a:spcBef>
              <a:buNone/>
            </a:pPr>
            <a:r>
              <a:rPr lang="zh-CN" altLang="en-US" sz="1800" dirty="0"/>
              <a:t>    例如：</a:t>
            </a:r>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5" name="表格 4">
            <a:extLst>
              <a:ext uri="{FF2B5EF4-FFF2-40B4-BE49-F238E27FC236}">
                <a16:creationId xmlns:a16="http://schemas.microsoft.com/office/drawing/2014/main" id="{CE202EBA-0510-4619-B4CE-5178025FFCFF}"/>
              </a:ext>
            </a:extLst>
          </p:cNvPr>
          <p:cNvGraphicFramePr>
            <a:graphicFrameLocks noGrp="1"/>
          </p:cNvGraphicFramePr>
          <p:nvPr>
            <p:extLst>
              <p:ext uri="{D42A27DB-BD31-4B8C-83A1-F6EECF244321}">
                <p14:modId xmlns:p14="http://schemas.microsoft.com/office/powerpoint/2010/main" val="3429725365"/>
              </p:ext>
            </p:extLst>
          </p:nvPr>
        </p:nvGraphicFramePr>
        <p:xfrm>
          <a:off x="1148829" y="3859549"/>
          <a:ext cx="9937512" cy="470667"/>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470667">
                <a:tc>
                  <a:txBody>
                    <a:bodyPr/>
                    <a:lstStyle/>
                    <a:p>
                      <a:r>
                        <a:rPr lang="en-US" altLang="zh-CN" sz="1600" b="1" kern="1200" dirty="0">
                          <a:solidFill>
                            <a:schemeClr val="lt1"/>
                          </a:solidFill>
                          <a:effectLst/>
                          <a:latin typeface="+mn-lt"/>
                          <a:ea typeface="+mn-ea"/>
                          <a:cs typeface="+mn-cs"/>
                        </a:rPr>
                        <a:t>"Hello World!"         #</a:t>
                      </a:r>
                      <a:r>
                        <a:rPr lang="zh-CN" altLang="en-US" sz="1600" b="1" kern="1200" dirty="0">
                          <a:solidFill>
                            <a:schemeClr val="lt1"/>
                          </a:solidFill>
                          <a:effectLst/>
                          <a:latin typeface="+mn-lt"/>
                          <a:ea typeface="+mn-ea"/>
                          <a:cs typeface="+mn-cs"/>
                        </a:rPr>
                        <a:t>双引号创建字符串</a:t>
                      </a:r>
                      <a:r>
                        <a:rPr lang="en-US" altLang="zh-CN" sz="1600" b="1" kern="1200" dirty="0">
                          <a:solidFill>
                            <a:schemeClr val="lt1"/>
                          </a:solidFill>
                          <a:effectLst/>
                          <a:latin typeface="+mn-lt"/>
                          <a:ea typeface="+mn-ea"/>
                          <a:cs typeface="+mn-cs"/>
                        </a:rPr>
                        <a:t>Hello World!</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7EB6B17A-834D-48CD-8BA0-D777826D0895}"/>
              </a:ext>
            </a:extLst>
          </p:cNvPr>
          <p:cNvSpPr/>
          <p:nvPr/>
        </p:nvSpPr>
        <p:spPr>
          <a:xfrm>
            <a:off x="1148829" y="4461302"/>
            <a:ext cx="10581880" cy="338554"/>
          </a:xfrm>
          <a:prstGeom prst="rect">
            <a:avLst/>
          </a:prstGeom>
        </p:spPr>
        <p:txBody>
          <a:bodyPr wrap="square">
            <a:spAutoFit/>
          </a:bodyPr>
          <a:lstStyle/>
          <a:p>
            <a:r>
              <a:rPr lang="en-US" altLang="zh-CN" sz="1600" dirty="0">
                <a:latin typeface="Consolas" panose="020B0609020204030204" pitchFamily="49" charset="0"/>
              </a:rPr>
              <a:t>'Hello World!'</a:t>
            </a:r>
            <a:endParaRPr lang="zh-CN" altLang="en-US" sz="1600" dirty="0">
              <a:latin typeface="Consolas" panose="020B0609020204030204" pitchFamily="49" charset="0"/>
            </a:endParaRPr>
          </a:p>
        </p:txBody>
      </p:sp>
      <p:graphicFrame>
        <p:nvGraphicFramePr>
          <p:cNvPr id="7" name="表格 6">
            <a:extLst>
              <a:ext uri="{FF2B5EF4-FFF2-40B4-BE49-F238E27FC236}">
                <a16:creationId xmlns:a16="http://schemas.microsoft.com/office/drawing/2014/main" id="{7AD7207E-F21B-462E-90B8-F6A701B3D610}"/>
              </a:ext>
            </a:extLst>
          </p:cNvPr>
          <p:cNvGraphicFramePr>
            <a:graphicFrameLocks noGrp="1"/>
          </p:cNvGraphicFramePr>
          <p:nvPr>
            <p:extLst>
              <p:ext uri="{D42A27DB-BD31-4B8C-83A1-F6EECF244321}">
                <p14:modId xmlns:p14="http://schemas.microsoft.com/office/powerpoint/2010/main" val="2298009123"/>
              </p:ext>
            </p:extLst>
          </p:nvPr>
        </p:nvGraphicFramePr>
        <p:xfrm>
          <a:off x="1127244" y="4970632"/>
          <a:ext cx="9937512" cy="389676"/>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89676">
                <a:tc>
                  <a:txBody>
                    <a:bodyPr/>
                    <a:lstStyle/>
                    <a:p>
                      <a:r>
                        <a:rPr lang="en-US" altLang="zh-CN" sz="1600" b="1" kern="1200" dirty="0">
                          <a:solidFill>
                            <a:schemeClr val="lt1"/>
                          </a:solidFill>
                          <a:effectLst/>
                          <a:latin typeface="+mn-lt"/>
                          <a:ea typeface="+mn-ea"/>
                          <a:cs typeface="+mn-cs"/>
                        </a:rPr>
                        <a:t>'Hello World!'         #</a:t>
                      </a:r>
                      <a:r>
                        <a:rPr lang="zh-CN" altLang="en-US" sz="1600" b="1" kern="1200" dirty="0">
                          <a:solidFill>
                            <a:schemeClr val="lt1"/>
                          </a:solidFill>
                          <a:effectLst/>
                          <a:latin typeface="+mn-lt"/>
                          <a:ea typeface="+mn-ea"/>
                          <a:cs typeface="+mn-cs"/>
                        </a:rPr>
                        <a:t>单引号创建字符串</a:t>
                      </a:r>
                      <a:r>
                        <a:rPr lang="en-US" altLang="zh-CN" sz="1600" b="1" kern="1200" dirty="0">
                          <a:solidFill>
                            <a:schemeClr val="lt1"/>
                          </a:solidFill>
                          <a:effectLst/>
                          <a:latin typeface="+mn-lt"/>
                          <a:ea typeface="+mn-ea"/>
                          <a:cs typeface="+mn-cs"/>
                        </a:rPr>
                        <a:t>Hello World!</a:t>
                      </a: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C4A5DFA4-3BD0-4FBD-9BE8-83D03F5E0DFD}"/>
              </a:ext>
            </a:extLst>
          </p:cNvPr>
          <p:cNvSpPr/>
          <p:nvPr/>
        </p:nvSpPr>
        <p:spPr>
          <a:xfrm>
            <a:off x="1201108" y="5507466"/>
            <a:ext cx="10581880" cy="338554"/>
          </a:xfrm>
          <a:prstGeom prst="rect">
            <a:avLst/>
          </a:prstGeom>
        </p:spPr>
        <p:txBody>
          <a:bodyPr wrap="square">
            <a:spAutoFit/>
          </a:bodyPr>
          <a:lstStyle/>
          <a:p>
            <a:r>
              <a:rPr lang="en-US" altLang="zh-CN" sz="1600" dirty="0">
                <a:latin typeface="Consolas" panose="020B0609020204030204" pitchFamily="49" charset="0"/>
              </a:rPr>
              <a:t>'Hello World!'</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6050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引号界定符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4"/>
            <a:ext cx="9982200" cy="140295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使用两种引号创建字符串，方便于创建其本身就包含引号的字符串，避免使用转义字符。具体用法为：</a:t>
            </a:r>
            <a:r>
              <a:rPr lang="zh-CN" altLang="en-US" sz="1800" dirty="0">
                <a:solidFill>
                  <a:srgbClr val="FF0000"/>
                </a:solidFill>
              </a:rPr>
              <a:t>在双引号界定的字符串中使用单引号，或者在单引号界定的字符串中使用双引号</a:t>
            </a:r>
            <a:r>
              <a:rPr lang="zh-CN" altLang="en-US" sz="1900" dirty="0">
                <a:latin typeface="宋体" panose="02010600030101010101" pitchFamily="2" charset="-122"/>
                <a:ea typeface="宋体" panose="02010600030101010101" pitchFamily="2" charset="-122"/>
              </a:rPr>
              <a:t>，就</a:t>
            </a:r>
            <a:r>
              <a:rPr lang="zh-CN" altLang="en-US" sz="1800" dirty="0"/>
              <a:t>可以把内容中的引号也当作一个字符看待，而不是作为界定符。例如：</a:t>
            </a:r>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5" name="表格 4">
            <a:extLst>
              <a:ext uri="{FF2B5EF4-FFF2-40B4-BE49-F238E27FC236}">
                <a16:creationId xmlns:a16="http://schemas.microsoft.com/office/drawing/2014/main" id="{CE202EBA-0510-4619-B4CE-5178025FFCFF}"/>
              </a:ext>
            </a:extLst>
          </p:cNvPr>
          <p:cNvGraphicFramePr>
            <a:graphicFrameLocks noGrp="1"/>
          </p:cNvGraphicFramePr>
          <p:nvPr>
            <p:extLst>
              <p:ext uri="{D42A27DB-BD31-4B8C-83A1-F6EECF244321}">
                <p14:modId xmlns:p14="http://schemas.microsoft.com/office/powerpoint/2010/main" val="2270129974"/>
              </p:ext>
            </p:extLst>
          </p:nvPr>
        </p:nvGraphicFramePr>
        <p:xfrm>
          <a:off x="1148829" y="3275111"/>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Hi!'said</a:t>
                      </a:r>
                      <a:r>
                        <a:rPr lang="en-US" altLang="zh-CN" sz="1600" b="1" kern="1200" dirty="0">
                          <a:solidFill>
                            <a:schemeClr val="lt1"/>
                          </a:solidFill>
                          <a:effectLst/>
                          <a:latin typeface="+mn-lt"/>
                          <a:ea typeface="+mn-ea"/>
                          <a:cs typeface="+mn-cs"/>
                        </a:rPr>
                        <a:t> the boy."                           #</a:t>
                      </a:r>
                      <a:r>
                        <a:rPr lang="zh-CN" altLang="en-US" sz="1600" b="1" kern="1200" dirty="0">
                          <a:solidFill>
                            <a:schemeClr val="lt1"/>
                          </a:solidFill>
                          <a:effectLst/>
                          <a:latin typeface="+mn-lt"/>
                          <a:ea typeface="+mn-ea"/>
                          <a:cs typeface="+mn-cs"/>
                        </a:rPr>
                        <a:t>双引号包裹的字符串中使用单引号</a:t>
                      </a:r>
                      <a:endParaRPr lang="en-US" altLang="zh-CN"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7EB6B17A-834D-48CD-8BA0-D777826D0895}"/>
              </a:ext>
            </a:extLst>
          </p:cNvPr>
          <p:cNvSpPr/>
          <p:nvPr/>
        </p:nvSpPr>
        <p:spPr>
          <a:xfrm>
            <a:off x="1081797" y="3612731"/>
            <a:ext cx="9982200" cy="338554"/>
          </a:xfrm>
          <a:prstGeom prst="rect">
            <a:avLst/>
          </a:prstGeom>
        </p:spPr>
        <p:txBody>
          <a:bodyPr wrap="square">
            <a:spAutoFit/>
          </a:bodyPr>
          <a:lstStyle/>
          <a:p>
            <a:r>
              <a:rPr lang="en-US" altLang="zh-CN" sz="1600" dirty="0">
                <a:latin typeface="Consolas" panose="020B0609020204030204" pitchFamily="49" charset="0"/>
              </a:rPr>
              <a:t>"'</a:t>
            </a:r>
            <a:r>
              <a:rPr lang="en-US" altLang="zh-CN" sz="1600" dirty="0" err="1">
                <a:latin typeface="Consolas" panose="020B0609020204030204" pitchFamily="49" charset="0"/>
              </a:rPr>
              <a:t>Hi!'said</a:t>
            </a:r>
            <a:r>
              <a:rPr lang="en-US" altLang="zh-CN" sz="1600" dirty="0">
                <a:latin typeface="Consolas" panose="020B0609020204030204" pitchFamily="49" charset="0"/>
              </a:rPr>
              <a:t> the boy."</a:t>
            </a:r>
            <a:endParaRPr lang="zh-CN" altLang="en-US" sz="1600" dirty="0">
              <a:latin typeface="Consolas" panose="020B0609020204030204" pitchFamily="49" charset="0"/>
            </a:endParaRPr>
          </a:p>
        </p:txBody>
      </p:sp>
      <p:graphicFrame>
        <p:nvGraphicFramePr>
          <p:cNvPr id="7" name="表格 6">
            <a:extLst>
              <a:ext uri="{FF2B5EF4-FFF2-40B4-BE49-F238E27FC236}">
                <a16:creationId xmlns:a16="http://schemas.microsoft.com/office/drawing/2014/main" id="{7AD7207E-F21B-462E-90B8-F6A701B3D610}"/>
              </a:ext>
            </a:extLst>
          </p:cNvPr>
          <p:cNvGraphicFramePr>
            <a:graphicFrameLocks noGrp="1"/>
          </p:cNvGraphicFramePr>
          <p:nvPr>
            <p:extLst>
              <p:ext uri="{D42A27DB-BD31-4B8C-83A1-F6EECF244321}">
                <p14:modId xmlns:p14="http://schemas.microsoft.com/office/powerpoint/2010/main" val="3708928686"/>
              </p:ext>
            </p:extLst>
          </p:nvPr>
        </p:nvGraphicFramePr>
        <p:xfrm>
          <a:off x="1104141" y="3972351"/>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 is the rare double quote in captivity.’         #</a:t>
                      </a:r>
                      <a:r>
                        <a:rPr lang="zh-CN" altLang="en-US" sz="1600" b="1" kern="1200" dirty="0">
                          <a:solidFill>
                            <a:schemeClr val="lt1"/>
                          </a:solidFill>
                          <a:effectLst/>
                          <a:latin typeface="+mn-lt"/>
                          <a:ea typeface="+mn-ea"/>
                          <a:cs typeface="+mn-cs"/>
                        </a:rPr>
                        <a:t>单引号包裹的字符串中使用双引号</a:t>
                      </a:r>
                      <a:endParaRPr lang="en-US" altLang="zh-CN"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C4A5DFA4-3BD0-4FBD-9BE8-83D03F5E0DFD}"/>
              </a:ext>
            </a:extLst>
          </p:cNvPr>
          <p:cNvSpPr/>
          <p:nvPr/>
        </p:nvSpPr>
        <p:spPr>
          <a:xfrm>
            <a:off x="1126485" y="4282696"/>
            <a:ext cx="9937512" cy="338554"/>
          </a:xfrm>
          <a:prstGeom prst="rect">
            <a:avLst/>
          </a:prstGeom>
        </p:spPr>
        <p:txBody>
          <a:bodyPr wrap="square">
            <a:spAutoFit/>
          </a:bodyPr>
          <a:lstStyle/>
          <a:p>
            <a:r>
              <a:rPr lang="en-US" altLang="zh-CN" sz="1600" dirty="0">
                <a:latin typeface="Consolas" panose="020B0609020204030204" pitchFamily="49" charset="0"/>
              </a:rPr>
              <a:t>'" is the rare double quote in captivity.'</a:t>
            </a:r>
            <a:endParaRPr lang="zh-CN" altLang="en-US" sz="1600" dirty="0">
              <a:latin typeface="Consolas" panose="020B0609020204030204" pitchFamily="49" charset="0"/>
            </a:endParaRPr>
          </a:p>
        </p:txBody>
      </p:sp>
      <p:graphicFrame>
        <p:nvGraphicFramePr>
          <p:cNvPr id="10" name="表格 9">
            <a:extLst>
              <a:ext uri="{FF2B5EF4-FFF2-40B4-BE49-F238E27FC236}">
                <a16:creationId xmlns:a16="http://schemas.microsoft.com/office/drawing/2014/main" id="{C43989E8-22D0-4A18-8BD4-7C3C6B802BE3}"/>
              </a:ext>
            </a:extLst>
          </p:cNvPr>
          <p:cNvGraphicFramePr>
            <a:graphicFrameLocks noGrp="1"/>
          </p:cNvGraphicFramePr>
          <p:nvPr>
            <p:extLst>
              <p:ext uri="{D42A27DB-BD31-4B8C-83A1-F6EECF244321}">
                <p14:modId xmlns:p14="http://schemas.microsoft.com/office/powerpoint/2010/main" val="755726635"/>
              </p:ext>
            </p:extLst>
          </p:nvPr>
        </p:nvGraphicFramePr>
        <p:xfrm>
          <a:off x="1126485" y="4621250"/>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Hi!"said</a:t>
                      </a:r>
                      <a:r>
                        <a:rPr lang="en-US" altLang="zh-CN" sz="1600" b="1" kern="1200" dirty="0">
                          <a:solidFill>
                            <a:schemeClr val="lt1"/>
                          </a:solidFill>
                          <a:effectLst/>
                          <a:latin typeface="+mn-lt"/>
                          <a:ea typeface="+mn-ea"/>
                          <a:cs typeface="+mn-cs"/>
                        </a:rPr>
                        <a:t> the boy</a:t>
                      </a:r>
                      <a:r>
                        <a:rPr lang="en-US" altLang="zh-CN" sz="1600" b="1" kern="1200" dirty="0">
                          <a:solidFill>
                            <a:schemeClr val="bg1"/>
                          </a:solidFill>
                          <a:effectLst/>
                          <a:latin typeface="+mn-lt"/>
                          <a:ea typeface="+mn-ea"/>
                          <a:cs typeface="+mn-cs"/>
                        </a:rPr>
                        <a:t>."                           #</a:t>
                      </a:r>
                      <a:r>
                        <a:rPr lang="zh-CN" altLang="en-US" sz="1600" b="1" kern="1200" dirty="0">
                          <a:solidFill>
                            <a:schemeClr val="bg1"/>
                          </a:solidFill>
                          <a:effectLst/>
                          <a:latin typeface="+mn-lt"/>
                          <a:ea typeface="+mn-ea"/>
                          <a:cs typeface="+mn-cs"/>
                        </a:rPr>
                        <a:t>双引号包裹的字符串中使用双引号</a:t>
                      </a:r>
                      <a:endParaRPr lang="en-US" altLang="zh-CN" sz="1600" b="1" kern="1200" dirty="0">
                        <a:solidFill>
                          <a:schemeClr val="bg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BC6BFA84-51FA-48E5-BFA1-4E223378DC6F}"/>
              </a:ext>
            </a:extLst>
          </p:cNvPr>
          <p:cNvSpPr/>
          <p:nvPr/>
        </p:nvSpPr>
        <p:spPr>
          <a:xfrm>
            <a:off x="1104141" y="4971159"/>
            <a:ext cx="9937512" cy="1077218"/>
          </a:xfrm>
          <a:prstGeom prst="rect">
            <a:avLst/>
          </a:prstGeom>
        </p:spPr>
        <p:txBody>
          <a:bodyPr wrap="square">
            <a:spAutoFit/>
          </a:bodyPr>
          <a:lstStyle/>
          <a:p>
            <a:r>
              <a:rPr lang="en-US" altLang="zh-CN" sz="1600" dirty="0">
                <a:latin typeface="Consolas" panose="020B0609020204030204" pitchFamily="49" charset="0"/>
              </a:rPr>
              <a:t>File "&lt;stdin&gt;", line 1</a:t>
            </a:r>
          </a:p>
          <a:p>
            <a:r>
              <a:rPr lang="en-US" altLang="zh-CN" sz="1600" dirty="0">
                <a:latin typeface="Consolas" panose="020B0609020204030204" pitchFamily="49" charset="0"/>
              </a:rPr>
              <a:t>    ""</a:t>
            </a:r>
            <a:r>
              <a:rPr lang="en-US" altLang="zh-CN" sz="1600" dirty="0" err="1">
                <a:latin typeface="Consolas" panose="020B0609020204030204" pitchFamily="49" charset="0"/>
              </a:rPr>
              <a:t>Hi!"said</a:t>
            </a:r>
            <a:r>
              <a:rPr lang="en-US" altLang="zh-CN" sz="1600" dirty="0">
                <a:latin typeface="Consolas" panose="020B0609020204030204" pitchFamily="49" charset="0"/>
              </a:rPr>
              <a:t> the boy."</a:t>
            </a:r>
          </a:p>
          <a:p>
            <a:r>
              <a:rPr lang="en-US" altLang="zh-CN" sz="1600" dirty="0">
                <a:latin typeface="Consolas" panose="020B0609020204030204" pitchFamily="49" charset="0"/>
              </a:rPr>
              <a:t>       ^</a:t>
            </a:r>
          </a:p>
          <a:p>
            <a:r>
              <a:rPr lang="en-US" altLang="zh-CN" sz="1600" dirty="0" err="1">
                <a:latin typeface="Consolas" panose="020B0609020204030204" pitchFamily="49" charset="0"/>
              </a:rPr>
              <a:t>SyntaxError</a:t>
            </a:r>
            <a:r>
              <a:rPr lang="en-US" altLang="zh-CN" sz="1600" dirty="0">
                <a:latin typeface="Consolas" panose="020B0609020204030204" pitchFamily="49" charset="0"/>
              </a:rPr>
              <a:t>: invalid syntax              #</a:t>
            </a:r>
            <a:r>
              <a:rPr lang="zh-CN" altLang="en-US" sz="1600" dirty="0">
                <a:latin typeface="Consolas" panose="020B0609020204030204" pitchFamily="49" charset="0"/>
              </a:rPr>
              <a:t>运行结果报错</a:t>
            </a:r>
          </a:p>
        </p:txBody>
      </p:sp>
      <p:graphicFrame>
        <p:nvGraphicFramePr>
          <p:cNvPr id="13" name="表格 12">
            <a:extLst>
              <a:ext uri="{FF2B5EF4-FFF2-40B4-BE49-F238E27FC236}">
                <a16:creationId xmlns:a16="http://schemas.microsoft.com/office/drawing/2014/main" id="{228B9E48-FD39-4468-94B4-EFBC503E80DE}"/>
              </a:ext>
            </a:extLst>
          </p:cNvPr>
          <p:cNvGraphicFramePr>
            <a:graphicFrameLocks noGrp="1"/>
          </p:cNvGraphicFramePr>
          <p:nvPr>
            <p:extLst>
              <p:ext uri="{D42A27DB-BD31-4B8C-83A1-F6EECF244321}">
                <p14:modId xmlns:p14="http://schemas.microsoft.com/office/powerpoint/2010/main" val="847447609"/>
              </p:ext>
            </p:extLst>
          </p:nvPr>
        </p:nvGraphicFramePr>
        <p:xfrm>
          <a:off x="1081797" y="6075455"/>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"\"Hi!\"said the boy."                        #</a:t>
                      </a:r>
                      <a:r>
                        <a:rPr lang="zh-CN" altLang="en-US" sz="1600" b="1" kern="1200" dirty="0">
                          <a:solidFill>
                            <a:schemeClr val="lt1"/>
                          </a:solidFill>
                          <a:effectLst/>
                          <a:latin typeface="+mn-lt"/>
                          <a:ea typeface="+mn-ea"/>
                          <a:cs typeface="+mn-cs"/>
                        </a:rPr>
                        <a:t>双引号包裹的字符串中使用转义字符</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双引号</a:t>
                      </a:r>
                      <a:endParaRPr lang="en-US" altLang="zh-CN"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4" name="矩形 13">
            <a:extLst>
              <a:ext uri="{FF2B5EF4-FFF2-40B4-BE49-F238E27FC236}">
                <a16:creationId xmlns:a16="http://schemas.microsoft.com/office/drawing/2014/main" id="{6976927F-21B5-409D-AFB2-B7DB7521FC96}"/>
              </a:ext>
            </a:extLst>
          </p:cNvPr>
          <p:cNvSpPr/>
          <p:nvPr/>
        </p:nvSpPr>
        <p:spPr>
          <a:xfrm>
            <a:off x="1081797" y="6451987"/>
            <a:ext cx="9937512" cy="338554"/>
          </a:xfrm>
          <a:prstGeom prst="rect">
            <a:avLst/>
          </a:prstGeom>
        </p:spPr>
        <p:txBody>
          <a:bodyPr wrap="square">
            <a:spAutoFit/>
          </a:bodyPr>
          <a:lstStyle/>
          <a:p>
            <a:r>
              <a:rPr lang="en-US" altLang="zh-CN" sz="1600" dirty="0">
                <a:latin typeface="Consolas" panose="020B0609020204030204" pitchFamily="49" charset="0"/>
              </a:rPr>
              <a:t>'"</a:t>
            </a:r>
            <a:r>
              <a:rPr lang="en-US" altLang="zh-CN" sz="1600" dirty="0" err="1">
                <a:latin typeface="Consolas" panose="020B0609020204030204" pitchFamily="49" charset="0"/>
              </a:rPr>
              <a:t>Hi!"said</a:t>
            </a:r>
            <a:r>
              <a:rPr lang="en-US" altLang="zh-CN" sz="1600" dirty="0">
                <a:latin typeface="Consolas" panose="020B0609020204030204" pitchFamily="49" charset="0"/>
              </a:rPr>
              <a:t> the boy.'                    #</a:t>
            </a:r>
            <a:r>
              <a:rPr lang="zh-CN" altLang="en-US" sz="1600" dirty="0">
                <a:latin typeface="Consolas" panose="020B0609020204030204" pitchFamily="49" charset="0"/>
              </a:rPr>
              <a:t>代码运行成功</a:t>
            </a:r>
          </a:p>
        </p:txBody>
      </p:sp>
    </p:spTree>
    <p:extLst>
      <p:ext uri="{BB962C8B-B14F-4D97-AF65-F5344CB8AC3E}">
        <p14:creationId xmlns:p14="http://schemas.microsoft.com/office/powerpoint/2010/main" val="268791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0938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latin typeface="Euphemia (正文)"/>
              </a:rPr>
              <a:t>2.</a:t>
            </a:r>
            <a:r>
              <a:rPr lang="zh-CN" altLang="en-US" dirty="0">
                <a:latin typeface="Euphemia (正文)"/>
              </a:rPr>
              <a:t> 注释</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2622" y="2102293"/>
            <a:ext cx="9982200" cy="140448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buNone/>
            </a:pPr>
            <a:r>
              <a:rPr lang="en-US" altLang="zh-CN" sz="1900" dirty="0">
                <a:latin typeface="Euphemia (正文)"/>
                <a:ea typeface="宋体" panose="02010600030101010101" pitchFamily="2" charset="-122"/>
              </a:rPr>
              <a:t>	</a:t>
            </a:r>
            <a:r>
              <a:rPr lang="zh-CN" altLang="en-US" sz="1800" dirty="0"/>
              <a:t>注释是代码中的辅助性文字，会被编译器或解释器略去，不被计算机执行，一般用于在代码中标明作者和版权信息、解释代码原理及用途。在</a:t>
            </a:r>
            <a:r>
              <a:rPr lang="en-US" altLang="zh-CN" sz="1800" dirty="0"/>
              <a:t>Python</a:t>
            </a:r>
            <a:r>
              <a:rPr lang="zh-CN" altLang="en-US" sz="1800" dirty="0"/>
              <a:t>语言中，“</a:t>
            </a:r>
            <a:r>
              <a:rPr lang="en-US" altLang="zh-CN" sz="1800" dirty="0"/>
              <a:t>#”</a:t>
            </a:r>
            <a:r>
              <a:rPr lang="zh-CN" altLang="en-US" sz="1800" dirty="0"/>
              <a:t>表示一行注释的开始，多行注释需要在每行的开始都使用“</a:t>
            </a:r>
            <a:r>
              <a:rPr lang="en-US" altLang="zh-CN" sz="1800" dirty="0"/>
              <a:t>#”</a:t>
            </a:r>
            <a:r>
              <a:rPr lang="zh-CN" altLang="en-US" sz="1800" dirty="0"/>
              <a:t>或者使用三引号。例如：</a:t>
            </a:r>
          </a:p>
          <a:p>
            <a:pPr marL="0" indent="0" algn="just">
              <a:lnSpc>
                <a:spcPct val="150000"/>
              </a:lnSpc>
              <a:buNone/>
            </a:pPr>
            <a:endParaRPr lang="zh-CN" altLang="zh-CN" sz="1900" dirty="0">
              <a:latin typeface="Euphemia (正文)"/>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graphicFrame>
        <p:nvGraphicFramePr>
          <p:cNvPr id="5" name="表格 5">
            <a:extLst>
              <a:ext uri="{FF2B5EF4-FFF2-40B4-BE49-F238E27FC236}">
                <a16:creationId xmlns:a16="http://schemas.microsoft.com/office/drawing/2014/main" id="{8CCB0D1D-80F7-4925-9A66-DC2A32F4DB19}"/>
              </a:ext>
            </a:extLst>
          </p:cNvPr>
          <p:cNvGraphicFramePr>
            <a:graphicFrameLocks noGrp="1"/>
          </p:cNvGraphicFramePr>
          <p:nvPr>
            <p:extLst>
              <p:ext uri="{D42A27DB-BD31-4B8C-83A1-F6EECF244321}">
                <p14:modId xmlns:p14="http://schemas.microsoft.com/office/powerpoint/2010/main" val="1981543582"/>
              </p:ext>
            </p:extLst>
          </p:nvPr>
        </p:nvGraphicFramePr>
        <p:xfrm>
          <a:off x="1122460" y="3552176"/>
          <a:ext cx="9980681" cy="518747"/>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Consolas" panose="020B0609020204030204" pitchFamily="49" charset="0"/>
                          <a:ea typeface="+mn-ea"/>
                          <a:cs typeface="+mn-cs"/>
                        </a:rPr>
                        <a:t>#</a:t>
                      </a:r>
                      <a:r>
                        <a:rPr lang="zh-CN" altLang="zh-CN" sz="1600" b="1" kern="1200" dirty="0">
                          <a:solidFill>
                            <a:schemeClr val="lt1"/>
                          </a:solidFill>
                          <a:effectLst/>
                          <a:latin typeface="Consolas" panose="020B0609020204030204" pitchFamily="49" charset="0"/>
                          <a:ea typeface="+mn-ea"/>
                          <a:cs typeface="+mn-cs"/>
                        </a:rPr>
                        <a:t>这是一个单行注释</a:t>
                      </a:r>
                      <a:endParaRPr lang="en-US" altLang="zh-CN" sz="1800" b="1"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2" name="矩形 1">
            <a:extLst>
              <a:ext uri="{FF2B5EF4-FFF2-40B4-BE49-F238E27FC236}">
                <a16:creationId xmlns:a16="http://schemas.microsoft.com/office/drawing/2014/main" id="{7347F5DF-1CD4-49B8-A803-8500707D6DE7}"/>
              </a:ext>
            </a:extLst>
          </p:cNvPr>
          <p:cNvSpPr/>
          <p:nvPr/>
        </p:nvSpPr>
        <p:spPr>
          <a:xfrm>
            <a:off x="1232381" y="4122673"/>
            <a:ext cx="3416320" cy="335989"/>
          </a:xfrm>
          <a:prstGeom prst="rect">
            <a:avLst/>
          </a:prstGeom>
        </p:spPr>
        <p:txBody>
          <a:bodyPr wrap="none">
            <a:spAutoFit/>
          </a:bodyPr>
          <a:lstStyle/>
          <a:p>
            <a:pPr algn="just">
              <a:lnSpc>
                <a:spcPts val="1900"/>
              </a:lnSpc>
              <a:spcAft>
                <a:spcPts val="0"/>
              </a:spcAft>
            </a:pPr>
            <a:r>
              <a:rPr lang="en-US" altLang="zh-CN" sz="1900" kern="100" dirty="0">
                <a:latin typeface="Euphemia (正文)"/>
                <a:ea typeface="宋体" panose="02010600030101010101" pitchFamily="2" charset="-122"/>
                <a:cs typeface="Times New Roman" panose="02020603050405020304" pitchFamily="18" charset="0"/>
              </a:rPr>
              <a:t>	</a:t>
            </a:r>
            <a:r>
              <a:rPr lang="zh-CN" altLang="zh-CN" dirty="0"/>
              <a:t>下面为多行注释示例：</a:t>
            </a:r>
          </a:p>
        </p:txBody>
      </p:sp>
      <p:graphicFrame>
        <p:nvGraphicFramePr>
          <p:cNvPr id="8" name="表格 5">
            <a:extLst>
              <a:ext uri="{FF2B5EF4-FFF2-40B4-BE49-F238E27FC236}">
                <a16:creationId xmlns:a16="http://schemas.microsoft.com/office/drawing/2014/main" id="{1C7192B9-CA75-4B38-9E06-EF9C51758291}"/>
              </a:ext>
            </a:extLst>
          </p:cNvPr>
          <p:cNvGraphicFramePr>
            <a:graphicFrameLocks noGrp="1"/>
          </p:cNvGraphicFramePr>
          <p:nvPr>
            <p:extLst>
              <p:ext uri="{D42A27DB-BD31-4B8C-83A1-F6EECF244321}">
                <p14:modId xmlns:p14="http://schemas.microsoft.com/office/powerpoint/2010/main" val="1661867904"/>
              </p:ext>
            </p:extLst>
          </p:nvPr>
        </p:nvGraphicFramePr>
        <p:xfrm>
          <a:off x="1104141" y="4510412"/>
          <a:ext cx="9980681" cy="179832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Consolas" panose="020B0609020204030204" pitchFamily="49" charset="0"/>
                          <a:ea typeface="+mn-ea"/>
                          <a:cs typeface="+mn-cs"/>
                        </a:rPr>
                        <a:t>'''</a:t>
                      </a:r>
                      <a:endParaRPr lang="zh-CN" altLang="zh-CN" sz="1600" b="1" kern="1200" dirty="0">
                        <a:solidFill>
                          <a:schemeClr val="lt1"/>
                        </a:solidFill>
                        <a:effectLst/>
                        <a:latin typeface="Consolas" panose="020B0609020204030204" pitchFamily="49" charset="0"/>
                        <a:ea typeface="+mn-ea"/>
                        <a:cs typeface="+mn-cs"/>
                      </a:endParaRPr>
                    </a:p>
                    <a:p>
                      <a:r>
                        <a:rPr lang="zh-CN" altLang="zh-CN" sz="1600" b="1" kern="1200" dirty="0">
                          <a:solidFill>
                            <a:schemeClr val="lt1"/>
                          </a:solidFill>
                          <a:effectLst/>
                          <a:latin typeface="Consolas" panose="020B0609020204030204" pitchFamily="49" charset="0"/>
                          <a:ea typeface="+mn-ea"/>
                          <a:cs typeface="+mn-cs"/>
                        </a:rPr>
                        <a:t>这是多行注释，用三个单引号</a:t>
                      </a:r>
                    </a:p>
                    <a:p>
                      <a:r>
                        <a:rPr lang="zh-CN" altLang="zh-CN" sz="1600" b="1" kern="1200" dirty="0">
                          <a:solidFill>
                            <a:schemeClr val="lt1"/>
                          </a:solidFill>
                          <a:effectLst/>
                          <a:latin typeface="Consolas" panose="020B0609020204030204" pitchFamily="49" charset="0"/>
                          <a:ea typeface="+mn-ea"/>
                          <a:cs typeface="+mn-cs"/>
                        </a:rPr>
                        <a:t>这是多行注释，用三个单引号 </a:t>
                      </a:r>
                    </a:p>
                    <a:p>
                      <a:r>
                        <a:rPr lang="zh-CN" altLang="zh-CN" sz="1600" b="1" kern="1200" dirty="0">
                          <a:solidFill>
                            <a:schemeClr val="lt1"/>
                          </a:solidFill>
                          <a:effectLst/>
                          <a:latin typeface="Consolas" panose="020B0609020204030204" pitchFamily="49" charset="0"/>
                          <a:ea typeface="+mn-ea"/>
                          <a:cs typeface="+mn-cs"/>
                        </a:rPr>
                        <a:t>这是多行注释，用三个单引号</a:t>
                      </a:r>
                    </a:p>
                    <a:p>
                      <a:r>
                        <a:rPr lang="en-US" altLang="zh-CN" sz="1600" b="1" kern="1200" dirty="0">
                          <a:solidFill>
                            <a:schemeClr val="lt1"/>
                          </a:solidFill>
                          <a:effectLst/>
                          <a:latin typeface="Consolas" panose="020B0609020204030204" pitchFamily="49" charset="0"/>
                          <a:ea typeface="+mn-ea"/>
                          <a:cs typeface="+mn-cs"/>
                        </a:rPr>
                        <a:t>'''</a:t>
                      </a:r>
                      <a:endParaRPr lang="zh-CN"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a:t>
                      </a:r>
                      <a:r>
                        <a:rPr lang="zh-CN" altLang="zh-CN" sz="1600" b="1" kern="1200" dirty="0">
                          <a:solidFill>
                            <a:schemeClr val="lt1"/>
                          </a:solidFill>
                          <a:effectLst/>
                          <a:latin typeface="Consolas" panose="020B0609020204030204" pitchFamily="49" charset="0"/>
                          <a:ea typeface="+mn-ea"/>
                          <a:cs typeface="+mn-cs"/>
                        </a:rPr>
                        <a:t>这是一个多行注释</a:t>
                      </a:r>
                    </a:p>
                    <a:p>
                      <a:r>
                        <a:rPr lang="en-US" altLang="zh-CN" sz="1600" b="1" kern="1200" dirty="0">
                          <a:solidFill>
                            <a:schemeClr val="lt1"/>
                          </a:solidFill>
                          <a:effectLst/>
                          <a:latin typeface="Consolas" panose="020B0609020204030204" pitchFamily="49" charset="0"/>
                          <a:ea typeface="+mn-ea"/>
                          <a:cs typeface="+mn-cs"/>
                        </a:rPr>
                        <a:t>#</a:t>
                      </a:r>
                      <a:r>
                        <a:rPr lang="zh-CN" altLang="zh-CN" sz="1600" b="1" kern="1200" dirty="0">
                          <a:solidFill>
                            <a:schemeClr val="lt1"/>
                          </a:solidFill>
                          <a:effectLst/>
                          <a:latin typeface="Consolas" panose="020B0609020204030204" pitchFamily="49" charset="0"/>
                          <a:ea typeface="+mn-ea"/>
                          <a:cs typeface="+mn-cs"/>
                        </a:rPr>
                        <a:t>这是一个多行注释</a:t>
                      </a:r>
                      <a:endParaRPr lang="en-US" altLang="zh-CN" sz="1800" b="1" kern="120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Tree>
    <p:extLst>
      <p:ext uri="{BB962C8B-B14F-4D97-AF65-F5344CB8AC3E}">
        <p14:creationId xmlns:p14="http://schemas.microsoft.com/office/powerpoint/2010/main" val="85220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引号界定符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4"/>
            <a:ext cx="9982200" cy="1286436"/>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t>    除了单引号和双引号外，在</a:t>
            </a:r>
            <a:r>
              <a:rPr lang="en-US" altLang="zh-CN" sz="1900" dirty="0"/>
              <a:t>Python</a:t>
            </a:r>
            <a:r>
              <a:rPr lang="zh-CN" altLang="en-US" sz="1900" dirty="0"/>
              <a:t>中还可以使用三元引号创建多行字符串，即三个连续的单引号（</a:t>
            </a:r>
            <a:r>
              <a:rPr lang="en-US" altLang="zh-CN" sz="1900" dirty="0"/>
              <a:t>’’’</a:t>
            </a:r>
            <a:r>
              <a:rPr lang="zh-CN" altLang="en-US" sz="1900" dirty="0"/>
              <a:t>）或者三个连续的双引号（” ” ”）。</a:t>
            </a:r>
          </a:p>
          <a:p>
            <a:pPr marL="0" indent="0" algn="just">
              <a:lnSpc>
                <a:spcPct val="150000"/>
              </a:lnSpc>
              <a:spcBef>
                <a:spcPts val="0"/>
              </a:spcBef>
              <a:buNone/>
            </a:pPr>
            <a:r>
              <a:rPr lang="zh-CN" altLang="en-US" sz="1900" dirty="0"/>
              <a:t>    例如：</a:t>
            </a:r>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5" name="表格 4">
            <a:extLst>
              <a:ext uri="{FF2B5EF4-FFF2-40B4-BE49-F238E27FC236}">
                <a16:creationId xmlns:a16="http://schemas.microsoft.com/office/drawing/2014/main" id="{CE202EBA-0510-4619-B4CE-5178025FFCFF}"/>
              </a:ext>
            </a:extLst>
          </p:cNvPr>
          <p:cNvGraphicFramePr>
            <a:graphicFrameLocks noGrp="1"/>
          </p:cNvGraphicFramePr>
          <p:nvPr>
            <p:extLst>
              <p:ext uri="{D42A27DB-BD31-4B8C-83A1-F6EECF244321}">
                <p14:modId xmlns:p14="http://schemas.microsoft.com/office/powerpoint/2010/main" val="682080007"/>
              </p:ext>
            </p:extLst>
          </p:nvPr>
        </p:nvGraphicFramePr>
        <p:xfrm>
          <a:off x="1193517" y="3462924"/>
          <a:ext cx="9937512" cy="1286435"/>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1286435">
                <a:tc>
                  <a:txBody>
                    <a:bodyPr/>
                    <a:lstStyle/>
                    <a:p>
                      <a:r>
                        <a:rPr lang="en-US" altLang="zh-CN" sz="1600" b="1" kern="1200" dirty="0">
                          <a:solidFill>
                            <a:schemeClr val="lt1"/>
                          </a:solidFill>
                          <a:effectLst/>
                          <a:latin typeface="+mn-lt"/>
                          <a:ea typeface="+mn-ea"/>
                          <a:cs typeface="+mn-cs"/>
                        </a:rPr>
                        <a:t>'''Had I not seen the Sun</a:t>
                      </a:r>
                    </a:p>
                    <a:p>
                      <a:r>
                        <a:rPr lang="en-US" altLang="zh-CN" sz="1600" b="1" kern="1200" dirty="0">
                          <a:solidFill>
                            <a:schemeClr val="lt1"/>
                          </a:solidFill>
                          <a:effectLst/>
                          <a:latin typeface="+mn-lt"/>
                          <a:ea typeface="+mn-ea"/>
                          <a:cs typeface="+mn-cs"/>
                        </a:rPr>
                        <a:t>I could have borne the shade</a:t>
                      </a:r>
                    </a:p>
                    <a:p>
                      <a:r>
                        <a:rPr lang="en-US" altLang="zh-CN" sz="1600" b="1" kern="1200" dirty="0">
                          <a:solidFill>
                            <a:schemeClr val="lt1"/>
                          </a:solidFill>
                          <a:effectLst/>
                          <a:latin typeface="+mn-lt"/>
                          <a:ea typeface="+mn-ea"/>
                          <a:cs typeface="+mn-cs"/>
                        </a:rPr>
                        <a:t>But Light a newer Wilderness</a:t>
                      </a:r>
                    </a:p>
                    <a:p>
                      <a:r>
                        <a:rPr lang="en-US" altLang="zh-CN" sz="1600" b="1" kern="1200" dirty="0">
                          <a:solidFill>
                            <a:schemeClr val="lt1"/>
                          </a:solidFill>
                          <a:effectLst/>
                          <a:latin typeface="+mn-lt"/>
                          <a:ea typeface="+mn-ea"/>
                          <a:cs typeface="+mn-cs"/>
                        </a:rPr>
                        <a:t>My Wilderness has made'''                           #</a:t>
                      </a:r>
                      <a:r>
                        <a:rPr lang="zh-CN" altLang="en-US" sz="1600" b="1" kern="1200" dirty="0">
                          <a:solidFill>
                            <a:schemeClr val="lt1"/>
                          </a:solidFill>
                          <a:effectLst/>
                          <a:latin typeface="+mn-lt"/>
                          <a:ea typeface="+mn-ea"/>
                          <a:cs typeface="+mn-cs"/>
                        </a:rPr>
                        <a:t>使用三元引号创建四行字符串</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7EB6B17A-834D-48CD-8BA0-D777826D0895}"/>
              </a:ext>
            </a:extLst>
          </p:cNvPr>
          <p:cNvSpPr/>
          <p:nvPr/>
        </p:nvSpPr>
        <p:spPr>
          <a:xfrm>
            <a:off x="1148829" y="5030624"/>
            <a:ext cx="9982200" cy="584775"/>
          </a:xfrm>
          <a:prstGeom prst="rect">
            <a:avLst/>
          </a:prstGeom>
        </p:spPr>
        <p:txBody>
          <a:bodyPr wrap="square">
            <a:spAutoFit/>
          </a:bodyPr>
          <a:lstStyle/>
          <a:p>
            <a:r>
              <a:rPr lang="en-US" altLang="zh-CN" sz="1600" dirty="0">
                <a:latin typeface="Consolas" panose="020B0609020204030204" pitchFamily="49" charset="0"/>
              </a:rPr>
              <a:t>'Had I not seen the Sun\</a:t>
            </a:r>
            <a:r>
              <a:rPr lang="en-US" altLang="zh-CN" sz="1600" dirty="0" err="1">
                <a:latin typeface="Consolas" panose="020B0609020204030204" pitchFamily="49" charset="0"/>
              </a:rPr>
              <a:t>nI</a:t>
            </a:r>
            <a:r>
              <a:rPr lang="en-US" altLang="zh-CN" sz="1600" dirty="0">
                <a:latin typeface="Consolas" panose="020B0609020204030204" pitchFamily="49" charset="0"/>
              </a:rPr>
              <a:t> could have borne the shade\</a:t>
            </a:r>
            <a:r>
              <a:rPr lang="en-US" altLang="zh-CN" sz="1600" dirty="0" err="1">
                <a:latin typeface="Consolas" panose="020B0609020204030204" pitchFamily="49" charset="0"/>
              </a:rPr>
              <a:t>nBut</a:t>
            </a:r>
            <a:r>
              <a:rPr lang="en-US" altLang="zh-CN" sz="1600" dirty="0">
                <a:latin typeface="Consolas" panose="020B0609020204030204" pitchFamily="49" charset="0"/>
              </a:rPr>
              <a:t> Light a newer Wilderness\</a:t>
            </a:r>
            <a:r>
              <a:rPr lang="en-US" altLang="zh-CN" sz="1600" dirty="0" err="1">
                <a:latin typeface="Consolas" panose="020B0609020204030204" pitchFamily="49" charset="0"/>
              </a:rPr>
              <a:t>nMy</a:t>
            </a:r>
            <a:r>
              <a:rPr lang="en-US" altLang="zh-CN" sz="1600" dirty="0">
                <a:latin typeface="Consolas" panose="020B0609020204030204" pitchFamily="49" charset="0"/>
              </a:rPr>
              <a:t> Wilderness has made.'</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2312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合并字符串</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4"/>
            <a:ext cx="9982200" cy="386876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在</a:t>
            </a:r>
            <a:r>
              <a:rPr lang="en-US" altLang="zh-CN" sz="1800" dirty="0"/>
              <a:t>Python</a:t>
            </a:r>
            <a:r>
              <a:rPr lang="zh-CN" altLang="en-US" sz="1800" dirty="0"/>
              <a:t>中，可以对字符串进行连接的操作，通常使用三种方法分别是：</a:t>
            </a:r>
            <a:r>
              <a:rPr lang="zh-CN" altLang="en-US" sz="1800" dirty="0">
                <a:solidFill>
                  <a:srgbClr val="FF0000"/>
                </a:solidFill>
              </a:rPr>
              <a:t>加号“</a:t>
            </a:r>
            <a:r>
              <a:rPr lang="en-US" altLang="zh-CN" sz="1800" dirty="0">
                <a:solidFill>
                  <a:srgbClr val="FF0000"/>
                </a:solidFill>
              </a:rPr>
              <a:t>+”</a:t>
            </a:r>
            <a:r>
              <a:rPr lang="zh-CN" altLang="en-US" sz="1800" dirty="0">
                <a:solidFill>
                  <a:srgbClr val="FF0000"/>
                </a:solidFill>
              </a:rPr>
              <a:t>、</a:t>
            </a:r>
            <a:r>
              <a:rPr lang="en-US" altLang="zh-CN" sz="1800" dirty="0">
                <a:solidFill>
                  <a:srgbClr val="FF0000"/>
                </a:solidFill>
              </a:rPr>
              <a:t>join</a:t>
            </a:r>
            <a:r>
              <a:rPr lang="zh-CN" altLang="en-US" sz="1800" dirty="0">
                <a:solidFill>
                  <a:srgbClr val="FF0000"/>
                </a:solidFill>
              </a:rPr>
              <a:t>函数以及</a:t>
            </a:r>
            <a:r>
              <a:rPr lang="en-US" altLang="zh-CN" sz="1800" dirty="0">
                <a:solidFill>
                  <a:srgbClr val="FF0000"/>
                </a:solidFill>
              </a:rPr>
              <a:t>append</a:t>
            </a:r>
            <a:r>
              <a:rPr lang="zh-CN" altLang="en-US" sz="1800" dirty="0">
                <a:solidFill>
                  <a:srgbClr val="FF0000"/>
                </a:solidFill>
              </a:rPr>
              <a:t>函数</a:t>
            </a:r>
            <a:r>
              <a:rPr lang="zh-CN" altLang="en-US" sz="1800" dirty="0"/>
              <a:t>，使用的场景、方式和结果略有不同。</a:t>
            </a:r>
            <a:endParaRPr lang="en-US" altLang="zh-CN" sz="1800" dirty="0"/>
          </a:p>
          <a:p>
            <a:pPr marL="0" indent="0">
              <a:buNone/>
            </a:pPr>
            <a:r>
              <a:rPr lang="zh-CN" altLang="en-US" sz="1800" dirty="0"/>
              <a:t>（</a:t>
            </a:r>
            <a:r>
              <a:rPr lang="en-US" altLang="zh-CN" sz="1800" dirty="0"/>
              <a:t>1</a:t>
            </a:r>
            <a:r>
              <a:rPr lang="zh-CN" altLang="en-US" sz="1800" dirty="0"/>
              <a:t>）使用加号“</a:t>
            </a:r>
            <a:r>
              <a:rPr lang="en-US" altLang="zh-CN" sz="1800" dirty="0"/>
              <a:t>+”</a:t>
            </a:r>
            <a:r>
              <a:rPr lang="zh-CN" altLang="en-US" sz="1800" dirty="0"/>
              <a:t>来进行字符串的合并。</a:t>
            </a:r>
          </a:p>
          <a:p>
            <a:pPr marL="0" indent="0">
              <a:buNone/>
            </a:pPr>
            <a:r>
              <a:rPr lang="zh-CN" altLang="en-US" sz="1800" dirty="0"/>
              <a:t>这种方法使用较为简单，直接将需要连接的字符串放在连接符“</a:t>
            </a:r>
            <a:r>
              <a:rPr lang="en-US" altLang="zh-CN" sz="1800" dirty="0"/>
              <a:t>+”</a:t>
            </a:r>
            <a:r>
              <a:rPr lang="zh-CN" altLang="en-US" sz="1800" dirty="0"/>
              <a:t>的两边，能得到连接之后的输出结果。</a:t>
            </a:r>
          </a:p>
          <a:p>
            <a:pPr marL="0" indent="0">
              <a:buNone/>
            </a:pPr>
            <a:r>
              <a:rPr lang="zh-CN" altLang="en-US" sz="1800" dirty="0"/>
              <a:t>    例如：</a:t>
            </a:r>
            <a:endParaRPr lang="en-US" altLang="zh-CN" sz="1800" dirty="0"/>
          </a:p>
          <a:p>
            <a:pPr marL="0" indent="0">
              <a:buNone/>
            </a:pPr>
            <a:endParaRPr lang="en-US" altLang="zh-CN" sz="1900" dirty="0">
              <a:latin typeface="宋体" panose="02010600030101010101" pitchFamily="2" charset="-122"/>
              <a:ea typeface="宋体" panose="02010600030101010101" pitchFamily="2" charset="-122"/>
            </a:endParaRPr>
          </a:p>
          <a:p>
            <a:pPr marL="0" indent="0">
              <a:lnSpc>
                <a:spcPct val="150000"/>
              </a:lnSpc>
              <a:buNone/>
            </a:pPr>
            <a:r>
              <a:rPr lang="zh-CN" altLang="en-US" sz="1900" dirty="0">
                <a:latin typeface="宋体" panose="02010600030101010101" pitchFamily="2" charset="-122"/>
                <a:ea typeface="宋体" panose="02010600030101010101" pitchFamily="2" charset="-122"/>
              </a:rPr>
              <a:t>    </a:t>
            </a:r>
            <a:r>
              <a:rPr lang="zh-CN" altLang="en-US" sz="1800" dirty="0"/>
              <a:t>除此之外，也可以直接将一个字符串放在另一个字符串的后面实现字符串的合并。</a:t>
            </a:r>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1419216862"/>
              </p:ext>
            </p:extLst>
          </p:nvPr>
        </p:nvGraphicFramePr>
        <p:xfrm>
          <a:off x="1149588" y="4548990"/>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284262">
                <a:tc>
                  <a:txBody>
                    <a:bodyPr/>
                    <a:lstStyle/>
                    <a:p>
                      <a:r>
                        <a:rPr lang="en-US" altLang="zh-CN" sz="1600" b="1" kern="1200" dirty="0">
                          <a:solidFill>
                            <a:schemeClr val="lt1"/>
                          </a:solidFill>
                          <a:effectLst/>
                          <a:latin typeface="+mn-lt"/>
                          <a:ea typeface="+mn-ea"/>
                          <a:cs typeface="+mn-cs"/>
                        </a:rPr>
                        <a:t>"Good"+" "+"morning!"     #</a:t>
                      </a:r>
                      <a:r>
                        <a:rPr lang="zh-CN" altLang="en-US" sz="1600" b="1" kern="1200" dirty="0">
                          <a:solidFill>
                            <a:schemeClr val="lt1"/>
                          </a:solidFill>
                          <a:effectLst/>
                          <a:latin typeface="+mn-lt"/>
                          <a:ea typeface="+mn-ea"/>
                          <a:cs typeface="+mn-cs"/>
                        </a:rPr>
                        <a:t>将字符串</a:t>
                      </a:r>
                      <a:r>
                        <a:rPr lang="en-US" altLang="zh-CN" sz="1600" b="1" kern="1200" dirty="0">
                          <a:solidFill>
                            <a:schemeClr val="lt1"/>
                          </a:solidFill>
                          <a:effectLst/>
                          <a:latin typeface="+mn-lt"/>
                          <a:ea typeface="+mn-ea"/>
                          <a:cs typeface="+mn-cs"/>
                        </a:rPr>
                        <a:t>"Good"</a:t>
                      </a:r>
                      <a:r>
                        <a:rPr lang="zh-CN" altLang="en-US" sz="1600" b="1" kern="1200" dirty="0">
                          <a:solidFill>
                            <a:schemeClr val="lt1"/>
                          </a:solidFill>
                          <a:effectLst/>
                          <a:latin typeface="+mn-lt"/>
                          <a:ea typeface="+mn-ea"/>
                          <a:cs typeface="+mn-cs"/>
                        </a:rPr>
                        <a:t>和</a:t>
                      </a:r>
                      <a:r>
                        <a:rPr lang="en-US" altLang="zh-CN" sz="1600" b="1" kern="1200" dirty="0">
                          <a:solidFill>
                            <a:schemeClr val="lt1"/>
                          </a:solidFill>
                          <a:effectLst/>
                          <a:latin typeface="+mn-lt"/>
                          <a:ea typeface="+mn-ea"/>
                          <a:cs typeface="+mn-cs"/>
                        </a:rPr>
                        <a:t>"morning!" </a:t>
                      </a:r>
                      <a:r>
                        <a:rPr lang="zh-CN" altLang="en-US" sz="1600" b="1" kern="1200" dirty="0">
                          <a:solidFill>
                            <a:schemeClr val="lt1"/>
                          </a:solidFill>
                          <a:effectLst/>
                          <a:latin typeface="+mn-lt"/>
                          <a:ea typeface="+mn-ea"/>
                          <a:cs typeface="+mn-cs"/>
                        </a:rPr>
                        <a:t>合并且在其中添加一个空格</a:t>
                      </a: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32836D1A-5F55-474E-BDD1-1FC066301C5A}"/>
              </a:ext>
            </a:extLst>
          </p:cNvPr>
          <p:cNvSpPr/>
          <p:nvPr/>
        </p:nvSpPr>
        <p:spPr>
          <a:xfrm>
            <a:off x="1104141" y="4851004"/>
            <a:ext cx="9982200" cy="338554"/>
          </a:xfrm>
          <a:prstGeom prst="rect">
            <a:avLst/>
          </a:prstGeom>
        </p:spPr>
        <p:txBody>
          <a:bodyPr wrap="square">
            <a:spAutoFit/>
          </a:bodyPr>
          <a:lstStyle/>
          <a:p>
            <a:r>
              <a:rPr lang="en-US" altLang="zh-CN" sz="1600" dirty="0">
                <a:latin typeface="Consolas" panose="020B0609020204030204" pitchFamily="49" charset="0"/>
              </a:rPr>
              <a:t>'Good morning!'</a:t>
            </a:r>
            <a:endParaRPr lang="zh-CN" altLang="en-US" sz="1600" dirty="0">
              <a:latin typeface="Consolas" panose="020B0609020204030204" pitchFamily="49" charset="0"/>
            </a:endParaRPr>
          </a:p>
        </p:txBody>
      </p:sp>
      <p:graphicFrame>
        <p:nvGraphicFramePr>
          <p:cNvPr id="10" name="表格 9">
            <a:extLst>
              <a:ext uri="{FF2B5EF4-FFF2-40B4-BE49-F238E27FC236}">
                <a16:creationId xmlns:a16="http://schemas.microsoft.com/office/drawing/2014/main" id="{AFA5C814-E3B6-464B-B0D8-AA31473EE6E5}"/>
              </a:ext>
            </a:extLst>
          </p:cNvPr>
          <p:cNvGraphicFramePr>
            <a:graphicFrameLocks noGrp="1"/>
          </p:cNvGraphicFramePr>
          <p:nvPr>
            <p:extLst>
              <p:ext uri="{D42A27DB-BD31-4B8C-83A1-F6EECF244321}">
                <p14:modId xmlns:p14="http://schemas.microsoft.com/office/powerpoint/2010/main" val="4271433142"/>
              </p:ext>
            </p:extLst>
          </p:nvPr>
        </p:nvGraphicFramePr>
        <p:xfrm>
          <a:off x="1149588" y="5658268"/>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abc</a:t>
                      </a:r>
                      <a:r>
                        <a:rPr lang="en-US" altLang="zh-CN" sz="1600" b="1" kern="1200" dirty="0">
                          <a:solidFill>
                            <a:schemeClr val="lt1"/>
                          </a:solidFill>
                          <a:effectLst/>
                          <a:latin typeface="+mn-lt"/>
                          <a:ea typeface="+mn-ea"/>
                          <a:cs typeface="+mn-cs"/>
                        </a:rPr>
                        <a:t>""def"                    #</a:t>
                      </a:r>
                      <a:r>
                        <a:rPr lang="zh-CN" altLang="en-US" sz="1600" b="1" kern="1200" dirty="0">
                          <a:solidFill>
                            <a:schemeClr val="lt1"/>
                          </a:solidFill>
                          <a:effectLst/>
                          <a:latin typeface="+mn-lt"/>
                          <a:ea typeface="+mn-ea"/>
                          <a:cs typeface="+mn-cs"/>
                        </a:rPr>
                        <a:t>合并字符串</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abc</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和</a:t>
                      </a:r>
                      <a:r>
                        <a:rPr lang="en-US" altLang="zh-CN" sz="1600" b="1" kern="1200" dirty="0">
                          <a:solidFill>
                            <a:schemeClr val="lt1"/>
                          </a:solidFill>
                          <a:effectLst/>
                          <a:latin typeface="+mn-lt"/>
                          <a:ea typeface="+mn-ea"/>
                          <a:cs typeface="+mn-cs"/>
                        </a:rPr>
                        <a:t>"def"</a:t>
                      </a:r>
                      <a:endParaRPr lang="zh-CN" altLang="en-US"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7ADE6D1A-560E-4398-925C-DAA7EDCAB2F1}"/>
              </a:ext>
            </a:extLst>
          </p:cNvPr>
          <p:cNvSpPr/>
          <p:nvPr/>
        </p:nvSpPr>
        <p:spPr>
          <a:xfrm>
            <a:off x="1060212" y="5925855"/>
            <a:ext cx="9982200" cy="338554"/>
          </a:xfrm>
          <a:prstGeom prst="rect">
            <a:avLst/>
          </a:prstGeom>
        </p:spPr>
        <p:txBody>
          <a:bodyPr wrap="square">
            <a:spAutoFit/>
          </a:bodyPr>
          <a:lstStyle/>
          <a:p>
            <a:r>
              <a:rPr lang="en-US" altLang="zh-CN" sz="1600" dirty="0">
                <a:latin typeface="Consolas" panose="020B0609020204030204" pitchFamily="49" charset="0"/>
              </a:rPr>
              <a:t>'</a:t>
            </a:r>
            <a:r>
              <a:rPr lang="en-US" altLang="zh-CN" sz="1600" dirty="0" err="1">
                <a:latin typeface="Consolas" panose="020B0609020204030204" pitchFamily="49" charset="0"/>
              </a:rPr>
              <a:t>abcdef</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68873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合并字符串</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4"/>
            <a:ext cx="9982200" cy="386876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从以上结果可以看出，</a:t>
            </a:r>
            <a:r>
              <a:rPr lang="en-US" altLang="zh-CN" sz="1800" dirty="0">
                <a:solidFill>
                  <a:srgbClr val="FF0000"/>
                </a:solidFill>
              </a:rPr>
              <a:t>Python</a:t>
            </a:r>
            <a:r>
              <a:rPr lang="zh-CN" altLang="en-US" sz="1800" dirty="0">
                <a:solidFill>
                  <a:srgbClr val="FF0000"/>
                </a:solidFill>
              </a:rPr>
              <a:t>在使用加号“</a:t>
            </a:r>
            <a:r>
              <a:rPr lang="en-US" altLang="zh-CN" sz="1800" dirty="0">
                <a:solidFill>
                  <a:srgbClr val="FF0000"/>
                </a:solidFill>
              </a:rPr>
              <a:t>+”</a:t>
            </a:r>
            <a:r>
              <a:rPr lang="zh-CN" altLang="en-US" sz="1800" dirty="0">
                <a:solidFill>
                  <a:srgbClr val="FF0000"/>
                </a:solidFill>
              </a:rPr>
              <a:t>进行字符串的合并时，并不会自动在字符串之间添加空格，需要自行定义。</a:t>
            </a:r>
            <a:r>
              <a:rPr lang="zh-CN" altLang="en-US" sz="1800" dirty="0"/>
              <a:t>但是在使用</a:t>
            </a:r>
            <a:r>
              <a:rPr lang="en-US" altLang="zh-CN" sz="1800" dirty="0"/>
              <a:t>print()</a:t>
            </a:r>
            <a:r>
              <a:rPr lang="zh-CN" altLang="en-US" sz="1800" dirty="0"/>
              <a:t>进行多个字符串的打印时，</a:t>
            </a:r>
            <a:r>
              <a:rPr lang="en-US" altLang="zh-CN" sz="1800" dirty="0"/>
              <a:t>Python</a:t>
            </a:r>
            <a:r>
              <a:rPr lang="zh-CN" altLang="en-US" sz="1800" dirty="0"/>
              <a:t>会自动在多个字符串中间添加空格。</a:t>
            </a:r>
          </a:p>
          <a:p>
            <a:pPr marL="0" indent="0" algn="just">
              <a:lnSpc>
                <a:spcPct val="150000"/>
              </a:lnSpc>
              <a:spcBef>
                <a:spcPts val="0"/>
              </a:spcBef>
              <a:buNone/>
            </a:pPr>
            <a:r>
              <a:rPr lang="zh-CN" altLang="en-US" sz="1800" dirty="0"/>
              <a:t>    例如：</a:t>
            </a:r>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3445901529"/>
              </p:ext>
            </p:extLst>
          </p:nvPr>
        </p:nvGraphicFramePr>
        <p:xfrm>
          <a:off x="1104141" y="3830536"/>
          <a:ext cx="9937512" cy="82296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32761">
                <a:tc>
                  <a:txBody>
                    <a:bodyPr/>
                    <a:lstStyle/>
                    <a:p>
                      <a:r>
                        <a:rPr lang="en-US" altLang="zh-CN" sz="1600" b="1" kern="1200" dirty="0">
                          <a:solidFill>
                            <a:schemeClr val="lt1"/>
                          </a:solidFill>
                          <a:effectLst/>
                          <a:latin typeface="+mn-lt"/>
                          <a:ea typeface="+mn-ea"/>
                          <a:cs typeface="+mn-cs"/>
                        </a:rPr>
                        <a:t>a = "</a:t>
                      </a:r>
                      <a:r>
                        <a:rPr lang="en-US" altLang="zh-CN" sz="1600" b="1" kern="1200" dirty="0" err="1">
                          <a:solidFill>
                            <a:schemeClr val="lt1"/>
                          </a:solidFill>
                          <a:effectLst/>
                          <a:latin typeface="+mn-lt"/>
                          <a:ea typeface="+mn-ea"/>
                          <a:cs typeface="+mn-cs"/>
                        </a:rPr>
                        <a:t>abc</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b = "def"</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a,b</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合并字符串</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abc</a:t>
                      </a:r>
                      <a:r>
                        <a:rPr lang="en-US" altLang="zh-CN" sz="1600" b="1" kern="1200" dirty="0">
                          <a:solidFill>
                            <a:schemeClr val="lt1"/>
                          </a:solidFill>
                          <a:effectLst/>
                          <a:latin typeface="+mn-lt"/>
                          <a:ea typeface="+mn-ea"/>
                          <a:cs typeface="+mn-cs"/>
                        </a:rPr>
                        <a:t>"</a:t>
                      </a:r>
                      <a:r>
                        <a:rPr lang="zh-CN" altLang="zh-CN" sz="1600" b="1" kern="1200" dirty="0">
                          <a:solidFill>
                            <a:schemeClr val="lt1"/>
                          </a:solidFill>
                          <a:effectLst/>
                          <a:latin typeface="+mn-lt"/>
                          <a:ea typeface="+mn-ea"/>
                          <a:cs typeface="+mn-cs"/>
                        </a:rPr>
                        <a:t>和</a:t>
                      </a:r>
                      <a:r>
                        <a:rPr lang="en-US" altLang="zh-CN" sz="1600" b="1" kern="1200" dirty="0">
                          <a:solidFill>
                            <a:schemeClr val="lt1"/>
                          </a:solidFill>
                          <a:effectLst/>
                          <a:latin typeface="+mn-lt"/>
                          <a:ea typeface="+mn-ea"/>
                          <a:cs typeface="+mn-cs"/>
                        </a:rPr>
                        <a:t>"def"</a:t>
                      </a:r>
                      <a:endParaRPr lang="zh-CN" altLang="en-US" sz="11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32836D1A-5F55-474E-BDD1-1FC066301C5A}"/>
              </a:ext>
            </a:extLst>
          </p:cNvPr>
          <p:cNvSpPr/>
          <p:nvPr/>
        </p:nvSpPr>
        <p:spPr>
          <a:xfrm>
            <a:off x="1059453" y="4865003"/>
            <a:ext cx="9982200" cy="338554"/>
          </a:xfrm>
          <a:prstGeom prst="rect">
            <a:avLst/>
          </a:prstGeom>
        </p:spPr>
        <p:txBody>
          <a:bodyPr wrap="square">
            <a:spAutoFit/>
          </a:bodyPr>
          <a:lstStyle/>
          <a:p>
            <a:r>
              <a:rPr lang="en-US" altLang="zh-CN" sz="1600" dirty="0" err="1">
                <a:latin typeface="Consolas" panose="020B0609020204030204" pitchFamily="49" charset="0"/>
              </a:rPr>
              <a:t>abc</a:t>
            </a:r>
            <a:r>
              <a:rPr lang="en-US" altLang="zh-CN" sz="1600" dirty="0">
                <a:latin typeface="Consolas" panose="020B0609020204030204" pitchFamily="49" charset="0"/>
              </a:rPr>
              <a:t> def</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03733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合并字符串</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477783" y="1838412"/>
            <a:ext cx="10608558" cy="386876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a:t>
            </a:r>
            <a:r>
              <a:rPr lang="en-US" altLang="zh-CN" sz="1800" dirty="0"/>
              <a:t>2</a:t>
            </a:r>
            <a:r>
              <a:rPr lang="zh-CN" altLang="en-US" sz="1800" dirty="0"/>
              <a:t>）使用</a:t>
            </a:r>
            <a:r>
              <a:rPr lang="en-US" altLang="zh-CN" sz="1800" dirty="0"/>
              <a:t>join()</a:t>
            </a:r>
            <a:r>
              <a:rPr lang="zh-CN" altLang="en-US" sz="1800" dirty="0"/>
              <a:t>函数从列表拼接字符串。</a:t>
            </a:r>
          </a:p>
          <a:p>
            <a:pPr marL="0" indent="0" algn="just">
              <a:lnSpc>
                <a:spcPct val="150000"/>
              </a:lnSpc>
              <a:spcBef>
                <a:spcPts val="0"/>
              </a:spcBef>
              <a:buNone/>
            </a:pPr>
            <a:r>
              <a:rPr lang="en-US" altLang="zh-CN" sz="1800" dirty="0"/>
              <a:t>    join()</a:t>
            </a:r>
            <a:r>
              <a:rPr lang="zh-CN" altLang="en-US" sz="1800" dirty="0"/>
              <a:t>函数的使用需要满足一定条件，即</a:t>
            </a:r>
            <a:r>
              <a:rPr lang="zh-CN" altLang="en-US" sz="1800" dirty="0">
                <a:solidFill>
                  <a:srgbClr val="FF0000"/>
                </a:solidFill>
              </a:rPr>
              <a:t>函数中的参数字符串是可迭代的（</a:t>
            </a:r>
            <a:r>
              <a:rPr lang="en-US" altLang="zh-CN" sz="1800" dirty="0" err="1">
                <a:solidFill>
                  <a:srgbClr val="FF0000"/>
                </a:solidFill>
              </a:rPr>
              <a:t>iterable</a:t>
            </a:r>
            <a:r>
              <a:rPr lang="zh-CN" altLang="en-US" sz="1800" dirty="0">
                <a:solidFill>
                  <a:srgbClr val="FF0000"/>
                </a:solidFill>
              </a:rPr>
              <a:t>）。</a:t>
            </a:r>
            <a:endParaRPr lang="en-US" altLang="zh-CN" sz="1800" dirty="0">
              <a:solidFill>
                <a:srgbClr val="FF0000"/>
              </a:solidFill>
            </a:endParaRPr>
          </a:p>
          <a:p>
            <a:pPr lvl="1" algn="just">
              <a:lnSpc>
                <a:spcPct val="150000"/>
              </a:lnSpc>
              <a:spcBef>
                <a:spcPts val="0"/>
              </a:spcBef>
            </a:pPr>
            <a:r>
              <a:rPr lang="en-US" altLang="zh-CN" sz="1400" dirty="0"/>
              <a:t>Python</a:t>
            </a:r>
            <a:r>
              <a:rPr lang="zh-CN" altLang="en-US" sz="1400" dirty="0"/>
              <a:t>中可迭代的对象并不是指某种具体的数据类型，而是指存储数据元素的一个容器，该容器中的数据元素可以通过</a:t>
            </a:r>
            <a:r>
              <a:rPr lang="en-US" altLang="zh-CN" sz="1400" dirty="0"/>
              <a:t>__</a:t>
            </a:r>
            <a:r>
              <a:rPr lang="en-US" altLang="zh-CN" sz="1400" dirty="0" err="1"/>
              <a:t>iter</a:t>
            </a:r>
            <a:r>
              <a:rPr lang="en-US" altLang="zh-CN" sz="1400" dirty="0"/>
              <a:t>__()</a:t>
            </a:r>
            <a:r>
              <a:rPr lang="zh-CN" altLang="en-US" sz="1400" dirty="0"/>
              <a:t>方法或</a:t>
            </a:r>
            <a:r>
              <a:rPr lang="en-US" altLang="zh-CN" sz="1400" dirty="0"/>
              <a:t>__</a:t>
            </a:r>
            <a:r>
              <a:rPr lang="en-US" altLang="zh-CN" sz="1400" dirty="0" err="1"/>
              <a:t>getitem</a:t>
            </a:r>
            <a:r>
              <a:rPr lang="en-US" altLang="zh-CN" sz="1400" dirty="0"/>
              <a:t>__()</a:t>
            </a:r>
            <a:r>
              <a:rPr lang="zh-CN" altLang="en-US" sz="1400" dirty="0"/>
              <a:t>方法进行访问。</a:t>
            </a:r>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3765236543"/>
              </p:ext>
            </p:extLst>
          </p:nvPr>
        </p:nvGraphicFramePr>
        <p:xfrm>
          <a:off x="1171932" y="3655960"/>
          <a:ext cx="9937512" cy="82296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80510">
                <a:tc>
                  <a:txBody>
                    <a:bodyPr/>
                    <a:lstStyle/>
                    <a:p>
                      <a:r>
                        <a:rPr lang="en-US" altLang="zh-CN" sz="1600" b="1" kern="1200" dirty="0" err="1">
                          <a:solidFill>
                            <a:schemeClr val="lt1"/>
                          </a:solidFill>
                          <a:effectLst/>
                          <a:latin typeface="+mn-lt"/>
                          <a:ea typeface="+mn-ea"/>
                          <a:cs typeface="+mn-cs"/>
                        </a:rPr>
                        <a:t>list_hello</a:t>
                      </a:r>
                      <a:r>
                        <a:rPr lang="en-US" altLang="zh-CN" sz="1600" b="1" kern="1200" dirty="0">
                          <a:solidFill>
                            <a:schemeClr val="lt1"/>
                          </a:solidFill>
                          <a:effectLst/>
                          <a:latin typeface="+mn-lt"/>
                          <a:ea typeface="+mn-ea"/>
                          <a:cs typeface="+mn-cs"/>
                        </a:rPr>
                        <a:t> = ['</a:t>
                      </a:r>
                      <a:r>
                        <a:rPr lang="zh-CN" altLang="en-US" sz="1600" b="1" kern="1200" dirty="0">
                          <a:solidFill>
                            <a:schemeClr val="lt1"/>
                          </a:solidFill>
                          <a:effectLst/>
                          <a:latin typeface="+mn-lt"/>
                          <a:ea typeface="+mn-ea"/>
                          <a:cs typeface="+mn-cs"/>
                        </a:rPr>
                        <a:t>你</a:t>
                      </a:r>
                      <a:r>
                        <a:rPr lang="en-US" altLang="zh-CN" sz="1600" b="1" kern="1200" dirty="0">
                          <a:solidFill>
                            <a:schemeClr val="lt1"/>
                          </a:solidFill>
                          <a:effectLst/>
                          <a:latin typeface="+mn-lt"/>
                          <a:ea typeface="+mn-ea"/>
                          <a:cs typeface="+mn-cs"/>
                        </a:rPr>
                        <a:t>', '</a:t>
                      </a:r>
                      <a:r>
                        <a:rPr lang="zh-CN" altLang="en-US" sz="1600" b="1" kern="1200" dirty="0">
                          <a:solidFill>
                            <a:schemeClr val="lt1"/>
                          </a:solidFill>
                          <a:effectLst/>
                          <a:latin typeface="+mn-lt"/>
                          <a:ea typeface="+mn-ea"/>
                          <a:cs typeface="+mn-cs"/>
                        </a:rPr>
                        <a:t>好</a:t>
                      </a:r>
                      <a:r>
                        <a:rPr lang="en-US" altLang="zh-CN" sz="1600" b="1" kern="1200" dirty="0">
                          <a:solidFill>
                            <a:schemeClr val="lt1"/>
                          </a:solidFill>
                          <a:effectLst/>
                          <a:latin typeface="+mn-lt"/>
                          <a:ea typeface="+mn-ea"/>
                          <a:cs typeface="+mn-cs"/>
                        </a:rPr>
                        <a:t>', '!']</a:t>
                      </a:r>
                    </a:p>
                    <a:p>
                      <a:r>
                        <a:rPr lang="en-US" altLang="zh-CN" sz="1600" b="1" kern="1200" dirty="0" err="1">
                          <a:solidFill>
                            <a:schemeClr val="lt1"/>
                          </a:solidFill>
                          <a:effectLst/>
                          <a:latin typeface="+mn-lt"/>
                          <a:ea typeface="+mn-ea"/>
                          <a:cs typeface="+mn-cs"/>
                        </a:rPr>
                        <a:t>str_hello</a:t>
                      </a:r>
                      <a:r>
                        <a:rPr lang="en-US" altLang="zh-CN" sz="1600" b="1" kern="1200" dirty="0">
                          <a:solidFill>
                            <a:schemeClr val="lt1"/>
                          </a:solidFill>
                          <a:effectLst/>
                          <a:latin typeface="+mn-lt"/>
                          <a:ea typeface="+mn-ea"/>
                          <a:cs typeface="+mn-cs"/>
                        </a:rPr>
                        <a:t> = ''.join(</a:t>
                      </a:r>
                      <a:r>
                        <a:rPr lang="en-US" altLang="zh-CN" sz="1600" b="1" kern="1200" dirty="0" err="1">
                          <a:solidFill>
                            <a:schemeClr val="lt1"/>
                          </a:solidFill>
                          <a:effectLst/>
                          <a:latin typeface="+mn-lt"/>
                          <a:ea typeface="+mn-ea"/>
                          <a:cs typeface="+mn-cs"/>
                        </a:rPr>
                        <a:t>list_hello</a:t>
                      </a:r>
                      <a:r>
                        <a:rPr lang="en-US" altLang="zh-CN" sz="1600" b="1" kern="1200" dirty="0">
                          <a:solidFill>
                            <a:schemeClr val="lt1"/>
                          </a:solidFill>
                          <a:effectLst/>
                          <a:latin typeface="+mn-lt"/>
                          <a:ea typeface="+mn-ea"/>
                          <a:cs typeface="+mn-cs"/>
                        </a:rPr>
                        <a:t>)</a:t>
                      </a: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str_hello</a:t>
                      </a:r>
                      <a:r>
                        <a:rPr lang="en-US" altLang="zh-CN" sz="16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graphicFrame>
        <p:nvGraphicFramePr>
          <p:cNvPr id="10" name="表格 9">
            <a:extLst>
              <a:ext uri="{FF2B5EF4-FFF2-40B4-BE49-F238E27FC236}">
                <a16:creationId xmlns:a16="http://schemas.microsoft.com/office/drawing/2014/main" id="{AFA5C814-E3B6-464B-B0D8-AA31473EE6E5}"/>
              </a:ext>
            </a:extLst>
          </p:cNvPr>
          <p:cNvGraphicFramePr>
            <a:graphicFrameLocks noGrp="1"/>
          </p:cNvGraphicFramePr>
          <p:nvPr>
            <p:extLst>
              <p:ext uri="{D42A27DB-BD31-4B8C-83A1-F6EECF244321}">
                <p14:modId xmlns:p14="http://schemas.microsoft.com/office/powerpoint/2010/main" val="491153026"/>
              </p:ext>
            </p:extLst>
          </p:nvPr>
        </p:nvGraphicFramePr>
        <p:xfrm>
          <a:off x="1171932" y="5157528"/>
          <a:ext cx="9937512" cy="82296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678296">
                <a:tc>
                  <a:txBody>
                    <a:bodyPr/>
                    <a:lstStyle/>
                    <a:p>
                      <a:r>
                        <a:rPr lang="en-US" altLang="zh-CN" sz="1600" b="1" kern="1200" dirty="0" err="1">
                          <a:solidFill>
                            <a:schemeClr val="lt1"/>
                          </a:solidFill>
                          <a:effectLst/>
                          <a:latin typeface="+mn-lt"/>
                          <a:ea typeface="+mn-ea"/>
                          <a:cs typeface="+mn-cs"/>
                        </a:rPr>
                        <a:t>list_hello</a:t>
                      </a:r>
                      <a:r>
                        <a:rPr lang="en-US" altLang="zh-CN" sz="1600" b="1" kern="1200" dirty="0">
                          <a:solidFill>
                            <a:schemeClr val="lt1"/>
                          </a:solidFill>
                          <a:effectLst/>
                          <a:latin typeface="+mn-lt"/>
                          <a:ea typeface="+mn-ea"/>
                          <a:cs typeface="+mn-cs"/>
                        </a:rPr>
                        <a:t> = ['</a:t>
                      </a:r>
                      <a:r>
                        <a:rPr lang="zh-CN" altLang="en-US" sz="1600" b="1" kern="1200" dirty="0">
                          <a:solidFill>
                            <a:schemeClr val="lt1"/>
                          </a:solidFill>
                          <a:effectLst/>
                          <a:latin typeface="+mn-lt"/>
                          <a:ea typeface="+mn-ea"/>
                          <a:cs typeface="+mn-cs"/>
                        </a:rPr>
                        <a:t>你</a:t>
                      </a:r>
                      <a:r>
                        <a:rPr lang="en-US" altLang="zh-CN" sz="1600" b="1" kern="1200" dirty="0">
                          <a:solidFill>
                            <a:schemeClr val="lt1"/>
                          </a:solidFill>
                          <a:effectLst/>
                          <a:latin typeface="+mn-lt"/>
                          <a:ea typeface="+mn-ea"/>
                          <a:cs typeface="+mn-cs"/>
                        </a:rPr>
                        <a:t>', '</a:t>
                      </a:r>
                      <a:r>
                        <a:rPr lang="zh-CN" altLang="en-US" sz="1600" b="1" kern="1200" dirty="0">
                          <a:solidFill>
                            <a:schemeClr val="lt1"/>
                          </a:solidFill>
                          <a:effectLst/>
                          <a:latin typeface="+mn-lt"/>
                          <a:ea typeface="+mn-ea"/>
                          <a:cs typeface="+mn-cs"/>
                        </a:rPr>
                        <a:t>好</a:t>
                      </a:r>
                      <a:r>
                        <a:rPr lang="en-US" altLang="zh-CN" sz="1600" b="1" kern="1200" dirty="0">
                          <a:solidFill>
                            <a:schemeClr val="lt1"/>
                          </a:solidFill>
                          <a:effectLst/>
                          <a:latin typeface="+mn-lt"/>
                          <a:ea typeface="+mn-ea"/>
                          <a:cs typeface="+mn-cs"/>
                        </a:rPr>
                        <a:t>', '!']</a:t>
                      </a:r>
                    </a:p>
                    <a:p>
                      <a:r>
                        <a:rPr lang="en-US" altLang="zh-CN" sz="1600" b="1" kern="1200" dirty="0" err="1">
                          <a:solidFill>
                            <a:schemeClr val="lt1"/>
                          </a:solidFill>
                          <a:effectLst/>
                          <a:latin typeface="+mn-lt"/>
                          <a:ea typeface="+mn-ea"/>
                          <a:cs typeface="+mn-cs"/>
                        </a:rPr>
                        <a:t>str_hello</a:t>
                      </a:r>
                      <a:r>
                        <a:rPr lang="en-US" altLang="zh-CN" sz="1600" b="1" kern="1200" dirty="0">
                          <a:solidFill>
                            <a:schemeClr val="lt1"/>
                          </a:solidFill>
                          <a:effectLst/>
                          <a:latin typeface="+mn-lt"/>
                          <a:ea typeface="+mn-ea"/>
                          <a:cs typeface="+mn-cs"/>
                        </a:rPr>
                        <a:t> = '------&gt;'.join(</a:t>
                      </a:r>
                      <a:r>
                        <a:rPr lang="en-US" altLang="zh-CN" sz="1600" b="1" kern="1200" dirty="0" err="1">
                          <a:solidFill>
                            <a:schemeClr val="lt1"/>
                          </a:solidFill>
                          <a:effectLst/>
                          <a:latin typeface="+mn-lt"/>
                          <a:ea typeface="+mn-ea"/>
                          <a:cs typeface="+mn-cs"/>
                        </a:rPr>
                        <a:t>list_hello</a:t>
                      </a:r>
                      <a:r>
                        <a:rPr lang="en-US" altLang="zh-CN" sz="1600" b="1" kern="1200" dirty="0">
                          <a:solidFill>
                            <a:schemeClr val="lt1"/>
                          </a:solidFill>
                          <a:effectLst/>
                          <a:latin typeface="+mn-lt"/>
                          <a:ea typeface="+mn-ea"/>
                          <a:cs typeface="+mn-cs"/>
                        </a:rPr>
                        <a:t>)</a:t>
                      </a: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str_hello</a:t>
                      </a:r>
                      <a:r>
                        <a:rPr lang="en-US" altLang="zh-CN" sz="16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7ADE6D1A-560E-4398-925C-DAA7EDCAB2F1}"/>
              </a:ext>
            </a:extLst>
          </p:cNvPr>
          <p:cNvSpPr/>
          <p:nvPr/>
        </p:nvSpPr>
        <p:spPr>
          <a:xfrm>
            <a:off x="1171932" y="4651771"/>
            <a:ext cx="9982200" cy="338554"/>
          </a:xfrm>
          <a:prstGeom prst="rect">
            <a:avLst/>
          </a:prstGeom>
        </p:spPr>
        <p:txBody>
          <a:bodyPr wrap="square">
            <a:spAutoFit/>
          </a:bodyPr>
          <a:lstStyle/>
          <a:p>
            <a:r>
              <a:rPr lang="zh-CN" altLang="en-US" sz="1600" dirty="0">
                <a:latin typeface="Consolas" panose="020B0609020204030204" pitchFamily="49" charset="0"/>
              </a:rPr>
              <a:t>你好</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13" name="矩形 12">
            <a:extLst>
              <a:ext uri="{FF2B5EF4-FFF2-40B4-BE49-F238E27FC236}">
                <a16:creationId xmlns:a16="http://schemas.microsoft.com/office/drawing/2014/main" id="{E2195E8B-AD50-4013-927F-0FFDE4B239B4}"/>
              </a:ext>
            </a:extLst>
          </p:cNvPr>
          <p:cNvSpPr/>
          <p:nvPr/>
        </p:nvSpPr>
        <p:spPr>
          <a:xfrm>
            <a:off x="1149588" y="6087541"/>
            <a:ext cx="9982200" cy="338554"/>
          </a:xfrm>
          <a:prstGeom prst="rect">
            <a:avLst/>
          </a:prstGeom>
        </p:spPr>
        <p:txBody>
          <a:bodyPr wrap="square">
            <a:spAutoFit/>
          </a:bodyPr>
          <a:lstStyle/>
          <a:p>
            <a:r>
              <a:rPr lang="zh-CN" altLang="en-US" sz="1600" dirty="0">
                <a:latin typeface="Consolas" panose="020B0609020204030204" pitchFamily="49" charset="0"/>
              </a:rPr>
              <a:t>你</a:t>
            </a:r>
            <a:r>
              <a:rPr lang="en-US" altLang="zh-CN" sz="1600" dirty="0">
                <a:latin typeface="Consolas" panose="020B0609020204030204" pitchFamily="49" charset="0"/>
              </a:rPr>
              <a:t>------&gt;</a:t>
            </a:r>
            <a:r>
              <a:rPr lang="zh-CN" altLang="en-US" sz="1600" dirty="0">
                <a:latin typeface="Consolas" panose="020B0609020204030204" pitchFamily="49" charset="0"/>
              </a:rPr>
              <a:t>好</a:t>
            </a:r>
            <a:r>
              <a:rPr lang="en-US" altLang="zh-CN" sz="1600" dirty="0">
                <a:latin typeface="Consolas" panose="020B0609020204030204" pitchFamily="49" charset="0"/>
              </a:rPr>
              <a:t>------&gt;!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419968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合并字符串</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571089" y="1876666"/>
            <a:ext cx="10515251" cy="386876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a:t>
            </a:r>
            <a:r>
              <a:rPr lang="en-US" altLang="zh-CN" sz="1800" dirty="0"/>
              <a:t>2</a:t>
            </a:r>
            <a:r>
              <a:rPr lang="zh-CN" altLang="en-US" sz="1800" dirty="0"/>
              <a:t>）使用</a:t>
            </a:r>
            <a:r>
              <a:rPr lang="en-US" altLang="zh-CN" sz="1800" dirty="0"/>
              <a:t>join()</a:t>
            </a:r>
            <a:r>
              <a:rPr lang="zh-CN" altLang="en-US" sz="1800" dirty="0"/>
              <a:t>函数从列表拼接字符串。</a:t>
            </a:r>
          </a:p>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另外，</a:t>
            </a:r>
            <a:r>
              <a:rPr lang="zh-CN" altLang="en-US" sz="1800" dirty="0">
                <a:solidFill>
                  <a:srgbClr val="FF0000"/>
                </a:solidFill>
              </a:rPr>
              <a:t>使用</a:t>
            </a:r>
            <a:r>
              <a:rPr lang="en-US" altLang="zh-CN" sz="1800" dirty="0">
                <a:solidFill>
                  <a:srgbClr val="FF0000"/>
                </a:solidFill>
              </a:rPr>
              <a:t>join()</a:t>
            </a:r>
            <a:r>
              <a:rPr lang="zh-CN" altLang="en-US" sz="1800" dirty="0">
                <a:solidFill>
                  <a:srgbClr val="FF0000"/>
                </a:solidFill>
              </a:rPr>
              <a:t>函数还可以对字典进行拼接。</a:t>
            </a:r>
            <a:endParaRPr lang="en-US" altLang="zh-CN" sz="1800" dirty="0">
              <a:solidFill>
                <a:srgbClr val="FF0000"/>
              </a:solidFill>
            </a:endParaRPr>
          </a:p>
          <a:p>
            <a:pPr lvl="1" algn="just">
              <a:lnSpc>
                <a:spcPct val="150000"/>
              </a:lnSpc>
              <a:spcBef>
                <a:spcPts val="0"/>
              </a:spcBef>
            </a:pPr>
            <a:r>
              <a:rPr lang="zh-CN" altLang="en-US" sz="1400" dirty="0"/>
              <a:t>默认拼接的对象是字典的键（</a:t>
            </a:r>
            <a:r>
              <a:rPr lang="en-US" altLang="zh-CN" sz="1400" dirty="0"/>
              <a:t>key</a:t>
            </a:r>
            <a:r>
              <a:rPr lang="zh-CN" altLang="en-US" sz="1400" dirty="0"/>
              <a:t>），而非键值（</a:t>
            </a:r>
            <a:r>
              <a:rPr lang="en-US" altLang="zh-CN" sz="1400" dirty="0"/>
              <a:t>value</a:t>
            </a:r>
            <a:r>
              <a:rPr lang="zh-CN" altLang="en-US" sz="1400" dirty="0"/>
              <a:t>）。</a:t>
            </a:r>
            <a:endParaRPr lang="en-US" altLang="zh-CN" sz="1400" dirty="0"/>
          </a:p>
          <a:p>
            <a:pPr lvl="1" algn="just">
              <a:lnSpc>
                <a:spcPct val="150000"/>
              </a:lnSpc>
              <a:spcBef>
                <a:spcPts val="0"/>
              </a:spcBef>
            </a:pPr>
            <a:r>
              <a:rPr lang="zh-CN" altLang="en-US" sz="1400" dirty="0"/>
              <a:t>如果要对一个字典的键值列表进行拼接，则需要使用</a:t>
            </a:r>
            <a:r>
              <a:rPr lang="en-US" altLang="zh-CN" sz="1400" dirty="0" err="1">
                <a:solidFill>
                  <a:srgbClr val="FF0000"/>
                </a:solidFill>
              </a:rPr>
              <a:t>dict_name.values</a:t>
            </a:r>
            <a:r>
              <a:rPr lang="en-US" altLang="zh-CN" sz="1400" dirty="0">
                <a:solidFill>
                  <a:srgbClr val="FF0000"/>
                </a:solidFill>
              </a:rPr>
              <a:t>()</a:t>
            </a:r>
            <a:r>
              <a:rPr lang="zh-CN" altLang="en-US" sz="1400" dirty="0"/>
              <a:t>的形式在</a:t>
            </a:r>
            <a:r>
              <a:rPr lang="en-US" altLang="zh-CN" sz="1400" dirty="0"/>
              <a:t>join()</a:t>
            </a:r>
            <a:r>
              <a:rPr lang="zh-CN" altLang="en-US" sz="1400" dirty="0"/>
              <a:t>函数的参数中加以指明</a:t>
            </a:r>
            <a:endParaRPr lang="en-US" altLang="zh-CN" sz="1400" dirty="0"/>
          </a:p>
          <a:p>
            <a:pPr lvl="1" algn="just">
              <a:lnSpc>
                <a:spcPct val="150000"/>
              </a:lnSpc>
              <a:spcBef>
                <a:spcPts val="0"/>
              </a:spcBef>
            </a:pPr>
            <a:r>
              <a:rPr lang="zh-CN" altLang="en-US" sz="1400" dirty="0"/>
              <a:t>采用</a:t>
            </a:r>
            <a:r>
              <a:rPr lang="en-US" altLang="zh-CN" sz="1400" dirty="0"/>
              <a:t>join()</a:t>
            </a:r>
            <a:r>
              <a:rPr lang="zh-CN" altLang="en-US" sz="1400" dirty="0"/>
              <a:t>函数拼接的对象不能有非</a:t>
            </a:r>
            <a:r>
              <a:rPr lang="en-US" altLang="zh-CN" sz="1400" dirty="0"/>
              <a:t>str</a:t>
            </a:r>
            <a:r>
              <a:rPr lang="zh-CN" altLang="en-US" sz="1400" dirty="0"/>
              <a:t>类型的参数，如果有其他类型的参数，就会抛错误异常。</a:t>
            </a:r>
            <a:endParaRPr lang="en-US" altLang="zh-CN" sz="1800" dirty="0"/>
          </a:p>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例如：</a:t>
            </a:r>
            <a:endParaRPr lang="en-US" altLang="zh-CN" sz="1800" dirty="0"/>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428046023"/>
              </p:ext>
            </p:extLst>
          </p:nvPr>
        </p:nvGraphicFramePr>
        <p:xfrm>
          <a:off x="1126485" y="4259978"/>
          <a:ext cx="9937512" cy="82296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80510">
                <a:tc>
                  <a:txBody>
                    <a:bodyPr/>
                    <a:lstStyle/>
                    <a:p>
                      <a:r>
                        <a:rPr lang="en-US" altLang="zh-CN" sz="1600" b="1" kern="1200" dirty="0" err="1">
                          <a:solidFill>
                            <a:schemeClr val="lt1"/>
                          </a:solidFill>
                          <a:effectLst/>
                          <a:latin typeface="+mn-lt"/>
                          <a:ea typeface="+mn-ea"/>
                          <a:cs typeface="+mn-cs"/>
                        </a:rPr>
                        <a:t>dict_name</a:t>
                      </a:r>
                      <a:r>
                        <a:rPr lang="en-US" altLang="zh-CN" sz="1600" b="1" kern="1200" dirty="0">
                          <a:solidFill>
                            <a:schemeClr val="lt1"/>
                          </a:solidFill>
                          <a:effectLst/>
                          <a:latin typeface="+mn-lt"/>
                          <a:ea typeface="+mn-ea"/>
                          <a:cs typeface="+mn-cs"/>
                        </a:rPr>
                        <a:t> = {'key1': 'value1', 'key2': 'value2'</a:t>
                      </a:r>
                      <a:r>
                        <a:rPr lang="zh-CN" altLang="en-US" sz="1600" b="1" kern="1200" dirty="0">
                          <a:solidFill>
                            <a:schemeClr val="lt1"/>
                          </a:solidFill>
                          <a:effectLst/>
                          <a:latin typeface="+mn-lt"/>
                          <a:ea typeface="+mn-ea"/>
                          <a:cs typeface="+mn-cs"/>
                        </a:rPr>
                        <a:t>，</a:t>
                      </a:r>
                      <a:r>
                        <a:rPr lang="en-US" altLang="zh-CN" sz="1600" b="1" kern="1200" dirty="0">
                          <a:solidFill>
                            <a:schemeClr val="lt1"/>
                          </a:solidFill>
                          <a:effectLst/>
                          <a:latin typeface="+mn-lt"/>
                          <a:ea typeface="+mn-ea"/>
                          <a:cs typeface="+mn-cs"/>
                        </a:rPr>
                        <a:t>'key3': 'value3'} </a:t>
                      </a:r>
                    </a:p>
                    <a:p>
                      <a:r>
                        <a:rPr lang="en-US" altLang="zh-CN" sz="1600" b="1" kern="1200" dirty="0" err="1">
                          <a:solidFill>
                            <a:schemeClr val="lt1"/>
                          </a:solidFill>
                          <a:effectLst/>
                          <a:latin typeface="+mn-lt"/>
                          <a:ea typeface="+mn-ea"/>
                          <a:cs typeface="+mn-cs"/>
                        </a:rPr>
                        <a:t>str_key</a:t>
                      </a:r>
                      <a:r>
                        <a:rPr lang="en-US" altLang="zh-CN" sz="1600" b="1" kern="1200" dirty="0">
                          <a:solidFill>
                            <a:schemeClr val="lt1"/>
                          </a:solidFill>
                          <a:effectLst/>
                          <a:latin typeface="+mn-lt"/>
                          <a:ea typeface="+mn-ea"/>
                          <a:cs typeface="+mn-cs"/>
                        </a:rPr>
                        <a:t> = ','.join(</a:t>
                      </a:r>
                      <a:r>
                        <a:rPr lang="en-US" altLang="zh-CN" sz="1600" b="1" kern="1200" dirty="0" err="1">
                          <a:solidFill>
                            <a:schemeClr val="lt1"/>
                          </a:solidFill>
                          <a:effectLst/>
                          <a:latin typeface="+mn-lt"/>
                          <a:ea typeface="+mn-ea"/>
                          <a:cs typeface="+mn-cs"/>
                        </a:rPr>
                        <a:t>dict_name</a:t>
                      </a:r>
                      <a:r>
                        <a:rPr lang="en-US" altLang="zh-CN" sz="1600" b="1" kern="1200" dirty="0">
                          <a:solidFill>
                            <a:schemeClr val="lt1"/>
                          </a:solidFill>
                          <a:effectLst/>
                          <a:latin typeface="+mn-lt"/>
                          <a:ea typeface="+mn-ea"/>
                          <a:cs typeface="+mn-cs"/>
                        </a:rPr>
                        <a:t>)                              #</a:t>
                      </a:r>
                      <a:r>
                        <a:rPr lang="zh-CN" altLang="en-US" sz="1600" b="1" kern="1200" dirty="0">
                          <a:solidFill>
                            <a:schemeClr val="lt1"/>
                          </a:solidFill>
                          <a:effectLst/>
                          <a:latin typeface="+mn-lt"/>
                          <a:ea typeface="+mn-ea"/>
                          <a:cs typeface="+mn-cs"/>
                        </a:rPr>
                        <a:t>拼接</a:t>
                      </a:r>
                      <a:r>
                        <a:rPr lang="en-US" altLang="zh-CN" sz="1600" b="1" kern="1200" dirty="0">
                          <a:solidFill>
                            <a:schemeClr val="lt1"/>
                          </a:solidFill>
                          <a:effectLst/>
                          <a:latin typeface="+mn-lt"/>
                          <a:ea typeface="+mn-ea"/>
                          <a:cs typeface="+mn-cs"/>
                        </a:rPr>
                        <a:t>key</a:t>
                      </a:r>
                      <a:r>
                        <a:rPr lang="zh-CN" altLang="en-US" sz="1600" b="1" kern="1200" dirty="0">
                          <a:solidFill>
                            <a:schemeClr val="lt1"/>
                          </a:solidFill>
                          <a:effectLst/>
                          <a:latin typeface="+mn-lt"/>
                          <a:ea typeface="+mn-ea"/>
                          <a:cs typeface="+mn-cs"/>
                        </a:rPr>
                        <a:t>列表</a:t>
                      </a: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str_key</a:t>
                      </a:r>
                      <a:r>
                        <a:rPr lang="en-US" altLang="zh-CN" sz="16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graphicFrame>
        <p:nvGraphicFramePr>
          <p:cNvPr id="10" name="表格 9">
            <a:extLst>
              <a:ext uri="{FF2B5EF4-FFF2-40B4-BE49-F238E27FC236}">
                <a16:creationId xmlns:a16="http://schemas.microsoft.com/office/drawing/2014/main" id="{AFA5C814-E3B6-464B-B0D8-AA31473EE6E5}"/>
              </a:ext>
            </a:extLst>
          </p:cNvPr>
          <p:cNvGraphicFramePr>
            <a:graphicFrameLocks noGrp="1"/>
          </p:cNvGraphicFramePr>
          <p:nvPr>
            <p:extLst>
              <p:ext uri="{D42A27DB-BD31-4B8C-83A1-F6EECF244321}">
                <p14:modId xmlns:p14="http://schemas.microsoft.com/office/powerpoint/2010/main" val="2246565645"/>
              </p:ext>
            </p:extLst>
          </p:nvPr>
        </p:nvGraphicFramePr>
        <p:xfrm>
          <a:off x="1126485" y="5525654"/>
          <a:ext cx="9937512" cy="82296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678296">
                <a:tc>
                  <a:txBody>
                    <a:bodyPr/>
                    <a:lstStyle/>
                    <a:p>
                      <a:r>
                        <a:rPr lang="en-US" altLang="zh-CN" sz="1600" b="1" kern="1200" dirty="0" err="1">
                          <a:solidFill>
                            <a:schemeClr val="lt1"/>
                          </a:solidFill>
                          <a:effectLst/>
                          <a:latin typeface="+mn-lt"/>
                          <a:ea typeface="+mn-ea"/>
                          <a:cs typeface="+mn-cs"/>
                        </a:rPr>
                        <a:t>dict_name</a:t>
                      </a:r>
                      <a:r>
                        <a:rPr lang="en-US" altLang="zh-CN" sz="1600" b="1" kern="1200" dirty="0">
                          <a:solidFill>
                            <a:schemeClr val="lt1"/>
                          </a:solidFill>
                          <a:effectLst/>
                          <a:latin typeface="+mn-lt"/>
                          <a:ea typeface="+mn-ea"/>
                          <a:cs typeface="+mn-cs"/>
                        </a:rPr>
                        <a:t> = {'key1': 'value1', 'key2': 'value2'</a:t>
                      </a:r>
                      <a:r>
                        <a:rPr lang="zh-CN" altLang="en-US" sz="1600" b="1" kern="1200" dirty="0">
                          <a:solidFill>
                            <a:schemeClr val="lt1"/>
                          </a:solidFill>
                          <a:effectLst/>
                          <a:latin typeface="+mn-lt"/>
                          <a:ea typeface="+mn-ea"/>
                          <a:cs typeface="+mn-cs"/>
                        </a:rPr>
                        <a:t>，</a:t>
                      </a:r>
                      <a:r>
                        <a:rPr lang="en-US" altLang="zh-CN" sz="1600" b="1" kern="1200" dirty="0">
                          <a:solidFill>
                            <a:schemeClr val="lt1"/>
                          </a:solidFill>
                          <a:effectLst/>
                          <a:latin typeface="+mn-lt"/>
                          <a:ea typeface="+mn-ea"/>
                          <a:cs typeface="+mn-cs"/>
                        </a:rPr>
                        <a:t>'key3': 'value3'} </a:t>
                      </a:r>
                    </a:p>
                    <a:p>
                      <a:r>
                        <a:rPr lang="en-US" altLang="zh-CN" sz="1600" b="1" kern="1200" dirty="0" err="1">
                          <a:solidFill>
                            <a:schemeClr val="lt1"/>
                          </a:solidFill>
                          <a:effectLst/>
                          <a:latin typeface="+mn-lt"/>
                          <a:ea typeface="+mn-ea"/>
                          <a:cs typeface="+mn-cs"/>
                        </a:rPr>
                        <a:t>str_value</a:t>
                      </a:r>
                      <a:r>
                        <a:rPr lang="en-US" altLang="zh-CN" sz="1600" b="1" kern="1200" dirty="0">
                          <a:solidFill>
                            <a:schemeClr val="lt1"/>
                          </a:solidFill>
                          <a:effectLst/>
                          <a:latin typeface="+mn-lt"/>
                          <a:ea typeface="+mn-ea"/>
                          <a:cs typeface="+mn-cs"/>
                        </a:rPr>
                        <a:t> = '**'.join(</a:t>
                      </a:r>
                      <a:r>
                        <a:rPr lang="en-US" altLang="zh-CN" sz="1600" b="1" kern="1200" dirty="0" err="1">
                          <a:solidFill>
                            <a:schemeClr val="lt1"/>
                          </a:solidFill>
                          <a:effectLst/>
                          <a:latin typeface="+mn-lt"/>
                          <a:ea typeface="+mn-ea"/>
                          <a:cs typeface="+mn-cs"/>
                        </a:rPr>
                        <a:t>dict_name.values</a:t>
                      </a:r>
                      <a:r>
                        <a:rPr lang="en-US" altLang="zh-CN" sz="1600" b="1" kern="1200" dirty="0">
                          <a:solidFill>
                            <a:schemeClr val="lt1"/>
                          </a:solidFill>
                          <a:effectLst/>
                          <a:latin typeface="+mn-lt"/>
                          <a:ea typeface="+mn-ea"/>
                          <a:cs typeface="+mn-cs"/>
                        </a:rPr>
                        <a:t>())                 #</a:t>
                      </a:r>
                      <a:r>
                        <a:rPr lang="zh-CN" altLang="en-US" sz="1600" b="1" kern="1200" dirty="0">
                          <a:solidFill>
                            <a:schemeClr val="lt1"/>
                          </a:solidFill>
                          <a:effectLst/>
                          <a:latin typeface="+mn-lt"/>
                          <a:ea typeface="+mn-ea"/>
                          <a:cs typeface="+mn-cs"/>
                        </a:rPr>
                        <a:t>拼接</a:t>
                      </a:r>
                      <a:r>
                        <a:rPr lang="en-US" altLang="zh-CN" sz="1600" b="1" kern="1200" dirty="0">
                          <a:solidFill>
                            <a:schemeClr val="lt1"/>
                          </a:solidFill>
                          <a:effectLst/>
                          <a:latin typeface="+mn-lt"/>
                          <a:ea typeface="+mn-ea"/>
                          <a:cs typeface="+mn-cs"/>
                        </a:rPr>
                        <a:t>value</a:t>
                      </a:r>
                      <a:r>
                        <a:rPr lang="zh-CN" altLang="en-US" sz="1600" b="1" kern="1200" dirty="0">
                          <a:solidFill>
                            <a:schemeClr val="lt1"/>
                          </a:solidFill>
                          <a:effectLst/>
                          <a:latin typeface="+mn-lt"/>
                          <a:ea typeface="+mn-ea"/>
                          <a:cs typeface="+mn-cs"/>
                        </a:rPr>
                        <a:t>列表</a:t>
                      </a: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str_value</a:t>
                      </a:r>
                      <a:r>
                        <a:rPr lang="en-US" altLang="zh-CN" sz="16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7ADE6D1A-560E-4398-925C-DAA7EDCAB2F1}"/>
              </a:ext>
            </a:extLst>
          </p:cNvPr>
          <p:cNvSpPr/>
          <p:nvPr/>
        </p:nvSpPr>
        <p:spPr>
          <a:xfrm>
            <a:off x="1104140" y="5098503"/>
            <a:ext cx="9982200" cy="338554"/>
          </a:xfrm>
          <a:prstGeom prst="rect">
            <a:avLst/>
          </a:prstGeom>
        </p:spPr>
        <p:txBody>
          <a:bodyPr wrap="square">
            <a:spAutoFit/>
          </a:bodyPr>
          <a:lstStyle/>
          <a:p>
            <a:r>
              <a:rPr lang="en-US" altLang="zh-CN" sz="1600" dirty="0">
                <a:latin typeface="Consolas" panose="020B0609020204030204" pitchFamily="49" charset="0"/>
              </a:rPr>
              <a:t>key1,key2,key3</a:t>
            </a:r>
            <a:endParaRPr lang="zh-CN" altLang="en-US" sz="1600" dirty="0">
              <a:latin typeface="Consolas" panose="020B0609020204030204" pitchFamily="49" charset="0"/>
            </a:endParaRPr>
          </a:p>
        </p:txBody>
      </p:sp>
      <p:sp>
        <p:nvSpPr>
          <p:cNvPr id="13" name="矩形 12">
            <a:extLst>
              <a:ext uri="{FF2B5EF4-FFF2-40B4-BE49-F238E27FC236}">
                <a16:creationId xmlns:a16="http://schemas.microsoft.com/office/drawing/2014/main" id="{E2195E8B-AD50-4013-927F-0FFDE4B239B4}"/>
              </a:ext>
            </a:extLst>
          </p:cNvPr>
          <p:cNvSpPr/>
          <p:nvPr/>
        </p:nvSpPr>
        <p:spPr>
          <a:xfrm>
            <a:off x="1104140" y="6371243"/>
            <a:ext cx="9982200" cy="338554"/>
          </a:xfrm>
          <a:prstGeom prst="rect">
            <a:avLst/>
          </a:prstGeom>
        </p:spPr>
        <p:txBody>
          <a:bodyPr wrap="square">
            <a:spAutoFit/>
          </a:bodyPr>
          <a:lstStyle/>
          <a:p>
            <a:r>
              <a:rPr lang="en-US" altLang="zh-CN" sz="1600" dirty="0">
                <a:latin typeface="Consolas" panose="020B0609020204030204" pitchFamily="49" charset="0"/>
              </a:rPr>
              <a:t>value1**value2**value3</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96513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合并字符串</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487115" y="1854496"/>
            <a:ext cx="10599226" cy="1053078"/>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a:t>
            </a:r>
            <a:r>
              <a:rPr lang="en-US" altLang="zh-CN" sz="1800" dirty="0"/>
              <a:t>3</a:t>
            </a:r>
            <a:r>
              <a:rPr lang="zh-CN" altLang="en-US" sz="1800" dirty="0"/>
              <a:t>）使用</a:t>
            </a:r>
            <a:r>
              <a:rPr lang="en-US" altLang="zh-CN" sz="1800" dirty="0"/>
              <a:t>append()</a:t>
            </a:r>
            <a:r>
              <a:rPr lang="zh-CN" altLang="en-US" sz="1800" dirty="0"/>
              <a:t>函数对列表进行元素追加，可以将新的对象添加到列表的末尾。</a:t>
            </a:r>
            <a:endParaRPr lang="en-US" altLang="zh-CN" sz="1800" dirty="0"/>
          </a:p>
          <a:p>
            <a:pPr marL="0" indent="0" algn="just">
              <a:lnSpc>
                <a:spcPct val="150000"/>
              </a:lnSpc>
              <a:spcBef>
                <a:spcPts val="0"/>
              </a:spcBef>
              <a:buNone/>
            </a:pPr>
            <a:r>
              <a:rPr lang="zh-CN" altLang="en-US" sz="1800" dirty="0"/>
              <a:t>    例如：</a:t>
            </a:r>
            <a:endParaRPr lang="en-US" altLang="zh-CN" sz="1800" dirty="0"/>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1077464918"/>
              </p:ext>
            </p:extLst>
          </p:nvPr>
        </p:nvGraphicFramePr>
        <p:xfrm>
          <a:off x="1060212" y="3038745"/>
          <a:ext cx="9937512" cy="82296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80510">
                <a:tc>
                  <a:txBody>
                    <a:bodyPr/>
                    <a:lstStyle/>
                    <a:p>
                      <a:r>
                        <a:rPr lang="en-US" altLang="zh-CN" sz="1600" b="1" kern="1200" dirty="0" err="1">
                          <a:solidFill>
                            <a:schemeClr val="lt1"/>
                          </a:solidFill>
                          <a:effectLst/>
                          <a:latin typeface="+mn-lt"/>
                          <a:ea typeface="+mn-ea"/>
                          <a:cs typeface="+mn-cs"/>
                        </a:rPr>
                        <a:t>list_hello</a:t>
                      </a:r>
                      <a:r>
                        <a:rPr lang="en-US" altLang="zh-CN" sz="1600" b="1" kern="1200" dirty="0">
                          <a:solidFill>
                            <a:schemeClr val="lt1"/>
                          </a:solidFill>
                          <a:effectLst/>
                          <a:latin typeface="+mn-lt"/>
                          <a:ea typeface="+mn-ea"/>
                          <a:cs typeface="+mn-cs"/>
                        </a:rPr>
                        <a:t> = ['</a:t>
                      </a:r>
                      <a:r>
                        <a:rPr lang="zh-CN" altLang="en-US" sz="1600" b="1" kern="1200" dirty="0">
                          <a:solidFill>
                            <a:schemeClr val="lt1"/>
                          </a:solidFill>
                          <a:effectLst/>
                          <a:latin typeface="+mn-lt"/>
                          <a:ea typeface="+mn-ea"/>
                          <a:cs typeface="+mn-cs"/>
                        </a:rPr>
                        <a:t>你</a:t>
                      </a:r>
                      <a:r>
                        <a:rPr lang="en-US" altLang="zh-CN" sz="1600" b="1" kern="1200" dirty="0">
                          <a:solidFill>
                            <a:schemeClr val="lt1"/>
                          </a:solidFill>
                          <a:effectLst/>
                          <a:latin typeface="+mn-lt"/>
                          <a:ea typeface="+mn-ea"/>
                          <a:cs typeface="+mn-cs"/>
                        </a:rPr>
                        <a:t>', '</a:t>
                      </a:r>
                      <a:r>
                        <a:rPr lang="zh-CN" altLang="en-US" sz="1600" b="1" kern="1200" dirty="0">
                          <a:solidFill>
                            <a:schemeClr val="lt1"/>
                          </a:solidFill>
                          <a:effectLst/>
                          <a:latin typeface="+mn-lt"/>
                          <a:ea typeface="+mn-ea"/>
                          <a:cs typeface="+mn-cs"/>
                        </a:rPr>
                        <a:t>好</a:t>
                      </a:r>
                      <a:r>
                        <a:rPr lang="en-US" altLang="zh-CN" sz="1600" b="1" kern="1200" dirty="0">
                          <a:solidFill>
                            <a:schemeClr val="lt1"/>
                          </a:solidFill>
                          <a:effectLst/>
                          <a:latin typeface="+mn-lt"/>
                          <a:ea typeface="+mn-ea"/>
                          <a:cs typeface="+mn-cs"/>
                        </a:rPr>
                        <a:t>', '!']</a:t>
                      </a:r>
                    </a:p>
                    <a:p>
                      <a:r>
                        <a:rPr lang="en-US" altLang="zh-CN" sz="1600" b="1" kern="1200" dirty="0" err="1">
                          <a:solidFill>
                            <a:schemeClr val="lt1"/>
                          </a:solidFill>
                          <a:effectLst/>
                          <a:latin typeface="+mn-lt"/>
                          <a:ea typeface="+mn-ea"/>
                          <a:cs typeface="+mn-cs"/>
                        </a:rPr>
                        <a:t>list_hello.append</a:t>
                      </a:r>
                      <a:r>
                        <a:rPr lang="en-US" altLang="zh-CN" sz="1600" b="1" kern="1200" dirty="0">
                          <a:solidFill>
                            <a:schemeClr val="lt1"/>
                          </a:solidFill>
                          <a:effectLst/>
                          <a:latin typeface="+mn-lt"/>
                          <a:ea typeface="+mn-ea"/>
                          <a:cs typeface="+mn-cs"/>
                        </a:rPr>
                        <a:t>( 2020 );</a:t>
                      </a:r>
                    </a:p>
                    <a:p>
                      <a:r>
                        <a:rPr lang="en-US" altLang="zh-CN" sz="1600" b="1" kern="1200" dirty="0">
                          <a:solidFill>
                            <a:schemeClr val="lt1"/>
                          </a:solidFill>
                          <a:effectLst/>
                          <a:latin typeface="+mn-lt"/>
                          <a:ea typeface="+mn-ea"/>
                          <a:cs typeface="+mn-cs"/>
                        </a:rPr>
                        <a:t>print(</a:t>
                      </a:r>
                      <a:r>
                        <a:rPr lang="en-US" altLang="zh-CN" sz="1600" b="1" kern="1200" dirty="0" err="1">
                          <a:solidFill>
                            <a:schemeClr val="lt1"/>
                          </a:solidFill>
                          <a:effectLst/>
                          <a:latin typeface="+mn-lt"/>
                          <a:ea typeface="+mn-ea"/>
                          <a:cs typeface="+mn-cs"/>
                        </a:rPr>
                        <a:t>list_hello</a:t>
                      </a:r>
                      <a:r>
                        <a:rPr lang="en-US" altLang="zh-CN" sz="1600" b="1" kern="1200" dirty="0">
                          <a:solidFill>
                            <a:schemeClr val="lt1"/>
                          </a:solidFill>
                          <a:effectLst/>
                          <a:latin typeface="+mn-lt"/>
                          <a:ea typeface="+mn-ea"/>
                          <a:cs typeface="+mn-cs"/>
                        </a:rPr>
                        <a:t>)</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7ADE6D1A-560E-4398-925C-DAA7EDCAB2F1}"/>
              </a:ext>
            </a:extLst>
          </p:cNvPr>
          <p:cNvSpPr/>
          <p:nvPr/>
        </p:nvSpPr>
        <p:spPr>
          <a:xfrm>
            <a:off x="1037868" y="3963518"/>
            <a:ext cx="9982200" cy="338554"/>
          </a:xfrm>
          <a:prstGeom prst="rect">
            <a:avLst/>
          </a:prstGeom>
        </p:spPr>
        <p:txBody>
          <a:bodyPr wrap="square">
            <a:spAutoFit/>
          </a:bodyPr>
          <a:lstStyle/>
          <a:p>
            <a:r>
              <a:rPr lang="en-US" altLang="zh-CN" sz="1600" dirty="0">
                <a:latin typeface="Consolas" panose="020B0609020204030204" pitchFamily="49" charset="0"/>
              </a:rPr>
              <a:t>['</a:t>
            </a:r>
            <a:r>
              <a:rPr lang="zh-CN" altLang="en-US" sz="1600" dirty="0">
                <a:latin typeface="Consolas" panose="020B0609020204030204" pitchFamily="49" charset="0"/>
              </a:rPr>
              <a:t>你</a:t>
            </a:r>
            <a:r>
              <a:rPr lang="en-US" altLang="zh-CN" sz="1600" dirty="0">
                <a:latin typeface="Consolas" panose="020B0609020204030204" pitchFamily="49" charset="0"/>
              </a:rPr>
              <a:t>', '</a:t>
            </a:r>
            <a:r>
              <a:rPr lang="zh-CN" altLang="en-US" sz="1600" dirty="0">
                <a:latin typeface="Consolas" panose="020B0609020204030204" pitchFamily="49" charset="0"/>
              </a:rPr>
              <a:t>好</a:t>
            </a:r>
            <a:r>
              <a:rPr lang="en-US" altLang="zh-CN" sz="1600" dirty="0">
                <a:latin typeface="Consolas" panose="020B0609020204030204" pitchFamily="49" charset="0"/>
              </a:rPr>
              <a:t>', '!', 2020]</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75590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3.</a:t>
            </a:r>
            <a:r>
              <a:rPr lang="zh-CN" altLang="en-US" dirty="0"/>
              <a:t>复制字符串</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4"/>
            <a:ext cx="9982200" cy="194640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在</a:t>
            </a:r>
            <a:r>
              <a:rPr lang="en-US" altLang="zh-CN" sz="1800" dirty="0"/>
              <a:t>Python</a:t>
            </a:r>
            <a:r>
              <a:rPr lang="zh-CN" altLang="en-US" sz="1800" dirty="0"/>
              <a:t>中，使用乘号“*”对字符串进行操作，可以对字符串进行复制，得到重复多次的输出。即直接将字符串与需要复制的次数用“*”相乘，就可以得到多个相同字符串连接后的长字符串。</a:t>
            </a:r>
            <a:endParaRPr lang="en-US" altLang="zh-CN" sz="1800" dirty="0"/>
          </a:p>
          <a:p>
            <a:pPr marL="0" indent="0" algn="just">
              <a:lnSpc>
                <a:spcPct val="150000"/>
              </a:lnSpc>
              <a:spcBef>
                <a:spcPts val="0"/>
              </a:spcBef>
              <a:buNone/>
            </a:pPr>
            <a:r>
              <a:rPr lang="zh-CN" altLang="en-US" sz="1800" dirty="0"/>
              <a:t>    例如：</a:t>
            </a:r>
            <a:endParaRPr lang="en-US" altLang="zh-CN" sz="1800" dirty="0"/>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2391225640"/>
              </p:ext>
            </p:extLst>
          </p:nvPr>
        </p:nvGraphicFramePr>
        <p:xfrm>
          <a:off x="1149588" y="3781918"/>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Print('Python'*5)                      #</a:t>
                      </a:r>
                      <a:r>
                        <a:rPr lang="zh-CN" altLang="en-US" sz="1600" b="1" kern="1200" dirty="0">
                          <a:solidFill>
                            <a:schemeClr val="lt1"/>
                          </a:solidFill>
                          <a:effectLst/>
                          <a:latin typeface="+mn-lt"/>
                          <a:ea typeface="+mn-ea"/>
                          <a:cs typeface="+mn-cs"/>
                        </a:rPr>
                        <a:t>输出</a:t>
                      </a:r>
                      <a:r>
                        <a:rPr lang="en-US" altLang="zh-CN" sz="1600" b="1" kern="1200" dirty="0">
                          <a:solidFill>
                            <a:schemeClr val="lt1"/>
                          </a:solidFill>
                          <a:effectLst/>
                          <a:latin typeface="+mn-lt"/>
                          <a:ea typeface="+mn-ea"/>
                          <a:cs typeface="+mn-cs"/>
                        </a:rPr>
                        <a:t>5</a:t>
                      </a:r>
                      <a:r>
                        <a:rPr lang="zh-CN" altLang="en-US" sz="1600" b="1" kern="1200" dirty="0">
                          <a:solidFill>
                            <a:schemeClr val="lt1"/>
                          </a:solidFill>
                          <a:effectLst/>
                          <a:latin typeface="+mn-lt"/>
                          <a:ea typeface="+mn-ea"/>
                          <a:cs typeface="+mn-cs"/>
                        </a:rPr>
                        <a:t>个</a:t>
                      </a:r>
                      <a:r>
                        <a:rPr lang="en-US" altLang="zh-CN" sz="1600" b="1" kern="1200" dirty="0">
                          <a:solidFill>
                            <a:schemeClr val="lt1"/>
                          </a:solidFill>
                          <a:effectLst/>
                          <a:latin typeface="+mn-lt"/>
                          <a:ea typeface="+mn-ea"/>
                          <a:cs typeface="+mn-cs"/>
                        </a:rPr>
                        <a:t>'Python'</a:t>
                      </a:r>
                      <a:endParaRPr lang="zh-CN" altLang="en-US"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32836D1A-5F55-474E-BDD1-1FC066301C5A}"/>
              </a:ext>
            </a:extLst>
          </p:cNvPr>
          <p:cNvSpPr/>
          <p:nvPr/>
        </p:nvSpPr>
        <p:spPr>
          <a:xfrm>
            <a:off x="1104141" y="4332114"/>
            <a:ext cx="9982200" cy="338554"/>
          </a:xfrm>
          <a:prstGeom prst="rect">
            <a:avLst/>
          </a:prstGeom>
        </p:spPr>
        <p:txBody>
          <a:bodyPr wrap="square">
            <a:spAutoFit/>
          </a:bodyPr>
          <a:lstStyle/>
          <a:p>
            <a:r>
              <a:rPr lang="en-US" altLang="zh-CN" sz="1600" dirty="0">
                <a:latin typeface="Consolas" panose="020B0609020204030204" pitchFamily="49" charset="0"/>
              </a:rPr>
              <a:t>'</a:t>
            </a:r>
            <a:r>
              <a:rPr lang="en-US" altLang="zh-CN" sz="1600" dirty="0" err="1">
                <a:latin typeface="Consolas" panose="020B0609020204030204" pitchFamily="49" charset="0"/>
              </a:rPr>
              <a:t>PythonPythonPythonPythonPython</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71674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转义字符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3"/>
            <a:ext cx="9982200" cy="3093137"/>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转义字符是很多程序语言、数据格式和通信协议的形式文法的一部分。对于一个给定的字母表，一个转义字符（通常为反斜线“</a:t>
            </a:r>
            <a:r>
              <a:rPr lang="en-US" altLang="zh-CN" sz="1800" dirty="0"/>
              <a:t>\”</a:t>
            </a:r>
            <a:r>
              <a:rPr lang="zh-CN" altLang="en-US" sz="1800" dirty="0"/>
              <a:t>）的目的是放在一个字符的前面，构成一个转义序列，例如“</a:t>
            </a:r>
            <a:r>
              <a:rPr lang="en-US" altLang="zh-CN" sz="1800" dirty="0"/>
              <a:t>\t”,“\n”</a:t>
            </a:r>
            <a:r>
              <a:rPr lang="zh-CN" altLang="en-US" sz="1800" dirty="0"/>
              <a:t>等，使得由转义字符开头的该字符序列具有不同于该字符序列单独出现时的语义，例如单独出现的“</a:t>
            </a:r>
            <a:r>
              <a:rPr lang="en-US" altLang="zh-CN" sz="1800" dirty="0"/>
              <a:t>n”</a:t>
            </a:r>
            <a:r>
              <a:rPr lang="zh-CN" altLang="en-US" sz="1800" dirty="0"/>
              <a:t>代表一个英文字母，而“</a:t>
            </a:r>
            <a:r>
              <a:rPr lang="en-US" altLang="zh-CN" sz="1800" dirty="0"/>
              <a:t>\n”</a:t>
            </a:r>
            <a:r>
              <a:rPr lang="zh-CN" altLang="en-US" sz="1800" dirty="0"/>
              <a:t>代表换行符号。</a:t>
            </a:r>
          </a:p>
          <a:p>
            <a:pPr marL="0" indent="0" algn="just">
              <a:lnSpc>
                <a:spcPct val="150000"/>
              </a:lnSpc>
              <a:spcBef>
                <a:spcPts val="0"/>
              </a:spcBef>
              <a:buNone/>
            </a:pPr>
            <a:r>
              <a:rPr lang="zh-CN" altLang="en-US" sz="1800" dirty="0"/>
              <a:t>    在</a:t>
            </a:r>
            <a:r>
              <a:rPr lang="en-US" altLang="zh-CN" sz="1800" dirty="0"/>
              <a:t>Python</a:t>
            </a:r>
            <a:r>
              <a:rPr lang="zh-CN" altLang="en-US" sz="1800" dirty="0"/>
              <a:t>中也</a:t>
            </a:r>
            <a:r>
              <a:rPr lang="zh-CN" altLang="en-US" sz="1800" dirty="0">
                <a:solidFill>
                  <a:srgbClr val="FF0000"/>
                </a:solidFill>
              </a:rPr>
              <a:t>使用反斜线符号“</a:t>
            </a:r>
            <a:r>
              <a:rPr lang="en-US" altLang="zh-CN" sz="1800" dirty="0">
                <a:solidFill>
                  <a:srgbClr val="FF0000"/>
                </a:solidFill>
              </a:rPr>
              <a:t>\”</a:t>
            </a:r>
            <a:r>
              <a:rPr lang="zh-CN" altLang="en-US" sz="1800" dirty="0">
                <a:solidFill>
                  <a:srgbClr val="FF0000"/>
                </a:solidFill>
              </a:rPr>
              <a:t>作为转义字符</a:t>
            </a:r>
            <a:r>
              <a:rPr lang="zh-CN" altLang="en-US" sz="1900" dirty="0">
                <a:latin typeface="宋体" panose="02010600030101010101" pitchFamily="2" charset="-122"/>
                <a:ea typeface="宋体" panose="02010600030101010101" pitchFamily="2" charset="-122"/>
              </a:rPr>
              <a:t>，</a:t>
            </a:r>
            <a:r>
              <a:rPr lang="zh-CN" altLang="en-US" sz="1800" dirty="0"/>
              <a:t>在某些字符前面添加“</a:t>
            </a:r>
            <a:r>
              <a:rPr lang="en-US" altLang="zh-CN" sz="1800" dirty="0"/>
              <a:t>\”</a:t>
            </a:r>
            <a:r>
              <a:rPr lang="zh-CN" altLang="en-US" sz="1800" dirty="0"/>
              <a:t>会使得该字符的意义发生改变。例如：</a:t>
            </a:r>
            <a:endParaRPr lang="en-US" altLang="zh-CN" sz="1800" dirty="0"/>
          </a:p>
          <a:p>
            <a:pPr lvl="1" algn="just">
              <a:lnSpc>
                <a:spcPct val="150000"/>
              </a:lnSpc>
              <a:spcBef>
                <a:spcPts val="0"/>
              </a:spcBef>
            </a:pPr>
            <a:r>
              <a:rPr lang="en-US" altLang="zh-CN" sz="1400" b="1" dirty="0"/>
              <a:t>\n</a:t>
            </a:r>
            <a:r>
              <a:rPr lang="zh-CN" altLang="en-US" sz="1400" b="1" dirty="0"/>
              <a:t>：换行符，便于开发者在一行代码中创建多行字符串。</a:t>
            </a:r>
            <a:endParaRPr lang="en-US" altLang="zh-CN" sz="1400" b="1" dirty="0"/>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4187991786"/>
              </p:ext>
            </p:extLst>
          </p:nvPr>
        </p:nvGraphicFramePr>
        <p:xfrm>
          <a:off x="1139474" y="5092178"/>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pPr marL="0" algn="l" defTabSz="914400" rtl="0" eaLnBrk="1" latinLnBrk="0" hangingPunct="1"/>
                      <a:r>
                        <a:rPr lang="en-US" altLang="zh-CN" sz="1600" kern="1200" dirty="0">
                          <a:solidFill>
                            <a:schemeClr val="bg1"/>
                          </a:solidFill>
                          <a:latin typeface="Consolas" panose="020B0609020204030204" pitchFamily="49" charset="0"/>
                          <a:ea typeface="+mn-ea"/>
                          <a:cs typeface="+mn-cs"/>
                        </a:rPr>
                        <a:t>print("apple\</a:t>
                      </a:r>
                      <a:r>
                        <a:rPr lang="en-US" altLang="zh-CN" sz="1600" kern="1200" dirty="0" err="1">
                          <a:solidFill>
                            <a:schemeClr val="bg1"/>
                          </a:solidFill>
                          <a:latin typeface="Consolas" panose="020B0609020204030204" pitchFamily="49" charset="0"/>
                          <a:ea typeface="+mn-ea"/>
                          <a:cs typeface="+mn-cs"/>
                        </a:rPr>
                        <a:t>nbanana</a:t>
                      </a:r>
                      <a:r>
                        <a:rPr lang="en-US" altLang="zh-CN" sz="1600" kern="1200" dirty="0">
                          <a:solidFill>
                            <a:schemeClr val="bg1"/>
                          </a:solidFill>
                          <a:latin typeface="Consolas" panose="020B0609020204030204" pitchFamily="49" charset="0"/>
                          <a:ea typeface="+mn-ea"/>
                          <a:cs typeface="+mn-cs"/>
                        </a:rPr>
                        <a:t>\</a:t>
                      </a:r>
                      <a:r>
                        <a:rPr lang="en-US" altLang="zh-CN" sz="1600" kern="1200" dirty="0" err="1">
                          <a:solidFill>
                            <a:schemeClr val="bg1"/>
                          </a:solidFill>
                          <a:latin typeface="Consolas" panose="020B0609020204030204" pitchFamily="49" charset="0"/>
                          <a:ea typeface="+mn-ea"/>
                          <a:cs typeface="+mn-cs"/>
                        </a:rPr>
                        <a:t>norange</a:t>
                      </a:r>
                      <a:r>
                        <a:rPr lang="en-US" altLang="zh-CN" sz="1600" kern="1200" dirty="0">
                          <a:solidFill>
                            <a:schemeClr val="bg1"/>
                          </a:solidFill>
                          <a:latin typeface="Consolas" panose="020B0609020204030204" pitchFamily="49" charset="0"/>
                          <a:ea typeface="+mn-ea"/>
                          <a:cs typeface="+mn-cs"/>
                        </a:rPr>
                        <a:t>")          #</a:t>
                      </a:r>
                      <a:r>
                        <a:rPr lang="zh-CN" altLang="en-US" sz="1600" kern="1200" dirty="0">
                          <a:solidFill>
                            <a:schemeClr val="bg1"/>
                          </a:solidFill>
                          <a:latin typeface="Consolas" panose="020B0609020204030204" pitchFamily="49" charset="0"/>
                          <a:ea typeface="+mn-ea"/>
                          <a:cs typeface="+mn-cs"/>
                        </a:rPr>
                        <a:t>打印出三行字符串</a:t>
                      </a: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32836D1A-5F55-474E-BDD1-1FC066301C5A}"/>
              </a:ext>
            </a:extLst>
          </p:cNvPr>
          <p:cNvSpPr/>
          <p:nvPr/>
        </p:nvSpPr>
        <p:spPr>
          <a:xfrm>
            <a:off x="1139474" y="5605794"/>
            <a:ext cx="9982200" cy="830997"/>
          </a:xfrm>
          <a:prstGeom prst="rect">
            <a:avLst/>
          </a:prstGeom>
        </p:spPr>
        <p:txBody>
          <a:bodyPr wrap="square">
            <a:spAutoFit/>
          </a:bodyPr>
          <a:lstStyle/>
          <a:p>
            <a:r>
              <a:rPr lang="en-US" altLang="zh-CN" sz="1600" dirty="0">
                <a:latin typeface="Consolas" panose="020B0609020204030204" pitchFamily="49" charset="0"/>
              </a:rPr>
              <a:t>apple</a:t>
            </a:r>
          </a:p>
          <a:p>
            <a:r>
              <a:rPr lang="en-US" altLang="zh-CN" sz="1600" dirty="0">
                <a:latin typeface="Consolas" panose="020B0609020204030204" pitchFamily="49" charset="0"/>
              </a:rPr>
              <a:t>banana</a:t>
            </a:r>
          </a:p>
          <a:p>
            <a:r>
              <a:rPr lang="en-US" altLang="zh-CN" sz="1600" dirty="0">
                <a:latin typeface="Consolas" panose="020B0609020204030204" pitchFamily="49" charset="0"/>
              </a:rPr>
              <a:t>orange</a:t>
            </a:r>
          </a:p>
        </p:txBody>
      </p:sp>
    </p:spTree>
    <p:extLst>
      <p:ext uri="{BB962C8B-B14F-4D97-AF65-F5344CB8AC3E}">
        <p14:creationId xmlns:p14="http://schemas.microsoft.com/office/powerpoint/2010/main" val="324308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转义字符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3"/>
            <a:ext cx="9982200" cy="56548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lvl="1" algn="just">
              <a:lnSpc>
                <a:spcPct val="150000"/>
              </a:lnSpc>
              <a:spcBef>
                <a:spcPts val="0"/>
              </a:spcBef>
            </a:pPr>
            <a:r>
              <a:rPr lang="en-US" altLang="zh-CN" sz="1400" b="1" dirty="0"/>
              <a:t>\t</a:t>
            </a:r>
            <a:r>
              <a:rPr lang="zh-CN" altLang="en-US" sz="1400" b="1" dirty="0"/>
              <a:t>：横向制表符，常用于横向对齐文本。</a:t>
            </a:r>
            <a:endParaRPr lang="en-US" altLang="zh-CN" sz="1400" b="1" dirty="0"/>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2464136695"/>
              </p:ext>
            </p:extLst>
          </p:nvPr>
        </p:nvGraphicFramePr>
        <p:xfrm>
          <a:off x="1089742" y="2461610"/>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print("ab\</a:t>
                      </a:r>
                      <a:r>
                        <a:rPr lang="en-US" altLang="zh-CN" sz="1600" b="1" kern="1200" dirty="0" err="1">
                          <a:solidFill>
                            <a:schemeClr val="lt1"/>
                          </a:solidFill>
                          <a:effectLst/>
                          <a:latin typeface="+mn-lt"/>
                          <a:ea typeface="+mn-ea"/>
                          <a:cs typeface="+mn-cs"/>
                        </a:rPr>
                        <a:t>tcd</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tef</a:t>
                      </a:r>
                      <a:r>
                        <a:rPr lang="en-US" altLang="zh-CN" sz="1600" b="1" kern="1200" dirty="0">
                          <a:solidFill>
                            <a:schemeClr val="lt1"/>
                          </a:solidFill>
                          <a:effectLst/>
                          <a:latin typeface="+mn-lt"/>
                          <a:ea typeface="+mn-ea"/>
                          <a:cs typeface="+mn-cs"/>
                        </a:rPr>
                        <a:t>")                      #</a:t>
                      </a:r>
                      <a:r>
                        <a:rPr lang="zh-CN" altLang="en-US" sz="1600" b="1" kern="1200" dirty="0">
                          <a:solidFill>
                            <a:schemeClr val="lt1"/>
                          </a:solidFill>
                          <a:effectLst/>
                          <a:latin typeface="+mn-lt"/>
                          <a:ea typeface="+mn-ea"/>
                          <a:cs typeface="+mn-cs"/>
                        </a:rPr>
                        <a:t>横向对齐</a:t>
                      </a:r>
                      <a:r>
                        <a:rPr lang="en-US" altLang="zh-CN" sz="1600" b="1" kern="1200" dirty="0">
                          <a:solidFill>
                            <a:schemeClr val="lt1"/>
                          </a:solidFill>
                          <a:effectLst/>
                          <a:latin typeface="+mn-lt"/>
                          <a:ea typeface="+mn-ea"/>
                          <a:cs typeface="+mn-cs"/>
                        </a:rPr>
                        <a:t>ab</a:t>
                      </a:r>
                      <a:r>
                        <a:rPr lang="zh-CN" altLang="en-US" sz="1600" b="1" kern="1200" dirty="0">
                          <a:solidFill>
                            <a:schemeClr val="lt1"/>
                          </a:solidFill>
                          <a:effectLst/>
                          <a:latin typeface="+mn-lt"/>
                          <a:ea typeface="+mn-ea"/>
                          <a:cs typeface="+mn-cs"/>
                        </a:rPr>
                        <a:t>、</a:t>
                      </a:r>
                      <a:r>
                        <a:rPr lang="en-US" altLang="zh-CN" sz="1600" b="1" kern="1200" dirty="0">
                          <a:solidFill>
                            <a:schemeClr val="lt1"/>
                          </a:solidFill>
                          <a:effectLst/>
                          <a:latin typeface="+mn-lt"/>
                          <a:ea typeface="+mn-ea"/>
                          <a:cs typeface="+mn-cs"/>
                        </a:rPr>
                        <a:t>cd</a:t>
                      </a:r>
                      <a:r>
                        <a:rPr lang="zh-CN" altLang="en-US"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ef</a:t>
                      </a:r>
                      <a:endParaRPr lang="zh-CN" altLang="en-US"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32836D1A-5F55-474E-BDD1-1FC066301C5A}"/>
              </a:ext>
            </a:extLst>
          </p:cNvPr>
          <p:cNvSpPr/>
          <p:nvPr/>
        </p:nvSpPr>
        <p:spPr>
          <a:xfrm>
            <a:off x="1089742" y="2782329"/>
            <a:ext cx="9982200" cy="338554"/>
          </a:xfrm>
          <a:prstGeom prst="rect">
            <a:avLst/>
          </a:prstGeom>
        </p:spPr>
        <p:txBody>
          <a:bodyPr wrap="square">
            <a:spAutoFit/>
          </a:bodyPr>
          <a:lstStyle/>
          <a:p>
            <a:r>
              <a:rPr lang="en-US" altLang="zh-CN" sz="1600" dirty="0">
                <a:latin typeface="Consolas" panose="020B0609020204030204" pitchFamily="49" charset="0"/>
              </a:rPr>
              <a:t>ab	cd	</a:t>
            </a:r>
            <a:r>
              <a:rPr lang="en-US" altLang="zh-CN" sz="1600" dirty="0" err="1">
                <a:latin typeface="Consolas" panose="020B0609020204030204" pitchFamily="49" charset="0"/>
              </a:rPr>
              <a:t>ef</a:t>
            </a:r>
            <a:endParaRPr lang="en-US" altLang="zh-CN" sz="1600" dirty="0">
              <a:latin typeface="Consolas" panose="020B0609020204030204" pitchFamily="49" charset="0"/>
            </a:endParaRPr>
          </a:p>
        </p:txBody>
      </p:sp>
      <p:sp>
        <p:nvSpPr>
          <p:cNvPr id="10" name="Content Placeholder 13">
            <a:extLst>
              <a:ext uri="{FF2B5EF4-FFF2-40B4-BE49-F238E27FC236}">
                <a16:creationId xmlns:a16="http://schemas.microsoft.com/office/drawing/2014/main" id="{B4BDF337-DCC5-4CD5-90C8-E8B258C05988}"/>
              </a:ext>
            </a:extLst>
          </p:cNvPr>
          <p:cNvSpPr txBox="1">
            <a:spLocks/>
          </p:cNvSpPr>
          <p:nvPr/>
        </p:nvSpPr>
        <p:spPr>
          <a:xfrm>
            <a:off x="1164746" y="3149024"/>
            <a:ext cx="9982200" cy="56548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lvl="1" algn="just">
              <a:lnSpc>
                <a:spcPct val="150000"/>
              </a:lnSpc>
              <a:spcBef>
                <a:spcPts val="0"/>
              </a:spcBef>
            </a:pPr>
            <a:r>
              <a:rPr lang="en-US" altLang="zh-CN" sz="1400" b="1" dirty="0"/>
              <a:t>\' </a:t>
            </a:r>
            <a:r>
              <a:rPr lang="zh-CN" altLang="en-US" sz="1400" b="1" dirty="0"/>
              <a:t>和 </a:t>
            </a:r>
            <a:r>
              <a:rPr lang="en-US" altLang="zh-CN" sz="1400" b="1" dirty="0"/>
              <a:t>\"</a:t>
            </a:r>
            <a:r>
              <a:rPr lang="zh-CN" altLang="en-US" sz="1400" b="1" dirty="0"/>
              <a:t>：通常用来表示同类型引号中使用的单双引号。</a:t>
            </a:r>
            <a:endParaRPr lang="en-US" altLang="zh-CN" sz="1400" b="1" dirty="0"/>
          </a:p>
        </p:txBody>
      </p:sp>
      <p:graphicFrame>
        <p:nvGraphicFramePr>
          <p:cNvPr id="11" name="表格 10">
            <a:extLst>
              <a:ext uri="{FF2B5EF4-FFF2-40B4-BE49-F238E27FC236}">
                <a16:creationId xmlns:a16="http://schemas.microsoft.com/office/drawing/2014/main" id="{BF852FF2-9029-41CD-8445-29865C8B99AD}"/>
              </a:ext>
            </a:extLst>
          </p:cNvPr>
          <p:cNvGraphicFramePr>
            <a:graphicFrameLocks noGrp="1"/>
          </p:cNvGraphicFramePr>
          <p:nvPr>
            <p:extLst>
              <p:ext uri="{D42A27DB-BD31-4B8C-83A1-F6EECF244321}">
                <p14:modId xmlns:p14="http://schemas.microsoft.com/office/powerpoint/2010/main" val="2617764510"/>
              </p:ext>
            </p:extLst>
          </p:nvPr>
        </p:nvGraphicFramePr>
        <p:xfrm>
          <a:off x="1104900" y="3715411"/>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"\"Hi!\"said the boy."               #</a:t>
                      </a:r>
                      <a:r>
                        <a:rPr lang="zh-CN" altLang="en-US" sz="1600" b="1" kern="1200" dirty="0">
                          <a:solidFill>
                            <a:schemeClr val="lt1"/>
                          </a:solidFill>
                          <a:effectLst/>
                          <a:latin typeface="+mn-lt"/>
                          <a:ea typeface="+mn-ea"/>
                          <a:cs typeface="+mn-cs"/>
                        </a:rPr>
                        <a:t>双引号包裹的字符串中使用转义字符</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双引号</a:t>
                      </a:r>
                    </a:p>
                  </a:txBody>
                  <a:tcPr/>
                </a:tc>
                <a:extLst>
                  <a:ext uri="{0D108BD9-81ED-4DB2-BD59-A6C34878D82A}">
                    <a16:rowId xmlns:a16="http://schemas.microsoft.com/office/drawing/2014/main" val="3026568749"/>
                  </a:ext>
                </a:extLst>
              </a:tr>
            </a:tbl>
          </a:graphicData>
        </a:graphic>
      </p:graphicFrame>
      <p:sp>
        <p:nvSpPr>
          <p:cNvPr id="13" name="矩形 12">
            <a:extLst>
              <a:ext uri="{FF2B5EF4-FFF2-40B4-BE49-F238E27FC236}">
                <a16:creationId xmlns:a16="http://schemas.microsoft.com/office/drawing/2014/main" id="{1D185BDD-015B-4569-B738-2DEC2A62AF41}"/>
              </a:ext>
            </a:extLst>
          </p:cNvPr>
          <p:cNvSpPr/>
          <p:nvPr/>
        </p:nvSpPr>
        <p:spPr>
          <a:xfrm>
            <a:off x="1104900" y="4082785"/>
            <a:ext cx="9982200" cy="338554"/>
          </a:xfrm>
          <a:prstGeom prst="rect">
            <a:avLst/>
          </a:prstGeom>
        </p:spPr>
        <p:txBody>
          <a:bodyPr wrap="square">
            <a:spAutoFit/>
          </a:bodyPr>
          <a:lstStyle/>
          <a:p>
            <a:r>
              <a:rPr lang="en-US" altLang="zh-CN" sz="1600" dirty="0">
                <a:latin typeface="Consolas" panose="020B0609020204030204" pitchFamily="49" charset="0"/>
              </a:rPr>
              <a:t>'"</a:t>
            </a:r>
            <a:r>
              <a:rPr lang="en-US" altLang="zh-CN" sz="1600" dirty="0" err="1">
                <a:latin typeface="Consolas" panose="020B0609020204030204" pitchFamily="49" charset="0"/>
              </a:rPr>
              <a:t>Hi!"said</a:t>
            </a:r>
            <a:r>
              <a:rPr lang="en-US" altLang="zh-CN" sz="1600" dirty="0">
                <a:latin typeface="Consolas" panose="020B0609020204030204" pitchFamily="49" charset="0"/>
              </a:rPr>
              <a:t> the boy.'</a:t>
            </a:r>
          </a:p>
        </p:txBody>
      </p:sp>
      <p:sp>
        <p:nvSpPr>
          <p:cNvPr id="17" name="Content Placeholder 13">
            <a:extLst>
              <a:ext uri="{FF2B5EF4-FFF2-40B4-BE49-F238E27FC236}">
                <a16:creationId xmlns:a16="http://schemas.microsoft.com/office/drawing/2014/main" id="{A79F9247-974C-4624-A432-5C2F28D18E40}"/>
              </a:ext>
            </a:extLst>
          </p:cNvPr>
          <p:cNvSpPr txBox="1">
            <a:spLocks/>
          </p:cNvSpPr>
          <p:nvPr/>
        </p:nvSpPr>
        <p:spPr>
          <a:xfrm>
            <a:off x="1149588" y="4567845"/>
            <a:ext cx="9982200" cy="56548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lvl="1" algn="just">
              <a:lnSpc>
                <a:spcPct val="150000"/>
              </a:lnSpc>
              <a:spcBef>
                <a:spcPts val="0"/>
              </a:spcBef>
            </a:pPr>
            <a:r>
              <a:rPr lang="en-US" altLang="zh-CN" sz="1400" b="1" dirty="0"/>
              <a:t>\\</a:t>
            </a:r>
            <a:r>
              <a:rPr lang="zh-CN" altLang="en-US" sz="1400" b="1" dirty="0"/>
              <a:t>：反斜杠符号。当需要输出一个反斜杠符号时，需用两个反斜杠符号。</a:t>
            </a:r>
            <a:endParaRPr lang="en-US" altLang="zh-CN" sz="1400" b="1" dirty="0"/>
          </a:p>
        </p:txBody>
      </p:sp>
      <p:graphicFrame>
        <p:nvGraphicFramePr>
          <p:cNvPr id="18" name="表格 17">
            <a:extLst>
              <a:ext uri="{FF2B5EF4-FFF2-40B4-BE49-F238E27FC236}">
                <a16:creationId xmlns:a16="http://schemas.microsoft.com/office/drawing/2014/main" id="{CA2D1BBF-B69F-4A56-9223-EF2388670DAB}"/>
              </a:ext>
            </a:extLst>
          </p:cNvPr>
          <p:cNvGraphicFramePr>
            <a:graphicFrameLocks noGrp="1"/>
          </p:cNvGraphicFramePr>
          <p:nvPr>
            <p:extLst>
              <p:ext uri="{D42A27DB-BD31-4B8C-83A1-F6EECF244321}">
                <p14:modId xmlns:p14="http://schemas.microsoft.com/office/powerpoint/2010/main" val="912652016"/>
              </p:ext>
            </p:extLst>
          </p:nvPr>
        </p:nvGraphicFramePr>
        <p:xfrm>
          <a:off x="1089742" y="5134232"/>
          <a:ext cx="9937512" cy="3352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307777">
                <a:tc>
                  <a:txBody>
                    <a:bodyPr/>
                    <a:lstStyle/>
                    <a:p>
                      <a:r>
                        <a:rPr lang="en-US" altLang="zh-CN" sz="1600" b="1" kern="1200" dirty="0">
                          <a:solidFill>
                            <a:schemeClr val="lt1"/>
                          </a:solidFill>
                          <a:effectLst/>
                          <a:latin typeface="+mn-lt"/>
                          <a:ea typeface="+mn-ea"/>
                          <a:cs typeface="+mn-cs"/>
                        </a:rPr>
                        <a:t>print("I am very happy \\today!")        #</a:t>
                      </a:r>
                      <a:r>
                        <a:rPr lang="zh-CN" altLang="en-US" sz="1600" b="1" kern="1200" dirty="0">
                          <a:solidFill>
                            <a:schemeClr val="lt1"/>
                          </a:solidFill>
                          <a:effectLst/>
                          <a:latin typeface="+mn-lt"/>
                          <a:ea typeface="+mn-ea"/>
                          <a:cs typeface="+mn-cs"/>
                        </a:rPr>
                        <a:t>打印出</a:t>
                      </a:r>
                      <a:r>
                        <a:rPr lang="en-US" altLang="zh-CN" sz="1600" b="1" kern="1200" dirty="0">
                          <a:solidFill>
                            <a:schemeClr val="lt1"/>
                          </a:solidFill>
                          <a:effectLst/>
                          <a:latin typeface="+mn-lt"/>
                          <a:ea typeface="+mn-ea"/>
                          <a:cs typeface="+mn-cs"/>
                        </a:rPr>
                        <a:t>I am very happy \today!</a:t>
                      </a:r>
                      <a:endParaRPr lang="zh-CN" altLang="en-US"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19" name="矩形 18">
            <a:extLst>
              <a:ext uri="{FF2B5EF4-FFF2-40B4-BE49-F238E27FC236}">
                <a16:creationId xmlns:a16="http://schemas.microsoft.com/office/drawing/2014/main" id="{B8374C56-3B61-4B09-80BC-6F62BA7192B0}"/>
              </a:ext>
            </a:extLst>
          </p:cNvPr>
          <p:cNvSpPr/>
          <p:nvPr/>
        </p:nvSpPr>
        <p:spPr>
          <a:xfrm>
            <a:off x="1089742" y="5501606"/>
            <a:ext cx="9982200" cy="338554"/>
          </a:xfrm>
          <a:prstGeom prst="rect">
            <a:avLst/>
          </a:prstGeom>
        </p:spPr>
        <p:txBody>
          <a:bodyPr wrap="square">
            <a:spAutoFit/>
          </a:bodyPr>
          <a:lstStyle/>
          <a:p>
            <a:r>
              <a:rPr lang="en-US" altLang="zh-CN" sz="1600" dirty="0">
                <a:latin typeface="Consolas" panose="020B0609020204030204" pitchFamily="49" charset="0"/>
              </a:rPr>
              <a:t>I am very happy \today!</a:t>
            </a:r>
          </a:p>
        </p:txBody>
      </p:sp>
    </p:spTree>
    <p:extLst>
      <p:ext uri="{BB962C8B-B14F-4D97-AF65-F5344CB8AC3E}">
        <p14:creationId xmlns:p14="http://schemas.microsoft.com/office/powerpoint/2010/main" val="425452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4.</a:t>
            </a:r>
            <a:r>
              <a:rPr lang="zh-CN" altLang="en-US" dirty="0"/>
              <a:t>转义字符</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4"/>
            <a:ext cx="9982200"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800" dirty="0"/>
              <a:t>Python</a:t>
            </a:r>
            <a:r>
              <a:rPr lang="zh-CN" altLang="en-US" sz="1800" dirty="0"/>
              <a:t>中的常用专转义字符应该如表所示。</a:t>
            </a:r>
            <a:endParaRPr lang="en-US" altLang="zh-CN" sz="1800" dirty="0"/>
          </a:p>
        </p:txBody>
      </p:sp>
      <p:pic>
        <p:nvPicPr>
          <p:cNvPr id="2" name="图片 1">
            <a:extLst>
              <a:ext uri="{FF2B5EF4-FFF2-40B4-BE49-F238E27FC236}">
                <a16:creationId xmlns:a16="http://schemas.microsoft.com/office/drawing/2014/main" id="{C3C6473E-1081-4F78-9DBC-169A8AEAFCF7}"/>
              </a:ext>
            </a:extLst>
          </p:cNvPr>
          <p:cNvPicPr>
            <a:picLocks noChangeAspect="1"/>
          </p:cNvPicPr>
          <p:nvPr/>
        </p:nvPicPr>
        <p:blipFill>
          <a:blip r:embed="rId3"/>
          <a:stretch>
            <a:fillRect/>
          </a:stretch>
        </p:blipFill>
        <p:spPr>
          <a:xfrm>
            <a:off x="1964566" y="3002920"/>
            <a:ext cx="8352244" cy="1676545"/>
          </a:xfrm>
          <a:prstGeom prst="rect">
            <a:avLst/>
          </a:prstGeom>
        </p:spPr>
      </p:pic>
    </p:spTree>
    <p:extLst>
      <p:ext uri="{BB962C8B-B14F-4D97-AF65-F5344CB8AC3E}">
        <p14:creationId xmlns:p14="http://schemas.microsoft.com/office/powerpoint/2010/main" val="255916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2.</a:t>
            </a:r>
            <a:r>
              <a:rPr lang="zh-CN" altLang="en-US" dirty="0"/>
              <a:t> 注释</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222498"/>
            <a:ext cx="9982200" cy="109129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buNone/>
            </a:pPr>
            <a:r>
              <a:rPr lang="en-US" altLang="zh-CN" sz="1900" dirty="0">
                <a:latin typeface="宋体" panose="02010600030101010101" pitchFamily="2" charset="-122"/>
                <a:ea typeface="宋体" panose="02010600030101010101" pitchFamily="2" charset="-122"/>
              </a:rPr>
              <a:t>	</a:t>
            </a:r>
            <a:r>
              <a:rPr lang="zh-CN" altLang="en-US" sz="1800" dirty="0"/>
              <a:t>注释可以在一行中任意位置通过“</a:t>
            </a:r>
            <a:r>
              <a:rPr lang="en-US" altLang="zh-CN" sz="1800" dirty="0"/>
              <a:t>#”</a:t>
            </a:r>
            <a:r>
              <a:rPr lang="zh-CN" altLang="en-US" sz="1800" dirty="0"/>
              <a:t>开始，其后的内容被当作注释，而之前的内容仍然是</a:t>
            </a:r>
            <a:r>
              <a:rPr lang="en-US" altLang="zh-CN" sz="1800" dirty="0"/>
              <a:t>Python</a:t>
            </a:r>
            <a:r>
              <a:rPr lang="zh-CN" altLang="en-US" sz="1800" dirty="0"/>
              <a:t>执行程序的一部分。例如：</a:t>
            </a:r>
          </a:p>
          <a:p>
            <a:pPr marL="0" indent="0" algn="just">
              <a:lnSpc>
                <a:spcPct val="150000"/>
              </a:lnSpc>
              <a:buNone/>
            </a:pPr>
            <a:endParaRPr lang="zh-CN" altLang="zh-CN" sz="19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3.1 Python</a:t>
            </a:r>
            <a:r>
              <a:rPr lang="zh-CN" altLang="en-US" dirty="0"/>
              <a:t>程序格式规范</a:t>
            </a:r>
          </a:p>
        </p:txBody>
      </p:sp>
      <p:graphicFrame>
        <p:nvGraphicFramePr>
          <p:cNvPr id="5" name="表格 5">
            <a:extLst>
              <a:ext uri="{FF2B5EF4-FFF2-40B4-BE49-F238E27FC236}">
                <a16:creationId xmlns:a16="http://schemas.microsoft.com/office/drawing/2014/main" id="{8CCB0D1D-80F7-4925-9A66-DC2A32F4DB19}"/>
              </a:ext>
            </a:extLst>
          </p:cNvPr>
          <p:cNvGraphicFramePr>
            <a:graphicFrameLocks noGrp="1"/>
          </p:cNvGraphicFramePr>
          <p:nvPr>
            <p:extLst>
              <p:ext uri="{D42A27DB-BD31-4B8C-83A1-F6EECF244321}">
                <p14:modId xmlns:p14="http://schemas.microsoft.com/office/powerpoint/2010/main" val="98734990"/>
              </p:ext>
            </p:extLst>
          </p:nvPr>
        </p:nvGraphicFramePr>
        <p:xfrm>
          <a:off x="1120941" y="3663954"/>
          <a:ext cx="9980681" cy="637458"/>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637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kern="1200" baseline="0" dirty="0">
                          <a:solidFill>
                            <a:schemeClr val="lt1"/>
                          </a:solidFill>
                          <a:effectLst/>
                          <a:latin typeface="Consolas" panose="020B0609020204030204" pitchFamily="49" charset="0"/>
                          <a:ea typeface="+mn-ea"/>
                          <a:cs typeface="+mn-cs"/>
                        </a:rPr>
                        <a:t>print(“Hello world!”)#</a:t>
                      </a:r>
                      <a:r>
                        <a:rPr lang="zh-CN" altLang="zh-CN" sz="1600" b="1" kern="1200" baseline="0" dirty="0">
                          <a:solidFill>
                            <a:schemeClr val="lt1"/>
                          </a:solidFill>
                          <a:effectLst/>
                          <a:latin typeface="Consolas" panose="020B0609020204030204" pitchFamily="49" charset="0"/>
                          <a:ea typeface="+mn-ea"/>
                          <a:cs typeface="+mn-cs"/>
                        </a:rPr>
                        <a:t>这是一条</a:t>
                      </a:r>
                      <a:r>
                        <a:rPr lang="en-US" altLang="zh-CN" sz="1600" b="1" kern="1200" baseline="0" dirty="0">
                          <a:solidFill>
                            <a:schemeClr val="lt1"/>
                          </a:solidFill>
                          <a:effectLst/>
                          <a:latin typeface="Consolas" panose="020B0609020204030204" pitchFamily="49" charset="0"/>
                          <a:ea typeface="+mn-ea"/>
                          <a:cs typeface="+mn-cs"/>
                        </a:rPr>
                        <a:t>print</a:t>
                      </a:r>
                      <a:r>
                        <a:rPr lang="zh-CN" altLang="zh-CN" sz="1600" b="1" kern="1200" baseline="0" dirty="0">
                          <a:solidFill>
                            <a:schemeClr val="lt1"/>
                          </a:solidFill>
                          <a:effectLst/>
                          <a:latin typeface="Consolas" panose="020B0609020204030204" pitchFamily="49" charset="0"/>
                          <a:ea typeface="+mn-ea"/>
                          <a:cs typeface="+mn-cs"/>
                        </a:rPr>
                        <a:t>语句</a:t>
                      </a:r>
                      <a:r>
                        <a:rPr lang="zh-CN" altLang="en-US" sz="1600" b="1" kern="1200" baseline="0" dirty="0">
                          <a:solidFill>
                            <a:schemeClr val="lt1"/>
                          </a:solidFill>
                          <a:effectLst/>
                          <a:latin typeface="Consolas" panose="020B0609020204030204" pitchFamily="49" charset="0"/>
                          <a:ea typeface="+mn-ea"/>
                          <a:cs typeface="+mn-cs"/>
                        </a:rPr>
                        <a:t>，注释紧接语句</a:t>
                      </a:r>
                      <a:endParaRPr lang="en-US" altLang="zh-CN" sz="1600" b="1" kern="1200" baseline="0" dirty="0">
                        <a:solidFill>
                          <a:schemeClr val="lt1"/>
                        </a:solidFill>
                        <a:effectLst/>
                        <a:latin typeface="Consolas" panose="020B0609020204030204" pitchFamily="49" charset="0"/>
                        <a:ea typeface="+mn-ea"/>
                        <a:cs typeface="+mn-cs"/>
                      </a:endParaRPr>
                    </a:p>
                    <a:p>
                      <a:r>
                        <a:rPr lang="en-US" altLang="zh-CN" sz="1600" b="1" kern="1200" baseline="0" dirty="0">
                          <a:solidFill>
                            <a:schemeClr val="lt1"/>
                          </a:solidFill>
                          <a:effectLst/>
                          <a:latin typeface="Consolas" panose="020B0609020204030204" pitchFamily="49" charset="0"/>
                          <a:ea typeface="+mn-ea"/>
                          <a:cs typeface="+mn-cs"/>
                        </a:rPr>
                        <a:t>print(“Hello world!”)          #</a:t>
                      </a:r>
                      <a:r>
                        <a:rPr lang="zh-CN" altLang="zh-CN" sz="1600" b="1" kern="1200" baseline="0" dirty="0">
                          <a:solidFill>
                            <a:schemeClr val="lt1"/>
                          </a:solidFill>
                          <a:effectLst/>
                          <a:latin typeface="Consolas" panose="020B0609020204030204" pitchFamily="49" charset="0"/>
                          <a:ea typeface="+mn-ea"/>
                          <a:cs typeface="+mn-cs"/>
                        </a:rPr>
                        <a:t>这是一条</a:t>
                      </a:r>
                      <a:r>
                        <a:rPr lang="en-US" altLang="zh-CN" sz="1600" b="1" kern="1200" baseline="0" dirty="0">
                          <a:solidFill>
                            <a:schemeClr val="lt1"/>
                          </a:solidFill>
                          <a:effectLst/>
                          <a:latin typeface="Consolas" panose="020B0609020204030204" pitchFamily="49" charset="0"/>
                          <a:ea typeface="+mn-ea"/>
                          <a:cs typeface="+mn-cs"/>
                        </a:rPr>
                        <a:t>print</a:t>
                      </a:r>
                      <a:r>
                        <a:rPr lang="zh-CN" altLang="zh-CN" sz="1600" b="1" kern="1200" baseline="0" dirty="0">
                          <a:solidFill>
                            <a:schemeClr val="lt1"/>
                          </a:solidFill>
                          <a:effectLst/>
                          <a:latin typeface="Consolas" panose="020B0609020204030204" pitchFamily="49" charset="0"/>
                          <a:ea typeface="+mn-ea"/>
                          <a:cs typeface="+mn-cs"/>
                        </a:rPr>
                        <a:t>语句</a:t>
                      </a:r>
                      <a:r>
                        <a:rPr lang="zh-CN" altLang="en-US" sz="1600" b="1" kern="1200" baseline="0" dirty="0">
                          <a:solidFill>
                            <a:schemeClr val="lt1"/>
                          </a:solidFill>
                          <a:effectLst/>
                          <a:latin typeface="Consolas" panose="020B0609020204030204" pitchFamily="49" charset="0"/>
                          <a:ea typeface="+mn-ea"/>
                          <a:cs typeface="+mn-cs"/>
                        </a:rPr>
                        <a:t>，在多个空格后编写注释</a:t>
                      </a:r>
                      <a:endParaRPr lang="en-US" altLang="zh-CN" sz="1800" b="1" kern="1200" baseline="0" dirty="0">
                        <a:solidFill>
                          <a:schemeClr val="lt1"/>
                        </a:solidFill>
                        <a:latin typeface="Consolas" panose="020B0609020204030204" pitchFamily="49" charset="0"/>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E9BCA1AD-8BA6-4149-8A5D-C21EB49D616C}"/>
              </a:ext>
            </a:extLst>
          </p:cNvPr>
          <p:cNvSpPr/>
          <p:nvPr/>
        </p:nvSpPr>
        <p:spPr>
          <a:xfrm>
            <a:off x="1104141" y="4394255"/>
            <a:ext cx="6096000" cy="640625"/>
          </a:xfrm>
          <a:prstGeom prst="rect">
            <a:avLst/>
          </a:prstGeom>
        </p:spPr>
        <p:txBody>
          <a:bodyPr>
            <a:spAutoFit/>
          </a:bodyPr>
          <a:lstStyle/>
          <a:p>
            <a:pPr algn="just">
              <a:lnSpc>
                <a:spcPct val="115000"/>
              </a:lnSpc>
              <a:spcAft>
                <a:spcPts val="0"/>
              </a:spcAft>
            </a:pPr>
            <a:r>
              <a:rPr lang="en-US" altLang="zh-CN" sz="1600" kern="100" dirty="0">
                <a:latin typeface="Consolas" panose="020B0609020204030204" pitchFamily="49" charset="0"/>
                <a:ea typeface="宋体" panose="02010600030101010101" pitchFamily="2" charset="-122"/>
                <a:cs typeface="Times New Roman" panose="02020603050405020304" pitchFamily="18" charset="0"/>
              </a:rPr>
              <a:t>Hello world!</a:t>
            </a:r>
          </a:p>
          <a:p>
            <a:pPr algn="just">
              <a:lnSpc>
                <a:spcPct val="115000"/>
              </a:lnSpc>
            </a:pPr>
            <a:r>
              <a:rPr lang="en-US" altLang="zh-CN" sz="1600" kern="100" dirty="0">
                <a:latin typeface="Consolas" panose="020B0609020204030204" pitchFamily="49" charset="0"/>
                <a:ea typeface="宋体" panose="02010600030101010101" pitchFamily="2" charset="-122"/>
                <a:cs typeface="Times New Roman" panose="02020603050405020304" pitchFamily="18" charset="0"/>
              </a:rPr>
              <a:t>Hello world!</a:t>
            </a:r>
            <a:endParaRPr lang="zh-CN" altLang="zh-CN" sz="1600" kern="100" dirty="0">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374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604269" y="1586898"/>
            <a:ext cx="10673331" cy="4718937"/>
          </a:xfrm>
          <a:prstGeom prst="rect">
            <a:avLst/>
          </a:prstGeom>
        </p:spPr>
        <p:txBody>
          <a:bodyPr>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格式化字符串就是将指定的字符串转换为需要的输出格式的过程。</a:t>
            </a:r>
            <a:r>
              <a:rPr lang="en-US" altLang="zh-CN" sz="1800" dirty="0"/>
              <a:t>Python</a:t>
            </a:r>
            <a:r>
              <a:rPr lang="zh-CN" altLang="en-US" sz="1800" dirty="0"/>
              <a:t>的字符串格式化有两种方式：百分号方式、</a:t>
            </a:r>
            <a:r>
              <a:rPr lang="en-US" altLang="zh-CN" sz="1800" dirty="0"/>
              <a:t>format</a:t>
            </a:r>
            <a:r>
              <a:rPr lang="zh-CN" altLang="en-US" sz="1800" dirty="0"/>
              <a:t>方式。字符串格式化允许在单个的步骤中对一个字符串执行多个特定类型的替换，特别是在需要按用户的需求进行输出的时候，格式化是一种方便常用的操作。</a:t>
            </a:r>
            <a:endParaRPr lang="en-US" altLang="zh-CN" sz="1800" dirty="0"/>
          </a:p>
          <a:p>
            <a:pPr marL="0" indent="0" algn="just">
              <a:lnSpc>
                <a:spcPct val="160000"/>
              </a:lnSpc>
              <a:spcBef>
                <a:spcPts val="0"/>
              </a:spcBef>
              <a:buNone/>
            </a:pPr>
            <a:r>
              <a:rPr lang="zh-CN" altLang="en-US" sz="1800" dirty="0"/>
              <a:t>    （</a:t>
            </a:r>
            <a:r>
              <a:rPr lang="en-US" altLang="zh-CN" sz="1800" dirty="0"/>
              <a:t>1</a:t>
            </a:r>
            <a:r>
              <a:rPr lang="zh-CN" altLang="en-US" sz="1800" dirty="0"/>
              <a:t>）在</a:t>
            </a:r>
            <a:r>
              <a:rPr lang="en-US" altLang="zh-CN" sz="1800" dirty="0"/>
              <a:t>Python</a:t>
            </a:r>
            <a:r>
              <a:rPr lang="zh-CN" altLang="en-US" sz="1800" dirty="0"/>
              <a:t>的输出表达式中，使用百分号</a:t>
            </a:r>
            <a:r>
              <a:rPr lang="en-US" altLang="zh-CN" sz="1800" dirty="0"/>
              <a:t>%</a:t>
            </a:r>
            <a:r>
              <a:rPr lang="zh-CN" altLang="en-US" sz="1800" dirty="0"/>
              <a:t>进行格式化，</a:t>
            </a:r>
            <a:endParaRPr lang="en-US" altLang="zh-CN" sz="1800" dirty="0"/>
          </a:p>
          <a:p>
            <a:pPr marL="0" indent="0" algn="just">
              <a:lnSpc>
                <a:spcPct val="160000"/>
              </a:lnSpc>
              <a:spcBef>
                <a:spcPts val="0"/>
              </a:spcBef>
              <a:buNone/>
            </a:pPr>
            <a:r>
              <a:rPr lang="zh-CN" altLang="en-US" sz="1800" dirty="0"/>
              <a:t>使用</a:t>
            </a:r>
            <a:r>
              <a:rPr lang="en-US" altLang="zh-CN" sz="1800" dirty="0"/>
              <a:t>%</a:t>
            </a:r>
            <a:r>
              <a:rPr lang="zh-CN" altLang="en-US" sz="1800" dirty="0"/>
              <a:t>的格式为：</a:t>
            </a:r>
          </a:p>
          <a:p>
            <a:pPr marL="0" indent="0" algn="just">
              <a:lnSpc>
                <a:spcPct val="150000"/>
              </a:lnSpc>
              <a:spcBef>
                <a:spcPts val="0"/>
              </a:spcBef>
              <a:buNone/>
            </a:pPr>
            <a:r>
              <a:rPr lang="en-US" altLang="zh-CN" sz="1900" b="1" dirty="0">
                <a:solidFill>
                  <a:srgbClr val="FF0000"/>
                </a:solidFill>
                <a:latin typeface="宋体" panose="02010600030101010101" pitchFamily="2" charset="-122"/>
                <a:ea typeface="宋体" panose="02010600030101010101" pitchFamily="2" charset="-122"/>
              </a:rPr>
              <a:t>    </a:t>
            </a:r>
            <a:r>
              <a:rPr lang="en-US" altLang="zh-CN" sz="1800" dirty="0">
                <a:solidFill>
                  <a:srgbClr val="FF0000"/>
                </a:solidFill>
              </a:rPr>
              <a:t>%[(name)][flags][width].[precision]</a:t>
            </a:r>
            <a:r>
              <a:rPr lang="en-US" altLang="zh-CN" sz="1800" dirty="0" err="1">
                <a:solidFill>
                  <a:srgbClr val="FF0000"/>
                </a:solidFill>
              </a:rPr>
              <a:t>typecode</a:t>
            </a:r>
            <a:endParaRPr lang="en-US" altLang="zh-CN" sz="1800" dirty="0">
              <a:solidFill>
                <a:srgbClr val="FF0000"/>
              </a:solidFill>
            </a:endParaRPr>
          </a:p>
          <a:p>
            <a:pPr marL="0" indent="0" algn="just">
              <a:lnSpc>
                <a:spcPct val="150000"/>
              </a:lnSpc>
              <a:spcBef>
                <a:spcPts val="0"/>
              </a:spcBef>
              <a:buNone/>
            </a:pPr>
            <a:r>
              <a:rPr lang="zh-CN" altLang="en-US" sz="1900" dirty="0">
                <a:latin typeface="宋体" panose="02010600030101010101" pitchFamily="2" charset="-122"/>
                <a:ea typeface="宋体" panose="02010600030101010101" pitchFamily="2" charset="-122"/>
              </a:rPr>
              <a:t>    </a:t>
            </a:r>
            <a:r>
              <a:rPr lang="zh-CN" altLang="en-US" sz="1800" dirty="0"/>
              <a:t>其中：</a:t>
            </a:r>
          </a:p>
          <a:p>
            <a:pPr marL="742950" lvl="2" indent="-285750" algn="just">
              <a:lnSpc>
                <a:spcPct val="150000"/>
              </a:lnSpc>
              <a:spcBef>
                <a:spcPts val="0"/>
              </a:spcBef>
            </a:pPr>
            <a:r>
              <a:rPr lang="en-US" altLang="zh-CN" sz="1600" dirty="0"/>
              <a:t>(name)</a:t>
            </a:r>
            <a:r>
              <a:rPr lang="zh-CN" altLang="en-US" sz="1600" dirty="0"/>
              <a:t>，可选，用于选择指定的</a:t>
            </a:r>
            <a:r>
              <a:rPr lang="en-US" altLang="zh-CN" sz="1600" dirty="0"/>
              <a:t>key</a:t>
            </a:r>
            <a:r>
              <a:rPr lang="zh-CN" altLang="en-US" sz="1600" dirty="0"/>
              <a:t>；</a:t>
            </a:r>
          </a:p>
          <a:p>
            <a:pPr marL="742950" lvl="2" indent="-285750" algn="just">
              <a:lnSpc>
                <a:spcPct val="150000"/>
              </a:lnSpc>
              <a:spcBef>
                <a:spcPts val="0"/>
              </a:spcBef>
            </a:pPr>
            <a:r>
              <a:rPr lang="en-US" altLang="zh-CN" sz="1600" dirty="0"/>
              <a:t>flags</a:t>
            </a:r>
            <a:r>
              <a:rPr lang="zh-CN" altLang="en-US" sz="1600" dirty="0"/>
              <a:t>，可选，选项为</a:t>
            </a:r>
            <a:r>
              <a:rPr lang="en-US" altLang="zh-CN" sz="1600" dirty="0"/>
              <a:t>+</a:t>
            </a:r>
            <a:r>
              <a:rPr lang="zh-CN" altLang="en-US" sz="1600" dirty="0"/>
              <a:t>、</a:t>
            </a:r>
            <a:r>
              <a:rPr lang="en-US" altLang="zh-CN" sz="1600" dirty="0"/>
              <a:t>-</a:t>
            </a:r>
            <a:r>
              <a:rPr lang="zh-CN" altLang="en-US" sz="1600" dirty="0"/>
              <a:t>、空格、</a:t>
            </a:r>
            <a:r>
              <a:rPr lang="en-US" altLang="zh-CN" sz="1600" dirty="0"/>
              <a:t>0</a:t>
            </a:r>
            <a:r>
              <a:rPr lang="zh-CN" altLang="en-US" sz="1600" dirty="0"/>
              <a:t>，用于选择对齐方式；</a:t>
            </a:r>
          </a:p>
          <a:p>
            <a:pPr marL="742950" lvl="2" indent="-285750" algn="just">
              <a:lnSpc>
                <a:spcPct val="150000"/>
              </a:lnSpc>
              <a:spcBef>
                <a:spcPts val="0"/>
              </a:spcBef>
            </a:pPr>
            <a:r>
              <a:rPr lang="en-US" altLang="zh-CN" sz="1600" dirty="0"/>
              <a:t>width</a:t>
            </a:r>
            <a:r>
              <a:rPr lang="zh-CN" altLang="en-US" sz="1600" dirty="0"/>
              <a:t>，可选，指明占有宽度；</a:t>
            </a:r>
          </a:p>
          <a:p>
            <a:pPr marL="742950" lvl="2" indent="-285750" algn="just">
              <a:lnSpc>
                <a:spcPct val="150000"/>
              </a:lnSpc>
              <a:spcBef>
                <a:spcPts val="0"/>
              </a:spcBef>
            </a:pPr>
            <a:r>
              <a:rPr lang="en-US" altLang="zh-CN" sz="1600" dirty="0"/>
              <a:t>.precision</a:t>
            </a:r>
            <a:r>
              <a:rPr lang="zh-CN" altLang="en-US" sz="1600" dirty="0"/>
              <a:t>，可选，指明小数点后保留的位数；</a:t>
            </a:r>
          </a:p>
          <a:p>
            <a:pPr marL="742950" lvl="2" indent="-285750" algn="just">
              <a:lnSpc>
                <a:spcPct val="150000"/>
              </a:lnSpc>
              <a:spcBef>
                <a:spcPts val="0"/>
              </a:spcBef>
            </a:pPr>
            <a:r>
              <a:rPr lang="en-US" altLang="zh-CN" sz="1600" dirty="0" err="1"/>
              <a:t>typecode</a:t>
            </a:r>
            <a:r>
              <a:rPr lang="zh-CN" altLang="en-US" sz="1600" dirty="0"/>
              <a:t>，必选，指明插入替换对象的数据类型，如表所示。</a:t>
            </a:r>
            <a:endParaRPr lang="zh-CN" altLang="en-US" sz="2000" dirty="0"/>
          </a:p>
        </p:txBody>
      </p:sp>
      <p:pic>
        <p:nvPicPr>
          <p:cNvPr id="2" name="图片 1">
            <a:extLst>
              <a:ext uri="{FF2B5EF4-FFF2-40B4-BE49-F238E27FC236}">
                <a16:creationId xmlns:a16="http://schemas.microsoft.com/office/drawing/2014/main" id="{EC2D95DB-C2A4-4E6A-BD7A-C3BEDED43471}"/>
              </a:ext>
            </a:extLst>
          </p:cNvPr>
          <p:cNvPicPr>
            <a:picLocks noChangeAspect="1"/>
          </p:cNvPicPr>
          <p:nvPr/>
        </p:nvPicPr>
        <p:blipFill>
          <a:blip r:embed="rId3"/>
          <a:stretch>
            <a:fillRect/>
          </a:stretch>
        </p:blipFill>
        <p:spPr>
          <a:xfrm>
            <a:off x="7763240" y="2785818"/>
            <a:ext cx="4327572" cy="3921015"/>
          </a:xfrm>
          <a:prstGeom prst="rect">
            <a:avLst/>
          </a:prstGeom>
        </p:spPr>
      </p:pic>
      <p:cxnSp>
        <p:nvCxnSpPr>
          <p:cNvPr id="5" name="直接箭头连接符 4">
            <a:extLst>
              <a:ext uri="{FF2B5EF4-FFF2-40B4-BE49-F238E27FC236}">
                <a16:creationId xmlns:a16="http://schemas.microsoft.com/office/drawing/2014/main" id="{7842CBB0-9295-4A79-877A-59E6775CC1BC}"/>
              </a:ext>
            </a:extLst>
          </p:cNvPr>
          <p:cNvCxnSpPr/>
          <p:nvPr/>
        </p:nvCxnSpPr>
        <p:spPr>
          <a:xfrm flipV="1">
            <a:off x="7000821" y="5368361"/>
            <a:ext cx="933061" cy="4572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44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4"/>
            <a:ext cx="9982200"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例如：</a:t>
            </a:r>
            <a:endParaRPr lang="en-US" altLang="zh-CN" sz="1800" dirty="0"/>
          </a:p>
          <a:p>
            <a:pPr marL="0" indent="0" algn="just">
              <a:lnSpc>
                <a:spcPct val="150000"/>
              </a:lnSpc>
              <a:spcBef>
                <a:spcPts val="0"/>
              </a:spcBef>
              <a:buNone/>
            </a:pPr>
            <a:endParaRPr lang="en-US" altLang="zh-CN" sz="1900" dirty="0">
              <a:latin typeface="宋体" panose="02010600030101010101" pitchFamily="2" charset="-122"/>
              <a:ea typeface="宋体" panose="02010600030101010101" pitchFamily="2" charset="-122"/>
            </a:endParaRPr>
          </a:p>
        </p:txBody>
      </p:sp>
      <p:graphicFrame>
        <p:nvGraphicFramePr>
          <p:cNvPr id="7" name="表格 6">
            <a:extLst>
              <a:ext uri="{FF2B5EF4-FFF2-40B4-BE49-F238E27FC236}">
                <a16:creationId xmlns:a16="http://schemas.microsoft.com/office/drawing/2014/main" id="{83BA6DB5-84D9-45B2-9B39-39568E949ECB}"/>
              </a:ext>
            </a:extLst>
          </p:cNvPr>
          <p:cNvGraphicFramePr>
            <a:graphicFrameLocks noGrp="1"/>
          </p:cNvGraphicFramePr>
          <p:nvPr>
            <p:extLst>
              <p:ext uri="{D42A27DB-BD31-4B8C-83A1-F6EECF244321}">
                <p14:modId xmlns:p14="http://schemas.microsoft.com/office/powerpoint/2010/main" val="2943138652"/>
              </p:ext>
            </p:extLst>
          </p:nvPr>
        </p:nvGraphicFramePr>
        <p:xfrm>
          <a:off x="1194276" y="2444374"/>
          <a:ext cx="9937512" cy="106680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80510">
                <a:tc>
                  <a:txBody>
                    <a:bodyPr/>
                    <a:lstStyle/>
                    <a:p>
                      <a:r>
                        <a:rPr lang="en-US" altLang="zh-CN" sz="1600" b="1" kern="1200" dirty="0">
                          <a:solidFill>
                            <a:schemeClr val="lt1"/>
                          </a:solidFill>
                          <a:effectLst/>
                          <a:latin typeface="+mn-lt"/>
                          <a:ea typeface="+mn-ea"/>
                          <a:cs typeface="+mn-cs"/>
                        </a:rPr>
                        <a:t>print("I am a %s." %"student")</a:t>
                      </a:r>
                    </a:p>
                    <a:p>
                      <a:r>
                        <a:rPr lang="en-US" altLang="zh-CN" sz="1600" b="1" kern="1200" dirty="0">
                          <a:solidFill>
                            <a:schemeClr val="lt1"/>
                          </a:solidFill>
                          <a:effectLst/>
                          <a:latin typeface="+mn-lt"/>
                          <a:ea typeface="+mn-ea"/>
                          <a:cs typeface="+mn-cs"/>
                        </a:rPr>
                        <a:t>print("I am a %s, and my age is %d." %("boy", 15))</a:t>
                      </a:r>
                    </a:p>
                    <a:p>
                      <a:r>
                        <a:rPr lang="en-US" altLang="zh-CN" sz="1600" b="1" kern="1200" dirty="0">
                          <a:solidFill>
                            <a:schemeClr val="lt1"/>
                          </a:solidFill>
                          <a:effectLst/>
                          <a:latin typeface="+mn-lt"/>
                          <a:ea typeface="+mn-ea"/>
                          <a:cs typeface="+mn-cs"/>
                        </a:rPr>
                        <a:t>print("My name is %(name)s, age is %(age)d." %{"name": "Harry", "age": 15}) </a:t>
                      </a:r>
                    </a:p>
                    <a:p>
                      <a:r>
                        <a:rPr lang="en-US" altLang="zh-CN" sz="1600" b="1" kern="1200" dirty="0">
                          <a:solidFill>
                            <a:schemeClr val="lt1"/>
                          </a:solidFill>
                          <a:effectLst/>
                          <a:latin typeface="+mn-lt"/>
                          <a:ea typeface="+mn-ea"/>
                          <a:cs typeface="+mn-cs"/>
                        </a:rPr>
                        <a:t>print("The percent is %.2f%%." %99.97623)</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7ADE6D1A-560E-4398-925C-DAA7EDCAB2F1}"/>
              </a:ext>
            </a:extLst>
          </p:cNvPr>
          <p:cNvSpPr/>
          <p:nvPr/>
        </p:nvSpPr>
        <p:spPr>
          <a:xfrm>
            <a:off x="1171932" y="3511174"/>
            <a:ext cx="9982200" cy="1077218"/>
          </a:xfrm>
          <a:prstGeom prst="rect">
            <a:avLst/>
          </a:prstGeom>
        </p:spPr>
        <p:txBody>
          <a:bodyPr wrap="square">
            <a:spAutoFit/>
          </a:bodyPr>
          <a:lstStyle/>
          <a:p>
            <a:r>
              <a:rPr lang="en-US" altLang="zh-CN" sz="1600" dirty="0">
                <a:latin typeface="Consolas" panose="020B0609020204030204" pitchFamily="49" charset="0"/>
              </a:rPr>
              <a:t>I am a student.</a:t>
            </a:r>
          </a:p>
          <a:p>
            <a:r>
              <a:rPr lang="en-US" altLang="zh-CN" sz="1600" dirty="0">
                <a:latin typeface="Consolas" panose="020B0609020204030204" pitchFamily="49" charset="0"/>
              </a:rPr>
              <a:t>I am a boy, and my age is 15.</a:t>
            </a:r>
          </a:p>
          <a:p>
            <a:r>
              <a:rPr lang="en-US" altLang="zh-CN" sz="1600" dirty="0">
                <a:latin typeface="Consolas" panose="020B0609020204030204" pitchFamily="49" charset="0"/>
              </a:rPr>
              <a:t>My name is Harry, age is 15.</a:t>
            </a:r>
          </a:p>
          <a:p>
            <a:r>
              <a:rPr lang="en-US" altLang="zh-CN" sz="1600" dirty="0">
                <a:latin typeface="Consolas" panose="020B0609020204030204" pitchFamily="49" charset="0"/>
              </a:rPr>
              <a:t>The percent is 99.98%.</a:t>
            </a:r>
          </a:p>
        </p:txBody>
      </p:sp>
      <p:sp>
        <p:nvSpPr>
          <p:cNvPr id="15" name="Content Placeholder 13">
            <a:extLst>
              <a:ext uri="{FF2B5EF4-FFF2-40B4-BE49-F238E27FC236}">
                <a16:creationId xmlns:a16="http://schemas.microsoft.com/office/drawing/2014/main" id="{E6C9475A-07AE-4B73-B51A-4DAEEE1FF66A}"/>
              </a:ext>
            </a:extLst>
          </p:cNvPr>
          <p:cNvSpPr txBox="1">
            <a:spLocks/>
          </p:cNvSpPr>
          <p:nvPr/>
        </p:nvSpPr>
        <p:spPr>
          <a:xfrm>
            <a:off x="1194276" y="4686352"/>
            <a:ext cx="9982200" cy="1403428"/>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从上面的例子可以看出，字符串格式化表达式的实现方式是在</a:t>
            </a:r>
            <a:r>
              <a:rPr lang="en-US" altLang="zh-CN" sz="1800" dirty="0"/>
              <a:t>%</a:t>
            </a:r>
            <a:r>
              <a:rPr lang="zh-CN" altLang="en-US" sz="1800" dirty="0"/>
              <a:t>的左边放置一个字符串，字符串里面放置了一个或者多个使用</a:t>
            </a:r>
            <a:r>
              <a:rPr lang="en-US" altLang="zh-CN" sz="1800" dirty="0"/>
              <a:t>%</a:t>
            </a:r>
            <a:r>
              <a:rPr lang="zh-CN" altLang="en-US" sz="1800" dirty="0"/>
              <a:t>开头的嵌入对象；在</a:t>
            </a:r>
            <a:r>
              <a:rPr lang="en-US" altLang="zh-CN" sz="1800" dirty="0"/>
              <a:t>%</a:t>
            </a:r>
            <a:r>
              <a:rPr lang="zh-CN" altLang="en-US" sz="1800" dirty="0"/>
              <a:t>的右边放入一个（或多个，嵌入元组当中）对象，这些对象将插入到左边的转换目标位置上。</a:t>
            </a:r>
            <a:endParaRPr lang="en-US" altLang="zh-CN" sz="1800" dirty="0"/>
          </a:p>
        </p:txBody>
      </p:sp>
    </p:spTree>
    <p:extLst>
      <p:ext uri="{BB962C8B-B14F-4D97-AF65-F5344CB8AC3E}">
        <p14:creationId xmlns:p14="http://schemas.microsoft.com/office/powerpoint/2010/main" val="22146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49588" y="1895223"/>
            <a:ext cx="9982200" cy="3774057"/>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60000"/>
              </a:lnSpc>
              <a:spcBef>
                <a:spcPts val="0"/>
              </a:spcBef>
              <a:buNone/>
            </a:pPr>
            <a:r>
              <a:rPr lang="zh-CN" altLang="en-US" sz="1800" dirty="0"/>
              <a:t>（</a:t>
            </a:r>
            <a:r>
              <a:rPr lang="en-US" altLang="zh-CN" sz="1800" dirty="0"/>
              <a:t>2</a:t>
            </a:r>
            <a:r>
              <a:rPr lang="zh-CN" altLang="en-US" sz="1800" dirty="0"/>
              <a:t>）使用</a:t>
            </a:r>
            <a:r>
              <a:rPr lang="en-US" altLang="zh-CN" sz="1800" dirty="0"/>
              <a:t>format</a:t>
            </a:r>
            <a:r>
              <a:rPr lang="zh-CN" altLang="en-US" sz="1800" dirty="0"/>
              <a:t>方式进行字符串格式化</a:t>
            </a:r>
          </a:p>
          <a:p>
            <a:pPr marL="0" indent="0" algn="just">
              <a:lnSpc>
                <a:spcPct val="160000"/>
              </a:lnSpc>
              <a:spcBef>
                <a:spcPts val="0"/>
              </a:spcBef>
              <a:buNone/>
            </a:pPr>
            <a:r>
              <a:rPr lang="zh-CN" altLang="en-US" sz="1800" dirty="0"/>
              <a:t>    在</a:t>
            </a:r>
            <a:r>
              <a:rPr lang="en-US" altLang="zh-CN" sz="1800" dirty="0"/>
              <a:t>Python</a:t>
            </a:r>
            <a:r>
              <a:rPr lang="zh-CN" altLang="en-US" sz="1800" dirty="0"/>
              <a:t>的格式化表达式中，还可以使用</a:t>
            </a:r>
            <a:r>
              <a:rPr lang="en-US" altLang="zh-CN" sz="1800" dirty="0"/>
              <a:t>format</a:t>
            </a:r>
            <a:r>
              <a:rPr lang="zh-CN" altLang="en-US" sz="1800" dirty="0"/>
              <a:t>方式进行字符串格式化，通过</a:t>
            </a:r>
            <a:r>
              <a:rPr lang="en-US" altLang="zh-CN" sz="1800" dirty="0"/>
              <a:t>{}</a:t>
            </a:r>
            <a:r>
              <a:rPr lang="zh-CN" altLang="en-US" sz="1800" dirty="0"/>
              <a:t>和</a:t>
            </a:r>
            <a:r>
              <a:rPr lang="en-US" altLang="zh-CN" sz="1800" dirty="0"/>
              <a:t>:</a:t>
            </a:r>
            <a:r>
              <a:rPr lang="zh-CN" altLang="en-US" sz="1800" dirty="0"/>
              <a:t>来代替</a:t>
            </a:r>
            <a:r>
              <a:rPr lang="en-US" altLang="zh-CN" sz="1800" dirty="0"/>
              <a:t>%</a:t>
            </a:r>
            <a:r>
              <a:rPr lang="zh-CN" altLang="en-US" sz="1800" dirty="0"/>
              <a:t>，其语法为：</a:t>
            </a:r>
            <a:endParaRPr lang="en-US" altLang="zh-CN" sz="1800" dirty="0"/>
          </a:p>
          <a:p>
            <a:pPr marL="0" indent="0" algn="just">
              <a:lnSpc>
                <a:spcPct val="160000"/>
              </a:lnSpc>
              <a:spcBef>
                <a:spcPts val="0"/>
              </a:spcBef>
              <a:buNone/>
            </a:pPr>
            <a:r>
              <a:rPr lang="en-US" altLang="zh-CN" sz="1800" b="1" dirty="0">
                <a:solidFill>
                  <a:srgbClr val="FF0000"/>
                </a:solidFill>
              </a:rPr>
              <a:t>    &lt;</a:t>
            </a:r>
            <a:r>
              <a:rPr lang="zh-CN" altLang="en-US" sz="1800" b="1" dirty="0">
                <a:solidFill>
                  <a:srgbClr val="FF0000"/>
                </a:solidFill>
              </a:rPr>
              <a:t>模板字符串</a:t>
            </a:r>
            <a:r>
              <a:rPr lang="en-US" altLang="zh-CN" sz="1800" b="1" dirty="0">
                <a:solidFill>
                  <a:srgbClr val="FF0000"/>
                </a:solidFill>
              </a:rPr>
              <a:t>&gt;.format(&lt;</a:t>
            </a:r>
            <a:r>
              <a:rPr lang="zh-CN" altLang="en-US" sz="1800" b="1" dirty="0">
                <a:solidFill>
                  <a:srgbClr val="FF0000"/>
                </a:solidFill>
              </a:rPr>
              <a:t>逗号分隔的参数</a:t>
            </a:r>
            <a:r>
              <a:rPr lang="en-US" altLang="zh-CN" sz="1800" b="1" dirty="0">
                <a:solidFill>
                  <a:srgbClr val="FF0000"/>
                </a:solidFill>
              </a:rPr>
              <a:t>&gt;)</a:t>
            </a:r>
          </a:p>
          <a:p>
            <a:pPr marL="0" indent="0" algn="just">
              <a:lnSpc>
                <a:spcPct val="160000"/>
              </a:lnSpc>
              <a:spcBef>
                <a:spcPts val="0"/>
              </a:spcBef>
              <a:buNone/>
            </a:pPr>
            <a:r>
              <a:rPr lang="zh-CN" altLang="en-US" sz="1800" b="1" dirty="0">
                <a:latin typeface="宋体" panose="02010600030101010101" pitchFamily="2" charset="-122"/>
                <a:ea typeface="宋体" panose="02010600030101010101" pitchFamily="2" charset="-122"/>
              </a:rPr>
              <a:t>    </a:t>
            </a:r>
            <a:r>
              <a:rPr lang="en-US" altLang="zh-CN" sz="1800" dirty="0"/>
              <a:t>format()</a:t>
            </a:r>
            <a:r>
              <a:rPr lang="zh-CN" altLang="en-US" sz="1800" dirty="0"/>
              <a:t>方法中</a:t>
            </a:r>
            <a:r>
              <a:rPr lang="en-US" altLang="zh-CN" sz="1800" dirty="0"/>
              <a:t>&lt;</a:t>
            </a:r>
            <a:r>
              <a:rPr lang="zh-CN" altLang="en-US" sz="1800" dirty="0"/>
              <a:t>模板字符串</a:t>
            </a:r>
            <a:r>
              <a:rPr lang="en-US" altLang="zh-CN" sz="1800" dirty="0"/>
              <a:t>&gt;</a:t>
            </a:r>
            <a:r>
              <a:rPr lang="zh-CN" altLang="en-US" sz="1800" dirty="0"/>
              <a:t>的槽除了包括参数序号，还可以包括格式控制信息。此时，槽的内部样式如下：</a:t>
            </a:r>
          </a:p>
          <a:p>
            <a:pPr marL="0" indent="0" algn="just">
              <a:lnSpc>
                <a:spcPct val="160000"/>
              </a:lnSpc>
              <a:spcBef>
                <a:spcPts val="0"/>
              </a:spcBef>
              <a:buNone/>
            </a:pPr>
            <a:r>
              <a:rPr lang="en-US" altLang="zh-CN" sz="1800" b="1" dirty="0"/>
              <a:t>    {&lt;</a:t>
            </a:r>
            <a:r>
              <a:rPr lang="zh-CN" altLang="en-US" sz="1800" b="1" dirty="0"/>
              <a:t>参数序号</a:t>
            </a:r>
            <a:r>
              <a:rPr lang="en-US" altLang="zh-CN" sz="1800" b="1" dirty="0"/>
              <a:t>&gt;: &lt;</a:t>
            </a:r>
            <a:r>
              <a:rPr lang="zh-CN" altLang="en-US" sz="1800" b="1" dirty="0"/>
              <a:t>格式控制标记</a:t>
            </a:r>
            <a:r>
              <a:rPr lang="en-US" altLang="zh-CN" sz="1800" b="1" dirty="0"/>
              <a:t>&gt;}</a:t>
            </a:r>
          </a:p>
          <a:p>
            <a:pPr marL="0" indent="0" algn="just">
              <a:lnSpc>
                <a:spcPct val="160000"/>
              </a:lnSpc>
              <a:spcBef>
                <a:spcPts val="0"/>
              </a:spcBef>
              <a:buNone/>
            </a:pPr>
            <a:r>
              <a:rPr lang="zh-CN" altLang="en-US" sz="1800" dirty="0"/>
              <a:t>    其中，</a:t>
            </a:r>
            <a:r>
              <a:rPr lang="en-US" altLang="zh-CN" sz="1800" dirty="0"/>
              <a:t>&lt;</a:t>
            </a:r>
            <a:r>
              <a:rPr lang="zh-CN" altLang="en-US" sz="1800" dirty="0"/>
              <a:t>格式控制标记</a:t>
            </a:r>
            <a:r>
              <a:rPr lang="en-US" altLang="zh-CN" sz="1800" dirty="0"/>
              <a:t>&gt;</a:t>
            </a:r>
            <a:r>
              <a:rPr lang="zh-CN" altLang="en-US" sz="1800" dirty="0"/>
              <a:t>用来控制参数显示时的格式，包括：</a:t>
            </a:r>
            <a:r>
              <a:rPr lang="en-US" altLang="zh-CN" sz="1800" dirty="0"/>
              <a:t>&lt;</a:t>
            </a:r>
            <a:r>
              <a:rPr lang="zh-CN" altLang="en-US" sz="1800" dirty="0"/>
              <a:t>填充</a:t>
            </a:r>
            <a:r>
              <a:rPr lang="en-US" altLang="zh-CN" sz="1800" dirty="0"/>
              <a:t>&gt;&lt;</a:t>
            </a:r>
            <a:r>
              <a:rPr lang="zh-CN" altLang="en-US" sz="1800" dirty="0"/>
              <a:t>对齐</a:t>
            </a:r>
            <a:r>
              <a:rPr lang="en-US" altLang="zh-CN" sz="1800" dirty="0"/>
              <a:t>&gt;</a:t>
            </a:r>
            <a:r>
              <a:rPr lang="zh-CN" altLang="en-US" sz="1800" dirty="0"/>
              <a:t>宽度</a:t>
            </a:r>
            <a:r>
              <a:rPr lang="en-US" altLang="zh-CN" sz="1800" dirty="0"/>
              <a:t>&gt;&lt;,&gt;&lt;.</a:t>
            </a:r>
            <a:r>
              <a:rPr lang="zh-CN" altLang="en-US" sz="1800" dirty="0"/>
              <a:t>精度</a:t>
            </a:r>
            <a:r>
              <a:rPr lang="en-US" altLang="zh-CN" sz="1800" dirty="0"/>
              <a:t>&gt;&lt;</a:t>
            </a:r>
            <a:r>
              <a:rPr lang="zh-CN" altLang="en-US" sz="1800" dirty="0"/>
              <a:t>类型</a:t>
            </a:r>
            <a:r>
              <a:rPr lang="en-US" altLang="zh-CN" sz="1800" dirty="0"/>
              <a:t>&gt;6 </a:t>
            </a:r>
            <a:r>
              <a:rPr lang="zh-CN" altLang="en-US" sz="1800" dirty="0"/>
              <a:t>个字段，这些字段都是可选的，可以组合使用，具体介绍如表所示。</a:t>
            </a:r>
          </a:p>
          <a:p>
            <a:pPr marL="0" indent="0" algn="just">
              <a:lnSpc>
                <a:spcPct val="160000"/>
              </a:lnSpc>
              <a:spcBef>
                <a:spcPts val="0"/>
              </a:spcBef>
              <a:buNone/>
            </a:pPr>
            <a:endParaRPr lang="zh-CN" altLang="en-US" sz="1800" dirty="0"/>
          </a:p>
          <a:p>
            <a:pPr marL="0" indent="0" algn="just">
              <a:lnSpc>
                <a:spcPct val="150000"/>
              </a:lnSpc>
              <a:spcBef>
                <a:spcPts val="0"/>
              </a:spcBef>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058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pic>
        <p:nvPicPr>
          <p:cNvPr id="2" name="图片 1">
            <a:extLst>
              <a:ext uri="{FF2B5EF4-FFF2-40B4-BE49-F238E27FC236}">
                <a16:creationId xmlns:a16="http://schemas.microsoft.com/office/drawing/2014/main" id="{E005B2FF-5C92-4251-A1DE-17DFB430ADE8}"/>
              </a:ext>
            </a:extLst>
          </p:cNvPr>
          <p:cNvPicPr>
            <a:picLocks noChangeAspect="1"/>
          </p:cNvPicPr>
          <p:nvPr/>
        </p:nvPicPr>
        <p:blipFill>
          <a:blip r:embed="rId3"/>
          <a:stretch>
            <a:fillRect/>
          </a:stretch>
        </p:blipFill>
        <p:spPr>
          <a:xfrm>
            <a:off x="2090584" y="2871051"/>
            <a:ext cx="8009314" cy="1546994"/>
          </a:xfrm>
          <a:prstGeom prst="rect">
            <a:avLst/>
          </a:prstGeom>
        </p:spPr>
      </p:pic>
      <p:sp>
        <p:nvSpPr>
          <p:cNvPr id="3" name="矩形 2">
            <a:extLst>
              <a:ext uri="{FF2B5EF4-FFF2-40B4-BE49-F238E27FC236}">
                <a16:creationId xmlns:a16="http://schemas.microsoft.com/office/drawing/2014/main" id="{42EA31AE-F4E5-4EAC-8064-7D6E456120D6}"/>
              </a:ext>
            </a:extLst>
          </p:cNvPr>
          <p:cNvSpPr/>
          <p:nvPr/>
        </p:nvSpPr>
        <p:spPr>
          <a:xfrm>
            <a:off x="2090584" y="4619029"/>
            <a:ext cx="8009314" cy="1615827"/>
          </a:xfrm>
          <a:prstGeom prst="rect">
            <a:avLst/>
          </a:prstGeom>
        </p:spPr>
        <p:txBody>
          <a:bodyPr wrap="square">
            <a:spAutoFit/>
          </a:bodyPr>
          <a:lstStyle/>
          <a:p>
            <a:pPr algn="just">
              <a:lnSpc>
                <a:spcPct val="150000"/>
              </a:lnSpc>
            </a:pPr>
            <a:r>
              <a:rPr lang="zh-CN" altLang="en-US" dirty="0"/>
              <a:t>例如：</a:t>
            </a:r>
            <a:endParaRPr lang="en-US" altLang="zh-CN" dirty="0"/>
          </a:p>
          <a:p>
            <a:pPr algn="just">
              <a:lnSpc>
                <a:spcPct val="150000"/>
              </a:lnSpc>
            </a:pPr>
            <a:r>
              <a:rPr lang="en-US" altLang="zh-CN" dirty="0"/>
              <a:t>print("{0:*&gt;5}".format(7))             #</a:t>
            </a:r>
            <a:r>
              <a:rPr lang="zh-CN" altLang="en-US" dirty="0"/>
              <a:t>填充字符为*</a:t>
            </a:r>
            <a:r>
              <a:rPr lang="en-US" altLang="zh-CN" dirty="0"/>
              <a:t>+</a:t>
            </a:r>
            <a:r>
              <a:rPr lang="zh-CN" altLang="en-US" dirty="0"/>
              <a:t>右对齐</a:t>
            </a:r>
            <a:r>
              <a:rPr lang="en-US" altLang="zh-CN" dirty="0"/>
              <a:t>+</a:t>
            </a:r>
            <a:r>
              <a:rPr lang="zh-CN" altLang="en-US" dirty="0"/>
              <a:t>宽度</a:t>
            </a:r>
            <a:r>
              <a:rPr lang="en-US" altLang="zh-CN" dirty="0"/>
              <a:t>5</a:t>
            </a:r>
          </a:p>
          <a:p>
            <a:pPr algn="just">
              <a:lnSpc>
                <a:spcPct val="150000"/>
              </a:lnSpc>
            </a:pPr>
            <a:r>
              <a:rPr lang="en-US" altLang="zh-CN" dirty="0"/>
              <a:t>print(“{0:.4}”.format(“PYTHON”))      #</a:t>
            </a:r>
            <a:r>
              <a:rPr lang="zh-CN" altLang="en-US" dirty="0"/>
              <a:t>字符串的最大输出长度为</a:t>
            </a:r>
            <a:r>
              <a:rPr lang="en-US" altLang="zh-CN" dirty="0"/>
              <a:t>4</a:t>
            </a:r>
          </a:p>
          <a:p>
            <a:endParaRPr lang="en-US" altLang="zh-CN" b="1" dirty="0">
              <a:solidFill>
                <a:schemeClr val="tx1">
                  <a:lumMod val="75000"/>
                </a:schemeClr>
              </a:solidFill>
            </a:endParaRPr>
          </a:p>
        </p:txBody>
      </p:sp>
    </p:spTree>
    <p:extLst>
      <p:ext uri="{BB962C8B-B14F-4D97-AF65-F5344CB8AC3E}">
        <p14:creationId xmlns:p14="http://schemas.microsoft.com/office/powerpoint/2010/main" val="342218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992173" y="2076834"/>
            <a:ext cx="9982200" cy="102108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342900" indent="-342900" algn="just">
              <a:lnSpc>
                <a:spcPct val="150000"/>
              </a:lnSpc>
              <a:spcBef>
                <a:spcPts val="0"/>
              </a:spcBef>
              <a:buFont typeface="+mj-ea"/>
              <a:buAutoNum type="circleNumDbPlain"/>
            </a:pPr>
            <a:r>
              <a:rPr lang="zh-CN" altLang="en-US" sz="1800" dirty="0"/>
              <a:t>位置参数：位置参数不受顺序约束，且可以为空，即</a:t>
            </a:r>
            <a:r>
              <a:rPr lang="en-US" altLang="zh-CN" sz="1800" dirty="0"/>
              <a:t>{}</a:t>
            </a:r>
            <a:r>
              <a:rPr lang="zh-CN" altLang="en-US" sz="1800" dirty="0"/>
              <a:t>，只要</a:t>
            </a:r>
            <a:r>
              <a:rPr lang="en-US" altLang="zh-CN" sz="1800" dirty="0"/>
              <a:t>format</a:t>
            </a:r>
            <a:r>
              <a:rPr lang="zh-CN" altLang="en-US" sz="1800" dirty="0"/>
              <a:t>里有相对应的参数值即可，参数索引从</a:t>
            </a:r>
            <a:r>
              <a:rPr lang="en-US" altLang="zh-CN" sz="1800" dirty="0"/>
              <a:t>0</a:t>
            </a:r>
            <a:r>
              <a:rPr lang="zh-CN" altLang="en-US" sz="1800" dirty="0"/>
              <a:t>开，传入位置参数列表可用*列表。示例如下：</a:t>
            </a:r>
            <a:endParaRPr lang="en-US" altLang="zh-CN" sz="1800" dirty="0"/>
          </a:p>
        </p:txBody>
      </p:sp>
      <p:graphicFrame>
        <p:nvGraphicFramePr>
          <p:cNvPr id="6" name="表格 5">
            <a:extLst>
              <a:ext uri="{FF2B5EF4-FFF2-40B4-BE49-F238E27FC236}">
                <a16:creationId xmlns:a16="http://schemas.microsoft.com/office/drawing/2014/main" id="{EDBE0745-17A4-428F-B65C-CD640209C7A4}"/>
              </a:ext>
            </a:extLst>
          </p:cNvPr>
          <p:cNvGraphicFramePr>
            <a:graphicFrameLocks noGrp="1"/>
          </p:cNvGraphicFramePr>
          <p:nvPr>
            <p:extLst>
              <p:ext uri="{D42A27DB-BD31-4B8C-83A1-F6EECF244321}">
                <p14:modId xmlns:p14="http://schemas.microsoft.com/office/powerpoint/2010/main" val="3070543878"/>
              </p:ext>
            </p:extLst>
          </p:nvPr>
        </p:nvGraphicFramePr>
        <p:xfrm>
          <a:off x="992173" y="3165442"/>
          <a:ext cx="9937512" cy="155448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80510">
                <a:tc>
                  <a:txBody>
                    <a:bodyPr/>
                    <a:lstStyle/>
                    <a:p>
                      <a:r>
                        <a:rPr lang="en-US" altLang="zh-CN" sz="1600" b="1" kern="1200" dirty="0">
                          <a:solidFill>
                            <a:schemeClr val="lt1"/>
                          </a:solidFill>
                          <a:effectLst/>
                          <a:latin typeface="+mn-lt"/>
                          <a:ea typeface="+mn-ea"/>
                          <a:cs typeface="+mn-cs"/>
                        </a:rPr>
                        <a:t>print("{}{}".format(1,2))</a:t>
                      </a:r>
                    </a:p>
                    <a:p>
                      <a:r>
                        <a:rPr lang="en-US" altLang="zh-CN" sz="1600" b="1" kern="1200" dirty="0">
                          <a:solidFill>
                            <a:schemeClr val="lt1"/>
                          </a:solidFill>
                          <a:effectLst/>
                          <a:latin typeface="+mn-lt"/>
                          <a:ea typeface="+mn-ea"/>
                          <a:cs typeface="+mn-cs"/>
                        </a:rPr>
                        <a:t>print("{}{}".format("</a:t>
                      </a:r>
                      <a:r>
                        <a:rPr lang="en-US" altLang="zh-CN" sz="1600" b="1" kern="1200" dirty="0" err="1">
                          <a:solidFill>
                            <a:schemeClr val="lt1"/>
                          </a:solidFill>
                          <a:effectLst/>
                          <a:latin typeface="+mn-lt"/>
                          <a:ea typeface="+mn-ea"/>
                          <a:cs typeface="+mn-cs"/>
                        </a:rPr>
                        <a:t>one","two</a:t>
                      </a:r>
                      <a:r>
                        <a:rPr lang="en-US" altLang="zh-CN" sz="1600" b="1" kern="1200" dirty="0">
                          <a:solidFill>
                            <a:schemeClr val="lt1"/>
                          </a:solidFill>
                          <a:effectLst/>
                          <a:latin typeface="+mn-lt"/>
                          <a:ea typeface="+mn-ea"/>
                          <a:cs typeface="+mn-cs"/>
                        </a:rPr>
                        <a:t>"))</a:t>
                      </a:r>
                    </a:p>
                    <a:p>
                      <a:r>
                        <a:rPr lang="en-US" altLang="zh-CN" sz="1600" b="1" kern="1200" dirty="0">
                          <a:solidFill>
                            <a:schemeClr val="lt1"/>
                          </a:solidFill>
                          <a:effectLst/>
                          <a:latin typeface="+mn-lt"/>
                          <a:ea typeface="+mn-ea"/>
                          <a:cs typeface="+mn-cs"/>
                        </a:rPr>
                        <a:t>print("{0}{1}".format("</a:t>
                      </a:r>
                      <a:r>
                        <a:rPr lang="en-US" altLang="zh-CN" sz="1600" b="1" kern="1200" dirty="0" err="1">
                          <a:solidFill>
                            <a:schemeClr val="lt1"/>
                          </a:solidFill>
                          <a:effectLst/>
                          <a:latin typeface="+mn-lt"/>
                          <a:ea typeface="+mn-ea"/>
                          <a:cs typeface="+mn-cs"/>
                        </a:rPr>
                        <a:t>one","two</a:t>
                      </a:r>
                      <a:r>
                        <a:rPr lang="en-US" altLang="zh-CN" sz="1600" b="1" kern="1200" dirty="0">
                          <a:solidFill>
                            <a:schemeClr val="lt1"/>
                          </a:solidFill>
                          <a:effectLst/>
                          <a:latin typeface="+mn-lt"/>
                          <a:ea typeface="+mn-ea"/>
                          <a:cs typeface="+mn-cs"/>
                        </a:rPr>
                        <a:t>"))</a:t>
                      </a:r>
                    </a:p>
                    <a:p>
                      <a:r>
                        <a:rPr lang="en-US" altLang="zh-CN" sz="1600" b="1" kern="1200" dirty="0">
                          <a:solidFill>
                            <a:schemeClr val="lt1"/>
                          </a:solidFill>
                          <a:effectLst/>
                          <a:latin typeface="+mn-lt"/>
                          <a:ea typeface="+mn-ea"/>
                          <a:cs typeface="+mn-cs"/>
                        </a:rPr>
                        <a:t>print("{1}{0}".format("</a:t>
                      </a:r>
                      <a:r>
                        <a:rPr lang="en-US" altLang="zh-CN" sz="1600" b="1" kern="1200" dirty="0" err="1">
                          <a:solidFill>
                            <a:schemeClr val="lt1"/>
                          </a:solidFill>
                          <a:effectLst/>
                          <a:latin typeface="+mn-lt"/>
                          <a:ea typeface="+mn-ea"/>
                          <a:cs typeface="+mn-cs"/>
                        </a:rPr>
                        <a:t>one","two</a:t>
                      </a:r>
                      <a:r>
                        <a:rPr lang="en-US" altLang="zh-CN" sz="1600" b="1" kern="1200" dirty="0">
                          <a:solidFill>
                            <a:schemeClr val="lt1"/>
                          </a:solidFill>
                          <a:effectLst/>
                          <a:latin typeface="+mn-lt"/>
                          <a:ea typeface="+mn-ea"/>
                          <a:cs typeface="+mn-cs"/>
                        </a:rPr>
                        <a:t>"))</a:t>
                      </a:r>
                    </a:p>
                    <a:p>
                      <a:r>
                        <a:rPr lang="en-US" altLang="zh-CN" sz="1600" b="1" kern="1200" dirty="0">
                          <a:solidFill>
                            <a:schemeClr val="lt1"/>
                          </a:solidFill>
                          <a:effectLst/>
                          <a:latin typeface="+mn-lt"/>
                          <a:ea typeface="+mn-ea"/>
                          <a:cs typeface="+mn-cs"/>
                        </a:rPr>
                        <a:t>a=["</a:t>
                      </a:r>
                      <a:r>
                        <a:rPr lang="en-US" altLang="zh-CN" sz="1600" b="1" kern="1200" dirty="0" err="1">
                          <a:solidFill>
                            <a:schemeClr val="lt1"/>
                          </a:solidFill>
                          <a:effectLst/>
                          <a:latin typeface="+mn-lt"/>
                          <a:ea typeface="+mn-ea"/>
                          <a:cs typeface="+mn-cs"/>
                        </a:rPr>
                        <a:t>one","two</a:t>
                      </a:r>
                      <a:r>
                        <a:rPr lang="en-US" altLang="zh-CN" sz="1600" b="1" kern="1200" dirty="0">
                          <a:solidFill>
                            <a:schemeClr val="lt1"/>
                          </a:solidFill>
                          <a:effectLst/>
                          <a:latin typeface="+mn-lt"/>
                          <a:ea typeface="+mn-ea"/>
                          <a:cs typeface="+mn-cs"/>
                        </a:rPr>
                        <a:t>"]</a:t>
                      </a:r>
                    </a:p>
                    <a:p>
                      <a:r>
                        <a:rPr lang="en-US" altLang="zh-CN" sz="1600" b="1" kern="1200" dirty="0">
                          <a:solidFill>
                            <a:schemeClr val="lt1"/>
                          </a:solidFill>
                          <a:effectLst/>
                          <a:latin typeface="+mn-lt"/>
                          <a:ea typeface="+mn-ea"/>
                          <a:cs typeface="+mn-cs"/>
                        </a:rPr>
                        <a:t>print("I have {} </a:t>
                      </a:r>
                      <a:r>
                        <a:rPr lang="en-US" altLang="zh-CN" sz="1600" b="1" kern="1200" dirty="0" err="1">
                          <a:solidFill>
                            <a:schemeClr val="lt1"/>
                          </a:solidFill>
                          <a:effectLst/>
                          <a:latin typeface="+mn-lt"/>
                          <a:ea typeface="+mn-ea"/>
                          <a:cs typeface="+mn-cs"/>
                        </a:rPr>
                        <a:t>apples,he</a:t>
                      </a:r>
                      <a:r>
                        <a:rPr lang="en-US" altLang="zh-CN" sz="1600" b="1" kern="1200" dirty="0">
                          <a:solidFill>
                            <a:schemeClr val="lt1"/>
                          </a:solidFill>
                          <a:effectLst/>
                          <a:latin typeface="+mn-lt"/>
                          <a:ea typeface="+mn-ea"/>
                          <a:cs typeface="+mn-cs"/>
                        </a:rPr>
                        <a:t> have {} </a:t>
                      </a:r>
                      <a:r>
                        <a:rPr lang="en-US" altLang="zh-CN" sz="1600" b="1" kern="1200" dirty="0" err="1">
                          <a:solidFill>
                            <a:schemeClr val="lt1"/>
                          </a:solidFill>
                          <a:effectLst/>
                          <a:latin typeface="+mn-lt"/>
                          <a:ea typeface="+mn-ea"/>
                          <a:cs typeface="+mn-cs"/>
                        </a:rPr>
                        <a:t>apples".format</a:t>
                      </a:r>
                      <a:r>
                        <a:rPr lang="en-US" altLang="zh-CN" sz="1600" b="1" kern="1200" dirty="0">
                          <a:solidFill>
                            <a:schemeClr val="lt1"/>
                          </a:solidFill>
                          <a:effectLst/>
                          <a:latin typeface="+mn-lt"/>
                          <a:ea typeface="+mn-ea"/>
                          <a:cs typeface="+mn-cs"/>
                        </a:rPr>
                        <a:t>(*a))</a:t>
                      </a: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C6E76AD0-CADE-4D4F-8DBF-A7A386D48F05}"/>
              </a:ext>
            </a:extLst>
          </p:cNvPr>
          <p:cNvSpPr/>
          <p:nvPr/>
        </p:nvSpPr>
        <p:spPr>
          <a:xfrm>
            <a:off x="992173" y="4797544"/>
            <a:ext cx="9982200" cy="1323439"/>
          </a:xfrm>
          <a:prstGeom prst="rect">
            <a:avLst/>
          </a:prstGeom>
        </p:spPr>
        <p:txBody>
          <a:bodyPr wrap="square">
            <a:spAutoFit/>
          </a:bodyPr>
          <a:lstStyle/>
          <a:p>
            <a:r>
              <a:rPr lang="en-US" altLang="zh-CN" sz="1600" dirty="0">
                <a:latin typeface="Consolas" panose="020B0609020204030204" pitchFamily="49" charset="0"/>
              </a:rPr>
              <a:t>12</a:t>
            </a:r>
          </a:p>
          <a:p>
            <a:r>
              <a:rPr lang="en-US" altLang="zh-CN" sz="1600" dirty="0" err="1">
                <a:latin typeface="Consolas" panose="020B0609020204030204" pitchFamily="49" charset="0"/>
              </a:rPr>
              <a:t>onetwo</a:t>
            </a:r>
            <a:endParaRPr lang="en-US" altLang="zh-CN" sz="1600" dirty="0">
              <a:latin typeface="Consolas" panose="020B0609020204030204" pitchFamily="49" charset="0"/>
            </a:endParaRPr>
          </a:p>
          <a:p>
            <a:r>
              <a:rPr lang="en-US" altLang="zh-CN" sz="1600" dirty="0" err="1">
                <a:latin typeface="Consolas" panose="020B0609020204030204" pitchFamily="49" charset="0"/>
              </a:rPr>
              <a:t>onetwo</a:t>
            </a:r>
            <a:endParaRPr lang="en-US" altLang="zh-CN" sz="1600" dirty="0">
              <a:latin typeface="Consolas" panose="020B0609020204030204" pitchFamily="49" charset="0"/>
            </a:endParaRPr>
          </a:p>
          <a:p>
            <a:r>
              <a:rPr lang="en-US" altLang="zh-CN" sz="1600" dirty="0" err="1">
                <a:latin typeface="Consolas" panose="020B0609020204030204" pitchFamily="49" charset="0"/>
              </a:rPr>
              <a:t>twoone</a:t>
            </a:r>
            <a:endParaRPr lang="en-US" altLang="zh-CN" sz="1600" dirty="0">
              <a:latin typeface="Consolas" panose="020B0609020204030204" pitchFamily="49" charset="0"/>
            </a:endParaRPr>
          </a:p>
          <a:p>
            <a:r>
              <a:rPr lang="en-US" altLang="zh-CN" sz="1600" dirty="0">
                <a:latin typeface="Consolas" panose="020B0609020204030204" pitchFamily="49" charset="0"/>
              </a:rPr>
              <a:t>I have one </a:t>
            </a:r>
            <a:r>
              <a:rPr lang="en-US" altLang="zh-CN" sz="1600" dirty="0" err="1">
                <a:latin typeface="Consolas" panose="020B0609020204030204" pitchFamily="49" charset="0"/>
              </a:rPr>
              <a:t>apples,he</a:t>
            </a:r>
            <a:r>
              <a:rPr lang="en-US" altLang="zh-CN" sz="1600" dirty="0">
                <a:latin typeface="Consolas" panose="020B0609020204030204" pitchFamily="49" charset="0"/>
              </a:rPr>
              <a:t> have two apples</a:t>
            </a:r>
          </a:p>
        </p:txBody>
      </p:sp>
    </p:spTree>
    <p:extLst>
      <p:ext uri="{BB962C8B-B14F-4D97-AF65-F5344CB8AC3E}">
        <p14:creationId xmlns:p14="http://schemas.microsoft.com/office/powerpoint/2010/main" val="387482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12" name="Content Placeholder 13">
            <a:extLst>
              <a:ext uri="{FF2B5EF4-FFF2-40B4-BE49-F238E27FC236}">
                <a16:creationId xmlns:a16="http://schemas.microsoft.com/office/drawing/2014/main" id="{49F4B75D-CAB4-476E-945A-8DDAF00B514F}"/>
              </a:ext>
            </a:extLst>
          </p:cNvPr>
          <p:cNvSpPr txBox="1">
            <a:spLocks/>
          </p:cNvSpPr>
          <p:nvPr/>
        </p:nvSpPr>
        <p:spPr>
          <a:xfrm>
            <a:off x="1104141" y="1869640"/>
            <a:ext cx="9982200" cy="102108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342900" indent="-342900" algn="just">
              <a:lnSpc>
                <a:spcPct val="150000"/>
              </a:lnSpc>
              <a:spcBef>
                <a:spcPts val="0"/>
              </a:spcBef>
              <a:buFont typeface="+mj-ea"/>
              <a:buAutoNum type="circleNumDbPlain" startAt="2"/>
            </a:pPr>
            <a:r>
              <a:rPr lang="zh-CN" altLang="en-US" sz="1800" dirty="0"/>
              <a:t>关键字参数：</a:t>
            </a:r>
            <a:r>
              <a:rPr lang="zh-CN" altLang="en-US" sz="1800" dirty="0">
                <a:solidFill>
                  <a:srgbClr val="FF0000"/>
                </a:solidFill>
              </a:rPr>
              <a:t>关键字参数需要与模板字符串</a:t>
            </a:r>
            <a:r>
              <a:rPr lang="en-US" altLang="zh-CN" sz="1800" dirty="0">
                <a:solidFill>
                  <a:srgbClr val="FF0000"/>
                </a:solidFill>
              </a:rPr>
              <a:t>{}</a:t>
            </a:r>
            <a:r>
              <a:rPr lang="zh-CN" altLang="en-US" sz="1800" dirty="0">
                <a:solidFill>
                  <a:srgbClr val="FF0000"/>
                </a:solidFill>
              </a:rPr>
              <a:t>中的参数相对应</a:t>
            </a:r>
            <a:r>
              <a:rPr lang="zh-CN" altLang="en-US" sz="1800" dirty="0">
                <a:latin typeface="宋体" panose="02010600030101010101" pitchFamily="2" charset="-122"/>
                <a:ea typeface="宋体" panose="02010600030101010101" pitchFamily="2" charset="-122"/>
              </a:rPr>
              <a:t>。</a:t>
            </a:r>
            <a:r>
              <a:rPr lang="zh-CN" altLang="en-US" sz="1800" dirty="0"/>
              <a:t>用户还可以使用字典作为关键字参数传值，字典前面加**即可。</a:t>
            </a:r>
            <a:endParaRPr lang="en-US" altLang="zh-CN" sz="1800" dirty="0"/>
          </a:p>
        </p:txBody>
      </p:sp>
      <p:graphicFrame>
        <p:nvGraphicFramePr>
          <p:cNvPr id="6" name="表格 5">
            <a:extLst>
              <a:ext uri="{FF2B5EF4-FFF2-40B4-BE49-F238E27FC236}">
                <a16:creationId xmlns:a16="http://schemas.microsoft.com/office/drawing/2014/main" id="{EDBE0745-17A4-428F-B65C-CD640209C7A4}"/>
              </a:ext>
            </a:extLst>
          </p:cNvPr>
          <p:cNvGraphicFramePr>
            <a:graphicFrameLocks noGrp="1"/>
          </p:cNvGraphicFramePr>
          <p:nvPr>
            <p:extLst>
              <p:ext uri="{D42A27DB-BD31-4B8C-83A1-F6EECF244321}">
                <p14:modId xmlns:p14="http://schemas.microsoft.com/office/powerpoint/2010/main" val="918627863"/>
              </p:ext>
            </p:extLst>
          </p:nvPr>
        </p:nvGraphicFramePr>
        <p:xfrm>
          <a:off x="1104141" y="3914559"/>
          <a:ext cx="9937512" cy="82296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80510">
                <a:tc>
                  <a:txBody>
                    <a:bodyPr/>
                    <a:lstStyle/>
                    <a:p>
                      <a:r>
                        <a:rPr lang="en-US" altLang="zh-CN" sz="1600" b="1" kern="1200" dirty="0">
                          <a:solidFill>
                            <a:schemeClr val="lt1"/>
                          </a:solidFill>
                          <a:effectLst/>
                          <a:latin typeface="+mn-lt"/>
                          <a:ea typeface="+mn-ea"/>
                          <a:cs typeface="+mn-cs"/>
                        </a:rPr>
                        <a:t>print("The cat like to eat {food},age is {age}".format(food="</a:t>
                      </a:r>
                      <a:r>
                        <a:rPr lang="en-US" altLang="zh-CN" sz="1600" b="1" kern="1200" dirty="0" err="1">
                          <a:solidFill>
                            <a:schemeClr val="lt1"/>
                          </a:solidFill>
                          <a:effectLst/>
                          <a:latin typeface="+mn-lt"/>
                          <a:ea typeface="+mn-ea"/>
                          <a:cs typeface="+mn-cs"/>
                        </a:rPr>
                        <a:t>fish",age</a:t>
                      </a:r>
                      <a:r>
                        <a:rPr lang="en-US" altLang="zh-CN" sz="1600" b="1" kern="1200" dirty="0">
                          <a:solidFill>
                            <a:schemeClr val="lt1"/>
                          </a:solidFill>
                          <a:effectLst/>
                          <a:latin typeface="+mn-lt"/>
                          <a:ea typeface="+mn-ea"/>
                          <a:cs typeface="+mn-cs"/>
                        </a:rPr>
                        <a:t>=3))</a:t>
                      </a:r>
                    </a:p>
                    <a:p>
                      <a:r>
                        <a:rPr lang="en-US" altLang="zh-CN" sz="1600" b="1" kern="1200" dirty="0">
                          <a:solidFill>
                            <a:schemeClr val="lt1"/>
                          </a:solidFill>
                          <a:effectLst/>
                          <a:latin typeface="+mn-lt"/>
                          <a:ea typeface="+mn-ea"/>
                          <a:cs typeface="+mn-cs"/>
                        </a:rPr>
                        <a:t>cat = {"food":"fish","age":3}</a:t>
                      </a:r>
                    </a:p>
                    <a:p>
                      <a:r>
                        <a:rPr lang="en-US" altLang="zh-CN" sz="1600" b="1" kern="1200" dirty="0">
                          <a:solidFill>
                            <a:schemeClr val="lt1"/>
                          </a:solidFill>
                          <a:effectLst/>
                          <a:latin typeface="+mn-lt"/>
                          <a:ea typeface="+mn-ea"/>
                          <a:cs typeface="+mn-cs"/>
                        </a:rPr>
                        <a:t>print( "The cat like to eat {food},age is {age}".format(**cat))</a:t>
                      </a: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C6E76AD0-CADE-4D4F-8DBF-A7A386D48F05}"/>
              </a:ext>
            </a:extLst>
          </p:cNvPr>
          <p:cNvSpPr/>
          <p:nvPr/>
        </p:nvSpPr>
        <p:spPr>
          <a:xfrm>
            <a:off x="1104141" y="5192929"/>
            <a:ext cx="9982200" cy="584775"/>
          </a:xfrm>
          <a:prstGeom prst="rect">
            <a:avLst/>
          </a:prstGeom>
        </p:spPr>
        <p:txBody>
          <a:bodyPr wrap="square">
            <a:spAutoFit/>
          </a:bodyPr>
          <a:lstStyle/>
          <a:p>
            <a:r>
              <a:rPr lang="en-US" altLang="zh-CN" sz="1600" dirty="0">
                <a:latin typeface="Consolas" panose="020B0609020204030204" pitchFamily="49" charset="0"/>
              </a:rPr>
              <a:t>The cat like to eat </a:t>
            </a:r>
            <a:r>
              <a:rPr lang="en-US" altLang="zh-CN" sz="1600" dirty="0" err="1">
                <a:latin typeface="Consolas" panose="020B0609020204030204" pitchFamily="49" charset="0"/>
              </a:rPr>
              <a:t>fish,age</a:t>
            </a:r>
            <a:r>
              <a:rPr lang="en-US" altLang="zh-CN" sz="1600" dirty="0">
                <a:latin typeface="Consolas" panose="020B0609020204030204" pitchFamily="49" charset="0"/>
              </a:rPr>
              <a:t> is 3</a:t>
            </a:r>
          </a:p>
          <a:p>
            <a:r>
              <a:rPr lang="en-US" altLang="zh-CN" sz="1600" dirty="0">
                <a:latin typeface="Consolas" panose="020B0609020204030204" pitchFamily="49" charset="0"/>
              </a:rPr>
              <a:t>The cat like to eat </a:t>
            </a:r>
            <a:r>
              <a:rPr lang="en-US" altLang="zh-CN" sz="1600" dirty="0" err="1">
                <a:latin typeface="Consolas" panose="020B0609020204030204" pitchFamily="49" charset="0"/>
              </a:rPr>
              <a:t>fish,age</a:t>
            </a:r>
            <a:r>
              <a:rPr lang="en-US" altLang="zh-CN" sz="1600" dirty="0">
                <a:latin typeface="Consolas" panose="020B0609020204030204" pitchFamily="49" charset="0"/>
              </a:rPr>
              <a:t> is 3</a:t>
            </a:r>
          </a:p>
        </p:txBody>
      </p:sp>
      <p:grpSp>
        <p:nvGrpSpPr>
          <p:cNvPr id="10" name="组合 9">
            <a:extLst>
              <a:ext uri="{FF2B5EF4-FFF2-40B4-BE49-F238E27FC236}">
                <a16:creationId xmlns:a16="http://schemas.microsoft.com/office/drawing/2014/main" id="{B2CA0FFF-04DB-45A9-9B43-A4F4FBF2397D}"/>
              </a:ext>
            </a:extLst>
          </p:cNvPr>
          <p:cNvGrpSpPr/>
          <p:nvPr/>
        </p:nvGrpSpPr>
        <p:grpSpPr>
          <a:xfrm>
            <a:off x="5184694" y="2615517"/>
            <a:ext cx="3272380" cy="1187813"/>
            <a:chOff x="6218359" y="2537185"/>
            <a:chExt cx="4144285" cy="2351314"/>
          </a:xfrm>
        </p:grpSpPr>
        <p:sp>
          <p:nvSpPr>
            <p:cNvPr id="11" name="对话气泡: 椭圆形 10">
              <a:extLst>
                <a:ext uri="{FF2B5EF4-FFF2-40B4-BE49-F238E27FC236}">
                  <a16:creationId xmlns:a16="http://schemas.microsoft.com/office/drawing/2014/main" id="{84C6FBD5-F272-4E6B-A29D-CE05957D89EF}"/>
                </a:ext>
              </a:extLst>
            </p:cNvPr>
            <p:cNvSpPr/>
            <p:nvPr/>
          </p:nvSpPr>
          <p:spPr>
            <a:xfrm>
              <a:off x="6218359" y="2537185"/>
              <a:ext cx="4144285" cy="2351314"/>
            </a:xfrm>
            <a:prstGeom prst="wedgeEllipseCallout">
              <a:avLst>
                <a:gd name="adj1" fmla="val -87093"/>
                <a:gd name="adj2" fmla="val 622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3" name="文本框 12">
              <a:extLst>
                <a:ext uri="{FF2B5EF4-FFF2-40B4-BE49-F238E27FC236}">
                  <a16:creationId xmlns:a16="http://schemas.microsoft.com/office/drawing/2014/main" id="{9FBE6D2D-DA75-4B74-A3B1-1C037C75AC62}"/>
                </a:ext>
              </a:extLst>
            </p:cNvPr>
            <p:cNvSpPr txBox="1"/>
            <p:nvPr/>
          </p:nvSpPr>
          <p:spPr>
            <a:xfrm>
              <a:off x="6791239" y="3043693"/>
              <a:ext cx="3336777" cy="1165415"/>
            </a:xfrm>
            <a:prstGeom prst="rect">
              <a:avLst/>
            </a:prstGeom>
            <a:noFill/>
          </p:spPr>
          <p:txBody>
            <a:bodyPr wrap="square" rtlCol="0">
              <a:spAutoFit/>
            </a:bodyPr>
            <a:lstStyle/>
            <a:p>
              <a:pPr algn="just">
                <a:spcBef>
                  <a:spcPts val="1200"/>
                </a:spcBef>
              </a:pPr>
              <a:r>
                <a:rPr lang="zh-CN" altLang="en-US" sz="1600" dirty="0">
                  <a:solidFill>
                    <a:srgbClr val="FF0000"/>
                  </a:solidFill>
                  <a:latin typeface="宋体" panose="02010600030101010101" pitchFamily="2" charset="-122"/>
                  <a:ea typeface="宋体" panose="02010600030101010101" pitchFamily="2" charset="-122"/>
                </a:rPr>
                <a:t>关键字参数</a:t>
              </a:r>
              <a:r>
                <a:rPr lang="en-US" altLang="zh-CN" sz="1600" dirty="0">
                  <a:solidFill>
                    <a:srgbClr val="FF0000"/>
                  </a:solidFill>
                  <a:latin typeface="宋体" panose="02010600030101010101" pitchFamily="2" charset="-122"/>
                  <a:ea typeface="宋体" panose="02010600030101010101" pitchFamily="2" charset="-122"/>
                </a:rPr>
                <a:t>food</a:t>
              </a:r>
              <a:r>
                <a:rPr lang="zh-CN" altLang="en-US" sz="1600" dirty="0">
                  <a:solidFill>
                    <a:srgbClr val="FF0000"/>
                  </a:solidFill>
                  <a:latin typeface="宋体" panose="02010600030101010101" pitchFamily="2" charset="-122"/>
                  <a:ea typeface="宋体" panose="02010600030101010101" pitchFamily="2" charset="-122"/>
                </a:rPr>
                <a:t>对应</a:t>
              </a:r>
              <a:r>
                <a:rPr lang="en-US" altLang="zh-CN" sz="1600" dirty="0">
                  <a:solidFill>
                    <a:srgbClr val="FF0000"/>
                  </a:solidFill>
                  <a:latin typeface="宋体" panose="02010600030101010101" pitchFamily="2" charset="-122"/>
                  <a:ea typeface="宋体" panose="02010600030101010101" pitchFamily="2" charset="-122"/>
                </a:rPr>
                <a:t>fish</a:t>
              </a:r>
            </a:p>
            <a:p>
              <a:pPr algn="just">
                <a:spcBef>
                  <a:spcPts val="1200"/>
                </a:spcBef>
              </a:pPr>
              <a:r>
                <a:rPr lang="zh-CN" altLang="en-US" sz="1600" dirty="0">
                  <a:solidFill>
                    <a:srgbClr val="FF0000"/>
                  </a:solidFill>
                  <a:latin typeface="宋体" panose="02010600030101010101" pitchFamily="2" charset="-122"/>
                  <a:ea typeface="宋体" panose="02010600030101010101" pitchFamily="2" charset="-122"/>
                </a:rPr>
                <a:t>关键字参数</a:t>
              </a:r>
              <a:r>
                <a:rPr lang="en-US" altLang="zh-CN" sz="1600" dirty="0">
                  <a:solidFill>
                    <a:srgbClr val="FF0000"/>
                  </a:solidFill>
                  <a:latin typeface="宋体" panose="02010600030101010101" pitchFamily="2" charset="-122"/>
                  <a:ea typeface="宋体" panose="02010600030101010101" pitchFamily="2" charset="-122"/>
                </a:rPr>
                <a:t>age</a:t>
              </a:r>
              <a:r>
                <a:rPr lang="zh-CN" altLang="en-US" sz="1600" dirty="0">
                  <a:solidFill>
                    <a:srgbClr val="FF0000"/>
                  </a:solidFill>
                  <a:latin typeface="宋体" panose="02010600030101010101" pitchFamily="2" charset="-122"/>
                  <a:ea typeface="宋体" panose="02010600030101010101" pitchFamily="2" charset="-122"/>
                </a:rPr>
                <a:t>对应</a:t>
              </a:r>
              <a:r>
                <a:rPr lang="en-US" altLang="zh-CN" sz="1600" dirty="0">
                  <a:solidFill>
                    <a:srgbClr val="FF0000"/>
                  </a:solidFill>
                  <a:latin typeface="宋体" panose="02010600030101010101" pitchFamily="2" charset="-122"/>
                  <a:ea typeface="宋体" panose="02010600030101010101" pitchFamily="2" charset="-122"/>
                </a:rPr>
                <a:t>3</a:t>
              </a:r>
            </a:p>
            <a:p>
              <a:pPr algn="just">
                <a:spcBef>
                  <a:spcPts val="1200"/>
                </a:spcBef>
              </a:pPr>
              <a:endParaRPr lang="zh-CN" altLang="en-US" sz="1600" dirty="0">
                <a:solidFill>
                  <a:schemeClr val="tx1">
                    <a:lumMod val="50000"/>
                  </a:schemeClr>
                </a:solidFill>
                <a:latin typeface="宋体" panose="02010600030101010101" pitchFamily="2" charset="-122"/>
                <a:ea typeface="宋体" panose="02010600030101010101" pitchFamily="2" charset="-122"/>
              </a:endParaRPr>
            </a:p>
          </p:txBody>
        </p:sp>
      </p:grpSp>
      <p:grpSp>
        <p:nvGrpSpPr>
          <p:cNvPr id="14" name="组合 13">
            <a:extLst>
              <a:ext uri="{FF2B5EF4-FFF2-40B4-BE49-F238E27FC236}">
                <a16:creationId xmlns:a16="http://schemas.microsoft.com/office/drawing/2014/main" id="{A3B3426D-5D34-4E4D-BF4E-3537A81DED4C}"/>
              </a:ext>
            </a:extLst>
          </p:cNvPr>
          <p:cNvGrpSpPr/>
          <p:nvPr/>
        </p:nvGrpSpPr>
        <p:grpSpPr>
          <a:xfrm>
            <a:off x="7958996" y="4765732"/>
            <a:ext cx="1940784" cy="1187813"/>
            <a:chOff x="6218359" y="2537185"/>
            <a:chExt cx="4144285" cy="2351314"/>
          </a:xfrm>
        </p:grpSpPr>
        <p:sp>
          <p:nvSpPr>
            <p:cNvPr id="15" name="对话气泡: 椭圆形 14">
              <a:extLst>
                <a:ext uri="{FF2B5EF4-FFF2-40B4-BE49-F238E27FC236}">
                  <a16:creationId xmlns:a16="http://schemas.microsoft.com/office/drawing/2014/main" id="{672D8BDC-49AC-4042-BD00-D6EF2F69C351}"/>
                </a:ext>
              </a:extLst>
            </p:cNvPr>
            <p:cNvSpPr/>
            <p:nvPr/>
          </p:nvSpPr>
          <p:spPr>
            <a:xfrm>
              <a:off x="6218359" y="2537185"/>
              <a:ext cx="4144285" cy="2351314"/>
            </a:xfrm>
            <a:prstGeom prst="wedgeEllipseCallout">
              <a:avLst>
                <a:gd name="adj1" fmla="val -126516"/>
                <a:gd name="adj2" fmla="val -532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 name="文本框 15">
              <a:extLst>
                <a:ext uri="{FF2B5EF4-FFF2-40B4-BE49-F238E27FC236}">
                  <a16:creationId xmlns:a16="http://schemas.microsoft.com/office/drawing/2014/main" id="{0DC7FDE3-624D-4D40-8890-7577B4A30F54}"/>
                </a:ext>
              </a:extLst>
            </p:cNvPr>
            <p:cNvSpPr txBox="1"/>
            <p:nvPr/>
          </p:nvSpPr>
          <p:spPr>
            <a:xfrm>
              <a:off x="6535984" y="3134050"/>
              <a:ext cx="3509033" cy="1157581"/>
            </a:xfrm>
            <a:prstGeom prst="rect">
              <a:avLst/>
            </a:prstGeom>
            <a:noFill/>
          </p:spPr>
          <p:txBody>
            <a:bodyPr wrap="square" rtlCol="0">
              <a:spAutoFit/>
            </a:bodyPr>
            <a:lstStyle/>
            <a:p>
              <a:pPr algn="just">
                <a:spcBef>
                  <a:spcPts val="1200"/>
                </a:spcBef>
              </a:pPr>
              <a:r>
                <a:rPr lang="zh-CN" altLang="en-US" sz="1600" dirty="0">
                  <a:solidFill>
                    <a:srgbClr val="FF0000"/>
                  </a:solidFill>
                  <a:latin typeface="宋体" panose="02010600030101010101" pitchFamily="2" charset="-122"/>
                  <a:ea typeface="宋体" panose="02010600030101010101" pitchFamily="2" charset="-122"/>
                </a:rPr>
                <a:t>使用字典作为关键字参数传值</a:t>
              </a:r>
              <a:endParaRPr lang="zh-CN" altLang="en-US" sz="1600" dirty="0">
                <a:solidFill>
                  <a:schemeClr val="tx1">
                    <a:lumMod val="50000"/>
                  </a:schemeClr>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69916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8" name="Content Placeholder 13">
            <a:extLst>
              <a:ext uri="{FF2B5EF4-FFF2-40B4-BE49-F238E27FC236}">
                <a16:creationId xmlns:a16="http://schemas.microsoft.com/office/drawing/2014/main" id="{DF463D9D-1BE3-4E35-B636-2F2805F149A5}"/>
              </a:ext>
            </a:extLst>
          </p:cNvPr>
          <p:cNvSpPr txBox="1">
            <a:spLocks/>
          </p:cNvSpPr>
          <p:nvPr/>
        </p:nvSpPr>
        <p:spPr>
          <a:xfrm>
            <a:off x="1104140" y="1869640"/>
            <a:ext cx="10173459" cy="215372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342900" indent="-342900" algn="just">
              <a:lnSpc>
                <a:spcPct val="150000"/>
              </a:lnSpc>
              <a:spcBef>
                <a:spcPts val="0"/>
              </a:spcBef>
              <a:buFont typeface="+mj-ea"/>
              <a:buAutoNum type="circleNumDbPlain" startAt="3"/>
            </a:pPr>
            <a:r>
              <a:rPr lang="zh-CN" altLang="en-US" sz="1800" dirty="0"/>
              <a:t>填充与格式化：可以对字符串填充字符并进行格式化，使用形式为：</a:t>
            </a:r>
          </a:p>
          <a:p>
            <a:pPr marL="0" indent="0" algn="just">
              <a:lnSpc>
                <a:spcPct val="150000"/>
              </a:lnSpc>
              <a:spcBef>
                <a:spcPts val="0"/>
              </a:spcBef>
              <a:buNone/>
            </a:pPr>
            <a:r>
              <a:rPr lang="en-US" altLang="zh-CN" sz="1800" b="1" dirty="0">
                <a:solidFill>
                  <a:srgbClr val="FF0000"/>
                </a:solidFill>
                <a:latin typeface="宋体" panose="02010600030101010101" pitchFamily="2" charset="-122"/>
                <a:ea typeface="宋体" panose="02010600030101010101" pitchFamily="2" charset="-122"/>
              </a:rPr>
              <a:t>    </a:t>
            </a:r>
            <a:r>
              <a:rPr lang="en-US" altLang="zh-CN" sz="1800" dirty="0">
                <a:solidFill>
                  <a:srgbClr val="FF0000"/>
                </a:solidFill>
              </a:rPr>
              <a:t>:[</a:t>
            </a:r>
            <a:r>
              <a:rPr lang="zh-CN" altLang="en-US" sz="1800" dirty="0">
                <a:solidFill>
                  <a:srgbClr val="FF0000"/>
                </a:solidFill>
              </a:rPr>
              <a:t>填充字符</a:t>
            </a:r>
            <a:r>
              <a:rPr lang="en-US" altLang="zh-CN" sz="1800" dirty="0">
                <a:solidFill>
                  <a:srgbClr val="FF0000"/>
                </a:solidFill>
              </a:rPr>
              <a:t>][</a:t>
            </a:r>
            <a:r>
              <a:rPr lang="zh-CN" altLang="en-US" sz="1800" dirty="0">
                <a:solidFill>
                  <a:srgbClr val="FF0000"/>
                </a:solidFill>
              </a:rPr>
              <a:t>对齐方式</a:t>
            </a:r>
            <a:r>
              <a:rPr lang="en-US" altLang="zh-CN" sz="1800" dirty="0">
                <a:solidFill>
                  <a:srgbClr val="FF0000"/>
                </a:solidFill>
              </a:rPr>
              <a:t>][</a:t>
            </a:r>
            <a:r>
              <a:rPr lang="zh-CN" altLang="en-US" sz="1800" dirty="0">
                <a:solidFill>
                  <a:srgbClr val="FF0000"/>
                </a:solidFill>
              </a:rPr>
              <a:t>宽度</a:t>
            </a:r>
            <a:r>
              <a:rPr lang="en-US" altLang="zh-CN" sz="1800" dirty="0">
                <a:solidFill>
                  <a:srgbClr val="FF0000"/>
                </a:solidFill>
              </a:rPr>
              <a:t>]</a:t>
            </a:r>
          </a:p>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当</a:t>
            </a:r>
            <a:r>
              <a:rPr lang="en-US" altLang="zh-CN" sz="1800" dirty="0"/>
              <a:t>[</a:t>
            </a:r>
            <a:r>
              <a:rPr lang="zh-CN" altLang="en-US" sz="1800" dirty="0"/>
              <a:t>宽度</a:t>
            </a:r>
            <a:r>
              <a:rPr lang="en-US" altLang="zh-CN" sz="1800" dirty="0"/>
              <a:t>]</a:t>
            </a:r>
            <a:r>
              <a:rPr lang="zh-CN" altLang="en-US" sz="1800" dirty="0"/>
              <a:t>参数中给出的宽度大于字符串宽度时，可以使用自定义字符进行填充，如*、</a:t>
            </a:r>
            <a:r>
              <a:rPr lang="en-US" altLang="zh-CN" sz="1800" dirty="0"/>
              <a:t>#</a:t>
            </a:r>
            <a:r>
              <a:rPr lang="zh-CN" altLang="en-US" sz="1800" dirty="0"/>
              <a:t>等符号；</a:t>
            </a:r>
          </a:p>
          <a:p>
            <a:pPr marL="0" indent="0" algn="just">
              <a:lnSpc>
                <a:spcPct val="150000"/>
              </a:lnSpc>
              <a:spcBef>
                <a:spcPts val="0"/>
              </a:spcBef>
              <a:buNone/>
            </a:pPr>
            <a:r>
              <a:rPr lang="zh-CN" altLang="en-US" sz="1800" dirty="0"/>
              <a:t>    对齐符号主要有三种：左对齐（</a:t>
            </a:r>
            <a:r>
              <a:rPr lang="en-US" altLang="zh-CN" sz="1800" dirty="0"/>
              <a:t>&lt;</a:t>
            </a:r>
            <a:r>
              <a:rPr lang="zh-CN" altLang="en-US" sz="1800" dirty="0"/>
              <a:t>）、右对齐（</a:t>
            </a:r>
            <a:r>
              <a:rPr lang="en-US" altLang="zh-CN" sz="1800" dirty="0"/>
              <a:t>&gt;</a:t>
            </a:r>
            <a:r>
              <a:rPr lang="zh-CN" altLang="en-US" sz="1800" dirty="0"/>
              <a:t>）、居中对齐（</a:t>
            </a:r>
            <a:r>
              <a:rPr lang="en-US" altLang="zh-CN" sz="1800" dirty="0"/>
              <a:t>^</a:t>
            </a:r>
            <a:r>
              <a:rPr lang="zh-CN" altLang="en-US" sz="1800" dirty="0"/>
              <a:t>）；</a:t>
            </a:r>
          </a:p>
          <a:p>
            <a:pPr marL="0" indent="0" algn="just">
              <a:lnSpc>
                <a:spcPct val="150000"/>
              </a:lnSpc>
              <a:spcBef>
                <a:spcPts val="0"/>
              </a:spcBef>
              <a:buNone/>
            </a:pPr>
            <a:r>
              <a:rPr lang="zh-CN" altLang="en-US" sz="1800" dirty="0"/>
              <a:t>    示例如下：</a:t>
            </a: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p:txBody>
      </p:sp>
      <p:graphicFrame>
        <p:nvGraphicFramePr>
          <p:cNvPr id="10" name="表格 9">
            <a:extLst>
              <a:ext uri="{FF2B5EF4-FFF2-40B4-BE49-F238E27FC236}">
                <a16:creationId xmlns:a16="http://schemas.microsoft.com/office/drawing/2014/main" id="{2BE8E167-83A1-4405-8A83-EBE5CF4A4CFB}"/>
              </a:ext>
            </a:extLst>
          </p:cNvPr>
          <p:cNvGraphicFramePr>
            <a:graphicFrameLocks noGrp="1"/>
          </p:cNvGraphicFramePr>
          <p:nvPr>
            <p:extLst>
              <p:ext uri="{D42A27DB-BD31-4B8C-83A1-F6EECF244321}">
                <p14:modId xmlns:p14="http://schemas.microsoft.com/office/powerpoint/2010/main" val="4258168908"/>
              </p:ext>
            </p:extLst>
          </p:nvPr>
        </p:nvGraphicFramePr>
        <p:xfrm>
          <a:off x="1126485" y="4023360"/>
          <a:ext cx="9937512" cy="106680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80510">
                <a:tc>
                  <a:txBody>
                    <a:bodyPr/>
                    <a:lstStyle/>
                    <a:p>
                      <a:r>
                        <a:rPr lang="en-US" altLang="zh-CN" sz="1600" b="1" kern="1200" dirty="0">
                          <a:solidFill>
                            <a:schemeClr val="lt1"/>
                          </a:solidFill>
                          <a:effectLst/>
                          <a:latin typeface="+mn-lt"/>
                          <a:ea typeface="+mn-ea"/>
                          <a:cs typeface="+mn-cs"/>
                        </a:rPr>
                        <a:t>print("{0:&gt;5}".format(7))    #</a:t>
                      </a:r>
                      <a:r>
                        <a:rPr lang="zh-CN" altLang="en-US" sz="1600" b="1" kern="1200" dirty="0">
                          <a:solidFill>
                            <a:schemeClr val="lt1"/>
                          </a:solidFill>
                          <a:effectLst/>
                          <a:latin typeface="+mn-lt"/>
                          <a:ea typeface="+mn-ea"/>
                          <a:cs typeface="+mn-cs"/>
                        </a:rPr>
                        <a:t>填充字符为空格</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右对齐</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宽度</a:t>
                      </a:r>
                      <a:r>
                        <a:rPr lang="en-US" altLang="zh-CN" sz="1600" b="1" kern="1200" dirty="0">
                          <a:solidFill>
                            <a:schemeClr val="lt1"/>
                          </a:solidFill>
                          <a:effectLst/>
                          <a:latin typeface="+mn-lt"/>
                          <a:ea typeface="+mn-ea"/>
                          <a:cs typeface="+mn-cs"/>
                        </a:rPr>
                        <a:t>5</a:t>
                      </a:r>
                    </a:p>
                    <a:p>
                      <a:r>
                        <a:rPr lang="en-US" altLang="zh-CN" sz="1600" b="1" kern="1200" dirty="0">
                          <a:solidFill>
                            <a:schemeClr val="lt1"/>
                          </a:solidFill>
                          <a:effectLst/>
                          <a:latin typeface="+mn-lt"/>
                          <a:ea typeface="+mn-ea"/>
                          <a:cs typeface="+mn-cs"/>
                        </a:rPr>
                        <a:t>print("{0:*&gt;5}".format(7))   #</a:t>
                      </a:r>
                      <a:r>
                        <a:rPr lang="zh-CN" altLang="en-US" sz="1600" b="1" kern="1200" dirty="0">
                          <a:solidFill>
                            <a:schemeClr val="lt1"/>
                          </a:solidFill>
                          <a:effectLst/>
                          <a:latin typeface="+mn-lt"/>
                          <a:ea typeface="+mn-ea"/>
                          <a:cs typeface="+mn-cs"/>
                        </a:rPr>
                        <a:t>填充字符为*</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右对齐</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宽度</a:t>
                      </a:r>
                      <a:r>
                        <a:rPr lang="en-US" altLang="zh-CN" sz="1600" b="1" kern="1200" dirty="0">
                          <a:solidFill>
                            <a:schemeClr val="lt1"/>
                          </a:solidFill>
                          <a:effectLst/>
                          <a:latin typeface="+mn-lt"/>
                          <a:ea typeface="+mn-ea"/>
                          <a:cs typeface="+mn-cs"/>
                        </a:rPr>
                        <a:t>5</a:t>
                      </a:r>
                    </a:p>
                    <a:p>
                      <a:r>
                        <a:rPr lang="en-US" altLang="zh-CN" sz="1600" b="1" kern="1200" dirty="0">
                          <a:solidFill>
                            <a:schemeClr val="lt1"/>
                          </a:solidFill>
                          <a:effectLst/>
                          <a:latin typeface="+mn-lt"/>
                          <a:ea typeface="+mn-ea"/>
                          <a:cs typeface="+mn-cs"/>
                        </a:rPr>
                        <a:t>print("{0:*&lt;5}".format(7))   #</a:t>
                      </a:r>
                      <a:r>
                        <a:rPr lang="zh-CN" altLang="en-US" sz="1600" b="1" kern="1200" dirty="0">
                          <a:solidFill>
                            <a:schemeClr val="lt1"/>
                          </a:solidFill>
                          <a:effectLst/>
                          <a:latin typeface="+mn-lt"/>
                          <a:ea typeface="+mn-ea"/>
                          <a:cs typeface="+mn-cs"/>
                        </a:rPr>
                        <a:t>填充字符为*</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左对齐</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宽度</a:t>
                      </a:r>
                      <a:r>
                        <a:rPr lang="en-US" altLang="zh-CN" sz="1600" b="1" kern="1200" dirty="0">
                          <a:solidFill>
                            <a:schemeClr val="lt1"/>
                          </a:solidFill>
                          <a:effectLst/>
                          <a:latin typeface="+mn-lt"/>
                          <a:ea typeface="+mn-ea"/>
                          <a:cs typeface="+mn-cs"/>
                        </a:rPr>
                        <a:t>5</a:t>
                      </a:r>
                    </a:p>
                    <a:p>
                      <a:r>
                        <a:rPr lang="en-US" altLang="zh-CN" sz="1600" b="1" kern="1200" dirty="0">
                          <a:solidFill>
                            <a:schemeClr val="lt1"/>
                          </a:solidFill>
                          <a:effectLst/>
                          <a:latin typeface="+mn-lt"/>
                          <a:ea typeface="+mn-ea"/>
                          <a:cs typeface="+mn-cs"/>
                        </a:rPr>
                        <a:t>print("{0:*^5}".format(7))   #</a:t>
                      </a:r>
                      <a:r>
                        <a:rPr lang="zh-CN" altLang="en-US" sz="1600" b="1" kern="1200" dirty="0">
                          <a:solidFill>
                            <a:schemeClr val="lt1"/>
                          </a:solidFill>
                          <a:effectLst/>
                          <a:latin typeface="+mn-lt"/>
                          <a:ea typeface="+mn-ea"/>
                          <a:cs typeface="+mn-cs"/>
                        </a:rPr>
                        <a:t>填充字符为*</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中间对齐</a:t>
                      </a:r>
                      <a:r>
                        <a:rPr lang="en-US" altLang="zh-CN" sz="1600" b="1" kern="1200" dirty="0">
                          <a:solidFill>
                            <a:schemeClr val="lt1"/>
                          </a:solidFill>
                          <a:effectLst/>
                          <a:latin typeface="+mn-lt"/>
                          <a:ea typeface="+mn-ea"/>
                          <a:cs typeface="+mn-cs"/>
                        </a:rPr>
                        <a:t>+</a:t>
                      </a:r>
                      <a:r>
                        <a:rPr lang="zh-CN" altLang="en-US" sz="1600" b="1" kern="1200" dirty="0">
                          <a:solidFill>
                            <a:schemeClr val="lt1"/>
                          </a:solidFill>
                          <a:effectLst/>
                          <a:latin typeface="+mn-lt"/>
                          <a:ea typeface="+mn-ea"/>
                          <a:cs typeface="+mn-cs"/>
                        </a:rPr>
                        <a:t>宽度</a:t>
                      </a:r>
                      <a:r>
                        <a:rPr lang="en-US" altLang="zh-CN" sz="1600" b="1" kern="1200" dirty="0">
                          <a:solidFill>
                            <a:schemeClr val="lt1"/>
                          </a:solidFill>
                          <a:effectLst/>
                          <a:latin typeface="+mn-lt"/>
                          <a:ea typeface="+mn-ea"/>
                          <a:cs typeface="+mn-cs"/>
                        </a:rPr>
                        <a:t>5</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1944023A-C7BD-49E6-AEFB-05A77089DE1B}"/>
              </a:ext>
            </a:extLst>
          </p:cNvPr>
          <p:cNvSpPr/>
          <p:nvPr/>
        </p:nvSpPr>
        <p:spPr>
          <a:xfrm>
            <a:off x="1126485" y="5222973"/>
            <a:ext cx="9982200" cy="1077218"/>
          </a:xfrm>
          <a:prstGeom prst="rect">
            <a:avLst/>
          </a:prstGeom>
        </p:spPr>
        <p:txBody>
          <a:bodyPr wrap="square">
            <a:spAutoFit/>
          </a:bodyPr>
          <a:lstStyle/>
          <a:p>
            <a:r>
              <a:rPr lang="en-US" altLang="zh-CN" sz="1600" dirty="0">
                <a:latin typeface="Consolas" panose="020B0609020204030204" pitchFamily="49" charset="0"/>
              </a:rPr>
              <a:t> 7</a:t>
            </a:r>
          </a:p>
          <a:p>
            <a:r>
              <a:rPr lang="en-US" altLang="zh-CN" sz="1600" dirty="0">
                <a:latin typeface="Consolas" panose="020B0609020204030204" pitchFamily="49" charset="0"/>
              </a:rPr>
              <a:t>****7</a:t>
            </a:r>
          </a:p>
          <a:p>
            <a:r>
              <a:rPr lang="en-US" altLang="zh-CN" sz="1600" dirty="0">
                <a:latin typeface="Consolas" panose="020B0609020204030204" pitchFamily="49" charset="0"/>
              </a:rPr>
              <a:t>7****</a:t>
            </a:r>
          </a:p>
          <a:p>
            <a:r>
              <a:rPr lang="en-US" altLang="zh-CN" sz="1600" dirty="0">
                <a:latin typeface="Consolas" panose="020B0609020204030204" pitchFamily="49" charset="0"/>
              </a:rPr>
              <a:t>**7**</a:t>
            </a:r>
          </a:p>
        </p:txBody>
      </p:sp>
    </p:spTree>
    <p:extLst>
      <p:ext uri="{BB962C8B-B14F-4D97-AF65-F5344CB8AC3E}">
        <p14:creationId xmlns:p14="http://schemas.microsoft.com/office/powerpoint/2010/main" val="228200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8" name="Content Placeholder 13">
            <a:extLst>
              <a:ext uri="{FF2B5EF4-FFF2-40B4-BE49-F238E27FC236}">
                <a16:creationId xmlns:a16="http://schemas.microsoft.com/office/drawing/2014/main" id="{DF463D9D-1BE3-4E35-B636-2F2805F149A5}"/>
              </a:ext>
            </a:extLst>
          </p:cNvPr>
          <p:cNvSpPr txBox="1">
            <a:spLocks/>
          </p:cNvSpPr>
          <p:nvPr/>
        </p:nvSpPr>
        <p:spPr>
          <a:xfrm>
            <a:off x="1104140" y="1869640"/>
            <a:ext cx="10173459" cy="138104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342900" indent="-342900" algn="just">
              <a:lnSpc>
                <a:spcPct val="150000"/>
              </a:lnSpc>
              <a:spcBef>
                <a:spcPts val="0"/>
              </a:spcBef>
              <a:buFont typeface="+mj-ea"/>
              <a:buAutoNum type="circleNumDbPlain" startAt="4"/>
            </a:pPr>
            <a:r>
              <a:rPr lang="zh-CN" altLang="en-US" sz="1800" dirty="0"/>
              <a:t>精度与类型</a:t>
            </a:r>
          </a:p>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精度由小数点（</a:t>
            </a:r>
            <a:r>
              <a:rPr lang="en-US" altLang="zh-CN" sz="1800" dirty="0"/>
              <a:t>.</a:t>
            </a:r>
            <a:r>
              <a:rPr lang="zh-CN" altLang="en-US" sz="1800" dirty="0"/>
              <a:t>）开头，对于浮点数，精度表示小数部分输出的有效位数。对于字符串，精度表示输出的最大长度。例如：</a:t>
            </a: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p:txBody>
      </p:sp>
      <p:graphicFrame>
        <p:nvGraphicFramePr>
          <p:cNvPr id="10" name="表格 9">
            <a:extLst>
              <a:ext uri="{FF2B5EF4-FFF2-40B4-BE49-F238E27FC236}">
                <a16:creationId xmlns:a16="http://schemas.microsoft.com/office/drawing/2014/main" id="{2BE8E167-83A1-4405-8A83-EBE5CF4A4CFB}"/>
              </a:ext>
            </a:extLst>
          </p:cNvPr>
          <p:cNvGraphicFramePr>
            <a:graphicFrameLocks noGrp="1"/>
          </p:cNvGraphicFramePr>
          <p:nvPr>
            <p:extLst>
              <p:ext uri="{D42A27DB-BD31-4B8C-83A1-F6EECF244321}">
                <p14:modId xmlns:p14="http://schemas.microsoft.com/office/powerpoint/2010/main" val="4033140592"/>
              </p:ext>
            </p:extLst>
          </p:nvPr>
        </p:nvGraphicFramePr>
        <p:xfrm>
          <a:off x="1081797" y="3155304"/>
          <a:ext cx="9937512" cy="82296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19550">
                <a:tc>
                  <a:txBody>
                    <a:bodyPr/>
                    <a:lstStyle/>
                    <a:p>
                      <a:r>
                        <a:rPr lang="en-US" altLang="zh-CN" sz="1600" b="1" kern="1200" dirty="0">
                          <a:solidFill>
                            <a:schemeClr val="lt1"/>
                          </a:solidFill>
                          <a:effectLst/>
                          <a:latin typeface="+mn-lt"/>
                          <a:ea typeface="+mn-ea"/>
                          <a:cs typeface="+mn-cs"/>
                        </a:rPr>
                        <a:t>print("{0:.2f}".format(12345.67890))</a:t>
                      </a:r>
                    </a:p>
                    <a:p>
                      <a:r>
                        <a:rPr lang="en-US" altLang="zh-CN" sz="1600" b="1" kern="1200" dirty="0">
                          <a:solidFill>
                            <a:schemeClr val="lt1"/>
                          </a:solidFill>
                          <a:effectLst/>
                          <a:latin typeface="+mn-lt"/>
                          <a:ea typeface="+mn-ea"/>
                          <a:cs typeface="+mn-cs"/>
                        </a:rPr>
                        <a:t>print("{0:H^20.3f}".format(12345.67890))</a:t>
                      </a:r>
                    </a:p>
                    <a:p>
                      <a:r>
                        <a:rPr lang="en-US" altLang="zh-CN" sz="1600" b="1" kern="1200" dirty="0">
                          <a:solidFill>
                            <a:schemeClr val="lt1"/>
                          </a:solidFill>
                          <a:effectLst/>
                          <a:latin typeface="+mn-lt"/>
                          <a:ea typeface="+mn-ea"/>
                          <a:cs typeface="+mn-cs"/>
                        </a:rPr>
                        <a:t>print("{0:.4}".format("PYTHON"))</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1944023A-C7BD-49E6-AEFB-05A77089DE1B}"/>
              </a:ext>
            </a:extLst>
          </p:cNvPr>
          <p:cNvSpPr/>
          <p:nvPr/>
        </p:nvSpPr>
        <p:spPr>
          <a:xfrm>
            <a:off x="1081797" y="3927982"/>
            <a:ext cx="9982200" cy="830997"/>
          </a:xfrm>
          <a:prstGeom prst="rect">
            <a:avLst/>
          </a:prstGeom>
        </p:spPr>
        <p:txBody>
          <a:bodyPr wrap="square">
            <a:spAutoFit/>
          </a:bodyPr>
          <a:lstStyle/>
          <a:p>
            <a:r>
              <a:rPr lang="en-US" altLang="zh-CN" sz="1600" dirty="0">
                <a:latin typeface="Consolas" panose="020B0609020204030204" pitchFamily="49" charset="0"/>
              </a:rPr>
              <a:t>12345.68</a:t>
            </a:r>
          </a:p>
          <a:p>
            <a:r>
              <a:rPr lang="en-US" altLang="zh-CN" sz="1600" dirty="0">
                <a:latin typeface="Consolas" panose="020B0609020204030204" pitchFamily="49" charset="0"/>
              </a:rPr>
              <a:t>HHHHH12345.679HHHHHH</a:t>
            </a:r>
          </a:p>
          <a:p>
            <a:r>
              <a:rPr lang="en-US" altLang="zh-CN" sz="1600" dirty="0">
                <a:latin typeface="Consolas" panose="020B0609020204030204" pitchFamily="49" charset="0"/>
              </a:rPr>
              <a:t>PYTH</a:t>
            </a:r>
          </a:p>
        </p:txBody>
      </p:sp>
      <p:sp>
        <p:nvSpPr>
          <p:cNvPr id="7" name="Content Placeholder 13">
            <a:extLst>
              <a:ext uri="{FF2B5EF4-FFF2-40B4-BE49-F238E27FC236}">
                <a16:creationId xmlns:a16="http://schemas.microsoft.com/office/drawing/2014/main" id="{215B9FE4-4C95-4EEF-B1BB-00FEE95C82BF}"/>
              </a:ext>
            </a:extLst>
          </p:cNvPr>
          <p:cNvSpPr txBox="1">
            <a:spLocks/>
          </p:cNvSpPr>
          <p:nvPr/>
        </p:nvSpPr>
        <p:spPr>
          <a:xfrm>
            <a:off x="1081797" y="4655565"/>
            <a:ext cx="10173459" cy="2202436"/>
          </a:xfrm>
          <a:prstGeom prst="rect">
            <a:avLst/>
          </a:prstGeom>
        </p:spPr>
        <p:txBody>
          <a:bodyPr>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类型表示输出整数和浮点数类型的格式规则。对于整数类型，输出格式包括</a:t>
            </a:r>
            <a:r>
              <a:rPr lang="en-US" altLang="zh-CN" sz="1800" dirty="0"/>
              <a:t>6 </a:t>
            </a:r>
            <a:r>
              <a:rPr lang="zh-CN" altLang="en-US" sz="1800" dirty="0"/>
              <a:t>种：</a:t>
            </a:r>
          </a:p>
          <a:p>
            <a:pPr marL="742950" lvl="2" indent="-285750" algn="just">
              <a:lnSpc>
                <a:spcPct val="150000"/>
              </a:lnSpc>
              <a:spcBef>
                <a:spcPts val="0"/>
              </a:spcBef>
            </a:pPr>
            <a:r>
              <a:rPr lang="en-US" altLang="zh-CN" sz="1300" dirty="0"/>
              <a:t>b</a:t>
            </a:r>
            <a:r>
              <a:rPr lang="zh-CN" altLang="en-US" sz="1300" dirty="0"/>
              <a:t>：输出整数的二进制方式；</a:t>
            </a:r>
          </a:p>
          <a:p>
            <a:pPr marL="742950" lvl="2" indent="-285750" algn="just">
              <a:lnSpc>
                <a:spcPct val="150000"/>
              </a:lnSpc>
              <a:spcBef>
                <a:spcPts val="0"/>
              </a:spcBef>
            </a:pPr>
            <a:r>
              <a:rPr lang="en-US" altLang="zh-CN" sz="1300" dirty="0"/>
              <a:t>c</a:t>
            </a:r>
            <a:r>
              <a:rPr lang="zh-CN" altLang="en-US" sz="1300" dirty="0"/>
              <a:t>：输出整数对应的 </a:t>
            </a:r>
            <a:r>
              <a:rPr lang="en-US" altLang="zh-CN" sz="1300" dirty="0"/>
              <a:t>Unicode </a:t>
            </a:r>
            <a:r>
              <a:rPr lang="zh-CN" altLang="en-US" sz="1300" dirty="0"/>
              <a:t>字符；</a:t>
            </a:r>
          </a:p>
          <a:p>
            <a:pPr marL="742950" lvl="2" indent="-285750" algn="just">
              <a:lnSpc>
                <a:spcPct val="150000"/>
              </a:lnSpc>
              <a:spcBef>
                <a:spcPts val="0"/>
              </a:spcBef>
            </a:pPr>
            <a:r>
              <a:rPr lang="en-US" altLang="zh-CN" sz="1300" dirty="0"/>
              <a:t>d</a:t>
            </a:r>
            <a:r>
              <a:rPr lang="zh-CN" altLang="en-US" sz="1300" dirty="0"/>
              <a:t>：输出整数的十进制方式；</a:t>
            </a:r>
          </a:p>
          <a:p>
            <a:pPr marL="742950" lvl="2" indent="-285750" algn="just">
              <a:lnSpc>
                <a:spcPct val="150000"/>
              </a:lnSpc>
              <a:spcBef>
                <a:spcPts val="0"/>
              </a:spcBef>
            </a:pPr>
            <a:r>
              <a:rPr lang="en-US" altLang="zh-CN" sz="1300" dirty="0"/>
              <a:t>o</a:t>
            </a:r>
            <a:r>
              <a:rPr lang="zh-CN" altLang="en-US" sz="1300" dirty="0"/>
              <a:t>：输出整数的八进制方式；</a:t>
            </a:r>
          </a:p>
          <a:p>
            <a:pPr marL="742950" lvl="2" indent="-285750" algn="just">
              <a:lnSpc>
                <a:spcPct val="150000"/>
              </a:lnSpc>
              <a:spcBef>
                <a:spcPts val="0"/>
              </a:spcBef>
            </a:pPr>
            <a:r>
              <a:rPr lang="en-US" altLang="zh-CN" sz="1300" dirty="0"/>
              <a:t>x</a:t>
            </a:r>
            <a:r>
              <a:rPr lang="zh-CN" altLang="en-US" sz="1300" dirty="0"/>
              <a:t>：输出整数的小写十六进制方式；</a:t>
            </a:r>
          </a:p>
          <a:p>
            <a:pPr marL="742950" lvl="2" indent="-285750" algn="just">
              <a:lnSpc>
                <a:spcPct val="150000"/>
              </a:lnSpc>
              <a:spcBef>
                <a:spcPts val="0"/>
              </a:spcBef>
            </a:pPr>
            <a:r>
              <a:rPr lang="en-US" altLang="zh-CN" sz="1300" dirty="0"/>
              <a:t>X</a:t>
            </a:r>
            <a:r>
              <a:rPr lang="zh-CN" altLang="en-US" sz="1300" dirty="0"/>
              <a:t>：输出整数的大写十六进制方式；</a:t>
            </a: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919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8" name="Content Placeholder 13">
            <a:extLst>
              <a:ext uri="{FF2B5EF4-FFF2-40B4-BE49-F238E27FC236}">
                <a16:creationId xmlns:a16="http://schemas.microsoft.com/office/drawing/2014/main" id="{DF463D9D-1BE3-4E35-B636-2F2805F149A5}"/>
              </a:ext>
            </a:extLst>
          </p:cNvPr>
          <p:cNvSpPr txBox="1">
            <a:spLocks/>
          </p:cNvSpPr>
          <p:nvPr/>
        </p:nvSpPr>
        <p:spPr>
          <a:xfrm>
            <a:off x="1104140" y="1869640"/>
            <a:ext cx="10173459" cy="2168960"/>
          </a:xfrm>
          <a:prstGeom prst="rect">
            <a:avLst/>
          </a:prstGeom>
        </p:spPr>
        <p:txBody>
          <a:bodyPr>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342900" indent="-342900" algn="just">
              <a:lnSpc>
                <a:spcPct val="150000"/>
              </a:lnSpc>
              <a:spcBef>
                <a:spcPts val="0"/>
              </a:spcBef>
              <a:buFont typeface="+mj-ea"/>
              <a:buAutoNum type="circleNumDbPlain" startAt="4"/>
            </a:pPr>
            <a:r>
              <a:rPr lang="zh-CN" altLang="en-US" sz="1800" dirty="0"/>
              <a:t>精度与类型</a:t>
            </a:r>
          </a:p>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对于浮点类型，输出格式包括</a:t>
            </a:r>
            <a:r>
              <a:rPr lang="en-US" altLang="zh-CN" sz="1800" dirty="0"/>
              <a:t>4</a:t>
            </a:r>
            <a:r>
              <a:rPr lang="zh-CN" altLang="en-US" sz="1800" dirty="0"/>
              <a:t>种：</a:t>
            </a:r>
            <a:endParaRPr lang="en-US" altLang="zh-CN" sz="1800" dirty="0"/>
          </a:p>
          <a:p>
            <a:pPr lvl="1" algn="just">
              <a:lnSpc>
                <a:spcPct val="150000"/>
              </a:lnSpc>
              <a:spcBef>
                <a:spcPts val="0"/>
              </a:spcBef>
            </a:pPr>
            <a:r>
              <a:rPr lang="en-US" altLang="zh-CN" sz="1500" dirty="0"/>
              <a:t>e: </a:t>
            </a:r>
            <a:r>
              <a:rPr lang="zh-CN" altLang="en-US" sz="1500" dirty="0"/>
              <a:t>输出浮点数对应的小写字母 </a:t>
            </a:r>
            <a:r>
              <a:rPr lang="en-US" altLang="zh-CN" sz="1500" dirty="0"/>
              <a:t>e </a:t>
            </a:r>
            <a:r>
              <a:rPr lang="zh-CN" altLang="en-US" sz="1500" dirty="0"/>
              <a:t>的指数形式；</a:t>
            </a:r>
          </a:p>
          <a:p>
            <a:pPr lvl="1" algn="just">
              <a:lnSpc>
                <a:spcPct val="150000"/>
              </a:lnSpc>
              <a:spcBef>
                <a:spcPts val="0"/>
              </a:spcBef>
            </a:pPr>
            <a:r>
              <a:rPr lang="en-US" altLang="zh-CN" sz="1500" dirty="0"/>
              <a:t>E: </a:t>
            </a:r>
            <a:r>
              <a:rPr lang="zh-CN" altLang="en-US" sz="1500" dirty="0"/>
              <a:t>输出浮点数对应的大写字母 </a:t>
            </a:r>
            <a:r>
              <a:rPr lang="en-US" altLang="zh-CN" sz="1500" dirty="0"/>
              <a:t>E </a:t>
            </a:r>
            <a:r>
              <a:rPr lang="zh-CN" altLang="en-US" sz="1500" dirty="0"/>
              <a:t>的指数形式；</a:t>
            </a:r>
          </a:p>
          <a:p>
            <a:pPr lvl="1" algn="just">
              <a:lnSpc>
                <a:spcPct val="150000"/>
              </a:lnSpc>
              <a:spcBef>
                <a:spcPts val="0"/>
              </a:spcBef>
            </a:pPr>
            <a:r>
              <a:rPr lang="en-US" altLang="zh-CN" sz="1500" dirty="0"/>
              <a:t>f: </a:t>
            </a:r>
            <a:r>
              <a:rPr lang="zh-CN" altLang="en-US" sz="1500" dirty="0"/>
              <a:t>输出浮点数的标准浮点形式；</a:t>
            </a:r>
          </a:p>
          <a:p>
            <a:pPr lvl="1" algn="just">
              <a:lnSpc>
                <a:spcPct val="150000"/>
              </a:lnSpc>
              <a:spcBef>
                <a:spcPts val="0"/>
              </a:spcBef>
            </a:pPr>
            <a:r>
              <a:rPr lang="en-US" altLang="zh-CN" sz="1500" dirty="0"/>
              <a:t>%: </a:t>
            </a:r>
            <a:r>
              <a:rPr lang="zh-CN" altLang="en-US" sz="1500" dirty="0"/>
              <a:t>输出浮点数的百分形式。</a:t>
            </a:r>
          </a:p>
          <a:p>
            <a:pPr marL="0" indent="0" algn="just">
              <a:lnSpc>
                <a:spcPct val="150000"/>
              </a:lnSpc>
              <a:spcBef>
                <a:spcPts val="0"/>
              </a:spcBef>
              <a:buNone/>
            </a:pPr>
            <a:endParaRPr lang="en-US" altLang="zh-CN" sz="1800" dirty="0">
              <a:latin typeface="宋体" panose="02010600030101010101" pitchFamily="2" charset="-122"/>
              <a:ea typeface="宋体" panose="02010600030101010101" pitchFamily="2" charset="-122"/>
            </a:endParaRP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p:txBody>
      </p:sp>
      <p:graphicFrame>
        <p:nvGraphicFramePr>
          <p:cNvPr id="10" name="表格 9">
            <a:extLst>
              <a:ext uri="{FF2B5EF4-FFF2-40B4-BE49-F238E27FC236}">
                <a16:creationId xmlns:a16="http://schemas.microsoft.com/office/drawing/2014/main" id="{2BE8E167-83A1-4405-8A83-EBE5CF4A4CFB}"/>
              </a:ext>
            </a:extLst>
          </p:cNvPr>
          <p:cNvGraphicFramePr>
            <a:graphicFrameLocks noGrp="1"/>
          </p:cNvGraphicFramePr>
          <p:nvPr>
            <p:extLst>
              <p:ext uri="{D42A27DB-BD31-4B8C-83A1-F6EECF244321}">
                <p14:modId xmlns:p14="http://schemas.microsoft.com/office/powerpoint/2010/main" val="2351136860"/>
              </p:ext>
            </p:extLst>
          </p:nvPr>
        </p:nvGraphicFramePr>
        <p:xfrm>
          <a:off x="1081797" y="4086808"/>
          <a:ext cx="9937512" cy="591892"/>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591892">
                <a:tc>
                  <a:txBody>
                    <a:bodyPr/>
                    <a:lstStyle/>
                    <a:p>
                      <a:r>
                        <a:rPr lang="en-US" altLang="zh-CN" sz="1600" b="1" kern="1200" dirty="0">
                          <a:solidFill>
                            <a:schemeClr val="lt1"/>
                          </a:solidFill>
                          <a:effectLst/>
                          <a:latin typeface="+mn-lt"/>
                          <a:ea typeface="+mn-ea"/>
                          <a:cs typeface="+mn-cs"/>
                        </a:rPr>
                        <a:t>print("{0:e},{0:E},{0:f},{0:%}".format(3.14))</a:t>
                      </a:r>
                    </a:p>
                    <a:p>
                      <a:r>
                        <a:rPr lang="en-US" altLang="zh-CN" sz="1600" b="1" kern="1200" dirty="0">
                          <a:solidFill>
                            <a:schemeClr val="lt1"/>
                          </a:solidFill>
                          <a:effectLst/>
                          <a:latin typeface="+mn-lt"/>
                          <a:ea typeface="+mn-ea"/>
                          <a:cs typeface="+mn-cs"/>
                        </a:rPr>
                        <a:t>print("{0:.2e},{0:.2E},{0:.2f},{0:.2%}".format(3.14))</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1944023A-C7BD-49E6-AEFB-05A77089DE1B}"/>
              </a:ext>
            </a:extLst>
          </p:cNvPr>
          <p:cNvSpPr/>
          <p:nvPr/>
        </p:nvSpPr>
        <p:spPr>
          <a:xfrm>
            <a:off x="1037109" y="4731828"/>
            <a:ext cx="9982200" cy="584775"/>
          </a:xfrm>
          <a:prstGeom prst="rect">
            <a:avLst/>
          </a:prstGeom>
        </p:spPr>
        <p:txBody>
          <a:bodyPr wrap="square">
            <a:spAutoFit/>
          </a:bodyPr>
          <a:lstStyle/>
          <a:p>
            <a:r>
              <a:rPr lang="en-US" altLang="zh-CN" sz="1600" dirty="0">
                <a:latin typeface="Consolas" panose="020B0609020204030204" pitchFamily="49" charset="0"/>
              </a:rPr>
              <a:t>3.140000e+00,3.140000E+00,3.140000,314.000000%</a:t>
            </a:r>
          </a:p>
          <a:p>
            <a:r>
              <a:rPr lang="en-US" altLang="zh-CN" sz="1600" dirty="0">
                <a:latin typeface="Consolas" panose="020B0609020204030204" pitchFamily="49" charset="0"/>
              </a:rPr>
              <a:t>3.14e+00,3.14E+00,3.14,314.00%</a:t>
            </a:r>
          </a:p>
        </p:txBody>
      </p:sp>
      <p:sp>
        <p:nvSpPr>
          <p:cNvPr id="12" name="Content Placeholder 13">
            <a:extLst>
              <a:ext uri="{FF2B5EF4-FFF2-40B4-BE49-F238E27FC236}">
                <a16:creationId xmlns:a16="http://schemas.microsoft.com/office/drawing/2014/main" id="{28EB46D8-DB51-43B9-81AB-DD44E3225A51}"/>
              </a:ext>
            </a:extLst>
          </p:cNvPr>
          <p:cNvSpPr txBox="1">
            <a:spLocks/>
          </p:cNvSpPr>
          <p:nvPr/>
        </p:nvSpPr>
        <p:spPr>
          <a:xfrm>
            <a:off x="1081797" y="5255049"/>
            <a:ext cx="10173459" cy="151316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浮点数输出时尽量使用</a:t>
            </a:r>
            <a:r>
              <a:rPr lang="en-US" altLang="zh-CN" sz="1800" dirty="0"/>
              <a:t>&lt;.</a:t>
            </a:r>
            <a:r>
              <a:rPr lang="zh-CN" altLang="en-US" sz="1800" dirty="0"/>
              <a:t>精度</a:t>
            </a:r>
            <a:r>
              <a:rPr lang="en-US" altLang="zh-CN" sz="1800" dirty="0"/>
              <a:t>&gt;</a:t>
            </a:r>
            <a:r>
              <a:rPr lang="zh-CN" altLang="en-US" sz="1800" dirty="0"/>
              <a:t>表示小数部分的宽度，有助于用户更好地控制输出格式。</a:t>
            </a:r>
          </a:p>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solidFill>
                  <a:srgbClr val="FF0000"/>
                </a:solidFill>
              </a:rPr>
              <a:t>精度常与类型一起使用</a:t>
            </a:r>
            <a:r>
              <a:rPr lang="zh-CN" altLang="en-US" sz="1800" dirty="0">
                <a:latin typeface="宋体" panose="02010600030101010101" pitchFamily="2" charset="-122"/>
                <a:ea typeface="宋体" panose="02010600030101010101" pitchFamily="2" charset="-122"/>
              </a:rPr>
              <a:t>，</a:t>
            </a:r>
            <a:r>
              <a:rPr lang="zh-CN" altLang="en-US" sz="1800" dirty="0"/>
              <a:t>如</a:t>
            </a:r>
            <a:r>
              <a:rPr lang="en-US" altLang="zh-CN" sz="1800" dirty="0"/>
              <a:t>'{:.2f}'.format(321.33345)</a:t>
            </a:r>
            <a:r>
              <a:rPr lang="zh-CN" altLang="en-US" sz="1800" dirty="0"/>
              <a:t>输出为</a:t>
            </a:r>
            <a:r>
              <a:rPr lang="en-US" altLang="zh-CN" sz="1800" dirty="0"/>
              <a:t>321.33</a:t>
            </a:r>
            <a:r>
              <a:rPr lang="zh-CN" altLang="en-US" sz="1800" dirty="0"/>
              <a:t>，其中</a:t>
            </a:r>
            <a:r>
              <a:rPr lang="en-US" altLang="zh-CN" sz="1800" dirty="0"/>
              <a:t>.2</a:t>
            </a:r>
            <a:r>
              <a:rPr lang="zh-CN" altLang="en-US" sz="1800" dirty="0"/>
              <a:t>表示长度为</a:t>
            </a:r>
            <a:r>
              <a:rPr lang="en-US" altLang="zh-CN" sz="1800" dirty="0"/>
              <a:t>2</a:t>
            </a:r>
            <a:r>
              <a:rPr lang="zh-CN" altLang="en-US" sz="1800" dirty="0"/>
              <a:t>的精度，</a:t>
            </a:r>
            <a:r>
              <a:rPr lang="en-US" altLang="zh-CN" sz="1800" dirty="0"/>
              <a:t>f</a:t>
            </a:r>
            <a:r>
              <a:rPr lang="zh-CN" altLang="en-US" sz="1800" dirty="0"/>
              <a:t>表示</a:t>
            </a:r>
            <a:r>
              <a:rPr lang="en-US" altLang="zh-CN" sz="1800" dirty="0"/>
              <a:t>float</a:t>
            </a:r>
            <a:r>
              <a:rPr lang="zh-CN" altLang="en-US" sz="1800" dirty="0"/>
              <a:t>类型。</a:t>
            </a:r>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7832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304156"/>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dirty="0"/>
              <a:t>5.</a:t>
            </a:r>
            <a:r>
              <a:rPr lang="zh-CN" altLang="en-US" dirty="0"/>
              <a:t>字符串格式化</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3.6 </a:t>
            </a:r>
            <a:r>
              <a:rPr lang="zh-CN" altLang="en-US" dirty="0"/>
              <a:t>字符串类型的基本操作</a:t>
            </a:r>
          </a:p>
        </p:txBody>
      </p:sp>
      <p:sp>
        <p:nvSpPr>
          <p:cNvPr id="8" name="Content Placeholder 13">
            <a:extLst>
              <a:ext uri="{FF2B5EF4-FFF2-40B4-BE49-F238E27FC236}">
                <a16:creationId xmlns:a16="http://schemas.microsoft.com/office/drawing/2014/main" id="{DF463D9D-1BE3-4E35-B636-2F2805F149A5}"/>
              </a:ext>
            </a:extLst>
          </p:cNvPr>
          <p:cNvSpPr txBox="1">
            <a:spLocks/>
          </p:cNvSpPr>
          <p:nvPr/>
        </p:nvSpPr>
        <p:spPr>
          <a:xfrm>
            <a:off x="1104140" y="1869640"/>
            <a:ext cx="10173459" cy="102921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00050" indent="-400050" algn="just">
              <a:lnSpc>
                <a:spcPct val="150000"/>
              </a:lnSpc>
              <a:spcBef>
                <a:spcPts val="0"/>
              </a:spcBef>
              <a:buFont typeface="+mj-ea"/>
              <a:buAutoNum type="circleNumDbPlain" startAt="5"/>
            </a:pPr>
            <a:r>
              <a:rPr lang="zh-CN" altLang="en-US" sz="1800" dirty="0"/>
              <a:t>千位分隔符</a:t>
            </a:r>
            <a:endParaRPr lang="en-US" altLang="zh-CN" sz="1800" dirty="0"/>
          </a:p>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en-US" altLang="zh-CN" sz="1800" dirty="0"/>
              <a:t>&lt;</a:t>
            </a:r>
            <a:r>
              <a:rPr lang="zh-CN" altLang="en-US" sz="1800" dirty="0"/>
              <a:t>格式控制标记</a:t>
            </a:r>
            <a:r>
              <a:rPr lang="en-US" altLang="zh-CN" sz="1800" dirty="0"/>
              <a:t>&gt;</a:t>
            </a:r>
            <a:r>
              <a:rPr lang="zh-CN" altLang="en-US" sz="1800" dirty="0"/>
              <a:t>中逗号（，）用于</a:t>
            </a:r>
            <a:r>
              <a:rPr lang="zh-CN" altLang="en-US" sz="1800" dirty="0">
                <a:solidFill>
                  <a:srgbClr val="FF0000"/>
                </a:solidFill>
              </a:rPr>
              <a:t>显示数字的千位分隔符</a:t>
            </a:r>
            <a:r>
              <a:rPr lang="zh-CN" altLang="en-US" sz="1800" dirty="0"/>
              <a:t>，例如：</a:t>
            </a:r>
            <a:endParaRPr lang="en-US" altLang="zh-CN" sz="1800" dirty="0"/>
          </a:p>
          <a:p>
            <a:pPr marL="0" indent="0" algn="just">
              <a:lnSpc>
                <a:spcPct val="150000"/>
              </a:lnSpc>
              <a:spcBef>
                <a:spcPts val="0"/>
              </a:spcBef>
              <a:buNone/>
            </a:pPr>
            <a:endParaRPr lang="en-US" altLang="zh-CN" sz="1800" b="1" dirty="0">
              <a:latin typeface="宋体" panose="02010600030101010101" pitchFamily="2" charset="-122"/>
              <a:ea typeface="宋体" panose="02010600030101010101" pitchFamily="2" charset="-122"/>
            </a:endParaRPr>
          </a:p>
        </p:txBody>
      </p:sp>
      <p:graphicFrame>
        <p:nvGraphicFramePr>
          <p:cNvPr id="10" name="表格 9">
            <a:extLst>
              <a:ext uri="{FF2B5EF4-FFF2-40B4-BE49-F238E27FC236}">
                <a16:creationId xmlns:a16="http://schemas.microsoft.com/office/drawing/2014/main" id="{2BE8E167-83A1-4405-8A83-EBE5CF4A4CFB}"/>
              </a:ext>
            </a:extLst>
          </p:cNvPr>
          <p:cNvGraphicFramePr>
            <a:graphicFrameLocks noGrp="1"/>
          </p:cNvGraphicFramePr>
          <p:nvPr>
            <p:extLst>
              <p:ext uri="{D42A27DB-BD31-4B8C-83A1-F6EECF244321}">
                <p14:modId xmlns:p14="http://schemas.microsoft.com/office/powerpoint/2010/main" val="3304872433"/>
              </p:ext>
            </p:extLst>
          </p:nvPr>
        </p:nvGraphicFramePr>
        <p:xfrm>
          <a:off x="1148829" y="2834179"/>
          <a:ext cx="9937512" cy="73152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719550">
                <a:tc>
                  <a:txBody>
                    <a:bodyPr/>
                    <a:lstStyle/>
                    <a:p>
                      <a:r>
                        <a:rPr lang="en-US" altLang="zh-CN" sz="1400" b="1" kern="1200" dirty="0">
                          <a:solidFill>
                            <a:schemeClr val="lt1"/>
                          </a:solidFill>
                          <a:effectLst/>
                          <a:latin typeface="+mn-lt"/>
                          <a:ea typeface="+mn-ea"/>
                          <a:cs typeface="+mn-cs"/>
                        </a:rPr>
                        <a:t>print("{:,}".format(1234567890))</a:t>
                      </a:r>
                    </a:p>
                    <a:p>
                      <a:r>
                        <a:rPr lang="en-US" altLang="zh-CN" sz="1400" b="1" kern="1200" dirty="0">
                          <a:solidFill>
                            <a:schemeClr val="lt1"/>
                          </a:solidFill>
                          <a:effectLst/>
                          <a:latin typeface="+mn-lt"/>
                          <a:ea typeface="+mn-ea"/>
                          <a:cs typeface="+mn-cs"/>
                        </a:rPr>
                        <a:t>print("{0:-^20}".format(1234567890))</a:t>
                      </a:r>
                    </a:p>
                    <a:p>
                      <a:r>
                        <a:rPr lang="en-US" altLang="zh-CN" sz="1400" b="1" kern="1200" dirty="0">
                          <a:solidFill>
                            <a:schemeClr val="lt1"/>
                          </a:solidFill>
                          <a:effectLst/>
                          <a:latin typeface="+mn-lt"/>
                          <a:ea typeface="+mn-ea"/>
                          <a:cs typeface="+mn-cs"/>
                        </a:rPr>
                        <a:t>print("{0:-^20,}".format(12345.67890))</a:t>
                      </a:r>
                    </a:p>
                  </a:txBody>
                  <a:tcPr/>
                </a:tc>
                <a:extLst>
                  <a:ext uri="{0D108BD9-81ED-4DB2-BD59-A6C34878D82A}">
                    <a16:rowId xmlns:a16="http://schemas.microsoft.com/office/drawing/2014/main" val="3026568749"/>
                  </a:ext>
                </a:extLst>
              </a:tr>
            </a:tbl>
          </a:graphicData>
        </a:graphic>
      </p:graphicFrame>
      <p:sp>
        <p:nvSpPr>
          <p:cNvPr id="11" name="矩形 10">
            <a:extLst>
              <a:ext uri="{FF2B5EF4-FFF2-40B4-BE49-F238E27FC236}">
                <a16:creationId xmlns:a16="http://schemas.microsoft.com/office/drawing/2014/main" id="{1944023A-C7BD-49E6-AEFB-05A77089DE1B}"/>
              </a:ext>
            </a:extLst>
          </p:cNvPr>
          <p:cNvSpPr/>
          <p:nvPr/>
        </p:nvSpPr>
        <p:spPr>
          <a:xfrm>
            <a:off x="1104140" y="3563949"/>
            <a:ext cx="9982200" cy="738664"/>
          </a:xfrm>
          <a:prstGeom prst="rect">
            <a:avLst/>
          </a:prstGeom>
        </p:spPr>
        <p:txBody>
          <a:bodyPr wrap="square">
            <a:spAutoFit/>
          </a:bodyPr>
          <a:lstStyle/>
          <a:p>
            <a:r>
              <a:rPr lang="en-US" altLang="zh-CN" sz="1400" dirty="0">
                <a:latin typeface="Consolas" panose="020B0609020204030204" pitchFamily="49" charset="0"/>
              </a:rPr>
              <a:t>1,234,567,890</a:t>
            </a:r>
          </a:p>
          <a:p>
            <a:r>
              <a:rPr lang="en-US" altLang="zh-CN" sz="1400" dirty="0">
                <a:latin typeface="Consolas" panose="020B0609020204030204" pitchFamily="49" charset="0"/>
              </a:rPr>
              <a:t>-----1234567890-----</a:t>
            </a:r>
          </a:p>
          <a:p>
            <a:r>
              <a:rPr lang="en-US" altLang="zh-CN" sz="1400" dirty="0">
                <a:latin typeface="Consolas" panose="020B0609020204030204" pitchFamily="49" charset="0"/>
              </a:rPr>
              <a:t>----12,345.6789-----</a:t>
            </a:r>
          </a:p>
        </p:txBody>
      </p:sp>
      <p:sp>
        <p:nvSpPr>
          <p:cNvPr id="12" name="Content Placeholder 13">
            <a:extLst>
              <a:ext uri="{FF2B5EF4-FFF2-40B4-BE49-F238E27FC236}">
                <a16:creationId xmlns:a16="http://schemas.microsoft.com/office/drawing/2014/main" id="{28EB46D8-DB51-43B9-81AB-DD44E3225A51}"/>
              </a:ext>
            </a:extLst>
          </p:cNvPr>
          <p:cNvSpPr txBox="1">
            <a:spLocks/>
          </p:cNvSpPr>
          <p:nvPr/>
        </p:nvSpPr>
        <p:spPr>
          <a:xfrm>
            <a:off x="1030855" y="4302613"/>
            <a:ext cx="10173459" cy="86865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a:latin typeface="宋体" panose="02010600030101010101" pitchFamily="2" charset="-122"/>
                <a:ea typeface="宋体" panose="02010600030101010101" pitchFamily="2" charset="-122"/>
              </a:rPr>
              <a:t>    </a:t>
            </a:r>
            <a:r>
              <a:rPr lang="en-US" altLang="zh-CN" sz="1800" dirty="0"/>
              <a:t>format()</a:t>
            </a:r>
            <a:r>
              <a:rPr lang="zh-CN" altLang="en-US" sz="1800" dirty="0"/>
              <a:t>方法可以方便地连接不同类型的变量或内容，如果需要输出大括号，采用</a:t>
            </a:r>
            <a:r>
              <a:rPr lang="en-US" altLang="zh-CN" sz="1800" dirty="0"/>
              <a:t>{{}}</a:t>
            </a:r>
            <a:r>
              <a:rPr lang="zh-CN" altLang="en-US" sz="1800" dirty="0"/>
              <a:t>表示，例如：</a:t>
            </a:r>
            <a:endParaRPr lang="en-US" altLang="zh-CN" sz="1800" dirty="0"/>
          </a:p>
        </p:txBody>
      </p:sp>
      <p:graphicFrame>
        <p:nvGraphicFramePr>
          <p:cNvPr id="13" name="表格 12">
            <a:extLst>
              <a:ext uri="{FF2B5EF4-FFF2-40B4-BE49-F238E27FC236}">
                <a16:creationId xmlns:a16="http://schemas.microsoft.com/office/drawing/2014/main" id="{5E6E2115-20AE-4097-8C18-B5B0CD9AF849}"/>
              </a:ext>
            </a:extLst>
          </p:cNvPr>
          <p:cNvGraphicFramePr>
            <a:graphicFrameLocks noGrp="1"/>
          </p:cNvGraphicFramePr>
          <p:nvPr>
            <p:extLst>
              <p:ext uri="{D42A27DB-BD31-4B8C-83A1-F6EECF244321}">
                <p14:modId xmlns:p14="http://schemas.microsoft.com/office/powerpoint/2010/main" val="150980810"/>
              </p:ext>
            </p:extLst>
          </p:nvPr>
        </p:nvGraphicFramePr>
        <p:xfrm>
          <a:off x="1148828" y="5125644"/>
          <a:ext cx="9937512" cy="428200"/>
        </p:xfrm>
        <a:graphic>
          <a:graphicData uri="http://schemas.openxmlformats.org/drawingml/2006/table">
            <a:tbl>
              <a:tblPr firstRow="1" bandRow="1">
                <a:tableStyleId>{5C22544A-7EE6-4342-B048-85BDC9FD1C3A}</a:tableStyleId>
              </a:tblPr>
              <a:tblGrid>
                <a:gridCol w="9937512">
                  <a:extLst>
                    <a:ext uri="{9D8B030D-6E8A-4147-A177-3AD203B41FA5}">
                      <a16:colId xmlns:a16="http://schemas.microsoft.com/office/drawing/2014/main" val="1478211251"/>
                    </a:ext>
                  </a:extLst>
                </a:gridCol>
              </a:tblGrid>
              <a:tr h="428200">
                <a:tc>
                  <a:txBody>
                    <a:bodyPr/>
                    <a:lstStyle/>
                    <a:p>
                      <a:r>
                        <a:rPr lang="en-US" altLang="zh-CN" sz="1400" b="1" kern="1200" dirty="0">
                          <a:solidFill>
                            <a:schemeClr val="lt1"/>
                          </a:solidFill>
                          <a:effectLst/>
                          <a:latin typeface="+mn-lt"/>
                          <a:ea typeface="+mn-ea"/>
                          <a:cs typeface="+mn-cs"/>
                        </a:rPr>
                        <a:t>print("{{ Hello }} {0}".format(42))</a:t>
                      </a:r>
                    </a:p>
                  </a:txBody>
                  <a:tcPr/>
                </a:tc>
                <a:extLst>
                  <a:ext uri="{0D108BD9-81ED-4DB2-BD59-A6C34878D82A}">
                    <a16:rowId xmlns:a16="http://schemas.microsoft.com/office/drawing/2014/main" val="3026568749"/>
                  </a:ext>
                </a:extLst>
              </a:tr>
            </a:tbl>
          </a:graphicData>
        </a:graphic>
      </p:graphicFrame>
      <p:sp>
        <p:nvSpPr>
          <p:cNvPr id="14" name="矩形 13">
            <a:extLst>
              <a:ext uri="{FF2B5EF4-FFF2-40B4-BE49-F238E27FC236}">
                <a16:creationId xmlns:a16="http://schemas.microsoft.com/office/drawing/2014/main" id="{8618BE45-5BD9-4F17-A101-EE711345D2FA}"/>
              </a:ext>
            </a:extLst>
          </p:cNvPr>
          <p:cNvSpPr/>
          <p:nvPr/>
        </p:nvSpPr>
        <p:spPr>
          <a:xfrm>
            <a:off x="1104140" y="5629533"/>
            <a:ext cx="9982200" cy="307777"/>
          </a:xfrm>
          <a:prstGeom prst="rect">
            <a:avLst/>
          </a:prstGeom>
        </p:spPr>
        <p:txBody>
          <a:bodyPr wrap="square">
            <a:spAutoFit/>
          </a:bodyPr>
          <a:lstStyle/>
          <a:p>
            <a:r>
              <a:rPr lang="en-US" altLang="zh-CN" sz="1400" dirty="0">
                <a:latin typeface="Consolas" panose="020B0609020204030204" pitchFamily="49" charset="0"/>
              </a:rPr>
              <a:t>{ Hello } 42</a:t>
            </a:r>
          </a:p>
        </p:txBody>
      </p:sp>
    </p:spTree>
    <p:extLst>
      <p:ext uri="{BB962C8B-B14F-4D97-AF65-F5344CB8AC3E}">
        <p14:creationId xmlns:p14="http://schemas.microsoft.com/office/powerpoint/2010/main" val="52143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BAFF00-647E-4627-9B6C-A5CDC1F32200}">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 ds:uri="http://purl.org/dc/terms/"/>
  </ds:schemaRefs>
</ds:datastoreItem>
</file>

<file path=customXml/itemProps2.xml><?xml version="1.0" encoding="utf-8"?>
<ds:datastoreItem xmlns:ds="http://schemas.openxmlformats.org/officeDocument/2006/customXml" ds:itemID="{5400D5F3-AA73-4EC6-BCD9-0DC3E330E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DC6030-8312-4894-9236-1E15DA4F39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3870</TotalTime>
  <Words>12625</Words>
  <Application>Microsoft Macintosh PowerPoint</Application>
  <PresentationFormat>Widescreen</PresentationFormat>
  <Paragraphs>941</Paragraphs>
  <Slides>100</Slides>
  <Notes>100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Euphemia (正文)</vt:lpstr>
      <vt:lpstr>宋体</vt:lpstr>
      <vt:lpstr>Arial</vt:lpstr>
      <vt:lpstr>Consolas</vt:lpstr>
      <vt:lpstr>Euphemia</vt:lpstr>
      <vt:lpstr>Plantagenet Cherokee</vt:lpstr>
      <vt:lpstr>Times New Roman</vt:lpstr>
      <vt:lpstr>Wingdings</vt:lpstr>
      <vt:lpstr>Academic Literature 16x9</vt:lpstr>
      <vt:lpstr>第3章 Python 基本数据类型与运算</vt:lpstr>
      <vt:lpstr>教学内容</vt:lpstr>
      <vt:lpstr> 3.1 Python程序格式规范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3.2 变量与常量</vt:lpstr>
      <vt:lpstr>PowerPoint Presentation</vt:lpstr>
      <vt:lpstr>PowerPoint Presentation</vt:lpstr>
      <vt:lpstr>PowerPoint Presentation</vt:lpstr>
      <vt:lpstr>PowerPoint Presentation</vt:lpstr>
      <vt:lpstr>PowerPoint Presentation</vt:lpstr>
      <vt:lpstr>PowerPoint Presentation</vt:lpstr>
      <vt:lpstr> 3.3 Python基本语句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3.4 基本数据类型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3.5 运算符与表达式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3.6 字符串类型的基本操作</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Hao Fan</cp:lastModifiedBy>
  <cp:revision>1179</cp:revision>
  <cp:lastPrinted>2020-02-09T09:47:51Z</cp:lastPrinted>
  <dcterms:created xsi:type="dcterms:W3CDTF">2014-04-17T22:28:38Z</dcterms:created>
  <dcterms:modified xsi:type="dcterms:W3CDTF">2020-08-26T02:36:39Z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