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7"/>
  </p:notesMasterIdLst>
  <p:handoutMasterIdLst>
    <p:handoutMasterId r:id="rId58"/>
  </p:handoutMasterIdLst>
  <p:sldIdLst>
    <p:sldId id="256" r:id="rId5"/>
    <p:sldId id="257" r:id="rId6"/>
    <p:sldId id="304" r:id="rId7"/>
    <p:sldId id="263" r:id="rId8"/>
    <p:sldId id="305" r:id="rId9"/>
    <p:sldId id="293" r:id="rId10"/>
    <p:sldId id="292" r:id="rId11"/>
    <p:sldId id="294" r:id="rId12"/>
    <p:sldId id="273" r:id="rId13"/>
    <p:sldId id="272" r:id="rId14"/>
    <p:sldId id="274" r:id="rId15"/>
    <p:sldId id="306" r:id="rId16"/>
    <p:sldId id="275" r:id="rId17"/>
    <p:sldId id="286" r:id="rId18"/>
    <p:sldId id="307" r:id="rId19"/>
    <p:sldId id="276" r:id="rId20"/>
    <p:sldId id="287" r:id="rId21"/>
    <p:sldId id="350" r:id="rId22"/>
    <p:sldId id="352" r:id="rId23"/>
    <p:sldId id="277" r:id="rId24"/>
    <p:sldId id="288" r:id="rId25"/>
    <p:sldId id="353" r:id="rId26"/>
    <p:sldId id="351" r:id="rId27"/>
    <p:sldId id="354" r:id="rId28"/>
    <p:sldId id="355" r:id="rId29"/>
    <p:sldId id="356" r:id="rId30"/>
    <p:sldId id="357" r:id="rId31"/>
    <p:sldId id="358" r:id="rId32"/>
    <p:sldId id="280" r:id="rId33"/>
    <p:sldId id="279" r:id="rId34"/>
    <p:sldId id="289" r:id="rId35"/>
    <p:sldId id="281" r:id="rId36"/>
    <p:sldId id="283" r:id="rId37"/>
    <p:sldId id="282" r:id="rId38"/>
    <p:sldId id="291" r:id="rId39"/>
    <p:sldId id="284" r:id="rId40"/>
    <p:sldId id="285" r:id="rId41"/>
    <p:sldId id="295" r:id="rId42"/>
    <p:sldId id="308" r:id="rId43"/>
    <p:sldId id="309" r:id="rId44"/>
    <p:sldId id="310" r:id="rId45"/>
    <p:sldId id="311" r:id="rId46"/>
    <p:sldId id="296" r:id="rId47"/>
    <p:sldId id="298" r:id="rId48"/>
    <p:sldId id="297" r:id="rId49"/>
    <p:sldId id="299" r:id="rId50"/>
    <p:sldId id="300" r:id="rId51"/>
    <p:sldId id="301" r:id="rId52"/>
    <p:sldId id="347" r:id="rId53"/>
    <p:sldId id="348" r:id="rId54"/>
    <p:sldId id="349" r:id="rId55"/>
    <p:sldId id="346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49" autoAdjust="0"/>
    <p:restoredTop sz="83333" autoAdjust="0"/>
  </p:normalViewPr>
  <p:slideViewPr>
    <p:cSldViewPr snapToGrid="0" showGuides="1">
      <p:cViewPr varScale="1">
        <p:scale>
          <a:sx n="85" d="100"/>
          <a:sy n="85" d="100"/>
        </p:scale>
        <p:origin x="98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8/26/20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8/26/20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cs typeface="Arial" pitchFamily="34" charset="0"/>
              </a:rPr>
              <a:t>NOTE: </a:t>
            </a:r>
            <a:r>
              <a:rPr lang="en-US" sz="1200" dirty="0">
                <a:cs typeface="Arial" pitchFamily="34" charset="0"/>
              </a:rPr>
              <a:t>Want a different image on this slide? Select the picture and delete it. Now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51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316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98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38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89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95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66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46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67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0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 title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D9AE7-B410-0F41-9CF1-7EB2080B68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6510" y="150927"/>
            <a:ext cx="965037" cy="96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11" name="Picture Placeholder 10" title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pic>
        <p:nvPicPr>
          <p:cNvPr id="10" name="Picture 9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 title="Ribbon tab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E5311-D21D-0F4C-8247-28A53E0B0D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6510" y="150927"/>
            <a:ext cx="965037" cy="96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  <a:p>
            <a:pPr lvl="6"/>
            <a:r>
              <a:t>Seventh level</a:t>
            </a:r>
          </a:p>
          <a:p>
            <a:pPr lvl="7"/>
            <a:r>
              <a:t>Eighth level</a:t>
            </a:r>
          </a:p>
          <a:p>
            <a:pPr lvl="8"/>
            <a:r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FD7FC35-76A9-A241-ACA0-06E04C76B33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616510" y="150927"/>
            <a:ext cx="965037" cy="96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TW" altLang="en-US" dirty="0"/>
              <a:t>章</a:t>
            </a:r>
            <a:br>
              <a:rPr lang="en-US" altLang="zh-CN" dirty="0"/>
            </a:br>
            <a:r>
              <a:rPr lang="zh-CN" altLang="en-US" dirty="0"/>
              <a:t>程序控制结构</a:t>
            </a:r>
            <a:endParaRPr lang="en-US" dirty="0"/>
          </a:p>
        </p:txBody>
      </p:sp>
      <p:pic>
        <p:nvPicPr>
          <p:cNvPr id="4" name="Picture Placeholder 3" title="Open book on table, blurred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副标题 1">
            <a:extLst>
              <a:ext uri="{FF2B5EF4-FFF2-40B4-BE49-F238E27FC236}">
                <a16:creationId xmlns:a16="http://schemas.microsoft.com/office/drawing/2014/main" id="{C9898FB7-97AF-A142-81BD-6DDCCBB0A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000" dirty="0"/>
              <a:t>Python</a:t>
            </a:r>
            <a:r>
              <a:rPr lang="zh-TW" altLang="en-US" sz="2000" dirty="0"/>
              <a:t>课程组</a:t>
            </a:r>
            <a:endParaRPr lang="en-US" altLang="zh-TW" sz="2000" dirty="0"/>
          </a:p>
          <a:p>
            <a:pPr algn="r">
              <a:lnSpc>
                <a:spcPct val="150000"/>
              </a:lnSpc>
            </a:pPr>
            <a:r>
              <a:rPr lang="zh-TW" altLang="en-US" sz="2000" dirty="0"/>
              <a:t>武汉大学信息管理学院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b="1" dirty="0"/>
              <a:t>4.4.1 </a:t>
            </a:r>
            <a:r>
              <a:rPr lang="zh-CN" altLang="en-US" b="1" dirty="0"/>
              <a:t>条件表达式</a:t>
            </a:r>
            <a:endParaRPr 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330033" y="1736873"/>
            <a:ext cx="8800555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• 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条件表达式是由</a:t>
            </a:r>
            <a:r>
              <a:rPr lang="zh-CN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条件运算符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构成，可以让程序选择是否执行特定的代码块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066302" y="3140428"/>
            <a:ext cx="80578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•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r>
              <a:rPr lang="zh-CN" altLang="zh-CN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None</a:t>
            </a:r>
            <a:r>
              <a:rPr lang="zh-CN" altLang="zh-CN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、各种类型的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（包括浮点数、复数等）、</a:t>
            </a:r>
            <a:r>
              <a:rPr lang="zh-CN" altLang="zh-CN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空数据</a:t>
            </a:r>
            <a:r>
              <a:rPr lang="zh-CN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（空字符串、空列表、空元组、空集合、空字典等）都被视为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逻辑</a:t>
            </a:r>
            <a:r>
              <a:rPr lang="zh-CN" altLang="zh-CN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假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zh-CN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其他各种值视为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逻辑</a:t>
            </a:r>
            <a:r>
              <a:rPr lang="zh-CN" altLang="zh-CN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真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• </a:t>
            </a:r>
            <a:r>
              <a:rPr lang="zh-CN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标准真值为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r>
              <a:rPr lang="zh-CN" altLang="zh-CN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53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b="1" dirty="0"/>
              <a:t>4.4.2 </a:t>
            </a:r>
            <a:r>
              <a:rPr lang="zh-CN" altLang="en-US" b="1" dirty="0"/>
              <a:t>单分支结构</a:t>
            </a:r>
            <a:endParaRPr lang="en-US" b="1" dirty="0"/>
          </a:p>
        </p:txBody>
      </p:sp>
      <p:pic>
        <p:nvPicPr>
          <p:cNvPr id="4" name="图片 3" descr="图片包含 物体, 悬挂工具&#10;&#10;描述已自动生成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08" y="1702427"/>
            <a:ext cx="2429048" cy="472711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325595" y="2311658"/>
            <a:ext cx="55402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26797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基本语法格式：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797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&gt;: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797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  &lt;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语句块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22012" y="4350920"/>
            <a:ext cx="5128185" cy="1405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说明：</a:t>
            </a:r>
            <a:r>
              <a:rPr lang="zh-CN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表达式为真时，执行后面的语句块；反之，结果为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假</a:t>
            </a:r>
            <a:r>
              <a:rPr lang="zh-CN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时，则跳过语句块而执行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zh-CN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之后的程序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8156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b="1" dirty="0"/>
              <a:t>4.4.2 </a:t>
            </a:r>
            <a:r>
              <a:rPr lang="zh-CN" altLang="en-US" b="1" dirty="0"/>
              <a:t>单分支结构</a:t>
            </a:r>
            <a:endParaRPr 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3855053" y="2920999"/>
            <a:ext cx="30895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 = 1</a:t>
            </a:r>
          </a:p>
          <a:p>
            <a:r>
              <a:rPr lang="en-US" altLang="zh-CN" sz="2400" b="1" dirty="0"/>
              <a:t>b = 2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if a &lt; b:</a:t>
            </a:r>
          </a:p>
          <a:p>
            <a:r>
              <a:rPr lang="en-US" altLang="zh-CN" sz="2400" b="1" dirty="0"/>
              <a:t>    </a:t>
            </a:r>
            <a:r>
              <a:rPr lang="en-US" altLang="zh-CN" sz="2400" b="1" dirty="0" err="1"/>
              <a:t>a,b</a:t>
            </a:r>
            <a:r>
              <a:rPr lang="en-US" altLang="zh-CN" sz="2400" b="1" dirty="0"/>
              <a:t> = </a:t>
            </a:r>
            <a:r>
              <a:rPr lang="en-US" altLang="zh-CN" sz="2400" b="1" dirty="0" err="1"/>
              <a:t>b,a</a:t>
            </a:r>
            <a:endParaRPr lang="en-US" altLang="zh-CN" sz="2400" b="1" dirty="0"/>
          </a:p>
          <a:p>
            <a:r>
              <a:rPr lang="en-US" altLang="zh-CN" sz="2400" b="1" dirty="0"/>
              <a:t>print(</a:t>
            </a:r>
            <a:r>
              <a:rPr lang="en-US" altLang="zh-CN" sz="2400" b="1" dirty="0" err="1"/>
              <a:t>a,b</a:t>
            </a:r>
            <a:r>
              <a:rPr lang="en-US" altLang="zh-CN" sz="2400" b="1" dirty="0"/>
              <a:t>)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3599131" y="2920999"/>
            <a:ext cx="3288323" cy="2092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73349" y="2003317"/>
            <a:ext cx="941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示例</a:t>
            </a:r>
            <a:r>
              <a:rPr lang="en-US" altLang="zh-CN" sz="2000" dirty="0"/>
              <a:t>1</a:t>
            </a:r>
            <a:r>
              <a:rPr lang="zh-CN" altLang="en-US" sz="2000" dirty="0"/>
              <a:t>：</a:t>
            </a:r>
          </a:p>
        </p:txBody>
      </p:sp>
      <p:sp>
        <p:nvSpPr>
          <p:cNvPr id="9" name="椭圆形标注 8"/>
          <p:cNvSpPr/>
          <p:nvPr/>
        </p:nvSpPr>
        <p:spPr>
          <a:xfrm>
            <a:off x="7341031" y="3514966"/>
            <a:ext cx="3174570" cy="2234670"/>
          </a:xfrm>
          <a:prstGeom prst="wedgeEllipseCallout">
            <a:avLst>
              <a:gd name="adj1" fmla="val -69999"/>
              <a:gd name="adj2" fmla="val -7331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1 &lt; 2</a:t>
            </a:r>
            <a:r>
              <a:rPr lang="zh-CN" altLang="en-US" sz="2400" dirty="0">
                <a:solidFill>
                  <a:schemeClr val="tx1"/>
                </a:solidFill>
              </a:rPr>
              <a:t>为真，所以</a:t>
            </a:r>
            <a:r>
              <a:rPr lang="en-US" altLang="zh-CN" sz="2400" dirty="0" err="1">
                <a:solidFill>
                  <a:schemeClr val="tx1"/>
                </a:solidFill>
              </a:rPr>
              <a:t>a,b</a:t>
            </a:r>
            <a:r>
              <a:rPr lang="zh-CN" altLang="en-US" sz="2400" dirty="0">
                <a:solidFill>
                  <a:schemeClr val="tx1"/>
                </a:solidFill>
              </a:rPr>
              <a:t>的值互换并打印输出</a:t>
            </a:r>
          </a:p>
        </p:txBody>
      </p:sp>
    </p:spTree>
    <p:extLst>
      <p:ext uri="{BB962C8B-B14F-4D97-AF65-F5344CB8AC3E}">
        <p14:creationId xmlns:p14="http://schemas.microsoft.com/office/powerpoint/2010/main" val="161358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b="1" dirty="0"/>
              <a:t>4.3.3 </a:t>
            </a:r>
            <a:r>
              <a:rPr lang="zh-CN" altLang="en-US" b="1" dirty="0"/>
              <a:t>二分支结构</a:t>
            </a:r>
            <a:endParaRPr lang="en-US" b="1" dirty="0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726500"/>
            <a:ext cx="3770382" cy="456045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455623" y="2399378"/>
            <a:ext cx="5315011" cy="2618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267970" algn="just">
              <a:lnSpc>
                <a:spcPct val="114000"/>
              </a:lnSpc>
              <a:spcAft>
                <a:spcPts val="0"/>
              </a:spcAft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基本格式：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7970" algn="just">
              <a:lnSpc>
                <a:spcPct val="114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&gt;: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33400" indent="267970" algn="just">
              <a:lnSpc>
                <a:spcPct val="114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   	    &lt;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语句块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1&gt;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7970" algn="just">
              <a:lnSpc>
                <a:spcPct val="114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else</a:t>
            </a:r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33400" indent="267970" algn="just">
              <a:lnSpc>
                <a:spcPct val="114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&lt;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语句块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2&gt;</a:t>
            </a:r>
          </a:p>
          <a:p>
            <a:pPr marL="533400" indent="267970" algn="just">
              <a:lnSpc>
                <a:spcPct val="114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2026" y="4765922"/>
            <a:ext cx="6381820" cy="58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26797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9391" y="5057476"/>
            <a:ext cx="5335925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说明：</a:t>
            </a:r>
            <a:r>
              <a:rPr lang="zh-CN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表达式为真时，则执行后面的语句块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。反之，结果为假，则跳过语句块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执行语句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b="1" dirty="0"/>
              <a:t>4.3.3 </a:t>
            </a:r>
            <a:r>
              <a:rPr lang="zh-CN" altLang="en-US" b="1" dirty="0"/>
              <a:t>二分支结构</a:t>
            </a:r>
            <a:endParaRPr lang="en-US" b="1" dirty="0"/>
          </a:p>
        </p:txBody>
      </p:sp>
      <p:sp>
        <p:nvSpPr>
          <p:cNvPr id="8" name="矩形 7"/>
          <p:cNvSpPr/>
          <p:nvPr/>
        </p:nvSpPr>
        <p:spPr>
          <a:xfrm>
            <a:off x="3285946" y="2966357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b="1" dirty="0"/>
              <a:t>a = input('请输入一个数:')</a:t>
            </a:r>
          </a:p>
          <a:p>
            <a:r>
              <a:rPr lang="zh-CN" altLang="en-US" sz="2800" b="1" dirty="0">
                <a:solidFill>
                  <a:srgbClr val="FF0000"/>
                </a:solidFill>
              </a:rPr>
              <a:t>if a &gt; </a:t>
            </a:r>
            <a:r>
              <a:rPr lang="en-US" altLang="zh-CN" sz="2800" b="1" dirty="0">
                <a:solidFill>
                  <a:srgbClr val="FF0000"/>
                </a:solidFill>
              </a:rPr>
              <a:t>0</a:t>
            </a:r>
            <a:r>
              <a:rPr lang="zh-CN" altLang="en-US" sz="2800" b="1" dirty="0">
                <a:solidFill>
                  <a:srgbClr val="FF0000"/>
                </a:solidFill>
              </a:rPr>
              <a:t>:</a:t>
            </a:r>
          </a:p>
          <a:p>
            <a:r>
              <a:rPr lang="zh-CN" altLang="en-US" sz="2800" b="1" dirty="0"/>
              <a:t>    </a:t>
            </a:r>
            <a:r>
              <a:rPr lang="en-US" altLang="zh-CN" sz="2800" b="1" dirty="0"/>
              <a:t>b = a</a:t>
            </a:r>
            <a:endParaRPr lang="zh-CN" altLang="en-US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else:</a:t>
            </a:r>
          </a:p>
          <a:p>
            <a:r>
              <a:rPr lang="zh-CN" altLang="en-US" sz="2800" b="1" dirty="0"/>
              <a:t>    </a:t>
            </a:r>
            <a:r>
              <a:rPr lang="en-US" altLang="zh-CN" sz="2800" b="1" dirty="0"/>
              <a:t>b = -a</a:t>
            </a:r>
          </a:p>
          <a:p>
            <a:r>
              <a:rPr lang="zh-CN" altLang="en-US" sz="2800" b="1" dirty="0"/>
              <a:t>print(b）</a:t>
            </a:r>
          </a:p>
        </p:txBody>
      </p:sp>
      <p:sp>
        <p:nvSpPr>
          <p:cNvPr id="7" name="矩形 6"/>
          <p:cNvSpPr/>
          <p:nvPr/>
        </p:nvSpPr>
        <p:spPr>
          <a:xfrm>
            <a:off x="3010547" y="2966358"/>
            <a:ext cx="522592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04900" y="1838927"/>
            <a:ext cx="4362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示例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实现数值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绝对值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运算</a:t>
            </a:r>
            <a:endParaRPr lang="zh-CN" altLang="en-US" sz="2400" dirty="0"/>
          </a:p>
        </p:txBody>
      </p:sp>
      <p:sp>
        <p:nvSpPr>
          <p:cNvPr id="11" name="云形标注 10"/>
          <p:cNvSpPr/>
          <p:nvPr/>
        </p:nvSpPr>
        <p:spPr>
          <a:xfrm>
            <a:off x="8565357" y="1838927"/>
            <a:ext cx="2520225" cy="1513873"/>
          </a:xfrm>
          <a:prstGeom prst="cloudCallout">
            <a:avLst>
              <a:gd name="adj1" fmla="val -36523"/>
              <a:gd name="adj2" fmla="val 8522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只有二选一</a:t>
            </a:r>
          </a:p>
        </p:txBody>
      </p:sp>
    </p:spTree>
    <p:extLst>
      <p:ext uri="{BB962C8B-B14F-4D97-AF65-F5344CB8AC3E}">
        <p14:creationId xmlns:p14="http://schemas.microsoft.com/office/powerpoint/2010/main" val="94186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b="1" dirty="0"/>
              <a:t>4.3.3 </a:t>
            </a:r>
            <a:r>
              <a:rPr lang="zh-CN" altLang="en-US" b="1" dirty="0"/>
              <a:t>二分支结构</a:t>
            </a:r>
            <a:endParaRPr lang="en-US" b="1" dirty="0"/>
          </a:p>
        </p:txBody>
      </p:sp>
      <p:sp>
        <p:nvSpPr>
          <p:cNvPr id="2" name="矩形 1"/>
          <p:cNvSpPr/>
          <p:nvPr/>
        </p:nvSpPr>
        <p:spPr>
          <a:xfrm>
            <a:off x="1718835" y="1760567"/>
            <a:ext cx="8769056" cy="1396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267970" algn="just">
              <a:lnSpc>
                <a:spcPct val="114000"/>
              </a:lnSpc>
              <a:spcAft>
                <a:spcPts val="0"/>
              </a:spcAft>
            </a:pP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形式二：</a:t>
            </a:r>
            <a:endParaRPr lang="en-US" altLang="zh-CN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7970" algn="just">
              <a:lnSpc>
                <a:spcPct val="114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	exp1 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条件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exp2</a:t>
            </a:r>
          </a:p>
          <a:p>
            <a:pPr marL="266700" indent="26797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dirty="0"/>
              <a:t>当条件表达式为</a:t>
            </a:r>
            <a:r>
              <a:rPr lang="en-US" altLang="zh-CN" sz="2000" dirty="0"/>
              <a:t>True</a:t>
            </a:r>
            <a:r>
              <a:rPr lang="zh-CN" altLang="zh-CN" sz="2000" dirty="0"/>
              <a:t>时，该表达式的值为</a:t>
            </a:r>
            <a:r>
              <a:rPr lang="en-US" altLang="zh-CN" sz="2000" dirty="0"/>
              <a:t>exp1</a:t>
            </a:r>
            <a:r>
              <a:rPr lang="zh-CN" altLang="zh-CN" sz="2000" dirty="0"/>
              <a:t>，否则表达式的值为</a:t>
            </a:r>
            <a:r>
              <a:rPr lang="en-US" altLang="zh-CN" sz="2000" dirty="0"/>
              <a:t>exp2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2026" y="4765922"/>
            <a:ext cx="6381820" cy="58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26797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56101" y="391721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400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(input('</a:t>
            </a:r>
            <a:r>
              <a:rPr lang="zh-CN" altLang="zh-CN" sz="24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请输入一个数</a:t>
            </a:r>
            <a:r>
              <a:rPr lang="en-US" altLang="zh-CN" sz="24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:'))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 = a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4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 &gt; 0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sz="24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-a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print(b)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455615" y="3917217"/>
            <a:ext cx="5156462" cy="1697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云形标注 8"/>
          <p:cNvSpPr/>
          <p:nvPr/>
        </p:nvSpPr>
        <p:spPr>
          <a:xfrm>
            <a:off x="583193" y="3725127"/>
            <a:ext cx="2520225" cy="1524000"/>
          </a:xfrm>
          <a:prstGeom prst="cloudCallout">
            <a:avLst>
              <a:gd name="adj1" fmla="val 26147"/>
              <a:gd name="adj2" fmla="val -79318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适合处理特殊值的情况</a:t>
            </a:r>
          </a:p>
        </p:txBody>
      </p:sp>
      <p:sp>
        <p:nvSpPr>
          <p:cNvPr id="11" name="矩形 10"/>
          <p:cNvSpPr/>
          <p:nvPr/>
        </p:nvSpPr>
        <p:spPr>
          <a:xfrm>
            <a:off x="3824673" y="3327802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示例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3855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b="1" dirty="0"/>
              <a:t>4.4.4 </a:t>
            </a:r>
            <a:r>
              <a:rPr lang="zh-CN" altLang="en-US" b="1" dirty="0"/>
              <a:t>多分支结构</a:t>
            </a:r>
            <a:endParaRPr lang="en-US" b="1" dirty="0"/>
          </a:p>
        </p:txBody>
      </p:sp>
      <p:pic>
        <p:nvPicPr>
          <p:cNvPr id="6" name="图片 5" descr="图片包含 文字&#10;&#10;描述已自动生成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308" y="1582615"/>
            <a:ext cx="6617678" cy="511712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32000" y="1677509"/>
            <a:ext cx="6096000" cy="446109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基本语法格式为：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7200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1&gt;: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33400" indent="7200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语句块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1&gt;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7200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elif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2&gt;: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33400" indent="7200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语句块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2&gt;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32130" indent="720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7200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33400" indent="7200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语句块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n&gt;</a:t>
            </a:r>
          </a:p>
        </p:txBody>
      </p:sp>
      <p:sp>
        <p:nvSpPr>
          <p:cNvPr id="8" name="标注: 弯曲线形 1">
            <a:extLst>
              <a:ext uri="{FF2B5EF4-FFF2-40B4-BE49-F238E27FC236}">
                <a16:creationId xmlns:a16="http://schemas.microsoft.com/office/drawing/2014/main" id="{25D6852F-C5CD-441F-B9E0-3B85E2D3B3B2}"/>
              </a:ext>
            </a:extLst>
          </p:cNvPr>
          <p:cNvSpPr/>
          <p:nvPr/>
        </p:nvSpPr>
        <p:spPr>
          <a:xfrm>
            <a:off x="2883447" y="4502727"/>
            <a:ext cx="2381280" cy="955516"/>
          </a:xfrm>
          <a:prstGeom prst="borderCallout2">
            <a:avLst>
              <a:gd name="adj1" fmla="val 47413"/>
              <a:gd name="adj2" fmla="val -41"/>
              <a:gd name="adj3" fmla="val 103229"/>
              <a:gd name="adj4" fmla="val -34285"/>
              <a:gd name="adj5" fmla="val 103949"/>
              <a:gd name="adj6" fmla="val -54885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4000"/>
              </a:lnSpc>
            </a:pP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若所有的表达式都判断为假，则执行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语句。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80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b="1" dirty="0"/>
              <a:t>4.4.4 </a:t>
            </a:r>
            <a:r>
              <a:rPr lang="zh-CN" altLang="en-US" b="1" dirty="0"/>
              <a:t>多分支结构</a:t>
            </a:r>
            <a:endParaRPr lang="en-US" b="1" dirty="0"/>
          </a:p>
        </p:txBody>
      </p:sp>
      <p:sp>
        <p:nvSpPr>
          <p:cNvPr id="7" name="矩形 6"/>
          <p:cNvSpPr/>
          <p:nvPr/>
        </p:nvSpPr>
        <p:spPr>
          <a:xfrm>
            <a:off x="2715491" y="1964353"/>
            <a:ext cx="947650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score = int(input('Please enter your score:'))  </a:t>
            </a:r>
            <a:endParaRPr lang="en-US" altLang="zh-CN" sz="2400" b="1" dirty="0"/>
          </a:p>
          <a:p>
            <a:r>
              <a:rPr lang="zh-CN" altLang="en-US" sz="2400" b="1" dirty="0">
                <a:solidFill>
                  <a:srgbClr val="FF0000"/>
                </a:solidFill>
              </a:rPr>
              <a:t>if score &gt;= 90:</a:t>
            </a:r>
          </a:p>
          <a:p>
            <a:r>
              <a:rPr lang="zh-CN" altLang="en-US" sz="2400" b="1" dirty="0"/>
              <a:t>    print('the result is A')</a:t>
            </a:r>
          </a:p>
          <a:p>
            <a:r>
              <a:rPr lang="zh-CN" altLang="en-US" sz="2400" b="1" dirty="0">
                <a:solidFill>
                  <a:srgbClr val="FF0000"/>
                </a:solidFill>
              </a:rPr>
              <a:t>elif score &gt;= 80:</a:t>
            </a:r>
          </a:p>
          <a:p>
            <a:r>
              <a:rPr lang="zh-CN" altLang="en-US" sz="2400" b="1" dirty="0"/>
              <a:t>    print('the result is B')</a:t>
            </a:r>
          </a:p>
          <a:p>
            <a:r>
              <a:rPr lang="zh-CN" altLang="en-US" sz="2400" b="1" dirty="0">
                <a:solidFill>
                  <a:srgbClr val="FF0000"/>
                </a:solidFill>
              </a:rPr>
              <a:t>elif score &gt;= 70:</a:t>
            </a:r>
          </a:p>
          <a:p>
            <a:r>
              <a:rPr lang="zh-CN" altLang="en-US" sz="2400" b="1" dirty="0"/>
              <a:t>    print('the result is C')</a:t>
            </a:r>
          </a:p>
          <a:p>
            <a:r>
              <a:rPr lang="zh-CN" altLang="en-US" sz="2400" b="1" dirty="0">
                <a:solidFill>
                  <a:srgbClr val="FF0000"/>
                </a:solidFill>
              </a:rPr>
              <a:t>elif score &gt;= 60:</a:t>
            </a:r>
          </a:p>
          <a:p>
            <a:r>
              <a:rPr lang="zh-CN" altLang="en-US" sz="2400" b="1" dirty="0"/>
              <a:t>    print('the result is D')</a:t>
            </a:r>
          </a:p>
          <a:p>
            <a:r>
              <a:rPr lang="zh-CN" altLang="en-US" sz="2400" b="1" dirty="0">
                <a:solidFill>
                  <a:srgbClr val="FF0000"/>
                </a:solidFill>
              </a:rPr>
              <a:t>elif score &gt;= 0:</a:t>
            </a:r>
          </a:p>
          <a:p>
            <a:r>
              <a:rPr lang="zh-CN" altLang="en-US" sz="2400" b="1" dirty="0"/>
              <a:t>    print('you fail to pass the test')</a:t>
            </a:r>
          </a:p>
          <a:p>
            <a:r>
              <a:rPr lang="zh-CN" altLang="en-US" sz="2400" b="1" dirty="0">
                <a:solidFill>
                  <a:srgbClr val="FF0000"/>
                </a:solidFill>
              </a:rPr>
              <a:t>else:</a:t>
            </a:r>
          </a:p>
          <a:p>
            <a:r>
              <a:rPr lang="zh-CN" altLang="en-US" sz="2400" b="1" dirty="0"/>
              <a:t>    print('the score is wrong')</a:t>
            </a:r>
          </a:p>
        </p:txBody>
      </p:sp>
      <p:sp>
        <p:nvSpPr>
          <p:cNvPr id="4" name="矩形 3"/>
          <p:cNvSpPr/>
          <p:nvPr/>
        </p:nvSpPr>
        <p:spPr>
          <a:xfrm>
            <a:off x="982895" y="1381245"/>
            <a:ext cx="482696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dirty="0"/>
              <a:t>示例</a:t>
            </a:r>
            <a:r>
              <a:rPr lang="en-US" altLang="zh-CN" sz="2400" dirty="0"/>
              <a:t>4:</a:t>
            </a:r>
            <a:r>
              <a:rPr lang="zh-CN" altLang="en-US" sz="2400" dirty="0"/>
              <a:t>将</a:t>
            </a:r>
            <a:r>
              <a:rPr lang="zh-CN" altLang="zh-CN" sz="2400" dirty="0"/>
              <a:t>百分制成绩转换成等级制</a:t>
            </a:r>
            <a:endParaRPr lang="zh-CN" altLang="zh-CN" sz="3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1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b="1" dirty="0"/>
              <a:t>4.4.4 </a:t>
            </a:r>
            <a:r>
              <a:rPr lang="zh-CN" altLang="en-US" b="1" dirty="0"/>
              <a:t>多分支结构</a:t>
            </a:r>
            <a:endParaRPr lang="en-US" b="1" dirty="0"/>
          </a:p>
        </p:txBody>
      </p:sp>
      <p:sp>
        <p:nvSpPr>
          <p:cNvPr id="7" name="矩形 6"/>
          <p:cNvSpPr/>
          <p:nvPr/>
        </p:nvSpPr>
        <p:spPr>
          <a:xfrm>
            <a:off x="1104900" y="1964353"/>
            <a:ext cx="437034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score = int(input('Please enter your score:'))  </a:t>
            </a:r>
            <a:endParaRPr lang="en-US" altLang="zh-CN" sz="2000" b="1" dirty="0"/>
          </a:p>
          <a:p>
            <a:r>
              <a:rPr lang="zh-CN" altLang="en-US" sz="2000" b="1" dirty="0">
                <a:solidFill>
                  <a:srgbClr val="FF0000"/>
                </a:solidFill>
              </a:rPr>
              <a:t>if score &gt;= 90:</a:t>
            </a:r>
          </a:p>
          <a:p>
            <a:r>
              <a:rPr lang="zh-CN" altLang="en-US" sz="2000" b="1" dirty="0"/>
              <a:t>    print('the result is A')</a:t>
            </a:r>
          </a:p>
          <a:p>
            <a:r>
              <a:rPr lang="zh-CN" altLang="en-US" sz="2000" b="1" dirty="0">
                <a:solidFill>
                  <a:srgbClr val="FF0000"/>
                </a:solidFill>
              </a:rPr>
              <a:t>elif score &gt;= 80:</a:t>
            </a:r>
          </a:p>
          <a:p>
            <a:r>
              <a:rPr lang="zh-CN" altLang="en-US" sz="2000" b="1" dirty="0"/>
              <a:t>    print('the result is B')</a:t>
            </a:r>
          </a:p>
          <a:p>
            <a:r>
              <a:rPr lang="zh-CN" altLang="en-US" sz="2000" b="1" dirty="0">
                <a:solidFill>
                  <a:srgbClr val="FF0000"/>
                </a:solidFill>
              </a:rPr>
              <a:t>elif score &gt;= 70:</a:t>
            </a:r>
          </a:p>
          <a:p>
            <a:r>
              <a:rPr lang="zh-CN" altLang="en-US" sz="2000" b="1" dirty="0"/>
              <a:t>    print('the result is C')</a:t>
            </a:r>
          </a:p>
          <a:p>
            <a:r>
              <a:rPr lang="zh-CN" altLang="en-US" sz="2000" b="1" dirty="0">
                <a:solidFill>
                  <a:srgbClr val="FF0000"/>
                </a:solidFill>
              </a:rPr>
              <a:t>elif score &gt;= 60:</a:t>
            </a:r>
          </a:p>
          <a:p>
            <a:r>
              <a:rPr lang="zh-CN" altLang="en-US" sz="2000" b="1" dirty="0"/>
              <a:t>    print('the result is D')</a:t>
            </a:r>
          </a:p>
          <a:p>
            <a:r>
              <a:rPr lang="zh-CN" altLang="en-US" sz="2000" b="1" dirty="0">
                <a:solidFill>
                  <a:srgbClr val="FF0000"/>
                </a:solidFill>
              </a:rPr>
              <a:t>elif score &gt;= 0:</a:t>
            </a:r>
          </a:p>
          <a:p>
            <a:r>
              <a:rPr lang="zh-CN" altLang="en-US" sz="2000" b="1" dirty="0"/>
              <a:t>    print(‘y</a:t>
            </a:r>
            <a:r>
              <a:rPr lang="en-US" altLang="zh-CN" sz="2000" b="1" dirty="0" err="1"/>
              <a:t>ou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fail </a:t>
            </a:r>
            <a:r>
              <a:rPr lang="en-US" altLang="zh-CN" sz="2000" b="1" dirty="0"/>
              <a:t>to pass the test</a:t>
            </a:r>
            <a:r>
              <a:rPr lang="zh-CN" altLang="en-US" sz="2000" b="1" dirty="0"/>
              <a:t>')</a:t>
            </a:r>
          </a:p>
          <a:p>
            <a:r>
              <a:rPr lang="zh-CN" altLang="en-US" sz="2000" b="1" dirty="0">
                <a:solidFill>
                  <a:srgbClr val="FF0000"/>
                </a:solidFill>
              </a:rPr>
              <a:t>else:</a:t>
            </a:r>
          </a:p>
          <a:p>
            <a:r>
              <a:rPr lang="zh-CN" altLang="en-US" sz="2000" b="1" dirty="0"/>
              <a:t>    print('the score is wrong')</a:t>
            </a:r>
          </a:p>
        </p:txBody>
      </p:sp>
      <p:sp>
        <p:nvSpPr>
          <p:cNvPr id="4" name="矩形 3"/>
          <p:cNvSpPr/>
          <p:nvPr/>
        </p:nvSpPr>
        <p:spPr>
          <a:xfrm>
            <a:off x="982895" y="1381245"/>
            <a:ext cx="482696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dirty="0"/>
              <a:t>示例</a:t>
            </a:r>
            <a:r>
              <a:rPr lang="en-US" altLang="zh-CN" sz="2400" dirty="0"/>
              <a:t>4:</a:t>
            </a:r>
            <a:r>
              <a:rPr lang="zh-CN" altLang="en-US" sz="2400" dirty="0"/>
              <a:t>将</a:t>
            </a:r>
            <a:r>
              <a:rPr lang="zh-CN" altLang="zh-CN" sz="2400" dirty="0"/>
              <a:t>百分制成绩转换成等级制</a:t>
            </a:r>
            <a:endParaRPr lang="zh-CN" altLang="zh-CN" sz="3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CA89DD3-9F64-46F1-8F57-6F8A42872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249" y="2547461"/>
            <a:ext cx="5273497" cy="32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0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b="1" dirty="0"/>
              <a:t>4.4.4 </a:t>
            </a:r>
            <a:r>
              <a:rPr lang="zh-CN" altLang="en-US" b="1" dirty="0"/>
              <a:t>多分支结构</a:t>
            </a:r>
            <a:endParaRPr lang="en-US" b="1" dirty="0"/>
          </a:p>
        </p:txBody>
      </p:sp>
      <p:sp>
        <p:nvSpPr>
          <p:cNvPr id="7" name="矩形 6"/>
          <p:cNvSpPr/>
          <p:nvPr/>
        </p:nvSpPr>
        <p:spPr>
          <a:xfrm>
            <a:off x="1104900" y="1964353"/>
            <a:ext cx="437034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score = int(input('Please enter your score:'))  </a:t>
            </a:r>
            <a:endParaRPr lang="en-US" altLang="zh-CN" sz="2000" b="1" dirty="0"/>
          </a:p>
          <a:p>
            <a:r>
              <a:rPr lang="zh-CN" altLang="en-US" sz="2000" b="1" dirty="0">
                <a:solidFill>
                  <a:srgbClr val="FF0000"/>
                </a:solidFill>
              </a:rPr>
              <a:t>if score &gt;= 90:</a:t>
            </a:r>
          </a:p>
          <a:p>
            <a:r>
              <a:rPr lang="zh-CN" altLang="en-US" sz="2000" b="1" dirty="0"/>
              <a:t>    print('the result is A')</a:t>
            </a:r>
          </a:p>
          <a:p>
            <a:r>
              <a:rPr lang="zh-CN" altLang="en-US" sz="2000" b="1" dirty="0">
                <a:solidFill>
                  <a:srgbClr val="FF0000"/>
                </a:solidFill>
              </a:rPr>
              <a:t>elif score &gt;= 80:</a:t>
            </a:r>
          </a:p>
          <a:p>
            <a:r>
              <a:rPr lang="zh-CN" altLang="en-US" sz="2000" b="1" dirty="0"/>
              <a:t>    print('the result is B')</a:t>
            </a:r>
          </a:p>
          <a:p>
            <a:r>
              <a:rPr lang="zh-CN" altLang="en-US" sz="2000" b="1" dirty="0">
                <a:solidFill>
                  <a:srgbClr val="FF0000"/>
                </a:solidFill>
              </a:rPr>
              <a:t>elif score &gt;= 70:</a:t>
            </a:r>
          </a:p>
          <a:p>
            <a:r>
              <a:rPr lang="zh-CN" altLang="en-US" sz="2000" b="1" dirty="0"/>
              <a:t>    print('the result is C')</a:t>
            </a:r>
          </a:p>
          <a:p>
            <a:r>
              <a:rPr lang="zh-CN" altLang="en-US" sz="2000" b="1" dirty="0">
                <a:solidFill>
                  <a:srgbClr val="FF0000"/>
                </a:solidFill>
              </a:rPr>
              <a:t>elif score &gt;= 60:</a:t>
            </a:r>
          </a:p>
          <a:p>
            <a:r>
              <a:rPr lang="zh-CN" altLang="en-US" sz="2000" b="1" dirty="0"/>
              <a:t>    print('the result is D')</a:t>
            </a:r>
          </a:p>
          <a:p>
            <a:r>
              <a:rPr lang="zh-CN" altLang="en-US" sz="2000" b="1" dirty="0">
                <a:solidFill>
                  <a:srgbClr val="FF0000"/>
                </a:solidFill>
              </a:rPr>
              <a:t>elif score &gt;= 0:</a:t>
            </a:r>
          </a:p>
          <a:p>
            <a:r>
              <a:rPr lang="zh-CN" altLang="en-US" sz="2000" b="1" dirty="0"/>
              <a:t>    print(</a:t>
            </a:r>
            <a:r>
              <a:rPr lang="en-US" altLang="zh-CN" sz="2000" b="1" dirty="0"/>
              <a:t>‘</a:t>
            </a:r>
            <a:r>
              <a:rPr lang="zh-CN" altLang="en-US" sz="2000" b="1" dirty="0"/>
              <a:t>y</a:t>
            </a:r>
            <a:r>
              <a:rPr lang="en-US" altLang="zh-CN" sz="2000" b="1" dirty="0" err="1"/>
              <a:t>ou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fail </a:t>
            </a:r>
            <a:r>
              <a:rPr lang="en-US" altLang="zh-CN" sz="2000" b="1" dirty="0"/>
              <a:t>to pass the test</a:t>
            </a:r>
            <a:r>
              <a:rPr lang="zh-CN" altLang="en-US" sz="2000" b="1" dirty="0"/>
              <a:t>')</a:t>
            </a:r>
          </a:p>
          <a:p>
            <a:r>
              <a:rPr lang="zh-CN" altLang="en-US" sz="2000" b="1" dirty="0">
                <a:solidFill>
                  <a:srgbClr val="FF0000"/>
                </a:solidFill>
              </a:rPr>
              <a:t>else:</a:t>
            </a:r>
          </a:p>
          <a:p>
            <a:r>
              <a:rPr lang="zh-CN" altLang="en-US" sz="2000" b="1" dirty="0"/>
              <a:t>    print('the score is wrong')</a:t>
            </a:r>
          </a:p>
        </p:txBody>
      </p:sp>
      <p:sp>
        <p:nvSpPr>
          <p:cNvPr id="4" name="矩形 3"/>
          <p:cNvSpPr/>
          <p:nvPr/>
        </p:nvSpPr>
        <p:spPr>
          <a:xfrm>
            <a:off x="982895" y="1381245"/>
            <a:ext cx="482696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dirty="0"/>
              <a:t>示例</a:t>
            </a:r>
            <a:r>
              <a:rPr lang="en-US" altLang="zh-CN" sz="2400" dirty="0"/>
              <a:t>4:</a:t>
            </a:r>
            <a:r>
              <a:rPr lang="zh-CN" altLang="en-US" sz="2400" dirty="0"/>
              <a:t>将</a:t>
            </a:r>
            <a:r>
              <a:rPr lang="zh-CN" altLang="zh-CN" sz="2400" dirty="0"/>
              <a:t>百分制成绩转换成等级制</a:t>
            </a:r>
            <a:endParaRPr lang="zh-CN" altLang="zh-CN" sz="3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B24C29-24B0-4C7A-A19E-705521075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055" y="1964354"/>
            <a:ext cx="4370349" cy="399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5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教学内容</a:t>
            </a:r>
            <a:endParaRPr lang="en-US" sz="36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982337"/>
            <a:ext cx="9982200" cy="4572000"/>
          </a:xfrm>
        </p:spPr>
        <p:txBody>
          <a:bodyPr>
            <a:normAutofit/>
          </a:bodyPr>
          <a:lstStyle/>
          <a:p>
            <a:r>
              <a:rPr lang="en-US" sz="3200" dirty="0"/>
              <a:t>4.1 </a:t>
            </a:r>
            <a:r>
              <a:rPr lang="zh-CN" altLang="en-US" sz="3200" dirty="0"/>
              <a:t>控制结构概述</a:t>
            </a:r>
            <a:endParaRPr lang="en-US" altLang="zh-CN" sz="3200" dirty="0"/>
          </a:p>
          <a:p>
            <a:r>
              <a:rPr lang="en-US" sz="3200" dirty="0"/>
              <a:t>4.2 </a:t>
            </a:r>
            <a:r>
              <a:rPr lang="zh-CN" altLang="en-US" sz="3200" dirty="0"/>
              <a:t>顺序结构</a:t>
            </a:r>
            <a:endParaRPr lang="en-US" sz="3200" dirty="0"/>
          </a:p>
          <a:p>
            <a:r>
              <a:rPr lang="en-US" sz="3200" dirty="0"/>
              <a:t>4.3 </a:t>
            </a:r>
            <a:r>
              <a:rPr lang="zh-CN" altLang="en-US" sz="3200" dirty="0"/>
              <a:t>选择结构</a:t>
            </a:r>
            <a:endParaRPr lang="en-US" sz="3200" dirty="0"/>
          </a:p>
          <a:p>
            <a:r>
              <a:rPr lang="en-US" sz="3200" dirty="0"/>
              <a:t>4.4 </a:t>
            </a:r>
            <a:r>
              <a:rPr lang="zh-CN" altLang="en-US" sz="3200" dirty="0"/>
              <a:t>循环结构</a:t>
            </a:r>
            <a:endParaRPr lang="en-US" altLang="zh-CN" sz="3200" dirty="0"/>
          </a:p>
          <a:p>
            <a:r>
              <a:rPr lang="en-US" sz="3200" dirty="0"/>
              <a:t>4.5 </a:t>
            </a:r>
            <a:r>
              <a:rPr lang="zh-CN" altLang="en-US" sz="3200" dirty="0"/>
              <a:t>异常处理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b="1" dirty="0"/>
              <a:t>4.4.5 </a:t>
            </a:r>
            <a:r>
              <a:rPr lang="zh-CN" altLang="en-US" b="1" dirty="0"/>
              <a:t>嵌套</a:t>
            </a:r>
            <a:endParaRPr lang="en-US" b="1" dirty="0"/>
          </a:p>
        </p:txBody>
      </p:sp>
      <p:sp>
        <p:nvSpPr>
          <p:cNvPr id="2" name="矩形 1"/>
          <p:cNvSpPr/>
          <p:nvPr/>
        </p:nvSpPr>
        <p:spPr>
          <a:xfrm>
            <a:off x="1647960" y="1595644"/>
            <a:ext cx="8335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嵌套：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将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lang="zh-CN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语句放在其它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lang="zh-CN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语句块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中（循环结构也能嵌套）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659341" y="2479791"/>
            <a:ext cx="6096000" cy="398711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14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8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1&gt;: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lnSpc>
                <a:spcPct val="114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语句块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1&gt;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lnSpc>
                <a:spcPct val="114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800" kern="1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2&gt;: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33400" indent="266700" algn="just">
              <a:lnSpc>
                <a:spcPct val="114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语句块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2&gt;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lnSpc>
                <a:spcPct val="114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sz="2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33400" indent="266700" algn="just">
              <a:lnSpc>
                <a:spcPct val="114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语句块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3&gt;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4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sz="2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lnSpc>
                <a:spcPct val="114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语句块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4&gt;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7960" y="2479791"/>
            <a:ext cx="1011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例如：</a:t>
            </a:r>
          </a:p>
        </p:txBody>
      </p:sp>
      <p:sp>
        <p:nvSpPr>
          <p:cNvPr id="8" name="云形标注 7"/>
          <p:cNvSpPr/>
          <p:nvPr/>
        </p:nvSpPr>
        <p:spPr>
          <a:xfrm>
            <a:off x="6345382" y="2710623"/>
            <a:ext cx="4172164" cy="1832355"/>
          </a:xfrm>
          <a:prstGeom prst="cloudCallout">
            <a:avLst>
              <a:gd name="adj1" fmla="val -29550"/>
              <a:gd name="adj2" fmla="val 78422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三种形式的选择结构可以互相嵌套，注意每个语句要与</a:t>
            </a:r>
            <a:r>
              <a:rPr lang="zh-CN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同级语句缩进保持一致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45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b="1" dirty="0"/>
              <a:t>4.4.5 </a:t>
            </a:r>
            <a:r>
              <a:rPr lang="zh-CN" altLang="en-US" b="1" dirty="0"/>
              <a:t>嵌套</a:t>
            </a:r>
            <a:endParaRPr lang="en-US" b="1" dirty="0"/>
          </a:p>
        </p:txBody>
      </p:sp>
      <p:sp>
        <p:nvSpPr>
          <p:cNvPr id="2" name="矩形 1"/>
          <p:cNvSpPr/>
          <p:nvPr/>
        </p:nvSpPr>
        <p:spPr>
          <a:xfrm>
            <a:off x="1104900" y="1609326"/>
            <a:ext cx="4362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示例</a:t>
            </a:r>
            <a:r>
              <a:rPr lang="en-US" altLang="zh-CN" sz="2400" dirty="0"/>
              <a:t>5</a:t>
            </a:r>
            <a:r>
              <a:rPr lang="zh-CN" altLang="en-US" sz="2400" dirty="0"/>
              <a:t>：</a:t>
            </a:r>
            <a:r>
              <a:rPr lang="zh-CN" altLang="zh-CN" sz="2400" dirty="0"/>
              <a:t>判断学生考试是否过关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2222529" y="2070991"/>
            <a:ext cx="8022513" cy="4461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score = </a:t>
            </a:r>
            <a:r>
              <a:rPr lang="en-US" altLang="zh-CN" sz="2400" b="1" dirty="0" err="1"/>
              <a:t>eval</a:t>
            </a:r>
            <a:r>
              <a:rPr lang="en-US" altLang="zh-CN" sz="2400" b="1" dirty="0"/>
              <a:t>(input('Please enter your score:'))</a:t>
            </a:r>
            <a:endParaRPr lang="zh-CN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if</a:t>
            </a:r>
            <a:r>
              <a:rPr lang="en-US" altLang="zh-CN" sz="2400" b="1" dirty="0"/>
              <a:t> score &gt;= 0 </a:t>
            </a:r>
            <a:r>
              <a:rPr lang="en-US" altLang="zh-CN" sz="2400" b="1" dirty="0">
                <a:solidFill>
                  <a:srgbClr val="FF0000"/>
                </a:solidFill>
              </a:rPr>
              <a:t>and</a:t>
            </a:r>
            <a:r>
              <a:rPr lang="en-US" altLang="zh-CN" sz="2400" b="1" dirty="0"/>
              <a:t> score &lt;= 100:</a:t>
            </a:r>
            <a:endParaRPr lang="zh-CN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   </a:t>
            </a:r>
            <a:r>
              <a:rPr lang="en-US" altLang="zh-CN" sz="2400" b="1" dirty="0">
                <a:solidFill>
                  <a:srgbClr val="FF0000"/>
                </a:solidFill>
              </a:rPr>
              <a:t> if </a:t>
            </a:r>
            <a:r>
              <a:rPr lang="en-US" altLang="zh-CN" sz="2400" b="1" dirty="0"/>
              <a:t>score &gt;= 60:</a:t>
            </a:r>
            <a:endParaRPr lang="zh-CN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        print('You have passed the test!')</a:t>
            </a:r>
            <a:endParaRPr lang="zh-CN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    </a:t>
            </a:r>
            <a:r>
              <a:rPr lang="en-US" altLang="zh-CN" sz="2400" b="1" dirty="0">
                <a:solidFill>
                  <a:srgbClr val="FF0000"/>
                </a:solidFill>
              </a:rPr>
              <a:t>else</a:t>
            </a:r>
            <a:r>
              <a:rPr lang="en-US" altLang="zh-CN" sz="2400" b="1" dirty="0"/>
              <a:t>:</a:t>
            </a:r>
            <a:endParaRPr lang="zh-CN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        print('You fail to pass the test!')</a:t>
            </a:r>
            <a:endParaRPr lang="zh-CN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else</a:t>
            </a:r>
            <a:r>
              <a:rPr lang="en-US" altLang="zh-CN" sz="2400" b="1" dirty="0"/>
              <a:t>:</a:t>
            </a:r>
            <a:endParaRPr lang="zh-CN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    print('The score is wrong!')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22529" y="2169994"/>
            <a:ext cx="7426438" cy="4362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53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b="1" dirty="0"/>
              <a:t>4.4.5 </a:t>
            </a:r>
            <a:r>
              <a:rPr lang="zh-CN" altLang="en-US" b="1" dirty="0"/>
              <a:t>嵌套</a:t>
            </a:r>
            <a:endParaRPr lang="en-US" b="1" dirty="0"/>
          </a:p>
        </p:txBody>
      </p:sp>
      <p:sp>
        <p:nvSpPr>
          <p:cNvPr id="2" name="矩形 1"/>
          <p:cNvSpPr/>
          <p:nvPr/>
        </p:nvSpPr>
        <p:spPr>
          <a:xfrm>
            <a:off x="1104900" y="1609326"/>
            <a:ext cx="4365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示例</a:t>
            </a:r>
            <a:r>
              <a:rPr lang="en-US" altLang="zh-CN" sz="2400" dirty="0"/>
              <a:t>5</a:t>
            </a:r>
            <a:r>
              <a:rPr lang="zh-CN" altLang="en-US" sz="2400" dirty="0"/>
              <a:t>：</a:t>
            </a:r>
            <a:r>
              <a:rPr lang="zh-CN" altLang="zh-CN" sz="2400" dirty="0"/>
              <a:t>判断学生考试是否过关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1104901" y="2070991"/>
            <a:ext cx="5318202" cy="3552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900" b="1" dirty="0"/>
              <a:t>score = </a:t>
            </a:r>
            <a:r>
              <a:rPr lang="en-US" altLang="zh-CN" sz="1900" b="1" dirty="0" err="1"/>
              <a:t>eval</a:t>
            </a:r>
            <a:r>
              <a:rPr lang="en-US" altLang="zh-CN" sz="1900" b="1" dirty="0"/>
              <a:t>(input('Please enter your score:'))</a:t>
            </a:r>
            <a:endParaRPr lang="zh-CN" altLang="zh-CN" sz="1900" b="1" dirty="0"/>
          </a:p>
          <a:p>
            <a:pPr>
              <a:lnSpc>
                <a:spcPct val="150000"/>
              </a:lnSpc>
            </a:pPr>
            <a:r>
              <a:rPr lang="en-US" altLang="zh-CN" sz="1900" b="1" dirty="0">
                <a:solidFill>
                  <a:srgbClr val="FF0000"/>
                </a:solidFill>
              </a:rPr>
              <a:t>if</a:t>
            </a:r>
            <a:r>
              <a:rPr lang="en-US" altLang="zh-CN" sz="1900" b="1" dirty="0"/>
              <a:t> score &gt;= 0 </a:t>
            </a:r>
            <a:r>
              <a:rPr lang="en-US" altLang="zh-CN" sz="1900" b="1" dirty="0">
                <a:solidFill>
                  <a:srgbClr val="FF0000"/>
                </a:solidFill>
              </a:rPr>
              <a:t>and</a:t>
            </a:r>
            <a:r>
              <a:rPr lang="en-US" altLang="zh-CN" sz="1900" b="1" dirty="0"/>
              <a:t> score &lt;= 100:</a:t>
            </a:r>
            <a:endParaRPr lang="zh-CN" altLang="zh-CN" sz="1900" b="1" dirty="0"/>
          </a:p>
          <a:p>
            <a:pPr>
              <a:lnSpc>
                <a:spcPct val="150000"/>
              </a:lnSpc>
            </a:pPr>
            <a:r>
              <a:rPr lang="en-US" altLang="zh-CN" sz="1900" b="1" dirty="0"/>
              <a:t>   </a:t>
            </a:r>
            <a:r>
              <a:rPr lang="en-US" altLang="zh-CN" sz="1900" b="1" dirty="0">
                <a:solidFill>
                  <a:srgbClr val="FF0000"/>
                </a:solidFill>
              </a:rPr>
              <a:t> if </a:t>
            </a:r>
            <a:r>
              <a:rPr lang="en-US" altLang="zh-CN" sz="1900" b="1" dirty="0"/>
              <a:t>score &gt;= 60:</a:t>
            </a:r>
            <a:endParaRPr lang="zh-CN" altLang="zh-CN" sz="1900" b="1" dirty="0"/>
          </a:p>
          <a:p>
            <a:pPr>
              <a:lnSpc>
                <a:spcPct val="150000"/>
              </a:lnSpc>
            </a:pPr>
            <a:r>
              <a:rPr lang="en-US" altLang="zh-CN" sz="1900" b="1" dirty="0"/>
              <a:t>        print('You have passed the test!')</a:t>
            </a:r>
            <a:endParaRPr lang="zh-CN" altLang="zh-CN" sz="1900" b="1" dirty="0"/>
          </a:p>
          <a:p>
            <a:pPr>
              <a:lnSpc>
                <a:spcPct val="150000"/>
              </a:lnSpc>
            </a:pPr>
            <a:r>
              <a:rPr lang="en-US" altLang="zh-CN" sz="1900" b="1" dirty="0"/>
              <a:t>    </a:t>
            </a:r>
            <a:r>
              <a:rPr lang="en-US" altLang="zh-CN" sz="1900" b="1" dirty="0">
                <a:solidFill>
                  <a:srgbClr val="FF0000"/>
                </a:solidFill>
              </a:rPr>
              <a:t>else</a:t>
            </a:r>
            <a:r>
              <a:rPr lang="en-US" altLang="zh-CN" sz="1900" b="1" dirty="0"/>
              <a:t>:</a:t>
            </a:r>
            <a:endParaRPr lang="zh-CN" altLang="zh-CN" sz="1900" b="1" dirty="0"/>
          </a:p>
          <a:p>
            <a:pPr>
              <a:lnSpc>
                <a:spcPct val="150000"/>
              </a:lnSpc>
            </a:pPr>
            <a:r>
              <a:rPr lang="en-US" altLang="zh-CN" sz="1900" b="1" dirty="0"/>
              <a:t>        print('You fail to pass the test!')</a:t>
            </a:r>
            <a:endParaRPr lang="zh-CN" altLang="zh-CN" sz="1900" b="1" dirty="0"/>
          </a:p>
          <a:p>
            <a:pPr>
              <a:lnSpc>
                <a:spcPct val="150000"/>
              </a:lnSpc>
            </a:pPr>
            <a:r>
              <a:rPr lang="en-US" altLang="zh-CN" sz="1900" b="1" dirty="0">
                <a:solidFill>
                  <a:srgbClr val="FF0000"/>
                </a:solidFill>
              </a:rPr>
              <a:t>else</a:t>
            </a:r>
            <a:r>
              <a:rPr lang="en-US" altLang="zh-CN" sz="1900" b="1" dirty="0"/>
              <a:t>:</a:t>
            </a:r>
            <a:endParaRPr lang="zh-CN" altLang="zh-CN" sz="1900" b="1" dirty="0"/>
          </a:p>
          <a:p>
            <a:pPr>
              <a:lnSpc>
                <a:spcPct val="150000"/>
              </a:lnSpc>
            </a:pPr>
            <a:r>
              <a:rPr lang="en-US" altLang="zh-CN" sz="1900" b="1" dirty="0"/>
              <a:t>    print('The score is wrong!')</a:t>
            </a:r>
            <a:endParaRPr lang="zh-CN" altLang="zh-CN" sz="1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8627" y="2070991"/>
            <a:ext cx="5772895" cy="4271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BF661B-631A-4D8C-A26B-A3B290E63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336" y="1609326"/>
            <a:ext cx="4876479" cy="517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1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b="1" dirty="0"/>
              <a:t>4.3.</a:t>
            </a:r>
            <a:r>
              <a:rPr lang="en-US" altLang="zh-CN" b="1" dirty="0"/>
              <a:t>6</a:t>
            </a:r>
            <a:r>
              <a:rPr lang="en-US" b="1" dirty="0"/>
              <a:t> if</a:t>
            </a:r>
            <a:r>
              <a:rPr lang="zh-CN" altLang="en-US" b="1" dirty="0"/>
              <a:t>语句的等价形式</a:t>
            </a:r>
            <a:endParaRPr lang="en-US" b="1" dirty="0"/>
          </a:p>
        </p:txBody>
      </p:sp>
      <p:sp>
        <p:nvSpPr>
          <p:cNvPr id="2" name="矩形 1"/>
          <p:cNvSpPr/>
          <p:nvPr/>
        </p:nvSpPr>
        <p:spPr>
          <a:xfrm>
            <a:off x="1104900" y="1609326"/>
            <a:ext cx="507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示例：</a:t>
            </a:r>
            <a:r>
              <a:rPr lang="zh-CN" altLang="zh-CN" sz="2400" dirty="0"/>
              <a:t>判断</a:t>
            </a:r>
            <a:r>
              <a:rPr lang="zh-CN" altLang="en-US" sz="2400" dirty="0"/>
              <a:t>分数等级 </a:t>
            </a:r>
            <a:r>
              <a:rPr lang="en-US" altLang="zh-CN" sz="2400" dirty="0"/>
              <a:t>if </a:t>
            </a:r>
            <a:r>
              <a:rPr lang="zh-CN" altLang="en-US" sz="2400" dirty="0"/>
              <a:t>和 </a:t>
            </a:r>
            <a:r>
              <a:rPr lang="en-US" altLang="zh-CN" sz="2400" dirty="0"/>
              <a:t>if else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1104900" y="2070991"/>
            <a:ext cx="44930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score = int(input("</a:t>
            </a:r>
            <a:r>
              <a:rPr lang="zh-CN" altLang="zh-CN" sz="2000" dirty="0"/>
              <a:t>请输入一个分数：</a:t>
            </a:r>
            <a:r>
              <a:rPr lang="en-US" altLang="zh-CN" sz="2000" dirty="0"/>
              <a:t>"))</a:t>
            </a:r>
            <a:endParaRPr lang="zh-CN" altLang="zh-CN" sz="2000" dirty="0"/>
          </a:p>
          <a:p>
            <a:r>
              <a:rPr lang="en-US" altLang="zh-CN" sz="2000" dirty="0"/>
              <a:t>if 100 &gt;= score &gt;= 85:</a:t>
            </a:r>
            <a:endParaRPr lang="zh-CN" altLang="zh-CN" sz="2000" dirty="0"/>
          </a:p>
          <a:p>
            <a:r>
              <a:rPr lang="en-US" altLang="zh-CN" sz="2000" dirty="0"/>
              <a:t>    print("A")</a:t>
            </a:r>
            <a:endParaRPr lang="zh-CN" altLang="zh-CN" sz="2000" dirty="0"/>
          </a:p>
          <a:p>
            <a:r>
              <a:rPr lang="en-US" altLang="zh-CN" sz="2000" dirty="0"/>
              <a:t>if 85 &gt; score &gt;= 60:</a:t>
            </a:r>
            <a:endParaRPr lang="zh-CN" altLang="zh-CN" sz="2000" dirty="0"/>
          </a:p>
          <a:p>
            <a:r>
              <a:rPr lang="en-US" altLang="zh-CN" sz="2000" dirty="0"/>
              <a:t>    print("B")</a:t>
            </a:r>
            <a:endParaRPr lang="zh-CN" altLang="zh-CN" sz="2000" dirty="0"/>
          </a:p>
          <a:p>
            <a:r>
              <a:rPr lang="en-US" altLang="zh-CN" sz="2000" dirty="0"/>
              <a:t>if 60 &gt; score &gt;= 0:</a:t>
            </a:r>
            <a:endParaRPr lang="zh-CN" altLang="zh-CN" sz="2000" dirty="0"/>
          </a:p>
          <a:p>
            <a:r>
              <a:rPr lang="en-US" altLang="zh-CN" sz="2000" dirty="0"/>
              <a:t>    print("C")</a:t>
            </a:r>
            <a:endParaRPr lang="zh-CN" altLang="zh-CN" sz="2000" dirty="0"/>
          </a:p>
          <a:p>
            <a:r>
              <a:rPr lang="en-US" altLang="zh-CN" sz="2000" dirty="0"/>
              <a:t>if score &gt; 100:</a:t>
            </a:r>
            <a:endParaRPr lang="zh-CN" altLang="zh-CN" sz="2000" dirty="0"/>
          </a:p>
          <a:p>
            <a:r>
              <a:rPr lang="en-US" altLang="zh-CN" sz="2000" dirty="0"/>
              <a:t>    print("</a:t>
            </a:r>
            <a:r>
              <a:rPr lang="zh-CN" altLang="zh-CN" sz="2000" dirty="0"/>
              <a:t>输入错误！</a:t>
            </a:r>
            <a:r>
              <a:rPr lang="en-US" altLang="zh-CN" sz="2000" dirty="0"/>
              <a:t>")</a:t>
            </a:r>
            <a:endParaRPr lang="zh-CN" altLang="zh-CN" sz="2000" dirty="0"/>
          </a:p>
        </p:txBody>
      </p:sp>
      <p:sp>
        <p:nvSpPr>
          <p:cNvPr id="7" name="矩形 6"/>
          <p:cNvSpPr/>
          <p:nvPr/>
        </p:nvSpPr>
        <p:spPr>
          <a:xfrm>
            <a:off x="828628" y="2070991"/>
            <a:ext cx="4855984" cy="4271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233CE7-E54E-4BE6-8096-7A7F96F34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912" y="2048581"/>
            <a:ext cx="5400969" cy="431634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2C090E5-AD42-4A87-94B5-6B22126C500E}"/>
              </a:ext>
            </a:extLst>
          </p:cNvPr>
          <p:cNvSpPr/>
          <p:nvPr/>
        </p:nvSpPr>
        <p:spPr>
          <a:xfrm>
            <a:off x="5684614" y="2272595"/>
            <a:ext cx="50787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score = int(input("</a:t>
            </a:r>
            <a:r>
              <a:rPr lang="zh-CN" altLang="en-US" sz="2000" dirty="0"/>
              <a:t>请输入一个分数：</a:t>
            </a:r>
            <a:r>
              <a:rPr lang="en-US" altLang="zh-CN" sz="2000" dirty="0"/>
              <a:t>"))</a:t>
            </a:r>
          </a:p>
          <a:p>
            <a:r>
              <a:rPr lang="en-US" altLang="zh-CN" sz="2000" dirty="0"/>
              <a:t>if 100 &gt;= score &gt;= 85:</a:t>
            </a:r>
          </a:p>
          <a:p>
            <a:r>
              <a:rPr lang="en-US" altLang="zh-CN" sz="2000" dirty="0"/>
              <a:t>    print("A")</a:t>
            </a:r>
          </a:p>
          <a:p>
            <a:r>
              <a:rPr lang="en-US" altLang="zh-CN" sz="2000" dirty="0"/>
              <a:t>else:</a:t>
            </a:r>
          </a:p>
          <a:p>
            <a:r>
              <a:rPr lang="en-US" altLang="zh-CN" sz="2000" dirty="0"/>
              <a:t>    if 85&gt; score &gt;= 60:</a:t>
            </a:r>
          </a:p>
          <a:p>
            <a:r>
              <a:rPr lang="en-US" altLang="zh-CN" sz="2000" dirty="0"/>
              <a:t>        print("B")</a:t>
            </a:r>
          </a:p>
          <a:p>
            <a:r>
              <a:rPr lang="en-US" altLang="zh-CN" sz="2000" dirty="0"/>
              <a:t>    else:</a:t>
            </a:r>
          </a:p>
          <a:p>
            <a:r>
              <a:rPr lang="en-US" altLang="zh-CN" sz="2000" dirty="0"/>
              <a:t>        if 60&gt; score &gt;= 0:</a:t>
            </a:r>
          </a:p>
          <a:p>
            <a:r>
              <a:rPr lang="en-US" altLang="zh-CN" sz="2000" dirty="0"/>
              <a:t>            print("C")</a:t>
            </a:r>
          </a:p>
          <a:p>
            <a:r>
              <a:rPr lang="en-US" altLang="zh-CN" sz="2000" dirty="0"/>
              <a:t>	 else:</a:t>
            </a:r>
          </a:p>
          <a:p>
            <a:r>
              <a:rPr lang="en-US" altLang="zh-CN" sz="2000" dirty="0"/>
              <a:t>            if score &gt; 100:</a:t>
            </a:r>
          </a:p>
          <a:p>
            <a:r>
              <a:rPr lang="en-US" altLang="zh-CN" sz="2000" dirty="0"/>
              <a:t>	         print("</a:t>
            </a:r>
            <a:r>
              <a:rPr lang="zh-CN" altLang="en-US" sz="2000" dirty="0"/>
              <a:t>输入错误！</a:t>
            </a:r>
            <a:r>
              <a:rPr lang="en-US" altLang="zh-CN" sz="2000" dirty="0"/>
              <a:t>")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2141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b="1" dirty="0"/>
              <a:t>4.3.</a:t>
            </a:r>
            <a:r>
              <a:rPr lang="en-US" altLang="zh-CN" b="1" dirty="0"/>
              <a:t>6</a:t>
            </a:r>
            <a:r>
              <a:rPr lang="en-US" b="1" dirty="0"/>
              <a:t> if</a:t>
            </a:r>
            <a:r>
              <a:rPr lang="zh-CN" altLang="en-US" b="1" dirty="0"/>
              <a:t>语句的等价形式</a:t>
            </a:r>
            <a:endParaRPr lang="en-US" b="1" dirty="0"/>
          </a:p>
        </p:txBody>
      </p:sp>
      <p:sp>
        <p:nvSpPr>
          <p:cNvPr id="2" name="矩形 1"/>
          <p:cNvSpPr/>
          <p:nvPr/>
        </p:nvSpPr>
        <p:spPr>
          <a:xfrm>
            <a:off x="1104900" y="1609326"/>
            <a:ext cx="5054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示例：</a:t>
            </a:r>
            <a:r>
              <a:rPr lang="zh-CN" altLang="zh-CN" sz="2400" dirty="0"/>
              <a:t>判断</a:t>
            </a:r>
            <a:r>
              <a:rPr lang="zh-CN" altLang="en-US" sz="2400" dirty="0"/>
              <a:t>分数等级 </a:t>
            </a:r>
            <a:r>
              <a:rPr lang="en-US" altLang="zh-CN" sz="2400" dirty="0"/>
              <a:t>if else </a:t>
            </a:r>
            <a:r>
              <a:rPr lang="zh-CN" altLang="en-US" sz="2400" dirty="0"/>
              <a:t>和 </a:t>
            </a:r>
            <a:r>
              <a:rPr lang="en-US" altLang="zh-CN" sz="2400" dirty="0" err="1"/>
              <a:t>elif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1104900" y="2070991"/>
            <a:ext cx="462682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/>
          </a:p>
          <a:p>
            <a:r>
              <a:rPr lang="en-US" altLang="zh-CN" sz="2000" dirty="0"/>
              <a:t>score = int(input("</a:t>
            </a:r>
            <a:r>
              <a:rPr lang="zh-CN" altLang="en-US" sz="2000" dirty="0"/>
              <a:t>请输入一个分数：</a:t>
            </a:r>
            <a:r>
              <a:rPr lang="en-US" altLang="zh-CN" sz="2000" dirty="0"/>
              <a:t>"))</a:t>
            </a:r>
          </a:p>
          <a:p>
            <a:r>
              <a:rPr lang="en-US" altLang="zh-CN" sz="2000" dirty="0"/>
              <a:t>if 100 &gt;= score &gt;= 85:</a:t>
            </a:r>
          </a:p>
          <a:p>
            <a:r>
              <a:rPr lang="en-US" altLang="zh-CN" sz="2000" dirty="0"/>
              <a:t>    print("A")</a:t>
            </a:r>
          </a:p>
          <a:p>
            <a:r>
              <a:rPr lang="en-US" altLang="zh-CN" sz="2000" dirty="0" err="1"/>
              <a:t>elif</a:t>
            </a:r>
            <a:r>
              <a:rPr lang="en-US" altLang="zh-CN" sz="2000" dirty="0"/>
              <a:t> 85 &gt; score &gt;= 60:</a:t>
            </a:r>
          </a:p>
          <a:p>
            <a:r>
              <a:rPr lang="en-US" altLang="zh-CN" sz="2000" dirty="0"/>
              <a:t>    print("B")</a:t>
            </a:r>
          </a:p>
          <a:p>
            <a:r>
              <a:rPr lang="en-US" altLang="zh-CN" sz="2000" dirty="0" err="1"/>
              <a:t>elif</a:t>
            </a:r>
            <a:r>
              <a:rPr lang="en-US" altLang="zh-CN" sz="2000" dirty="0"/>
              <a:t> 60&gt; score &gt;= 0:</a:t>
            </a:r>
          </a:p>
          <a:p>
            <a:r>
              <a:rPr lang="en-US" altLang="zh-CN" sz="2000" dirty="0"/>
              <a:t>    print("C")</a:t>
            </a:r>
          </a:p>
          <a:p>
            <a:r>
              <a:rPr lang="en-US" altLang="zh-CN" sz="2000" dirty="0"/>
              <a:t>else:</a:t>
            </a:r>
          </a:p>
          <a:p>
            <a:r>
              <a:rPr lang="en-US" altLang="zh-CN" sz="2000" dirty="0"/>
              <a:t>    print("</a:t>
            </a:r>
            <a:r>
              <a:rPr lang="zh-CN" altLang="en-US" sz="2000" dirty="0"/>
              <a:t>输入错误！</a:t>
            </a:r>
            <a:r>
              <a:rPr lang="en-US" altLang="zh-CN" sz="2000" dirty="0"/>
              <a:t>")</a:t>
            </a:r>
            <a:endParaRPr lang="zh-CN" altLang="zh-CN" sz="2000" dirty="0"/>
          </a:p>
        </p:txBody>
      </p:sp>
      <p:sp>
        <p:nvSpPr>
          <p:cNvPr id="7" name="矩形 6"/>
          <p:cNvSpPr/>
          <p:nvPr/>
        </p:nvSpPr>
        <p:spPr>
          <a:xfrm>
            <a:off x="828627" y="2070991"/>
            <a:ext cx="4903099" cy="4271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233CE7-E54E-4BE6-8096-7A7F96F34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578" y="2070991"/>
            <a:ext cx="5256004" cy="431634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2C090E5-AD42-4A87-94B5-6B22126C500E}"/>
              </a:ext>
            </a:extLst>
          </p:cNvPr>
          <p:cNvSpPr/>
          <p:nvPr/>
        </p:nvSpPr>
        <p:spPr>
          <a:xfrm>
            <a:off x="5865540" y="2272595"/>
            <a:ext cx="489782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score = int(input("</a:t>
            </a:r>
            <a:r>
              <a:rPr lang="zh-CN" altLang="en-US" sz="2000" dirty="0"/>
              <a:t>请输入一个分数：</a:t>
            </a:r>
            <a:r>
              <a:rPr lang="en-US" altLang="zh-CN" sz="2000" dirty="0"/>
              <a:t>"))</a:t>
            </a:r>
          </a:p>
          <a:p>
            <a:r>
              <a:rPr lang="en-US" altLang="zh-CN" sz="2000" dirty="0"/>
              <a:t>if 100 &gt;= score &gt;= 85:</a:t>
            </a:r>
          </a:p>
          <a:p>
            <a:r>
              <a:rPr lang="en-US" altLang="zh-CN" sz="2000" dirty="0"/>
              <a:t>    print("A")</a:t>
            </a:r>
          </a:p>
          <a:p>
            <a:r>
              <a:rPr lang="en-US" altLang="zh-CN" sz="2000" dirty="0"/>
              <a:t>else:</a:t>
            </a:r>
          </a:p>
          <a:p>
            <a:r>
              <a:rPr lang="en-US" altLang="zh-CN" sz="2000" dirty="0"/>
              <a:t>    if 85&gt; score &gt;= 60:</a:t>
            </a:r>
          </a:p>
          <a:p>
            <a:r>
              <a:rPr lang="en-US" altLang="zh-CN" sz="2000" dirty="0"/>
              <a:t>        print("B")</a:t>
            </a:r>
          </a:p>
          <a:p>
            <a:r>
              <a:rPr lang="en-US" altLang="zh-CN" sz="2000" dirty="0"/>
              <a:t>    else:</a:t>
            </a:r>
          </a:p>
          <a:p>
            <a:r>
              <a:rPr lang="en-US" altLang="zh-CN" sz="2000" dirty="0"/>
              <a:t>        if 60&gt; score &gt;= 0:</a:t>
            </a:r>
          </a:p>
          <a:p>
            <a:r>
              <a:rPr lang="en-US" altLang="zh-CN" sz="2000" dirty="0"/>
              <a:t>            print("C")</a:t>
            </a:r>
          </a:p>
          <a:p>
            <a:r>
              <a:rPr lang="en-US" altLang="zh-CN" sz="2000" dirty="0"/>
              <a:t>        else:</a:t>
            </a:r>
          </a:p>
          <a:p>
            <a:r>
              <a:rPr lang="en-US" altLang="zh-CN" sz="2000" dirty="0"/>
              <a:t>            print("</a:t>
            </a:r>
            <a:r>
              <a:rPr lang="zh-CN" altLang="en-US" sz="2000" dirty="0"/>
              <a:t>输入错误！</a:t>
            </a:r>
            <a:r>
              <a:rPr lang="en-US" altLang="zh-CN" sz="2000" dirty="0"/>
              <a:t>")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671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b="1" dirty="0"/>
              <a:t>4.3.7 Venn</a:t>
            </a:r>
            <a:r>
              <a:rPr lang="zh-CN" altLang="en-US" b="1" dirty="0"/>
              <a:t>图和判断条件</a:t>
            </a:r>
            <a:endParaRPr lang="en-US" b="1" dirty="0"/>
          </a:p>
        </p:txBody>
      </p:sp>
      <p:sp>
        <p:nvSpPr>
          <p:cNvPr id="2" name="矩形 1"/>
          <p:cNvSpPr/>
          <p:nvPr/>
        </p:nvSpPr>
        <p:spPr>
          <a:xfrm>
            <a:off x="1104900" y="1609326"/>
            <a:ext cx="5054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示例：</a:t>
            </a:r>
            <a:r>
              <a:rPr lang="zh-CN" altLang="zh-CN" sz="2400" dirty="0"/>
              <a:t>判断</a:t>
            </a:r>
            <a:r>
              <a:rPr lang="zh-CN" altLang="en-US" sz="2400" dirty="0"/>
              <a:t>分数等级 </a:t>
            </a:r>
            <a:r>
              <a:rPr lang="en-US" altLang="zh-CN" sz="2400" dirty="0"/>
              <a:t>if else </a:t>
            </a:r>
            <a:r>
              <a:rPr lang="zh-CN" altLang="en-US" sz="2400" dirty="0"/>
              <a:t>和 </a:t>
            </a:r>
            <a:r>
              <a:rPr lang="en-US" altLang="zh-CN" sz="2400" dirty="0" err="1"/>
              <a:t>elif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1104900" y="2070991"/>
            <a:ext cx="462682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/>
          </a:p>
          <a:p>
            <a:r>
              <a:rPr lang="en-US" altLang="zh-CN" sz="2000" dirty="0"/>
              <a:t>score = int(input("</a:t>
            </a:r>
            <a:r>
              <a:rPr lang="zh-CN" altLang="en-US" sz="2000" dirty="0"/>
              <a:t>请输入一个分数：</a:t>
            </a:r>
            <a:r>
              <a:rPr lang="en-US" altLang="zh-CN" sz="2000" dirty="0"/>
              <a:t>"))</a:t>
            </a:r>
          </a:p>
          <a:p>
            <a:r>
              <a:rPr lang="en-US" altLang="zh-CN" sz="2000" dirty="0"/>
              <a:t>if 100 &gt;= score &gt;= 85:</a:t>
            </a:r>
          </a:p>
          <a:p>
            <a:r>
              <a:rPr lang="en-US" altLang="zh-CN" sz="2000" dirty="0"/>
              <a:t>    print("A")</a:t>
            </a:r>
          </a:p>
          <a:p>
            <a:r>
              <a:rPr lang="en-US" altLang="zh-CN" sz="2000" dirty="0" err="1"/>
              <a:t>elif</a:t>
            </a:r>
            <a:r>
              <a:rPr lang="en-US" altLang="zh-CN" sz="2000" dirty="0"/>
              <a:t> 85 &gt; score &gt;= 60:</a:t>
            </a:r>
          </a:p>
          <a:p>
            <a:r>
              <a:rPr lang="en-US" altLang="zh-CN" sz="2000" dirty="0"/>
              <a:t>    print("B")</a:t>
            </a:r>
          </a:p>
          <a:p>
            <a:r>
              <a:rPr lang="en-US" altLang="zh-CN" sz="2000" dirty="0" err="1"/>
              <a:t>elif</a:t>
            </a:r>
            <a:r>
              <a:rPr lang="en-US" altLang="zh-CN" sz="2000" dirty="0"/>
              <a:t> 60&gt; score &gt;= 0:</a:t>
            </a:r>
          </a:p>
          <a:p>
            <a:r>
              <a:rPr lang="en-US" altLang="zh-CN" sz="2000" dirty="0"/>
              <a:t>    print("C")</a:t>
            </a:r>
          </a:p>
          <a:p>
            <a:r>
              <a:rPr lang="en-US" altLang="zh-CN" sz="2000" dirty="0"/>
              <a:t>else:</a:t>
            </a:r>
          </a:p>
          <a:p>
            <a:r>
              <a:rPr lang="en-US" altLang="zh-CN" sz="2000" dirty="0"/>
              <a:t>    print("</a:t>
            </a:r>
            <a:r>
              <a:rPr lang="zh-CN" altLang="en-US" sz="2000" dirty="0"/>
              <a:t>输入错误！</a:t>
            </a:r>
            <a:r>
              <a:rPr lang="en-US" altLang="zh-CN" sz="2000" dirty="0"/>
              <a:t>")</a:t>
            </a:r>
            <a:endParaRPr lang="zh-CN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E66DF6-0CA1-49D0-BC75-F0971C4AD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463" y="2414932"/>
            <a:ext cx="4858000" cy="31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0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b="1" dirty="0"/>
              <a:t>4.3.</a:t>
            </a:r>
            <a:r>
              <a:rPr lang="en-US" altLang="zh-CN" b="1" dirty="0"/>
              <a:t>7</a:t>
            </a:r>
            <a:r>
              <a:rPr lang="en-US" b="1" dirty="0"/>
              <a:t> </a:t>
            </a:r>
            <a:r>
              <a:rPr lang="en-US" altLang="zh-CN" b="1" dirty="0"/>
              <a:t>Venn</a:t>
            </a:r>
            <a:r>
              <a:rPr lang="zh-CN" altLang="en-US" b="1" dirty="0"/>
              <a:t>图和判断条件</a:t>
            </a:r>
            <a:endParaRPr lang="en-US" b="1" dirty="0"/>
          </a:p>
        </p:txBody>
      </p:sp>
      <p:sp>
        <p:nvSpPr>
          <p:cNvPr id="2" name="矩形 1"/>
          <p:cNvSpPr/>
          <p:nvPr/>
        </p:nvSpPr>
        <p:spPr>
          <a:xfrm>
            <a:off x="1104900" y="1609326"/>
            <a:ext cx="5054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示例：</a:t>
            </a:r>
            <a:r>
              <a:rPr lang="zh-CN" altLang="zh-CN" sz="2400" dirty="0"/>
              <a:t>判断</a:t>
            </a:r>
            <a:r>
              <a:rPr lang="zh-CN" altLang="en-US" sz="2400" dirty="0"/>
              <a:t>分数等级 </a:t>
            </a:r>
            <a:r>
              <a:rPr lang="en-US" altLang="zh-CN" sz="2400" dirty="0"/>
              <a:t>if else </a:t>
            </a:r>
            <a:r>
              <a:rPr lang="zh-CN" altLang="en-US" sz="2400" dirty="0"/>
              <a:t>和 </a:t>
            </a:r>
            <a:r>
              <a:rPr lang="en-US" altLang="zh-CN" sz="2400" dirty="0" err="1"/>
              <a:t>elif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1104900" y="2070991"/>
            <a:ext cx="462682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/>
          </a:p>
          <a:p>
            <a:r>
              <a:rPr lang="en-US" altLang="zh-CN" sz="2000" dirty="0"/>
              <a:t>score = int(input("</a:t>
            </a:r>
            <a:r>
              <a:rPr lang="zh-CN" altLang="en-US" sz="2000" dirty="0"/>
              <a:t>请输入一个分数：</a:t>
            </a:r>
            <a:r>
              <a:rPr lang="en-US" altLang="zh-CN" sz="2000" dirty="0"/>
              <a:t>"))</a:t>
            </a:r>
          </a:p>
          <a:p>
            <a:r>
              <a:rPr lang="en-US" altLang="zh-CN" sz="2000" dirty="0"/>
              <a:t>if 100 &gt;= score &gt;= 0:</a:t>
            </a:r>
          </a:p>
          <a:p>
            <a:r>
              <a:rPr lang="en-US" altLang="zh-CN" sz="2000" dirty="0"/>
              <a:t>    if 100 &gt;= score &gt;= 85:</a:t>
            </a:r>
          </a:p>
          <a:p>
            <a:r>
              <a:rPr lang="en-US" altLang="zh-CN" sz="2000" dirty="0"/>
              <a:t>        print("A")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elif</a:t>
            </a:r>
            <a:r>
              <a:rPr lang="en-US" altLang="zh-CN" sz="2000" dirty="0"/>
              <a:t> 85 &gt; score &gt;= 60:</a:t>
            </a:r>
          </a:p>
          <a:p>
            <a:r>
              <a:rPr lang="en-US" altLang="zh-CN" sz="2000" dirty="0"/>
              <a:t>        print("B")</a:t>
            </a:r>
          </a:p>
          <a:p>
            <a:r>
              <a:rPr lang="en-US" altLang="zh-CN" sz="2000" dirty="0"/>
              <a:t>    else:</a:t>
            </a:r>
          </a:p>
          <a:p>
            <a:r>
              <a:rPr lang="en-US" altLang="zh-CN" sz="2000" dirty="0"/>
              <a:t>        print("C")</a:t>
            </a:r>
          </a:p>
          <a:p>
            <a:r>
              <a:rPr lang="en-US" altLang="zh-CN" sz="2000" dirty="0"/>
              <a:t>else:</a:t>
            </a:r>
          </a:p>
          <a:p>
            <a:r>
              <a:rPr lang="en-US" altLang="zh-CN" sz="2000" dirty="0"/>
              <a:t>    print("</a:t>
            </a:r>
            <a:r>
              <a:rPr lang="zh-CN" altLang="en-US" sz="2000" dirty="0"/>
              <a:t>输入错误！</a:t>
            </a:r>
            <a:r>
              <a:rPr lang="en-US" altLang="zh-CN" sz="2000" dirty="0"/>
              <a:t>")</a:t>
            </a:r>
            <a:endParaRPr lang="zh-CN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3902EE-F49C-4F47-BDDD-4CE30D162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536" y="2709512"/>
            <a:ext cx="5366026" cy="311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6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b="1" dirty="0"/>
              <a:t>4.3.</a:t>
            </a:r>
            <a:r>
              <a:rPr lang="en-US" altLang="zh-CN" b="1" dirty="0"/>
              <a:t>7</a:t>
            </a:r>
            <a:r>
              <a:rPr lang="en-US" b="1" dirty="0"/>
              <a:t> </a:t>
            </a:r>
            <a:r>
              <a:rPr lang="en-US" altLang="zh-CN" b="1" dirty="0"/>
              <a:t>Venn</a:t>
            </a:r>
            <a:r>
              <a:rPr lang="zh-CN" altLang="en-US" b="1" dirty="0"/>
              <a:t>图和判断条件</a:t>
            </a:r>
            <a:endParaRPr lang="en-US" b="1" dirty="0"/>
          </a:p>
        </p:txBody>
      </p:sp>
      <p:sp>
        <p:nvSpPr>
          <p:cNvPr id="2" name="矩形 1"/>
          <p:cNvSpPr/>
          <p:nvPr/>
        </p:nvSpPr>
        <p:spPr>
          <a:xfrm>
            <a:off x="1104900" y="1609326"/>
            <a:ext cx="5054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示例：</a:t>
            </a:r>
            <a:r>
              <a:rPr lang="zh-CN" altLang="zh-CN" sz="2400" dirty="0"/>
              <a:t>判断</a:t>
            </a:r>
            <a:r>
              <a:rPr lang="zh-CN" altLang="en-US" sz="2400" dirty="0"/>
              <a:t>分数等级 </a:t>
            </a:r>
            <a:r>
              <a:rPr lang="en-US" altLang="zh-CN" sz="2400" dirty="0"/>
              <a:t>if else </a:t>
            </a:r>
            <a:r>
              <a:rPr lang="zh-CN" altLang="en-US" sz="2400" dirty="0"/>
              <a:t>和 </a:t>
            </a:r>
            <a:r>
              <a:rPr lang="en-US" altLang="zh-CN" sz="2400" dirty="0" err="1"/>
              <a:t>elif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1104900" y="2070991"/>
            <a:ext cx="462682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/>
          </a:p>
          <a:p>
            <a:r>
              <a:rPr lang="en-US" altLang="zh-CN" sz="2000" dirty="0"/>
              <a:t>score = int(input("</a:t>
            </a:r>
            <a:r>
              <a:rPr lang="zh-CN" altLang="en-US" sz="2000" dirty="0"/>
              <a:t>请输入一个分数：</a:t>
            </a:r>
            <a:r>
              <a:rPr lang="en-US" altLang="zh-CN" sz="2000" dirty="0"/>
              <a:t>"))</a:t>
            </a:r>
          </a:p>
          <a:p>
            <a:r>
              <a:rPr lang="en-US" altLang="zh-CN" sz="2000" dirty="0"/>
              <a:t>if 100 &gt;= score &gt;= 0:</a:t>
            </a:r>
          </a:p>
          <a:p>
            <a:r>
              <a:rPr lang="en-US" altLang="zh-CN" sz="2000" dirty="0"/>
              <a:t>    if score &gt;= 85:</a:t>
            </a:r>
          </a:p>
          <a:p>
            <a:r>
              <a:rPr lang="en-US" altLang="zh-CN" sz="2000" dirty="0"/>
              <a:t>        print("A")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elif</a:t>
            </a:r>
            <a:r>
              <a:rPr lang="en-US" altLang="zh-CN" sz="2000" dirty="0"/>
              <a:t> score &gt;= 60:</a:t>
            </a:r>
          </a:p>
          <a:p>
            <a:r>
              <a:rPr lang="en-US" altLang="zh-CN" sz="2000" dirty="0"/>
              <a:t>        print("B")</a:t>
            </a:r>
          </a:p>
          <a:p>
            <a:r>
              <a:rPr lang="en-US" altLang="zh-CN" sz="2000" dirty="0"/>
              <a:t>    else:</a:t>
            </a:r>
          </a:p>
          <a:p>
            <a:r>
              <a:rPr lang="en-US" altLang="zh-CN" sz="2000" dirty="0"/>
              <a:t>        print("C")</a:t>
            </a:r>
          </a:p>
          <a:p>
            <a:r>
              <a:rPr lang="en-US" altLang="zh-CN" sz="2000" dirty="0"/>
              <a:t>else:</a:t>
            </a:r>
          </a:p>
          <a:p>
            <a:r>
              <a:rPr lang="en-US" altLang="zh-CN" sz="2000" dirty="0"/>
              <a:t>    print("</a:t>
            </a:r>
            <a:r>
              <a:rPr lang="zh-CN" altLang="en-US" sz="2000" dirty="0"/>
              <a:t>输入错误！</a:t>
            </a:r>
            <a:r>
              <a:rPr lang="en-US" altLang="zh-CN" sz="2000" dirty="0"/>
              <a:t>")</a:t>
            </a:r>
            <a:endParaRPr lang="zh-CN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FFD95C-DCCC-4045-A0D9-2656B9D95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726" y="2363800"/>
            <a:ext cx="5181866" cy="402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0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b="1" dirty="0"/>
              <a:t>4.3.</a:t>
            </a:r>
            <a:r>
              <a:rPr lang="en-US" altLang="zh-CN" b="1" dirty="0"/>
              <a:t>7</a:t>
            </a:r>
            <a:r>
              <a:rPr lang="en-US" b="1" dirty="0"/>
              <a:t> Venn</a:t>
            </a:r>
            <a:r>
              <a:rPr lang="zh-CN" altLang="en-US" b="1" dirty="0"/>
              <a:t>图和判断条件</a:t>
            </a:r>
            <a:endParaRPr lang="en-US" b="1" dirty="0"/>
          </a:p>
        </p:txBody>
      </p:sp>
      <p:sp>
        <p:nvSpPr>
          <p:cNvPr id="2" name="矩形 1"/>
          <p:cNvSpPr/>
          <p:nvPr/>
        </p:nvSpPr>
        <p:spPr>
          <a:xfrm>
            <a:off x="1104900" y="1609326"/>
            <a:ext cx="5054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示例：</a:t>
            </a:r>
            <a:r>
              <a:rPr lang="zh-CN" altLang="zh-CN" sz="2400" dirty="0"/>
              <a:t>判断</a:t>
            </a:r>
            <a:r>
              <a:rPr lang="zh-CN" altLang="en-US" sz="2400" dirty="0"/>
              <a:t>分数等级 </a:t>
            </a:r>
            <a:r>
              <a:rPr lang="en-US" altLang="zh-CN" sz="2400" dirty="0"/>
              <a:t>if else </a:t>
            </a:r>
            <a:r>
              <a:rPr lang="zh-CN" altLang="en-US" sz="2400" dirty="0"/>
              <a:t>和 </a:t>
            </a:r>
            <a:r>
              <a:rPr lang="en-US" altLang="zh-CN" sz="2400" dirty="0" err="1"/>
              <a:t>elif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1104900" y="2070991"/>
            <a:ext cx="462682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/>
          </a:p>
          <a:p>
            <a:r>
              <a:rPr lang="en-US" altLang="zh-CN" sz="2000" dirty="0"/>
              <a:t>score = int(input("</a:t>
            </a:r>
            <a:r>
              <a:rPr lang="zh-CN" altLang="en-US" sz="2000" dirty="0"/>
              <a:t>请输入一个分数：</a:t>
            </a:r>
            <a:r>
              <a:rPr lang="en-US" altLang="zh-CN" sz="2000" dirty="0"/>
              <a:t>"))</a:t>
            </a:r>
          </a:p>
          <a:p>
            <a:r>
              <a:rPr lang="en-US" altLang="zh-CN" sz="2000" dirty="0"/>
              <a:t>if 100 &gt;= score &gt;= 85:</a:t>
            </a:r>
          </a:p>
          <a:p>
            <a:r>
              <a:rPr lang="en-US" altLang="zh-CN" sz="2000" dirty="0"/>
              <a:t>    print("A")</a:t>
            </a:r>
          </a:p>
          <a:p>
            <a:r>
              <a:rPr lang="en-US" altLang="zh-CN" sz="2000" dirty="0" err="1"/>
              <a:t>elif</a:t>
            </a:r>
            <a:r>
              <a:rPr lang="en-US" altLang="zh-CN" sz="2000" dirty="0"/>
              <a:t> score &gt;= 60:</a:t>
            </a:r>
          </a:p>
          <a:p>
            <a:r>
              <a:rPr lang="en-US" altLang="zh-CN" sz="2000" dirty="0"/>
              <a:t>    print("B")</a:t>
            </a:r>
          </a:p>
          <a:p>
            <a:r>
              <a:rPr lang="en-US" altLang="zh-CN" sz="2000" dirty="0" err="1"/>
              <a:t>elif</a:t>
            </a:r>
            <a:r>
              <a:rPr lang="en-US" altLang="zh-CN" sz="2000" dirty="0"/>
              <a:t> score &gt;= 0:</a:t>
            </a:r>
          </a:p>
          <a:p>
            <a:r>
              <a:rPr lang="en-US" altLang="zh-CN" sz="2000" dirty="0"/>
              <a:t>    print("C")</a:t>
            </a:r>
          </a:p>
          <a:p>
            <a:r>
              <a:rPr lang="en-US" altLang="zh-CN" sz="2000" dirty="0"/>
              <a:t>else:</a:t>
            </a:r>
          </a:p>
          <a:p>
            <a:r>
              <a:rPr lang="en-US" altLang="zh-CN" sz="2000" dirty="0"/>
              <a:t>    print("</a:t>
            </a:r>
            <a:r>
              <a:rPr lang="zh-CN" altLang="en-US" sz="2000" dirty="0"/>
              <a:t>输入错误！</a:t>
            </a:r>
            <a:r>
              <a:rPr lang="en-US" altLang="zh-CN" sz="2000" dirty="0"/>
              <a:t>")</a:t>
            </a:r>
            <a:endParaRPr lang="zh-CN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B00C7F-C571-49D5-BB98-0230C406B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488" y="2800141"/>
            <a:ext cx="6737696" cy="405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8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517" y="2750961"/>
            <a:ext cx="10071099" cy="1684150"/>
          </a:xfrm>
        </p:spPr>
        <p:txBody>
          <a:bodyPr/>
          <a:lstStyle/>
          <a:p>
            <a:r>
              <a:rPr lang="en-US" b="1" dirty="0"/>
              <a:t>4.4 </a:t>
            </a:r>
            <a:r>
              <a:rPr lang="zh-CN" altLang="en-US" b="1" dirty="0"/>
              <a:t>循环结构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012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517" y="2750961"/>
            <a:ext cx="10071099" cy="1684150"/>
          </a:xfrm>
        </p:spPr>
        <p:txBody>
          <a:bodyPr/>
          <a:lstStyle/>
          <a:p>
            <a:r>
              <a:rPr lang="en-US" b="1" dirty="0"/>
              <a:t>4.1 </a:t>
            </a:r>
            <a:r>
              <a:rPr lang="zh-CN" altLang="en-US" b="1" dirty="0"/>
              <a:t>控制结构概述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785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b="1" dirty="0"/>
              <a:t>4.4.1 </a:t>
            </a:r>
            <a:r>
              <a:rPr lang="en-US" altLang="zh-CN" b="1" dirty="0"/>
              <a:t>while</a:t>
            </a:r>
            <a:r>
              <a:rPr lang="zh-CN" altLang="en-US" b="1" dirty="0"/>
              <a:t>循环</a:t>
            </a:r>
            <a:endParaRPr lang="en-US" b="1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946" y="1686790"/>
            <a:ext cx="2704697" cy="463088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690554" y="3640016"/>
            <a:ext cx="42300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基本语法格式：</a:t>
            </a:r>
            <a:endParaRPr lang="en-US" altLang="zh-CN" sz="2400" dirty="0"/>
          </a:p>
          <a:p>
            <a:pPr indent="720000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while</a:t>
            </a:r>
            <a:r>
              <a:rPr lang="en-US" altLang="zh-CN" sz="2400" b="1" dirty="0"/>
              <a:t> &lt;</a:t>
            </a:r>
            <a:r>
              <a:rPr lang="zh-CN" altLang="zh-CN" sz="2400" b="1" dirty="0"/>
              <a:t>条件表达式</a:t>
            </a:r>
            <a:r>
              <a:rPr lang="en-US" altLang="zh-CN" sz="2400" b="1" dirty="0"/>
              <a:t>&gt;</a:t>
            </a:r>
            <a:r>
              <a:rPr lang="zh-CN" altLang="zh-CN" sz="2400" b="1" dirty="0"/>
              <a:t>：</a:t>
            </a:r>
            <a:endParaRPr lang="zh-CN" altLang="zh-CN" sz="2400" dirty="0"/>
          </a:p>
          <a:p>
            <a:pPr indent="720000">
              <a:lnSpc>
                <a:spcPct val="150000"/>
              </a:lnSpc>
            </a:pPr>
            <a:r>
              <a:rPr lang="en-US" altLang="zh-CN" sz="2400" b="1" dirty="0"/>
              <a:t>	     &lt;</a:t>
            </a:r>
            <a:r>
              <a:rPr lang="zh-CN" altLang="zh-CN" sz="2400" b="1" dirty="0"/>
              <a:t>循环语句块</a:t>
            </a:r>
            <a:r>
              <a:rPr lang="en-US" altLang="zh-CN" sz="2400" b="1" dirty="0"/>
              <a:t>1&gt;</a:t>
            </a:r>
          </a:p>
          <a:p>
            <a:pPr indent="720000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else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pPr indent="720000"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b="1" dirty="0"/>
              <a:t>	&lt;</a:t>
            </a:r>
            <a:r>
              <a:rPr lang="zh-CN" altLang="en-US" sz="2400" b="1" dirty="0"/>
              <a:t>语句块</a:t>
            </a:r>
            <a:r>
              <a:rPr lang="en-US" altLang="zh-CN" sz="2400" b="1" dirty="0"/>
              <a:t>2&gt;</a:t>
            </a:r>
            <a:endParaRPr lang="zh-CN" altLang="zh-CN" sz="2400" b="1" dirty="0"/>
          </a:p>
        </p:txBody>
      </p:sp>
      <p:sp>
        <p:nvSpPr>
          <p:cNvPr id="5" name="矩形 4"/>
          <p:cNvSpPr/>
          <p:nvPr/>
        </p:nvSpPr>
        <p:spPr>
          <a:xfrm>
            <a:off x="4989582" y="2007525"/>
            <a:ext cx="6096000" cy="11449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循环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是无限循环，</a:t>
            </a:r>
            <a:r>
              <a:rPr lang="zh-CN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只要条件为真，会一直反复执行语句中的代码块，直到最终判断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</a:t>
            </a:r>
            <a:r>
              <a:rPr lang="zh-CN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条件为不成立</a:t>
            </a:r>
            <a:r>
              <a:rPr lang="zh-CN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，即为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r>
              <a:rPr lang="zh-CN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时，该循环才终止。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4622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b="1" dirty="0"/>
              <a:t>4.4.1 </a:t>
            </a:r>
            <a:r>
              <a:rPr lang="en-US" altLang="zh-CN" b="1" dirty="0"/>
              <a:t>while</a:t>
            </a:r>
            <a:r>
              <a:rPr lang="zh-CN" altLang="en-US" b="1" dirty="0"/>
              <a:t>循环</a:t>
            </a:r>
            <a:endParaRPr lang="en-US" b="1" dirty="0"/>
          </a:p>
        </p:txBody>
      </p:sp>
      <p:sp>
        <p:nvSpPr>
          <p:cNvPr id="6" name="矩形 5"/>
          <p:cNvSpPr/>
          <p:nvPr/>
        </p:nvSpPr>
        <p:spPr>
          <a:xfrm>
            <a:off x="1390678" y="1752348"/>
            <a:ext cx="81868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示例</a:t>
            </a:r>
            <a:r>
              <a:rPr lang="en-US" altLang="zh-CN" sz="2400" dirty="0"/>
              <a:t>6</a:t>
            </a:r>
            <a:r>
              <a:rPr lang="zh-CN" altLang="en-US" sz="2400" dirty="0"/>
              <a:t>：利用</a:t>
            </a:r>
            <a:r>
              <a:rPr lang="en-US" altLang="zh-CN" sz="2400" dirty="0"/>
              <a:t>while</a:t>
            </a:r>
            <a:r>
              <a:rPr lang="zh-CN" altLang="en-US" sz="2400" dirty="0"/>
              <a:t>循环求</a:t>
            </a:r>
            <a:r>
              <a:rPr lang="en-US" altLang="zh-CN" sz="2400" dirty="0"/>
              <a:t>1</a:t>
            </a:r>
            <a:r>
              <a:rPr lang="zh-CN" altLang="zh-CN" sz="2400" dirty="0"/>
              <a:t>到</a:t>
            </a:r>
            <a:r>
              <a:rPr lang="en-US" altLang="zh-CN" sz="2400" dirty="0"/>
              <a:t>100</a:t>
            </a:r>
            <a:r>
              <a:rPr lang="zh-CN" altLang="zh-CN" sz="2400" dirty="0"/>
              <a:t>之间所有整数的累加之和</a:t>
            </a:r>
            <a:r>
              <a:rPr lang="zh-CN" altLang="en-US" sz="2400" dirty="0"/>
              <a:t>：</a:t>
            </a:r>
            <a:endParaRPr lang="zh-CN" altLang="en-US" sz="2800" b="1" i="1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04583" y="2693208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 = 1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 = 0;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while</a:t>
            </a:r>
            <a:r>
              <a:rPr lang="en-US" altLang="zh-CN" sz="24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n &lt;= 100: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s += n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n += 1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print('sum=',s)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525033" y="2693208"/>
            <a:ext cx="4308782" cy="3330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云形标注 6"/>
          <p:cNvSpPr/>
          <p:nvPr/>
        </p:nvSpPr>
        <p:spPr>
          <a:xfrm>
            <a:off x="8493474" y="2693208"/>
            <a:ext cx="2964873" cy="1111119"/>
          </a:xfrm>
          <a:prstGeom prst="cloudCallout">
            <a:avLst>
              <a:gd name="adj1" fmla="val -51980"/>
              <a:gd name="adj2" fmla="val 77175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为多少时循环结束？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28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b="1" dirty="0"/>
              <a:t>4.4.2 </a:t>
            </a:r>
            <a:r>
              <a:rPr lang="en-US" altLang="zh-CN" b="1" dirty="0"/>
              <a:t>for</a:t>
            </a:r>
            <a:r>
              <a:rPr lang="zh-CN" altLang="en-US" b="1" dirty="0"/>
              <a:t>循环</a:t>
            </a:r>
            <a:endParaRPr lang="en-US" b="1" dirty="0"/>
          </a:p>
        </p:txBody>
      </p:sp>
      <p:sp>
        <p:nvSpPr>
          <p:cNvPr id="2" name="矩形 1"/>
          <p:cNvSpPr/>
          <p:nvPr/>
        </p:nvSpPr>
        <p:spPr>
          <a:xfrm>
            <a:off x="4718901" y="317411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基本语法格式：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7200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循环变量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遍历对象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&gt;: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33400" indent="7200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&lt;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循环体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pPr marL="252000" indent="7200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533400" indent="7200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&lt;</a:t>
            </a:r>
            <a:r>
              <a:rPr lang="zh-CN" altLang="en-US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语句块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en-US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99128" y="1708391"/>
            <a:ext cx="62792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循环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遍历循环，可以用于遍历一个迭代对象的所有元素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每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迭代一次</a:t>
            </a:r>
            <a:r>
              <a:rPr lang="zh-CN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元素都要执行一次循环体中的语句块</a:t>
            </a:r>
            <a:r>
              <a:rPr lang="zh-CN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A5D069-4BBA-A24C-9AE8-085CCB4C9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771739"/>
            <a:ext cx="2762250" cy="385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2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69789" y="2064941"/>
            <a:ext cx="702230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示例</a:t>
            </a:r>
            <a:r>
              <a:rPr lang="en-US" altLang="zh-CN" sz="2400" dirty="0"/>
              <a:t>7</a:t>
            </a:r>
            <a:r>
              <a:rPr lang="zh-CN" altLang="en-US" sz="2400" dirty="0"/>
              <a:t>：实现</a:t>
            </a:r>
            <a:r>
              <a:rPr lang="en-US" altLang="zh-CN" sz="2400" dirty="0"/>
              <a:t>1</a:t>
            </a:r>
            <a:r>
              <a:rPr lang="zh-CN" altLang="zh-CN" sz="2400" dirty="0"/>
              <a:t>到</a:t>
            </a:r>
            <a:r>
              <a:rPr lang="en-US" altLang="zh-CN" sz="2400" dirty="0"/>
              <a:t>100</a:t>
            </a:r>
            <a:r>
              <a:rPr lang="zh-CN" altLang="zh-CN" sz="2400" dirty="0"/>
              <a:t>之间所有整数的累加</a:t>
            </a:r>
            <a:r>
              <a:rPr lang="zh-CN" altLang="en-US" sz="2400" dirty="0"/>
              <a:t>求和</a:t>
            </a:r>
            <a:endParaRPr lang="zh-CN" altLang="en-US" sz="2800" b="1" i="1" dirty="0">
              <a:solidFill>
                <a:srgbClr val="0070C0"/>
              </a:solidFill>
            </a:endParaRPr>
          </a:p>
          <a:p>
            <a:pPr indent="7200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 = 0;</a:t>
            </a:r>
            <a:endParaRPr lang="zh-CN" altLang="zh-CN" sz="24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7200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for </a:t>
            </a:r>
            <a:r>
              <a:rPr lang="en-US" altLang="zh-CN" sz="2400" b="1" kern="100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400" b="1" kern="1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in range(1,101):</a:t>
            </a:r>
            <a:endParaRPr lang="zh-CN" altLang="zh-CN" sz="2400" b="1" kern="1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7200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s += </a:t>
            </a:r>
            <a:r>
              <a:rPr lang="en-US" altLang="zh-CN" sz="2400" b="1" kern="1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endParaRPr lang="zh-CN" altLang="zh-CN" sz="24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720000"/>
            <a:r>
              <a:rPr lang="en-US" altLang="zh-CN" sz="24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print('sum=',s)</a:t>
            </a:r>
            <a:endParaRPr lang="zh-CN" altLang="en-US" sz="2400" b="1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b="1" dirty="0"/>
              <a:t>4.4.2 </a:t>
            </a:r>
            <a:r>
              <a:rPr lang="en-US" altLang="zh-CN" b="1" dirty="0"/>
              <a:t>for</a:t>
            </a:r>
            <a:r>
              <a:rPr lang="zh-CN" altLang="en-US" b="1" dirty="0"/>
              <a:t>循环</a:t>
            </a:r>
            <a:endParaRPr lang="en-US" b="1" dirty="0"/>
          </a:p>
        </p:txBody>
      </p:sp>
      <p:sp>
        <p:nvSpPr>
          <p:cNvPr id="5" name="矩形 4"/>
          <p:cNvSpPr/>
          <p:nvPr/>
        </p:nvSpPr>
        <p:spPr>
          <a:xfrm>
            <a:off x="2624488" y="2734773"/>
            <a:ext cx="4308782" cy="214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云形标注 6"/>
          <p:cNvSpPr/>
          <p:nvPr/>
        </p:nvSpPr>
        <p:spPr>
          <a:xfrm>
            <a:off x="6933270" y="4876801"/>
            <a:ext cx="2964873" cy="1111119"/>
          </a:xfrm>
          <a:prstGeom prst="cloudCallout">
            <a:avLst>
              <a:gd name="adj1" fmla="val -24410"/>
              <a:gd name="adj2" fmla="val 39768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两种累加求和有何区别？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00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b="1" dirty="0"/>
              <a:t>4.4.3 </a:t>
            </a:r>
            <a:r>
              <a:rPr lang="en-US" altLang="zh-CN" b="1" dirty="0"/>
              <a:t>break</a:t>
            </a:r>
            <a:r>
              <a:rPr lang="zh-CN" altLang="en-US" b="1" dirty="0"/>
              <a:t>和</a:t>
            </a:r>
            <a:r>
              <a:rPr lang="en-US" altLang="zh-CN" b="1" dirty="0"/>
              <a:t>continue</a:t>
            </a:r>
            <a:r>
              <a:rPr lang="zh-CN" altLang="en-US" b="1" dirty="0"/>
              <a:t>语句</a:t>
            </a:r>
            <a:endParaRPr lang="en-US" b="1" dirty="0"/>
          </a:p>
        </p:txBody>
      </p:sp>
      <p:sp>
        <p:nvSpPr>
          <p:cNvPr id="2" name="矩形 1"/>
          <p:cNvSpPr/>
          <p:nvPr/>
        </p:nvSpPr>
        <p:spPr>
          <a:xfrm>
            <a:off x="1104900" y="1678862"/>
            <a:ext cx="8939645" cy="1776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•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循环结构有两个保留字：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break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continue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，用来辅助程序执行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•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break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语句用于终止循环语句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，一旦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break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语句被执行，就会强行终止循环体的执行，跳出整个循环语句，不再返回到循环语句的条件判断部分。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104900" y="3854142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for letter in 'Python':     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if letter == 'h':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2400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break</a:t>
            </a:r>
            <a:endParaRPr lang="zh-CN" altLang="zh-CN" sz="2400" kern="1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print('</a:t>
            </a:r>
            <a:r>
              <a:rPr lang="zh-CN" altLang="zh-CN" sz="2400" kern="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当前字母</a:t>
            </a:r>
            <a:r>
              <a:rPr lang="en-US" altLang="zh-CN" sz="2400" kern="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:', letter)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969249" y="3960946"/>
            <a:ext cx="5251442" cy="2016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336551" y="4161918"/>
            <a:ext cx="6096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zh-CN" altLang="en-US" sz="2000" b="1" kern="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执行结果：</a:t>
            </a:r>
            <a:endParaRPr lang="en-US" altLang="zh-CN" sz="2000" b="1" kern="0" dirty="0">
              <a:solidFill>
                <a:srgbClr val="0070C0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sz="2000" b="1" kern="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当前字母</a:t>
            </a:r>
            <a:r>
              <a:rPr lang="en-US" altLang="zh-CN" sz="2000" b="1" kern="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P</a:t>
            </a:r>
            <a:endParaRPr lang="zh-CN" altLang="zh-CN" sz="2800" b="1" kern="100" dirty="0">
              <a:solidFill>
                <a:srgbClr val="0070C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sz="2000" b="1" kern="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当前字母</a:t>
            </a:r>
            <a:r>
              <a:rPr lang="en-US" altLang="zh-CN" sz="2000" b="1" kern="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y</a:t>
            </a:r>
            <a:endParaRPr lang="zh-CN" altLang="zh-CN" sz="2800" b="1" kern="100" dirty="0">
              <a:solidFill>
                <a:srgbClr val="0070C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sz="2000" b="1" kern="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当前字母</a:t>
            </a:r>
            <a:r>
              <a:rPr lang="en-US" altLang="zh-CN" sz="2000" b="1" kern="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t</a:t>
            </a:r>
            <a:endParaRPr lang="zh-CN" altLang="zh-CN" sz="28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04900" y="3331529"/>
            <a:ext cx="12618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示例</a:t>
            </a:r>
            <a:r>
              <a:rPr lang="en-US" altLang="zh-CN" sz="2400" dirty="0"/>
              <a:t>8</a:t>
            </a:r>
            <a:r>
              <a:rPr lang="zh-CN" altLang="en-US" sz="2400" dirty="0"/>
              <a:t>：</a:t>
            </a:r>
            <a:endParaRPr lang="zh-CN" altLang="en-US" sz="2800" b="1" i="1" dirty="0">
              <a:solidFill>
                <a:srgbClr val="0070C0"/>
              </a:solidFill>
            </a:endParaRPr>
          </a:p>
        </p:txBody>
      </p:sp>
      <p:sp>
        <p:nvSpPr>
          <p:cNvPr id="10" name="云形标注 9"/>
          <p:cNvSpPr/>
          <p:nvPr/>
        </p:nvSpPr>
        <p:spPr>
          <a:xfrm>
            <a:off x="8951207" y="3228980"/>
            <a:ext cx="3020291" cy="1250323"/>
          </a:xfrm>
          <a:prstGeom prst="cloudCallout">
            <a:avLst>
              <a:gd name="adj1" fmla="val -29550"/>
              <a:gd name="adj2" fmla="val 78422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遇到“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”就停</a:t>
            </a:r>
            <a:endParaRPr lang="zh-CN" altLang="en-US" sz="20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993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9" grpId="0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b="1" dirty="0"/>
              <a:t>4.4.3 </a:t>
            </a:r>
            <a:r>
              <a:rPr lang="en-US" altLang="zh-CN" b="1" dirty="0"/>
              <a:t>break</a:t>
            </a:r>
            <a:r>
              <a:rPr lang="zh-CN" altLang="en-US" b="1" dirty="0"/>
              <a:t>和</a:t>
            </a:r>
            <a:r>
              <a:rPr lang="en-US" altLang="zh-CN" b="1" dirty="0"/>
              <a:t>continue</a:t>
            </a:r>
            <a:r>
              <a:rPr lang="zh-CN" altLang="en-US" b="1" dirty="0"/>
              <a:t>语句</a:t>
            </a:r>
            <a:endParaRPr lang="en-US" b="1" dirty="0"/>
          </a:p>
        </p:txBody>
      </p:sp>
      <p:sp>
        <p:nvSpPr>
          <p:cNvPr id="2" name="矩形 1"/>
          <p:cNvSpPr/>
          <p:nvPr/>
        </p:nvSpPr>
        <p:spPr>
          <a:xfrm>
            <a:off x="969249" y="1695462"/>
            <a:ext cx="8939645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•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continue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zh-CN" altLang="zh-CN" sz="2400" dirty="0">
                <a:solidFill>
                  <a:srgbClr val="FF0000"/>
                </a:solidFill>
              </a:rPr>
              <a:t>只是中断本次循环的执行</a:t>
            </a:r>
            <a:r>
              <a:rPr lang="zh-CN" altLang="zh-CN" sz="2400" dirty="0"/>
              <a:t>，在跳出本次循环之后，仍然回到循环的判断条件之处，继续执行下一轮循环。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969249" y="4081181"/>
            <a:ext cx="6096000" cy="17763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400" dirty="0"/>
              <a:t>for letter in 'Python':     </a:t>
            </a:r>
            <a:endParaRPr lang="zh-CN" altLang="zh-CN" sz="2400" dirty="0"/>
          </a:p>
          <a:p>
            <a:pPr>
              <a:lnSpc>
                <a:spcPct val="114000"/>
              </a:lnSpc>
            </a:pPr>
            <a:r>
              <a:rPr lang="en-US" altLang="zh-CN" sz="2400" dirty="0"/>
              <a:t>   if letter == 'h':</a:t>
            </a:r>
            <a:endParaRPr lang="zh-CN" altLang="zh-CN" sz="2400" dirty="0"/>
          </a:p>
          <a:p>
            <a:pPr>
              <a:lnSpc>
                <a:spcPct val="114000"/>
              </a:lnSpc>
            </a:pPr>
            <a:r>
              <a:rPr lang="en-US" altLang="zh-CN" sz="2400" dirty="0"/>
              <a:t>      </a:t>
            </a:r>
            <a:r>
              <a:rPr lang="en-US" altLang="zh-CN" sz="2400" dirty="0">
                <a:solidFill>
                  <a:srgbClr val="FF0000"/>
                </a:solidFill>
              </a:rPr>
              <a:t>continue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sz="2400" dirty="0"/>
              <a:t>   print('</a:t>
            </a:r>
            <a:r>
              <a:rPr lang="zh-CN" altLang="zh-CN" sz="2400" dirty="0"/>
              <a:t>当前字母</a:t>
            </a:r>
            <a:r>
              <a:rPr lang="en-US" altLang="zh-CN" sz="2400" dirty="0"/>
              <a:t>:', letter)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969249" y="3960946"/>
            <a:ext cx="5251442" cy="2016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740805" y="3892751"/>
            <a:ext cx="6096000" cy="19851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zh-CN" altLang="en-US" sz="2000" b="1" kern="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执行结果：</a:t>
            </a:r>
            <a:endParaRPr lang="en-US" altLang="zh-CN" sz="2000" b="1" kern="0" dirty="0">
              <a:solidFill>
                <a:srgbClr val="0070C0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indent="457200"/>
            <a:r>
              <a:rPr lang="zh-CN" altLang="zh-CN" sz="2000" b="1" dirty="0">
                <a:solidFill>
                  <a:srgbClr val="0070C0"/>
                </a:solidFill>
              </a:rPr>
              <a:t>当前字母</a:t>
            </a:r>
            <a:r>
              <a:rPr lang="en-US" altLang="zh-CN" sz="2000" b="1" dirty="0">
                <a:solidFill>
                  <a:srgbClr val="0070C0"/>
                </a:solidFill>
              </a:rPr>
              <a:t>: P</a:t>
            </a:r>
            <a:endParaRPr lang="zh-CN" altLang="zh-CN" sz="2000" b="1" dirty="0">
              <a:solidFill>
                <a:srgbClr val="0070C0"/>
              </a:solidFill>
            </a:endParaRPr>
          </a:p>
          <a:p>
            <a:pPr indent="457200"/>
            <a:r>
              <a:rPr lang="zh-CN" altLang="zh-CN" sz="2000" b="1" dirty="0">
                <a:solidFill>
                  <a:srgbClr val="0070C0"/>
                </a:solidFill>
              </a:rPr>
              <a:t>当前字母</a:t>
            </a:r>
            <a:r>
              <a:rPr lang="en-US" altLang="zh-CN" sz="2000" b="1" dirty="0">
                <a:solidFill>
                  <a:srgbClr val="0070C0"/>
                </a:solidFill>
              </a:rPr>
              <a:t>: y</a:t>
            </a:r>
            <a:endParaRPr lang="zh-CN" altLang="zh-CN" sz="2000" b="1" dirty="0">
              <a:solidFill>
                <a:srgbClr val="0070C0"/>
              </a:solidFill>
            </a:endParaRPr>
          </a:p>
          <a:p>
            <a:pPr indent="457200"/>
            <a:r>
              <a:rPr lang="zh-CN" altLang="zh-CN" sz="2000" b="1" dirty="0">
                <a:solidFill>
                  <a:srgbClr val="0070C0"/>
                </a:solidFill>
              </a:rPr>
              <a:t>当前字母</a:t>
            </a:r>
            <a:r>
              <a:rPr lang="en-US" altLang="zh-CN" sz="2000" b="1" dirty="0">
                <a:solidFill>
                  <a:srgbClr val="0070C0"/>
                </a:solidFill>
              </a:rPr>
              <a:t>: t</a:t>
            </a:r>
            <a:endParaRPr lang="zh-CN" altLang="zh-CN" sz="2000" b="1" dirty="0">
              <a:solidFill>
                <a:srgbClr val="0070C0"/>
              </a:solidFill>
            </a:endParaRPr>
          </a:p>
          <a:p>
            <a:pPr indent="457200"/>
            <a:r>
              <a:rPr lang="zh-CN" altLang="zh-CN" sz="2000" b="1" dirty="0">
                <a:solidFill>
                  <a:srgbClr val="0070C0"/>
                </a:solidFill>
              </a:rPr>
              <a:t>当前字母</a:t>
            </a:r>
            <a:r>
              <a:rPr lang="en-US" altLang="zh-CN" sz="2000" b="1" dirty="0">
                <a:solidFill>
                  <a:srgbClr val="0070C0"/>
                </a:solidFill>
              </a:rPr>
              <a:t>: o</a:t>
            </a:r>
            <a:endParaRPr lang="zh-CN" altLang="zh-CN" sz="2000" b="1" dirty="0">
              <a:solidFill>
                <a:srgbClr val="0070C0"/>
              </a:solidFill>
            </a:endParaRPr>
          </a:p>
          <a:p>
            <a:pPr indent="457200"/>
            <a:r>
              <a:rPr lang="zh-CN" altLang="zh-CN" sz="2000" b="1" dirty="0">
                <a:solidFill>
                  <a:srgbClr val="0070C0"/>
                </a:solidFill>
              </a:rPr>
              <a:t>当前字母</a:t>
            </a:r>
            <a:r>
              <a:rPr lang="en-US" altLang="zh-CN" sz="2000" b="1" dirty="0">
                <a:solidFill>
                  <a:srgbClr val="0070C0"/>
                </a:solidFill>
              </a:rPr>
              <a:t>: n</a:t>
            </a:r>
            <a:endParaRPr lang="zh-CN" altLang="zh-CN" sz="2000" b="1" dirty="0">
              <a:solidFill>
                <a:srgbClr val="0070C0"/>
              </a:solidFill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8548555" y="3034233"/>
            <a:ext cx="3240793" cy="1250323"/>
          </a:xfrm>
          <a:prstGeom prst="cloudCallout">
            <a:avLst>
              <a:gd name="adj1" fmla="val -29550"/>
              <a:gd name="adj2" fmla="val 78422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遇到“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”跳过去</a:t>
            </a:r>
            <a:endParaRPr lang="zh-CN" altLang="en-US" sz="20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04900" y="3331529"/>
            <a:ext cx="1261884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示例</a:t>
            </a:r>
            <a:r>
              <a:rPr lang="en-US" altLang="zh-CN" sz="2400" dirty="0"/>
              <a:t>9</a:t>
            </a:r>
            <a:r>
              <a:rPr lang="zh-CN" altLang="en-US" sz="2400" dirty="0"/>
              <a:t>：</a:t>
            </a:r>
            <a:endParaRPr lang="zh-CN" altLang="en-US" sz="28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57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517" y="2750961"/>
            <a:ext cx="10071099" cy="1684150"/>
          </a:xfrm>
        </p:spPr>
        <p:txBody>
          <a:bodyPr/>
          <a:lstStyle/>
          <a:p>
            <a:r>
              <a:rPr lang="en-US" b="1" dirty="0"/>
              <a:t>4.5 </a:t>
            </a:r>
            <a:r>
              <a:rPr lang="zh-CN" altLang="en-US" b="1" dirty="0"/>
              <a:t>异常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12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b="1" dirty="0"/>
              <a:t>4.5.1 </a:t>
            </a:r>
            <a:r>
              <a:rPr lang="zh-CN" altLang="en-US" b="1" dirty="0"/>
              <a:t>异常概述</a:t>
            </a:r>
            <a:endParaRPr lang="en-US" b="1" dirty="0"/>
          </a:p>
        </p:txBody>
      </p:sp>
      <p:sp>
        <p:nvSpPr>
          <p:cNvPr id="2" name="矩形 1"/>
          <p:cNvSpPr/>
          <p:nvPr/>
        </p:nvSpPr>
        <p:spPr>
          <a:xfrm>
            <a:off x="2153312" y="2368856"/>
            <a:ext cx="76654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• </a:t>
            </a:r>
            <a:r>
              <a:rPr lang="zh-CN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异常</a:t>
            </a:r>
            <a:r>
              <a:rPr lang="zh-CN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是指程序在执行过程中引发的错误事件，该事件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会影响程序的正常执行。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• </a:t>
            </a:r>
            <a:r>
              <a:rPr lang="zh-CN" altLang="en-US" sz="2400" b="1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错误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：从软件层面来说，是语法或逻辑上的错误。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•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异常产生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原因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/>
              <a:t>除数为零、超出数组下标范围、文件不存在、数据格式错误</a:t>
            </a:r>
            <a:r>
              <a:rPr lang="zh-CN" altLang="en-US" sz="2400" dirty="0"/>
              <a:t>、解码错误</a:t>
            </a:r>
            <a:r>
              <a:rPr lang="zh-CN" altLang="zh-CN" sz="2400" dirty="0"/>
              <a:t>等等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9026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4.5.1 </a:t>
            </a:r>
            <a:r>
              <a:rPr lang="zh-CN" altLang="en-US" b="1" dirty="0"/>
              <a:t>异常概述</a:t>
            </a:r>
            <a:endParaRPr 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107" y="2682708"/>
            <a:ext cx="7811826" cy="169822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56107" y="2947916"/>
            <a:ext cx="1810675" cy="354841"/>
          </a:xfrm>
          <a:prstGeom prst="rect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287366" y="3125336"/>
            <a:ext cx="668741" cy="54591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6507" y="3671246"/>
            <a:ext cx="2044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异常回溯标志</a:t>
            </a:r>
          </a:p>
        </p:txBody>
      </p:sp>
      <p:sp>
        <p:nvSpPr>
          <p:cNvPr id="15" name="矩形 14"/>
          <p:cNvSpPr/>
          <p:nvPr/>
        </p:nvSpPr>
        <p:spPr>
          <a:xfrm>
            <a:off x="2279177" y="3302757"/>
            <a:ext cx="3298280" cy="354841"/>
          </a:xfrm>
          <a:prstGeom prst="rect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947354" y="3246352"/>
            <a:ext cx="1149482" cy="467649"/>
          </a:xfrm>
          <a:prstGeom prst="rect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956106" y="4003457"/>
            <a:ext cx="1810675" cy="354841"/>
          </a:xfrm>
          <a:prstGeom prst="rect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928317" y="3998964"/>
            <a:ext cx="4355874" cy="354841"/>
          </a:xfrm>
          <a:prstGeom prst="rect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4270991" y="2254322"/>
            <a:ext cx="771026" cy="102130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091058" y="1781076"/>
            <a:ext cx="2265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异常文件路径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585875" y="1771172"/>
            <a:ext cx="3234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异常发生的代码行数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117643" y="5269951"/>
            <a:ext cx="1810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异常类型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042016" y="5269951"/>
            <a:ext cx="2054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异常内容提示</a:t>
            </a: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2731719" y="4380931"/>
            <a:ext cx="0" cy="83737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979091" y="4380930"/>
            <a:ext cx="0" cy="83737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6585875" y="2226534"/>
            <a:ext cx="771026" cy="102130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32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b="1" dirty="0"/>
              <a:t>4.5.1 </a:t>
            </a:r>
            <a:r>
              <a:rPr lang="zh-CN" altLang="en-US" b="1" dirty="0"/>
              <a:t>异常概述</a:t>
            </a:r>
            <a:endParaRPr 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104900" y="1620982"/>
            <a:ext cx="3893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常见异常：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104900" y="2299634"/>
            <a:ext cx="529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ZeroDivisionError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除数为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74" y="3138054"/>
            <a:ext cx="9895717" cy="238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4.1 </a:t>
            </a:r>
            <a:r>
              <a:rPr lang="zh-CN" altLang="en-US" b="1" dirty="0"/>
              <a:t>控制结构概述</a:t>
            </a:r>
            <a:endParaRPr 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104900" y="3331554"/>
            <a:ext cx="221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基本元素：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04900" y="1532059"/>
            <a:ext cx="9286009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程序流程图</a:t>
            </a:r>
            <a:r>
              <a:rPr lang="zh-CN" altLang="en-US" sz="2400" dirty="0"/>
              <a:t>又称程序框图，是用</a:t>
            </a:r>
            <a:r>
              <a:rPr lang="zh-CN" altLang="en-US" sz="2400" dirty="0">
                <a:solidFill>
                  <a:srgbClr val="FF0000"/>
                </a:solidFill>
              </a:rPr>
              <a:t>统一规定</a:t>
            </a:r>
            <a:r>
              <a:rPr lang="zh-CN" altLang="en-US" sz="2400" dirty="0"/>
              <a:t>的标准符号</a:t>
            </a:r>
            <a:r>
              <a:rPr lang="zh-CN" altLang="en-US" sz="2400" dirty="0">
                <a:solidFill>
                  <a:srgbClr val="FF0000"/>
                </a:solidFill>
              </a:rPr>
              <a:t>描述程序运行</a:t>
            </a:r>
            <a:r>
              <a:rPr lang="zh-CN" altLang="en-US" sz="2400" dirty="0"/>
              <a:t>具体步骤的图形表示。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628" y="3331554"/>
            <a:ext cx="75057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b="1" dirty="0"/>
              <a:t>4.5.1 </a:t>
            </a:r>
            <a:r>
              <a:rPr lang="zh-CN" altLang="en-US" b="1" dirty="0"/>
              <a:t>异常概述</a:t>
            </a:r>
            <a:endParaRPr 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104900" y="1620982"/>
            <a:ext cx="3893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常见异常：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104900" y="2299634"/>
            <a:ext cx="529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NameError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zh-CN" sz="2400" dirty="0"/>
              <a:t>未声明或初始化对象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209119"/>
            <a:ext cx="10368375" cy="245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9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b="1" dirty="0"/>
              <a:t>4.5.1 </a:t>
            </a:r>
            <a:r>
              <a:rPr lang="zh-CN" altLang="en-US" b="1" dirty="0"/>
              <a:t>异常概述</a:t>
            </a:r>
            <a:endParaRPr 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104900" y="1620982"/>
            <a:ext cx="3893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常见异常：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104900" y="2299634"/>
            <a:ext cx="529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IndexError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索引超出范围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944" y="3209119"/>
            <a:ext cx="8963347" cy="258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2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b="1" dirty="0"/>
              <a:t>4.5.1 </a:t>
            </a:r>
            <a:r>
              <a:rPr lang="zh-CN" altLang="en-US" b="1" dirty="0"/>
              <a:t>异常概述</a:t>
            </a:r>
            <a:endParaRPr 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104900" y="1620982"/>
            <a:ext cx="3893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常见异常：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104900" y="2299634"/>
            <a:ext cx="529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 err="1"/>
              <a:t>IndentationError</a:t>
            </a:r>
            <a:r>
              <a:rPr lang="zh-CN" altLang="en-US" sz="2400" dirty="0"/>
              <a:t>：缩进错误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408" y="3209119"/>
            <a:ext cx="8442726" cy="269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7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4.5.2 </a:t>
            </a:r>
            <a:r>
              <a:rPr lang="zh-CN" altLang="en-US" b="1" dirty="0"/>
              <a:t>异常处理</a:t>
            </a:r>
            <a:endParaRPr lang="en-US" b="1" dirty="0"/>
          </a:p>
        </p:txBody>
      </p:sp>
      <p:sp>
        <p:nvSpPr>
          <p:cNvPr id="2" name="矩形 1"/>
          <p:cNvSpPr/>
          <p:nvPr/>
        </p:nvSpPr>
        <p:spPr>
          <a:xfrm>
            <a:off x="1104900" y="1836592"/>
            <a:ext cx="9321421" cy="51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b="1" dirty="0">
                <a:solidFill>
                  <a:srgbClr val="FF0000"/>
                </a:solidFill>
              </a:rPr>
              <a:t>try-except</a:t>
            </a:r>
            <a:r>
              <a:rPr lang="zh-CN" altLang="zh-CN" sz="2400" b="1" dirty="0">
                <a:solidFill>
                  <a:srgbClr val="FF0000"/>
                </a:solidFill>
              </a:rPr>
              <a:t>语句</a:t>
            </a:r>
            <a:r>
              <a:rPr lang="zh-CN" altLang="en-US" sz="2400" dirty="0"/>
              <a:t>：</a:t>
            </a:r>
          </a:p>
        </p:txBody>
      </p:sp>
      <p:sp>
        <p:nvSpPr>
          <p:cNvPr id="5" name="矩形 4"/>
          <p:cNvSpPr/>
          <p:nvPr/>
        </p:nvSpPr>
        <p:spPr>
          <a:xfrm>
            <a:off x="2471536" y="2495055"/>
            <a:ext cx="6096000" cy="39070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基本语法格式为：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7200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try:</a:t>
            </a:r>
            <a:endParaRPr lang="zh-CN" altLang="zh-CN" sz="2400" kern="1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32130" indent="7200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语句块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7200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except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异常类型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1&gt;: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32130" indent="7200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异常处理语句块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1&gt;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7200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except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异常类型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2&gt;: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32130" indent="7200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异常处理语句块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2&gt;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注: 弯曲线形 1">
            <a:extLst>
              <a:ext uri="{FF2B5EF4-FFF2-40B4-BE49-F238E27FC236}">
                <a16:creationId xmlns:a16="http://schemas.microsoft.com/office/drawing/2014/main" id="{25D6852F-C5CD-441F-B9E0-3B85E2D3B3B2}"/>
              </a:ext>
            </a:extLst>
          </p:cNvPr>
          <p:cNvSpPr/>
          <p:nvPr/>
        </p:nvSpPr>
        <p:spPr>
          <a:xfrm>
            <a:off x="928255" y="3363855"/>
            <a:ext cx="1861461" cy="504119"/>
          </a:xfrm>
          <a:prstGeom prst="borderCallout2">
            <a:avLst>
              <a:gd name="adj1" fmla="val 47413"/>
              <a:gd name="adj2" fmla="val 101598"/>
              <a:gd name="adj3" fmla="val 125506"/>
              <a:gd name="adj4" fmla="val 134184"/>
              <a:gd name="adj5" fmla="val 123226"/>
              <a:gd name="adj6" fmla="val 155763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产生异常的代码</a:t>
            </a:r>
            <a:endParaRPr lang="zh-CN" altLang="zh-CN" sz="2400" b="1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标注: 弯曲线形 1">
            <a:extLst>
              <a:ext uri="{FF2B5EF4-FFF2-40B4-BE49-F238E27FC236}">
                <a16:creationId xmlns:a16="http://schemas.microsoft.com/office/drawing/2014/main" id="{25D6852F-C5CD-441F-B9E0-3B85E2D3B3B2}"/>
              </a:ext>
            </a:extLst>
          </p:cNvPr>
          <p:cNvSpPr/>
          <p:nvPr/>
        </p:nvSpPr>
        <p:spPr>
          <a:xfrm>
            <a:off x="1104900" y="4484714"/>
            <a:ext cx="1684816" cy="504119"/>
          </a:xfrm>
          <a:prstGeom prst="borderCallout2">
            <a:avLst>
              <a:gd name="adj1" fmla="val 47413"/>
              <a:gd name="adj2" fmla="val 101598"/>
              <a:gd name="adj3" fmla="val 125506"/>
              <a:gd name="adj4" fmla="val 134184"/>
              <a:gd name="adj5" fmla="val 123226"/>
              <a:gd name="adj6" fmla="val 159875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异常处理代码</a:t>
            </a:r>
            <a:endParaRPr lang="zh-CN" altLang="zh-CN" sz="2400" b="1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标注: 弯曲线形 1">
            <a:extLst>
              <a:ext uri="{FF2B5EF4-FFF2-40B4-BE49-F238E27FC236}">
                <a16:creationId xmlns:a16="http://schemas.microsoft.com/office/drawing/2014/main" id="{25D6852F-C5CD-441F-B9E0-3B85E2D3B3B2}"/>
              </a:ext>
            </a:extLst>
          </p:cNvPr>
          <p:cNvSpPr/>
          <p:nvPr/>
        </p:nvSpPr>
        <p:spPr>
          <a:xfrm>
            <a:off x="1162794" y="5539265"/>
            <a:ext cx="1684816" cy="504119"/>
          </a:xfrm>
          <a:prstGeom prst="borderCallout2">
            <a:avLst>
              <a:gd name="adj1" fmla="val 47413"/>
              <a:gd name="adj2" fmla="val 101598"/>
              <a:gd name="adj3" fmla="val 125506"/>
              <a:gd name="adj4" fmla="val 134184"/>
              <a:gd name="adj5" fmla="val 123226"/>
              <a:gd name="adj6" fmla="val 155763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异常处理代码</a:t>
            </a:r>
            <a:endParaRPr lang="zh-CN" altLang="zh-CN" sz="2400" b="1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54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4.5.2 </a:t>
            </a:r>
            <a:r>
              <a:rPr lang="zh-CN" altLang="en-US" b="1" dirty="0"/>
              <a:t>异常处理</a:t>
            </a:r>
            <a:endParaRPr lang="en-US" b="1" dirty="0"/>
          </a:p>
        </p:txBody>
      </p:sp>
      <p:sp>
        <p:nvSpPr>
          <p:cNvPr id="4" name="矩形 3"/>
          <p:cNvSpPr/>
          <p:nvPr/>
        </p:nvSpPr>
        <p:spPr>
          <a:xfrm>
            <a:off x="3205861" y="1686278"/>
            <a:ext cx="6096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try:</a:t>
            </a:r>
            <a:endParaRPr lang="zh-CN" altLang="zh-CN" sz="2800" b="1" kern="1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a = 100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b = </a:t>
            </a:r>
            <a:r>
              <a:rPr lang="en-US" altLang="zh-CN" sz="2000" kern="1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(input("</a:t>
            </a:r>
            <a:r>
              <a:rPr lang="zh-CN" altLang="zh-CN" sz="20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请输入一个数：</a:t>
            </a: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"))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print(a/b)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except(</a:t>
            </a:r>
            <a:r>
              <a:rPr lang="en-US" altLang="zh-CN" sz="2000" b="1" kern="100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ZeroDivisionError</a:t>
            </a:r>
            <a:r>
              <a:rPr lang="en-US" altLang="zh-CN" sz="2000" b="1" kern="1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):</a:t>
            </a:r>
            <a:endParaRPr lang="zh-CN" altLang="zh-CN" sz="2800" b="1" kern="1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print("</a:t>
            </a:r>
            <a:r>
              <a:rPr lang="zh-CN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输入的数据不符合要求，程序出错！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")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381991" y="1731671"/>
            <a:ext cx="1291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示例</a:t>
            </a:r>
            <a:r>
              <a:rPr lang="en-US" altLang="zh-CN" sz="2400" dirty="0"/>
              <a:t>10</a:t>
            </a:r>
            <a:r>
              <a:rPr lang="zh-CN" altLang="en-US" sz="2400" dirty="0"/>
              <a:t>：</a:t>
            </a:r>
          </a:p>
        </p:txBody>
      </p:sp>
      <p:sp>
        <p:nvSpPr>
          <p:cNvPr id="2" name="矩形 1"/>
          <p:cNvSpPr/>
          <p:nvPr/>
        </p:nvSpPr>
        <p:spPr>
          <a:xfrm>
            <a:off x="3671989" y="4741348"/>
            <a:ext cx="6096000" cy="199541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ts val="1900"/>
              </a:lnSpc>
              <a:spcAft>
                <a:spcPts val="0"/>
              </a:spcAft>
            </a:pPr>
            <a:r>
              <a:rPr lang="zh-CN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第一次执行结果：</a:t>
            </a:r>
            <a:endParaRPr lang="zh-CN" altLang="zh-CN" sz="2000" b="1" kern="100" dirty="0">
              <a:solidFill>
                <a:srgbClr val="0070C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请输入一个数：</a:t>
            </a:r>
            <a:r>
              <a:rPr lang="en-US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3</a:t>
            </a:r>
            <a:endParaRPr lang="zh-CN" altLang="zh-CN" sz="2000" b="1" kern="100" dirty="0">
              <a:solidFill>
                <a:srgbClr val="0070C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34.333333333333336</a:t>
            </a:r>
            <a:endParaRPr lang="zh-CN" altLang="zh-CN" sz="2000" b="1" kern="100" dirty="0">
              <a:solidFill>
                <a:srgbClr val="0070C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1900"/>
              </a:lnSpc>
              <a:spcAft>
                <a:spcPts val="0"/>
              </a:spcAft>
            </a:pPr>
            <a:r>
              <a:rPr lang="zh-CN" altLang="zh-CN" sz="2000" b="1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第二次执行结果：</a:t>
            </a:r>
          </a:p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请输入一个数：</a:t>
            </a:r>
            <a:r>
              <a:rPr lang="en-US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</a:t>
            </a:r>
            <a:endParaRPr lang="zh-CN" altLang="zh-CN" sz="2000" b="1" kern="100" dirty="0">
              <a:solidFill>
                <a:srgbClr val="0070C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输入的数据不符合要求，程序出错！</a:t>
            </a:r>
            <a:endParaRPr lang="zh-CN" altLang="zh-CN" sz="20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5861" y="1731671"/>
            <a:ext cx="6125984" cy="2666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注: 弯曲线形 1">
            <a:extLst>
              <a:ext uri="{FF2B5EF4-FFF2-40B4-BE49-F238E27FC236}">
                <a16:creationId xmlns:a16="http://schemas.microsoft.com/office/drawing/2014/main" id="{25D6852F-C5CD-441F-B9E0-3B85E2D3B3B2}"/>
              </a:ext>
            </a:extLst>
          </p:cNvPr>
          <p:cNvSpPr/>
          <p:nvPr/>
        </p:nvSpPr>
        <p:spPr>
          <a:xfrm>
            <a:off x="764731" y="3979075"/>
            <a:ext cx="2050472" cy="762273"/>
          </a:xfrm>
          <a:prstGeom prst="borderCallout2">
            <a:avLst>
              <a:gd name="adj1" fmla="val 47413"/>
              <a:gd name="adj2" fmla="val 101598"/>
              <a:gd name="adj3" fmla="val 125506"/>
              <a:gd name="adj4" fmla="val 134184"/>
              <a:gd name="adj5" fmla="val 123226"/>
              <a:gd name="adj6" fmla="val 155763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第一次执行除数不为</a:t>
            </a:r>
            <a:r>
              <a:rPr lang="en-US" altLang="zh-CN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</a:t>
            </a:r>
            <a:r>
              <a:rPr lang="zh-CN" altLang="en-US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，正常执行</a:t>
            </a:r>
            <a:endParaRPr lang="zh-CN" altLang="zh-CN" sz="2400" b="1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67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4.5.2 </a:t>
            </a:r>
            <a:r>
              <a:rPr lang="zh-CN" altLang="en-US" b="1" dirty="0"/>
              <a:t>异常处理</a:t>
            </a:r>
            <a:endParaRPr lang="en-US" b="1" dirty="0"/>
          </a:p>
        </p:txBody>
      </p:sp>
      <p:sp>
        <p:nvSpPr>
          <p:cNvPr id="2" name="矩形 1"/>
          <p:cNvSpPr/>
          <p:nvPr/>
        </p:nvSpPr>
        <p:spPr>
          <a:xfrm>
            <a:off x="1442797" y="1797671"/>
            <a:ext cx="83699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try-except-else</a:t>
            </a:r>
            <a:r>
              <a:rPr lang="zh-CN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716740" y="2575493"/>
            <a:ext cx="6096000" cy="383733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algn="just">
              <a:lnSpc>
                <a:spcPct val="114000"/>
              </a:lnSpc>
              <a:spcAft>
                <a:spcPts val="0"/>
              </a:spcAft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基本语法格式为：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720000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try: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 indent="720000">
              <a:lnSpc>
                <a:spcPct val="150000"/>
              </a:lnSpc>
            </a:pPr>
            <a:r>
              <a:rPr lang="en-US" altLang="zh-CN" sz="2400" b="1" dirty="0"/>
              <a:t>    &lt;</a:t>
            </a:r>
            <a:r>
              <a:rPr lang="zh-CN" altLang="zh-CN" sz="2400" b="1" dirty="0"/>
              <a:t>语句块</a:t>
            </a:r>
            <a:r>
              <a:rPr lang="en-US" altLang="zh-CN" sz="2400" b="1" dirty="0"/>
              <a:t>1&gt;</a:t>
            </a:r>
            <a:endParaRPr lang="zh-CN" altLang="zh-CN" sz="2400" dirty="0"/>
          </a:p>
          <a:p>
            <a:pPr indent="720000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except&lt;</a:t>
            </a:r>
            <a:r>
              <a:rPr lang="zh-CN" altLang="zh-CN" sz="2400" b="1" dirty="0">
                <a:solidFill>
                  <a:srgbClr val="FF0000"/>
                </a:solidFill>
              </a:rPr>
              <a:t>异常类型</a:t>
            </a:r>
            <a:r>
              <a:rPr lang="en-US" altLang="zh-CN" sz="2400" b="1" dirty="0">
                <a:solidFill>
                  <a:srgbClr val="FF0000"/>
                </a:solidFill>
              </a:rPr>
              <a:t>&gt;:</a:t>
            </a:r>
            <a:endParaRPr lang="zh-CN" altLang="zh-CN" sz="2400" b="1" dirty="0">
              <a:solidFill>
                <a:srgbClr val="FF0000"/>
              </a:solidFill>
            </a:endParaRPr>
          </a:p>
          <a:p>
            <a:pPr indent="720000">
              <a:lnSpc>
                <a:spcPct val="150000"/>
              </a:lnSpc>
            </a:pPr>
            <a:r>
              <a:rPr lang="en-US" altLang="zh-CN" sz="2400" b="1" dirty="0"/>
              <a:t>    &lt;</a:t>
            </a:r>
            <a:r>
              <a:rPr lang="zh-CN" altLang="zh-CN" sz="2400" b="1" dirty="0"/>
              <a:t>异常处理语句块</a:t>
            </a:r>
            <a:r>
              <a:rPr lang="en-US" altLang="zh-CN" sz="2400" b="1" dirty="0"/>
              <a:t>&gt;</a:t>
            </a:r>
            <a:endParaRPr lang="zh-CN" altLang="zh-CN" sz="2400" dirty="0"/>
          </a:p>
          <a:p>
            <a:pPr indent="720000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else:</a:t>
            </a:r>
            <a:endParaRPr lang="zh-CN" altLang="zh-CN" sz="2400" b="1" dirty="0">
              <a:solidFill>
                <a:srgbClr val="FF0000"/>
              </a:solidFill>
            </a:endParaRPr>
          </a:p>
          <a:p>
            <a:pPr indent="720000">
              <a:lnSpc>
                <a:spcPct val="150000"/>
              </a:lnSpc>
            </a:pPr>
            <a:r>
              <a:rPr lang="en-US" altLang="zh-CN" sz="2400" b="1" dirty="0"/>
              <a:t>    &lt;</a:t>
            </a:r>
            <a:r>
              <a:rPr lang="zh-CN" altLang="zh-CN" sz="2400" b="1" dirty="0"/>
              <a:t>语句块</a:t>
            </a:r>
            <a:r>
              <a:rPr lang="en-US" altLang="zh-CN" sz="2400" b="1" dirty="0"/>
              <a:t>2&gt;</a:t>
            </a:r>
            <a:endParaRPr lang="en-US" altLang="zh-CN" sz="32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734291" y="4018512"/>
            <a:ext cx="3269673" cy="1508760"/>
          </a:xfrm>
          <a:prstGeom prst="wedgeEllipseCallout">
            <a:avLst>
              <a:gd name="adj1" fmla="val 57955"/>
              <a:gd name="adj2" fmla="val 54303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000" dirty="0">
                <a:solidFill>
                  <a:schemeClr val="tx1"/>
                </a:solidFill>
              </a:rPr>
              <a:t>当</a:t>
            </a:r>
            <a:r>
              <a:rPr lang="en-US" altLang="zh-CN" sz="2000" dirty="0">
                <a:solidFill>
                  <a:schemeClr val="tx1"/>
                </a:solidFill>
              </a:rPr>
              <a:t>try</a:t>
            </a:r>
            <a:r>
              <a:rPr lang="zh-CN" altLang="zh-CN" sz="2000" dirty="0">
                <a:solidFill>
                  <a:schemeClr val="tx1"/>
                </a:solidFill>
              </a:rPr>
              <a:t>语句块</a:t>
            </a:r>
            <a:r>
              <a:rPr lang="zh-CN" altLang="zh-CN" sz="2000" b="1" dirty="0">
                <a:solidFill>
                  <a:srgbClr val="FF0000"/>
                </a:solidFill>
              </a:rPr>
              <a:t>没有异常时执行</a:t>
            </a:r>
            <a:r>
              <a:rPr lang="en-US" altLang="zh-CN" sz="2000" b="1" dirty="0">
                <a:solidFill>
                  <a:srgbClr val="FF0000"/>
                </a:solidFill>
              </a:rPr>
              <a:t>else</a:t>
            </a:r>
            <a:r>
              <a:rPr lang="zh-CN" altLang="zh-CN" sz="2000" b="1" dirty="0">
                <a:solidFill>
                  <a:srgbClr val="FF0000"/>
                </a:solidFill>
              </a:rPr>
              <a:t>语句块</a:t>
            </a:r>
            <a:r>
              <a:rPr lang="zh-CN" altLang="zh-CN" sz="2000" dirty="0">
                <a:solidFill>
                  <a:schemeClr val="tx1"/>
                </a:solidFill>
              </a:rPr>
              <a:t>，当出现异常时则不被执行。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1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4.5.2 </a:t>
            </a:r>
            <a:r>
              <a:rPr lang="zh-CN" altLang="en-US" b="1" dirty="0"/>
              <a:t>异常处理</a:t>
            </a:r>
            <a:endParaRPr lang="en-US" b="1" dirty="0"/>
          </a:p>
        </p:txBody>
      </p:sp>
      <p:sp>
        <p:nvSpPr>
          <p:cNvPr id="4" name="矩形 3"/>
          <p:cNvSpPr/>
          <p:nvPr/>
        </p:nvSpPr>
        <p:spPr>
          <a:xfrm>
            <a:off x="2089399" y="2191565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try:</a:t>
            </a:r>
            <a:endParaRPr lang="zh-CN" altLang="zh-CN" sz="2800" b="1" kern="1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a = 100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b = </a:t>
            </a:r>
            <a:r>
              <a:rPr lang="en-US" altLang="zh-CN" sz="2000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eval</a:t>
            </a: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(input("</a:t>
            </a:r>
            <a:r>
              <a:rPr lang="zh-CN" altLang="zh-CN" sz="20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请输入一个数：</a:t>
            </a: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"))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print('%d/%d = %.2f'%(</a:t>
            </a:r>
            <a:r>
              <a:rPr lang="en-US" altLang="zh-CN" sz="2000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a,b,a</a:t>
            </a: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/b))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except(</a:t>
            </a:r>
            <a:r>
              <a:rPr lang="en-US" altLang="zh-CN" sz="2000" b="1" kern="100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ZeroDivisionError</a:t>
            </a:r>
            <a:r>
              <a:rPr lang="en-US" altLang="zh-CN" sz="2000" b="1" kern="1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as e:</a:t>
            </a:r>
            <a:endParaRPr lang="zh-CN" altLang="zh-CN" sz="2800" b="1" kern="1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print(e)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else:</a:t>
            </a:r>
            <a:endParaRPr lang="zh-CN" altLang="zh-CN" sz="2800" b="1" kern="1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print('</a:t>
            </a:r>
            <a:r>
              <a:rPr lang="zh-CN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程序运行完成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')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104900" y="1542571"/>
            <a:ext cx="1125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示例</a:t>
            </a:r>
            <a:r>
              <a:rPr lang="en-US" altLang="zh-CN" sz="2400" dirty="0"/>
              <a:t>11</a:t>
            </a:r>
            <a:r>
              <a:rPr lang="zh-CN" altLang="en-US" sz="2400" dirty="0"/>
              <a:t>：</a:t>
            </a:r>
          </a:p>
        </p:txBody>
      </p:sp>
      <p:sp>
        <p:nvSpPr>
          <p:cNvPr id="2" name="矩形 1"/>
          <p:cNvSpPr/>
          <p:nvPr/>
        </p:nvSpPr>
        <p:spPr>
          <a:xfrm>
            <a:off x="8037582" y="3369423"/>
            <a:ext cx="6096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zh-CN" altLang="en-US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执行结果：</a:t>
            </a:r>
            <a:endParaRPr lang="en-US" altLang="zh-CN" sz="2000" b="1" kern="100" dirty="0">
              <a:solidFill>
                <a:srgbClr val="0070C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请输入一个数：</a:t>
            </a:r>
            <a:r>
              <a:rPr lang="en-US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zh-CN" sz="2800" b="1" kern="100" dirty="0">
              <a:solidFill>
                <a:srgbClr val="0070C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100/10 = 10.00</a:t>
            </a:r>
            <a:endParaRPr lang="zh-CN" altLang="zh-CN" sz="2800" b="1" kern="100" dirty="0">
              <a:solidFill>
                <a:srgbClr val="0070C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程序运行完成</a:t>
            </a:r>
            <a:endParaRPr lang="zh-CN" altLang="zh-CN" sz="28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63229" y="2293198"/>
            <a:ext cx="6075944" cy="36605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25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4.5.2 </a:t>
            </a:r>
            <a:r>
              <a:rPr lang="zh-CN" altLang="en-US" b="1" dirty="0"/>
              <a:t>异常处理</a:t>
            </a:r>
            <a:endParaRPr lang="en-US" b="1" dirty="0"/>
          </a:p>
        </p:txBody>
      </p:sp>
      <p:sp>
        <p:nvSpPr>
          <p:cNvPr id="2" name="矩形 1"/>
          <p:cNvSpPr/>
          <p:nvPr/>
        </p:nvSpPr>
        <p:spPr>
          <a:xfrm>
            <a:off x="1442797" y="1797671"/>
            <a:ext cx="83699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try-except-finally</a:t>
            </a:r>
            <a:r>
              <a:rPr lang="zh-CN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4410760" y="2508496"/>
            <a:ext cx="6096000" cy="38814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algn="just">
              <a:lnSpc>
                <a:spcPct val="114000"/>
              </a:lnSpc>
              <a:spcAft>
                <a:spcPts val="0"/>
              </a:spcAft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基本语法格式为：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720000">
              <a:lnSpc>
                <a:spcPct val="114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try: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 indent="720000">
              <a:lnSpc>
                <a:spcPct val="114000"/>
              </a:lnSpc>
            </a:pPr>
            <a:r>
              <a:rPr lang="en-US" altLang="zh-CN" sz="2400" b="1" dirty="0"/>
              <a:t>    &lt;</a:t>
            </a:r>
            <a:r>
              <a:rPr lang="zh-CN" altLang="zh-CN" sz="2400" b="1" dirty="0"/>
              <a:t>语句块</a:t>
            </a:r>
            <a:r>
              <a:rPr lang="en-US" altLang="zh-CN" sz="2400" b="1" dirty="0"/>
              <a:t>1&gt;</a:t>
            </a:r>
            <a:endParaRPr lang="zh-CN" altLang="zh-CN" sz="2400" dirty="0"/>
          </a:p>
          <a:p>
            <a:pPr indent="720000">
              <a:lnSpc>
                <a:spcPct val="114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except&lt;</a:t>
            </a:r>
            <a:r>
              <a:rPr lang="zh-CN" altLang="zh-CN" sz="2400" b="1" dirty="0">
                <a:solidFill>
                  <a:srgbClr val="FF0000"/>
                </a:solidFill>
              </a:rPr>
              <a:t>异常类型</a:t>
            </a:r>
            <a:r>
              <a:rPr lang="en-US" altLang="zh-CN" sz="2400" b="1" dirty="0">
                <a:solidFill>
                  <a:srgbClr val="FF0000"/>
                </a:solidFill>
              </a:rPr>
              <a:t>&gt;: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 indent="720000">
              <a:lnSpc>
                <a:spcPct val="114000"/>
              </a:lnSpc>
            </a:pPr>
            <a:r>
              <a:rPr lang="en-US" altLang="zh-CN" sz="2400" b="1" dirty="0"/>
              <a:t>    &lt;</a:t>
            </a:r>
            <a:r>
              <a:rPr lang="zh-CN" altLang="zh-CN" sz="2400" b="1" dirty="0"/>
              <a:t>异常处理语句块</a:t>
            </a:r>
            <a:r>
              <a:rPr lang="en-US" altLang="zh-CN" sz="2400" b="1" dirty="0"/>
              <a:t>&gt;</a:t>
            </a:r>
            <a:endParaRPr lang="zh-CN" altLang="zh-CN" sz="2400" dirty="0"/>
          </a:p>
          <a:p>
            <a:pPr indent="720000">
              <a:lnSpc>
                <a:spcPct val="114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else</a:t>
            </a:r>
            <a:r>
              <a:rPr lang="zh-CN" altLang="en-US" sz="2400" b="1" dirty="0">
                <a:solidFill>
                  <a:srgbClr val="FF0000"/>
                </a:solidFill>
              </a:rPr>
              <a:t>：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indent="720000">
              <a:lnSpc>
                <a:spcPct val="114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   </a:t>
            </a:r>
            <a:r>
              <a:rPr lang="en-US" altLang="zh-CN" sz="2400" b="1" dirty="0"/>
              <a:t> &lt;</a:t>
            </a:r>
            <a:r>
              <a:rPr lang="zh-CN" altLang="en-US" sz="2400" b="1" dirty="0"/>
              <a:t>语句块</a:t>
            </a:r>
            <a:r>
              <a:rPr lang="en-US" altLang="zh-CN" sz="2400" b="1" dirty="0"/>
              <a:t>2&gt;</a:t>
            </a:r>
          </a:p>
          <a:p>
            <a:pPr indent="720000">
              <a:lnSpc>
                <a:spcPct val="114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finally: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 indent="720000">
              <a:lnSpc>
                <a:spcPct val="114000"/>
              </a:lnSpc>
            </a:pPr>
            <a:r>
              <a:rPr lang="en-US" altLang="zh-CN" sz="2400" b="1" dirty="0"/>
              <a:t>    &lt;</a:t>
            </a:r>
            <a:r>
              <a:rPr lang="zh-CN" altLang="zh-CN" sz="2400" b="1" dirty="0"/>
              <a:t>语句块</a:t>
            </a:r>
            <a:r>
              <a:rPr lang="en-US" altLang="zh-CN" sz="2400" b="1" dirty="0"/>
              <a:t>3&gt;</a:t>
            </a:r>
            <a:endParaRPr lang="zh-CN" altLang="zh-CN" sz="2400" dirty="0"/>
          </a:p>
        </p:txBody>
      </p:sp>
      <p:sp>
        <p:nvSpPr>
          <p:cNvPr id="6" name="椭圆形标注 5"/>
          <p:cNvSpPr/>
          <p:nvPr/>
        </p:nvSpPr>
        <p:spPr>
          <a:xfrm>
            <a:off x="1288473" y="3949240"/>
            <a:ext cx="3269673" cy="1508760"/>
          </a:xfrm>
          <a:prstGeom prst="wedgeEllipseCallout">
            <a:avLst>
              <a:gd name="adj1" fmla="val 57955"/>
              <a:gd name="adj2" fmla="val 54303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000" dirty="0">
                <a:solidFill>
                  <a:schemeClr val="tx1"/>
                </a:solidFill>
              </a:rPr>
              <a:t>无论</a:t>
            </a:r>
            <a:r>
              <a:rPr lang="en-US" altLang="zh-CN" sz="2000" dirty="0">
                <a:solidFill>
                  <a:schemeClr val="tx1"/>
                </a:solidFill>
              </a:rPr>
              <a:t>try</a:t>
            </a:r>
            <a:r>
              <a:rPr lang="zh-CN" altLang="zh-CN" sz="2000" dirty="0">
                <a:solidFill>
                  <a:schemeClr val="tx1"/>
                </a:solidFill>
              </a:rPr>
              <a:t>语句中是否产生异常，</a:t>
            </a:r>
            <a:r>
              <a:rPr lang="en-US" altLang="zh-CN" sz="2000" b="1" dirty="0">
                <a:solidFill>
                  <a:srgbClr val="FF0000"/>
                </a:solidFill>
              </a:rPr>
              <a:t>finally</a:t>
            </a:r>
            <a:r>
              <a:rPr lang="zh-CN" altLang="zh-CN" sz="2000" b="1" dirty="0">
                <a:solidFill>
                  <a:srgbClr val="FF0000"/>
                </a:solidFill>
              </a:rPr>
              <a:t>语句中的代码都会执行</a:t>
            </a:r>
            <a:r>
              <a:rPr lang="zh-CN" altLang="zh-CN" sz="2000" dirty="0">
                <a:solidFill>
                  <a:schemeClr val="tx1"/>
                </a:solidFill>
              </a:rPr>
              <a:t>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34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4.5.2 </a:t>
            </a:r>
            <a:r>
              <a:rPr lang="zh-CN" altLang="en-US" b="1" dirty="0"/>
              <a:t>异常处理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86535" y="1563448"/>
            <a:ext cx="1371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示例</a:t>
            </a:r>
            <a:r>
              <a:rPr lang="en-US" altLang="zh-CN" sz="2400" dirty="0"/>
              <a:t>12</a:t>
            </a:r>
            <a:r>
              <a:rPr lang="zh-CN" altLang="en-US" sz="2400" dirty="0"/>
              <a:t>：</a:t>
            </a:r>
          </a:p>
        </p:txBody>
      </p:sp>
      <p:sp>
        <p:nvSpPr>
          <p:cNvPr id="5" name="矩形 4"/>
          <p:cNvSpPr/>
          <p:nvPr/>
        </p:nvSpPr>
        <p:spPr>
          <a:xfrm>
            <a:off x="7456227" y="2356531"/>
            <a:ext cx="6096000" cy="384964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ts val="1900"/>
              </a:lnSpc>
              <a:spcAft>
                <a:spcPts val="0"/>
              </a:spcAft>
            </a:pPr>
            <a:r>
              <a:rPr lang="zh-CN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执行结果如下：</a:t>
            </a:r>
            <a:endParaRPr lang="zh-CN" altLang="zh-CN" sz="2000" b="1" kern="100" dirty="0">
              <a:solidFill>
                <a:srgbClr val="0070C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请输入一个整数：</a:t>
            </a:r>
            <a:r>
              <a:rPr lang="en-US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34</a:t>
            </a:r>
            <a:endParaRPr lang="zh-CN" altLang="zh-CN" sz="2000" b="1" kern="100" dirty="0">
              <a:solidFill>
                <a:srgbClr val="0070C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输入错误，请输入一个合适的整数！</a:t>
            </a:r>
            <a:endParaRPr lang="zh-CN" altLang="zh-CN" sz="2000" b="1" kern="100" dirty="0">
              <a:solidFill>
                <a:srgbClr val="0070C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程序执行完毕！</a:t>
            </a:r>
            <a:endParaRPr lang="zh-CN" altLang="zh-CN" sz="2000" b="1" kern="100" dirty="0">
              <a:solidFill>
                <a:srgbClr val="0070C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请输入一个整数：</a:t>
            </a:r>
            <a:r>
              <a:rPr lang="en-US" altLang="zh-CN" sz="2000" b="1" kern="100" dirty="0" err="1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ws</a:t>
            </a:r>
            <a:endParaRPr lang="zh-CN" altLang="zh-CN" sz="2000" b="1" kern="100" dirty="0">
              <a:solidFill>
                <a:srgbClr val="0070C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输入错误，请输入一个合适的整数！</a:t>
            </a:r>
            <a:endParaRPr lang="zh-CN" altLang="zh-CN" sz="2000" b="1" kern="100" dirty="0">
              <a:solidFill>
                <a:srgbClr val="0070C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程序执行完毕！</a:t>
            </a:r>
            <a:endParaRPr lang="zh-CN" altLang="zh-CN" sz="2000" b="1" kern="100" dirty="0">
              <a:solidFill>
                <a:srgbClr val="0070C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请输入一个整数：</a:t>
            </a:r>
            <a:r>
              <a:rPr lang="en-US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12</a:t>
            </a:r>
            <a:endParaRPr lang="zh-CN" altLang="zh-CN" sz="2000" b="1" kern="100" dirty="0">
              <a:solidFill>
                <a:srgbClr val="0070C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十六进制数字的第</a:t>
            </a:r>
            <a:r>
              <a:rPr lang="en-US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12</a:t>
            </a:r>
            <a:r>
              <a:rPr lang="zh-CN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个是</a:t>
            </a:r>
            <a:r>
              <a:rPr lang="en-US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C.</a:t>
            </a:r>
            <a:endParaRPr lang="zh-CN" altLang="zh-CN" sz="2000" b="1" kern="100" dirty="0">
              <a:solidFill>
                <a:srgbClr val="0070C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没有发生异常！</a:t>
            </a:r>
            <a:endParaRPr lang="zh-CN" altLang="zh-CN" sz="2000" b="1" kern="100" dirty="0">
              <a:solidFill>
                <a:srgbClr val="0070C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程序执行完毕！</a:t>
            </a:r>
            <a:endParaRPr lang="zh-CN" altLang="zh-CN" sz="20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4082" y="2074834"/>
            <a:ext cx="6274766" cy="4413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2">
            <a:extLst>
              <a:ext uri="{FF2B5EF4-FFF2-40B4-BE49-F238E27FC236}">
                <a16:creationId xmlns:a16="http://schemas.microsoft.com/office/drawing/2014/main" id="{6877BBE8-9150-4740-B868-80831FA41223}"/>
              </a:ext>
            </a:extLst>
          </p:cNvPr>
          <p:cNvSpPr/>
          <p:nvPr/>
        </p:nvSpPr>
        <p:spPr>
          <a:xfrm>
            <a:off x="1073904" y="2052277"/>
            <a:ext cx="62239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while True: 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1" kern="1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600" b="1" kern="1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try:</a:t>
            </a:r>
            <a:endParaRPr lang="zh-CN" altLang="zh-CN" sz="1600" b="1" kern="1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lang="en-US" altLang="zh-CN" sz="1600" kern="1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str</a:t>
            </a:r>
            <a:r>
              <a:rPr lang="en-US" altLang="zh-CN" sz="16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 "0123456789ABCDEF"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n = </a:t>
            </a:r>
            <a:r>
              <a:rPr lang="en-US" altLang="zh-CN" sz="1600" kern="1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6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(input("</a:t>
            </a:r>
            <a:r>
              <a:rPr lang="zh-CN" altLang="zh-CN" sz="16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请输入一个整数：</a:t>
            </a:r>
            <a:r>
              <a:rPr lang="en-US" altLang="zh-CN" sz="16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"))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print('</a:t>
            </a:r>
            <a:r>
              <a:rPr lang="zh-CN" altLang="zh-CN" sz="16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十六进制数字的第</a:t>
            </a:r>
            <a:r>
              <a:rPr lang="en-US" altLang="zh-CN" sz="16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%d</a:t>
            </a:r>
            <a:r>
              <a:rPr lang="zh-CN" altLang="zh-CN" sz="16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个是</a:t>
            </a:r>
            <a:r>
              <a:rPr lang="en-US" altLang="zh-CN" sz="16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%s.'%(</a:t>
            </a:r>
            <a:r>
              <a:rPr lang="en-US" altLang="zh-CN" sz="1600" kern="1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n,str</a:t>
            </a:r>
            <a:r>
              <a:rPr lang="en-US" altLang="zh-CN" sz="16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[n]))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except (</a:t>
            </a:r>
            <a:r>
              <a:rPr lang="en-US" altLang="zh-CN" sz="1600" b="1" kern="100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ValueError,IndexError</a:t>
            </a:r>
            <a:r>
              <a:rPr lang="en-US" altLang="zh-CN" sz="1600" b="1" kern="1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):</a:t>
            </a:r>
            <a:endParaRPr lang="zh-CN" altLang="zh-CN" sz="1600" b="1" kern="1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print("</a:t>
            </a:r>
            <a:r>
              <a:rPr lang="zh-CN" altLang="zh-CN" sz="16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输入错误，请输入一个合适的整数！</a:t>
            </a:r>
            <a:r>
              <a:rPr lang="en-US" altLang="zh-CN" sz="16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")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else:</a:t>
            </a:r>
            <a:endParaRPr lang="zh-CN" altLang="zh-CN" sz="1600" b="1" kern="1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print("</a:t>
            </a:r>
            <a:r>
              <a:rPr lang="zh-CN" altLang="zh-CN" sz="16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没有发生异常！</a:t>
            </a:r>
            <a:r>
              <a:rPr lang="en-US" altLang="zh-CN" sz="16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")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break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600" b="1" kern="1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finally:</a:t>
            </a:r>
            <a:endParaRPr lang="zh-CN" altLang="zh-CN" sz="1600" b="1" kern="1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print("</a:t>
            </a:r>
            <a:r>
              <a:rPr lang="zh-CN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程序执行完毕！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2595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497A7-AEBE-8149-9D25-9FCD50334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程序案例</a:t>
            </a:r>
            <a:r>
              <a:rPr lang="zh-CN" altLang="en-US" b="1" dirty="0"/>
              <a:t>：</a:t>
            </a:r>
            <a:r>
              <a:rPr lang="en-US" altLang="zh-CN" b="1" dirty="0"/>
              <a:t>π</a:t>
            </a:r>
            <a:r>
              <a:rPr lang="zh-CN" altLang="zh-CN" b="1" dirty="0"/>
              <a:t>的计算</a:t>
            </a:r>
            <a:endParaRPr kumimoji="1"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0AE0B6-9A4F-694A-B6F7-FCC7441101E2}"/>
              </a:ext>
            </a:extLst>
          </p:cNvPr>
          <p:cNvSpPr/>
          <p:nvPr/>
        </p:nvSpPr>
        <p:spPr>
          <a:xfrm>
            <a:off x="1328928" y="1380512"/>
            <a:ext cx="9668256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π（圆周率）是一个无理数，即无限不循环小数。精确求解圆周率π是几何学、物理学和很多工程学科的关键。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的精确求解</a:t>
            </a:r>
            <a:r>
              <a:rPr lang="en-US" alt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曾经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是数学历史上一直难以解决的问题之一，因为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无法用任何精确公式表示，在电子计算机出现以前，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只能通过一些近似公式的求解得到，直到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1948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年，人类才以人工计算方式得到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位精确小数。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84B3D1-06CD-6043-AB76-F516417CE4DB}"/>
              </a:ext>
            </a:extLst>
          </p:cNvPr>
          <p:cNvSpPr/>
          <p:nvPr/>
        </p:nvSpPr>
        <p:spPr>
          <a:xfrm>
            <a:off x="2267712" y="3937338"/>
            <a:ext cx="8132064" cy="2119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随着计算机的出现，数学家找到了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另类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另类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r>
              <a:rPr lang="en-US" altLang="en-US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蒙特卡罗（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Monte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Carlo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方法，又称随机抽样或统计试验方法。当所要求解的问题是某种事件出现的概率，或者是某个随机变量的期望值时，它们可以通过某种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试验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的方法，得到这种事件出现的频率，或者这个随机变数的平均值，并用它们作为问题的解。这</a:t>
            </a:r>
            <a:r>
              <a:rPr lang="en-US" alt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就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是蒙特卡罗方法的基本思想。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69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b="1" dirty="0"/>
              <a:t>4.1 </a:t>
            </a:r>
            <a:r>
              <a:rPr lang="zh-CN" altLang="en-US" b="1" dirty="0"/>
              <a:t>控制结构概述</a:t>
            </a:r>
            <a:endParaRPr 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466" y="1935740"/>
            <a:ext cx="1476375" cy="4371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17964" y="1935740"/>
            <a:ext cx="1454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例如：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02745" y="3287845"/>
            <a:ext cx="4682837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输入：圆的半径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处理：计算圆的面积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 = </a:t>
            </a:r>
            <a:r>
              <a:rPr lang="el-GR" altLang="zh-CN" sz="2400" dirty="0">
                <a:latin typeface="Consolas" panose="020B0609020204030204" pitchFamily="49" charset="0"/>
                <a:ea typeface="宋体" panose="02010600030101010101" pitchFamily="2" charset="-122"/>
              </a:rPr>
              <a:t>π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*R*R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输出：圆的面积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0F8A-D52E-E24A-AD15-C86E4BD1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蒙特卡罗方法</a:t>
            </a:r>
            <a:endParaRPr kumimoji="1"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11545D-DA7B-5A44-8BC9-691A9045D52C}"/>
              </a:ext>
            </a:extLst>
          </p:cNvPr>
          <p:cNvSpPr/>
          <p:nvPr/>
        </p:nvSpPr>
        <p:spPr>
          <a:xfrm>
            <a:off x="1360805" y="1255357"/>
            <a:ext cx="6904418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应用蒙特卡罗方法求解π的基本步骤如下：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随机向</a:t>
            </a:r>
            <a:r>
              <a:rPr lang="en-US" alt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单位正方形和圆结构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抛洒大量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飞镖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计算每个点到圆心的距离从而判断该点在圆内或者圆外</a:t>
            </a: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用圆内的点数除以总点数就是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π/4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值。</a:t>
            </a:r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BE7028FD-35F1-3843-B1C8-D7E96EE9B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107" y="3042955"/>
            <a:ext cx="3368675" cy="304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5">
            <a:extLst>
              <a:ext uri="{FF2B5EF4-FFF2-40B4-BE49-F238E27FC236}">
                <a16:creationId xmlns:a16="http://schemas.microsoft.com/office/drawing/2014/main" id="{9E128C59-6888-5C4E-871E-560C79902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223" y="3042955"/>
            <a:ext cx="3240088" cy="304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2">
            <a:extLst>
              <a:ext uri="{FF2B5EF4-FFF2-40B4-BE49-F238E27FC236}">
                <a16:creationId xmlns:a16="http://schemas.microsoft.com/office/drawing/2014/main" id="{62572D72-4498-8A4F-928A-3B36D1C2C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770" y="6120064"/>
            <a:ext cx="3181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π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使用的正方形和圆结构 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3">
            <a:extLst>
              <a:ext uri="{FF2B5EF4-FFF2-40B4-BE49-F238E27FC236}">
                <a16:creationId xmlns:a16="http://schemas.microsoft.com/office/drawing/2014/main" id="{37840E3D-B98F-504A-B55B-B058BE802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223" y="6118476"/>
            <a:ext cx="3551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π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使用的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1/4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区域和抛点过程 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3376EE-FD24-6F40-ACC8-2DA6B8603ADD}"/>
              </a:ext>
            </a:extLst>
          </p:cNvPr>
          <p:cNvSpPr/>
          <p:nvPr/>
        </p:nvSpPr>
        <p:spPr>
          <a:xfrm>
            <a:off x="779716" y="3420444"/>
            <a:ext cx="3763391" cy="2534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随机点数量越大，越充分覆盖整个图形，计算得到的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值越精确。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dirty="0">
                <a:solidFill>
                  <a:srgbClr val="0432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实际上，这个方法的思想是利用离散点值表示图形的面积，通过面积比例来求解</a:t>
            </a:r>
            <a:r>
              <a:rPr lang="en-US" altLang="zh-CN" dirty="0">
                <a:solidFill>
                  <a:srgbClr val="0432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dirty="0">
                <a:solidFill>
                  <a:srgbClr val="0432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75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73451-E660-B241-A20E-1DED30DB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代码实现</a:t>
            </a:r>
            <a:endParaRPr kumimoji="1"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FA1FD0-19D3-9D4B-9489-A47859F83144}"/>
              </a:ext>
            </a:extLst>
          </p:cNvPr>
          <p:cNvSpPr/>
          <p:nvPr/>
        </p:nvSpPr>
        <p:spPr>
          <a:xfrm>
            <a:off x="487680" y="1373309"/>
            <a:ext cx="5495926" cy="419884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lvl="0" algn="just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CalPi.py</a:t>
            </a:r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 random import random</a:t>
            </a:r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 math import sqrt</a:t>
            </a:r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 time import 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process_time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DARTS = 10000</a:t>
            </a:r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hits = 0.0</a:t>
            </a:r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 range(1, DARTS+1):</a:t>
            </a:r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x, y = random(), random()</a:t>
            </a:r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dist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sqrt(x ** 2 + y ** 2)</a:t>
            </a:r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if 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dist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&lt;= 1.0:</a:t>
            </a:r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hits = hits + 1</a:t>
            </a:r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pi = 4 * (hits/DARTS)</a:t>
            </a:r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print("Pi</a:t>
            </a:r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值是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{}.".format(pi))</a:t>
            </a:r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print("</a:t>
            </a:r>
            <a:r>
              <a:rPr lang="zh-CN" altLang="en-US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运行时间是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{:5.5}s"\</a:t>
            </a:r>
          </a:p>
          <a:p>
            <a:pPr lvl="0" algn="just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.format(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process_time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()))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6A69E14-0951-9841-9E16-AE39B12E8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520253"/>
              </p:ext>
            </p:extLst>
          </p:nvPr>
        </p:nvGraphicFramePr>
        <p:xfrm>
          <a:off x="963168" y="5657914"/>
          <a:ext cx="3103563" cy="763587"/>
        </p:xfrm>
        <a:graphic>
          <a:graphicData uri="http://schemas.openxmlformats.org/drawingml/2006/table">
            <a:tbl>
              <a:tblPr/>
              <a:tblGrid>
                <a:gridCol w="3103563">
                  <a:extLst>
                    <a:ext uri="{9D8B030D-6E8A-4147-A177-3AD203B41FA5}">
                      <a16:colId xmlns:a16="http://schemas.microsoft.com/office/drawing/2014/main" val="2236452525"/>
                    </a:ext>
                  </a:extLst>
                </a:gridCol>
              </a:tblGrid>
              <a:tr h="7635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D:\&gt;python3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Calpi.py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Pi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值是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4.144.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运行时间是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0.016477s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038446709"/>
                  </a:ext>
                </a:extLst>
              </a:tr>
            </a:tbl>
          </a:graphicData>
        </a:graphic>
      </p:graphicFrame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97BA02E6-4E3F-0B48-A420-B8E1D9364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007201"/>
              </p:ext>
            </p:extLst>
          </p:nvPr>
        </p:nvGraphicFramePr>
        <p:xfrm>
          <a:off x="6248208" y="1524548"/>
          <a:ext cx="5495925" cy="3417888"/>
        </p:xfrm>
        <a:graphic>
          <a:graphicData uri="http://schemas.openxmlformats.org/drawingml/2006/table">
            <a:tbl>
              <a:tblPr/>
              <a:tblGrid>
                <a:gridCol w="1720850">
                  <a:extLst>
                    <a:ext uri="{9D8B030D-6E8A-4147-A177-3AD203B41FA5}">
                      <a16:colId xmlns:a16="http://schemas.microsoft.com/office/drawing/2014/main" val="476637065"/>
                    </a:ext>
                  </a:extLst>
                </a:gridCol>
                <a:gridCol w="1787525">
                  <a:extLst>
                    <a:ext uri="{9D8B030D-6E8A-4147-A177-3AD203B41FA5}">
                      <a16:colId xmlns:a16="http://schemas.microsoft.com/office/drawing/2014/main" val="4002882157"/>
                    </a:ext>
                  </a:extLst>
                </a:gridCol>
                <a:gridCol w="1987550">
                  <a:extLst>
                    <a:ext uri="{9D8B030D-6E8A-4147-A177-3AD203B41FA5}">
                      <a16:colId xmlns:a16="http://schemas.microsoft.com/office/drawing/2014/main" val="3587691052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DARTS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π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运行时间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601932"/>
                  </a:ext>
                </a:extLst>
              </a:tr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4.109375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0.011s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824342"/>
                  </a:ext>
                </a:extLst>
              </a:tr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4.138671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0.012s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91055"/>
                  </a:ext>
                </a:extLst>
              </a:tr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4.150390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0.014s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944091"/>
                  </a:ext>
                </a:extLst>
              </a:tr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4.143554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0.018s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079267"/>
                  </a:ext>
                </a:extLst>
              </a:tr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4.141357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0.030s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536897"/>
                  </a:ext>
                </a:extLst>
              </a:tr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4.147827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0.049s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45316"/>
                  </a:ext>
                </a:extLst>
              </a:tr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4.141967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0.116s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54491"/>
                  </a:ext>
                </a:extLst>
              </a:tr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4.144577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0.363s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067081"/>
                  </a:ext>
                </a:extLst>
              </a:tr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4.1426696777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1.255s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450315"/>
                  </a:ext>
                </a:extLst>
              </a:tr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4.1416978836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40.13s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172822"/>
                  </a:ext>
                </a:extLst>
              </a:tr>
            </a:tbl>
          </a:graphicData>
        </a:graphic>
      </p:graphicFrame>
      <p:sp>
        <p:nvSpPr>
          <p:cNvPr id="6" name="矩形 4">
            <a:extLst>
              <a:ext uri="{FF2B5EF4-FFF2-40B4-BE49-F238E27FC236}">
                <a16:creationId xmlns:a16="http://schemas.microsoft.com/office/drawing/2014/main" id="{5B64817A-DB52-6E44-90A4-13B719A60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384" y="5042509"/>
            <a:ext cx="3711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不同</a:t>
            </a:r>
            <a:r>
              <a:rPr lang="zh-CN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抛点数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产生的</a:t>
            </a:r>
            <a:r>
              <a:rPr lang="zh-CN" altLang="zh-CN" sz="1800" dirty="0">
                <a:solidFill>
                  <a:srgbClr val="0432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精度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zh-CN" sz="1800" dirty="0">
                <a:solidFill>
                  <a:srgbClr val="0432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运行时间 </a:t>
            </a:r>
            <a:endParaRPr lang="zh-CN" altLang="en-US" sz="1800" dirty="0">
              <a:solidFill>
                <a:srgbClr val="0432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16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US" altLang="zh-CN" dirty="0"/>
            </a:br>
            <a:r>
              <a:rPr lang="en-US" altLang="zh-CN" dirty="0"/>
              <a:t>——The end——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2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4.1 </a:t>
            </a:r>
            <a:r>
              <a:rPr lang="zh-CN" altLang="en-US" b="1" dirty="0"/>
              <a:t>控制结构概述</a:t>
            </a:r>
            <a:endParaRPr lang="en-US" b="1" dirty="0"/>
          </a:p>
        </p:txBody>
      </p:sp>
      <p:sp>
        <p:nvSpPr>
          <p:cNvPr id="3" name="矩形 2"/>
          <p:cNvSpPr/>
          <p:nvPr/>
        </p:nvSpPr>
        <p:spPr>
          <a:xfrm>
            <a:off x="1104900" y="1502960"/>
            <a:ext cx="1001072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程序由三种基本结构组成：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顺序结构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/>
              <a:t>程序按语句编写的顺序从上至下逐一执行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选择结构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/>
              <a:t>根据表达式的结果选择不同的语句执行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循环结构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/>
              <a:t>在程序执行过程中需要反复执行某段功能的流程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• </a:t>
            </a:r>
            <a:r>
              <a:rPr lang="zh-CN" altLang="zh-CN" sz="2400" dirty="0"/>
              <a:t>顺序结构是程序中的基础，但实际应用中绝大部分的问题都要</a:t>
            </a:r>
            <a:r>
              <a:rPr lang="zh-CN" altLang="en-US" sz="2400" dirty="0"/>
              <a:t>其</a:t>
            </a:r>
            <a:r>
              <a:rPr lang="zh-CN" altLang="zh-CN" sz="2400" dirty="0"/>
              <a:t>与选择结构和循环结构相结合。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• </a:t>
            </a:r>
            <a:r>
              <a:rPr lang="zh-CN" altLang="zh-CN" sz="2400" dirty="0"/>
              <a:t>选择和循环结构中有一个或多个分支供程序运行选择，相比较顺序结构更复杂。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14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517" y="2750961"/>
            <a:ext cx="10071099" cy="1684150"/>
          </a:xfrm>
        </p:spPr>
        <p:txBody>
          <a:bodyPr/>
          <a:lstStyle/>
          <a:p>
            <a:r>
              <a:rPr lang="en-US" b="1" dirty="0"/>
              <a:t>4.2 </a:t>
            </a:r>
            <a:r>
              <a:rPr lang="zh-CN" altLang="en-US" b="1" dirty="0"/>
              <a:t>顺序结构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123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b="1" dirty="0"/>
              <a:t>4.2 </a:t>
            </a:r>
            <a:r>
              <a:rPr lang="zh-CN" altLang="en-US" b="1" dirty="0"/>
              <a:t>顺序结构</a:t>
            </a:r>
            <a:endParaRPr 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338756" y="1648329"/>
            <a:ext cx="85985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顺序结构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程序的语句是按照其出现的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先后顺序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来执行的程序结构，是结构化程序中最简单的结构。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047241" y="378549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import math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 = 2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 = </a:t>
            </a:r>
            <a:r>
              <a:rPr lang="en-US" altLang="zh-CN" sz="24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math.pi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* R * R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993231" y="3323825"/>
            <a:ext cx="950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例如：</a:t>
            </a:r>
          </a:p>
        </p:txBody>
      </p:sp>
      <p:sp>
        <p:nvSpPr>
          <p:cNvPr id="2" name="椭圆形标注 1"/>
          <p:cNvSpPr/>
          <p:nvPr/>
        </p:nvSpPr>
        <p:spPr>
          <a:xfrm>
            <a:off x="4862946" y="5597236"/>
            <a:ext cx="1814946" cy="845127"/>
          </a:xfrm>
          <a:prstGeom prst="wedgeEllipseCallout">
            <a:avLst>
              <a:gd name="adj1" fmla="val -42262"/>
              <a:gd name="adj2" fmla="val -62090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43055" y="5819744"/>
            <a:ext cx="1454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pi</a:t>
            </a:r>
            <a:r>
              <a:rPr lang="zh-CN" altLang="en-US" sz="2000" dirty="0"/>
              <a:t>为圆周率</a:t>
            </a:r>
          </a:p>
        </p:txBody>
      </p:sp>
    </p:spTree>
    <p:extLst>
      <p:ext uri="{BB962C8B-B14F-4D97-AF65-F5344CB8AC3E}">
        <p14:creationId xmlns:p14="http://schemas.microsoft.com/office/powerpoint/2010/main" val="146157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517" y="2750961"/>
            <a:ext cx="10071099" cy="1684150"/>
          </a:xfrm>
        </p:spPr>
        <p:txBody>
          <a:bodyPr/>
          <a:lstStyle/>
          <a:p>
            <a:r>
              <a:rPr lang="en-US" b="1" dirty="0"/>
              <a:t>4.3 </a:t>
            </a:r>
            <a:r>
              <a:rPr lang="zh-CN" altLang="en-US" b="1" dirty="0"/>
              <a:t>选择结构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286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2DDC6030-8312-4894-9236-1E15DA4F39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00D5F3-AA73-4EC6-BCD9-0DC3E330E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BAFF00-647E-4627-9B6C-A5CDC1F3220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2414</TotalTime>
  <Words>3491</Words>
  <Application>Microsoft Macintosh PowerPoint</Application>
  <PresentationFormat>Widescreen</PresentationFormat>
  <Paragraphs>513</Paragraphs>
  <Slides>52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5" baseType="lpstr">
      <vt:lpstr>等线</vt:lpstr>
      <vt:lpstr>微软雅黑</vt:lpstr>
      <vt:lpstr>宋体</vt:lpstr>
      <vt:lpstr>楷体</vt:lpstr>
      <vt:lpstr>Arial</vt:lpstr>
      <vt:lpstr>Calibri</vt:lpstr>
      <vt:lpstr>Consolas</vt:lpstr>
      <vt:lpstr>Courier New</vt:lpstr>
      <vt:lpstr>Euphemia</vt:lpstr>
      <vt:lpstr>Plantagenet Cherokee</vt:lpstr>
      <vt:lpstr>Times New Roman</vt:lpstr>
      <vt:lpstr>Wingdings</vt:lpstr>
      <vt:lpstr>Academic Literature 16x9</vt:lpstr>
      <vt:lpstr>第4章 程序控制结构</vt:lpstr>
      <vt:lpstr>教学内容</vt:lpstr>
      <vt:lpstr>4.1 控制结构概述</vt:lpstr>
      <vt:lpstr>4.1 控制结构概述</vt:lpstr>
      <vt:lpstr>4.1 控制结构概述</vt:lpstr>
      <vt:lpstr>4.1 控制结构概述</vt:lpstr>
      <vt:lpstr>4.2 顺序结构</vt:lpstr>
      <vt:lpstr>4.2 顺序结构</vt:lpstr>
      <vt:lpstr>4.3 选择结构</vt:lpstr>
      <vt:lpstr>4.4.1 条件表达式</vt:lpstr>
      <vt:lpstr>4.4.2 单分支结构</vt:lpstr>
      <vt:lpstr>4.4.2 单分支结构</vt:lpstr>
      <vt:lpstr>4.3.3 二分支结构</vt:lpstr>
      <vt:lpstr>4.3.3 二分支结构</vt:lpstr>
      <vt:lpstr>4.3.3 二分支结构</vt:lpstr>
      <vt:lpstr>4.4.4 多分支结构</vt:lpstr>
      <vt:lpstr>4.4.4 多分支结构</vt:lpstr>
      <vt:lpstr>4.4.4 多分支结构</vt:lpstr>
      <vt:lpstr>4.4.4 多分支结构</vt:lpstr>
      <vt:lpstr>4.4.5 嵌套</vt:lpstr>
      <vt:lpstr>4.4.5 嵌套</vt:lpstr>
      <vt:lpstr>4.4.5 嵌套</vt:lpstr>
      <vt:lpstr>4.3.6 if语句的等价形式</vt:lpstr>
      <vt:lpstr>4.3.6 if语句的等价形式</vt:lpstr>
      <vt:lpstr>4.3.7 Venn图和判断条件</vt:lpstr>
      <vt:lpstr>4.3.7 Venn图和判断条件</vt:lpstr>
      <vt:lpstr>4.3.7 Venn图和判断条件</vt:lpstr>
      <vt:lpstr>4.3.7 Venn图和判断条件</vt:lpstr>
      <vt:lpstr>4.4 循环结构</vt:lpstr>
      <vt:lpstr>4.4.1 while循环</vt:lpstr>
      <vt:lpstr>4.4.1 while循环</vt:lpstr>
      <vt:lpstr>4.4.2 for循环</vt:lpstr>
      <vt:lpstr>4.4.2 for循环</vt:lpstr>
      <vt:lpstr>4.4.3 break和continue语句</vt:lpstr>
      <vt:lpstr>4.4.3 break和continue语句</vt:lpstr>
      <vt:lpstr>4.5 异常</vt:lpstr>
      <vt:lpstr>4.5.1 异常概述</vt:lpstr>
      <vt:lpstr>4.5.1 异常概述</vt:lpstr>
      <vt:lpstr>4.5.1 异常概述</vt:lpstr>
      <vt:lpstr>4.5.1 异常概述</vt:lpstr>
      <vt:lpstr>4.5.1 异常概述</vt:lpstr>
      <vt:lpstr>4.5.1 异常概述</vt:lpstr>
      <vt:lpstr>4.5.2 异常处理</vt:lpstr>
      <vt:lpstr>4.5.2 异常处理</vt:lpstr>
      <vt:lpstr>4.5.2 异常处理</vt:lpstr>
      <vt:lpstr>4.5.2 异常处理</vt:lpstr>
      <vt:lpstr>4.5.2 异常处理</vt:lpstr>
      <vt:lpstr>4.5.2 异常处理</vt:lpstr>
      <vt:lpstr>程序案例：π的计算</vt:lpstr>
      <vt:lpstr>蒙特卡罗方法</vt:lpstr>
      <vt:lpstr>代码实现</vt:lpstr>
      <vt:lpstr> ——The end——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/>
  <cp:lastModifiedBy>Hao Fan</cp:lastModifiedBy>
  <cp:revision>128</cp:revision>
  <cp:lastPrinted>2020-03-05T02:11:24Z</cp:lastPrinted>
  <dcterms:created xsi:type="dcterms:W3CDTF">2014-04-17T22:28:38Z</dcterms:created>
  <dcterms:modified xsi:type="dcterms:W3CDTF">2020-08-26T02:38:04Z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