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95" r:id="rId7"/>
    <p:sldId id="296" r:id="rId8"/>
    <p:sldId id="262" r:id="rId9"/>
    <p:sldId id="259" r:id="rId10"/>
    <p:sldId id="261" r:id="rId11"/>
    <p:sldId id="264" r:id="rId12"/>
    <p:sldId id="258" r:id="rId13"/>
    <p:sldId id="263" r:id="rId14"/>
    <p:sldId id="265" r:id="rId15"/>
    <p:sldId id="355" r:id="rId16"/>
    <p:sldId id="356" r:id="rId17"/>
    <p:sldId id="266" r:id="rId18"/>
    <p:sldId id="268" r:id="rId19"/>
    <p:sldId id="351" r:id="rId20"/>
    <p:sldId id="352" r:id="rId21"/>
    <p:sldId id="270" r:id="rId22"/>
    <p:sldId id="272" r:id="rId23"/>
    <p:sldId id="271" r:id="rId24"/>
    <p:sldId id="349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53" r:id="rId33"/>
    <p:sldId id="280" r:id="rId34"/>
    <p:sldId id="294" r:id="rId35"/>
    <p:sldId id="283" r:id="rId36"/>
    <p:sldId id="281" r:id="rId37"/>
    <p:sldId id="347" r:id="rId38"/>
    <p:sldId id="348" r:id="rId39"/>
    <p:sldId id="284" r:id="rId40"/>
    <p:sldId id="285" r:id="rId41"/>
    <p:sldId id="286" r:id="rId42"/>
    <p:sldId id="287" r:id="rId43"/>
    <p:sldId id="288" r:id="rId44"/>
    <p:sldId id="289" r:id="rId45"/>
    <p:sldId id="354" r:id="rId46"/>
    <p:sldId id="290" r:id="rId47"/>
    <p:sldId id="297" r:id="rId48"/>
    <p:sldId id="291" r:id="rId49"/>
    <p:sldId id="292" r:id="rId50"/>
    <p:sldId id="34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5918" autoAdjust="0"/>
  </p:normalViewPr>
  <p:slideViewPr>
    <p:cSldViewPr snapToGrid="0" showGuides="1">
      <p:cViewPr varScale="1">
        <p:scale>
          <a:sx n="97" d="100"/>
          <a:sy n="97" d="100"/>
        </p:scale>
        <p:origin x="208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8/26/20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01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31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8/26/20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0937" y="2305112"/>
            <a:ext cx="5734050" cy="221969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TW" altLang="en-US" dirty="0"/>
              <a:t>章</a:t>
            </a:r>
            <a:br>
              <a:rPr lang="en-US" altLang="zh-CN" dirty="0"/>
            </a:br>
            <a:r>
              <a:rPr lang="zh-CN" altLang="en-US" dirty="0"/>
              <a:t>组合数据类型</a:t>
            </a:r>
            <a:endParaRPr lang="en-US" dirty="0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副标题 1">
            <a:extLst>
              <a:ext uri="{FF2B5EF4-FFF2-40B4-BE49-F238E27FC236}">
                <a16:creationId xmlns:a16="http://schemas.microsoft.com/office/drawing/2014/main" id="{604AE9A1-B652-D846-A9EE-E24B63E1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dirty="0"/>
              <a:t>Python</a:t>
            </a:r>
            <a:r>
              <a:rPr lang="zh-TW" altLang="en-US" sz="2000" dirty="0"/>
              <a:t>课程组</a:t>
            </a:r>
            <a:endParaRPr lang="en-US" altLang="zh-TW" sz="2000" dirty="0"/>
          </a:p>
          <a:p>
            <a:pPr algn="r">
              <a:lnSpc>
                <a:spcPct val="150000"/>
              </a:lnSpc>
            </a:pPr>
            <a:r>
              <a:rPr lang="zh-TW" altLang="en-US" sz="2000" dirty="0"/>
              <a:t>武汉大学信息管理学院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83227" y="1522557"/>
            <a:ext cx="9646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）成员检查</a:t>
            </a:r>
            <a:endParaRPr lang="en-US" altLang="zh-CN" sz="2400" dirty="0"/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基本语法格式为：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in/not in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9785" y="3270502"/>
            <a:ext cx="6096000" cy="6437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 = [1,2,3,4,5]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 in list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24789" y="4872246"/>
            <a:ext cx="5532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"this is a beautiful university</a:t>
            </a:r>
            <a:r>
              <a:rPr lang="en-US" altLang="zh-CN" sz="2000" dirty="0"/>
              <a:t>"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/>
              <a:t>"university" in </a:t>
            </a:r>
            <a:r>
              <a:rPr lang="en-US" altLang="zh-CN" sz="2000" dirty="0" err="1"/>
              <a:t>str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291502" y="5851597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"un" in "university"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2409610" y="4155127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 not in list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369785" y="3221451"/>
            <a:ext cx="2721146" cy="643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69785" y="4189106"/>
            <a:ext cx="2721146" cy="342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54850" y="4883759"/>
            <a:ext cx="5545108" cy="7452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24789" y="5905014"/>
            <a:ext cx="2910489" cy="360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7073" y="2717332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5706341" y="3189396"/>
            <a:ext cx="3795488" cy="1134406"/>
          </a:xfrm>
          <a:prstGeom prst="wedgeEllipseCallout">
            <a:avLst>
              <a:gd name="adj1" fmla="val -63075"/>
              <a:gd name="adj2" fmla="val -1407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待检查的字符串是</a:t>
            </a:r>
            <a:r>
              <a:rPr lang="zh-CN" altLang="zh-CN" b="1" dirty="0">
                <a:solidFill>
                  <a:srgbClr val="FF0000"/>
                </a:solidFill>
              </a:rPr>
              <a:t>指定序列的一部分</a:t>
            </a:r>
            <a:r>
              <a:rPr lang="zh-CN" altLang="zh-CN" dirty="0">
                <a:solidFill>
                  <a:schemeClr val="tx1"/>
                </a:solidFill>
              </a:rPr>
              <a:t>，就会返回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8453518" y="2481290"/>
            <a:ext cx="2632064" cy="504119"/>
          </a:xfrm>
          <a:prstGeom prst="borderCallout2">
            <a:avLst>
              <a:gd name="adj1" fmla="val 47413"/>
              <a:gd name="adj2" fmla="val -41"/>
              <a:gd name="adj3" fmla="val 45805"/>
              <a:gd name="adj4" fmla="val -20488"/>
              <a:gd name="adj5" fmla="val 13295"/>
              <a:gd name="adj6" fmla="val -421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</a:t>
            </a:r>
            <a:r>
              <a:rPr lang="en-US" altLang="zh-CN" dirty="0"/>
              <a:t>(</a:t>
            </a:r>
            <a:r>
              <a:rPr lang="en-US" altLang="zh-CN" dirty="0" err="1"/>
              <a:t>str,list</a:t>
            </a:r>
            <a:r>
              <a:rPr lang="en-US" altLang="zh-CN" dirty="0"/>
              <a:t>, tuple)</a:t>
            </a:r>
            <a:endParaRPr lang="zh-CN" altLang="en-US" dirty="0"/>
          </a:p>
        </p:txBody>
      </p:sp>
      <p:sp>
        <p:nvSpPr>
          <p:cNvPr id="21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959329" y="1435778"/>
            <a:ext cx="1149556" cy="504119"/>
          </a:xfrm>
          <a:prstGeom prst="borderCallout2">
            <a:avLst>
              <a:gd name="adj1" fmla="val 47413"/>
              <a:gd name="adj2" fmla="val -41"/>
              <a:gd name="adj3" fmla="val 45805"/>
              <a:gd name="adj4" fmla="val -20488"/>
              <a:gd name="adj5" fmla="val 156205"/>
              <a:gd name="adj6" fmla="val -4696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检查元素</a:t>
            </a:r>
          </a:p>
        </p:txBody>
      </p:sp>
    </p:spTree>
    <p:extLst>
      <p:ext uri="{BB962C8B-B14F-4D97-AF65-F5344CB8AC3E}">
        <p14:creationId xmlns:p14="http://schemas.microsoft.com/office/powerpoint/2010/main" val="3297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74262" y="1498986"/>
            <a:ext cx="9253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）加法：</a:t>
            </a:r>
            <a:r>
              <a:rPr lang="en-US" altLang="zh-CN" sz="2400" kern="100" dirty="0"/>
              <a:t>s + t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序列的首尾相接，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但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加法并不会消除重复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52861" y="2174354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"Hello!" + "Teachers"      #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字符串相加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210568" y="3328203"/>
            <a:ext cx="5160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(2019,) + (7,) + (7,)      #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元组相加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210569" y="4554549"/>
            <a:ext cx="5301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[1,2,3] + [1,2,3]          #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列表相加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210568" y="5572294"/>
            <a:ext cx="8243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"Hello!" + (2019,)         #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不同类型的序列相加，产生错误！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656560" y="2665206"/>
            <a:ext cx="3441968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Hello!Teachers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2861" y="2159783"/>
            <a:ext cx="5416868" cy="430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2861" y="3343730"/>
            <a:ext cx="5416868" cy="430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2861" y="4520500"/>
            <a:ext cx="5416868" cy="430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2004" y="3930818"/>
            <a:ext cx="2877711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(2019, 7, 7)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6560" y="5059197"/>
            <a:ext cx="3724096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 2, 3, 1, 2, 3]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2861" y="5557274"/>
            <a:ext cx="7819131" cy="4301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89940" y="6168898"/>
            <a:ext cx="10981431" cy="421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结果显示异常：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TypeError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can only concatenate 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(not "tuple") to 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74262" y="1498986"/>
            <a:ext cx="9863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）乘</a:t>
            </a:r>
            <a:r>
              <a:rPr lang="zh-CN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100" dirty="0"/>
              <a:t>s * n </a:t>
            </a:r>
            <a:r>
              <a:rPr lang="zh-CN" altLang="zh-CN" sz="2400" b="1" dirty="0">
                <a:solidFill>
                  <a:srgbClr val="FF0000"/>
                </a:solidFill>
              </a:rPr>
              <a:t>复制序列</a:t>
            </a:r>
            <a:r>
              <a:rPr lang="zh-CN" altLang="en-US" sz="2400" b="1" dirty="0">
                <a:solidFill>
                  <a:srgbClr val="FF0000"/>
                </a:solidFill>
              </a:rPr>
              <a:t>，原序列的数据项在</a:t>
            </a:r>
            <a:r>
              <a:rPr lang="zh-CN" altLang="zh-CN" sz="2400" b="1" dirty="0">
                <a:solidFill>
                  <a:srgbClr val="FF0000"/>
                </a:solidFill>
              </a:rPr>
              <a:t>新序列中多次</a:t>
            </a:r>
            <a:r>
              <a:rPr lang="zh-CN" altLang="en-US" sz="2400" b="1" dirty="0">
                <a:solidFill>
                  <a:srgbClr val="FF0000"/>
                </a:solidFill>
              </a:rPr>
              <a:t>重复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2861" y="2174354"/>
            <a:ext cx="21595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latin typeface="Consolas" panose="020B0609020204030204" pitchFamily="49" charset="0"/>
              </a:rPr>
              <a:t> = "hello!"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str</a:t>
            </a:r>
            <a:r>
              <a:rPr lang="en-US" altLang="zh-CN" sz="2000" dirty="0">
                <a:latin typeface="Consolas" panose="020B0609020204030204" pitchFamily="49" charset="0"/>
              </a:rPr>
              <a:t> * 3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3408" y="2274709"/>
            <a:ext cx="3921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hello!hello!hello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!'</a:t>
            </a:r>
            <a:endParaRPr lang="zh-CN" altLang="zh-C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2861" y="2146036"/>
            <a:ext cx="5416868" cy="799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2861" y="3872995"/>
            <a:ext cx="88565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 = [1,2]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 = kl*3       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print('kl=',kl,', ls=',ls) </a:t>
            </a:r>
          </a:p>
        </p:txBody>
      </p:sp>
      <p:sp>
        <p:nvSpPr>
          <p:cNvPr id="20" name="矩形 19"/>
          <p:cNvSpPr/>
          <p:nvPr/>
        </p:nvSpPr>
        <p:spPr>
          <a:xfrm>
            <a:off x="1152861" y="3926814"/>
            <a:ext cx="4181139" cy="15595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495521" y="4345954"/>
            <a:ext cx="2518947" cy="504119"/>
          </a:xfrm>
          <a:prstGeom prst="borderCallout2">
            <a:avLst>
              <a:gd name="adj1" fmla="val 47413"/>
              <a:gd name="adj2" fmla="val -41"/>
              <a:gd name="adj3" fmla="val 48553"/>
              <a:gd name="adj4" fmla="val -19388"/>
              <a:gd name="adj5" fmla="val 51771"/>
              <a:gd name="adj6" fmla="val -5946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kl</a:t>
            </a:r>
            <a:r>
              <a:rPr lang="zh-CN" altLang="en-US" dirty="0"/>
              <a:t>的值重复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</p:txBody>
      </p:sp>
      <p:sp>
        <p:nvSpPr>
          <p:cNvPr id="5" name="矩形 4"/>
          <p:cNvSpPr/>
          <p:nvPr/>
        </p:nvSpPr>
        <p:spPr>
          <a:xfrm>
            <a:off x="5647733" y="4880850"/>
            <a:ext cx="455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kl= [1,2] , 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 [1,2,1,2,1,2]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6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74262" y="1498986"/>
            <a:ext cx="9863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）乘</a:t>
            </a:r>
            <a:r>
              <a:rPr lang="zh-CN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100" dirty="0"/>
              <a:t>s * n </a:t>
            </a:r>
            <a:r>
              <a:rPr lang="zh-CN" altLang="zh-CN" sz="2400" b="1" dirty="0">
                <a:solidFill>
                  <a:srgbClr val="FF0000"/>
                </a:solidFill>
              </a:rPr>
              <a:t>复制序列</a:t>
            </a:r>
            <a:r>
              <a:rPr lang="zh-CN" altLang="en-US" sz="2400" b="1" dirty="0">
                <a:solidFill>
                  <a:srgbClr val="FF0000"/>
                </a:solidFill>
              </a:rPr>
              <a:t>，原序列的数据项在</a:t>
            </a:r>
            <a:r>
              <a:rPr lang="zh-CN" altLang="zh-CN" sz="2400" b="1" dirty="0">
                <a:solidFill>
                  <a:srgbClr val="FF0000"/>
                </a:solidFill>
              </a:rPr>
              <a:t>新序列中多次</a:t>
            </a:r>
            <a:r>
              <a:rPr lang="zh-CN" altLang="en-US" sz="2400" b="1" dirty="0">
                <a:solidFill>
                  <a:srgbClr val="FF0000"/>
                </a:solidFill>
              </a:rPr>
              <a:t>重复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507" y="2648967"/>
            <a:ext cx="88565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 = [1,2]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km = kl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[kl]*3       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print('kl=',kl,', ls=',ls)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kl.append</a:t>
            </a:r>
            <a:r>
              <a:rPr lang="en-US" altLang="zh-CN" sz="20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(3)      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print('kl=',kl,', ls=',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print(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'km=',km)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649003" y="5211807"/>
            <a:ext cx="73312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kl= [1,2,3] , ls= [[1,2,3], [1,2,3], [1,2,3]]</a:t>
            </a: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km= [1,2,3]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507" y="2702785"/>
            <a:ext cx="4181139" cy="34558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4958774" y="3677801"/>
            <a:ext cx="4001500" cy="504119"/>
          </a:xfrm>
          <a:prstGeom prst="borderCallout2">
            <a:avLst>
              <a:gd name="adj1" fmla="val 47413"/>
              <a:gd name="adj2" fmla="val -41"/>
              <a:gd name="adj3" fmla="val 48553"/>
              <a:gd name="adj4" fmla="val -19388"/>
              <a:gd name="adj5" fmla="val 51771"/>
              <a:gd name="adj6" fmla="val -5946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kl</a:t>
            </a:r>
            <a:r>
              <a:rPr lang="zh-CN" altLang="en-US" dirty="0"/>
              <a:t>重复引用了</a:t>
            </a:r>
            <a:r>
              <a:rPr lang="en-US" altLang="zh-CN" dirty="0"/>
              <a:t>3</a:t>
            </a:r>
            <a:r>
              <a:rPr lang="zh-CN" altLang="en-US" dirty="0"/>
              <a:t>次 </a:t>
            </a:r>
            <a:r>
              <a:rPr lang="en-US" altLang="zh-CN" dirty="0" err="1"/>
              <a:t>ls</a:t>
            </a:r>
            <a:r>
              <a:rPr lang="en-US" altLang="zh-CN" dirty="0"/>
              <a:t>=[</a:t>
            </a:r>
            <a:r>
              <a:rPr lang="en-US" altLang="zh-CN" dirty="0" err="1"/>
              <a:t>kl,kl,kl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005167" y="4582777"/>
            <a:ext cx="2518947" cy="504119"/>
          </a:xfrm>
          <a:prstGeom prst="borderCallout2">
            <a:avLst>
              <a:gd name="adj1" fmla="val 47413"/>
              <a:gd name="adj2" fmla="val -41"/>
              <a:gd name="adj3" fmla="val 45805"/>
              <a:gd name="adj4" fmla="val -20488"/>
              <a:gd name="adj5" fmla="val 46275"/>
              <a:gd name="adj6" fmla="val -5946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向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</a:t>
            </a:r>
            <a:r>
              <a:rPr lang="zh-CN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中添加一个元素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9106" y="4184671"/>
            <a:ext cx="556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kl= [1,2] , 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 [[1,2], [1,2], [1,2]]</a:t>
            </a:r>
            <a:endParaRPr lang="zh-CN" altLang="en-US" dirty="0"/>
          </a:p>
        </p:txBody>
      </p:sp>
      <p:sp>
        <p:nvSpPr>
          <p:cNvPr id="22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4958774" y="3089795"/>
            <a:ext cx="4001500" cy="504119"/>
          </a:xfrm>
          <a:prstGeom prst="borderCallout2">
            <a:avLst>
              <a:gd name="adj1" fmla="val 47413"/>
              <a:gd name="adj2" fmla="val -41"/>
              <a:gd name="adj3" fmla="val 48553"/>
              <a:gd name="adj4" fmla="val -19388"/>
              <a:gd name="adj5" fmla="val 51771"/>
              <a:gd name="adj6" fmla="val -5946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</a:t>
            </a:r>
            <a:r>
              <a:rPr lang="en-US" altLang="zh-CN" dirty="0"/>
              <a:t>kl</a:t>
            </a:r>
            <a:r>
              <a:rPr lang="zh-CN" altLang="en-US" dirty="0"/>
              <a:t>的引用赋值给</a:t>
            </a:r>
            <a:r>
              <a:rPr lang="en-US" altLang="zh-CN" dirty="0"/>
              <a:t>km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9232735" y="1681915"/>
            <a:ext cx="2442708" cy="2119867"/>
            <a:chOff x="9040229" y="1406653"/>
            <a:chExt cx="2442708" cy="2119867"/>
          </a:xfrm>
        </p:grpSpPr>
        <p:grpSp>
          <p:nvGrpSpPr>
            <p:cNvPr id="13" name="组合 12"/>
            <p:cNvGrpSpPr/>
            <p:nvPr/>
          </p:nvGrpSpPr>
          <p:grpSpPr>
            <a:xfrm>
              <a:off x="9040229" y="1726348"/>
              <a:ext cx="2237523" cy="1800172"/>
              <a:chOff x="9164499" y="2866178"/>
              <a:chExt cx="2237523" cy="180017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457533" y="3418411"/>
                <a:ext cx="944489" cy="369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[1,2] 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184939" y="3747313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km</a:t>
                </a:r>
                <a:endParaRPr lang="zh-CN" altLang="en-US" dirty="0"/>
              </a:p>
            </p:txBody>
          </p:sp>
          <p:cxnSp>
            <p:nvCxnSpPr>
              <p:cNvPr id="21" name="直接箭头连接符 20"/>
              <p:cNvCxnSpPr>
                <a:stCxn id="17" idx="3"/>
                <a:endCxn id="14" idx="1"/>
              </p:cNvCxnSpPr>
              <p:nvPr/>
            </p:nvCxnSpPr>
            <p:spPr>
              <a:xfrm flipV="1">
                <a:off x="9622879" y="3603077"/>
                <a:ext cx="834654" cy="32890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9164499" y="310048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kl</a:t>
                </a:r>
                <a:endParaRPr lang="zh-CN" altLang="en-US" dirty="0"/>
              </a:p>
            </p:txBody>
          </p:sp>
          <p:cxnSp>
            <p:nvCxnSpPr>
              <p:cNvPr id="24" name="直接箭头连接符 23"/>
              <p:cNvCxnSpPr>
                <a:endCxn id="14" idx="0"/>
              </p:cNvCxnSpPr>
              <p:nvPr/>
            </p:nvCxnSpPr>
            <p:spPr>
              <a:xfrm>
                <a:off x="10870926" y="2876621"/>
                <a:ext cx="58852" cy="54179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10929777" y="4297018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3</a:t>
                </a:r>
                <a:endParaRPr lang="zh-CN" altLang="en-US" dirty="0"/>
              </a:p>
            </p:txBody>
          </p:sp>
          <p:cxnSp>
            <p:nvCxnSpPr>
              <p:cNvPr id="29" name="直接箭头连接符 28"/>
              <p:cNvCxnSpPr>
                <a:stCxn id="28" idx="0"/>
              </p:cNvCxnSpPr>
              <p:nvPr/>
            </p:nvCxnSpPr>
            <p:spPr>
              <a:xfrm flipV="1">
                <a:off x="11085429" y="3859861"/>
                <a:ext cx="0" cy="437157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10530763" y="2866178"/>
                <a:ext cx="347724" cy="54072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endCxn id="14" idx="0"/>
              </p:cNvCxnSpPr>
              <p:nvPr/>
            </p:nvCxnSpPr>
            <p:spPr>
              <a:xfrm flipH="1">
                <a:off x="10929778" y="2885273"/>
                <a:ext cx="288872" cy="53313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9525275" y="3325810"/>
                <a:ext cx="850096" cy="16598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/>
            <p:cNvSpPr/>
            <p:nvPr/>
          </p:nvSpPr>
          <p:spPr>
            <a:xfrm>
              <a:off x="10128078" y="1406653"/>
              <a:ext cx="1354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/>
                <a:t>[</a:t>
              </a:r>
              <a:r>
                <a:rPr lang="en-US" altLang="zh-CN" b="1" dirty="0" err="1"/>
                <a:t>kl,kl,kl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9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04900" y="1523573"/>
            <a:ext cx="6317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索引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400" kern="100" dirty="0"/>
              <a:t>s[</a:t>
            </a:r>
            <a:r>
              <a:rPr lang="en-US" altLang="zh-CN" sz="2400" kern="100" dirty="0" err="1"/>
              <a:t>i</a:t>
            </a:r>
            <a:r>
              <a:rPr lang="en-US" altLang="zh-CN" sz="2400" kern="100" dirty="0"/>
              <a:t>]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通过编号访问</a:t>
            </a:r>
            <a:r>
              <a:rPr lang="zh-CN" altLang="en-US" sz="2400" b="1" dirty="0">
                <a:solidFill>
                  <a:srgbClr val="FF0000"/>
                </a:solidFill>
              </a:rPr>
              <a:t>序列中</a:t>
            </a:r>
            <a:r>
              <a:rPr lang="zh-CN" altLang="zh-CN" sz="2400" b="1" dirty="0">
                <a:solidFill>
                  <a:srgbClr val="FF0000"/>
                </a:solidFill>
              </a:rPr>
              <a:t>各元素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6053" y="2516877"/>
            <a:ext cx="2300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 = [1,2.3,4,5]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s[3]</a:t>
            </a:r>
          </a:p>
        </p:txBody>
      </p:sp>
      <p:sp>
        <p:nvSpPr>
          <p:cNvPr id="5" name="矩形 4"/>
          <p:cNvSpPr/>
          <p:nvPr/>
        </p:nvSpPr>
        <p:spPr>
          <a:xfrm>
            <a:off x="1806053" y="37506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 = 'hello world</a:t>
            </a:r>
            <a:r>
              <a:rPr lang="en-US" altLang="zh-CN" sz="2000" dirty="0">
                <a:latin typeface="Consolas" panose="020B0609020204030204" pitchFamily="49" charset="0"/>
              </a:rPr>
              <a:t>'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t[1]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053" y="5101312"/>
            <a:ext cx="3326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ls = ('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中国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','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湖北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',12)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ls[0][-1]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6053" y="2516877"/>
            <a:ext cx="384660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06053" y="3596740"/>
            <a:ext cx="3846602" cy="1015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06053" y="4947424"/>
            <a:ext cx="3846602" cy="1015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44997" y="2697819"/>
            <a:ext cx="1330814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44997" y="3829557"/>
            <a:ext cx="1608133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'e'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44997" y="5279276"/>
            <a:ext cx="172996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‘</a:t>
            </a: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国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4388811" y="6018504"/>
            <a:ext cx="2518947" cy="504119"/>
          </a:xfrm>
          <a:prstGeom prst="borderCallout2">
            <a:avLst>
              <a:gd name="adj1" fmla="val 55658"/>
              <a:gd name="adj2" fmla="val -591"/>
              <a:gd name="adj3" fmla="val -47636"/>
              <a:gd name="adj4" fmla="val -47989"/>
              <a:gd name="adj5" fmla="val -47166"/>
              <a:gd name="adj6" fmla="val -8641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多重索引，多个</a:t>
            </a:r>
            <a:r>
              <a:rPr lang="en-US" altLang="zh-CN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[]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518E551E-1C37-48A9-BE63-2F5746984D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11" y="1204377"/>
            <a:ext cx="4502241" cy="16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595643"/>
            <a:ext cx="10283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）切片：</a:t>
            </a:r>
            <a:r>
              <a:rPr lang="en-US" altLang="zh-CN" sz="2400" kern="100" dirty="0"/>
              <a:t>s[</a:t>
            </a:r>
            <a:r>
              <a:rPr lang="en-US" altLang="zh-CN" sz="2400" kern="100" dirty="0" err="1"/>
              <a:t>i:j:k</a:t>
            </a:r>
            <a:r>
              <a:rPr lang="en-US" altLang="zh-CN" sz="2400" kern="100" dirty="0"/>
              <a:t>]</a:t>
            </a:r>
            <a:r>
              <a:rPr lang="zh-CN" altLang="en-US" sz="2400" kern="100" dirty="0"/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获取</a:t>
            </a:r>
            <a:r>
              <a:rPr lang="zh-CN" altLang="en-US" sz="2400" b="1" dirty="0">
                <a:solidFill>
                  <a:srgbClr val="FF0000"/>
                </a:solidFill>
              </a:rPr>
              <a:t>从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</a:rPr>
              <a:t>且步长为</a:t>
            </a:r>
            <a:r>
              <a:rPr lang="en-US" altLang="zh-CN" sz="2400" b="1" dirty="0">
                <a:solidFill>
                  <a:srgbClr val="FF0000"/>
                </a:solidFill>
              </a:rPr>
              <a:t>k</a:t>
            </a:r>
            <a:r>
              <a:rPr lang="zh-CN" altLang="zh-CN" sz="2400" b="1" dirty="0">
                <a:solidFill>
                  <a:srgbClr val="FF0000"/>
                </a:solidFill>
              </a:rPr>
              <a:t>的元素</a:t>
            </a:r>
            <a:r>
              <a:rPr lang="zh-CN" altLang="en-US" sz="2400" b="1" dirty="0">
                <a:solidFill>
                  <a:srgbClr val="FF0000"/>
                </a:solidFill>
              </a:rPr>
              <a:t>（包含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但不包含</a:t>
            </a:r>
            <a:r>
              <a:rPr lang="en-US" altLang="zh-CN" sz="2400" b="1" dirty="0">
                <a:solidFill>
                  <a:srgbClr val="FF0000"/>
                </a:solidFill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	s[</a:t>
            </a:r>
            <a:r>
              <a:rPr lang="en-US" altLang="zh-CN" sz="2400" b="1" dirty="0" err="1">
                <a:solidFill>
                  <a:srgbClr val="FF0000"/>
                </a:solidFill>
              </a:rPr>
              <a:t>i:j</a:t>
            </a:r>
            <a:r>
              <a:rPr lang="en-US" altLang="zh-CN" sz="2400" b="1" dirty="0">
                <a:solidFill>
                  <a:srgbClr val="FF0000"/>
                </a:solidFill>
              </a:rPr>
              <a:t>] </a:t>
            </a:r>
            <a:r>
              <a:rPr lang="zh-CN" altLang="en-US" sz="2400" b="1" dirty="0">
                <a:solidFill>
                  <a:srgbClr val="FF0000"/>
                </a:solidFill>
              </a:rPr>
              <a:t>不输入</a:t>
            </a:r>
            <a:r>
              <a:rPr lang="en-US" altLang="zh-CN" sz="2400" b="1" dirty="0">
                <a:solidFill>
                  <a:srgbClr val="FF0000"/>
                </a:solidFill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</a:rPr>
              <a:t>的话，默认步长</a:t>
            </a:r>
            <a:r>
              <a:rPr lang="en-US" altLang="zh-CN" sz="2400" b="1" dirty="0">
                <a:solidFill>
                  <a:srgbClr val="FF0000"/>
                </a:solidFill>
              </a:rPr>
              <a:t>k=1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465" y="2828246"/>
            <a:ext cx="2300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 = [1,2,3,4,5]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s[2:4]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6465" y="40903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s[:3]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936465" y="4911230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s[3:]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865932" y="5805259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s[::2]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7361441" y="2471078"/>
            <a:ext cx="195438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endParaRPr lang="en-US" altLang="zh-CN" sz="2000" b="1" kern="10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[3, 4]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64124" y="3844876"/>
            <a:ext cx="1685077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 2, 3]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4124" y="4677535"/>
            <a:ext cx="1261884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[4, 5]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4123" y="5510194"/>
            <a:ext cx="1685077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 3, 5]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6465" y="2849121"/>
            <a:ext cx="3138344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36465" y="4084904"/>
            <a:ext cx="3138344" cy="46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36465" y="4924841"/>
            <a:ext cx="3138344" cy="46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26520" y="5837213"/>
            <a:ext cx="3138344" cy="46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413935" y="2722058"/>
            <a:ext cx="1684816" cy="504119"/>
          </a:xfrm>
          <a:prstGeom prst="borderCallout2">
            <a:avLst>
              <a:gd name="adj1" fmla="val 47413"/>
              <a:gd name="adj2" fmla="val 101598"/>
              <a:gd name="adj3" fmla="val 125506"/>
              <a:gd name="adj4" fmla="val 134184"/>
              <a:gd name="adj5" fmla="val 123226"/>
              <a:gd name="adj6" fmla="val 1557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默认步长为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413935" y="3631476"/>
            <a:ext cx="1684816" cy="658967"/>
          </a:xfrm>
          <a:prstGeom prst="borderCallout2">
            <a:avLst>
              <a:gd name="adj1" fmla="val 47413"/>
              <a:gd name="adj2" fmla="val 101598"/>
              <a:gd name="adj3" fmla="val 104481"/>
              <a:gd name="adj4" fmla="val 131503"/>
              <a:gd name="adj5" fmla="val 104950"/>
              <a:gd name="adj6" fmla="val 15530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默认从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第一个</a:t>
            </a:r>
            <a:r>
              <a:rPr lang="zh-CN" altLang="en-US" kern="1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元素</a:t>
            </a: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开始取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399336" y="4435151"/>
            <a:ext cx="1684816" cy="658967"/>
          </a:xfrm>
          <a:prstGeom prst="borderCallout2">
            <a:avLst>
              <a:gd name="adj1" fmla="val 47413"/>
              <a:gd name="adj2" fmla="val 101598"/>
              <a:gd name="adj3" fmla="val 104481"/>
              <a:gd name="adj4" fmla="val 131503"/>
              <a:gd name="adj5" fmla="val 104950"/>
              <a:gd name="adj6" fmla="val 15530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默认取到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最后一个</a:t>
            </a: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元素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1396448" y="5350599"/>
            <a:ext cx="1684816" cy="658967"/>
          </a:xfrm>
          <a:prstGeom prst="borderCallout2">
            <a:avLst>
              <a:gd name="adj1" fmla="val 47413"/>
              <a:gd name="adj2" fmla="val 101598"/>
              <a:gd name="adj3" fmla="val 104481"/>
              <a:gd name="adj4" fmla="val 131503"/>
              <a:gd name="adj5" fmla="val 104950"/>
              <a:gd name="adj6" fmla="val 15530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设置步长为</a:t>
            </a:r>
            <a:r>
              <a:rPr lang="en-US" altLang="zh-CN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序列的通用操作：内置函数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104900" y="1523573"/>
            <a:ext cx="10541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针对序列类型的内置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宋体" panose="02010600030101010101" pitchFamily="2" charset="-122"/>
              </a:rPr>
              <a:t>builtin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函数：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max()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min()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sum()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65" y="4386875"/>
            <a:ext cx="5860561" cy="16443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7" y="2713263"/>
            <a:ext cx="4779092" cy="119477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456336" y="2941317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sum()</a:t>
            </a:r>
            <a:r>
              <a:rPr lang="zh-CN" altLang="en-US" b="1" dirty="0">
                <a:solidFill>
                  <a:srgbClr val="FF0000"/>
                </a:solidFill>
              </a:rPr>
              <a:t>：只适用于数值型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序列的通用操作：内置函数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104900" y="1523573"/>
            <a:ext cx="10686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针对序列类型的内置函数：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max()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min()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sum()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4900" y="2134328"/>
            <a:ext cx="798648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拓展：</a:t>
            </a:r>
            <a:r>
              <a:rPr lang="en-US" altLang="zh-CN" sz="2000" b="1" dirty="0">
                <a:solidFill>
                  <a:srgbClr val="FF0000"/>
                </a:solidFill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</a:rPr>
              <a:t>编码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ASCII</a:t>
            </a:r>
            <a:r>
              <a:rPr lang="zh-CN" altLang="en-US" sz="2000" b="1" dirty="0"/>
              <a:t>编码：计算机里对字符的一种编码方式</a:t>
            </a:r>
            <a:endParaRPr lang="en-US" altLang="zh-CN" sz="2000" b="1" dirty="0"/>
          </a:p>
          <a:p>
            <a:r>
              <a:rPr lang="zh-CN" altLang="en-US" sz="2000" b="1" dirty="0"/>
              <a:t>每个字符，均对应一个二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十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十六等进制</a:t>
            </a:r>
            <a:endParaRPr lang="en-US" altLang="zh-CN" sz="2000" b="1" dirty="0"/>
          </a:p>
          <a:p>
            <a:r>
              <a:rPr lang="zh-CN" altLang="en-US" sz="2000" b="1" dirty="0"/>
              <a:t>如： 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65</a:t>
            </a:r>
            <a:r>
              <a:rPr lang="zh-CN" altLang="en-US" sz="2000" b="1" dirty="0"/>
              <a:t>； </a:t>
            </a:r>
            <a:r>
              <a:rPr lang="en-US" altLang="zh-CN" sz="2000" b="1" dirty="0"/>
              <a:t>a:97; 0:48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常见</a:t>
            </a:r>
            <a:r>
              <a:rPr lang="en-US" altLang="zh-CN" sz="2000" b="1" dirty="0"/>
              <a:t>ASCII</a:t>
            </a:r>
            <a:r>
              <a:rPr lang="zh-CN" altLang="en-US" sz="2000" b="1" dirty="0"/>
              <a:t>码的大小规则：</a:t>
            </a:r>
            <a:r>
              <a:rPr lang="en-US" altLang="zh-CN" sz="2000" b="1" dirty="0">
                <a:solidFill>
                  <a:srgbClr val="FF0000"/>
                </a:solidFill>
              </a:rPr>
              <a:t>{0&lt;1&lt;2&lt;…&lt;9}&lt;{A&lt;B&lt;…&lt;Z}&lt;{a&lt;b&lt;…&lt;z}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同个字母的大写字母比小写字母要小</a:t>
            </a:r>
            <a:r>
              <a:rPr lang="en-US" altLang="zh-CN" sz="2000" b="1" dirty="0"/>
              <a:t>32</a:t>
            </a:r>
          </a:p>
          <a:p>
            <a:endParaRPr lang="en-US" altLang="zh-CN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46" y="5304427"/>
            <a:ext cx="2880789" cy="9737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13" y="5304427"/>
            <a:ext cx="2596767" cy="10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序列的通用操作：内置函数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24832" y="3638955"/>
            <a:ext cx="8704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lst=['abcdhush8','abc9iujtwertwert',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'abcdjlas','abcdj897h']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a = min(lst)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print(a)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b = min(</a:t>
            </a:r>
            <a:r>
              <a:rPr lang="en-US" altLang="zh-CN" sz="1600" dirty="0" err="1">
                <a:latin typeface="Consolas" panose="020B0609020204030204" pitchFamily="49" charset="0"/>
              </a:rPr>
              <a:t>lst,key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)    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print(b)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4900" y="1523573"/>
            <a:ext cx="10718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针对序列类型的内置函数：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max()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min()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sum()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4832" y="3627633"/>
            <a:ext cx="4793653" cy="1950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749429" y="5556779"/>
            <a:ext cx="2576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</a:rPr>
              <a:t>结果：</a:t>
            </a:r>
            <a:r>
              <a:rPr lang="en-US" altLang="zh-CN" sz="1600" b="1" dirty="0">
                <a:solidFill>
                  <a:srgbClr val="0070C0"/>
                </a:solidFill>
              </a:rPr>
              <a:t>abc9iujtwertwert </a:t>
            </a:r>
          </a:p>
          <a:p>
            <a:r>
              <a:rPr lang="en-US" altLang="zh-CN" sz="1600" b="1" dirty="0">
                <a:solidFill>
                  <a:srgbClr val="0070C0"/>
                </a:solidFill>
              </a:rPr>
              <a:t>      </a:t>
            </a:r>
            <a:r>
              <a:rPr lang="en-US" altLang="zh-CN" sz="1600" b="1" dirty="0" err="1">
                <a:solidFill>
                  <a:srgbClr val="0070C0"/>
                </a:solidFill>
              </a:rPr>
              <a:t>abcdjlas</a:t>
            </a:r>
            <a:r>
              <a:rPr lang="en-US" altLang="zh-CN" sz="1600" b="1" dirty="0">
                <a:solidFill>
                  <a:srgbClr val="0070C0"/>
                </a:solidFill>
              </a:rPr>
              <a:t> 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452598" y="3440574"/>
            <a:ext cx="5122588" cy="504119"/>
          </a:xfrm>
          <a:prstGeom prst="borderCallout2">
            <a:avLst>
              <a:gd name="adj1" fmla="val 55659"/>
              <a:gd name="adj2" fmla="val -321"/>
              <a:gd name="adj3" fmla="val 154724"/>
              <a:gd name="adj4" fmla="val -72829"/>
              <a:gd name="adj5" fmla="val 172696"/>
              <a:gd name="adj6" fmla="val -845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>
                <a:latin typeface="Consolas" panose="020B0609020204030204" pitchFamily="49" charset="0"/>
              </a:rPr>
              <a:t>默认按ASCII编码方式排序时列表中最小元素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18226" y="4602790"/>
            <a:ext cx="3417164" cy="504119"/>
          </a:xfrm>
          <a:prstGeom prst="borderCallout2">
            <a:avLst>
              <a:gd name="adj1" fmla="val 55659"/>
              <a:gd name="adj2" fmla="val -321"/>
              <a:gd name="adj3" fmla="val 39297"/>
              <a:gd name="adj4" fmla="val -74596"/>
              <a:gd name="adj5" fmla="val 36151"/>
              <a:gd name="adj6" fmla="val -9165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按元素长度排序时的最小元素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08216"/>
            <a:ext cx="5191675" cy="14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2027" y="1325179"/>
            <a:ext cx="10730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sorted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/>
              <a:t>sorted(</a:t>
            </a:r>
            <a:r>
              <a:rPr lang="en-US" altLang="zh-CN" sz="2400" b="1" dirty="0" err="1"/>
              <a:t>iterable</a:t>
            </a:r>
            <a:r>
              <a:rPr lang="en-US" altLang="zh-CN" sz="2400" b="1" dirty="0"/>
              <a:t>, /, *, , key=None, reverse=False)</a:t>
            </a:r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12135" y="20664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l1 = 'university'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sorted(l1)</a:t>
            </a:r>
          </a:p>
        </p:txBody>
      </p:sp>
      <p:sp>
        <p:nvSpPr>
          <p:cNvPr id="10" name="矩形 9"/>
          <p:cNvSpPr/>
          <p:nvPr/>
        </p:nvSpPr>
        <p:spPr>
          <a:xfrm>
            <a:off x="921826" y="3375305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sorted(l1,reverse=True)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1826" y="4293295"/>
            <a:ext cx="6813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l2 = ['This','Bob','a','university']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sorted(l2,key = len)</a:t>
            </a:r>
          </a:p>
        </p:txBody>
      </p:sp>
      <p:sp>
        <p:nvSpPr>
          <p:cNvPr id="13" name="矩形 12"/>
          <p:cNvSpPr/>
          <p:nvPr/>
        </p:nvSpPr>
        <p:spPr>
          <a:xfrm>
            <a:off x="921826" y="5499369"/>
            <a:ext cx="91071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l3 = [('sun',3),('li',4),('qian',2),('zhao',1)]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sorted(l3,key = lambda x: x[1] )</a:t>
            </a:r>
          </a:p>
        </p:txBody>
      </p:sp>
      <p:sp>
        <p:nvSpPr>
          <p:cNvPr id="14" name="矩形 13"/>
          <p:cNvSpPr/>
          <p:nvPr/>
        </p:nvSpPr>
        <p:spPr>
          <a:xfrm>
            <a:off x="990077" y="2041680"/>
            <a:ext cx="278257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66981" y="3346463"/>
            <a:ext cx="3383989" cy="4295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6980" y="4275625"/>
            <a:ext cx="529949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6980" y="5518496"/>
            <a:ext cx="676874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24602" y="2788770"/>
            <a:ext cx="907463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['e',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', 'n', 'r', 's', 't', 'u', 'v', 'y']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24603" y="3713722"/>
            <a:ext cx="8244115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['y', 'v', 'u', 't', 's', 'r', 'n',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'e']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1650" y="4991611"/>
            <a:ext cx="5981125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['a', 'Bob', 'This', 'university']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65688" y="6289255"/>
            <a:ext cx="8392461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[('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zhao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1), ('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qian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', 2), ('sun', 3), ('li', 4)]</a:t>
            </a:r>
            <a:endParaRPr lang="zh-CN" altLang="zh-CN" sz="20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4707246" y="2177374"/>
            <a:ext cx="2535889" cy="504119"/>
          </a:xfrm>
          <a:prstGeom prst="borderCallout2">
            <a:avLst>
              <a:gd name="adj1" fmla="val 41917"/>
              <a:gd name="adj2" fmla="val 85"/>
              <a:gd name="adj3" fmla="val 67792"/>
              <a:gd name="adj4" fmla="val -49352"/>
              <a:gd name="adj5" fmla="val 71010"/>
              <a:gd name="adj6" fmla="val -876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默认按</a:t>
            </a:r>
            <a:r>
              <a:rPr lang="en-US" altLang="zh-CN" dirty="0">
                <a:latin typeface="Consolas" panose="020B0609020204030204" pitchFamily="49" charset="0"/>
              </a:rPr>
              <a:t>ASCII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升序</a:t>
            </a:r>
            <a:r>
              <a:rPr lang="zh-CN" altLang="en-US" dirty="0">
                <a:latin typeface="Consolas" panose="020B0609020204030204" pitchFamily="49" charset="0"/>
              </a:rPr>
              <a:t>排序</a:t>
            </a:r>
          </a:p>
        </p:txBody>
      </p:sp>
      <p:sp>
        <p:nvSpPr>
          <p:cNvPr id="23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301260" y="3252261"/>
            <a:ext cx="2434460" cy="504119"/>
          </a:xfrm>
          <a:prstGeom prst="borderCallout2">
            <a:avLst>
              <a:gd name="adj1" fmla="val 39169"/>
              <a:gd name="adj2" fmla="val 229"/>
              <a:gd name="adj3" fmla="val 81534"/>
              <a:gd name="adj4" fmla="val -50721"/>
              <a:gd name="adj5" fmla="val 82003"/>
              <a:gd name="adj6" fmla="val -7262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设为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时降序排序</a:t>
            </a:r>
          </a:p>
        </p:txBody>
      </p:sp>
      <p:sp>
        <p:nvSpPr>
          <p:cNvPr id="24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7052717" y="4419999"/>
            <a:ext cx="3780321" cy="504119"/>
          </a:xfrm>
          <a:prstGeom prst="borderCallout2">
            <a:avLst>
              <a:gd name="adj1" fmla="val 39169"/>
              <a:gd name="adj2" fmla="val 229"/>
              <a:gd name="adj3" fmla="val 98023"/>
              <a:gd name="adj4" fmla="val -88103"/>
              <a:gd name="adj5" fmla="val 95744"/>
              <a:gd name="adj6" fmla="val -10047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Key</a:t>
            </a:r>
            <a:r>
              <a:rPr lang="zh-CN" altLang="en-US" dirty="0">
                <a:latin typeface="Consolas" panose="020B0609020204030204" pitchFamily="49" charset="0"/>
              </a:rPr>
              <a:t>参数指定按字符串的长度排序</a:t>
            </a:r>
          </a:p>
        </p:txBody>
      </p:sp>
      <p:sp>
        <p:nvSpPr>
          <p:cNvPr id="25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7977829" y="5611566"/>
            <a:ext cx="3290890" cy="504119"/>
          </a:xfrm>
          <a:prstGeom prst="borderCallout2">
            <a:avLst>
              <a:gd name="adj1" fmla="val 39169"/>
              <a:gd name="adj2" fmla="val 229"/>
              <a:gd name="adj3" fmla="val 103520"/>
              <a:gd name="adj4" fmla="val -84143"/>
              <a:gd name="adj5" fmla="val 101241"/>
              <a:gd name="adj6" fmla="val -14378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指定按元组的第二个元素排序</a:t>
            </a:r>
          </a:p>
        </p:txBody>
      </p:sp>
    </p:spTree>
    <p:extLst>
      <p:ext uri="{BB962C8B-B14F-4D97-AF65-F5344CB8AC3E}">
        <p14:creationId xmlns:p14="http://schemas.microsoft.com/office/powerpoint/2010/main" val="8459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教学内容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5.1 </a:t>
            </a:r>
            <a:r>
              <a:rPr lang="zh-CN" altLang="en-US" sz="3200" dirty="0"/>
              <a:t>基本概念</a:t>
            </a:r>
            <a:endParaRPr lang="en-US" sz="3200" dirty="0"/>
          </a:p>
          <a:p>
            <a:r>
              <a:rPr lang="en-US" altLang="zh-CN" sz="3200" dirty="0"/>
              <a:t>5.2 </a:t>
            </a:r>
            <a:r>
              <a:rPr lang="zh-CN" altLang="en-US" sz="3200" dirty="0"/>
              <a:t>序列类型（元组和列表）</a:t>
            </a:r>
            <a:endParaRPr lang="en-US" sz="3200" dirty="0"/>
          </a:p>
          <a:p>
            <a:r>
              <a:rPr lang="en-US" sz="3200" dirty="0"/>
              <a:t>5.3 </a:t>
            </a:r>
            <a:r>
              <a:rPr lang="zh-CN" altLang="en-US" sz="3200" dirty="0"/>
              <a:t>集合类型（集合）</a:t>
            </a:r>
            <a:endParaRPr lang="en-US" sz="3200" dirty="0"/>
          </a:p>
          <a:p>
            <a:r>
              <a:rPr lang="en-US" sz="3200" dirty="0"/>
              <a:t>5.4 </a:t>
            </a:r>
            <a:r>
              <a:rPr lang="zh-CN" altLang="en-US" sz="3200" dirty="0"/>
              <a:t>映射类型（字典）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498662"/>
            <a:ext cx="5642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range()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range(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start,stop,step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336707" y="213161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list(range(2,10,3))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6707" y="3505091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list(range(10))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336708" y="2077079"/>
            <a:ext cx="3207584" cy="5557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1552" y="3507525"/>
            <a:ext cx="3252739" cy="4001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04900" y="4033563"/>
            <a:ext cx="5416868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[0, 1, 2, 3, 4, 5, 6, 7, 8, 9]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4900" y="2804155"/>
            <a:ext cx="2454518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[2, 5, 8]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064" y="4711080"/>
            <a:ext cx="7370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reserveed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(sequence)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/>
              <a:t>使序列中的元素反向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336707" y="5361129"/>
            <a:ext cx="67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s = "hello"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list(reversed(s))</a:t>
            </a:r>
          </a:p>
        </p:txBody>
      </p:sp>
      <p:sp>
        <p:nvSpPr>
          <p:cNvPr id="14" name="矩形 13"/>
          <p:cNvSpPr/>
          <p:nvPr/>
        </p:nvSpPr>
        <p:spPr>
          <a:xfrm>
            <a:off x="1035329" y="6271752"/>
            <a:ext cx="4711546" cy="421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结果：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['o', 'l', 'l', 'e', 'h']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1552" y="5395009"/>
            <a:ext cx="3252739" cy="738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095241" y="1979041"/>
            <a:ext cx="3883750" cy="504119"/>
          </a:xfrm>
          <a:prstGeom prst="borderCallout2">
            <a:avLst>
              <a:gd name="adj1" fmla="val 41917"/>
              <a:gd name="adj2" fmla="val 85"/>
              <a:gd name="adj3" fmla="val 67792"/>
              <a:gd name="adj4" fmla="val -49352"/>
              <a:gd name="adj5" fmla="val 71010"/>
              <a:gd name="adj6" fmla="val -496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输出</a:t>
            </a:r>
            <a:r>
              <a:rPr lang="en-US" altLang="zh-CN" dirty="0">
                <a:latin typeface="Consolas" panose="020B0609020204030204" pitchFamily="49" charset="0"/>
              </a:rPr>
              <a:t>[2,10)</a:t>
            </a:r>
            <a:r>
              <a:rPr lang="zh-CN" altLang="en-US" dirty="0">
                <a:latin typeface="Consolas" panose="020B0609020204030204" pitchFamily="49" charset="0"/>
              </a:rPr>
              <a:t>范围内切步长为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的整数</a:t>
            </a:r>
          </a:p>
        </p:txBody>
      </p:sp>
      <p:sp>
        <p:nvSpPr>
          <p:cNvPr id="18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632239" y="3369345"/>
            <a:ext cx="4162196" cy="504119"/>
          </a:xfrm>
          <a:prstGeom prst="borderCallout2">
            <a:avLst>
              <a:gd name="adj1" fmla="val 41917"/>
              <a:gd name="adj2" fmla="val 85"/>
              <a:gd name="adj3" fmla="val 67792"/>
              <a:gd name="adj4" fmla="val -49352"/>
              <a:gd name="adj5" fmla="val 71010"/>
              <a:gd name="adj6" fmla="val -496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默认从第一个元素开始且默认步长为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1768" y="13449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start,start+step,start+2step,…stop-1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31F7-A599-1D45-B28A-07AAE9C7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4115"/>
            <a:ext cx="9980682" cy="1096962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列表类型的概念</a:t>
            </a:r>
            <a:endParaRPr kumimoji="1"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22C9014B-B9E9-5E46-AB70-19B8FFCE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88" y="1352360"/>
            <a:ext cx="10419594" cy="9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与整数和字符串不同，列表要处理一组数据，因此，列表必须通过显式的数据赋值才能生成，简单将一个列表赋值给另一个列表不会生成新的列表对象。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4F60E9CA-8EB4-CC40-BBDB-9F71A5267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47695"/>
              </p:ext>
            </p:extLst>
          </p:nvPr>
        </p:nvGraphicFramePr>
        <p:xfrm>
          <a:off x="2314385" y="2403666"/>
          <a:ext cx="7410450" cy="4238625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1857804701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592487544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594666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 = 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数据项为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33952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j] =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项数据（不含第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项，下同）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46052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j: k] =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替换列表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34331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j]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项数据，等价于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ls[i: j]=[]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37398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j: k]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为步的数据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7028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ls.extend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元素增加到列表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83941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*= n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更新列表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，其元素重复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41315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ls.append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最后增加一个元素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27317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ls.clear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22536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ls.copy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生成一个新列表，复制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50049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ls.insert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x)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位置增加元素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72673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ls.pop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项元素取出并删除该元素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94101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ls.remove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将列表中出现的第一个元素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39660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ls.reverse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中元素反转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7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6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3115066"/>
            <a:ext cx="10730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）列表的修改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/>
              <a:t>	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3885286" y="407322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ls = [1,2,2,4]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ls[2] = 3</a:t>
            </a:r>
          </a:p>
        </p:txBody>
      </p:sp>
      <p:sp>
        <p:nvSpPr>
          <p:cNvPr id="5" name="矩形 4"/>
          <p:cNvSpPr/>
          <p:nvPr/>
        </p:nvSpPr>
        <p:spPr>
          <a:xfrm>
            <a:off x="2001551" y="1590520"/>
            <a:ext cx="852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作为最常用的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可变序列，灵活多变，除通用操作外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还提供了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许多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其他的操作函数及方法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756757" y="3963565"/>
            <a:ext cx="2584787" cy="875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85286" y="54071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lt = [-2,0]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ls[0:2] = lt</a:t>
            </a:r>
          </a:p>
        </p:txBody>
      </p:sp>
      <p:sp>
        <p:nvSpPr>
          <p:cNvPr id="9" name="矩形 8"/>
          <p:cNvSpPr/>
          <p:nvPr/>
        </p:nvSpPr>
        <p:spPr>
          <a:xfrm>
            <a:off x="3756757" y="5323187"/>
            <a:ext cx="2584787" cy="875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7127251" y="3447961"/>
            <a:ext cx="2466026" cy="1139947"/>
          </a:xfrm>
          <a:prstGeom prst="wedgeEllipseCallout">
            <a:avLst>
              <a:gd name="adj1" fmla="val -63532"/>
              <a:gd name="adj2" fmla="val 34547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45928" y="3757211"/>
            <a:ext cx="222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索引赋值</a:t>
            </a:r>
            <a:r>
              <a:rPr lang="zh-CN" altLang="en-US" sz="2400" dirty="0"/>
              <a:t>修改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7245928" y="4976178"/>
            <a:ext cx="2466026" cy="1139947"/>
          </a:xfrm>
          <a:prstGeom prst="wedgeEllipseCallout">
            <a:avLst>
              <a:gd name="adj1" fmla="val -63532"/>
              <a:gd name="adj2" fmla="val 34547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64605" y="5299425"/>
            <a:ext cx="222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切片赋值</a:t>
            </a:r>
            <a:r>
              <a:rPr lang="zh-CN" altLang="en-US" sz="2400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8954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38646" y="1558474"/>
            <a:ext cx="10730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）列表的删除</a:t>
            </a:r>
            <a:endParaRPr lang="en-US" altLang="zh-CN" sz="3200" b="1" dirty="0"/>
          </a:p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01" y="2090284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del</a:t>
            </a:r>
            <a:r>
              <a:rPr lang="zh-CN" altLang="en-US" sz="2400" b="1" dirty="0">
                <a:solidFill>
                  <a:srgbClr val="FF0000"/>
                </a:solidFill>
              </a:rPr>
              <a:t>语句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254704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ls = [1,2,3,4]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del ls[0]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9201" y="3599348"/>
            <a:ext cx="527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pop()</a:t>
            </a:r>
            <a:r>
              <a:rPr lang="zh-CN" altLang="en-US" sz="2400" b="1" dirty="0">
                <a:solidFill>
                  <a:srgbClr val="FF0000"/>
                </a:solidFill>
              </a:rPr>
              <a:t>方法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43199" y="410289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ls = [1,2,3,4]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ls.pop(0)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19201" y="5228536"/>
            <a:ext cx="251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remove()</a:t>
            </a:r>
            <a:r>
              <a:rPr lang="zh-CN" altLang="en-US" sz="2400" b="1" dirty="0">
                <a:solidFill>
                  <a:srgbClr val="FF0000"/>
                </a:solidFill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5692387"/>
            <a:ext cx="69301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city = ["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北京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","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上海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","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广州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","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深圳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","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武汉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","</a:t>
            </a:r>
            <a:r>
              <a:rPr lang="zh-CN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成都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"]</a:t>
            </a:r>
          </a:p>
          <a:p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city.remove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("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深圳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city</a:t>
            </a:r>
          </a:p>
          <a:p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43200" y="2547040"/>
            <a:ext cx="2673927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43199" y="4119714"/>
            <a:ext cx="2673927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43199" y="5726846"/>
            <a:ext cx="6930103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97487" y="2058285"/>
            <a:ext cx="23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clear()</a:t>
            </a:r>
            <a:r>
              <a:rPr lang="zh-CN" altLang="en-US" sz="24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18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833736" y="4100908"/>
            <a:ext cx="2434460" cy="504119"/>
          </a:xfrm>
          <a:prstGeom prst="borderCallout2">
            <a:avLst>
              <a:gd name="adj1" fmla="val 39169"/>
              <a:gd name="adj2" fmla="val 229"/>
              <a:gd name="adj3" fmla="val 131002"/>
              <a:gd name="adj4" fmla="val -75192"/>
              <a:gd name="adj5" fmla="val 122090"/>
              <a:gd name="adj6" fmla="val -8961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返回值为待删除的“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2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38646" y="1558474"/>
            <a:ext cx="1073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）列表的插入</a:t>
            </a:r>
            <a:endParaRPr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2090284"/>
            <a:ext cx="323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• </a:t>
            </a:r>
            <a:r>
              <a:rPr lang="zh-CN" altLang="en-US" sz="2000" dirty="0"/>
              <a:t>“</a:t>
            </a:r>
            <a:r>
              <a:rPr lang="en-US" altLang="zh-CN" sz="2000" dirty="0"/>
              <a:t>+</a:t>
            </a:r>
            <a:r>
              <a:rPr lang="zh-CN" altLang="en-US" sz="2000" dirty="0"/>
              <a:t>” “*”</a:t>
            </a:r>
            <a:endParaRPr lang="en-US" altLang="zh-CN" sz="2000" dirty="0"/>
          </a:p>
          <a:p>
            <a:r>
              <a:rPr lang="en-US" altLang="zh-CN" sz="2000" dirty="0"/>
              <a:t>• </a:t>
            </a:r>
            <a:r>
              <a:rPr lang="en-US" altLang="zh-CN" sz="2000" b="1" dirty="0">
                <a:solidFill>
                  <a:srgbClr val="FF0000"/>
                </a:solidFill>
              </a:rPr>
              <a:t>append()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3047241" y="286831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ls = ["hello!"]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ls.append("wuhan")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ls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1" y="4112044"/>
            <a:ext cx="234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• </a:t>
            </a:r>
            <a:r>
              <a:rPr lang="en-US" altLang="zh-CN" sz="2000" b="1" dirty="0">
                <a:solidFill>
                  <a:srgbClr val="FF0000"/>
                </a:solidFill>
              </a:rPr>
              <a:t>insert()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3047241" y="45121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ls = [1,2,3,4]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ls.insert(2,4)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ls</a:t>
            </a:r>
          </a:p>
        </p:txBody>
      </p:sp>
      <p:sp>
        <p:nvSpPr>
          <p:cNvPr id="9" name="矩形 8"/>
          <p:cNvSpPr/>
          <p:nvPr/>
        </p:nvSpPr>
        <p:spPr>
          <a:xfrm>
            <a:off x="3047241" y="2866431"/>
            <a:ext cx="2673927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5574" y="4512154"/>
            <a:ext cx="2673927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6864168" y="2352582"/>
            <a:ext cx="3990109" cy="1427018"/>
          </a:xfrm>
          <a:prstGeom prst="cloudCallout">
            <a:avLst>
              <a:gd name="adj1" fmla="val -36458"/>
              <a:gd name="adj2" fmla="val 819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92868" y="2420249"/>
            <a:ext cx="210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append()</a:t>
            </a:r>
            <a:r>
              <a:rPr lang="zh-CN" altLang="en-US" sz="2400" dirty="0"/>
              <a:t>方法和</a:t>
            </a:r>
            <a:r>
              <a:rPr lang="en-US" altLang="zh-CN" sz="2400" dirty="0"/>
              <a:t>insert()</a:t>
            </a:r>
            <a:r>
              <a:rPr lang="zh-CN" altLang="en-US" sz="2400" dirty="0"/>
              <a:t>方法为</a:t>
            </a:r>
            <a:r>
              <a:rPr lang="zh-CN" altLang="en-US" sz="2400" b="1" dirty="0">
                <a:solidFill>
                  <a:srgbClr val="00B050"/>
                </a:solidFill>
              </a:rPr>
              <a:t>原地操作</a:t>
            </a:r>
          </a:p>
        </p:txBody>
      </p:sp>
    </p:spTree>
    <p:extLst>
      <p:ext uri="{BB962C8B-B14F-4D97-AF65-F5344CB8AC3E}">
        <p14:creationId xmlns:p14="http://schemas.microsoft.com/office/powerpoint/2010/main" val="30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38646" y="1558474"/>
            <a:ext cx="1073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）列表的排序</a:t>
            </a:r>
            <a:endParaRPr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60763" y="2020139"/>
            <a:ext cx="7813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• </a:t>
            </a:r>
            <a:r>
              <a:rPr lang="en-US" altLang="zh-CN" sz="2000" b="1" dirty="0">
                <a:solidFill>
                  <a:srgbClr val="FF0000"/>
                </a:solidFill>
              </a:rPr>
              <a:t>sorted()</a:t>
            </a:r>
            <a:r>
              <a:rPr lang="zh-CN" altLang="en-US" sz="2000" b="1" dirty="0">
                <a:solidFill>
                  <a:srgbClr val="FF0000"/>
                </a:solidFill>
              </a:rPr>
              <a:t>函数： </a:t>
            </a:r>
            <a:r>
              <a:rPr lang="en-US" altLang="zh-CN" sz="2000" b="1" dirty="0" err="1"/>
              <a:t>list_new</a:t>
            </a:r>
            <a:r>
              <a:rPr lang="en-US" altLang="zh-CN" sz="2000" b="1" dirty="0"/>
              <a:t> = sorted(list)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• </a:t>
            </a:r>
            <a:r>
              <a:rPr lang="en-US" altLang="zh-CN" sz="2000" b="1" dirty="0">
                <a:solidFill>
                  <a:srgbClr val="FF0000"/>
                </a:solidFill>
              </a:rPr>
              <a:t>sort()</a:t>
            </a:r>
            <a:r>
              <a:rPr lang="zh-CN" altLang="en-US" sz="2000" b="1" dirty="0">
                <a:solidFill>
                  <a:srgbClr val="FF0000"/>
                </a:solidFill>
              </a:rPr>
              <a:t>函数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latin typeface="Consolas" panose="020B0609020204030204" pitchFamily="49" charset="0"/>
              </a:rPr>
              <a:t>list.sort</a:t>
            </a:r>
            <a:r>
              <a:rPr lang="en-US" altLang="zh-CN" sz="2000" dirty="0">
                <a:latin typeface="Consolas" panose="020B0609020204030204" pitchFamily="49" charset="0"/>
              </a:rPr>
              <a:t>(key = </a:t>
            </a:r>
            <a:r>
              <a:rPr lang="en-US" altLang="zh-CN" sz="2000" dirty="0" err="1">
                <a:latin typeface="Consolas" panose="020B0609020204030204" pitchFamily="49" charset="0"/>
              </a:rPr>
              <a:t>None,reverse</a:t>
            </a:r>
            <a:r>
              <a:rPr lang="en-US" altLang="zh-CN" sz="2000" dirty="0">
                <a:latin typeface="Consolas" panose="020B0609020204030204" pitchFamily="49" charset="0"/>
              </a:rPr>
              <a:t> = False)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8235" y="4962953"/>
            <a:ext cx="8562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区别：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sort()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函数是直接对给定列表中的元素进行排序，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并没有创建新的列表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sorted()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不改变原列表中元素的顺序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，而是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建立一个新的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列表副本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，用于存放排序后的列表。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323" y="3075874"/>
            <a:ext cx="52629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grade = [43,99,98,89,90,79,59,60,78]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grade.sort</a:t>
            </a:r>
            <a:r>
              <a:rPr lang="en-US" altLang="zh-CN" sz="2000" dirty="0">
                <a:latin typeface="Consolas" panose="020B0609020204030204" pitchFamily="49" charset="0"/>
              </a:rPr>
              <a:t>(reverse = True)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latin typeface="Consolas" panose="020B0609020204030204" pitchFamily="49" charset="0"/>
              </a:rPr>
              <a:t>成绩降序排名：</a:t>
            </a:r>
            <a:r>
              <a:rPr lang="en-US" altLang="zh-CN" sz="2000" dirty="0">
                <a:latin typeface="Consolas" panose="020B0609020204030204" pitchFamily="49" charset="0"/>
              </a:rPr>
              <a:t>",grade)</a:t>
            </a:r>
          </a:p>
        </p:txBody>
      </p:sp>
      <p:sp>
        <p:nvSpPr>
          <p:cNvPr id="8" name="矩形 7"/>
          <p:cNvSpPr/>
          <p:nvPr/>
        </p:nvSpPr>
        <p:spPr>
          <a:xfrm>
            <a:off x="3045324" y="3035313"/>
            <a:ext cx="5262979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5323" y="4165604"/>
            <a:ext cx="804025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zh-CN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成绩降序排名：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[99, 98, 90, 89, 79, 78, 60, 59, 43]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64590" y="4652441"/>
            <a:ext cx="9878291" cy="182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38646" y="1558474"/>
            <a:ext cx="1073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）列表的遍历</a:t>
            </a:r>
            <a:endParaRPr lang="en-US" altLang="zh-CN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19200" y="2090284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</a:rPr>
              <a:t>循环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enumerate()</a:t>
            </a:r>
            <a:r>
              <a:rPr lang="zh-CN" altLang="en-US" sz="2400" b="1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：</a:t>
            </a:r>
            <a:r>
              <a:rPr lang="en-US" altLang="zh-CN" sz="2400" b="1" dirty="0"/>
              <a:t>for index, item in enumerate(</a:t>
            </a:r>
            <a:r>
              <a:rPr lang="en-US" altLang="zh-CN" sz="2400" b="1" dirty="0" err="1"/>
              <a:t>listname</a:t>
            </a:r>
            <a:r>
              <a:rPr lang="en-US" altLang="zh-CN" sz="2400" b="1" dirty="0"/>
              <a:t>):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740724" y="3112843"/>
            <a:ext cx="41840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list1 = ["</a:t>
            </a:r>
            <a:r>
              <a:rPr lang="en-US" altLang="zh-CN" sz="2000" dirty="0" err="1">
                <a:latin typeface="Consolas" panose="020B0609020204030204" pitchFamily="49" charset="0"/>
              </a:rPr>
              <a:t>spring","summer","autumn","winter</a:t>
            </a:r>
            <a:r>
              <a:rPr lang="en-US" altLang="zh-CN" sz="20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for j in list1: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print(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, j)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+=1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0074" y="3420620"/>
            <a:ext cx="52766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list1 = ["</a:t>
            </a:r>
            <a:r>
              <a:rPr lang="en-US" altLang="zh-CN" sz="2000" dirty="0" err="1">
                <a:latin typeface="Consolas" panose="020B0609020204030204" pitchFamily="49" charset="0"/>
              </a:rPr>
              <a:t>spring","summer","autumn","winter</a:t>
            </a:r>
            <a:r>
              <a:rPr lang="en-US" altLang="zh-CN" sz="2000" dirty="0">
                <a:latin typeface="Consolas" panose="020B0609020204030204" pitchFamily="49" charset="0"/>
              </a:rPr>
              <a:t>"]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for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, j in enumerate(list1):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print(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, j)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927" y="3112844"/>
            <a:ext cx="4536870" cy="2246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24008" y="3225138"/>
            <a:ext cx="5236028" cy="1767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9550" y="4992982"/>
            <a:ext cx="6096000" cy="18415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b="1" kern="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286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 spring</a:t>
            </a:r>
            <a:endParaRPr lang="zh-CN" altLang="zh-CN" sz="2000" b="1" kern="1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summer</a:t>
            </a:r>
            <a:endParaRPr lang="zh-CN" altLang="zh-CN" sz="2000" b="1" kern="1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autumn</a:t>
            </a:r>
            <a:endParaRPr lang="zh-CN" altLang="zh-CN" sz="2000" b="1" kern="1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winter</a:t>
            </a:r>
            <a:endParaRPr lang="zh-CN" altLang="zh-CN" sz="20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67582" y="3729747"/>
            <a:ext cx="91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FFC000"/>
                </a:solidFill>
              </a:rPr>
              <a:t>VS</a:t>
            </a:r>
            <a:endParaRPr lang="zh-CN" altLang="en-US" sz="36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列表操作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38646" y="1558474"/>
            <a:ext cx="10730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）列表的统计：</a:t>
            </a:r>
            <a:r>
              <a:rPr lang="en-US" altLang="zh-CN" sz="2000" b="1" dirty="0">
                <a:solidFill>
                  <a:srgbClr val="FF0000"/>
                </a:solidFill>
              </a:rPr>
              <a:t>count()</a:t>
            </a:r>
            <a:r>
              <a:rPr lang="zh-CN" altLang="zh-CN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index()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4900" y="2205396"/>
            <a:ext cx="5814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count()</a:t>
            </a:r>
            <a:r>
              <a:rPr lang="zh-CN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获取指定元素在当前列表中出现的次数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2436" y="2681414"/>
            <a:ext cx="10186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/>
              <a:t>name = ["浣溪沙","菩萨蛮","虞美人","沁园春","浣溪沙","念奴娇","虞美人"]</a:t>
            </a:r>
          </a:p>
          <a:p>
            <a:r>
              <a:rPr lang="zh-CN" altLang="en-US" sz="2000" dirty="0"/>
              <a:t> name.count("浣溪沙")</a:t>
            </a:r>
          </a:p>
        </p:txBody>
      </p:sp>
      <p:sp>
        <p:nvSpPr>
          <p:cNvPr id="7" name="矩形 6"/>
          <p:cNvSpPr/>
          <p:nvPr/>
        </p:nvSpPr>
        <p:spPr>
          <a:xfrm>
            <a:off x="1104900" y="3869163"/>
            <a:ext cx="6327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index()</a:t>
            </a:r>
            <a:r>
              <a:rPr lang="zh-CN" altLang="zh-CN" sz="2000" b="1" dirty="0">
                <a:solidFill>
                  <a:srgbClr val="FF0000"/>
                </a:solidFill>
              </a:rPr>
              <a:t>获取指定元素在当前列表中首次出现的位置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2436" y="4430999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 name.</a:t>
            </a:r>
            <a:r>
              <a:rPr lang="en-US" altLang="zh-CN" sz="2000" dirty="0"/>
              <a:t>index</a:t>
            </a:r>
            <a:r>
              <a:rPr lang="zh-CN" altLang="en-US" sz="2000" dirty="0"/>
              <a:t>("浣溪沙")</a:t>
            </a:r>
          </a:p>
        </p:txBody>
      </p:sp>
      <p:sp>
        <p:nvSpPr>
          <p:cNvPr id="12" name="矩形 11"/>
          <p:cNvSpPr/>
          <p:nvPr/>
        </p:nvSpPr>
        <p:spPr>
          <a:xfrm>
            <a:off x="1637096" y="2668835"/>
            <a:ext cx="9280286" cy="7204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22321" y="3452630"/>
            <a:ext cx="123463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  <a:tabLst>
                <a:tab pos="981075" algn="l"/>
              </a:tabLs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7096" y="4388902"/>
            <a:ext cx="9280286" cy="4787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19917" y="4975774"/>
            <a:ext cx="123944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  <a:tabLst>
                <a:tab pos="981075" algn="l"/>
              </a:tabLs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5.2.4 </a:t>
            </a:r>
            <a:r>
              <a:rPr lang="zh-CN" altLang="en-US" b="1" dirty="0"/>
              <a:t>列表推导式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440829" y="1385333"/>
            <a:ext cx="92735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列表推导式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2000" dirty="0"/>
              <a:t>使用非常简洁的方式来快速生成满足特定需求的列表</a:t>
            </a:r>
            <a:r>
              <a:rPr lang="zh-CN" altLang="en-US" sz="2000" dirty="0"/>
              <a:t>，</a:t>
            </a:r>
            <a:r>
              <a:rPr lang="zh-CN" altLang="zh-CN" sz="2000" dirty="0"/>
              <a:t>在逻辑上相当于循环，可以大幅度精简语句。</a:t>
            </a:r>
            <a:r>
              <a:rPr lang="zh-CN" altLang="en-US" sz="2000" dirty="0"/>
              <a:t>常用的列表推导式：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8485" y="2441263"/>
            <a:ext cx="5442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 </a:t>
            </a:r>
            <a:r>
              <a:rPr lang="zh-CN" altLang="en-US" sz="2000" i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例：生成含有</a:t>
            </a:r>
            <a:r>
              <a:rPr lang="en-US" altLang="zh-CN" sz="2000" i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6</a:t>
            </a:r>
            <a:r>
              <a:rPr lang="zh-CN" altLang="en-US" sz="2000" i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个整数的列表，范围</a:t>
            </a:r>
            <a:r>
              <a:rPr lang="en-US" altLang="zh-CN" sz="2000" i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[0,33]</a:t>
            </a:r>
            <a:endParaRPr lang="zh-CN" altLang="en-US" sz="2000" b="1" i="1" dirty="0"/>
          </a:p>
        </p:txBody>
      </p:sp>
      <p:sp>
        <p:nvSpPr>
          <p:cNvPr id="10" name="矩形 9"/>
          <p:cNvSpPr/>
          <p:nvPr/>
        </p:nvSpPr>
        <p:spPr>
          <a:xfrm>
            <a:off x="1778499" y="5189967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import random</a:t>
            </a:r>
          </a:p>
          <a:p>
            <a:r>
              <a:rPr lang="zh-CN" altLang="en-US" sz="2000" dirty="0"/>
              <a:t>result = [random.randint(0,33) for i in range(6)]</a:t>
            </a:r>
          </a:p>
          <a:p>
            <a:r>
              <a:rPr lang="zh-CN" altLang="en-US" sz="2000" dirty="0"/>
              <a:t>print("随机数字为：",result)</a:t>
            </a:r>
          </a:p>
        </p:txBody>
      </p:sp>
      <p:sp>
        <p:nvSpPr>
          <p:cNvPr id="11" name="矩形 10"/>
          <p:cNvSpPr/>
          <p:nvPr/>
        </p:nvSpPr>
        <p:spPr>
          <a:xfrm>
            <a:off x="1778499" y="5239159"/>
            <a:ext cx="78690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96717" y="6366900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[28, 22, 26, 5, 20, 8]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8274" y="4893235"/>
            <a:ext cx="873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生成指定范围的数值列表：列表名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 [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表达式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变量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 range()]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38" y="2858162"/>
            <a:ext cx="4434380" cy="19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5.2.4 </a:t>
            </a:r>
            <a:r>
              <a:rPr lang="zh-CN" altLang="en-US" b="1" dirty="0"/>
              <a:t>列表推导式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937243" y="1385333"/>
            <a:ext cx="92735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列表推导式</a:t>
            </a:r>
            <a:r>
              <a:rPr lang="zh-CN" altLang="en-US" sz="2400" kern="100" dirty="0">
                <a:latin typeface="等线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zh-CN" altLang="zh-CN" sz="2000" dirty="0"/>
              <a:t>使用非常简洁的方式来快速生成满足特定需求的列表</a:t>
            </a:r>
            <a:r>
              <a:rPr lang="zh-CN" altLang="en-US" sz="2000" dirty="0"/>
              <a:t>，</a:t>
            </a:r>
            <a:r>
              <a:rPr lang="zh-CN" altLang="zh-CN" sz="2000" dirty="0"/>
              <a:t>在逻辑上相当于循环，可以大幅度精简语句。</a:t>
            </a:r>
            <a:r>
              <a:rPr lang="zh-CN" altLang="en-US" sz="2000" dirty="0"/>
              <a:t>常用的列表推导式：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9678" y="2980742"/>
            <a:ext cx="1053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根据所给列表生成满足指定需求的列表：列表名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 [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表达式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变量 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给定列表名</a:t>
            </a:r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989877" y="345148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/>
              <a:t>price = [399,499,599,368,486,588]</a:t>
            </a:r>
          </a:p>
          <a:p>
            <a:r>
              <a:rPr lang="zh-CN" altLang="en-US" sz="2000" dirty="0"/>
              <a:t> sale = [int(i*0.5) for i in price]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print("</a:t>
            </a:r>
            <a:r>
              <a:rPr lang="zh-CN" altLang="zh-CN" sz="2000" dirty="0"/>
              <a:t>打五折后的价格：</a:t>
            </a:r>
            <a:r>
              <a:rPr lang="en-US" altLang="zh-CN" sz="2000" dirty="0"/>
              <a:t>",sale)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989877" y="3463094"/>
            <a:ext cx="78690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76937" y="4648953"/>
            <a:ext cx="688041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zh-CN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打五折后的价格：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[199, 249, 299, 184, 243, 294]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5.1 </a:t>
            </a:r>
            <a:r>
              <a:rPr lang="zh-CN" altLang="en-US" b="1" dirty="0"/>
              <a:t>基本概念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8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5.2.4 </a:t>
            </a:r>
            <a:r>
              <a:rPr lang="zh-CN" altLang="en-US" b="1" dirty="0"/>
              <a:t>列表推导式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528969" y="1510107"/>
            <a:ext cx="7623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zh-CN" altLang="zh-CN" sz="2000" b="1" dirty="0">
                <a:ea typeface="宋体" panose="02010600030101010101" pitchFamily="2" charset="-122"/>
                <a:cs typeface="Consolas" panose="020B0609020204030204" pitchFamily="49" charset="0"/>
              </a:rPr>
              <a:t>从所给列表中选择符合条件的元素组成新的列表</a:t>
            </a:r>
            <a:r>
              <a:rPr lang="zh-CN" altLang="en-US" sz="2000" b="1" dirty="0"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2000" b="1" dirty="0"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000" b="1" dirty="0"/>
              <a:t>	</a:t>
            </a:r>
            <a:r>
              <a:rPr lang="zh-CN" altLang="zh-CN" sz="2000" b="1" dirty="0"/>
              <a:t>列表名</a:t>
            </a:r>
            <a:r>
              <a:rPr lang="en-US" altLang="zh-CN" sz="2000" b="1" dirty="0"/>
              <a:t> = [</a:t>
            </a:r>
            <a:r>
              <a:rPr lang="zh-CN" altLang="zh-CN" sz="2000" b="1" dirty="0">
                <a:solidFill>
                  <a:srgbClr val="FF0000"/>
                </a:solidFill>
              </a:rPr>
              <a:t>表达式</a:t>
            </a:r>
            <a:r>
              <a:rPr lang="en-US" altLang="zh-CN" sz="2000" b="1" dirty="0">
                <a:solidFill>
                  <a:srgbClr val="FF0000"/>
                </a:solidFill>
              </a:rPr>
              <a:t> for </a:t>
            </a:r>
            <a:r>
              <a:rPr lang="zh-CN" altLang="zh-CN" sz="2000" b="1" dirty="0">
                <a:solidFill>
                  <a:srgbClr val="FF0000"/>
                </a:solidFill>
              </a:rPr>
              <a:t>变量</a:t>
            </a:r>
            <a:r>
              <a:rPr lang="en-US" altLang="zh-CN" sz="2000" b="1" dirty="0">
                <a:solidFill>
                  <a:srgbClr val="FF0000"/>
                </a:solidFill>
              </a:rPr>
              <a:t> in list </a:t>
            </a:r>
            <a:r>
              <a:rPr lang="en-US" altLang="zh-CN" sz="2000" b="1" dirty="0"/>
              <a:t>if </a:t>
            </a:r>
            <a:r>
              <a:rPr lang="zh-CN" altLang="zh-CN" sz="2000" b="1" dirty="0"/>
              <a:t>条件式</a:t>
            </a:r>
            <a:r>
              <a:rPr lang="en-US" altLang="zh-CN" sz="2000" b="1" dirty="0"/>
              <a:t>]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876985" y="4832790"/>
            <a:ext cx="8312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s1 = [i for i in range(10) if i % 2 == 0] 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#生成一个10以内（不包含10）的偶数列表</a:t>
            </a:r>
            <a:endParaRPr lang="en-US" altLang="zh-CN" sz="2000" dirty="0"/>
          </a:p>
          <a:p>
            <a:r>
              <a:rPr lang="en-US" altLang="zh-CN" sz="2000" dirty="0"/>
              <a:t>s1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41829" y="4755845"/>
            <a:ext cx="7869011" cy="116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8969" y="6085810"/>
            <a:ext cx="300755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[0, 2, 4, 6, 8]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4328" y="2217993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/>
              <a:t>例：生成一个10以内（不包含10）的偶数列表</a:t>
            </a:r>
            <a:endParaRPr lang="en-US" altLang="zh-CN" b="1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4" y="2566360"/>
            <a:ext cx="3264881" cy="20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5.2.5 </a:t>
            </a:r>
            <a:r>
              <a:rPr lang="zh-CN" altLang="en-US" b="1" dirty="0"/>
              <a:t>序列解包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471044"/>
            <a:ext cx="9365673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序列解包</a:t>
            </a:r>
            <a:r>
              <a:rPr lang="zh-CN" altLang="en-US" sz="2400" b="1" dirty="0"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把一个序列直接赋给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多个变量</a:t>
            </a:r>
            <a:r>
              <a:rPr lang="zh-CN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，当序列中元素的个数与赋值运算符左边的变量个数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相同</a:t>
            </a:r>
            <a:r>
              <a:rPr lang="zh-CN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时，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会把序列中的各个元素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依次赋值</a:t>
            </a:r>
            <a:r>
              <a:rPr lang="zh-CN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给每个变量</a:t>
            </a:r>
            <a:r>
              <a:rPr lang="zh-CN" altLang="en-US" sz="2400" b="1" dirty="0"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881905" y="3242625"/>
            <a:ext cx="1666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s = "ABC" 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a,b,c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</a:t>
            </a:r>
          </a:p>
          <a:p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a,b,c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846069" y="3503105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('A', 'B', 'C')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6791" y="550365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s = "ABCD"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a,b,*c = s   #将'C','D'赋给c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3394" y="5775548"/>
            <a:ext cx="2374368" cy="388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['C', 'D']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20373" y="3242625"/>
            <a:ext cx="1980830" cy="116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04900" y="4542416"/>
            <a:ext cx="9365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当只需要解出部分数据时，可以使用表达式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来获取单个变量中的多个值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26791" y="5384896"/>
            <a:ext cx="4042736" cy="1169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5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5.3 </a:t>
            </a:r>
            <a:r>
              <a:rPr lang="zh-CN" altLang="en-US" b="1" dirty="0"/>
              <a:t>集合类型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5.3.1 </a:t>
            </a:r>
            <a:r>
              <a:rPr lang="zh-CN" altLang="en-US" b="1" dirty="0"/>
              <a:t>集合定义与创建</a:t>
            </a:r>
            <a:endParaRPr 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3926" y="1343289"/>
            <a:ext cx="9521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b="1" dirty="0">
                <a:solidFill>
                  <a:srgbClr val="FF0000"/>
                </a:solidFill>
              </a:rPr>
              <a:t>集合（</a:t>
            </a:r>
            <a:r>
              <a:rPr lang="en-US" altLang="zh-CN" sz="2400" b="1" dirty="0">
                <a:solidFill>
                  <a:srgbClr val="FF0000"/>
                </a:solidFill>
              </a:rPr>
              <a:t>set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zh-CN" altLang="zh-CN" sz="2400" dirty="0"/>
              <a:t>由</a:t>
            </a:r>
            <a:r>
              <a:rPr lang="zh-CN" altLang="zh-CN" sz="2400" b="1" u="sng" dirty="0"/>
              <a:t>无序的、不重复</a:t>
            </a:r>
            <a:r>
              <a:rPr lang="zh-CN" altLang="zh-CN" sz="2400" dirty="0"/>
              <a:t>的元素组成的</a:t>
            </a:r>
            <a:r>
              <a:rPr lang="zh-CN" altLang="en-US" sz="2400" dirty="0"/>
              <a:t>数据类型，</a:t>
            </a:r>
            <a:r>
              <a:rPr lang="zh-CN" altLang="zh-CN" sz="2400" dirty="0"/>
              <a:t>用大括号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表示，各元素间用逗号分隔。</a:t>
            </a:r>
            <a:r>
              <a:rPr lang="zh-CN" altLang="en-US" sz="2400" dirty="0"/>
              <a:t>例如：</a:t>
            </a:r>
            <a:r>
              <a:rPr lang="en-US" altLang="zh-CN" sz="2400" dirty="0"/>
              <a:t>{0,1,2}</a:t>
            </a:r>
            <a:r>
              <a:rPr lang="zh-CN" altLang="en-US" sz="2400" dirty="0"/>
              <a:t>、</a:t>
            </a:r>
            <a:r>
              <a:rPr lang="en-US" altLang="zh-CN" sz="2400" dirty="0"/>
              <a:t>{</a:t>
            </a:r>
            <a:r>
              <a:rPr lang="zh-CN" altLang="en-US" sz="2400" dirty="0"/>
              <a:t>‘</a:t>
            </a:r>
            <a:r>
              <a:rPr lang="en-US" altLang="zh-CN" sz="2400" dirty="0" err="1"/>
              <a:t>provice</a:t>
            </a:r>
            <a:r>
              <a:rPr lang="zh-CN" altLang="en-US" sz="2400" dirty="0"/>
              <a:t>’</a:t>
            </a:r>
            <a:r>
              <a:rPr lang="en-US" altLang="zh-CN" sz="2400" dirty="0"/>
              <a:t>,1,2}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•</a:t>
            </a:r>
            <a:r>
              <a:rPr lang="en-US" altLang="zh-CN" sz="2400" dirty="0"/>
              <a:t> </a:t>
            </a:r>
            <a:r>
              <a:rPr lang="zh-CN" altLang="en-US" sz="2400" dirty="0"/>
              <a:t>创建：直接用</a:t>
            </a:r>
            <a:r>
              <a:rPr lang="en-US" altLang="zh-CN" sz="2400" dirty="0"/>
              <a:t>{}</a:t>
            </a:r>
            <a:r>
              <a:rPr lang="zh-CN" altLang="en-US" sz="2400" dirty="0"/>
              <a:t>创建或使用</a:t>
            </a:r>
            <a:r>
              <a:rPr lang="en-US" altLang="zh-CN" sz="2400" dirty="0"/>
              <a:t>set()</a:t>
            </a:r>
            <a:r>
              <a:rPr lang="zh-CN" altLang="en-US" sz="2400" dirty="0"/>
              <a:t>函数建立，创建空集合时只能使用</a:t>
            </a:r>
            <a:r>
              <a:rPr lang="en-US" altLang="zh-CN" sz="2400" dirty="0"/>
              <a:t>set()</a:t>
            </a:r>
            <a:r>
              <a:rPr lang="zh-CN" altLang="en-US" sz="2400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514299" y="37593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set(range(5))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5" name="矩形 4"/>
          <p:cNvSpPr/>
          <p:nvPr/>
        </p:nvSpPr>
        <p:spPr>
          <a:xfrm>
            <a:off x="2514299" y="49961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set([0,1,1,2,2,3,3])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6" name="矩形 5"/>
          <p:cNvSpPr/>
          <p:nvPr/>
        </p:nvSpPr>
        <p:spPr>
          <a:xfrm>
            <a:off x="2639361" y="3711409"/>
            <a:ext cx="3671084" cy="7558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39361" y="5751998"/>
            <a:ext cx="3671084" cy="7558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49322" y="3921325"/>
            <a:ext cx="300755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{0, 1, 2, 3, 4}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49322" y="5158156"/>
            <a:ext cx="262764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{0, 1, 2, 3}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8518227" y="4357515"/>
            <a:ext cx="1808577" cy="638661"/>
          </a:xfrm>
          <a:prstGeom prst="borderCallout2">
            <a:avLst>
              <a:gd name="adj1" fmla="val 39169"/>
              <a:gd name="adj2" fmla="val 229"/>
              <a:gd name="adj3" fmla="val 26568"/>
              <a:gd name="adj4" fmla="val -40477"/>
              <a:gd name="adj5" fmla="val 142266"/>
              <a:gd name="adj6" fmla="val -13115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自动去重！</a:t>
            </a:r>
          </a:p>
        </p:txBody>
      </p:sp>
      <p:sp>
        <p:nvSpPr>
          <p:cNvPr id="11" name="矩形 10"/>
          <p:cNvSpPr/>
          <p:nvPr/>
        </p:nvSpPr>
        <p:spPr>
          <a:xfrm>
            <a:off x="2639361" y="5890990"/>
            <a:ext cx="3449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/>
              <a:t> = set('university')</a:t>
            </a:r>
          </a:p>
        </p:txBody>
      </p:sp>
      <p:sp>
        <p:nvSpPr>
          <p:cNvPr id="12" name="矩形 11"/>
          <p:cNvSpPr/>
          <p:nvPr/>
        </p:nvSpPr>
        <p:spPr>
          <a:xfrm>
            <a:off x="6330324" y="5890990"/>
            <a:ext cx="3645550" cy="579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{'e', '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 'n', 'r',</a:t>
            </a:r>
          </a:p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's', 't', 'u', 'v', 'y'}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9361" y="4900918"/>
            <a:ext cx="3671084" cy="7558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8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CC7-359E-9A49-BA65-5BF79E79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集合操作</a:t>
            </a:r>
            <a:endParaRPr kumimoji="1"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B2CB5A73-2204-1449-9A46-2248788A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24" y="1540574"/>
            <a:ext cx="8805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上述操作符表达了集合类型的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种基本操作，交集（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）、并集（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）、差集（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）、补集（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），操作逻辑与数学定义相同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8A8D72E-5E48-A941-B784-D7AA21D8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74" y="3016949"/>
            <a:ext cx="6606794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4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ADF5-5489-CE4A-AE2A-824A70B7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集合类型操作</a:t>
            </a:r>
            <a:endParaRPr kumimoji="1"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549E326-4916-1948-B45B-EEAB640C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80" y="1544066"/>
            <a:ext cx="4277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操作函数或方法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9060A80F-DCAA-2847-8A0D-E810B3FF3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51753"/>
              </p:ext>
            </p:extLst>
          </p:nvPr>
        </p:nvGraphicFramePr>
        <p:xfrm>
          <a:off x="1721930" y="2307654"/>
          <a:ext cx="7638638" cy="3527425"/>
        </p:xfrm>
        <a:graphic>
          <a:graphicData uri="http://schemas.openxmlformats.org/drawingml/2006/table">
            <a:tbl>
              <a:tblPr/>
              <a:tblGrid>
                <a:gridCol w="2026273">
                  <a:extLst>
                    <a:ext uri="{9D8B030D-6E8A-4147-A177-3AD203B41FA5}">
                      <a16:colId xmlns:a16="http://schemas.microsoft.com/office/drawing/2014/main" val="4222744504"/>
                    </a:ext>
                  </a:extLst>
                </a:gridCol>
                <a:gridCol w="5612365">
                  <a:extLst>
                    <a:ext uri="{9D8B030D-6E8A-4147-A177-3AD203B41FA5}">
                      <a16:colId xmlns:a16="http://schemas.microsoft.com/office/drawing/2014/main" val="2579066947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0222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S.add(x)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如果数据项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中，将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增加到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3385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S.clear()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中所有数据项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6280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S.copy()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的一个拷贝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0146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S.pop()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中的一个元素，如果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为空，产生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1813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S.discard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中，移除该元素；如果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不在，不报错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8522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S.remove(x)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中，移除该元素；不在产生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1780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S.isdisjoint(T)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没有相同元素，返回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60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元素个数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111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8955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3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5.3.2 </a:t>
            </a:r>
            <a:r>
              <a:rPr lang="zh-CN" altLang="en-US" b="1" dirty="0"/>
              <a:t>集合操作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807339" y="154673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a = set('university')</a:t>
            </a:r>
          </a:p>
          <a:p>
            <a:r>
              <a:rPr lang="zh-CN" altLang="en-US" sz="2000" dirty="0"/>
              <a:t> b = set('beautiful')</a:t>
            </a:r>
          </a:p>
          <a:p>
            <a:r>
              <a:rPr lang="zh-CN" altLang="en-US" sz="2000" dirty="0"/>
              <a:t> a – b</a:t>
            </a:r>
          </a:p>
        </p:txBody>
      </p:sp>
      <p:sp>
        <p:nvSpPr>
          <p:cNvPr id="4" name="矩形 3"/>
          <p:cNvSpPr/>
          <p:nvPr/>
        </p:nvSpPr>
        <p:spPr>
          <a:xfrm>
            <a:off x="1821189" y="315988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 | b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807340" y="4067294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 &amp; b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807343" y="4834205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 ^ b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7338" y="5744240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 &lt; b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821189" y="1577591"/>
            <a:ext cx="3708711" cy="100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07338" y="3140871"/>
            <a:ext cx="3708711" cy="377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7340" y="4068540"/>
            <a:ext cx="3708711" cy="377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07340" y="4845301"/>
            <a:ext cx="3708711" cy="377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7723" y="5807100"/>
            <a:ext cx="3708711" cy="377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61027" y="2639000"/>
            <a:ext cx="3942105" cy="343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{'r', 'v', 'n', 'y', 's'}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4240" y="3650842"/>
            <a:ext cx="10256165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{'r', 'u', 'a', 't', 'v', 'b', 'n', 'y', 's', 'e',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 'f', 'l'}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8555" y="4461051"/>
            <a:ext cx="3236784" cy="343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{'u', 't', 'e', '</a:t>
            </a:r>
            <a:r>
              <a:rPr lang="en-US" altLang="zh-CN" sz="2000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'}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8555" y="5314019"/>
            <a:ext cx="8787245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{'r', 'a', 'v', 'b', 'n', 'y', 's', 'f', 'l'}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65330" y="6252605"/>
            <a:ext cx="1120820" cy="343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False</a:t>
            </a:r>
            <a:endParaRPr lang="zh-CN" altLang="zh-CN" sz="28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76950" y="1587268"/>
            <a:ext cx="4517685" cy="615364"/>
          </a:xfrm>
          <a:prstGeom prst="borderCallout2">
            <a:avLst>
              <a:gd name="adj1" fmla="val 39169"/>
              <a:gd name="adj2" fmla="val 229"/>
              <a:gd name="adj3" fmla="val 127043"/>
              <a:gd name="adj4" fmla="val -75397"/>
              <a:gd name="adj5" fmla="val 38119"/>
              <a:gd name="adj6" fmla="val 7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返回一个新集合，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包括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但不在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中的元素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76950" y="2583593"/>
            <a:ext cx="4517685" cy="615364"/>
          </a:xfrm>
          <a:prstGeom prst="borderCallout2">
            <a:avLst>
              <a:gd name="adj1" fmla="val 39169"/>
              <a:gd name="adj2" fmla="val 229"/>
              <a:gd name="adj3" fmla="val 127043"/>
              <a:gd name="adj4" fmla="val -75397"/>
              <a:gd name="adj5" fmla="val 38119"/>
              <a:gd name="adj6" fmla="val 7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返回一个新集合，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包括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中的元素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76949" y="4006979"/>
            <a:ext cx="4808633" cy="615364"/>
          </a:xfrm>
          <a:prstGeom prst="borderCallout2">
            <a:avLst>
              <a:gd name="adj1" fmla="val 39169"/>
              <a:gd name="adj2" fmla="val 229"/>
              <a:gd name="adj3" fmla="val 48243"/>
              <a:gd name="adj4" fmla="val -74784"/>
              <a:gd name="adj5" fmla="val 38119"/>
              <a:gd name="adj6" fmla="val 7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返回一个新集合，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包括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同时在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中的元素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76949" y="4698655"/>
            <a:ext cx="4808633" cy="615364"/>
          </a:xfrm>
          <a:prstGeom prst="borderCallout2">
            <a:avLst>
              <a:gd name="adj1" fmla="val 39169"/>
              <a:gd name="adj2" fmla="val 229"/>
              <a:gd name="adj3" fmla="val 59500"/>
              <a:gd name="adj4" fmla="val -73920"/>
              <a:gd name="adj5" fmla="val 38119"/>
              <a:gd name="adj6" fmla="val 7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latin typeface="+mn-ea"/>
              </a:rPr>
              <a:t>返回一个新集合，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包括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S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中不同</a:t>
            </a:r>
            <a:r>
              <a:rPr lang="zh-CN" altLang="zh-CN" kern="100" dirty="0">
                <a:solidFill>
                  <a:srgbClr val="FF0000"/>
                </a:solidFill>
                <a:latin typeface="+mn-ea"/>
              </a:rPr>
              <a:t>的元素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76948" y="5734928"/>
            <a:ext cx="4808633" cy="615364"/>
          </a:xfrm>
          <a:prstGeom prst="borderCallout2">
            <a:avLst>
              <a:gd name="adj1" fmla="val 39169"/>
              <a:gd name="adj2" fmla="val 229"/>
              <a:gd name="adj3" fmla="val 59500"/>
              <a:gd name="adj4" fmla="val -73920"/>
              <a:gd name="adj5" fmla="val 38119"/>
              <a:gd name="adj6" fmla="val 73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+mn-ea"/>
              </a:rPr>
              <a:t>判断</a:t>
            </a:r>
            <a:r>
              <a:rPr lang="en-US" altLang="zh-CN" kern="100" dirty="0">
                <a:latin typeface="+mn-ea"/>
              </a:rPr>
              <a:t>S</a:t>
            </a:r>
            <a:r>
              <a:rPr lang="zh-CN" altLang="en-US" kern="100" dirty="0">
                <a:latin typeface="+mn-ea"/>
              </a:rPr>
              <a:t>和</a:t>
            </a:r>
            <a:r>
              <a:rPr lang="en-US" altLang="zh-CN" kern="100" dirty="0">
                <a:latin typeface="+mn-ea"/>
              </a:rPr>
              <a:t>T</a:t>
            </a:r>
            <a:r>
              <a:rPr lang="zh-CN" altLang="en-US" kern="100" dirty="0">
                <a:latin typeface="+mn-ea"/>
              </a:rPr>
              <a:t>的</a:t>
            </a:r>
            <a:r>
              <a:rPr lang="zh-CN" altLang="en-US" kern="100" dirty="0">
                <a:solidFill>
                  <a:srgbClr val="FF0000"/>
                </a:solidFill>
                <a:latin typeface="+mn-ea"/>
              </a:rPr>
              <a:t>子集关系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5095" y="1979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2696" y="32365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并集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7910" y="4867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17911" y="4079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交集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17909" y="5698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子集</a:t>
            </a:r>
          </a:p>
        </p:txBody>
      </p:sp>
    </p:spTree>
    <p:extLst>
      <p:ext uri="{BB962C8B-B14F-4D97-AF65-F5344CB8AC3E}">
        <p14:creationId xmlns:p14="http://schemas.microsoft.com/office/powerpoint/2010/main" val="138252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8" grpId="0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5.3.2 </a:t>
            </a:r>
            <a:r>
              <a:rPr lang="zh-CN" altLang="en-US" b="1" dirty="0"/>
              <a:t>集合操作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411539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）集合的添加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330036" y="1873204"/>
            <a:ext cx="46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s.add</a:t>
            </a:r>
            <a:r>
              <a:rPr lang="en-US" altLang="zh-CN" sz="2400" b="1" dirty="0">
                <a:solidFill>
                  <a:srgbClr val="FF0000"/>
                </a:solidFill>
              </a:rPr>
              <a:t>(x)</a:t>
            </a:r>
            <a:r>
              <a:rPr lang="zh-CN" altLang="en-US" sz="2400" dirty="0"/>
              <a:t>：添加单个元素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1496291" y="243303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set(('country','province','city'))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s.add('town')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6" name="矩形 5"/>
          <p:cNvSpPr/>
          <p:nvPr/>
        </p:nvSpPr>
        <p:spPr>
          <a:xfrm>
            <a:off x="1611434" y="2433031"/>
            <a:ext cx="5620639" cy="100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0036" y="3559265"/>
            <a:ext cx="604684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{'province', 'city', 'town', 'country'}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0034" y="4154092"/>
            <a:ext cx="10284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s.update</a:t>
            </a:r>
            <a:r>
              <a:rPr lang="en-US" altLang="zh-CN" sz="2400" b="1" dirty="0">
                <a:solidFill>
                  <a:srgbClr val="FF0000"/>
                </a:solidFill>
              </a:rPr>
              <a:t>(x)</a:t>
            </a:r>
            <a:r>
              <a:rPr lang="zh-CN" altLang="en-US" sz="2400" dirty="0"/>
              <a:t>：添加多个元素，各元素之间用逗号间隔（先转换，后并集）</a:t>
            </a:r>
          </a:p>
        </p:txBody>
      </p:sp>
      <p:sp>
        <p:nvSpPr>
          <p:cNvPr id="9" name="矩形 8"/>
          <p:cNvSpPr/>
          <p:nvPr/>
        </p:nvSpPr>
        <p:spPr>
          <a:xfrm>
            <a:off x="1496291" y="49198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set(('country','province','city'))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s.update([1,2],[2,3])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10" name="矩形 9"/>
          <p:cNvSpPr/>
          <p:nvPr/>
        </p:nvSpPr>
        <p:spPr>
          <a:xfrm>
            <a:off x="1611433" y="4881997"/>
            <a:ext cx="5620639" cy="100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30035" y="6008147"/>
            <a:ext cx="6173485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{'province', 1, 2, 3, 'country', 'city'}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5.3.2 </a:t>
            </a:r>
            <a:r>
              <a:rPr lang="zh-CN" altLang="en-US" b="1" dirty="0"/>
              <a:t>集合操作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449457" y="143804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）集合的删除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74593" y="1899709"/>
            <a:ext cx="4696691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s.remove</a:t>
            </a:r>
            <a:r>
              <a:rPr lang="en-US" altLang="zh-CN" sz="2400" b="1" dirty="0">
                <a:solidFill>
                  <a:srgbClr val="FF0000"/>
                </a:solidFill>
              </a:rPr>
              <a:t>(x)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s.pop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14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s.discard</a:t>
            </a:r>
            <a:r>
              <a:rPr lang="en-US" altLang="zh-CN" sz="2400" b="1" dirty="0">
                <a:solidFill>
                  <a:srgbClr val="FF0000"/>
                </a:solidFill>
              </a:rPr>
              <a:t>(x)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5007" y="32354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set(('country','province','city'))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s.discard("town")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4593" y="4510412"/>
            <a:ext cx="469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s.clear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2405007" y="504524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s = set(('country','province','city'))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s.clear()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s</a:t>
            </a:r>
          </a:p>
        </p:txBody>
      </p:sp>
      <p:sp>
        <p:nvSpPr>
          <p:cNvPr id="9" name="矩形 8"/>
          <p:cNvSpPr/>
          <p:nvPr/>
        </p:nvSpPr>
        <p:spPr>
          <a:xfrm>
            <a:off x="2510172" y="3177045"/>
            <a:ext cx="5620639" cy="100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0172" y="5006483"/>
            <a:ext cx="5620639" cy="100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01265" y="6119807"/>
            <a:ext cx="174118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set()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1265" y="4218448"/>
            <a:ext cx="503375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{'province', 'city', 'country'}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5772808" y="1615331"/>
            <a:ext cx="2924413" cy="615364"/>
          </a:xfrm>
          <a:prstGeom prst="borderCallout2">
            <a:avLst>
              <a:gd name="adj1" fmla="val 39169"/>
              <a:gd name="adj2" fmla="val 229"/>
              <a:gd name="adj3" fmla="val 109032"/>
              <a:gd name="adj4" fmla="val -70187"/>
              <a:gd name="adj5" fmla="val 114667"/>
              <a:gd name="adj6" fmla="val -11723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+mn-ea"/>
              </a:rPr>
              <a:t>元素不存在时，抛出异常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6218332" y="2394022"/>
            <a:ext cx="3200952" cy="615364"/>
          </a:xfrm>
          <a:prstGeom prst="borderCallout2">
            <a:avLst>
              <a:gd name="adj1" fmla="val 39169"/>
              <a:gd name="adj2" fmla="val 229"/>
              <a:gd name="adj3" fmla="val 109032"/>
              <a:gd name="adj4" fmla="val -70187"/>
              <a:gd name="adj5" fmla="val 114667"/>
              <a:gd name="adj6" fmla="val -11723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latin typeface="+mn-ea"/>
              </a:rPr>
              <a:t>元素不存在时，忽略删除操作</a:t>
            </a:r>
            <a:endParaRPr lang="zh-CN" altLang="zh-CN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5.4 </a:t>
            </a:r>
            <a:r>
              <a:rPr lang="zh-CN" altLang="en-US" b="1" dirty="0"/>
              <a:t>映射类型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41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5.1 </a:t>
            </a:r>
            <a:r>
              <a:rPr lang="zh-CN" altLang="en-US" b="1" dirty="0"/>
              <a:t>基本概念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65790" y="1626476"/>
            <a:ext cx="11202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基本数据类型，如</a:t>
            </a:r>
            <a:r>
              <a:rPr lang="en-US" altLang="zh-CN" sz="2400" dirty="0"/>
              <a:t>number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float, complex)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---</a:t>
            </a:r>
            <a:r>
              <a:rPr lang="zh-CN" altLang="en-US" sz="2400" dirty="0">
                <a:solidFill>
                  <a:srgbClr val="FF0000"/>
                </a:solidFill>
              </a:rPr>
              <a:t>只能表示单个数据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dirty="0"/>
              <a:t>如何表示一系列数据？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dirty="0"/>
              <a:t>给定一组数据：“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”，“</a:t>
            </a:r>
            <a:r>
              <a:rPr lang="en-US" altLang="zh-CN" sz="2400" dirty="0"/>
              <a:t>China</a:t>
            </a:r>
            <a:r>
              <a:rPr lang="zh-CN" altLang="en-US" sz="2400" dirty="0"/>
              <a:t>”</a:t>
            </a:r>
            <a:r>
              <a:rPr lang="en-US" altLang="zh-CN" sz="2400" dirty="0"/>
              <a:t>,</a:t>
            </a:r>
            <a:r>
              <a:rPr lang="zh-CN" altLang="en-US" sz="2400" dirty="0"/>
              <a:t>“</a:t>
            </a:r>
            <a:r>
              <a:rPr lang="en-US" altLang="zh-CN" sz="2400" dirty="0"/>
              <a:t>university</a:t>
            </a:r>
            <a:r>
              <a:rPr lang="zh-CN" altLang="en-US" sz="2400" dirty="0"/>
              <a:t>”，如何比较每个单词的长度？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dirty="0"/>
              <a:t>给定一个班级期末考试成绩，如何统计不及格人数及其分数？</a:t>
            </a:r>
          </a:p>
        </p:txBody>
      </p:sp>
      <p:sp>
        <p:nvSpPr>
          <p:cNvPr id="5" name="矩形 4"/>
          <p:cNvSpPr/>
          <p:nvPr/>
        </p:nvSpPr>
        <p:spPr>
          <a:xfrm>
            <a:off x="607595" y="4806298"/>
            <a:ext cx="9274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当需要处理的问题比较复杂时，仅用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往往无法解决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</a:rPr>
              <a:t>组合数据类型</a:t>
            </a:r>
            <a:r>
              <a:rPr lang="zh-CN" altLang="zh-CN" sz="2400" dirty="0"/>
              <a:t>能够将多个同类型或不同类型的数据组织起来，通过</a:t>
            </a:r>
            <a:r>
              <a:rPr lang="zh-CN" altLang="zh-CN" sz="2400" b="1" dirty="0">
                <a:solidFill>
                  <a:srgbClr val="FF0000"/>
                </a:solidFill>
              </a:rPr>
              <a:t>单一名称</a:t>
            </a:r>
            <a:r>
              <a:rPr lang="zh-CN" altLang="zh-CN" sz="2400" dirty="0"/>
              <a:t>来表示数据集，从而对数据集</a:t>
            </a:r>
            <a:r>
              <a:rPr lang="zh-CN" altLang="en-US" sz="2400" dirty="0"/>
              <a:t>进行</a:t>
            </a:r>
            <a:r>
              <a:rPr lang="zh-CN" altLang="en-US" sz="2400" b="1" dirty="0">
                <a:solidFill>
                  <a:srgbClr val="FF0000"/>
                </a:solidFill>
              </a:rPr>
              <a:t>批量操作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30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5.4.1 </a:t>
            </a:r>
            <a:r>
              <a:rPr lang="zh-CN" altLang="en-US" b="1" dirty="0"/>
              <a:t>字典定义与创建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04900" y="1290280"/>
            <a:ext cx="9980682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b="1" dirty="0">
                <a:solidFill>
                  <a:srgbClr val="FF0000"/>
                </a:solidFill>
              </a:rPr>
              <a:t>字典（</a:t>
            </a:r>
            <a:r>
              <a:rPr lang="en-US" altLang="zh-CN" sz="2400" b="1" dirty="0" err="1">
                <a:solidFill>
                  <a:srgbClr val="FF0000"/>
                </a:solidFill>
              </a:rPr>
              <a:t>dict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是“映射”的体现，通过</a:t>
            </a:r>
            <a:r>
              <a:rPr lang="zh-CN" altLang="en-US" sz="2400" b="1" dirty="0">
                <a:solidFill>
                  <a:srgbClr val="FF0000"/>
                </a:solidFill>
              </a:rPr>
              <a:t>键值对</a:t>
            </a:r>
            <a:r>
              <a:rPr lang="zh-CN" altLang="en-US" sz="2400" dirty="0"/>
              <a:t>存储数据，键值对之间</a:t>
            </a:r>
            <a:r>
              <a:rPr lang="zh-CN" altLang="en-US" sz="2400" b="1" dirty="0">
                <a:solidFill>
                  <a:srgbClr val="FF0000"/>
                </a:solidFill>
              </a:rPr>
              <a:t>无序</a:t>
            </a:r>
            <a:r>
              <a:rPr lang="zh-CN" altLang="zh-CN" sz="2400" dirty="0"/>
              <a:t>。常用大括号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表示字典，键值对用冒号“：”表示。</a:t>
            </a:r>
            <a:r>
              <a:rPr lang="zh-CN" altLang="en-US" sz="2400" dirty="0"/>
              <a:t>例如：</a:t>
            </a:r>
            <a:r>
              <a:rPr lang="en-US" altLang="zh-CN" sz="2400" dirty="0"/>
              <a:t>{‘one’: 1, ‘two’: 2}</a:t>
            </a:r>
            <a:r>
              <a:rPr lang="zh-CN" altLang="en-US" sz="2400" dirty="0"/>
              <a:t>、</a:t>
            </a:r>
            <a:r>
              <a:rPr lang="en-US" altLang="zh-CN" sz="2400" dirty="0"/>
              <a:t>{‘name’:‘</a:t>
            </a:r>
            <a:r>
              <a:rPr lang="en-US" altLang="zh-CN" sz="2400" dirty="0" err="1"/>
              <a:t>Zhangsan</a:t>
            </a:r>
            <a:r>
              <a:rPr lang="zh-CN" altLang="en-US" sz="2400" dirty="0"/>
              <a:t>’</a:t>
            </a:r>
            <a:r>
              <a:rPr lang="en-US" altLang="zh-CN" sz="2400" dirty="0"/>
              <a:t>}</a:t>
            </a:r>
            <a:r>
              <a:rPr lang="zh-CN" altLang="en-US" sz="2400" dirty="0"/>
              <a:t>等。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•</a:t>
            </a:r>
            <a:r>
              <a:rPr lang="en-US" altLang="zh-CN" sz="2400" dirty="0"/>
              <a:t> </a:t>
            </a:r>
            <a:r>
              <a:rPr lang="zh-CN" altLang="en-US" sz="2400" dirty="0"/>
              <a:t>创建：</a:t>
            </a:r>
            <a:r>
              <a:rPr lang="zh-CN" altLang="zh-CN" sz="2400" dirty="0"/>
              <a:t>创建空字典时可以直接用大括号</a:t>
            </a:r>
            <a:r>
              <a:rPr lang="en-US" altLang="zh-CN" sz="2400" dirty="0"/>
              <a:t>{}</a:t>
            </a:r>
            <a:r>
              <a:rPr lang="zh-CN" altLang="zh-CN" sz="2400" dirty="0"/>
              <a:t>表示。也可以用函数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()</a:t>
            </a:r>
            <a:r>
              <a:rPr lang="zh-CN" altLang="zh-CN" sz="2400" dirty="0"/>
              <a:t>来创建字典，键与值之间的对应关系用等号表示。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170182" y="4527715"/>
            <a:ext cx="3706365" cy="1302501"/>
            <a:chOff x="2718498" y="5005212"/>
            <a:chExt cx="3706365" cy="1302501"/>
          </a:xfrm>
        </p:grpSpPr>
        <p:sp>
          <p:nvSpPr>
            <p:cNvPr id="5" name="矩形 4"/>
            <p:cNvSpPr/>
            <p:nvPr/>
          </p:nvSpPr>
          <p:spPr>
            <a:xfrm>
              <a:off x="2983034" y="5019067"/>
              <a:ext cx="34418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sz="2000" dirty="0"/>
                <a:t>a = dict(one=1,two=2) </a:t>
              </a:r>
              <a:endParaRPr lang="en-US" altLang="zh-CN" sz="2000" dirty="0"/>
            </a:p>
            <a:p>
              <a:r>
                <a:rPr lang="en-US" altLang="zh-CN" sz="2000" dirty="0"/>
                <a:t> </a:t>
              </a:r>
              <a:r>
                <a:rPr lang="zh-CN" altLang="en-US" sz="2000" dirty="0"/>
                <a:t>a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983034" y="5005212"/>
              <a:ext cx="337620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18498" y="5971724"/>
              <a:ext cx="3640740" cy="335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28600" algn="just">
                <a:lnSpc>
                  <a:spcPts val="19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rgbClr val="0070C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结果：</a:t>
              </a:r>
              <a:r>
                <a:rPr lang="en-US" altLang="zh-CN" b="1" kern="100" dirty="0">
                  <a:solidFill>
                    <a:srgbClr val="0070C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{'one': 1, 'two': 2}</a:t>
              </a:r>
              <a:endParaRPr lang="zh-CN" altLang="zh-CN" sz="2400" b="1" kern="100" dirty="0">
                <a:solidFill>
                  <a:srgbClr val="0070C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32698" y="406967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例如：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148033" y="4541570"/>
            <a:ext cx="3640740" cy="1350200"/>
            <a:chOff x="6624750" y="4957512"/>
            <a:chExt cx="3640740" cy="1350200"/>
          </a:xfrm>
        </p:grpSpPr>
        <p:sp>
          <p:nvSpPr>
            <p:cNvPr id="8" name="矩形 7"/>
            <p:cNvSpPr/>
            <p:nvPr/>
          </p:nvSpPr>
          <p:spPr>
            <a:xfrm>
              <a:off x="6959840" y="5019067"/>
              <a:ext cx="23775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b={'one':1,'two':2}</a:t>
              </a:r>
              <a:endParaRPr lang="en-US" altLang="zh-CN" dirty="0"/>
            </a:p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624750" y="5971723"/>
              <a:ext cx="3640740" cy="335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28600" algn="just">
                <a:lnSpc>
                  <a:spcPts val="1900"/>
                </a:lnSpc>
                <a:spcAft>
                  <a:spcPts val="0"/>
                </a:spcAft>
              </a:pPr>
              <a:r>
                <a:rPr lang="zh-CN" altLang="en-US" b="1" kern="100" dirty="0">
                  <a:solidFill>
                    <a:srgbClr val="0070C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结果：</a:t>
              </a:r>
              <a:r>
                <a:rPr lang="en-US" altLang="zh-CN" b="1" kern="100" dirty="0">
                  <a:solidFill>
                    <a:srgbClr val="0070C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{'one': 1, 'two': 2}</a:t>
              </a:r>
              <a:endParaRPr lang="zh-CN" altLang="zh-CN" sz="2400" b="1" kern="100" dirty="0">
                <a:solidFill>
                  <a:srgbClr val="0070C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57018" y="4957512"/>
              <a:ext cx="3376204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53590" y="6057812"/>
            <a:ext cx="668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键：不可改变，所以可用</a:t>
            </a:r>
            <a:r>
              <a:rPr lang="zh-CN" altLang="en-US" b="1" u="sng" dirty="0">
                <a:solidFill>
                  <a:srgbClr val="FF0000"/>
                </a:solidFill>
              </a:rPr>
              <a:t>数字</a:t>
            </a:r>
            <a:r>
              <a:rPr lang="en-US" altLang="zh-CN" b="1" u="sng" dirty="0">
                <a:solidFill>
                  <a:srgbClr val="FF0000"/>
                </a:solidFill>
              </a:rPr>
              <a:t>/</a:t>
            </a:r>
            <a:r>
              <a:rPr lang="zh-CN" altLang="en-US" b="1" u="sng" dirty="0">
                <a:solidFill>
                  <a:srgbClr val="FF0000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或元组，但不能用列表</a:t>
            </a:r>
          </a:p>
        </p:txBody>
      </p:sp>
    </p:spTree>
    <p:extLst>
      <p:ext uri="{BB962C8B-B14F-4D97-AF65-F5344CB8AC3E}">
        <p14:creationId xmlns:p14="http://schemas.microsoft.com/office/powerpoint/2010/main" val="36447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0DB91E89-3D01-A248-B913-1CD5044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68386"/>
              </p:ext>
            </p:extLst>
          </p:nvPr>
        </p:nvGraphicFramePr>
        <p:xfrm>
          <a:off x="2147920" y="2199697"/>
          <a:ext cx="7894642" cy="3233692"/>
        </p:xfrm>
        <a:graphic>
          <a:graphicData uri="http://schemas.openxmlformats.org/drawingml/2006/table">
            <a:tbl>
              <a:tblPr/>
              <a:tblGrid>
                <a:gridCol w="3707783">
                  <a:extLst>
                    <a:ext uri="{9D8B030D-6E8A-4147-A177-3AD203B41FA5}">
                      <a16:colId xmlns:a16="http://schemas.microsoft.com/office/drawing/2014/main" val="665201925"/>
                    </a:ext>
                  </a:extLst>
                </a:gridCol>
                <a:gridCol w="4186859">
                  <a:extLst>
                    <a:ext uri="{9D8B030D-6E8A-4147-A177-3AD203B41FA5}">
                      <a16:colId xmlns:a16="http://schemas.microsoft.com/office/drawing/2014/main" val="754462285"/>
                    </a:ext>
                  </a:extLst>
                </a:gridCol>
              </a:tblGrid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函数和方法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51093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&lt;d&gt;.keys()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返回所有的键信息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06140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&lt;d&gt;.values()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返回所有的值信息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734245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&lt;d&gt;.items()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返回所有的键值对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24436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&lt;d&gt;.get(&lt;key&gt;,&lt;default&gt;)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键存在则返回相应值，否则返回默认值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93311"/>
                  </a:ext>
                </a:extLst>
              </a:tr>
              <a:tr h="537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&lt;d&gt;.pop(&lt;key&gt;,&lt;default&gt;)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键存在则返回相应值，同时删除键值对，否则返回默认值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78533"/>
                  </a:ext>
                </a:extLst>
              </a:tr>
              <a:tr h="537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&lt;d&gt;.popitem()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字典中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最后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一个键值对，以元组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(key, value)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形式返回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99977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&lt;d&gt;.clear()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删除所有的键值对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40659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 &lt;d&gt;[&lt;key&gt;]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删除字典中某一个键值对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51892"/>
                  </a:ext>
                </a:extLst>
              </a:tr>
              <a:tr h="269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&lt;key&gt; in &lt;d&gt;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如果键在字典中返回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，否则返回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0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56691" y="1517557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）读取字典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525968" y="215006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键作为下标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读取字典元素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831209" y="265946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d = {'name':'zhang','tel':335678}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d['name']     </a:t>
            </a:r>
          </a:p>
        </p:txBody>
      </p:sp>
      <p:sp>
        <p:nvSpPr>
          <p:cNvPr id="6" name="矩形 5"/>
          <p:cNvSpPr/>
          <p:nvPr/>
        </p:nvSpPr>
        <p:spPr>
          <a:xfrm>
            <a:off x="1960206" y="2659464"/>
            <a:ext cx="492791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7354" y="3492028"/>
            <a:ext cx="212109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'zhang'</a:t>
            </a:r>
            <a:endParaRPr lang="zh-CN" altLang="zh-CN" b="1" kern="100" dirty="0">
              <a:solidFill>
                <a:srgbClr val="0070C0"/>
              </a:solidFill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5968" y="4109147"/>
            <a:ext cx="482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d.get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获取指定键对应的值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960206" y="4697035"/>
            <a:ext cx="492791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31209" y="46970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d = {'name':'zhang','tel':335678}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d</a:t>
            </a:r>
            <a:r>
              <a:rPr lang="en-US" altLang="zh-CN" sz="2000" dirty="0">
                <a:latin typeface="Consolas" panose="020B0609020204030204" pitchFamily="49" charset="0"/>
              </a:rPr>
              <a:t>.get</a:t>
            </a:r>
            <a:r>
              <a:rPr lang="zh-CN" altLang="en-US" sz="2000" dirty="0">
                <a:latin typeface="Consolas" panose="020B0609020204030204" pitchFamily="49" charset="0"/>
              </a:rPr>
              <a:t>['name'] 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1657354" y="5502953"/>
            <a:ext cx="212109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'zhang'</a:t>
            </a:r>
            <a:endParaRPr lang="zh-CN" altLang="zh-CN" b="1" kern="100" dirty="0">
              <a:solidFill>
                <a:srgbClr val="0070C0"/>
              </a:solidFill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544061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）修改字典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293581" y="2176570"/>
            <a:ext cx="414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zh-CN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以</a:t>
            </a: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指定键为下标</a:t>
            </a:r>
            <a:r>
              <a:rPr lang="zh-CN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为字典赋值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590500" y="3169294"/>
            <a:ext cx="492791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82436" y="315846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d = {'name':'zhang','tel':335678}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d['</a:t>
            </a:r>
            <a:r>
              <a:rPr lang="en-US" altLang="zh-CN" sz="2000" dirty="0" err="1">
                <a:latin typeface="Consolas" panose="020B0609020204030204" pitchFamily="49" charset="0"/>
              </a:rPr>
              <a:t>tel</a:t>
            </a:r>
            <a:r>
              <a:rPr lang="zh-CN" altLang="en-US" sz="2000" dirty="0">
                <a:latin typeface="Consolas" panose="020B0609020204030204" pitchFamily="49" charset="0"/>
              </a:rPr>
              <a:t>'] </a:t>
            </a:r>
            <a:r>
              <a:rPr lang="en-US" altLang="zh-CN" sz="2000" dirty="0">
                <a:latin typeface="Consolas" panose="020B0609020204030204" pitchFamily="49" charset="0"/>
              </a:rPr>
              <a:t>= 35678</a:t>
            </a: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1708415" y="4012935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结果：{'name':'zhang','tel':35678}</a:t>
            </a:r>
          </a:p>
        </p:txBody>
      </p:sp>
      <p:sp>
        <p:nvSpPr>
          <p:cNvPr id="9" name="矩形 8"/>
          <p:cNvSpPr/>
          <p:nvPr/>
        </p:nvSpPr>
        <p:spPr>
          <a:xfrm>
            <a:off x="1615441" y="467543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d['sex'] = 'male'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0500" y="4675439"/>
            <a:ext cx="49279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1927" y="5261783"/>
            <a:ext cx="684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结果：{‘name’:‘zhang’,‘tel’:35678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'sex'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'male'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椭圆形标注 4"/>
          <p:cNvSpPr/>
          <p:nvPr/>
        </p:nvSpPr>
        <p:spPr>
          <a:xfrm>
            <a:off x="7116690" y="3866349"/>
            <a:ext cx="2780761" cy="1177636"/>
          </a:xfrm>
          <a:prstGeom prst="wedgeEllipseCallout">
            <a:avLst>
              <a:gd name="adj1" fmla="val -63209"/>
              <a:gd name="adj2" fmla="val 354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</a:rPr>
              <a:t>原字典中该键不存在，则</a:t>
            </a:r>
            <a:r>
              <a:rPr lang="zh-CN" altLang="zh-CN" sz="2000" b="1" dirty="0">
                <a:solidFill>
                  <a:srgbClr val="FF0000"/>
                </a:solidFill>
              </a:rPr>
              <a:t>添加一个新的键</a:t>
            </a:r>
            <a:r>
              <a:rPr lang="en-US" altLang="zh-CN" sz="2000" b="1" dirty="0">
                <a:solidFill>
                  <a:srgbClr val="FF0000"/>
                </a:solidFill>
              </a:rPr>
              <a:t>-</a:t>
            </a:r>
            <a:r>
              <a:rPr lang="zh-CN" altLang="zh-CN" sz="2000" b="1" dirty="0">
                <a:solidFill>
                  <a:srgbClr val="FF0000"/>
                </a:solidFill>
              </a:rPr>
              <a:t>值对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93581" y="2051879"/>
            <a:ext cx="903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  <a:cs typeface="Consolas" panose="020B0609020204030204" pitchFamily="49" charset="0"/>
              </a:rPr>
              <a:t>d.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update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2400" dirty="0"/>
              <a:t>方法</a:t>
            </a:r>
            <a:r>
              <a:rPr lang="zh-CN" altLang="zh-CN" sz="2400" dirty="0"/>
              <a:t>将另一个字典的键</a:t>
            </a:r>
            <a:r>
              <a:rPr lang="en-US" altLang="zh-CN" sz="2400" dirty="0"/>
              <a:t>-</a:t>
            </a:r>
            <a:r>
              <a:rPr lang="zh-CN" altLang="zh-CN" sz="2400" dirty="0"/>
              <a:t>值对全部添加到当前字典中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07673" y="30227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d = {'name':'zhang','tel':335678}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d.update({‘</a:t>
            </a:r>
            <a:r>
              <a:rPr lang="en-US" altLang="zh-CN" sz="2400" dirty="0">
                <a:latin typeface="Consolas" panose="020B0609020204030204" pitchFamily="49" charset="0"/>
              </a:rPr>
              <a:t>name</a:t>
            </a:r>
            <a:r>
              <a:rPr lang="zh-CN" altLang="en-US" sz="2400" dirty="0">
                <a:latin typeface="Consolas" panose="020B0609020204030204" pitchFamily="49" charset="0"/>
              </a:rPr>
              <a:t>':‘</a:t>
            </a:r>
            <a:r>
              <a:rPr lang="en-US" altLang="zh-CN" sz="2400" dirty="0">
                <a:latin typeface="Consolas" panose="020B0609020204030204" pitchFamily="49" charset="0"/>
              </a:rPr>
              <a:t>li</a:t>
            </a:r>
            <a:r>
              <a:rPr lang="zh-CN" altLang="en-US" sz="2400" dirty="0">
                <a:latin typeface="Consolas" panose="020B0609020204030204" pitchFamily="49" charset="0"/>
              </a:rPr>
              <a:t>'})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7" name="矩形 6"/>
          <p:cNvSpPr/>
          <p:nvPr/>
        </p:nvSpPr>
        <p:spPr>
          <a:xfrm>
            <a:off x="2507672" y="3044463"/>
            <a:ext cx="5777345" cy="16460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0727" y="485210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{'name': ‘li', '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': 335678}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8304821" y="4451750"/>
            <a:ext cx="3152888" cy="2004468"/>
          </a:xfrm>
          <a:prstGeom prst="wedgeEllipseCallout">
            <a:avLst>
              <a:gd name="adj1" fmla="val -55237"/>
              <a:gd name="adj2" fmla="val -5026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</a:rPr>
              <a:t>如果两个字典中存在</a:t>
            </a:r>
            <a:r>
              <a:rPr lang="zh-CN" altLang="zh-CN" sz="2000" b="1" dirty="0">
                <a:solidFill>
                  <a:srgbClr val="FF0000"/>
                </a:solidFill>
              </a:rPr>
              <a:t>相同的键</a:t>
            </a:r>
            <a:r>
              <a:rPr lang="zh-CN" altLang="zh-CN" sz="2000" dirty="0">
                <a:solidFill>
                  <a:schemeClr val="tx1"/>
                </a:solidFill>
              </a:rPr>
              <a:t>，则键对应的值修改为</a:t>
            </a:r>
            <a:r>
              <a:rPr lang="zh-CN" altLang="en-US" sz="2000" dirty="0">
                <a:solidFill>
                  <a:schemeClr val="tx1"/>
                </a:solidFill>
              </a:rPr>
              <a:t>新</a:t>
            </a:r>
            <a:r>
              <a:rPr lang="zh-CN" altLang="zh-CN" sz="2000" dirty="0">
                <a:solidFill>
                  <a:schemeClr val="tx1"/>
                </a:solidFill>
              </a:rPr>
              <a:t>字典中的值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544061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）删除字典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80705" y="2067508"/>
            <a:ext cx="99979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400" b="1" dirty="0">
                <a:solidFill>
                  <a:srgbClr val="FF0000"/>
                </a:solidFill>
              </a:rPr>
              <a:t>del d[k]</a:t>
            </a:r>
            <a:r>
              <a:rPr lang="zh-CN" altLang="zh-CN" sz="2400" dirty="0"/>
              <a:t>语句删除字典中指定键对应的值</a:t>
            </a:r>
            <a:endParaRPr lang="en-US" altLang="zh-CN" sz="2400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d.clear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方法</a:t>
            </a:r>
            <a:r>
              <a:rPr lang="zh-CN" altLang="zh-CN" sz="2400" dirty="0"/>
              <a:t>清空字典</a:t>
            </a:r>
            <a:endParaRPr lang="en-US" altLang="zh-CN" sz="2400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d.pop</a:t>
            </a:r>
            <a:r>
              <a:rPr lang="en-US" altLang="zh-CN" sz="2400" b="1" dirty="0">
                <a:solidFill>
                  <a:srgbClr val="FF0000"/>
                </a:solidFill>
              </a:rPr>
              <a:t>(k)</a:t>
            </a:r>
            <a:r>
              <a:rPr lang="zh-CN" altLang="en-US" sz="2400" dirty="0"/>
              <a:t>方法</a:t>
            </a:r>
            <a:r>
              <a:rPr lang="zh-CN" altLang="zh-CN" sz="2400" dirty="0"/>
              <a:t>删除指定键</a:t>
            </a:r>
            <a:r>
              <a:rPr lang="en-US" altLang="zh-CN" sz="2400" dirty="0"/>
              <a:t>-</a:t>
            </a:r>
            <a:r>
              <a:rPr lang="zh-CN" altLang="en-US" sz="2400" dirty="0"/>
              <a:t>值对，并返回</a:t>
            </a:r>
            <a:r>
              <a:rPr lang="zh-CN" altLang="zh-CN" sz="2400" dirty="0"/>
              <a:t>对应的值</a:t>
            </a:r>
            <a:endParaRPr lang="en-US" altLang="zh-CN" sz="2400" dirty="0"/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400" b="1" dirty="0" err="1">
                <a:solidFill>
                  <a:srgbClr val="FF0000"/>
                </a:solidFill>
              </a:rPr>
              <a:t>d.popitem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方法删除</a:t>
            </a:r>
            <a:r>
              <a:rPr lang="zh-CN" altLang="zh-CN" sz="2400" dirty="0"/>
              <a:t>字典中</a:t>
            </a:r>
            <a:r>
              <a:rPr lang="zh-CN" altLang="en-US" sz="2400" dirty="0"/>
              <a:t>最后</a:t>
            </a:r>
            <a:r>
              <a:rPr lang="zh-CN" altLang="zh-CN" sz="2400" dirty="0"/>
              <a:t>一个键值对</a:t>
            </a:r>
            <a:r>
              <a:rPr lang="zh-CN" altLang="en-US" sz="2400" dirty="0"/>
              <a:t>，并返回其</a:t>
            </a:r>
            <a:r>
              <a:rPr lang="en-US" altLang="zh-CN" sz="2400" dirty="0"/>
              <a:t>(key, value)</a:t>
            </a:r>
            <a:r>
              <a:rPr lang="zh-CN" altLang="en-US" sz="2400" dirty="0"/>
              <a:t>元组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9416" y="4048471"/>
            <a:ext cx="7051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d = {'name':'zhang','tel':335678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'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sex':'male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 </a:t>
            </a:r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del </a:t>
            </a:r>
            <a:r>
              <a:rPr lang="zh-CN" altLang="en-US" sz="2000" dirty="0">
                <a:latin typeface="Consolas" panose="020B0609020204030204" pitchFamily="49" charset="0"/>
              </a:rPr>
              <a:t>d['</a:t>
            </a:r>
            <a:r>
              <a:rPr lang="en-US" altLang="zh-CN" sz="2000" dirty="0" err="1">
                <a:latin typeface="Consolas" panose="020B0609020204030204" pitchFamily="49" charset="0"/>
              </a:rPr>
              <a:t>tel</a:t>
            </a:r>
            <a:r>
              <a:rPr lang="zh-CN" altLang="en-US" sz="20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7" name="矩形 6"/>
          <p:cNvSpPr/>
          <p:nvPr/>
        </p:nvSpPr>
        <p:spPr>
          <a:xfrm>
            <a:off x="1680706" y="4048471"/>
            <a:ext cx="6950675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79416" y="4881035"/>
            <a:ext cx="480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结果：{'name':'zhang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sex':'male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9416" y="5580646"/>
            <a:ext cx="200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d.popitem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680706" y="5580646"/>
            <a:ext cx="269255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9416" y="6126369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结果：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sex','male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字典操作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24169" y="138503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  <a:cs typeface="宋体" panose="02010600030101010101" pitchFamily="2" charset="-122"/>
              </a:rPr>
              <a:t>）遍历字典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654575" y="2032932"/>
            <a:ext cx="5327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d.items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zh-CN" sz="2000" dirty="0"/>
              <a:t>遍历字典中的</a:t>
            </a:r>
            <a:r>
              <a:rPr lang="zh-CN" altLang="zh-CN" sz="2000" b="1" dirty="0">
                <a:solidFill>
                  <a:srgbClr val="FF0000"/>
                </a:solidFill>
              </a:rPr>
              <a:t>键、值对</a:t>
            </a:r>
            <a:r>
              <a:rPr lang="zh-CN" altLang="zh-CN" sz="2000" dirty="0"/>
              <a:t>列表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98687" y="252694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d = {'name':'zhang','tel':335678}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d.items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7684" y="2526941"/>
            <a:ext cx="492791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2087" y="3274113"/>
            <a:ext cx="693330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dict_items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([('name', 'fan'), ('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tel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 335678)])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8687" y="3791957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d.keys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zh-CN" sz="2000" dirty="0"/>
              <a:t>遍历字典中的</a:t>
            </a:r>
            <a:r>
              <a:rPr lang="zh-CN" altLang="zh-CN" sz="2000" b="1" dirty="0">
                <a:solidFill>
                  <a:srgbClr val="FF0000"/>
                </a:solidFill>
              </a:rPr>
              <a:t>键</a:t>
            </a:r>
            <a:r>
              <a:rPr lang="zh-CN" altLang="zh-CN" sz="2000" dirty="0"/>
              <a:t>列表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827683" y="43696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d.keys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7683" y="4301862"/>
            <a:ext cx="4927911" cy="476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92087" y="4834840"/>
            <a:ext cx="4400564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dict_keys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(['name', '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tel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'])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8687" y="5333990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•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d.values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zh-CN" sz="2000" dirty="0"/>
              <a:t>遍历字典中的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zh-CN" sz="2000" dirty="0"/>
              <a:t>列表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827682" y="5813130"/>
            <a:ext cx="4927911" cy="476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27683" y="581730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d.values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2087" y="6289679"/>
            <a:ext cx="491192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结果：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dict_values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([‘</a:t>
            </a:r>
            <a:r>
              <a:rPr lang="en-US" altLang="zh-CN" b="1" kern="100" dirty="0" err="1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zhang</a:t>
            </a:r>
            <a:r>
              <a:rPr lang="en-US" altLang="zh-CN" b="1" kern="100" dirty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', 335678])</a:t>
            </a:r>
            <a:endParaRPr lang="zh-CN" altLang="zh-CN" sz="2400" b="1" kern="100" dirty="0">
              <a:solidFill>
                <a:srgbClr val="0070C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——The end——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5.1 </a:t>
            </a:r>
            <a:r>
              <a:rPr lang="zh-CN" altLang="en-US" b="1" dirty="0"/>
              <a:t>基本概念</a:t>
            </a:r>
            <a:endParaRPr lang="en-US" b="1" dirty="0"/>
          </a:p>
        </p:txBody>
      </p:sp>
      <p:sp>
        <p:nvSpPr>
          <p:cNvPr id="3" name="左大括号 2"/>
          <p:cNvSpPr/>
          <p:nvPr/>
        </p:nvSpPr>
        <p:spPr>
          <a:xfrm>
            <a:off x="2313709" y="2369129"/>
            <a:ext cx="401782" cy="338050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7162" y="2107519"/>
            <a:ext cx="16902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序列类型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sequence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7162" y="3797773"/>
            <a:ext cx="169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集合类型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set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37161" y="5488027"/>
            <a:ext cx="16902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映射类型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mapping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5854" y="3643884"/>
            <a:ext cx="1427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常见组合数据类型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7416" y="1900691"/>
            <a:ext cx="5931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是</a:t>
            </a:r>
            <a:r>
              <a:rPr lang="zh-CN" altLang="zh-CN" sz="2000" dirty="0"/>
              <a:t>一维元素的向量</a:t>
            </a:r>
            <a:r>
              <a:rPr lang="zh-CN" altLang="en-US" sz="2000" dirty="0"/>
              <a:t>，元素之间存在先后关系，通过序号访问，典型代表是</a:t>
            </a:r>
            <a:r>
              <a:rPr lang="zh-CN" altLang="zh-CN" sz="2000" dirty="0">
                <a:solidFill>
                  <a:srgbClr val="FF0000"/>
                </a:solidFill>
              </a:rPr>
              <a:t>字符串（</a:t>
            </a:r>
            <a:r>
              <a:rPr lang="en-US" altLang="zh-CN" sz="2000" dirty="0" err="1">
                <a:solidFill>
                  <a:srgbClr val="FF0000"/>
                </a:solidFill>
              </a:rPr>
              <a:t>str</a:t>
            </a:r>
            <a:r>
              <a:rPr lang="zh-CN" altLang="zh-CN" sz="2000" dirty="0">
                <a:solidFill>
                  <a:srgbClr val="FF0000"/>
                </a:solidFill>
              </a:rPr>
              <a:t>）、元组（</a:t>
            </a:r>
            <a:r>
              <a:rPr lang="en-US" altLang="zh-CN" sz="2000" dirty="0">
                <a:solidFill>
                  <a:srgbClr val="FF0000"/>
                </a:solidFill>
              </a:rPr>
              <a:t>tuple</a:t>
            </a:r>
            <a:r>
              <a:rPr lang="zh-CN" altLang="zh-CN" sz="2000" dirty="0">
                <a:solidFill>
                  <a:srgbClr val="FF0000"/>
                </a:solidFill>
              </a:rPr>
              <a:t>）和列表（</a:t>
            </a:r>
            <a:r>
              <a:rPr lang="en-US" altLang="zh-CN" sz="2000" dirty="0">
                <a:solidFill>
                  <a:srgbClr val="FF0000"/>
                </a:solidFill>
              </a:rPr>
              <a:t>list</a:t>
            </a:r>
            <a:r>
              <a:rPr lang="zh-CN" altLang="zh-CN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27416" y="3802080"/>
            <a:ext cx="6220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是</a:t>
            </a:r>
            <a:r>
              <a:rPr lang="zh-CN" altLang="en-US" sz="2000" dirty="0"/>
              <a:t>一个元素</a:t>
            </a:r>
            <a:r>
              <a:rPr lang="zh-CN" altLang="zh-CN" sz="2000" dirty="0"/>
              <a:t>集合</a:t>
            </a:r>
            <a:r>
              <a:rPr lang="zh-CN" altLang="en-US" sz="2000" dirty="0"/>
              <a:t>，元素间无序、不重复，</a:t>
            </a:r>
            <a:r>
              <a:rPr lang="zh-CN" altLang="en-US" sz="2000" dirty="0">
                <a:solidFill>
                  <a:srgbClr val="FF0000"/>
                </a:solidFill>
              </a:rPr>
              <a:t>集合（</a:t>
            </a:r>
            <a:r>
              <a:rPr lang="en-US" altLang="zh-CN" sz="2000" dirty="0">
                <a:solidFill>
                  <a:srgbClr val="FF0000"/>
                </a:solidFill>
              </a:rPr>
              <a:t>set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27416" y="5514110"/>
            <a:ext cx="622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是</a:t>
            </a:r>
            <a:r>
              <a:rPr lang="zh-CN" altLang="en-US" sz="2000" dirty="0"/>
              <a:t>“键</a:t>
            </a:r>
            <a:r>
              <a:rPr lang="en-US" altLang="zh-CN" sz="2000" dirty="0"/>
              <a:t>-</a:t>
            </a:r>
            <a:r>
              <a:rPr lang="zh-CN" altLang="en-US" sz="2000" dirty="0"/>
              <a:t>值”数据项的组合，每个元素是一个键值对，典型代表是</a:t>
            </a:r>
            <a:r>
              <a:rPr lang="zh-CN" altLang="en-US" sz="2000" dirty="0">
                <a:solidFill>
                  <a:srgbClr val="FF0000"/>
                </a:solidFill>
              </a:rPr>
              <a:t>字典（</a:t>
            </a:r>
            <a:r>
              <a:rPr lang="en-US" altLang="zh-CN" sz="2000" dirty="0" err="1">
                <a:solidFill>
                  <a:srgbClr val="FF0000"/>
                </a:solidFill>
              </a:rPr>
              <a:t>dict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72" y="764630"/>
            <a:ext cx="102878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dirty="0"/>
              <a:t>5.2 </a:t>
            </a:r>
            <a:r>
              <a:rPr lang="zh-CN" altLang="en-US" b="1" dirty="0"/>
              <a:t>序列类型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元组和列表定义</a:t>
            </a:r>
            <a:endParaRPr 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68299" y="1373637"/>
            <a:ext cx="101172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元组</a:t>
            </a: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tuple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dirty="0"/>
              <a:t>定义：包含</a:t>
            </a:r>
            <a:r>
              <a:rPr lang="en-US" altLang="zh-CN" sz="2400" dirty="0"/>
              <a:t>0</a:t>
            </a:r>
            <a:r>
              <a:rPr lang="zh-CN" altLang="en-US" sz="2400" dirty="0"/>
              <a:t>个或多个数据项的</a:t>
            </a:r>
            <a:r>
              <a:rPr lang="zh-CN" altLang="en-US" sz="2400" dirty="0">
                <a:solidFill>
                  <a:srgbClr val="FF0000"/>
                </a:solidFill>
              </a:rPr>
              <a:t>不可变序列类型</a:t>
            </a:r>
            <a:r>
              <a:rPr lang="zh-CN" altLang="en-US" sz="2400" dirty="0"/>
              <a:t>。</a:t>
            </a:r>
            <a:r>
              <a:rPr lang="zh-CN" altLang="zh-CN" sz="2400" dirty="0"/>
              <a:t>用小括号“</a:t>
            </a:r>
            <a:r>
              <a:rPr lang="en-US" altLang="zh-CN" sz="2400" dirty="0"/>
              <a:t>()</a:t>
            </a:r>
            <a:r>
              <a:rPr lang="zh-CN" altLang="zh-CN" sz="2400" dirty="0"/>
              <a:t>”加以界定，元组内各元素间用逗号分隔。例如：</a:t>
            </a:r>
            <a:r>
              <a:rPr lang="en-US" altLang="zh-CN" sz="2400" dirty="0"/>
              <a:t>(2,3,4)</a:t>
            </a:r>
            <a:r>
              <a:rPr lang="zh-CN" altLang="zh-CN" sz="2400" dirty="0"/>
              <a:t>、</a:t>
            </a:r>
            <a:r>
              <a:rPr lang="en-US" altLang="zh-CN" sz="2400" dirty="0"/>
              <a:t>((1,2),(3,4),5)</a:t>
            </a:r>
            <a:r>
              <a:rPr lang="zh-CN" altLang="en-US" sz="2400" dirty="0"/>
              <a:t>、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Tom","Lucy","Lily</a:t>
            </a:r>
            <a:r>
              <a:rPr lang="en-US" altLang="zh-CN" sz="24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• </a:t>
            </a:r>
            <a:r>
              <a:rPr lang="zh-CN" altLang="en-US" sz="2400" dirty="0"/>
              <a:t>创建：</a:t>
            </a:r>
            <a:r>
              <a:rPr lang="zh-CN" altLang="zh-CN" sz="2400" dirty="0"/>
              <a:t>使用小括号“</a:t>
            </a:r>
            <a:r>
              <a:rPr lang="en-US" altLang="zh-CN" sz="2400" dirty="0"/>
              <a:t>()”</a:t>
            </a:r>
            <a:r>
              <a:rPr lang="zh-CN" altLang="zh-CN" sz="2400" dirty="0"/>
              <a:t>或函数</a:t>
            </a:r>
            <a:r>
              <a:rPr lang="en-US" altLang="zh-CN" sz="2400" dirty="0"/>
              <a:t>tuple()</a:t>
            </a:r>
            <a:r>
              <a:rPr lang="zh-CN" altLang="zh-CN" sz="2400" dirty="0"/>
              <a:t>直接创建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</a:t>
            </a:r>
            <a:r>
              <a:rPr lang="zh-CN" altLang="en-US" sz="2400" dirty="0"/>
              <a:t>例：代码：</a:t>
            </a:r>
            <a:r>
              <a:rPr lang="en-US" altLang="zh-CN" sz="2400" dirty="0"/>
              <a:t>                       </a:t>
            </a:r>
            <a:r>
              <a:rPr lang="zh-CN" altLang="en-US" sz="2400" dirty="0"/>
              <a:t>结果：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233444" y="45050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(1,2,3)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15243" y="5182573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tuple("hello")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96441" y="5907811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(1,)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79515" y="5128511"/>
            <a:ext cx="46634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('h', 'e', 'l', 'l', 'o')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79515" y="4435593"/>
            <a:ext cx="19447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(1, 2, 3)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6940" y="5880110"/>
            <a:ext cx="109517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(1,)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3912863" y="6020864"/>
            <a:ext cx="2071641" cy="757624"/>
          </a:xfrm>
          <a:prstGeom prst="borderCallout2">
            <a:avLst>
              <a:gd name="adj1" fmla="val 47413"/>
              <a:gd name="adj2" fmla="val -41"/>
              <a:gd name="adj3" fmla="val 45805"/>
              <a:gd name="adj4" fmla="val -20488"/>
              <a:gd name="adj5" fmla="val 13295"/>
              <a:gd name="adj6" fmla="val -4214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只包含一个元素时</a:t>
            </a:r>
            <a:r>
              <a:rPr lang="zh-CN" altLang="en-US" b="1" dirty="0">
                <a:solidFill>
                  <a:srgbClr val="FF0000"/>
                </a:solidFill>
              </a:rPr>
              <a:t>必须加逗号</a:t>
            </a:r>
          </a:p>
        </p:txBody>
      </p:sp>
    </p:spTree>
    <p:extLst>
      <p:ext uri="{BB962C8B-B14F-4D97-AF65-F5344CB8AC3E}">
        <p14:creationId xmlns:p14="http://schemas.microsoft.com/office/powerpoint/2010/main" val="19627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659" y="1400293"/>
            <a:ext cx="967119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列表</a:t>
            </a: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list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•</a:t>
            </a:r>
            <a:r>
              <a:rPr lang="en-US" altLang="zh-CN" sz="2400" dirty="0"/>
              <a:t> </a:t>
            </a:r>
            <a:r>
              <a:rPr lang="zh-CN" altLang="en-US" sz="2400" dirty="0"/>
              <a:t>定义：</a:t>
            </a:r>
            <a:r>
              <a:rPr lang="zh-CN" altLang="en-US" sz="2400" dirty="0">
                <a:solidFill>
                  <a:srgbClr val="FF0000"/>
                </a:solidFill>
              </a:rPr>
              <a:t>可以修改数据项</a:t>
            </a:r>
            <a:r>
              <a:rPr lang="zh-CN" altLang="en-US" sz="2400" dirty="0"/>
              <a:t>的序列类型。</a:t>
            </a:r>
            <a:r>
              <a:rPr lang="zh-CN" altLang="zh-CN" sz="2400" dirty="0"/>
              <a:t>用方括号“</a:t>
            </a:r>
            <a:r>
              <a:rPr lang="en-US" altLang="zh-CN" sz="2400" dirty="0"/>
              <a:t>[]</a:t>
            </a:r>
            <a:r>
              <a:rPr lang="zh-CN" altLang="zh-CN" sz="2400" dirty="0"/>
              <a:t>”加以界定，各元素间用逗号分隔。例如：</a:t>
            </a:r>
            <a:r>
              <a:rPr lang="en-US" altLang="zh-CN" sz="2400" dirty="0"/>
              <a:t>[2,3,4]</a:t>
            </a:r>
            <a:r>
              <a:rPr lang="zh-CN" altLang="zh-CN" sz="2400" dirty="0"/>
              <a:t>、</a:t>
            </a:r>
            <a:r>
              <a:rPr lang="en-US" altLang="zh-CN" sz="2400" dirty="0"/>
              <a:t>[(1,2),(3,4),5]</a:t>
            </a:r>
            <a:r>
              <a:rPr lang="zh-CN" altLang="en-US" sz="2400" dirty="0"/>
              <a:t>、</a:t>
            </a:r>
            <a:r>
              <a:rPr lang="en-US" altLang="zh-CN" sz="2400" dirty="0"/>
              <a:t>["</a:t>
            </a:r>
            <a:r>
              <a:rPr lang="en-US" altLang="zh-CN" sz="2400" dirty="0" err="1"/>
              <a:t>wuhan</a:t>
            </a:r>
            <a:r>
              <a:rPr lang="en-US" altLang="zh-CN" sz="2400" dirty="0"/>
              <a:t>",[2020,1]]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•</a:t>
            </a:r>
            <a:r>
              <a:rPr lang="en-US" altLang="zh-CN" sz="2400" dirty="0"/>
              <a:t> </a:t>
            </a:r>
            <a:r>
              <a:rPr lang="zh-CN" altLang="en-US" sz="2400" dirty="0"/>
              <a:t>创建：</a:t>
            </a:r>
            <a:r>
              <a:rPr lang="zh-CN" altLang="zh-CN" sz="2400" dirty="0"/>
              <a:t>通过方括号“</a:t>
            </a:r>
            <a:r>
              <a:rPr lang="en-US" altLang="zh-CN" sz="2400" dirty="0"/>
              <a:t>[]</a:t>
            </a:r>
            <a:r>
              <a:rPr lang="zh-CN" altLang="zh-CN" sz="2400" dirty="0"/>
              <a:t>”或函数</a:t>
            </a:r>
            <a:r>
              <a:rPr lang="en-US" altLang="zh-CN" sz="2400" dirty="0"/>
              <a:t>list()</a:t>
            </a:r>
            <a:r>
              <a:rPr lang="zh-CN" altLang="zh-CN" sz="2400" dirty="0"/>
              <a:t>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例：                     结果：</a:t>
            </a:r>
            <a:endParaRPr lang="en-US" altLang="zh-CN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5659" y="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5.2.1 </a:t>
            </a:r>
            <a:r>
              <a:rPr lang="zh-CN" altLang="en-US" b="1" dirty="0"/>
              <a:t>元组和列表定义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961072" y="4971157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list("hello")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096000" y="4908946"/>
            <a:ext cx="46634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400" kern="1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['h', 'e', 'l', 'l', 'o']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7268" y="5730803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[]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292305" y="5730802"/>
            <a:ext cx="457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[]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987268" y="4986750"/>
            <a:ext cx="2341213" cy="48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13464" y="5771575"/>
            <a:ext cx="664649" cy="420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13464" y="6284401"/>
            <a:ext cx="1178915" cy="420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13464" y="6243843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[1,2]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6356473" y="6276595"/>
            <a:ext cx="112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[1,2]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23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序列的通用操作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078181" y="2247220"/>
            <a:ext cx="77308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通用的序列操作包括</a:t>
            </a: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索引、切片、相加、相乘、成员资格检查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等，还有部分</a:t>
            </a:r>
            <a:r>
              <a:rPr lang="zh-CN" altLang="en-US" sz="2400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内置</a:t>
            </a:r>
            <a:r>
              <a:rPr lang="zh-CN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可用于确定</a:t>
            </a: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序列的长度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、找出</a:t>
            </a: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序列中最大和最小的元素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序列类型的通用操作对可变序列类型和不可变序列类型都是适用的</a:t>
            </a:r>
            <a:endParaRPr lang="en-US" altLang="zh-CN" sz="24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字符串和列表</a:t>
            </a:r>
            <a:r>
              <a:rPr lang="zh-CN" altLang="zh-CN" sz="24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各自有独特的操作指令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FF00-647E-4627-9B6C-A5CDC1F32200}">
  <ds:schemaRefs>
    <ds:schemaRef ds:uri="http://www.w3.org/XML/1998/namespace"/>
    <ds:schemaRef ds:uri="a4f35948-e619-41b3-aa29-22878b09cfd2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4907</Words>
  <Application>Microsoft Macintosh PowerPoint</Application>
  <PresentationFormat>Widescreen</PresentationFormat>
  <Paragraphs>523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等线</vt:lpstr>
      <vt:lpstr>微软雅黑</vt:lpstr>
      <vt:lpstr>宋体</vt:lpstr>
      <vt:lpstr>Arial</vt:lpstr>
      <vt:lpstr>Calibri</vt:lpstr>
      <vt:lpstr>Consolas</vt:lpstr>
      <vt:lpstr>Courier New</vt:lpstr>
      <vt:lpstr>Euphemia</vt:lpstr>
      <vt:lpstr>Plantagenet Cherokee</vt:lpstr>
      <vt:lpstr>Times New Roman</vt:lpstr>
      <vt:lpstr>Wingdings</vt:lpstr>
      <vt:lpstr>Academic Literature 16x9</vt:lpstr>
      <vt:lpstr>第5章 组合数据类型</vt:lpstr>
      <vt:lpstr>教学内容</vt:lpstr>
      <vt:lpstr>5.1 基本概念</vt:lpstr>
      <vt:lpstr>5.1 基本概念</vt:lpstr>
      <vt:lpstr>5.1 基本概念</vt:lpstr>
      <vt:lpstr>5.2 序列类型</vt:lpstr>
      <vt:lpstr>5.2.1 元组和列表定义</vt:lpstr>
      <vt:lpstr>PowerPoint Presentation</vt:lpstr>
      <vt:lpstr>5.2.2 序列的通用操作</vt:lpstr>
      <vt:lpstr>5.2.2 序列的通用操作</vt:lpstr>
      <vt:lpstr>5.2.2 序列的通用操作</vt:lpstr>
      <vt:lpstr>5.2.2 序列的通用操作</vt:lpstr>
      <vt:lpstr>5.2.2 序列的通用操作</vt:lpstr>
      <vt:lpstr>5.2.2 序列的通用操作</vt:lpstr>
      <vt:lpstr>5.2.2 序列的通用操作</vt:lpstr>
      <vt:lpstr>5.2.2 序列的通用操作：内置函数</vt:lpstr>
      <vt:lpstr>5.2.2 序列的通用操作：内置函数</vt:lpstr>
      <vt:lpstr>5.2.2 序列的通用操作：内置函数</vt:lpstr>
      <vt:lpstr>5.2.2 序列的通用操作</vt:lpstr>
      <vt:lpstr>5.2.2 序列的通用操作</vt:lpstr>
      <vt:lpstr>列表类型的概念</vt:lpstr>
      <vt:lpstr>5.2.3 列表操作</vt:lpstr>
      <vt:lpstr>5.2.3 列表操作</vt:lpstr>
      <vt:lpstr>5.2.3 列表操作</vt:lpstr>
      <vt:lpstr>5.2.3 列表操作</vt:lpstr>
      <vt:lpstr>5.2.3 列表操作</vt:lpstr>
      <vt:lpstr>5.2.3 列表操作</vt:lpstr>
      <vt:lpstr>5.2.4 列表推导式</vt:lpstr>
      <vt:lpstr>5.2.4 列表推导式</vt:lpstr>
      <vt:lpstr>5.2.4 列表推导式</vt:lpstr>
      <vt:lpstr>5.2.5 序列解包</vt:lpstr>
      <vt:lpstr>5.3 集合类型</vt:lpstr>
      <vt:lpstr>5.3.1 集合定义与创建</vt:lpstr>
      <vt:lpstr>集合操作</vt:lpstr>
      <vt:lpstr>集合类型操作</vt:lpstr>
      <vt:lpstr>5.3.2 集合操作</vt:lpstr>
      <vt:lpstr>5.3.2 集合操作</vt:lpstr>
      <vt:lpstr>5.3.2 集合操作</vt:lpstr>
      <vt:lpstr>5.4 映射类型</vt:lpstr>
      <vt:lpstr>5.4.1 字典定义与创建</vt:lpstr>
      <vt:lpstr>5.4.2 字典操作</vt:lpstr>
      <vt:lpstr>5.4.2 字典操作</vt:lpstr>
      <vt:lpstr>5.4.2 字典操作</vt:lpstr>
      <vt:lpstr>5.4.2 字典操作</vt:lpstr>
      <vt:lpstr>5.4.2 字典操作</vt:lpstr>
      <vt:lpstr>5.4.2 字典操作</vt:lpstr>
      <vt:lpstr> ——The end——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hu</dc:creator>
  <cp:lastModifiedBy>Hao Fan</cp:lastModifiedBy>
  <cp:revision>226</cp:revision>
  <dcterms:created xsi:type="dcterms:W3CDTF">2014-04-17T22:28:38Z</dcterms:created>
  <dcterms:modified xsi:type="dcterms:W3CDTF">2020-08-26T02:40:04Z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