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7" r:id="rId6"/>
    <p:sldId id="258" r:id="rId7"/>
    <p:sldId id="269" r:id="rId8"/>
    <p:sldId id="293" r:id="rId9"/>
    <p:sldId id="294" r:id="rId10"/>
    <p:sldId id="271" r:id="rId11"/>
    <p:sldId id="302" r:id="rId12"/>
    <p:sldId id="297" r:id="rId13"/>
    <p:sldId id="295" r:id="rId14"/>
    <p:sldId id="272" r:id="rId15"/>
    <p:sldId id="278" r:id="rId16"/>
    <p:sldId id="279" r:id="rId17"/>
    <p:sldId id="280" r:id="rId18"/>
    <p:sldId id="281" r:id="rId19"/>
    <p:sldId id="282" r:id="rId20"/>
    <p:sldId id="283" r:id="rId21"/>
    <p:sldId id="296" r:id="rId22"/>
    <p:sldId id="304" r:id="rId23"/>
    <p:sldId id="305" r:id="rId24"/>
    <p:sldId id="274" r:id="rId25"/>
    <p:sldId id="284" r:id="rId26"/>
    <p:sldId id="286" r:id="rId27"/>
    <p:sldId id="285" r:id="rId28"/>
    <p:sldId id="299" r:id="rId29"/>
    <p:sldId id="275" r:id="rId30"/>
    <p:sldId id="303" r:id="rId31"/>
    <p:sldId id="287" r:id="rId32"/>
    <p:sldId id="300" r:id="rId33"/>
    <p:sldId id="276" r:id="rId34"/>
    <p:sldId id="288" r:id="rId35"/>
    <p:sldId id="289" r:id="rId36"/>
    <p:sldId id="306" r:id="rId37"/>
    <p:sldId id="307" r:id="rId38"/>
    <p:sldId id="290" r:id="rId39"/>
    <p:sldId id="301" r:id="rId40"/>
    <p:sldId id="277" r:id="rId41"/>
    <p:sldId id="291" r:id="rId42"/>
    <p:sldId id="292" r:id="rId43"/>
    <p:sldId id="308" r:id="rId44"/>
    <p:sldId id="309" r:id="rId45"/>
    <p:sldId id="27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270" autoAdjust="0"/>
  </p:normalViewPr>
  <p:slideViewPr>
    <p:cSldViewPr snapToGrid="0" showGuides="1">
      <p:cViewPr varScale="1">
        <p:scale>
          <a:sx n="97" d="100"/>
          <a:sy n="97" d="100"/>
        </p:scale>
        <p:origin x="208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8/26/20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8/26/20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6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80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5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0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3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22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3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790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8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6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32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819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9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52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7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688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98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76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2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83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37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101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0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39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8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2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8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在使用函数时，只要按照函数定义的形式向函数传递必需的参数，就可以调用函数完成所需功能。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在使用函数时，只要按照函数定义的形式向函数传递必需的参数，就可以调用函数完成所需功能。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6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51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D9AE7-B410-0F41-9CF1-7EB2080B6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E5311-D21D-0F4C-8247-28A53E0B0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FD7FC35-76A9-A241-ACA0-06E04C76B33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TW" altLang="en-US" dirty="0"/>
              <a:t>章</a:t>
            </a:r>
            <a:br>
              <a:rPr lang="en-US" altLang="zh-CN" dirty="0"/>
            </a:br>
            <a:r>
              <a:rPr lang="zh-CN" altLang="en-US" dirty="0"/>
              <a:t>函数和代码复用</a:t>
            </a:r>
            <a:endParaRPr 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函数参数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参数：传入到函数的值。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形式参数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定义函数时，函数名后面圆括号中的变量，简称“形参”。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形参只在函数内部有效。</a:t>
            </a:r>
            <a:endParaRPr lang="en-US" altLang="zh-CN" sz="2000" dirty="0"/>
          </a:p>
          <a:p>
            <a:r>
              <a:rPr lang="zh-CN" altLang="en-US" dirty="0">
                <a:solidFill>
                  <a:srgbClr val="FF0000"/>
                </a:solidFill>
              </a:rPr>
              <a:t>实际参数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调用函数时，函数名后面括号中的变量，简称“实参”。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26F1C7-7BD9-44C1-93B6-41B8187D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05219"/>
              </p:ext>
            </p:extLst>
          </p:nvPr>
        </p:nvGraphicFramePr>
        <p:xfrm>
          <a:off x="1608986" y="4360813"/>
          <a:ext cx="7990447" cy="1944757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94475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PrintAll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(A):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定义打印全体成员函数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in A: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函数体为循环语句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L=[1,2,3]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定义列表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PrintAll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(L)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调用函数，打印列表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中的全体成员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2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4644183" y="3886200"/>
            <a:ext cx="1280491" cy="374453"/>
          </a:xfrm>
          <a:prstGeom prst="borderCallout2">
            <a:avLst>
              <a:gd name="adj1" fmla="val 114304"/>
              <a:gd name="adj2" fmla="val 7533"/>
              <a:gd name="adj3" fmla="val 209860"/>
              <a:gd name="adj4" fmla="val -51152"/>
              <a:gd name="adj5" fmla="val 211595"/>
              <a:gd name="adj6" fmla="val -8374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形式参数</a:t>
            </a:r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311422FF-491E-41DE-87DB-B89685F2EED3}"/>
              </a:ext>
            </a:extLst>
          </p:cNvPr>
          <p:cNvSpPr/>
          <p:nvPr/>
        </p:nvSpPr>
        <p:spPr>
          <a:xfrm>
            <a:off x="4527100" y="6407347"/>
            <a:ext cx="1280491" cy="374453"/>
          </a:xfrm>
          <a:prstGeom prst="borderCallout2">
            <a:avLst>
              <a:gd name="adj1" fmla="val 18749"/>
              <a:gd name="adj2" fmla="val -2817"/>
              <a:gd name="adj3" fmla="val -48492"/>
              <a:gd name="adj4" fmla="val -98759"/>
              <a:gd name="adj5" fmla="val -50297"/>
              <a:gd name="adj6" fmla="val -12927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实际参数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3D44E6-7145-4F8C-8F56-6A18961F940D}"/>
              </a:ext>
            </a:extLst>
          </p:cNvPr>
          <p:cNvSpPr/>
          <p:nvPr/>
        </p:nvSpPr>
        <p:spPr>
          <a:xfrm>
            <a:off x="9725832" y="5209372"/>
            <a:ext cx="755374" cy="102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 kern="100" dirty="0">
              <a:solidFill>
                <a:srgbClr val="FF0000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2400" kern="100" dirty="0">
              <a:solidFill>
                <a:srgbClr val="FF0000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2400" kern="100" dirty="0">
              <a:solidFill>
                <a:srgbClr val="FF0000"/>
              </a:solidFill>
              <a:effectLst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FD05B1D-6697-48DD-8D94-D908AF90A8E2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5167346" y="4260653"/>
            <a:ext cx="117083" cy="2146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8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函数参数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zh-CN" altLang="zh-CN" dirty="0"/>
              <a:t>函数</a:t>
            </a:r>
            <a:r>
              <a:rPr lang="zh-CN" altLang="en-US" dirty="0"/>
              <a:t>时</a:t>
            </a:r>
            <a:r>
              <a:rPr lang="zh-CN" altLang="zh-CN" dirty="0"/>
              <a:t>，只需知道如何传递正确的参数，以及函数将返回什么值，无需了解被封装在函数内部的复杂程序逻辑。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为函数提供不同的参数，可以实现对不同数据的处理。</a:t>
            </a:r>
            <a:endParaRPr lang="en-US" altLang="zh-CN" dirty="0"/>
          </a:p>
          <a:p>
            <a:r>
              <a:rPr lang="zh-CN" altLang="zh-CN" dirty="0"/>
              <a:t>函数的参数传递方式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</a:rPr>
              <a:t>位置参数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rgbClr val="FF0000"/>
                </a:solidFill>
              </a:rPr>
              <a:t>默认参数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rgbClr val="FF0000"/>
                </a:solidFill>
              </a:rPr>
              <a:t>命名参数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rgbClr val="FF0000"/>
                </a:solidFill>
              </a:rPr>
              <a:t>可变长参数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rgbClr val="FF0000"/>
                </a:solidFill>
              </a:rPr>
              <a:t>关键字参数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dirty="0"/>
              <a:t>定义函数时</a:t>
            </a:r>
            <a:r>
              <a:rPr lang="zh-CN" altLang="en-US" dirty="0"/>
              <a:t>，</a:t>
            </a:r>
            <a:r>
              <a:rPr lang="zh-CN" altLang="zh-CN" dirty="0"/>
              <a:t>以上几种参数可以组合使用。注意，参数定义的顺序必须是：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位置参数</a:t>
            </a:r>
            <a:r>
              <a:rPr lang="en-US" altLang="zh-CN" sz="2000" dirty="0"/>
              <a:t> -&gt; </a:t>
            </a:r>
            <a:r>
              <a:rPr lang="zh-CN" altLang="zh-CN" sz="2000" dirty="0"/>
              <a:t>默认参数</a:t>
            </a:r>
            <a:r>
              <a:rPr lang="en-US" altLang="zh-CN" sz="2000" dirty="0"/>
              <a:t>/</a:t>
            </a:r>
            <a:r>
              <a:rPr lang="zh-CN" altLang="zh-CN" sz="2000" dirty="0"/>
              <a:t>命名参数</a:t>
            </a:r>
            <a:r>
              <a:rPr lang="en-US" altLang="zh-CN" sz="2000" dirty="0"/>
              <a:t> -&gt; </a:t>
            </a:r>
            <a:r>
              <a:rPr lang="zh-CN" altLang="zh-CN" sz="2000" dirty="0"/>
              <a:t>可变参数</a:t>
            </a:r>
            <a:r>
              <a:rPr lang="en-US" altLang="zh-CN" sz="2000" dirty="0"/>
              <a:t> -&gt; </a:t>
            </a:r>
            <a:r>
              <a:rPr lang="zh-CN" altLang="zh-CN" sz="2000" dirty="0"/>
              <a:t>关键字参数。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4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位置参数：</a:t>
            </a:r>
            <a:r>
              <a:rPr lang="zh-CN" altLang="zh-CN" dirty="0"/>
              <a:t>按照位置顺序从左至右匹配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/>
              <a:t>位置参数指调用函数时</a:t>
            </a:r>
            <a:r>
              <a:rPr lang="zh-CN" altLang="zh-CN" dirty="0">
                <a:solidFill>
                  <a:srgbClr val="FF0000"/>
                </a:solidFill>
              </a:rPr>
              <a:t>根据函数定义的参数位置来传递参数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传入的几个参数值会按照位置顺序，</a:t>
            </a:r>
            <a:r>
              <a:rPr lang="zh-CN" altLang="zh-CN" dirty="0">
                <a:solidFill>
                  <a:srgbClr val="FF0000"/>
                </a:solidFill>
              </a:rPr>
              <a:t>从左至右依次</a:t>
            </a:r>
            <a:r>
              <a:rPr lang="zh-CN" altLang="en-US" dirty="0">
                <a:solidFill>
                  <a:srgbClr val="FF0000"/>
                </a:solidFill>
              </a:rPr>
              <a:t>赋值</a:t>
            </a:r>
            <a:r>
              <a:rPr lang="zh-CN" altLang="zh-CN" dirty="0"/>
              <a:t>给对应参数。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位置参数是函数调用中</a:t>
            </a:r>
            <a:r>
              <a:rPr lang="zh-CN" altLang="zh-CN" dirty="0">
                <a:solidFill>
                  <a:srgbClr val="FF0000"/>
                </a:solidFill>
              </a:rPr>
              <a:t>最常见的参数传递类型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举例：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E02B20-212F-4109-A01F-BC7BDED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4852"/>
              </p:ext>
            </p:extLst>
          </p:nvPr>
        </p:nvGraphicFramePr>
        <p:xfrm>
          <a:off x="1378635" y="3717387"/>
          <a:ext cx="9233218" cy="1389185"/>
        </p:xfrm>
        <a:graphic>
          <a:graphicData uri="http://schemas.openxmlformats.org/drawingml/2006/table">
            <a:tbl>
              <a:tblPr firstRow="1" firstCol="1" bandRow="1"/>
              <a:tblGrid>
                <a:gridCol w="9233218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3891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i(x, n):            #</a:t>
                      </a:r>
                      <a:r>
                        <a:rPr 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定义一个求幂函数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return x**n         #</a:t>
                      </a:r>
                      <a:r>
                        <a:rPr 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均为位置参数，按从左至右顺序匹配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i(2, 10)                  #</a:t>
                      </a:r>
                      <a:r>
                        <a:rPr 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传递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个参数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8DD650-C62D-4949-9A86-55079498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2605"/>
              </p:ext>
            </p:extLst>
          </p:nvPr>
        </p:nvGraphicFramePr>
        <p:xfrm>
          <a:off x="1378635" y="5505474"/>
          <a:ext cx="9233218" cy="560558"/>
        </p:xfrm>
        <a:graphic>
          <a:graphicData uri="http://schemas.openxmlformats.org/drawingml/2006/table">
            <a:tbl>
              <a:tblPr firstRow="1" firstCol="1" bandRow="1"/>
              <a:tblGrid>
                <a:gridCol w="9233218">
                  <a:extLst>
                    <a:ext uri="{9D8B030D-6E8A-4147-A177-3AD203B41FA5}">
                      <a16:colId xmlns:a16="http://schemas.microsoft.com/office/drawing/2014/main" val="456386931"/>
                    </a:ext>
                  </a:extLst>
                </a:gridCol>
              </a:tblGrid>
              <a:tr h="560558"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i(2)                       #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传递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个参数</a:t>
                      </a:r>
                      <a:endParaRPr lang="en-US" altLang="zh-CN" sz="2000" kern="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3965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5384A80-128E-4598-9481-4A64A9A4F712}"/>
              </a:ext>
            </a:extLst>
          </p:cNvPr>
          <p:cNvSpPr txBox="1"/>
          <p:nvPr/>
        </p:nvSpPr>
        <p:spPr>
          <a:xfrm>
            <a:off x="1378634" y="51213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1024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DDFA6-663A-429B-B639-C9A7E36F979D}"/>
              </a:ext>
            </a:extLst>
          </p:cNvPr>
          <p:cNvSpPr txBox="1"/>
          <p:nvPr/>
        </p:nvSpPr>
        <p:spPr>
          <a:xfrm>
            <a:off x="1378634" y="6080817"/>
            <a:ext cx="765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······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Mi() missing 1 required positional argument: 'n'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3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默认参数：为没有传入值的参数定义参数值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zh-CN" altLang="zh-CN" dirty="0"/>
              <a:t>调用函数时，如果某个参数具有默认值，则可以不向函数传递该参数，这时函数将使用声明函数时为该参数设置的默认值。</a:t>
            </a:r>
            <a:endParaRPr lang="en-US" altLang="zh-CN" dirty="0"/>
          </a:p>
          <a:p>
            <a:r>
              <a:rPr lang="zh-CN" altLang="zh-CN" dirty="0"/>
              <a:t>声明一个具有默认值参数的函数形式如下：</a:t>
            </a:r>
          </a:p>
          <a:p>
            <a:pPr marL="2743200" lvl="6" indent="0">
              <a:lnSpc>
                <a:spcPct val="150000"/>
              </a:lnSpc>
              <a:buNone/>
            </a:pPr>
            <a:r>
              <a:rPr lang="en-US" altLang="zh-CN" sz="2000" dirty="0"/>
              <a:t>def </a:t>
            </a:r>
            <a:r>
              <a:rPr lang="zh-CN" altLang="zh-CN" sz="2000" dirty="0"/>
              <a:t>函数名（</a:t>
            </a:r>
            <a:r>
              <a:rPr lang="zh-CN" altLang="zh-CN" sz="2000" dirty="0">
                <a:solidFill>
                  <a:srgbClr val="FF0000"/>
                </a:solidFill>
              </a:rPr>
              <a:t>参数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zh-CN" altLang="zh-CN" sz="2000" dirty="0">
                <a:solidFill>
                  <a:srgbClr val="FF0000"/>
                </a:solidFill>
              </a:rPr>
              <a:t>默认值</a:t>
            </a:r>
            <a:r>
              <a:rPr lang="zh-CN" altLang="zh-CN" sz="2000" dirty="0"/>
              <a:t>）：</a:t>
            </a:r>
          </a:p>
          <a:p>
            <a:pPr marL="2743200" lvl="6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函数语句 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举例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E02B20-212F-4109-A01F-BC7BDED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26806"/>
              </p:ext>
            </p:extLst>
          </p:nvPr>
        </p:nvGraphicFramePr>
        <p:xfrm>
          <a:off x="2141436" y="4287271"/>
          <a:ext cx="8784162" cy="1389185"/>
        </p:xfrm>
        <a:graphic>
          <a:graphicData uri="http://schemas.openxmlformats.org/drawingml/2006/table">
            <a:tbl>
              <a:tblPr firstRow="1" firstCol="1" bandRow="1"/>
              <a:tblGrid>
                <a:gridCol w="8784162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3891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(x=5)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函数，参数默认值设为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return x**3      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 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调用函数，计算默认参数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的立方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8DD650-C62D-4949-9A86-55079498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69682"/>
              </p:ext>
            </p:extLst>
          </p:nvPr>
        </p:nvGraphicFramePr>
        <p:xfrm>
          <a:off x="2122412" y="6027149"/>
          <a:ext cx="8784161" cy="560558"/>
        </p:xfrm>
        <a:graphic>
          <a:graphicData uri="http://schemas.openxmlformats.org/drawingml/2006/table">
            <a:tbl>
              <a:tblPr firstRow="1" firstCol="1" bandRow="1"/>
              <a:tblGrid>
                <a:gridCol w="8784161">
                  <a:extLst>
                    <a:ext uri="{9D8B030D-6E8A-4147-A177-3AD203B41FA5}">
                      <a16:colId xmlns:a16="http://schemas.microsoft.com/office/drawing/2014/main" val="456386931"/>
                    </a:ext>
                  </a:extLst>
                </a:gridCol>
              </a:tblGrid>
              <a:tr h="560558"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(2)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调用函数，计算输入参数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的立方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3965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5384A80-128E-4598-9481-4A64A9A4F712}"/>
              </a:ext>
            </a:extLst>
          </p:cNvPr>
          <p:cNvSpPr txBox="1"/>
          <p:nvPr/>
        </p:nvSpPr>
        <p:spPr>
          <a:xfrm>
            <a:off x="2122412" y="5676220"/>
            <a:ext cx="57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DDFA6-663A-429B-B639-C9A7E36F979D}"/>
              </a:ext>
            </a:extLst>
          </p:cNvPr>
          <p:cNvSpPr txBox="1"/>
          <p:nvPr/>
        </p:nvSpPr>
        <p:spPr>
          <a:xfrm>
            <a:off x="2141436" y="655927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默认参数：为没有传入值的参数定义参数值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举例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E02B20-212F-4109-A01F-BC7BDED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69573"/>
              </p:ext>
            </p:extLst>
          </p:nvPr>
        </p:nvGraphicFramePr>
        <p:xfrm>
          <a:off x="1233717" y="2168126"/>
          <a:ext cx="9281883" cy="1658286"/>
        </p:xfrm>
        <a:graphic>
          <a:graphicData uri="http://schemas.openxmlformats.org/drawingml/2006/table">
            <a:tbl>
              <a:tblPr firstRow="1" firstCol="1" bandRow="1"/>
              <a:tblGrid>
                <a:gridCol w="9281883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6582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(x=1, y=2, z=3):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参数设置默认值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return (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x+y-z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)**3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(0)    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向参数传递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个值，是传递给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8DD650-C62D-4949-9A86-55079498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20399"/>
              </p:ext>
            </p:extLst>
          </p:nvPr>
        </p:nvGraphicFramePr>
        <p:xfrm>
          <a:off x="1233717" y="4291721"/>
          <a:ext cx="9281883" cy="560558"/>
        </p:xfrm>
        <a:graphic>
          <a:graphicData uri="http://schemas.openxmlformats.org/drawingml/2006/table">
            <a:tbl>
              <a:tblPr firstRow="1" firstCol="1" bandRow="1"/>
              <a:tblGrid>
                <a:gridCol w="9281883">
                  <a:extLst>
                    <a:ext uri="{9D8B030D-6E8A-4147-A177-3AD203B41FA5}">
                      <a16:colId xmlns:a16="http://schemas.microsoft.com/office/drawing/2014/main" val="456386931"/>
                    </a:ext>
                  </a:extLst>
                </a:gridCol>
              </a:tblGrid>
              <a:tr h="560558"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en-US" altLang="zh-CN" sz="2000" kern="100" dirty="0"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(3,3)   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向参数传递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个值，是传递给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3965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5384A80-128E-4598-9481-4A64A9A4F712}"/>
              </a:ext>
            </a:extLst>
          </p:cNvPr>
          <p:cNvSpPr txBox="1"/>
          <p:nvPr/>
        </p:nvSpPr>
        <p:spPr>
          <a:xfrm>
            <a:off x="1159135" y="38862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DDFA6-663A-429B-B639-C9A7E36F979D}"/>
              </a:ext>
            </a:extLst>
          </p:cNvPr>
          <p:cNvSpPr txBox="1"/>
          <p:nvPr/>
        </p:nvSpPr>
        <p:spPr>
          <a:xfrm>
            <a:off x="1201615" y="49086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27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976B3CE-6919-4E3C-B51B-C3632B923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67701"/>
              </p:ext>
            </p:extLst>
          </p:nvPr>
        </p:nvGraphicFramePr>
        <p:xfrm>
          <a:off x="1233717" y="5317105"/>
          <a:ext cx="9281883" cy="560558"/>
        </p:xfrm>
        <a:graphic>
          <a:graphicData uri="http://schemas.openxmlformats.org/drawingml/2006/table">
            <a:tbl>
              <a:tblPr firstRow="1" firstCol="1" bandRow="1"/>
              <a:tblGrid>
                <a:gridCol w="9281883">
                  <a:extLst>
                    <a:ext uri="{9D8B030D-6E8A-4147-A177-3AD203B41FA5}">
                      <a16:colId xmlns:a16="http://schemas.microsoft.com/office/drawing/2014/main" val="456386931"/>
                    </a:ext>
                  </a:extLst>
                </a:gridCol>
              </a:tblGrid>
              <a:tr h="560558"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en-US" altLang="zh-CN" sz="2000" kern="100" dirty="0"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 , , 5)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错误传递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3965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304A3E3-732C-4556-8F62-DFE0E25649A5}"/>
              </a:ext>
            </a:extLst>
          </p:cNvPr>
          <p:cNvSpPr txBox="1"/>
          <p:nvPr/>
        </p:nvSpPr>
        <p:spPr>
          <a:xfrm>
            <a:off x="1233717" y="5916831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······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SyntaxError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invalid syntax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AD2B6BB7-2A8B-4DAD-9335-39DA1C094197}"/>
              </a:ext>
            </a:extLst>
          </p:cNvPr>
          <p:cNvSpPr/>
          <p:nvPr/>
        </p:nvSpPr>
        <p:spPr>
          <a:xfrm>
            <a:off x="9241083" y="1886432"/>
            <a:ext cx="2806667" cy="2870235"/>
          </a:xfrm>
          <a:prstGeom prst="wedgeRoundRectCallout">
            <a:avLst>
              <a:gd name="adj1" fmla="val -43843"/>
              <a:gd name="adj2" fmla="val 64072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/>
              <a:t>传递参数是按照声明函数时定义的</a:t>
            </a:r>
            <a:r>
              <a:rPr lang="zh-CN" altLang="en-US" dirty="0">
                <a:solidFill>
                  <a:srgbClr val="FF0000"/>
                </a:solidFill>
              </a:rPr>
              <a:t>参数的顺序依次传递</a:t>
            </a:r>
            <a:r>
              <a:rPr lang="zh-CN" altLang="en-US" dirty="0"/>
              <a:t>的。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/>
              <a:t>若在调用函数时</a:t>
            </a:r>
            <a:r>
              <a:rPr lang="zh-CN" altLang="en-US" dirty="0">
                <a:solidFill>
                  <a:srgbClr val="FF0000"/>
                </a:solidFill>
              </a:rPr>
              <a:t>使用“，”表示向最后一个参数传递值，则会引发错误。</a:t>
            </a:r>
          </a:p>
        </p:txBody>
      </p:sp>
    </p:spTree>
    <p:extLst>
      <p:ext uri="{BB962C8B-B14F-4D97-AF65-F5344CB8AC3E}">
        <p14:creationId xmlns:p14="http://schemas.microsoft.com/office/powerpoint/2010/main" val="318221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命名参数：按照参数名传递值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命名参数</a:t>
            </a:r>
            <a:r>
              <a:rPr lang="zh-CN" altLang="zh-CN" dirty="0"/>
              <a:t>传递方式调用函数</a:t>
            </a:r>
            <a:r>
              <a:rPr lang="zh-CN" altLang="en-US" dirty="0"/>
              <a:t>，</a:t>
            </a:r>
            <a:r>
              <a:rPr lang="zh-CN" altLang="zh-CN" dirty="0"/>
              <a:t>语法格式类似于设置参数的默认值，要在调用函数名后的圆括号里为函数的所有</a:t>
            </a:r>
            <a:r>
              <a:rPr lang="zh-CN" altLang="zh-CN" dirty="0">
                <a:solidFill>
                  <a:srgbClr val="FF0000"/>
                </a:solidFill>
              </a:rPr>
              <a:t>参数赋值</a:t>
            </a:r>
            <a:r>
              <a:rPr lang="zh-CN" altLang="zh-CN" dirty="0"/>
              <a:t>，赋值的顺序</a:t>
            </a:r>
            <a:r>
              <a:rPr lang="zh-CN" altLang="zh-CN" dirty="0">
                <a:solidFill>
                  <a:srgbClr val="FF0000"/>
                </a:solidFill>
              </a:rPr>
              <a:t>不必按照</a:t>
            </a:r>
            <a:r>
              <a:rPr lang="zh-CN" altLang="zh-CN" dirty="0"/>
              <a:t>函数声明时的参数顺序。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按顺序传递的参数要位于按参数名传递的参数之前，且不能有重复情况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举例：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E02B20-212F-4109-A01F-BC7BDED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53662"/>
              </p:ext>
            </p:extLst>
          </p:nvPr>
        </p:nvGraphicFramePr>
        <p:xfrm>
          <a:off x="2088320" y="3402836"/>
          <a:ext cx="8848208" cy="1304779"/>
        </p:xfrm>
        <a:graphic>
          <a:graphicData uri="http://schemas.openxmlformats.org/drawingml/2006/table">
            <a:tbl>
              <a:tblPr firstRow="1" firstCol="1" bandRow="1"/>
              <a:tblGrid>
                <a:gridCol w="8848208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30477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mysum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(x, y, z):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</a:t>
                      </a: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mysum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求和函数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x+y+z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mysum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(1, z=3, y=2)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同时使用位置参数与命名参数进行传递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8DD650-C62D-4949-9A86-55079498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79563"/>
              </p:ext>
            </p:extLst>
          </p:nvPr>
        </p:nvGraphicFramePr>
        <p:xfrm>
          <a:off x="2088319" y="5021514"/>
          <a:ext cx="8848208" cy="575343"/>
        </p:xfrm>
        <a:graphic>
          <a:graphicData uri="http://schemas.openxmlformats.org/drawingml/2006/table">
            <a:tbl>
              <a:tblPr firstRow="1" firstCol="1" bandRow="1"/>
              <a:tblGrid>
                <a:gridCol w="8848208">
                  <a:extLst>
                    <a:ext uri="{9D8B030D-6E8A-4147-A177-3AD203B41FA5}">
                      <a16:colId xmlns:a16="http://schemas.microsoft.com/office/drawing/2014/main" val="456386931"/>
                    </a:ext>
                  </a:extLst>
                </a:gridCol>
              </a:tblGrid>
              <a:tr h="575343"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mysum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(z=3, y=2, 1)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错误传递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3965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5384A80-128E-4598-9481-4A64A9A4F712}"/>
              </a:ext>
            </a:extLst>
          </p:cNvPr>
          <p:cNvSpPr txBox="1"/>
          <p:nvPr/>
        </p:nvSpPr>
        <p:spPr>
          <a:xfrm>
            <a:off x="2020084" y="46728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DDFA6-663A-429B-B639-C9A7E36F979D}"/>
              </a:ext>
            </a:extLst>
          </p:cNvPr>
          <p:cNvSpPr txBox="1"/>
          <p:nvPr/>
        </p:nvSpPr>
        <p:spPr>
          <a:xfrm>
            <a:off x="1968726" y="5536343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SyntaxError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positional argument follows keyword argument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B11A22-A9A8-4CE1-8C04-D7219FB61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10355"/>
              </p:ext>
            </p:extLst>
          </p:nvPr>
        </p:nvGraphicFramePr>
        <p:xfrm>
          <a:off x="2088319" y="5910756"/>
          <a:ext cx="8848208" cy="575343"/>
        </p:xfrm>
        <a:graphic>
          <a:graphicData uri="http://schemas.openxmlformats.org/drawingml/2006/table">
            <a:tbl>
              <a:tblPr firstRow="1" firstCol="1" bandRow="1"/>
              <a:tblGrid>
                <a:gridCol w="8848208">
                  <a:extLst>
                    <a:ext uri="{9D8B030D-6E8A-4147-A177-3AD203B41FA5}">
                      <a16:colId xmlns:a16="http://schemas.microsoft.com/office/drawing/2014/main" val="456386931"/>
                    </a:ext>
                  </a:extLst>
                </a:gridCol>
              </a:tblGrid>
              <a:tr h="575343"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mysum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(5, z=6, x=7)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错误传递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3965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208D717-0D35-461B-B244-C58578BD919D}"/>
              </a:ext>
            </a:extLst>
          </p:cNvPr>
          <p:cNvSpPr txBox="1"/>
          <p:nvPr/>
        </p:nvSpPr>
        <p:spPr>
          <a:xfrm>
            <a:off x="1968725" y="6458541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mysum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 got multiple values for argument 'x'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5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可变长参数：收集任意多基于位置或关键字的参数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/>
              <a:t>可变长参数</a:t>
            </a:r>
            <a:r>
              <a:rPr lang="zh-CN" altLang="en-US" dirty="0"/>
              <a:t>的</a:t>
            </a:r>
            <a:r>
              <a:rPr lang="zh-CN" altLang="zh-CN" dirty="0"/>
              <a:t>所有参数都保存在一个</a:t>
            </a:r>
            <a:r>
              <a:rPr lang="zh-CN" altLang="zh-CN" dirty="0">
                <a:solidFill>
                  <a:srgbClr val="FF0000"/>
                </a:solidFill>
              </a:rPr>
              <a:t>元组</a:t>
            </a:r>
            <a:r>
              <a:rPr lang="zh-CN" altLang="zh-CN" dirty="0"/>
              <a:t>里，在函数中可以</a:t>
            </a:r>
            <a:r>
              <a:rPr lang="zh-CN" altLang="zh-CN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zh-CN" dirty="0">
                <a:solidFill>
                  <a:srgbClr val="FF0000"/>
                </a:solidFill>
              </a:rPr>
              <a:t>循环</a:t>
            </a:r>
            <a:r>
              <a:rPr lang="zh-CN" altLang="zh-CN" dirty="0"/>
              <a:t>来处理。</a:t>
            </a:r>
            <a:endParaRPr lang="en-US" altLang="zh-CN" dirty="0"/>
          </a:p>
          <a:p>
            <a:r>
              <a:rPr lang="zh-CN" altLang="zh-CN" dirty="0"/>
              <a:t>声明一个具有可变长参数的函数形式</a:t>
            </a:r>
            <a:r>
              <a:rPr lang="zh-CN" altLang="en-US" dirty="0"/>
              <a:t>为</a:t>
            </a:r>
            <a:r>
              <a:rPr lang="zh-CN" altLang="zh-CN" dirty="0"/>
              <a:t>：</a:t>
            </a:r>
          </a:p>
          <a:p>
            <a:pPr marL="2743200" lvl="6" indent="0">
              <a:lnSpc>
                <a:spcPct val="150000"/>
              </a:lnSpc>
              <a:buNone/>
            </a:pPr>
            <a:r>
              <a:rPr lang="en-US" altLang="zh-CN" sz="2000" dirty="0"/>
              <a:t>def </a:t>
            </a:r>
            <a:r>
              <a:rPr lang="zh-CN" altLang="zh-CN" sz="2000" dirty="0"/>
              <a:t>函数名（</a:t>
            </a:r>
            <a:r>
              <a:rPr lang="zh-CN" altLang="en-US" sz="2000" dirty="0">
                <a:solidFill>
                  <a:srgbClr val="FF0000"/>
                </a:solidFill>
              </a:rPr>
              <a:t>*</a:t>
            </a:r>
            <a:r>
              <a:rPr lang="zh-CN" altLang="zh-CN" sz="2000" dirty="0">
                <a:solidFill>
                  <a:srgbClr val="FF0000"/>
                </a:solidFill>
              </a:rPr>
              <a:t>参数</a:t>
            </a:r>
            <a:r>
              <a:rPr lang="zh-CN" altLang="zh-CN" sz="2000" dirty="0"/>
              <a:t>）：</a:t>
            </a:r>
          </a:p>
          <a:p>
            <a:pPr marL="2743200" lvl="6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函数语句 </a:t>
            </a:r>
            <a:endParaRPr lang="en-US" altLang="zh-CN" sz="2000" dirty="0"/>
          </a:p>
          <a:p>
            <a:r>
              <a:rPr lang="zh-CN" altLang="zh-CN" dirty="0"/>
              <a:t>一般</a:t>
            </a:r>
            <a:r>
              <a:rPr lang="zh-CN" altLang="en-US" dirty="0"/>
              <a:t>而言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可变长参数</a:t>
            </a:r>
            <a:r>
              <a:rPr lang="zh-CN" altLang="en-US" dirty="0">
                <a:solidFill>
                  <a:srgbClr val="FF0000"/>
                </a:solidFill>
              </a:rPr>
              <a:t>出现</a:t>
            </a:r>
            <a:r>
              <a:rPr lang="zh-CN" altLang="zh-CN" dirty="0">
                <a:solidFill>
                  <a:srgbClr val="FF0000"/>
                </a:solidFill>
              </a:rPr>
              <a:t>在形参列表的末尾</a:t>
            </a:r>
            <a:r>
              <a:rPr lang="zh-CN" altLang="zh-CN" dirty="0"/>
              <a:t>，收集传递给函数的所有剩余输入参数。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举例：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E02B20-212F-4109-A01F-BC7BDED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35805"/>
              </p:ext>
            </p:extLst>
          </p:nvPr>
        </p:nvGraphicFramePr>
        <p:xfrm>
          <a:off x="1804321" y="4392040"/>
          <a:ext cx="8583357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58335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28443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mylist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(*list):               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定义一个可变长参数的函数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L=[]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for </a:t>
                      </a: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in list: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循环处理参数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L.extend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将所有参数中的列表合并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return 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5384A80-128E-4598-9481-4A64A9A4F712}"/>
              </a:ext>
            </a:extLst>
          </p:cNvPr>
          <p:cNvSpPr txBox="1"/>
          <p:nvPr/>
        </p:nvSpPr>
        <p:spPr>
          <a:xfrm>
            <a:off x="10361050" y="632544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[1,2,3,4,5,6]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912BF71-AFE0-4C56-AF27-8D40CABBD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59485"/>
              </p:ext>
            </p:extLst>
          </p:nvPr>
        </p:nvGraphicFramePr>
        <p:xfrm>
          <a:off x="1804321" y="6048843"/>
          <a:ext cx="8583357" cy="695307"/>
        </p:xfrm>
        <a:graphic>
          <a:graphicData uri="http://schemas.openxmlformats.org/drawingml/2006/table">
            <a:tbl>
              <a:tblPr firstRow="1" firstCol="1" bandRow="1"/>
              <a:tblGrid>
                <a:gridCol w="858335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6953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a, b=[1,2,3], [4,5,6]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定义列表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mylist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                        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调用函数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，传递两个参数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58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关键字参数：通过参数名进行匹配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关键字参数允许传入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zh-CN" dirty="0">
                <a:solidFill>
                  <a:srgbClr val="FF0000"/>
                </a:solidFill>
              </a:rPr>
              <a:t>个或任意个含参数名的参数</a:t>
            </a:r>
            <a:r>
              <a:rPr lang="zh-CN" altLang="zh-CN" dirty="0"/>
              <a:t>，这些关键字参数在函数内部自动组装为一个</a:t>
            </a:r>
            <a:r>
              <a:rPr lang="zh-CN" altLang="zh-CN" dirty="0">
                <a:solidFill>
                  <a:srgbClr val="FF0000"/>
                </a:solidFill>
              </a:rPr>
              <a:t>字典</a:t>
            </a:r>
            <a:r>
              <a:rPr lang="zh-CN" altLang="zh-CN" dirty="0"/>
              <a:t>，使用</a:t>
            </a:r>
            <a:r>
              <a:rPr lang="en-US" altLang="zh-CN" dirty="0"/>
              <a:t>name=value</a:t>
            </a:r>
            <a:r>
              <a:rPr lang="zh-CN" altLang="zh-CN" dirty="0"/>
              <a:t>的语法。</a:t>
            </a:r>
            <a:endParaRPr lang="en-US" altLang="zh-CN" dirty="0"/>
          </a:p>
          <a:p>
            <a:pPr algn="just">
              <a:lnSpc>
                <a:spcPct val="100000"/>
              </a:lnSpc>
            </a:pPr>
            <a:r>
              <a:rPr lang="zh-CN" altLang="zh-CN" dirty="0"/>
              <a:t>声明一个具有关键字参数的函数形式如下：</a:t>
            </a:r>
          </a:p>
          <a:p>
            <a:pPr marL="2743200" lvl="6" indent="0" algn="just">
              <a:lnSpc>
                <a:spcPct val="150000"/>
              </a:lnSpc>
              <a:buNone/>
            </a:pPr>
            <a:r>
              <a:rPr lang="en-US" altLang="zh-CN" sz="2000" dirty="0"/>
              <a:t>def </a:t>
            </a:r>
            <a:r>
              <a:rPr lang="zh-CN" altLang="zh-CN" sz="2000" dirty="0"/>
              <a:t>函数名（</a:t>
            </a:r>
            <a:r>
              <a:rPr lang="zh-CN" altLang="en-US" sz="2000" dirty="0">
                <a:solidFill>
                  <a:srgbClr val="FF0000"/>
                </a:solidFill>
              </a:rPr>
              <a:t>**</a:t>
            </a:r>
            <a:r>
              <a:rPr lang="zh-CN" altLang="zh-CN" sz="2000" dirty="0">
                <a:solidFill>
                  <a:srgbClr val="FF0000"/>
                </a:solidFill>
              </a:rPr>
              <a:t>参数</a:t>
            </a:r>
            <a:r>
              <a:rPr lang="zh-CN" altLang="zh-CN" sz="2000" dirty="0"/>
              <a:t>）：</a:t>
            </a:r>
          </a:p>
          <a:p>
            <a:pPr marL="2743200" lvl="6" indent="0" algn="just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函数语句 </a:t>
            </a:r>
            <a:endParaRPr lang="en-US" altLang="zh-CN" sz="2000" dirty="0"/>
          </a:p>
          <a:p>
            <a:pPr algn="just">
              <a:lnSpc>
                <a:spcPct val="100000"/>
              </a:lnSpc>
            </a:pPr>
            <a:r>
              <a:rPr lang="zh-CN" altLang="zh-CN" dirty="0"/>
              <a:t>可</a:t>
            </a:r>
            <a:r>
              <a:rPr lang="zh-CN" altLang="zh-CN" dirty="0">
                <a:solidFill>
                  <a:srgbClr val="FF0000"/>
                </a:solidFill>
              </a:rPr>
              <a:t>扩展函数的功能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 dirty="0"/>
              <a:t>举例：</a:t>
            </a:r>
            <a:endParaRPr lang="en-US" altLang="zh-CN" dirty="0"/>
          </a:p>
          <a:p>
            <a:pPr algn="just">
              <a:lnSpc>
                <a:spcPct val="100000"/>
              </a:lnSpc>
            </a:pPr>
            <a:endParaRPr lang="en-US" altLang="zh-CN" dirty="0"/>
          </a:p>
          <a:p>
            <a:pPr algn="just">
              <a:lnSpc>
                <a:spcPct val="100000"/>
              </a:lnSpc>
            </a:pPr>
            <a:endParaRPr lang="en-US" altLang="zh-CN" dirty="0"/>
          </a:p>
          <a:p>
            <a:pPr algn="just">
              <a:lnSpc>
                <a:spcPct val="100000"/>
              </a:lnSpc>
            </a:pPr>
            <a:endParaRPr lang="en-US" altLang="zh-CN" dirty="0"/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/>
          </a:p>
          <a:p>
            <a:pPr algn="just">
              <a:lnSpc>
                <a:spcPct val="100000"/>
              </a:lnSpc>
            </a:pP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1E58A25-5B98-4640-B6B9-A87086E54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28801"/>
              </p:ext>
            </p:extLst>
          </p:nvPr>
        </p:nvGraphicFramePr>
        <p:xfrm>
          <a:off x="1827233" y="4806317"/>
          <a:ext cx="9258349" cy="1686605"/>
        </p:xfrm>
        <a:graphic>
          <a:graphicData uri="http://schemas.openxmlformats.org/drawingml/2006/table">
            <a:tbl>
              <a:tblPr firstRow="1" firstCol="1" bandRow="1"/>
              <a:tblGrid>
                <a:gridCol w="9258349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6866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定义一个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含一个关键字参数</a:t>
                      </a:r>
                      <a:endParaRPr lang="en-US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person(name, age, **kw）:</a:t>
                      </a:r>
                      <a:endParaRPr lang="zh-CN" altLang="en-US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 ('name:', name, 'age:', age, 'other:', kw)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person('Bob',</a:t>
                      </a: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27,Gender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 'M', city= 'NY')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调用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9EEFCE9-B3B8-4FAC-8C2C-3C752A574CCA}"/>
              </a:ext>
            </a:extLst>
          </p:cNvPr>
          <p:cNvSpPr txBox="1"/>
          <p:nvPr/>
        </p:nvSpPr>
        <p:spPr>
          <a:xfrm>
            <a:off x="1722890" y="6492922"/>
            <a:ext cx="74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name: Bob age: 27 other: { 'Gender': 'M', 'city': 'NY'}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函数的返回值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函数在被主程序调用以后，会执行函数体中的语句，并向主程序返回所取得的运算结果，即</a:t>
            </a:r>
            <a:r>
              <a:rPr lang="zh-CN" altLang="zh-CN" dirty="0">
                <a:solidFill>
                  <a:srgbClr val="FF0000"/>
                </a:solidFill>
              </a:rPr>
              <a:t>函数的返回值</a:t>
            </a:r>
            <a:r>
              <a:rPr lang="zh-CN" altLang="zh-CN" dirty="0"/>
              <a:t>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zh-CN" dirty="0"/>
              <a:t>通过执行</a:t>
            </a:r>
            <a:r>
              <a:rPr lang="en-US" altLang="zh-CN" dirty="0"/>
              <a:t>return</a:t>
            </a:r>
            <a:r>
              <a:rPr lang="zh-CN" altLang="zh-CN" dirty="0"/>
              <a:t>语句，函数将返回值返回给主程序，让</a:t>
            </a:r>
            <a:r>
              <a:rPr lang="zh-CN" altLang="en-US" dirty="0"/>
              <a:t>其</a:t>
            </a:r>
            <a:r>
              <a:rPr lang="zh-CN" altLang="zh-CN" dirty="0"/>
              <a:t>能直接得到函数处理的结果。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返回值可以是一个变量，也可以是一个表达式；可以返回一个或多个值。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中定义一个函数，不需要声明函数的返回类型，也不需要声明每个参数的类型，有些函数可以既不需要传递参数也没有返回值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30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函数的返回值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中，函数的返回值并非必须存在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若函数有返回值，则需使用</a:t>
            </a:r>
            <a:r>
              <a:rPr lang="en-US" altLang="zh-CN" sz="2000" dirty="0"/>
              <a:t>return</a:t>
            </a:r>
            <a:r>
              <a:rPr lang="zh-CN" altLang="zh-CN" sz="2000" dirty="0"/>
              <a:t>语句返回计算结果；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若函数没有返回值，如仅执行输出打印的过程，则可以不使用</a:t>
            </a:r>
            <a:r>
              <a:rPr lang="en-US" altLang="zh-CN" sz="2000" dirty="0"/>
              <a:t>return</a:t>
            </a:r>
            <a:r>
              <a:rPr lang="zh-CN" altLang="zh-CN" sz="2000" dirty="0"/>
              <a:t>语句，相当于返回值是</a:t>
            </a:r>
            <a:r>
              <a:rPr lang="en-US" altLang="zh-CN" sz="2000" dirty="0"/>
              <a:t>None</a:t>
            </a:r>
            <a:r>
              <a:rPr lang="zh-CN" altLang="zh-CN" sz="2000" dirty="0"/>
              <a:t>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5EA309-A20A-424E-880E-FB6F660CF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25718"/>
              </p:ext>
            </p:extLst>
          </p:nvPr>
        </p:nvGraphicFramePr>
        <p:xfrm>
          <a:off x="1774209" y="4043043"/>
          <a:ext cx="8849675" cy="811696"/>
        </p:xfrm>
        <a:graphic>
          <a:graphicData uri="http://schemas.openxmlformats.org/drawingml/2006/table">
            <a:tbl>
              <a:tblPr firstRow="1" firstCol="1" bandRow="1"/>
              <a:tblGrid>
                <a:gridCol w="8849675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81169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Info():  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Info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“Hello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World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!”)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打印函数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495CE4-140C-402A-963B-7378A39A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51584"/>
              </p:ext>
            </p:extLst>
          </p:nvPr>
        </p:nvGraphicFramePr>
        <p:xfrm>
          <a:off x="1774210" y="5335129"/>
          <a:ext cx="8849674" cy="1011079"/>
        </p:xfrm>
        <a:graphic>
          <a:graphicData uri="http://schemas.openxmlformats.org/drawingml/2006/table">
            <a:tbl>
              <a:tblPr firstRow="1" firstCol="1" bandRow="1"/>
              <a:tblGrid>
                <a:gridCol w="884967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01107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Info():   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Info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“Hello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World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!”)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打印函数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return  None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74E4D03-8F18-4593-BBB6-BD0DC0D3649A}"/>
              </a:ext>
            </a:extLst>
          </p:cNvPr>
          <p:cNvSpPr txBox="1"/>
          <p:nvPr/>
        </p:nvSpPr>
        <p:spPr>
          <a:xfrm>
            <a:off x="1248739" y="4888468"/>
            <a:ext cx="105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等价于：</a:t>
            </a:r>
          </a:p>
        </p:txBody>
      </p:sp>
    </p:spTree>
    <p:extLst>
      <p:ext uri="{BB962C8B-B14F-4D97-AF65-F5344CB8AC3E}">
        <p14:creationId xmlns:p14="http://schemas.microsoft.com/office/powerpoint/2010/main" val="120646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教学内容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5.1 </a:t>
            </a:r>
            <a:r>
              <a:rPr lang="zh-CN" altLang="en-US" dirty="0"/>
              <a:t>函数的定义与调用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5.2 </a:t>
            </a:r>
            <a:r>
              <a:rPr lang="zh-CN" altLang="en-US" dirty="0"/>
              <a:t>函数的参数与返回值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5.3 </a:t>
            </a:r>
            <a:r>
              <a:rPr lang="zh-CN" altLang="en-US" dirty="0"/>
              <a:t>变量作用域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5.4 </a:t>
            </a:r>
            <a:r>
              <a:rPr lang="zh-CN" altLang="en-US" dirty="0"/>
              <a:t>匿名函数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5.5 </a:t>
            </a:r>
            <a:r>
              <a:rPr lang="zh-CN" altLang="en-US" dirty="0"/>
              <a:t>函数递归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5.6 Python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pic>
        <p:nvPicPr>
          <p:cNvPr id="4" name="Picture Placeholder 4" title="Closeup of books on shelves">
            <a:extLst>
              <a:ext uri="{FF2B5EF4-FFF2-40B4-BE49-F238E27FC236}">
                <a16:creationId xmlns:a16="http://schemas.microsoft.com/office/drawing/2014/main" id="{A7B9D51A-E845-4537-A914-AAE371E3F2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4671" y="1600199"/>
            <a:ext cx="6430912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5"/>
            <a:ext cx="10096500" cy="1734474"/>
          </a:xfrm>
        </p:spPr>
        <p:txBody>
          <a:bodyPr/>
          <a:lstStyle/>
          <a:p>
            <a:pPr algn="ctr"/>
            <a:r>
              <a:rPr lang="en-US" altLang="zh-CN" dirty="0"/>
              <a:t>5.3 </a:t>
            </a:r>
            <a:r>
              <a:rPr lang="zh-CN" altLang="en-US" dirty="0"/>
              <a:t>变量作用域</a:t>
            </a:r>
          </a:p>
        </p:txBody>
      </p:sp>
    </p:spTree>
    <p:extLst>
      <p:ext uri="{BB962C8B-B14F-4D97-AF65-F5344CB8AC3E}">
        <p14:creationId xmlns:p14="http://schemas.microsoft.com/office/powerpoint/2010/main" val="20555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变量作用域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25780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变量作用域，</a:t>
            </a:r>
            <a:r>
              <a:rPr lang="zh-CN" altLang="en-US" dirty="0"/>
              <a:t>即</a:t>
            </a:r>
            <a:r>
              <a:rPr lang="zh-CN" altLang="zh-CN" dirty="0"/>
              <a:t>变量的有效范围，是指变量可以在哪个范围以内使用</a:t>
            </a:r>
            <a:r>
              <a:rPr lang="zh-CN" altLang="en-US" dirty="0"/>
              <a:t>。一个变量的作用域总是由在代码中被赋值的地方所决定的。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zh-CN" dirty="0"/>
              <a:t>变量的作用域决定了在哪一部分程序可以访问哪个特定的变量名称</a:t>
            </a:r>
            <a:r>
              <a:rPr lang="zh-CN" altLang="en-US" dirty="0"/>
              <a:t>，</a:t>
            </a:r>
            <a:r>
              <a:rPr lang="zh-CN" altLang="zh-CN" dirty="0"/>
              <a:t>由此产生两种最基本的变量：</a:t>
            </a:r>
            <a:endParaRPr lang="en-US" altLang="zh-CN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局部变量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/>
              <a:t>只能在其被声明的函数内部访问</a:t>
            </a:r>
            <a:endParaRPr lang="en-US" altLang="zh-CN" sz="1800" dirty="0"/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只能在程序的特定部分使用的变量</a:t>
            </a:r>
            <a:endParaRPr lang="en-US" altLang="zh-CN" sz="18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全局变量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/>
              <a:t>可以在整个程序范围内访问</a:t>
            </a:r>
            <a:endParaRPr lang="en-US" altLang="zh-CN" sz="1800" dirty="0"/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整个程序可使用的变量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294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变量作用域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举例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3BDFC5-031E-4791-92D5-2906FBAA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19622"/>
              </p:ext>
            </p:extLst>
          </p:nvPr>
        </p:nvGraphicFramePr>
        <p:xfrm>
          <a:off x="2014634" y="1692815"/>
          <a:ext cx="7990447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8977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f1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(a, b):    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a=10                         #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f1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函数中的局部变量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b=20                         #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f1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函数中的局部变量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avg=(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a+b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)/2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return avg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f2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(a, b):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a=15                         #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f2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函数中的局部变量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b=25                         #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f2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函数中的局部变量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print(a, b)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avg=(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a+b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)/2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return avg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F51739-465F-4CDE-97F7-4CAB5377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08158"/>
              </p:ext>
            </p:extLst>
          </p:nvPr>
        </p:nvGraphicFramePr>
        <p:xfrm>
          <a:off x="2014630" y="5536810"/>
          <a:ext cx="7990447" cy="448994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4489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f1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(5, 10)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686B72-C94D-44A4-BFE5-C80EE71AA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42838"/>
              </p:ext>
            </p:extLst>
          </p:nvPr>
        </p:nvGraphicFramePr>
        <p:xfrm>
          <a:off x="2014631" y="6211669"/>
          <a:ext cx="7990447" cy="448994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4489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f2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(5, 10)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046ACD5-4EDC-4D8A-AA52-0E9E7903125E}"/>
              </a:ext>
            </a:extLst>
          </p:cNvPr>
          <p:cNvSpPr txBox="1"/>
          <p:nvPr/>
        </p:nvSpPr>
        <p:spPr>
          <a:xfrm>
            <a:off x="10360771" y="55368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15.0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EB91DC-23B8-4C39-A494-06736FE417C1}"/>
              </a:ext>
            </a:extLst>
          </p:cNvPr>
          <p:cNvSpPr txBox="1"/>
          <p:nvPr/>
        </p:nvSpPr>
        <p:spPr>
          <a:xfrm>
            <a:off x="10389352" y="6113000"/>
            <a:ext cx="100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15 25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20.0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变量作用域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举例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3BDFC5-031E-4791-92D5-2906FBAA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50821"/>
              </p:ext>
            </p:extLst>
          </p:nvPr>
        </p:nvGraphicFramePr>
        <p:xfrm>
          <a:off x="2100021" y="2128460"/>
          <a:ext cx="7990447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41444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m=100 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全局变量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m=50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与全局变量同名的局部变量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sum=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m+a+b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print(sum)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print(m)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输出为全局变量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F51739-465F-4CDE-97F7-4CAB5377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08713"/>
              </p:ext>
            </p:extLst>
          </p:nvPr>
        </p:nvGraphicFramePr>
        <p:xfrm>
          <a:off x="2100017" y="4808806"/>
          <a:ext cx="7990447" cy="448994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4489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(7,10)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调用为局部变量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046ACD5-4EDC-4D8A-AA52-0E9E7903125E}"/>
              </a:ext>
            </a:extLst>
          </p:cNvPr>
          <p:cNvSpPr txBox="1"/>
          <p:nvPr/>
        </p:nvSpPr>
        <p:spPr>
          <a:xfrm>
            <a:off x="2100017" y="435076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EB91DC-23B8-4C39-A494-06736FE417C1}"/>
              </a:ext>
            </a:extLst>
          </p:cNvPr>
          <p:cNvSpPr txBox="1"/>
          <p:nvPr/>
        </p:nvSpPr>
        <p:spPr>
          <a:xfrm>
            <a:off x="2100017" y="5370279"/>
            <a:ext cx="100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67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91110C6B-851A-4470-AF2B-C799CB14B26C}"/>
              </a:ext>
            </a:extLst>
          </p:cNvPr>
          <p:cNvSpPr/>
          <p:nvPr/>
        </p:nvSpPr>
        <p:spPr>
          <a:xfrm>
            <a:off x="9386281" y="1523180"/>
            <a:ext cx="2695940" cy="1863413"/>
          </a:xfrm>
          <a:prstGeom prst="wedgeRoundRectCallout">
            <a:avLst>
              <a:gd name="adj1" fmla="val -43843"/>
              <a:gd name="adj2" fmla="val 64072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zh-CN" sz="2000" dirty="0">
                <a:solidFill>
                  <a:schemeClr val="tx2"/>
                </a:solidFill>
              </a:rPr>
              <a:t>函数内部定义与全局变量同名的变量，则该变量仍为局部变量</a:t>
            </a:r>
            <a:r>
              <a:rPr lang="zh-CN" altLang="en-US" sz="2000" dirty="0">
                <a:solidFill>
                  <a:schemeClr val="tx2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9957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变量作用域</a:t>
            </a:r>
            <a:r>
              <a:rPr lang="en-US" altLang="zh-CN" dirty="0"/>
              <a:t>——</a:t>
            </a:r>
            <a:r>
              <a:rPr lang="en-US" altLang="zh-CN" dirty="0">
                <a:solidFill>
                  <a:srgbClr val="FF0000"/>
                </a:solidFill>
              </a:rPr>
              <a:t>global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/>
              <a:t>若想</a:t>
            </a:r>
            <a:r>
              <a:rPr lang="zh-CN" altLang="en-US" dirty="0">
                <a:solidFill>
                  <a:srgbClr val="FF0000"/>
                </a:solidFill>
              </a:rPr>
              <a:t>在函数内定义全局作用域</a:t>
            </a:r>
            <a:r>
              <a:rPr lang="zh-CN" altLang="en-US" dirty="0"/>
              <a:t>，则需要加上</a:t>
            </a:r>
            <a:r>
              <a:rPr lang="en-US" altLang="zh-CN" dirty="0"/>
              <a:t>global</a:t>
            </a:r>
            <a:r>
              <a:rPr lang="zh-CN" altLang="en-US" dirty="0"/>
              <a:t>修饰符。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zh-CN" dirty="0"/>
              <a:t>被</a:t>
            </a:r>
            <a:r>
              <a:rPr lang="en-US" altLang="zh-CN" dirty="0"/>
              <a:t>global</a:t>
            </a:r>
            <a:r>
              <a:rPr lang="zh-CN" altLang="zh-CN" dirty="0"/>
              <a:t>声明的变量在函数主体中被赋值或引用时，会被映射到</a:t>
            </a:r>
            <a:r>
              <a:rPr lang="zh-CN" altLang="zh-CN" dirty="0">
                <a:solidFill>
                  <a:srgbClr val="FF0000"/>
                </a:solidFill>
              </a:rPr>
              <a:t>整个模块的作用域内</a:t>
            </a:r>
            <a:r>
              <a:rPr lang="zh-CN" altLang="zh-CN" dirty="0"/>
              <a:t>，即在整个模块中都是可以使用的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000" dirty="0"/>
              <a:t>举例：</a:t>
            </a:r>
            <a:endParaRPr lang="en-US" altLang="zh-CN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EA2FBB-3AD2-4202-8FC1-E4967C06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30800"/>
              </p:ext>
            </p:extLst>
          </p:nvPr>
        </p:nvGraphicFramePr>
        <p:xfrm>
          <a:off x="1378634" y="3792464"/>
          <a:ext cx="886024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8860240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30477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fun (x):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声明函数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global 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global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关键词声明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为全局变量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a+x</a:t>
                      </a:r>
                      <a:endParaRPr lang="en-US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a=5                            #a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为全局变量，即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函数中的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fun(3)  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调用函数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23AC999-0096-40B6-A624-37A120724CD8}"/>
              </a:ext>
            </a:extLst>
          </p:cNvPr>
          <p:cNvSpPr txBox="1"/>
          <p:nvPr/>
        </p:nvSpPr>
        <p:spPr>
          <a:xfrm>
            <a:off x="1425752" y="557862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969DB84-240C-4EC1-A2C3-696993474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30896"/>
              </p:ext>
            </p:extLst>
          </p:nvPr>
        </p:nvGraphicFramePr>
        <p:xfrm>
          <a:off x="1378633" y="5932841"/>
          <a:ext cx="8860240" cy="670747"/>
        </p:xfrm>
        <a:graphic>
          <a:graphicData uri="http://schemas.openxmlformats.org/drawingml/2006/table">
            <a:tbl>
              <a:tblPr firstRow="1" firstCol="1" bandRow="1"/>
              <a:tblGrid>
                <a:gridCol w="8860240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67074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a=2     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修改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的值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fun(3)  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调用函数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8670556-DB62-4680-9D24-7AEE294E5C8C}"/>
              </a:ext>
            </a:extLst>
          </p:cNvPr>
          <p:cNvSpPr txBox="1"/>
          <p:nvPr/>
        </p:nvSpPr>
        <p:spPr>
          <a:xfrm>
            <a:off x="1425752" y="65638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5"/>
            <a:ext cx="10096500" cy="1734474"/>
          </a:xfrm>
        </p:spPr>
        <p:txBody>
          <a:bodyPr/>
          <a:lstStyle/>
          <a:p>
            <a:pPr algn="ctr"/>
            <a:r>
              <a:rPr lang="en-US" altLang="zh-CN" dirty="0"/>
              <a:t>5.4 </a:t>
            </a:r>
            <a:r>
              <a:rPr lang="zh-CN" altLang="en-US" dirty="0"/>
              <a:t>匿名函数</a:t>
            </a:r>
          </a:p>
        </p:txBody>
      </p:sp>
    </p:spTree>
    <p:extLst>
      <p:ext uri="{BB962C8B-B14F-4D97-AF65-F5344CB8AC3E}">
        <p14:creationId xmlns:p14="http://schemas.microsoft.com/office/powerpoint/2010/main" val="42701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匿名函数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501726"/>
            <a:ext cx="99822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中，我们不仅可以使用 </a:t>
            </a:r>
            <a:r>
              <a:rPr lang="en-US" altLang="zh-CN" dirty="0"/>
              <a:t>def </a:t>
            </a:r>
            <a:r>
              <a:rPr lang="zh-CN" altLang="en-US" dirty="0"/>
              <a:t>关键字定义函数，还可以定义匿名函数。所谓匿名函数，</a:t>
            </a:r>
            <a:r>
              <a:rPr lang="zh-CN" altLang="zh-CN" dirty="0"/>
              <a:t>就是指所声明的函数没有函数名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en-US" altLang="zh-CN" dirty="0"/>
              <a:t>lambda</a:t>
            </a:r>
            <a:r>
              <a:rPr lang="zh-CN" altLang="zh-CN" dirty="0"/>
              <a:t>表达式是常见的匿名函数定义方式</a:t>
            </a:r>
            <a:r>
              <a:rPr lang="zh-CN" altLang="en-US" dirty="0"/>
              <a:t>，</a:t>
            </a:r>
            <a:r>
              <a:rPr lang="zh-CN" altLang="zh-CN" dirty="0"/>
              <a:t>使用</a:t>
            </a:r>
            <a:r>
              <a:rPr lang="en-US" altLang="zh-CN" dirty="0"/>
              <a:t>lambda</a:t>
            </a:r>
            <a:r>
              <a:rPr lang="zh-CN" altLang="zh-CN" dirty="0"/>
              <a:t>声明函数的一般形式如下：</a:t>
            </a:r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lambda </a:t>
            </a:r>
            <a:r>
              <a:rPr lang="zh-CN" altLang="zh-CN" b="1" dirty="0">
                <a:solidFill>
                  <a:srgbClr val="FF0000"/>
                </a:solidFill>
                <a:latin typeface="+mn-ea"/>
              </a:rPr>
              <a:t>参数列表：表达式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lambda</a:t>
            </a:r>
            <a:r>
              <a:rPr lang="zh-CN" altLang="en-US" sz="2000" dirty="0"/>
              <a:t>函数体中仅能封装单一的参数表达式，而不能包含其他语句。注意：</a:t>
            </a:r>
            <a:r>
              <a:rPr lang="zh-CN" altLang="en-US" sz="2000" dirty="0">
                <a:solidFill>
                  <a:srgbClr val="FF0000"/>
                </a:solidFill>
              </a:rPr>
              <a:t>是表达式，而不是语句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lambda</a:t>
            </a:r>
            <a:r>
              <a:rPr lang="zh-CN" altLang="en-US" sz="2000" dirty="0"/>
              <a:t>声明的函数可以返回一个值，该</a:t>
            </a:r>
            <a:r>
              <a:rPr lang="zh-CN" altLang="en-US" sz="2000" dirty="0">
                <a:solidFill>
                  <a:srgbClr val="FF0000"/>
                </a:solidFill>
              </a:rPr>
              <a:t>返回值就是表达式计算后的结果</a:t>
            </a:r>
            <a:r>
              <a:rPr lang="zh-CN" altLang="en-US" sz="2000" dirty="0"/>
              <a:t>，在调用函数时可直接使用该返回值。</a:t>
            </a:r>
            <a:endParaRPr lang="en-US" altLang="zh-CN" sz="2000" dirty="0"/>
          </a:p>
          <a:p>
            <a:endParaRPr lang="zh-CN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77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匿名函数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501726"/>
            <a:ext cx="9982200" cy="4572000"/>
          </a:xfrm>
        </p:spPr>
        <p:txBody>
          <a:bodyPr/>
          <a:lstStyle/>
          <a:p>
            <a:endParaRPr lang="zh-CN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FB5D77-A7FE-4B24-9531-58F90484E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80349"/>
              </p:ext>
            </p:extLst>
          </p:nvPr>
        </p:nvGraphicFramePr>
        <p:xfrm>
          <a:off x="1579625" y="2091448"/>
          <a:ext cx="9456821" cy="4401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242">
                  <a:extLst>
                    <a:ext uri="{9D8B030D-6E8A-4147-A177-3AD203B41FA5}">
                      <a16:colId xmlns:a16="http://schemas.microsoft.com/office/drawing/2014/main" val="1835383572"/>
                    </a:ext>
                  </a:extLst>
                </a:gridCol>
                <a:gridCol w="3516999">
                  <a:extLst>
                    <a:ext uri="{9D8B030D-6E8A-4147-A177-3AD203B41FA5}">
                      <a16:colId xmlns:a16="http://schemas.microsoft.com/office/drawing/2014/main" val="3178964072"/>
                    </a:ext>
                  </a:extLst>
                </a:gridCol>
                <a:gridCol w="3407580">
                  <a:extLst>
                    <a:ext uri="{9D8B030D-6E8A-4147-A177-3AD203B41FA5}">
                      <a16:colId xmlns:a16="http://schemas.microsoft.com/office/drawing/2014/main" val="3570683683"/>
                    </a:ext>
                  </a:extLst>
                </a:gridCol>
              </a:tblGrid>
              <a:tr h="716158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区别项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def </a:t>
                      </a:r>
                      <a:r>
                        <a:rPr lang="zh-CN" sz="2000" kern="100" dirty="0">
                          <a:effectLst/>
                        </a:rPr>
                        <a:t>定义函数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l</a:t>
                      </a:r>
                      <a:r>
                        <a:rPr lang="en-US" sz="2000" kern="100" dirty="0">
                          <a:effectLst/>
                        </a:rPr>
                        <a:t>ambda </a:t>
                      </a:r>
                      <a:r>
                        <a:rPr lang="zh-CN" sz="2000" kern="100" dirty="0">
                          <a:effectLst/>
                        </a:rPr>
                        <a:t>定义函数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3976661"/>
                  </a:ext>
                </a:extLst>
              </a:tr>
              <a:tr h="526539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函数名称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1751547"/>
                  </a:ext>
                </a:extLst>
              </a:tr>
              <a:tr h="526539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返回值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273584"/>
                  </a:ext>
                </a:extLst>
              </a:tr>
              <a:tr h="526539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函数体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0981668"/>
                  </a:ext>
                </a:extLst>
              </a:tr>
              <a:tr h="526539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表达式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5205067"/>
                  </a:ext>
                </a:extLst>
              </a:tr>
              <a:tr h="526539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if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语句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/for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语句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6357134"/>
                  </a:ext>
                </a:extLst>
              </a:tr>
              <a:tr h="526539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函数规模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alt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4091126"/>
                  </a:ext>
                </a:extLst>
              </a:tr>
              <a:tr h="526539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函数调用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5987167"/>
                  </a:ext>
                </a:extLst>
              </a:tr>
            </a:tbl>
          </a:graphicData>
        </a:graphic>
      </p:graphicFrame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1BE68A4B-A0B9-4B01-9230-9FAD5747476D}"/>
              </a:ext>
            </a:extLst>
          </p:cNvPr>
          <p:cNvSpPr/>
          <p:nvPr/>
        </p:nvSpPr>
        <p:spPr>
          <a:xfrm>
            <a:off x="644260" y="1501726"/>
            <a:ext cx="3304888" cy="691608"/>
          </a:xfrm>
          <a:prstGeom prst="wedgeRoundRectCallout">
            <a:avLst>
              <a:gd name="adj1" fmla="val -3778"/>
              <a:gd name="adj2" fmla="val 910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rgbClr val="FF0000"/>
                </a:solidFill>
              </a:rPr>
              <a:t>def</a:t>
            </a:r>
            <a:r>
              <a:rPr lang="zh-CN" altLang="zh-CN" sz="2000" dirty="0">
                <a:solidFill>
                  <a:srgbClr val="FF0000"/>
                </a:solidFill>
              </a:rPr>
              <a:t>定义函数与</a:t>
            </a:r>
            <a:r>
              <a:rPr lang="en-US" altLang="zh-CN" sz="2000" dirty="0">
                <a:solidFill>
                  <a:srgbClr val="FF0000"/>
                </a:solidFill>
              </a:rPr>
              <a:t>lambda</a:t>
            </a:r>
            <a:r>
              <a:rPr lang="zh-CN" altLang="zh-CN" sz="2000" dirty="0">
                <a:solidFill>
                  <a:srgbClr val="FF0000"/>
                </a:solidFill>
              </a:rPr>
              <a:t>定义函数的区别之处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01DF21-2BB8-419C-AE87-4CDD4DC62288}"/>
              </a:ext>
            </a:extLst>
          </p:cNvPr>
          <p:cNvSpPr txBox="1"/>
          <p:nvPr/>
        </p:nvSpPr>
        <p:spPr>
          <a:xfrm>
            <a:off x="5261112" y="28889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有函数名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AD771E-E33B-4569-9E21-F6AED861B014}"/>
              </a:ext>
            </a:extLst>
          </p:cNvPr>
          <p:cNvSpPr txBox="1"/>
          <p:nvPr/>
        </p:nvSpPr>
        <p:spPr>
          <a:xfrm>
            <a:off x="8789522" y="28889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无函数名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149F05-64D3-4535-A89F-86067D317613}"/>
              </a:ext>
            </a:extLst>
          </p:cNvPr>
          <p:cNvSpPr txBox="1"/>
          <p:nvPr/>
        </p:nvSpPr>
        <p:spPr>
          <a:xfrm>
            <a:off x="4628856" y="3456422"/>
            <a:ext cx="2492990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  <a:spcAft>
                <a:spcPts val="0"/>
              </a:spcAft>
            </a:pPr>
            <a:r>
              <a:rPr lang="zh-CN" altLang="zh-CN" sz="2000" kern="100" dirty="0"/>
              <a:t>返回值可赋值给变量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EACD9B-BDF4-4A46-90F8-5E6869E49F26}"/>
              </a:ext>
            </a:extLst>
          </p:cNvPr>
          <p:cNvSpPr txBox="1"/>
          <p:nvPr/>
        </p:nvSpPr>
        <p:spPr>
          <a:xfrm>
            <a:off x="7991145" y="3456422"/>
            <a:ext cx="2749471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  <a:spcAft>
                <a:spcPts val="0"/>
              </a:spcAft>
            </a:pPr>
            <a:r>
              <a:rPr lang="zh-CN" altLang="zh-CN" sz="2000" kern="100" dirty="0"/>
              <a:t>返回一个对象或表达式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E21BE3-9939-4B95-AACC-ED65722A4155}"/>
              </a:ext>
            </a:extLst>
          </p:cNvPr>
          <p:cNvSpPr txBox="1"/>
          <p:nvPr/>
        </p:nvSpPr>
        <p:spPr>
          <a:xfrm>
            <a:off x="5261112" y="39140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复杂语句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991AEEB-9222-4DED-8187-4CDFA5AF3351}"/>
              </a:ext>
            </a:extLst>
          </p:cNvPr>
          <p:cNvSpPr txBox="1"/>
          <p:nvPr/>
        </p:nvSpPr>
        <p:spPr>
          <a:xfrm>
            <a:off x="8789522" y="391404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表达式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2FDAF7-C238-4A5F-B58F-2A5459EBF9CF}"/>
              </a:ext>
            </a:extLst>
          </p:cNvPr>
          <p:cNvSpPr txBox="1"/>
          <p:nvPr/>
        </p:nvSpPr>
        <p:spPr>
          <a:xfrm>
            <a:off x="5517592" y="4516139"/>
            <a:ext cx="697627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  <a:spcAft>
                <a:spcPts val="0"/>
              </a:spcAft>
            </a:pPr>
            <a:r>
              <a:rPr lang="zh-CN" altLang="zh-CN" sz="2000" kern="100" dirty="0"/>
              <a:t>多个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AA7075-FE5E-4DE2-B348-18A0A718BDE6}"/>
              </a:ext>
            </a:extLst>
          </p:cNvPr>
          <p:cNvSpPr txBox="1"/>
          <p:nvPr/>
        </p:nvSpPr>
        <p:spPr>
          <a:xfrm>
            <a:off x="8789521" y="4515636"/>
            <a:ext cx="954107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  <a:spcAft>
                <a:spcPts val="0"/>
              </a:spcAft>
            </a:pPr>
            <a:r>
              <a:rPr lang="zh-CN" altLang="zh-CN" sz="2000" kern="100" dirty="0"/>
              <a:t>仅一个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9FBB50-5123-4014-961C-C644507A049B}"/>
              </a:ext>
            </a:extLst>
          </p:cNvPr>
          <p:cNvSpPr txBox="1"/>
          <p:nvPr/>
        </p:nvSpPr>
        <p:spPr>
          <a:xfrm>
            <a:off x="5270056" y="5022930"/>
            <a:ext cx="1210589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  <a:spcAft>
                <a:spcPts val="0"/>
              </a:spcAft>
            </a:pPr>
            <a:r>
              <a:rPr lang="zh-CN" altLang="en-US" sz="2000" kern="100" dirty="0"/>
              <a:t>可以调用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27CCE4-DEE1-41D4-99A6-4BB225F21C05}"/>
              </a:ext>
            </a:extLst>
          </p:cNvPr>
          <p:cNvSpPr txBox="1"/>
          <p:nvPr/>
        </p:nvSpPr>
        <p:spPr>
          <a:xfrm>
            <a:off x="8661279" y="5022929"/>
            <a:ext cx="1210589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  <a:spcAft>
                <a:spcPts val="0"/>
              </a:spcAft>
            </a:pPr>
            <a:r>
              <a:rPr lang="zh-CN" altLang="zh-CN" sz="2000" kern="100" dirty="0"/>
              <a:t>不可调用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284312-594F-48CF-BAD5-679332486BFC}"/>
              </a:ext>
            </a:extLst>
          </p:cNvPr>
          <p:cNvSpPr txBox="1"/>
          <p:nvPr/>
        </p:nvSpPr>
        <p:spPr>
          <a:xfrm>
            <a:off x="5013576" y="5538642"/>
            <a:ext cx="1723549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  <a:spcAft>
                <a:spcPts val="0"/>
              </a:spcAft>
            </a:pPr>
            <a:r>
              <a:rPr lang="zh-CN" altLang="zh-CN" sz="2000" kern="100" dirty="0"/>
              <a:t>定义复杂函数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3100C69-7964-4866-8BAA-40AF5A8F6D8C}"/>
              </a:ext>
            </a:extLst>
          </p:cNvPr>
          <p:cNvSpPr txBox="1"/>
          <p:nvPr/>
        </p:nvSpPr>
        <p:spPr>
          <a:xfrm>
            <a:off x="8404798" y="5548327"/>
            <a:ext cx="1723549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  <a:spcAft>
                <a:spcPts val="0"/>
              </a:spcAft>
            </a:pPr>
            <a:r>
              <a:rPr lang="zh-CN" altLang="zh-CN" sz="2000" kern="100" dirty="0"/>
              <a:t>定义</a:t>
            </a:r>
            <a:r>
              <a:rPr lang="zh-CN" altLang="en-US" sz="2000" kern="100" dirty="0"/>
              <a:t>简单</a:t>
            </a:r>
            <a:r>
              <a:rPr lang="zh-CN" altLang="zh-CN" sz="2000" kern="100" dirty="0"/>
              <a:t>函数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2B669CC-DB5D-4E3C-8BE9-39C4A58753E6}"/>
              </a:ext>
            </a:extLst>
          </p:cNvPr>
          <p:cNvSpPr txBox="1"/>
          <p:nvPr/>
        </p:nvSpPr>
        <p:spPr>
          <a:xfrm>
            <a:off x="5270056" y="6070934"/>
            <a:ext cx="1210589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  <a:spcAft>
                <a:spcPts val="0"/>
              </a:spcAft>
            </a:pPr>
            <a:r>
              <a:rPr lang="zh-CN" altLang="en-US" sz="2000" kern="100" dirty="0"/>
              <a:t>可以调用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5A9B65-F860-4B7E-885F-08D19A05E000}"/>
              </a:ext>
            </a:extLst>
          </p:cNvPr>
          <p:cNvSpPr txBox="1"/>
          <p:nvPr/>
        </p:nvSpPr>
        <p:spPr>
          <a:xfrm>
            <a:off x="8661279" y="6070934"/>
            <a:ext cx="1210589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  <a:spcAft>
                <a:spcPts val="0"/>
              </a:spcAft>
            </a:pPr>
            <a:r>
              <a:rPr lang="zh-CN" altLang="zh-CN" sz="2000" kern="100" dirty="0"/>
              <a:t>不可调用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2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/>
      <p:bldP spid="8" grpId="0"/>
      <p:bldP spid="11" grpId="0"/>
      <p:bldP spid="12" grpId="0"/>
      <p:bldP spid="15" grpId="0"/>
      <p:bldP spid="18" grpId="0"/>
      <p:bldP spid="19" grpId="0"/>
      <p:bldP spid="20" grpId="0"/>
      <p:bldP spid="23" grpId="0"/>
      <p:bldP spid="26" grpId="0"/>
      <p:bldP spid="27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匿名函数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1501726"/>
            <a:ext cx="9982200" cy="4572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举例：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31730BE-E346-46F3-97CB-CD5EA766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00140"/>
              </p:ext>
            </p:extLst>
          </p:nvPr>
        </p:nvGraphicFramePr>
        <p:xfrm>
          <a:off x="2100017" y="1501726"/>
          <a:ext cx="9101383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9101383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414443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show():                   #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声明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函数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print('lambda')</a:t>
                      </a:r>
                      <a:endParaRPr lang="zh-CN" altLang="zh-CN" sz="2000" kern="1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endParaRPr lang="zh-CN" altLang="zh-CN" sz="2000" kern="1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f= </a:t>
                      </a:r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lambda:show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             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lambda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中调用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函数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f()                           #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调用使用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lambda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生成的函数</a:t>
                      </a:r>
                      <a:endParaRPr lang="zh-CN" altLang="en-US" sz="24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3ABD221-C012-4670-AC2E-3DC87D5B2A40}"/>
              </a:ext>
            </a:extLst>
          </p:cNvPr>
          <p:cNvSpPr txBox="1"/>
          <p:nvPr/>
        </p:nvSpPr>
        <p:spPr>
          <a:xfrm>
            <a:off x="2100016" y="29642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lambda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6FC71A-E050-480F-BF0A-F87CDC645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52223"/>
              </p:ext>
            </p:extLst>
          </p:nvPr>
        </p:nvGraphicFramePr>
        <p:xfrm>
          <a:off x="2100015" y="3279618"/>
          <a:ext cx="9101385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9101385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414443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shown(n):                 #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声明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shown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</a:t>
                      </a:r>
                      <a:endParaRPr lang="zh-CN" altLang="zh-CN" sz="2000" kern="1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print('lambda'*n)</a:t>
                      </a:r>
                      <a:endParaRPr lang="zh-CN" altLang="zh-CN" sz="2000" kern="1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endParaRPr lang="zh-CN" altLang="zh-CN" sz="2000" kern="1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=lambda </a:t>
                      </a:r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x:shown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         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lambda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中向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shown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函数传递值</a:t>
                      </a:r>
                    </a:p>
                    <a:p>
                      <a:r>
                        <a:rPr lang="en-US" altLang="zh-CN" sz="2000" kern="1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(2)</a:t>
                      </a:r>
                      <a:endParaRPr lang="zh-CN" altLang="en-US" sz="24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9C28BF7-2ECB-4010-8631-97CA1F4D2DE1}"/>
              </a:ext>
            </a:extLst>
          </p:cNvPr>
          <p:cNvSpPr txBox="1"/>
          <p:nvPr/>
        </p:nvSpPr>
        <p:spPr>
          <a:xfrm>
            <a:off x="2100014" y="474833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lambdalambda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0F3328B-6C8D-4DE5-962B-3424AFD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38717"/>
              </p:ext>
            </p:extLst>
          </p:nvPr>
        </p:nvGraphicFramePr>
        <p:xfrm>
          <a:off x="2100015" y="5105638"/>
          <a:ext cx="9101385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9101385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414443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sz="2000" kern="1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usere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(x):                 #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声明</a:t>
                      </a:r>
                      <a:r>
                        <a:rPr lang="en-US" altLang="zh-CN" sz="2000" kern="1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usere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函数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x*2</a:t>
                      </a:r>
                      <a:endParaRPr lang="zh-CN" altLang="zh-CN" sz="2000" kern="1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endParaRPr lang="zh-CN" altLang="zh-CN" sz="2000" kern="1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=lambda </a:t>
                      </a:r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x:usere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(x)*x       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lambda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函数中使用</a:t>
                      </a:r>
                      <a:r>
                        <a:rPr lang="en-US" altLang="zh-CN" sz="2000" kern="1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usere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函数的返回值</a:t>
                      </a:r>
                    </a:p>
                    <a:p>
                      <a:r>
                        <a:rPr lang="en-US" altLang="zh-CN" sz="2000" kern="1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(3)</a:t>
                      </a:r>
                      <a:endParaRPr lang="zh-CN" altLang="en-US" sz="24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22A6E4-B7DF-47EE-8265-927016D27D97}"/>
              </a:ext>
            </a:extLst>
          </p:cNvPr>
          <p:cNvSpPr txBox="1"/>
          <p:nvPr/>
        </p:nvSpPr>
        <p:spPr>
          <a:xfrm>
            <a:off x="2071955" y="6556443"/>
            <a:ext cx="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18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CDA56D25-889C-41D3-8125-46F15F211B30}"/>
              </a:ext>
            </a:extLst>
          </p:cNvPr>
          <p:cNvSpPr/>
          <p:nvPr/>
        </p:nvSpPr>
        <p:spPr>
          <a:xfrm>
            <a:off x="6467062" y="3858397"/>
            <a:ext cx="5401848" cy="2086953"/>
          </a:xfrm>
          <a:prstGeom prst="cloudCallout">
            <a:avLst>
              <a:gd name="adj1" fmla="val -23778"/>
              <a:gd name="adj2" fmla="val 755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000" dirty="0"/>
              <a:t>试判断以下语句是否正确？</a:t>
            </a:r>
            <a:endParaRPr lang="en-US" altLang="zh-CN" sz="2000" dirty="0"/>
          </a:p>
          <a:p>
            <a:pPr algn="just"/>
            <a:r>
              <a:rPr lang="en-US" altLang="zh-CN" sz="2000" dirty="0">
                <a:solidFill>
                  <a:srgbClr val="FF0000"/>
                </a:solidFill>
              </a:rPr>
              <a:t>f=lambda x: if x&lt;=0: x=-x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742A7F-B27E-4FDE-92DE-58EA8BA75847}"/>
              </a:ext>
            </a:extLst>
          </p:cNvPr>
          <p:cNvSpPr txBox="1"/>
          <p:nvPr/>
        </p:nvSpPr>
        <p:spPr>
          <a:xfrm>
            <a:off x="10091985" y="4025063"/>
            <a:ext cx="8595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FF0000"/>
                </a:solidFill>
              </a:rPr>
              <a:t>×</a:t>
            </a:r>
            <a:endParaRPr lang="zh-CN" altLang="en-US" sz="88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39339" y="0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sorted(</a:t>
            </a:r>
            <a:r>
              <a:rPr lang="en-US" altLang="zh-CN" b="1" dirty="0" err="1"/>
              <a:t>iterable</a:t>
            </a:r>
            <a:r>
              <a:rPr lang="en-US" altLang="zh-CN" b="1" dirty="0"/>
              <a:t>, </a:t>
            </a:r>
            <a:r>
              <a:rPr lang="en-US" altLang="zh-CN" b="1" dirty="0" err="1"/>
              <a:t>cmp</a:t>
            </a:r>
            <a:r>
              <a:rPr lang="en-US" altLang="zh-CN" b="1" dirty="0"/>
              <a:t>=None, </a:t>
            </a:r>
            <a:r>
              <a:rPr lang="en-US" altLang="zh-CN" b="1" dirty="0">
                <a:solidFill>
                  <a:srgbClr val="0432FF"/>
                </a:solidFill>
              </a:rPr>
              <a:t>key=None</a:t>
            </a:r>
            <a:r>
              <a:rPr lang="en-US" altLang="zh-CN" b="1" dirty="0"/>
              <a:t>, reverse=False)</a:t>
            </a:r>
            <a:endParaRPr lang="zh-CN" altLang="en-US" b="1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0352" y="347699"/>
            <a:ext cx="7310619" cy="7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3" grpId="0" animBg="1"/>
      <p:bldP spid="4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5"/>
            <a:ext cx="10096500" cy="1734474"/>
          </a:xfrm>
        </p:spPr>
        <p:txBody>
          <a:bodyPr/>
          <a:lstStyle/>
          <a:p>
            <a:pPr algn="ctr"/>
            <a:r>
              <a:rPr lang="en-US" altLang="zh-CN" dirty="0"/>
              <a:t>5.5 </a:t>
            </a:r>
            <a:r>
              <a:rPr lang="zh-CN" altLang="en-US" dirty="0"/>
              <a:t>函数递归</a:t>
            </a:r>
          </a:p>
        </p:txBody>
      </p:sp>
    </p:spTree>
    <p:extLst>
      <p:ext uri="{BB962C8B-B14F-4D97-AF65-F5344CB8AC3E}">
        <p14:creationId xmlns:p14="http://schemas.microsoft.com/office/powerpoint/2010/main" val="14861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5"/>
            <a:ext cx="10096500" cy="1734474"/>
          </a:xfrm>
        </p:spPr>
        <p:txBody>
          <a:bodyPr/>
          <a:lstStyle/>
          <a:p>
            <a:pPr algn="ctr"/>
            <a:r>
              <a:rPr lang="en-US" altLang="zh-CN" dirty="0"/>
              <a:t>5.1 </a:t>
            </a:r>
            <a:r>
              <a:rPr lang="zh-CN" altLang="en-US" dirty="0"/>
              <a:t>函数的定义与调用</a:t>
            </a:r>
          </a:p>
        </p:txBody>
      </p:sp>
    </p:spTree>
    <p:extLst>
      <p:ext uri="{BB962C8B-B14F-4D97-AF65-F5344CB8AC3E}">
        <p14:creationId xmlns:p14="http://schemas.microsoft.com/office/powerpoint/2010/main" val="23978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函数递归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>
                <a:solidFill>
                  <a:srgbClr val="FF0000"/>
                </a:solidFill>
              </a:rPr>
              <a:t>递归函数</a:t>
            </a:r>
            <a:r>
              <a:rPr lang="zh-CN" altLang="en-US" dirty="0"/>
              <a:t>：</a:t>
            </a:r>
            <a:r>
              <a:rPr lang="zh-CN" altLang="zh-CN" dirty="0"/>
              <a:t>函数</a:t>
            </a:r>
            <a:r>
              <a:rPr lang="zh-CN" altLang="en-US" dirty="0"/>
              <a:t>定义时</a:t>
            </a:r>
            <a:r>
              <a:rPr lang="zh-CN" altLang="zh-CN" dirty="0"/>
              <a:t>在内部调用</a:t>
            </a:r>
            <a:r>
              <a:rPr lang="zh-CN" altLang="en-US" dirty="0"/>
              <a:t>函数</a:t>
            </a:r>
            <a:r>
              <a:rPr lang="zh-CN" altLang="zh-CN" dirty="0"/>
              <a:t>自身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zh-CN" altLang="zh-CN" dirty="0"/>
              <a:t>递归是一种程序设计方法，它的过程主要分为</a:t>
            </a:r>
            <a:r>
              <a:rPr lang="zh-CN" altLang="zh-CN" dirty="0">
                <a:solidFill>
                  <a:srgbClr val="FF0000"/>
                </a:solidFill>
              </a:rPr>
              <a:t>两个阶段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FF0000"/>
                </a:solidFill>
              </a:rPr>
              <a:t>递推</a:t>
            </a:r>
            <a:r>
              <a:rPr lang="zh-CN" altLang="en-US" sz="2000" dirty="0"/>
              <a:t>：</a:t>
            </a:r>
            <a:r>
              <a:rPr lang="zh-CN" altLang="zh-CN" sz="2000" dirty="0"/>
              <a:t>每一次函数在调用自己之后，又</a:t>
            </a:r>
            <a:r>
              <a:rPr lang="zh-CN" altLang="zh-CN" sz="2000" dirty="0">
                <a:solidFill>
                  <a:srgbClr val="FF0000"/>
                </a:solidFill>
              </a:rPr>
              <a:t>重新开始执行</a:t>
            </a:r>
            <a:r>
              <a:rPr lang="zh-CN" altLang="zh-CN" sz="2000" dirty="0"/>
              <a:t>此函数的代码，直到某一级递归程序结束为止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FF0000"/>
                </a:solidFill>
              </a:rPr>
              <a:t>回归</a:t>
            </a:r>
            <a:r>
              <a:rPr lang="zh-CN" altLang="en-US" sz="2000" dirty="0"/>
              <a:t>：</a:t>
            </a:r>
            <a:r>
              <a:rPr lang="zh-CN" altLang="zh-CN" sz="2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递归函数</a:t>
            </a:r>
            <a:r>
              <a:rPr lang="zh-CN" altLang="zh-CN" sz="2000" dirty="0">
                <a:solidFill>
                  <a:srgbClr val="FF0000"/>
                </a:solidFill>
              </a:rPr>
              <a:t>从后往前逐级返回</a:t>
            </a:r>
            <a:r>
              <a:rPr lang="zh-CN" altLang="zh-CN" sz="2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。递归函数从函数调用的最后一级（也就是递归程序最先结束的那一层）开始逐层返回，一直到返回到函数调用的第一层</a:t>
            </a:r>
            <a:r>
              <a:rPr lang="zh-CN" altLang="en-US" sz="2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。</a:t>
            </a:r>
            <a:endParaRPr lang="en-US" altLang="zh-CN" sz="2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  <a:p>
            <a:pPr marL="228600" lvl="1" algn="just">
              <a:spcBef>
                <a:spcPts val="1800"/>
              </a:spcBef>
            </a:pPr>
            <a:r>
              <a:rPr lang="zh-CN" altLang="zh-CN" sz="2000" dirty="0">
                <a:solidFill>
                  <a:srgbClr val="FF0000"/>
                </a:solidFill>
              </a:rPr>
              <a:t>递归</a:t>
            </a:r>
            <a:r>
              <a:rPr lang="zh-CN" altLang="en-US" sz="2000" dirty="0">
                <a:solidFill>
                  <a:srgbClr val="FF0000"/>
                </a:solidFill>
              </a:rPr>
              <a:t>要素：</a:t>
            </a:r>
            <a:r>
              <a:rPr lang="zh-CN" altLang="en-US" sz="2000" dirty="0"/>
              <a:t>（分治法：分而治之 </a:t>
            </a:r>
            <a:r>
              <a:rPr lang="en-US" altLang="zh-CN" sz="2000" dirty="0"/>
              <a:t>Divide &amp; Conquer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2" indent="-3429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zh-CN" sz="2000" dirty="0"/>
              <a:t>递归</a:t>
            </a:r>
            <a:r>
              <a:rPr lang="zh-CN" altLang="en-US" sz="2000" dirty="0"/>
              <a:t>出口：所描述问题的最简单情况。</a:t>
            </a:r>
            <a:endParaRPr lang="en-US" altLang="zh-CN" sz="2000" dirty="0"/>
          </a:p>
          <a:p>
            <a:pPr marL="800100" lvl="2" indent="-3429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/>
              <a:t>递归条件：使问题向递归出口转化的规则。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7D96D9C8-9610-4FEF-98B2-EB5D2AD64B02}"/>
              </a:ext>
            </a:extLst>
          </p:cNvPr>
          <p:cNvSpPr/>
          <p:nvPr/>
        </p:nvSpPr>
        <p:spPr>
          <a:xfrm>
            <a:off x="9958850" y="4756147"/>
            <a:ext cx="1901826" cy="1652622"/>
          </a:xfrm>
          <a:prstGeom prst="wedgeRoundRectCallout">
            <a:avLst>
              <a:gd name="adj1" fmla="val -39485"/>
              <a:gd name="adj2" fmla="val -73128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sz="2000" dirty="0">
                <a:solidFill>
                  <a:srgbClr val="FF0000"/>
                </a:solidFill>
              </a:rPr>
              <a:t>递归函数逐级返回的顺序与其逐级调用顺序相反</a:t>
            </a:r>
            <a:r>
              <a:rPr lang="zh-CN" altLang="en-US" sz="2000" dirty="0">
                <a:solidFill>
                  <a:srgbClr val="FF0000"/>
                </a:solidFill>
              </a:rPr>
              <a:t>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1320" y="1283426"/>
            <a:ext cx="5192846" cy="12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8340" y="76200"/>
            <a:ext cx="3802899" cy="16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函数递归</a:t>
            </a:r>
            <a:r>
              <a:rPr lang="en-US" altLang="zh-CN" dirty="0"/>
              <a:t>——</a:t>
            </a:r>
            <a:r>
              <a:rPr lang="zh-CN" altLang="en-US" dirty="0"/>
              <a:t>阶乘函数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1541188"/>
            <a:ext cx="9761884" cy="4572000"/>
          </a:xfrm>
        </p:spPr>
        <p:txBody>
          <a:bodyPr/>
          <a:lstStyle/>
          <a:p>
            <a:r>
              <a:rPr lang="zh-CN" altLang="zh-CN" dirty="0"/>
              <a:t>用迭代的方法</a:t>
            </a:r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zh-CN" dirty="0"/>
              <a:t>！</a:t>
            </a:r>
            <a:r>
              <a:rPr lang="zh-CN" altLang="en-US" dirty="0"/>
              <a:t>函数，定义：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  <a:r>
              <a:rPr lang="en-US" altLang="zh-CN" dirty="0"/>
              <a:t>=1 × 2 × 3 × ··· × (n-1)  × n </a:t>
            </a:r>
            <a:endParaRPr lang="en-US" altLang="zh-CN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B22FD13-8459-4534-8806-7987F93AD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59015"/>
              </p:ext>
            </p:extLst>
          </p:nvPr>
        </p:nvGraphicFramePr>
        <p:xfrm>
          <a:off x="1203158" y="1939615"/>
          <a:ext cx="7940842" cy="2227229"/>
        </p:xfrm>
        <a:graphic>
          <a:graphicData uri="http://schemas.openxmlformats.org/drawingml/2006/table">
            <a:tbl>
              <a:tblPr firstRow="1" firstCol="1" bandRow="1"/>
              <a:tblGrid>
                <a:gridCol w="7940842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2227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f(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t=1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for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in range(1,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i+1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   t*=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return t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print(f(6))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08E3742-9536-4B37-A8B4-0C1CF1726DC3}"/>
              </a:ext>
            </a:extLst>
          </p:cNvPr>
          <p:cNvSpPr txBox="1"/>
          <p:nvPr/>
        </p:nvSpPr>
        <p:spPr>
          <a:xfrm>
            <a:off x="9435232" y="3815454"/>
            <a:ext cx="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720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2813956-18C0-4ED9-903E-F854711CB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16196"/>
              </p:ext>
            </p:extLst>
          </p:nvPr>
        </p:nvGraphicFramePr>
        <p:xfrm>
          <a:off x="1203158" y="4613354"/>
          <a:ext cx="7940842" cy="2226706"/>
        </p:xfrm>
        <a:graphic>
          <a:graphicData uri="http://schemas.openxmlformats.org/drawingml/2006/table">
            <a:tbl>
              <a:tblPr firstRow="1" firstCol="1" bandRow="1"/>
              <a:tblGrid>
                <a:gridCol w="7940842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222670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if </a:t>
                      </a:r>
                      <a:r>
                        <a:rPr lang="en-US" altLang="zh-CN" sz="2000" kern="1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==0: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return 1                 </a:t>
                      </a: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递归出口</a:t>
                      </a:r>
                      <a:endParaRPr lang="en-US" altLang="zh-CN" sz="2000" b="1" kern="1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kern="1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else: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return </a:t>
                      </a:r>
                      <a:r>
                        <a:rPr lang="en-US" altLang="zh-CN" sz="2000" kern="100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altLang="zh-CN" sz="2000" kern="100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2000" kern="1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(i-1)    </a:t>
                      </a:r>
                      <a:r>
                        <a:rPr lang="en-US" altLang="zh-CN" sz="2000" b="1" kern="1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000" b="1" kern="1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递归条件</a:t>
                      </a:r>
                      <a:endParaRPr lang="en-US" altLang="zh-CN" sz="2000" b="1" kern="1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(6))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453D88B8-9584-415B-B62F-991547F37536}"/>
              </a:ext>
            </a:extLst>
          </p:cNvPr>
          <p:cNvSpPr txBox="1"/>
          <p:nvPr/>
        </p:nvSpPr>
        <p:spPr>
          <a:xfrm>
            <a:off x="9435232" y="6412468"/>
            <a:ext cx="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720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9ED300-900B-4DA6-B1E9-49B9476BBE5F}"/>
              </a:ext>
            </a:extLst>
          </p:cNvPr>
          <p:cNvSpPr txBox="1"/>
          <p:nvPr/>
        </p:nvSpPr>
        <p:spPr>
          <a:xfrm>
            <a:off x="973936" y="4214404"/>
            <a:ext cx="936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zh-CN" altLang="zh-CN" sz="2000" dirty="0"/>
              <a:t>用递归策略实现</a:t>
            </a:r>
            <a:r>
              <a:rPr lang="en-US" altLang="zh-CN" sz="2000" dirty="0"/>
              <a:t>n</a:t>
            </a:r>
            <a:r>
              <a:rPr lang="zh-CN" altLang="zh-CN" sz="2000" dirty="0"/>
              <a:t>！函数，采用递归方式来进行阶乘函数的定义：</a:t>
            </a:r>
            <a:r>
              <a:rPr lang="en-US" altLang="zh-CN" sz="2000" dirty="0"/>
              <a:t>n! = n × (n-1)!</a:t>
            </a:r>
            <a:endParaRPr lang="zh-CN" altLang="en-US" sz="2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B12A80-B76A-40A5-8FF4-2469D6A071AD}"/>
              </a:ext>
            </a:extLst>
          </p:cNvPr>
          <p:cNvGrpSpPr/>
          <p:nvPr/>
        </p:nvGrpSpPr>
        <p:grpSpPr>
          <a:xfrm>
            <a:off x="9581798" y="4781252"/>
            <a:ext cx="2610202" cy="1631216"/>
            <a:chOff x="9581798" y="4781252"/>
            <a:chExt cx="2610202" cy="163121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AFEE927-B4D1-4CF8-9954-DD42DADC58C2}"/>
                </a:ext>
              </a:extLst>
            </p:cNvPr>
            <p:cNvSpPr txBox="1"/>
            <p:nvPr/>
          </p:nvSpPr>
          <p:spPr>
            <a:xfrm>
              <a:off x="9581798" y="4781252"/>
              <a:ext cx="261020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n! = n × (n-1)!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  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(n-1)! = (n-2)! × (n-1)</a:t>
              </a:r>
            </a:p>
            <a:p>
              <a:pPr algn="ctr"/>
              <a:endParaRPr lang="en-US" altLang="zh-CN" sz="2000" dirty="0">
                <a:solidFill>
                  <a:srgbClr val="FF0000"/>
                </a:solidFill>
              </a:endParaRPr>
            </a:p>
            <a:p>
              <a:pPr algn="just"/>
              <a:r>
                <a:rPr lang="en-US" altLang="zh-CN" sz="2000" dirty="0">
                  <a:solidFill>
                    <a:srgbClr val="FF0000"/>
                  </a:solidFill>
                </a:rPr>
                <a:t>      ······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7BF28D0-6B7E-4C54-9A54-4A28233B9323}"/>
                </a:ext>
              </a:extLst>
            </p:cNvPr>
            <p:cNvCxnSpPr/>
            <p:nvPr/>
          </p:nvCxnSpPr>
          <p:spPr>
            <a:xfrm>
              <a:off x="10654748" y="5149937"/>
              <a:ext cx="0" cy="278295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BF4A1D0-9558-4A5C-BC1B-BFC34FBFF540}"/>
                </a:ext>
              </a:extLst>
            </p:cNvPr>
            <p:cNvCxnSpPr/>
            <p:nvPr/>
          </p:nvCxnSpPr>
          <p:spPr>
            <a:xfrm>
              <a:off x="10654748" y="5835698"/>
              <a:ext cx="0" cy="278295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383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BCB2996-082A-4745-9DF3-04B48D087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60055"/>
              </p:ext>
            </p:extLst>
          </p:nvPr>
        </p:nvGraphicFramePr>
        <p:xfrm>
          <a:off x="775254" y="4490828"/>
          <a:ext cx="3897934" cy="1527315"/>
        </p:xfrm>
        <a:graphic>
          <a:graphicData uri="http://schemas.openxmlformats.org/drawingml/2006/table">
            <a:tbl>
              <a:tblPr firstRow="1" firstCol="1" bandRow="1"/>
              <a:tblGrid>
                <a:gridCol w="389793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5273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(3):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if 3==0: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1</a:t>
                      </a:r>
                      <a:endParaRPr lang="en-US" alt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else: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3* </a:t>
                      </a:r>
                      <a:r>
                        <a:rPr lang="en-US" altLang="zh-CN" sz="1800" kern="10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( 3-1)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D3052E0-312B-474A-BD6B-2A2D78ACC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04733"/>
              </p:ext>
            </p:extLst>
          </p:nvPr>
        </p:nvGraphicFramePr>
        <p:xfrm>
          <a:off x="4371420" y="4879708"/>
          <a:ext cx="3897934" cy="1527315"/>
        </p:xfrm>
        <a:graphic>
          <a:graphicData uri="http://schemas.openxmlformats.org/drawingml/2006/table">
            <a:tbl>
              <a:tblPr firstRow="1" firstCol="1" bandRow="1"/>
              <a:tblGrid>
                <a:gridCol w="389793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5273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(2):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if 2==0: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1</a:t>
                      </a:r>
                      <a:endParaRPr lang="en-US" alt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else: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2* </a:t>
                      </a:r>
                      <a:r>
                        <a:rPr lang="en-US" altLang="zh-CN" sz="1800" kern="10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(2-1)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函数递归</a:t>
            </a:r>
            <a:r>
              <a:rPr lang="en-US" altLang="zh-CN" dirty="0"/>
              <a:t>——</a:t>
            </a:r>
            <a:r>
              <a:rPr lang="zh-CN" altLang="en-US" dirty="0"/>
              <a:t>阶乘函数</a:t>
            </a:r>
            <a:endParaRPr 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2813956-18C0-4ED9-903E-F854711CB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08519"/>
              </p:ext>
            </p:extLst>
          </p:nvPr>
        </p:nvGraphicFramePr>
        <p:xfrm>
          <a:off x="7938053" y="5254486"/>
          <a:ext cx="3897934" cy="1527314"/>
        </p:xfrm>
        <a:graphic>
          <a:graphicData uri="http://schemas.openxmlformats.org/drawingml/2006/table">
            <a:tbl>
              <a:tblPr firstRow="1" firstCol="1" bandRow="1"/>
              <a:tblGrid>
                <a:gridCol w="389793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52731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(1):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if 1==0: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1</a:t>
                      </a:r>
                      <a:endParaRPr lang="en-US" alt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else: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1* </a:t>
                      </a:r>
                      <a:r>
                        <a:rPr lang="en-US" altLang="zh-CN" sz="1800" kern="10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( 1-1)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CF25F-506D-4A31-BB51-F7665168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160" y="1540971"/>
            <a:ext cx="9982200" cy="446855"/>
          </a:xfrm>
        </p:spPr>
        <p:txBody>
          <a:bodyPr/>
          <a:lstStyle/>
          <a:p>
            <a:r>
              <a:rPr lang="zh-CN" altLang="zh-CN" dirty="0"/>
              <a:t>递归策略实现</a:t>
            </a:r>
            <a:r>
              <a:rPr lang="en-US" altLang="zh-CN" dirty="0"/>
              <a:t>n</a:t>
            </a:r>
            <a:r>
              <a:rPr lang="zh-CN" altLang="zh-CN" dirty="0"/>
              <a:t>！函数</a:t>
            </a:r>
            <a:r>
              <a:rPr lang="zh-CN" altLang="en-US" dirty="0"/>
              <a:t>过程分解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EABB7AF-544F-4504-A6EA-102C3AE03D5D}"/>
              </a:ext>
            </a:extLst>
          </p:cNvPr>
          <p:cNvCxnSpPr>
            <a:cxnSpLocks/>
          </p:cNvCxnSpPr>
          <p:nvPr/>
        </p:nvCxnSpPr>
        <p:spPr>
          <a:xfrm rot="10800000">
            <a:off x="3594508" y="5893949"/>
            <a:ext cx="1553824" cy="248388"/>
          </a:xfrm>
          <a:prstGeom prst="bentConnector3">
            <a:avLst>
              <a:gd name="adj1" fmla="val 9946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E28AB0A-D30F-4E1A-8D78-34C0924A9DFA}"/>
              </a:ext>
            </a:extLst>
          </p:cNvPr>
          <p:cNvCxnSpPr>
            <a:cxnSpLocks/>
          </p:cNvCxnSpPr>
          <p:nvPr/>
        </p:nvCxnSpPr>
        <p:spPr>
          <a:xfrm rot="10800000">
            <a:off x="7161141" y="6282829"/>
            <a:ext cx="1553824" cy="248388"/>
          </a:xfrm>
          <a:prstGeom prst="bentConnector3">
            <a:avLst>
              <a:gd name="adj1" fmla="val 9946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9CF2278-FC73-408A-A664-619961544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768"/>
              </p:ext>
            </p:extLst>
          </p:nvPr>
        </p:nvGraphicFramePr>
        <p:xfrm>
          <a:off x="775254" y="2042633"/>
          <a:ext cx="3897934" cy="1527315"/>
        </p:xfrm>
        <a:graphic>
          <a:graphicData uri="http://schemas.openxmlformats.org/drawingml/2006/table">
            <a:tbl>
              <a:tblPr firstRow="1" firstCol="1" bandRow="1"/>
              <a:tblGrid>
                <a:gridCol w="389793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5273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(6):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if 6==0: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1</a:t>
                      </a:r>
                      <a:endParaRPr lang="en-US" alt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else: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6* </a:t>
                      </a:r>
                      <a:r>
                        <a:rPr lang="en-US" altLang="zh-CN" sz="1800" kern="10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( 6-1)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BD9F003-F866-4A7F-93B1-D96A5B79F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70739"/>
              </p:ext>
            </p:extLst>
          </p:nvPr>
        </p:nvGraphicFramePr>
        <p:xfrm>
          <a:off x="4371420" y="2421879"/>
          <a:ext cx="3897934" cy="1527315"/>
        </p:xfrm>
        <a:graphic>
          <a:graphicData uri="http://schemas.openxmlformats.org/drawingml/2006/table">
            <a:tbl>
              <a:tblPr firstRow="1" firstCol="1" bandRow="1"/>
              <a:tblGrid>
                <a:gridCol w="389793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5273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(5):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if 5==0: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1</a:t>
                      </a:r>
                      <a:endParaRPr lang="en-US" alt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else: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5* </a:t>
                      </a:r>
                      <a:r>
                        <a:rPr lang="en-US" altLang="zh-CN" sz="1800" kern="10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( 5-1)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7425B32-E8E0-4377-B5DA-3DF2461FA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32378"/>
              </p:ext>
            </p:extLst>
          </p:nvPr>
        </p:nvGraphicFramePr>
        <p:xfrm>
          <a:off x="7938053" y="2825208"/>
          <a:ext cx="3897934" cy="1527315"/>
        </p:xfrm>
        <a:graphic>
          <a:graphicData uri="http://schemas.openxmlformats.org/drawingml/2006/table">
            <a:tbl>
              <a:tblPr firstRow="1" firstCol="1" bandRow="1"/>
              <a:tblGrid>
                <a:gridCol w="389793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5273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(4):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if 4==0: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1</a:t>
                      </a:r>
                      <a:endParaRPr lang="en-US" alt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else: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return 4* </a:t>
                      </a:r>
                      <a:r>
                        <a:rPr lang="en-US" altLang="zh-CN" sz="1800" kern="10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recursive_f</a:t>
                      </a:r>
                      <a:r>
                        <a:rPr lang="en-US" altLang="zh-CN" sz="1800" kern="1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( 4-1)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DAED47D-0DB6-4A3A-A340-DC05A260C388}"/>
              </a:ext>
            </a:extLst>
          </p:cNvPr>
          <p:cNvCxnSpPr>
            <a:cxnSpLocks/>
          </p:cNvCxnSpPr>
          <p:nvPr/>
        </p:nvCxnSpPr>
        <p:spPr>
          <a:xfrm rot="10800000">
            <a:off x="7161141" y="3840204"/>
            <a:ext cx="1553824" cy="248388"/>
          </a:xfrm>
          <a:prstGeom prst="bentConnector3">
            <a:avLst>
              <a:gd name="adj1" fmla="val 9946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CAF83A97-4CE7-46C6-813F-E24B43DEE081}"/>
              </a:ext>
            </a:extLst>
          </p:cNvPr>
          <p:cNvCxnSpPr>
            <a:cxnSpLocks/>
          </p:cNvCxnSpPr>
          <p:nvPr/>
        </p:nvCxnSpPr>
        <p:spPr>
          <a:xfrm rot="10800000">
            <a:off x="3594508" y="3463913"/>
            <a:ext cx="1553824" cy="248388"/>
          </a:xfrm>
          <a:prstGeom prst="bentConnector3">
            <a:avLst>
              <a:gd name="adj1" fmla="val 9946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BDE0593-0A8D-4390-954F-FEED76B104B1}"/>
              </a:ext>
            </a:extLst>
          </p:cNvPr>
          <p:cNvCxnSpPr>
            <a:cxnSpLocks/>
          </p:cNvCxnSpPr>
          <p:nvPr/>
        </p:nvCxnSpPr>
        <p:spPr>
          <a:xfrm flipV="1">
            <a:off x="2724221" y="4197292"/>
            <a:ext cx="8019979" cy="383735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函数递归</a:t>
            </a:r>
            <a:r>
              <a:rPr lang="en-US" altLang="zh-CN" dirty="0"/>
              <a:t>——Fibonacci</a:t>
            </a:r>
            <a:r>
              <a:rPr lang="zh-CN" altLang="zh-CN" dirty="0"/>
              <a:t>数列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dirty="0"/>
                  <a:t>Fibonacci </a:t>
                </a:r>
                <a:r>
                  <a:rPr lang="zh-CN" altLang="en-US" dirty="0"/>
                  <a:t>数列（斐波那契数列）：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55 ······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2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或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begChr m:val="（"/>
                                <m:endChr m:val="）"/>
                                <m:ctrlPr>
                                  <a:rPr lang="zh-CN" altLang="en-US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dirty="0"/>
                  <a:t>递归出口是什么？</a:t>
                </a:r>
                <a:endParaRPr lang="en-US" altLang="zh-CN" dirty="0"/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dirty="0"/>
                  <a:t>递归条件是什么？</a:t>
                </a:r>
                <a:endParaRPr lang="en-US" altLang="zh-CN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8" t="-23823" b="-19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函数递归</a:t>
            </a:r>
            <a:r>
              <a:rPr lang="en-US" altLang="zh-CN" dirty="0"/>
              <a:t>——Fibonacci</a:t>
            </a:r>
            <a:r>
              <a:rPr lang="zh-CN" altLang="zh-CN" dirty="0"/>
              <a:t>数列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2196217" y="977828"/>
                <a:ext cx="6965674" cy="1348137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16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16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6217" y="977828"/>
                <a:ext cx="6965674" cy="134813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AB8A41-54FD-4E3C-8A15-C9667A70E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17714"/>
              </p:ext>
            </p:extLst>
          </p:nvPr>
        </p:nvGraphicFramePr>
        <p:xfrm>
          <a:off x="885743" y="2911820"/>
          <a:ext cx="4793311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4793311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2227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fib(n):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if n==1 or n==2: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1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else: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=2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f1,f2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1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&lt;n):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f3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f1+f2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f1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f2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f2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f3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+= 1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f3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AFD667B-1203-4AFB-A452-58CFDA07A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83801"/>
              </p:ext>
            </p:extLst>
          </p:nvPr>
        </p:nvGraphicFramePr>
        <p:xfrm>
          <a:off x="6292270" y="2909686"/>
          <a:ext cx="4667278" cy="2227229"/>
        </p:xfrm>
        <a:graphic>
          <a:graphicData uri="http://schemas.openxmlformats.org/drawingml/2006/table">
            <a:tbl>
              <a:tblPr firstRow="1" firstCol="1" bandRow="1"/>
              <a:tblGrid>
                <a:gridCol w="4667278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2227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fib(n):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if n==1 or n==2: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return 1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kern="1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else: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return fib(n-1)+fib(n-2)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000" b="1" kern="1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print(fib(n))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847C251-44CE-4CC8-AE68-E5CC5CC2673A}"/>
              </a:ext>
            </a:extLst>
          </p:cNvPr>
          <p:cNvSpPr txBox="1"/>
          <p:nvPr/>
        </p:nvSpPr>
        <p:spPr>
          <a:xfrm>
            <a:off x="885743" y="2406526"/>
            <a:ext cx="47243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FF0000"/>
                </a:solidFill>
              </a:rPr>
              <a:t>循环语句方法（非递归实现）：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854FEE-352F-4242-A89F-B64614B57B5C}"/>
              </a:ext>
            </a:extLst>
          </p:cNvPr>
          <p:cNvSpPr txBox="1"/>
          <p:nvPr/>
        </p:nvSpPr>
        <p:spPr>
          <a:xfrm>
            <a:off x="7560364" y="2409968"/>
            <a:ext cx="19543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FF0000"/>
                </a:solidFill>
              </a:rPr>
              <a:t>递归方法：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311F9E8-2E2D-4DBB-8536-7720916AE7AA}"/>
              </a:ext>
            </a:extLst>
          </p:cNvPr>
          <p:cNvSpPr/>
          <p:nvPr/>
        </p:nvSpPr>
        <p:spPr>
          <a:xfrm rot="10800000">
            <a:off x="5886167" y="6304904"/>
            <a:ext cx="352990" cy="26451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615789F0-D33A-4AFE-B20B-7A9BF4C82D9C}"/>
              </a:ext>
            </a:extLst>
          </p:cNvPr>
          <p:cNvSpPr/>
          <p:nvPr/>
        </p:nvSpPr>
        <p:spPr>
          <a:xfrm>
            <a:off x="8046392" y="5826691"/>
            <a:ext cx="3175206" cy="964703"/>
          </a:xfrm>
          <a:prstGeom prst="cloudCallout">
            <a:avLst>
              <a:gd name="adj1" fmla="val -57744"/>
              <a:gd name="adj2" fmla="val -418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计算 </a:t>
            </a:r>
            <a:r>
              <a:rPr lang="en-US" altLang="zh-CN" sz="2000" dirty="0">
                <a:solidFill>
                  <a:srgbClr val="FF0000"/>
                </a:solidFill>
              </a:rPr>
              <a:t>fib(100) </a:t>
            </a:r>
            <a:r>
              <a:rPr lang="zh-CN" altLang="en-US" sz="2000" dirty="0">
                <a:solidFill>
                  <a:srgbClr val="FF0000"/>
                </a:solidFill>
              </a:rPr>
              <a:t>时两者用时不同！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76C2DC-F7DD-4218-BC5E-BE59F589D3D6}"/>
              </a:ext>
            </a:extLst>
          </p:cNvPr>
          <p:cNvSpPr txBox="1"/>
          <p:nvPr/>
        </p:nvSpPr>
        <p:spPr>
          <a:xfrm>
            <a:off x="6239157" y="625249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不足</a:t>
            </a:r>
            <a:r>
              <a:rPr lang="en-US" altLang="zh-CN" sz="2000" dirty="0"/>
              <a:t>0.01</a:t>
            </a:r>
            <a:r>
              <a:rPr lang="zh-CN" altLang="en-US" sz="2000" dirty="0"/>
              <a:t>秒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8179420-F5ED-4992-8FE8-0D118D9E11FA}"/>
              </a:ext>
            </a:extLst>
          </p:cNvPr>
          <p:cNvSpPr/>
          <p:nvPr/>
        </p:nvSpPr>
        <p:spPr>
          <a:xfrm rot="5400000">
            <a:off x="10233509" y="5301578"/>
            <a:ext cx="352990" cy="26451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3B3C12-3267-4806-8BBE-5B85E0371402}"/>
              </a:ext>
            </a:extLst>
          </p:cNvPr>
          <p:cNvSpPr txBox="1"/>
          <p:nvPr/>
        </p:nvSpPr>
        <p:spPr>
          <a:xfrm>
            <a:off x="10542262" y="5211901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超过</a:t>
            </a:r>
            <a:r>
              <a:rPr lang="en-US" altLang="zh-CN" sz="2000" dirty="0"/>
              <a:t>1</a:t>
            </a:r>
            <a:r>
              <a:rPr lang="zh-CN" altLang="en-US" sz="2000" dirty="0"/>
              <a:t>小时</a:t>
            </a:r>
          </a:p>
        </p:txBody>
      </p:sp>
    </p:spTree>
    <p:extLst>
      <p:ext uri="{BB962C8B-B14F-4D97-AF65-F5344CB8AC3E}">
        <p14:creationId xmlns:p14="http://schemas.microsoft.com/office/powerpoint/2010/main" val="20506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/>
      <p:bldP spid="12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函数递归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优点：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逻辑简单清晰</a:t>
            </a:r>
            <a:r>
              <a:rPr lang="zh-CN" altLang="en-US" sz="2000" dirty="0"/>
              <a:t>，程序简洁精炼，可读性高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理论上，所有递归函数都可写成循环的方式，但循环的逻辑不如递归清晰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缺点：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嵌套层次深，函数调用开销大，且</a:t>
            </a:r>
            <a:r>
              <a:rPr lang="zh-CN" altLang="zh-CN" sz="2000" dirty="0"/>
              <a:t>过深的调用会导致栈溢出</a:t>
            </a:r>
            <a:r>
              <a:rPr lang="zh-CN" altLang="en-US" sz="2000" dirty="0"/>
              <a:t>（内存成本）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重复计算（时间成本）</a:t>
            </a:r>
            <a:endParaRPr lang="en-US" altLang="zh-CN" sz="2000" dirty="0"/>
          </a:p>
        </p:txBody>
      </p:sp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FFC44C4B-206E-4F9F-B9C7-EBF749432715}"/>
              </a:ext>
            </a:extLst>
          </p:cNvPr>
          <p:cNvSpPr/>
          <p:nvPr/>
        </p:nvSpPr>
        <p:spPr>
          <a:xfrm>
            <a:off x="7613859" y="4772522"/>
            <a:ext cx="2220088" cy="1399678"/>
          </a:xfrm>
          <a:prstGeom prst="cloudCallout">
            <a:avLst>
              <a:gd name="adj1" fmla="val -42283"/>
              <a:gd name="adj2" fmla="val -655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rgbClr val="FF0000"/>
                </a:solidFill>
              </a:rPr>
              <a:t>适度使用递归函数！</a:t>
            </a:r>
          </a:p>
        </p:txBody>
      </p:sp>
    </p:spTree>
    <p:extLst>
      <p:ext uri="{BB962C8B-B14F-4D97-AF65-F5344CB8AC3E}">
        <p14:creationId xmlns:p14="http://schemas.microsoft.com/office/powerpoint/2010/main" val="30806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5"/>
            <a:ext cx="10096500" cy="1734474"/>
          </a:xfrm>
        </p:spPr>
        <p:txBody>
          <a:bodyPr/>
          <a:lstStyle/>
          <a:p>
            <a:pPr algn="ctr"/>
            <a:r>
              <a:rPr lang="en-US" altLang="zh-CN" dirty="0"/>
              <a:t>5.6 Python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8613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Python</a:t>
            </a:r>
            <a:r>
              <a:rPr lang="zh-CN" altLang="en-US" dirty="0"/>
              <a:t>模块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pPr algn="just" latinLnBrk="1">
              <a:lnSpc>
                <a:spcPct val="150000"/>
              </a:lnSpc>
            </a:pPr>
            <a:r>
              <a:rPr lang="en-US" altLang="zh-CN" dirty="0"/>
              <a:t>Python </a:t>
            </a:r>
            <a:r>
              <a:rPr lang="zh-CN" altLang="en-US" dirty="0"/>
              <a:t>模块是一个以“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” 结尾的</a:t>
            </a:r>
            <a:r>
              <a:rPr lang="en-US" altLang="zh-CN" dirty="0"/>
              <a:t>Python </a:t>
            </a:r>
            <a:r>
              <a:rPr lang="zh-CN" altLang="en-US" dirty="0"/>
              <a:t>文件，包含</a:t>
            </a:r>
            <a:r>
              <a:rPr lang="en-US" altLang="zh-CN" dirty="0"/>
              <a:t>Python</a:t>
            </a:r>
            <a:r>
              <a:rPr lang="zh-CN" altLang="en-US" dirty="0"/>
              <a:t>对象定义和</a:t>
            </a:r>
            <a:r>
              <a:rPr lang="en-US" altLang="zh-CN" dirty="0"/>
              <a:t>Python</a:t>
            </a:r>
            <a:r>
              <a:rPr lang="zh-CN" altLang="en-US" dirty="0"/>
              <a:t>语句。</a:t>
            </a:r>
          </a:p>
          <a:p>
            <a:pPr lvl="1" algn="just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模块能定义函数、类和变量，也能包含可执行的代码。</a:t>
            </a:r>
            <a:endParaRPr lang="en-US" altLang="zh-CN" sz="2000" dirty="0"/>
          </a:p>
          <a:p>
            <a:pPr lvl="1" algn="just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模块能有逻辑地组织 </a:t>
            </a:r>
            <a:r>
              <a:rPr lang="en-US" altLang="zh-CN" sz="2000" dirty="0"/>
              <a:t>Python </a:t>
            </a:r>
            <a:r>
              <a:rPr lang="zh-CN" altLang="en-US" sz="2000" dirty="0"/>
              <a:t>代码段，使代码更易懂。</a:t>
            </a:r>
          </a:p>
          <a:p>
            <a:pPr lvl="1" algn="just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在不同的模块中可以存在相同名字的函数名和变量名。</a:t>
            </a:r>
            <a:endParaRPr lang="en-US" altLang="zh-CN" sz="2000" dirty="0"/>
          </a:p>
          <a:p>
            <a:pPr marL="0" indent="0" algn="just" latinLnBrk="1">
              <a:lnSpc>
                <a:spcPct val="100000"/>
              </a:lnSpc>
              <a:buNone/>
            </a:pPr>
            <a:r>
              <a:rPr lang="zh-CN" altLang="en-US" dirty="0"/>
              <a:t>举例</a:t>
            </a:r>
            <a:r>
              <a:rPr lang="en-US" altLang="zh-CN" dirty="0"/>
              <a:t>——</a:t>
            </a:r>
            <a:r>
              <a:rPr lang="zh-CN" altLang="en-US" dirty="0"/>
              <a:t>创建一个模块：</a:t>
            </a:r>
            <a:endParaRPr lang="en-US" altLang="zh-CN" dirty="0"/>
          </a:p>
          <a:p>
            <a:pPr algn="just"/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2F1DE3-5E66-4858-9BCB-37E679BCB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78828"/>
              </p:ext>
            </p:extLst>
          </p:nvPr>
        </p:nvGraphicFramePr>
        <p:xfrm>
          <a:off x="1499825" y="4407337"/>
          <a:ext cx="9585757" cy="1923974"/>
        </p:xfrm>
        <a:graphic>
          <a:graphicData uri="http://schemas.openxmlformats.org/drawingml/2006/table">
            <a:tbl>
              <a:tblPr firstRow="1" firstCol="1" bandRow="1"/>
              <a:tblGrid>
                <a:gridCol w="958575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9239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：                 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模块中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定义一个函数</a:t>
                      </a:r>
                      <a:r>
                        <a:rPr lang="en-US" altLang="zh-CN" sz="2000" kern="1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print ( '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Mymodule.func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()' 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Myclass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：              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模块中定义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一个类</a:t>
                      </a:r>
                      <a:r>
                        <a:rPr lang="en-US" altLang="zh-CN" sz="2000" kern="1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Myclass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def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(self)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：      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2000" kern="1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Myclass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类中定义一个方法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print( '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Mymodule.Myclass.myFunc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()' 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26010C7-C19D-461E-8A4C-52F48AA0EFA8}"/>
              </a:ext>
            </a:extLst>
          </p:cNvPr>
          <p:cNvSpPr/>
          <p:nvPr/>
        </p:nvSpPr>
        <p:spPr>
          <a:xfrm>
            <a:off x="1104900" y="6399183"/>
            <a:ext cx="9980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zh-CN" altLang="en-US" sz="2000" dirty="0"/>
              <a:t>将上述代码</a:t>
            </a:r>
            <a:r>
              <a:rPr lang="zh-CN" altLang="zh-CN" sz="2000" dirty="0"/>
              <a:t>保存到名为“</a:t>
            </a:r>
            <a:r>
              <a:rPr lang="en-US" altLang="zh-CN" sz="2000" dirty="0" err="1"/>
              <a:t>Mymodule.py</a:t>
            </a:r>
            <a:r>
              <a:rPr lang="en-US" altLang="zh-CN" sz="2000" dirty="0"/>
              <a:t> </a:t>
            </a:r>
            <a:r>
              <a:rPr lang="zh-CN" altLang="zh-CN" sz="2000" dirty="0"/>
              <a:t>”的文件，即定义了一个名为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Mymodule</a:t>
            </a:r>
            <a:r>
              <a:rPr lang="en-US" altLang="zh-CN" sz="2000" dirty="0"/>
              <a:t> </a:t>
            </a:r>
            <a:r>
              <a:rPr lang="zh-CN" altLang="zh-CN" sz="2000" dirty="0"/>
              <a:t>的模块。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Python</a:t>
            </a:r>
            <a:r>
              <a:rPr lang="zh-CN" altLang="en-US" dirty="0"/>
              <a:t>模块</a:t>
            </a:r>
            <a:r>
              <a:rPr lang="en-US" altLang="zh-CN" dirty="0"/>
              <a:t>——</a:t>
            </a:r>
            <a:r>
              <a:rPr lang="zh-CN" altLang="en-US" dirty="0"/>
              <a:t>导入模块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/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中有两种导入</a:t>
            </a:r>
            <a:r>
              <a:rPr lang="zh-CN" altLang="en-US" dirty="0"/>
              <a:t>方法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 algn="just" latinLnBrk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导入整个模块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 algn="ctr" latinLnBrk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import </a:t>
            </a:r>
            <a:r>
              <a:rPr lang="zh-CN" altLang="zh-CN" sz="2000" dirty="0">
                <a:solidFill>
                  <a:srgbClr val="FF0000"/>
                </a:solidFill>
              </a:rPr>
              <a:t>模块名</a:t>
            </a:r>
            <a:r>
              <a:rPr lang="en-US" altLang="zh-CN" sz="2000" dirty="0">
                <a:solidFill>
                  <a:srgbClr val="FF0000"/>
                </a:solidFill>
              </a:rPr>
              <a:t> [as </a:t>
            </a:r>
            <a:r>
              <a:rPr lang="zh-CN" altLang="zh-CN" sz="2000" dirty="0">
                <a:solidFill>
                  <a:srgbClr val="FF0000"/>
                </a:solidFill>
              </a:rPr>
              <a:t>新模块名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lvl="1" algn="just" latinLnBrk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仅导入模块中的指定的函数。</a:t>
            </a:r>
            <a:endParaRPr lang="en-US" altLang="zh-CN" sz="2000" dirty="0"/>
          </a:p>
          <a:p>
            <a:pPr marL="457200" lvl="1" indent="0" algn="ctr" latinLnBrk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from </a:t>
            </a:r>
            <a:r>
              <a:rPr lang="zh-CN" altLang="zh-CN" sz="2000" dirty="0">
                <a:solidFill>
                  <a:srgbClr val="FF0000"/>
                </a:solidFill>
              </a:rPr>
              <a:t>模块名</a:t>
            </a:r>
            <a:r>
              <a:rPr lang="en-US" altLang="zh-CN" sz="2000" dirty="0">
                <a:solidFill>
                  <a:srgbClr val="FF0000"/>
                </a:solidFill>
              </a:rPr>
              <a:t> import </a:t>
            </a:r>
            <a:r>
              <a:rPr lang="zh-CN" altLang="zh-CN" sz="2000" dirty="0">
                <a:solidFill>
                  <a:srgbClr val="FF0000"/>
                </a:solidFill>
              </a:rPr>
              <a:t>函数名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000" dirty="0"/>
              <a:t>import</a:t>
            </a:r>
            <a:r>
              <a:rPr lang="zh-CN" altLang="zh-CN" sz="2000" dirty="0"/>
              <a:t>语句还有一个变体，即在</a:t>
            </a:r>
            <a:r>
              <a:rPr lang="en-US" altLang="zh-CN" sz="2000" dirty="0"/>
              <a:t>form</a:t>
            </a:r>
            <a:r>
              <a:rPr lang="zh-CN" altLang="zh-CN" sz="2000" dirty="0"/>
              <a:t>中使用“</a:t>
            </a:r>
            <a:r>
              <a:rPr lang="en-US" altLang="zh-CN" sz="2000" dirty="0"/>
              <a:t>*</a:t>
            </a:r>
            <a:r>
              <a:rPr lang="zh-CN" altLang="zh-CN" sz="2000" dirty="0"/>
              <a:t>”通配符，表示导入模块中的所有函数。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from </a:t>
            </a:r>
            <a:r>
              <a:rPr lang="zh-CN" altLang="zh-CN" dirty="0">
                <a:solidFill>
                  <a:srgbClr val="FF0000"/>
                </a:solidFill>
              </a:rPr>
              <a:t>模块名</a:t>
            </a:r>
            <a:r>
              <a:rPr lang="en-US" altLang="zh-CN" dirty="0">
                <a:solidFill>
                  <a:srgbClr val="FF0000"/>
                </a:solidFill>
              </a:rPr>
              <a:t> import *</a:t>
            </a:r>
          </a:p>
          <a:p>
            <a:pPr marL="0" indent="0" algn="just">
              <a:buNone/>
            </a:pPr>
            <a:r>
              <a:rPr lang="zh-CN" altLang="en-US" dirty="0"/>
              <a:t>举例：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8781F06-B7C4-4582-9ADE-9884217DD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38350"/>
              </p:ext>
            </p:extLst>
          </p:nvPr>
        </p:nvGraphicFramePr>
        <p:xfrm>
          <a:off x="1968336" y="4467750"/>
          <a:ext cx="8499138" cy="675860"/>
        </p:xfrm>
        <a:graphic>
          <a:graphicData uri="http://schemas.openxmlformats.org/drawingml/2006/table">
            <a:tbl>
              <a:tblPr firstRow="1" firstCol="1" bandRow="1"/>
              <a:tblGrid>
                <a:gridCol w="8499138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675860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math                 #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导入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模块</a:t>
                      </a:r>
                    </a:p>
                    <a:p>
                      <a:r>
                        <a:rPr lang="en-US" altLang="zh-CN" sz="2000" kern="1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math.sqrt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(9)                #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模块中的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sqrt</a:t>
                      </a:r>
                      <a:r>
                        <a:rPr lang="zh-CN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函数</a:t>
                      </a:r>
                      <a:endParaRPr lang="en-US" sz="24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B79C5C-259C-4CC5-8420-7D2CB389A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01905"/>
              </p:ext>
            </p:extLst>
          </p:nvPr>
        </p:nvGraphicFramePr>
        <p:xfrm>
          <a:off x="1968335" y="5302199"/>
          <a:ext cx="8499139" cy="675860"/>
        </p:xfrm>
        <a:graphic>
          <a:graphicData uri="http://schemas.openxmlformats.org/drawingml/2006/table">
            <a:tbl>
              <a:tblPr firstRow="1" firstCol="1" bandRow="1"/>
              <a:tblGrid>
                <a:gridCol w="8499139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675860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math import sqrt       #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导入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模块中的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sqrt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函数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sqrt(9)                     #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直接使用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sqrt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名字调用函数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915D08-350D-4139-B8FF-943222D0F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58810"/>
              </p:ext>
            </p:extLst>
          </p:nvPr>
        </p:nvGraphicFramePr>
        <p:xfrm>
          <a:off x="1968334" y="6136648"/>
          <a:ext cx="8499138" cy="675860"/>
        </p:xfrm>
        <a:graphic>
          <a:graphicData uri="http://schemas.openxmlformats.org/drawingml/2006/table">
            <a:tbl>
              <a:tblPr firstRow="1" firstCol="1" bandRow="1"/>
              <a:tblGrid>
                <a:gridCol w="8499138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675860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math import *          #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模块中导入所有函数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sqrt(9)                     #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重新调用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sqrt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A60A2D6-EFB1-4F5C-9F41-CD48B65088DF}"/>
              </a:ext>
            </a:extLst>
          </p:cNvPr>
          <p:cNvSpPr txBox="1"/>
          <p:nvPr/>
        </p:nvSpPr>
        <p:spPr>
          <a:xfrm>
            <a:off x="10583512" y="635738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Python</a:t>
            </a:r>
            <a:r>
              <a:rPr lang="zh-CN" altLang="en-US" dirty="0"/>
              <a:t>模块</a:t>
            </a:r>
            <a:r>
              <a:rPr lang="en-US" altLang="zh-CN" dirty="0"/>
              <a:t>——</a:t>
            </a:r>
            <a:r>
              <a:rPr lang="zh-CN" altLang="en-US" dirty="0"/>
              <a:t>包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441173"/>
            <a:ext cx="10168689" cy="5181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200" dirty="0">
                <a:solidFill>
                  <a:srgbClr val="FF0000"/>
                </a:solidFill>
              </a:rPr>
              <a:t>包是一个包含有多个文件（模块）的目录。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900" dirty="0"/>
              <a:t>用“带点号的模块名”的格式来构造</a:t>
            </a:r>
            <a:r>
              <a:rPr lang="en-US" altLang="zh-CN" sz="1900" dirty="0"/>
              <a:t>Python</a:t>
            </a:r>
            <a:r>
              <a:rPr lang="zh-CN" altLang="zh-CN" sz="1900" dirty="0"/>
              <a:t>模块命名空间，即模块名</a:t>
            </a:r>
            <a:r>
              <a:rPr lang="en-US" altLang="zh-CN" sz="1900" dirty="0"/>
              <a:t>“</a:t>
            </a:r>
            <a:r>
              <a:rPr lang="en-US" altLang="zh-CN" sz="1900" dirty="0" err="1"/>
              <a:t>A.B</a:t>
            </a:r>
            <a:r>
              <a:rPr lang="en-US" altLang="zh-CN" sz="1900" dirty="0"/>
              <a:t>”</a:t>
            </a:r>
            <a:r>
              <a:rPr lang="zh-CN" altLang="zh-CN" sz="1900" dirty="0"/>
              <a:t>表示</a:t>
            </a:r>
            <a:r>
              <a:rPr lang="en-US" altLang="zh-CN" sz="1900" dirty="0"/>
              <a:t>A</a:t>
            </a:r>
            <a:r>
              <a:rPr lang="zh-CN" altLang="zh-CN" sz="1900" dirty="0"/>
              <a:t>包中名为</a:t>
            </a:r>
            <a:r>
              <a:rPr lang="en-US" altLang="zh-CN" sz="1900" dirty="0"/>
              <a:t>B</a:t>
            </a:r>
            <a:r>
              <a:rPr lang="zh-CN" altLang="zh-CN" sz="1900" dirty="0"/>
              <a:t>的模块。</a:t>
            </a:r>
            <a:endParaRPr lang="en-US" altLang="zh-CN" sz="1900" dirty="0"/>
          </a:p>
          <a:p>
            <a:pPr algn="just">
              <a:lnSpc>
                <a:spcPct val="160000"/>
              </a:lnSpc>
            </a:pPr>
            <a:r>
              <a:rPr lang="zh-CN" altLang="zh-CN" sz="2200" dirty="0"/>
              <a:t>相同名称的模块也有可能出现在不同包中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900" dirty="0"/>
              <a:t>使用“</a:t>
            </a:r>
            <a:r>
              <a:rPr lang="en-US" altLang="zh-CN" sz="1900" dirty="0" err="1"/>
              <a:t>A.B</a:t>
            </a:r>
            <a:r>
              <a:rPr lang="zh-CN" altLang="zh-CN" sz="1900" dirty="0"/>
              <a:t>”的格式，可以使得多模块软件包的作者不必担心彼此间同名模块的冲突。</a:t>
            </a:r>
            <a:endParaRPr lang="en-US" altLang="zh-CN" sz="1900" dirty="0"/>
          </a:p>
          <a:p>
            <a:pPr algn="just">
              <a:lnSpc>
                <a:spcPct val="150000"/>
              </a:lnSpc>
            </a:pPr>
            <a:r>
              <a:rPr lang="zh-CN" altLang="zh-CN" sz="2200" dirty="0"/>
              <a:t>在包的每个目录中都包含一个名为“</a:t>
            </a:r>
            <a:r>
              <a:rPr lang="en-US" altLang="zh-CN" sz="2200" dirty="0"/>
              <a:t>__</a:t>
            </a:r>
            <a:r>
              <a:rPr lang="en-US" altLang="zh-CN" sz="2200" dirty="0" err="1"/>
              <a:t>init</a:t>
            </a:r>
            <a:r>
              <a:rPr lang="en-US" altLang="zh-CN" sz="2200" dirty="0"/>
              <a:t>__.</a:t>
            </a:r>
            <a:r>
              <a:rPr lang="en-US" altLang="zh-CN" sz="2200" dirty="0" err="1"/>
              <a:t>py</a:t>
            </a:r>
            <a:r>
              <a:rPr lang="zh-CN" altLang="zh-CN" sz="2200" dirty="0"/>
              <a:t>”（</a:t>
            </a:r>
            <a:r>
              <a:rPr lang="en-US" altLang="zh-CN" sz="2200" dirty="0" err="1"/>
              <a:t>init</a:t>
            </a:r>
            <a:r>
              <a:rPr lang="zh-CN" altLang="zh-CN" sz="2200" dirty="0"/>
              <a:t>的前后均是两条下划线）的文件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900" dirty="0"/>
              <a:t>主要用途是设置“</a:t>
            </a:r>
            <a:r>
              <a:rPr lang="en-US" altLang="zh-CN" sz="1900" dirty="0"/>
              <a:t>__all__</a:t>
            </a:r>
            <a:r>
              <a:rPr lang="zh-CN" altLang="zh-CN" sz="1900" dirty="0"/>
              <a:t>”变量以及初始化包所需的代码。</a:t>
            </a:r>
            <a:endParaRPr lang="en-US" altLang="zh-CN" sz="1900" dirty="0"/>
          </a:p>
          <a:p>
            <a:pPr algn="just">
              <a:lnSpc>
                <a:spcPct val="150000"/>
              </a:lnSpc>
            </a:pPr>
            <a:r>
              <a:rPr lang="zh-CN" altLang="zh-CN" sz="2200" dirty="0"/>
              <a:t>一般而言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900" dirty="0"/>
              <a:t>若自定义的模块名与非内置的标准模块重名，根据优先级，前者会覆盖后者；</a:t>
            </a:r>
            <a:endParaRPr lang="en-US" altLang="zh-CN" sz="19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900" dirty="0"/>
              <a:t>若自定义的模块名与内置模块重名，后者会覆盖前者。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9384314" y="2738997"/>
            <a:ext cx="2146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A.B.MyModule.py  </a:t>
            </a:r>
          </a:p>
          <a:p>
            <a:r>
              <a:rPr lang="en-US" altLang="zh-CN" dirty="0"/>
              <a:t>A.C.MyModule.py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3637" y="76200"/>
            <a:ext cx="5716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MyModule.py   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    </a:t>
            </a:r>
            <a:r>
              <a:rPr lang="en-US" altLang="zh-CN" dirty="0" err="1"/>
              <a:t>MyModule.func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YourModule.py 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    </a:t>
            </a:r>
            <a:r>
              <a:rPr lang="en-US" altLang="zh-CN" dirty="0" err="1"/>
              <a:t>YourModule.func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03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函数的定义与调用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9909" y="1600200"/>
            <a:ext cx="9982200" cy="5025887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000" dirty="0"/>
              <a:t>是一组可以</a:t>
            </a:r>
            <a:r>
              <a:rPr lang="zh-CN" altLang="zh-CN" sz="2000" dirty="0">
                <a:solidFill>
                  <a:srgbClr val="FF0000"/>
                </a:solidFill>
              </a:rPr>
              <a:t>被重复使用的代码的集合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FF0000"/>
                </a:solidFill>
              </a:rPr>
              <a:t>是完成特定功能的代码片段</a:t>
            </a:r>
            <a:r>
              <a:rPr lang="zh-CN" altLang="zh-CN" sz="2000" dirty="0"/>
              <a:t>，</a:t>
            </a:r>
            <a:r>
              <a:rPr lang="zh-CN" altLang="en-US" sz="2000" dirty="0"/>
              <a:t>通过调用函数名来完成语句的功能。</a:t>
            </a:r>
            <a:endParaRPr lang="en-US" altLang="zh-CN" sz="2000" dirty="0"/>
          </a:p>
          <a:p>
            <a:r>
              <a:rPr lang="zh-CN" altLang="en-US" dirty="0"/>
              <a:t>完整的函数是由</a:t>
            </a:r>
            <a:r>
              <a:rPr lang="zh-CN" altLang="en-US" dirty="0">
                <a:solidFill>
                  <a:srgbClr val="FF0000"/>
                </a:solidFill>
              </a:rPr>
              <a:t>函数名、参数列表及函数语句</a:t>
            </a:r>
            <a:r>
              <a:rPr lang="zh-CN" altLang="en-US" dirty="0"/>
              <a:t>组成的。</a:t>
            </a:r>
            <a:endParaRPr lang="en-US" altLang="zh-CN" dirty="0"/>
          </a:p>
          <a:p>
            <a:r>
              <a:rPr lang="zh-CN" altLang="en-US" dirty="0"/>
              <a:t>函数的分类：</a:t>
            </a:r>
            <a:endParaRPr lang="en-US" altLang="zh-CN" dirty="0"/>
          </a:p>
          <a:p>
            <a:pPr marL="800100" lvl="2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自定义函数</a:t>
            </a:r>
            <a:r>
              <a:rPr lang="zh-CN" altLang="en-US" sz="2000" dirty="0"/>
              <a:t>：用户自己定义、自己编写的。</a:t>
            </a:r>
            <a:endParaRPr lang="en-US" altLang="zh-CN" sz="2000" dirty="0"/>
          </a:p>
          <a:p>
            <a:pPr marL="800100" lvl="2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系统内置函数</a:t>
            </a:r>
            <a:r>
              <a:rPr lang="zh-CN" altLang="en-US" sz="2000" dirty="0"/>
              <a:t>：输出函数</a:t>
            </a:r>
            <a:r>
              <a:rPr lang="en-US" altLang="zh-CN" sz="2000" dirty="0"/>
              <a:t>print()</a:t>
            </a:r>
            <a:r>
              <a:rPr lang="zh-CN" altLang="en-US" sz="2000" dirty="0"/>
              <a:t>、输入函数</a:t>
            </a:r>
            <a:r>
              <a:rPr lang="en-US" altLang="zh-CN" sz="2000" dirty="0"/>
              <a:t>input()</a:t>
            </a:r>
            <a:r>
              <a:rPr lang="zh-CN" altLang="en-US" sz="2000" dirty="0"/>
              <a:t>、返回表达式结果函数</a:t>
            </a:r>
            <a:r>
              <a:rPr lang="en-US" altLang="zh-CN" sz="2000" dirty="0"/>
              <a:t>eval()</a:t>
            </a:r>
            <a:r>
              <a:rPr lang="zh-CN" altLang="en-US" sz="2000" dirty="0"/>
              <a:t>、数学运算函数（如</a:t>
            </a:r>
            <a:r>
              <a:rPr lang="en-US" altLang="zh-CN" sz="2000" dirty="0"/>
              <a:t>abs()</a:t>
            </a:r>
            <a:r>
              <a:rPr lang="zh-CN" altLang="en-US" sz="2000" dirty="0"/>
              <a:t>、</a:t>
            </a:r>
            <a:r>
              <a:rPr lang="en-US" altLang="zh-CN" sz="2000" dirty="0"/>
              <a:t>max()</a:t>
            </a:r>
            <a:r>
              <a:rPr lang="zh-CN" altLang="en-US" sz="2000" dirty="0"/>
              <a:t>、</a:t>
            </a:r>
            <a:r>
              <a:rPr lang="en-US" altLang="zh-CN" sz="2000" dirty="0"/>
              <a:t>min()</a:t>
            </a:r>
            <a:r>
              <a:rPr lang="zh-CN" altLang="en-US" sz="2000" dirty="0"/>
              <a:t>）、转换函数（如</a:t>
            </a:r>
            <a:r>
              <a:rPr lang="en-US" altLang="zh-CN" sz="2000" dirty="0"/>
              <a:t>int()</a:t>
            </a:r>
            <a:r>
              <a:rPr lang="zh-CN" altLang="en-US" sz="2000" dirty="0"/>
              <a:t>、</a:t>
            </a:r>
            <a:r>
              <a:rPr lang="en-US" altLang="zh-CN" sz="2000" dirty="0"/>
              <a:t>list()</a:t>
            </a:r>
            <a:r>
              <a:rPr lang="zh-CN" altLang="en-US" sz="2000" dirty="0"/>
              <a:t>）、序列操作函数（如</a:t>
            </a:r>
            <a:r>
              <a:rPr lang="en-US" altLang="zh-CN" sz="2000" dirty="0"/>
              <a:t>range()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()</a:t>
            </a:r>
            <a:r>
              <a:rPr lang="zh-CN" altLang="en-US" sz="2000" dirty="0"/>
              <a:t>）、系统操作函数（如</a:t>
            </a:r>
            <a:r>
              <a:rPr lang="en-US" altLang="zh-CN" sz="2000" dirty="0"/>
              <a:t>hash()</a:t>
            </a:r>
            <a:r>
              <a:rPr lang="zh-CN" altLang="en-US" sz="2000" dirty="0"/>
              <a:t>）等。</a:t>
            </a:r>
            <a:endParaRPr lang="en-US" altLang="zh-CN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102107"/>
            <a:ext cx="3848101" cy="2142109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5" name="组合 14"/>
          <p:cNvGrpSpPr/>
          <p:nvPr/>
        </p:nvGrpSpPr>
        <p:grpSpPr>
          <a:xfrm>
            <a:off x="7460066" y="2244216"/>
            <a:ext cx="4423327" cy="1424486"/>
            <a:chOff x="7460066" y="2244216"/>
            <a:chExt cx="4423327" cy="1424486"/>
          </a:xfrm>
        </p:grpSpPr>
        <p:grpSp>
          <p:nvGrpSpPr>
            <p:cNvPr id="7" name="组合 6"/>
            <p:cNvGrpSpPr/>
            <p:nvPr/>
          </p:nvGrpSpPr>
          <p:grpSpPr>
            <a:xfrm>
              <a:off x="7460066" y="2653039"/>
              <a:ext cx="4423327" cy="1015663"/>
              <a:chOff x="7460066" y="2653039"/>
              <a:chExt cx="4423327" cy="101566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7952509" y="2653039"/>
                <a:ext cx="39308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函数名：“把 </a:t>
                </a:r>
                <a:r>
                  <a:rPr lang="en-US" altLang="zh-CN" sz="2000" b="1" dirty="0" err="1"/>
                  <a:t>sth</a:t>
                </a:r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放进冰箱里”</a:t>
                </a:r>
                <a:endParaRPr lang="en-US" altLang="zh-CN" sz="2000" b="1" dirty="0"/>
              </a:p>
              <a:p>
                <a:r>
                  <a:rPr lang="zh-CN" altLang="en-US" sz="2000" b="1" dirty="0"/>
                  <a:t>参数列表：</a:t>
                </a:r>
                <a:r>
                  <a:rPr lang="en-US" altLang="zh-CN" sz="2000" b="1" dirty="0" err="1"/>
                  <a:t>sth</a:t>
                </a:r>
                <a:endParaRPr lang="en-US" altLang="zh-CN" sz="2000" b="1" dirty="0"/>
              </a:p>
              <a:p>
                <a:r>
                  <a:rPr lang="zh-CN" altLang="en-US" sz="2000" b="1" dirty="0"/>
                  <a:t>函数语句：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①、②、③</a:t>
                </a:r>
                <a:endParaRPr lang="zh-CN" altLang="en-US" sz="2000" b="1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460066" y="2745371"/>
                <a:ext cx="4924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432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定</a:t>
                </a:r>
                <a:endParaRPr lang="en-US" altLang="zh-CN" sz="2400" dirty="0">
                  <a:solidFill>
                    <a:srgbClr val="0432FF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endParaRPr>
              </a:p>
              <a:p>
                <a:r>
                  <a:rPr lang="zh-CN" altLang="en-US" sz="2400" dirty="0">
                    <a:solidFill>
                      <a:srgbClr val="0432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义</a:t>
                </a:r>
              </a:p>
            </p:txBody>
          </p:sp>
        </p:grpSp>
        <p:sp>
          <p:nvSpPr>
            <p:cNvPr id="8" name="下箭头 7"/>
            <p:cNvSpPr/>
            <p:nvPr/>
          </p:nvSpPr>
          <p:spPr>
            <a:xfrm>
              <a:off x="9504218" y="2244216"/>
              <a:ext cx="295564" cy="408823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618" y="1505132"/>
            <a:ext cx="1116445" cy="621488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6" name="组合 15"/>
          <p:cNvGrpSpPr/>
          <p:nvPr/>
        </p:nvGrpSpPr>
        <p:grpSpPr>
          <a:xfrm>
            <a:off x="7460066" y="3705878"/>
            <a:ext cx="3708645" cy="2920209"/>
            <a:chOff x="7460066" y="3705878"/>
            <a:chExt cx="3708645" cy="2920209"/>
          </a:xfrm>
        </p:grpSpPr>
        <p:sp>
          <p:nvSpPr>
            <p:cNvPr id="9" name="下箭头 8"/>
            <p:cNvSpPr/>
            <p:nvPr/>
          </p:nvSpPr>
          <p:spPr>
            <a:xfrm rot="10800000">
              <a:off x="9409851" y="3705878"/>
              <a:ext cx="368120" cy="213660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460066" y="5610424"/>
              <a:ext cx="3708645" cy="1015663"/>
              <a:chOff x="7460066" y="2761914"/>
              <a:chExt cx="674170" cy="1015663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561691" y="2761914"/>
                <a:ext cx="5725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……</a:t>
                </a:r>
              </a:p>
              <a:p>
                <a:r>
                  <a:rPr lang="zh-CN" altLang="en-US" sz="2000" b="1" dirty="0"/>
                  <a:t>把</a:t>
                </a:r>
                <a:r>
                  <a:rPr lang="en-US" altLang="zh-CN" sz="2000" b="1" dirty="0"/>
                  <a:t>(</a:t>
                </a:r>
                <a:r>
                  <a:rPr lang="zh-CN" altLang="en-US" sz="2000" b="1" dirty="0"/>
                  <a:t>大象</a:t>
                </a:r>
                <a:r>
                  <a:rPr lang="en-US" altLang="zh-CN" sz="2000" b="1" dirty="0"/>
                  <a:t>)</a:t>
                </a:r>
                <a:r>
                  <a:rPr lang="zh-CN" altLang="en-US" sz="2000" b="1" dirty="0"/>
                  <a:t>放进冰箱里</a:t>
                </a:r>
                <a:endParaRPr lang="en-US" altLang="zh-CN" sz="2000" b="1" dirty="0"/>
              </a:p>
              <a:p>
                <a:r>
                  <a:rPr lang="en-US" altLang="zh-CN" sz="2000" b="1" dirty="0"/>
                  <a:t>……</a:t>
                </a:r>
                <a:endParaRPr lang="zh-CN" altLang="en-US" sz="2000" b="1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460066" y="2828497"/>
                <a:ext cx="4924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432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调</a:t>
                </a:r>
                <a:endParaRPr lang="en-US" altLang="zh-CN" sz="2400" dirty="0">
                  <a:solidFill>
                    <a:srgbClr val="0432FF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endParaRPr>
              </a:p>
              <a:p>
                <a:r>
                  <a:rPr lang="zh-CN" altLang="en-US" sz="2400" dirty="0">
                    <a:solidFill>
                      <a:srgbClr val="0432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11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01484 0.624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3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DE9D-8B75-3B43-B7DA-2E63AB81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之禅（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Zen of 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BD681-1B19-4945-801A-53140E10913A}"/>
              </a:ext>
            </a:extLst>
          </p:cNvPr>
          <p:cNvSpPr/>
          <p:nvPr/>
        </p:nvSpPr>
        <p:spPr>
          <a:xfrm>
            <a:off x="689263" y="4457989"/>
            <a:ext cx="4500253" cy="4589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&gt;&gt;&gt;import this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表格 1">
            <a:extLst>
              <a:ext uri="{FF2B5EF4-FFF2-40B4-BE49-F238E27FC236}">
                <a16:creationId xmlns:a16="http://schemas.microsoft.com/office/drawing/2014/main" id="{418B8E47-EFF7-964C-A42F-DD1B85F00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89263"/>
              </p:ext>
            </p:extLst>
          </p:nvPr>
        </p:nvGraphicFramePr>
        <p:xfrm>
          <a:off x="3355025" y="1358870"/>
          <a:ext cx="8545513" cy="5334000"/>
        </p:xfrm>
        <a:graphic>
          <a:graphicData uri="http://schemas.openxmlformats.org/drawingml/2006/table">
            <a:tbl>
              <a:tblPr firstRow="1" firstCol="1" bandRow="1"/>
              <a:tblGrid>
                <a:gridCol w="854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The Zen of Python, by Tim Peters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Beautiful is better than ugly.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Explicit is better than implicit.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Simple is better than complex.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Complex is better than complicated.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Flat is better than nested.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Sparse is better than dense.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Readability counts.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Special cases aren't special enough to break the rules.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Although practicality beats purity.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Errors should never pass silently.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Unless explicitly silenced.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In the face of ambiguity, refuse the temptation to guess.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There should be one-- and preferably only one --obvious way to do it.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Although that way may not be obvious at first unless you're Dutch.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Now is better than never.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Although never is often better than *right* now.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If the implementation is hard to explain, it's a bad idea.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If the implementation is easy to explain, it may be a good idea.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Namespaces are one honking great idea -- let's do more of those!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53129" marR="5312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6612F9F-4D67-E048-90E5-D86018E9B6CD}"/>
              </a:ext>
            </a:extLst>
          </p:cNvPr>
          <p:cNvSpPr/>
          <p:nvPr/>
        </p:nvSpPr>
        <p:spPr>
          <a:xfrm>
            <a:off x="689263" y="1622270"/>
            <a:ext cx="2699656" cy="21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编译器以函数库的形式内置了一个有趣的文件，被称为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之禅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Zen of 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">
            <a:extLst>
              <a:ext uri="{FF2B5EF4-FFF2-40B4-BE49-F238E27FC236}">
                <a16:creationId xmlns:a16="http://schemas.microsoft.com/office/drawing/2014/main" id="{03B552D6-18D4-554E-BB34-B1DAD58AD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58082"/>
              </p:ext>
            </p:extLst>
          </p:nvPr>
        </p:nvGraphicFramePr>
        <p:xfrm>
          <a:off x="1568802" y="717674"/>
          <a:ext cx="8837612" cy="5545138"/>
        </p:xfrm>
        <a:graphic>
          <a:graphicData uri="http://schemas.openxmlformats.org/drawingml/2006/table">
            <a:tbl>
              <a:tblPr/>
              <a:tblGrid>
                <a:gridCol w="4318000">
                  <a:extLst>
                    <a:ext uri="{9D8B030D-6E8A-4147-A177-3AD203B41FA5}">
                      <a16:colId xmlns:a16="http://schemas.microsoft.com/office/drawing/2014/main" val="2843695648"/>
                    </a:ext>
                  </a:extLst>
                </a:gridCol>
                <a:gridCol w="4519612">
                  <a:extLst>
                    <a:ext uri="{9D8B030D-6E8A-4147-A177-3AD203B41FA5}">
                      <a16:colId xmlns:a16="http://schemas.microsoft.com/office/drawing/2014/main" val="3035073575"/>
                    </a:ext>
                  </a:extLst>
                </a:gridCol>
              </a:tblGrid>
              <a:tr h="554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之禅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作者：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 Peters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优美胜于丑陋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明了胜于隐晦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简洁胜于复杂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复杂胜于凌乱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扁平胜于嵌套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间隔胜于紧凑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可读性很重要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即便假借特例的实用性之名，也不要违背上述规则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除非你确定需要，任何错误都应该有应对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当存在多种可能，不要尝试去猜测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只要你不是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Guido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，对于问题尽量找一种，最好是唯一明显的解决方案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做也许好过不做，但不假思索就动手还不如不做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如果你无法向人描述你的实现方案，那肯定不是一个好方案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如果实现方案容易解释，可能是个好方案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命名空间是绝妙的理念，要多运用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32" marR="53132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译者心得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以编写优美代码为目标，不多解释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优美代码应该清晰明了，规范统一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优美代码应该逻辑简洁，避免复杂逻辑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如果必须采用复杂逻辑，接口关系也要清晰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优美代码应该是扁平的，避免太多层次嵌套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优美代码间隔要适当，每行代码解决适度问题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优美代码必须是可读且易读的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上述规则是至高无上的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捕获异常，不让程序留有因错误退出的可能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不要试图给出多种方案，找到一种实现它，几乎所有人都没有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Guido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那么牛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编程之前要有思考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能说清楚的往往才是对的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适合复杂程序编程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32" marR="53132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5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——The end——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函数的定义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自定义函数的一般形式</a:t>
            </a:r>
            <a:r>
              <a:rPr lang="zh-CN" altLang="en-US" dirty="0"/>
              <a:t>：</a:t>
            </a:r>
          </a:p>
          <a:p>
            <a:pPr marL="2743200" lvl="6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2743200" lvl="6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def  </a:t>
            </a:r>
            <a:r>
              <a:rPr lang="zh-CN" altLang="en-US" sz="2000" dirty="0"/>
              <a:t>函数名（参数列表）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</a:p>
          <a:p>
            <a:pPr marL="2743200" lvl="6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函数语句</a:t>
            </a:r>
          </a:p>
          <a:p>
            <a:pPr marL="2743200" lvl="6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FF0000"/>
                </a:solidFill>
              </a:rPr>
              <a:t>return  </a:t>
            </a:r>
            <a:r>
              <a:rPr lang="zh-CN" altLang="en-US" sz="2000" dirty="0"/>
              <a:t>返回值</a:t>
            </a:r>
            <a:endParaRPr lang="en-US" altLang="zh-CN" sz="2000" dirty="0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F9664AC7-FD20-4CDB-96A7-25414FFC7CF2}"/>
              </a:ext>
            </a:extLst>
          </p:cNvPr>
          <p:cNvSpPr/>
          <p:nvPr/>
        </p:nvSpPr>
        <p:spPr>
          <a:xfrm>
            <a:off x="483331" y="2102508"/>
            <a:ext cx="2644726" cy="834656"/>
          </a:xfrm>
          <a:prstGeom prst="wedgeRoundRectCallout">
            <a:avLst>
              <a:gd name="adj1" fmla="val 75530"/>
              <a:gd name="adj2" fmla="val -1593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zh-CN" dirty="0"/>
              <a:t>由保留字“</a:t>
            </a:r>
            <a:r>
              <a:rPr lang="en-US" altLang="zh-CN" dirty="0"/>
              <a:t>def</a:t>
            </a:r>
            <a:r>
              <a:rPr lang="zh-CN" altLang="zh-CN" dirty="0"/>
              <a:t>”引入函数</a:t>
            </a:r>
            <a:endParaRPr lang="zh-CN" altLang="en-US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04C0A12F-C197-4286-A50E-0A6D6932A158}"/>
              </a:ext>
            </a:extLst>
          </p:cNvPr>
          <p:cNvSpPr/>
          <p:nvPr/>
        </p:nvSpPr>
        <p:spPr>
          <a:xfrm>
            <a:off x="7225979" y="3705958"/>
            <a:ext cx="3055035" cy="360484"/>
          </a:xfrm>
          <a:prstGeom prst="wedgeRoundRectCallout">
            <a:avLst>
              <a:gd name="adj1" fmla="val -80169"/>
              <a:gd name="adj2" fmla="val -177445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zh-CN" dirty="0"/>
              <a:t>函数的返回值并非必须存在</a:t>
            </a:r>
            <a:endParaRPr lang="zh-CN" altLang="en-US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1436727-2E4C-4027-BD2A-78A4BBDCF391}"/>
              </a:ext>
            </a:extLst>
          </p:cNvPr>
          <p:cNvSpPr/>
          <p:nvPr/>
        </p:nvSpPr>
        <p:spPr>
          <a:xfrm>
            <a:off x="7343293" y="1600200"/>
            <a:ext cx="3441304" cy="618100"/>
          </a:xfrm>
          <a:prstGeom prst="wedgeRoundRectCallout">
            <a:avLst>
              <a:gd name="adj1" fmla="val -59560"/>
              <a:gd name="adj2" fmla="val 9707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zh-CN" dirty="0"/>
              <a:t>参数括号后须带一个冒号</a:t>
            </a:r>
            <a:r>
              <a:rPr lang="zh-CN" altLang="en-US" dirty="0"/>
              <a:t>来</a:t>
            </a:r>
            <a:r>
              <a:rPr lang="zh-CN" altLang="zh-CN" dirty="0"/>
              <a:t>表示函数语句的开始</a:t>
            </a: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84414FB-28F5-4539-B524-4456CA8C39D8}"/>
              </a:ext>
            </a:extLst>
          </p:cNvPr>
          <p:cNvSpPr/>
          <p:nvPr/>
        </p:nvSpPr>
        <p:spPr>
          <a:xfrm>
            <a:off x="447324" y="3747021"/>
            <a:ext cx="3530062" cy="386863"/>
          </a:xfrm>
          <a:prstGeom prst="wedgeRoundRectCallout">
            <a:avLst>
              <a:gd name="adj1" fmla="val 58844"/>
              <a:gd name="adj2" fmla="val -27575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zh-CN" dirty="0"/>
              <a:t>函数语句必须在</a:t>
            </a:r>
            <a:r>
              <a:rPr lang="en-US" altLang="zh-CN" dirty="0"/>
              <a:t>def</a:t>
            </a:r>
            <a:r>
              <a:rPr lang="zh-CN" altLang="zh-CN" dirty="0"/>
              <a:t>语句下缩进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8E1E58-5A44-4C57-9A32-1A6D910E3718}"/>
              </a:ext>
            </a:extLst>
          </p:cNvPr>
          <p:cNvSpPr txBox="1"/>
          <p:nvPr/>
        </p:nvSpPr>
        <p:spPr>
          <a:xfrm>
            <a:off x="986648" y="4409266"/>
            <a:ext cx="9949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函数名命名规则</a:t>
            </a:r>
            <a:r>
              <a:rPr lang="zh-CN" altLang="en-US" sz="2000" dirty="0"/>
              <a:t>：</a:t>
            </a:r>
            <a:r>
              <a:rPr lang="zh-CN" altLang="zh-CN" sz="2000" dirty="0"/>
              <a:t>为由</a:t>
            </a:r>
            <a:r>
              <a:rPr lang="zh-CN" altLang="zh-CN" sz="2000" dirty="0">
                <a:solidFill>
                  <a:srgbClr val="FF0000"/>
                </a:solidFill>
              </a:rPr>
              <a:t>字母、数字和下划线</a:t>
            </a:r>
            <a:r>
              <a:rPr lang="zh-CN" altLang="zh-CN" sz="2000" dirty="0"/>
              <a:t>组成的字符串，且</a:t>
            </a:r>
            <a:r>
              <a:rPr lang="zh-CN" altLang="zh-CN" sz="2000" dirty="0">
                <a:solidFill>
                  <a:srgbClr val="FF0000"/>
                </a:solidFill>
              </a:rPr>
              <a:t>不能以数字开头</a:t>
            </a:r>
            <a:r>
              <a:rPr lang="zh-CN" altLang="zh-CN" sz="2000" dirty="0"/>
              <a:t>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函数的参数</a:t>
            </a:r>
            <a:r>
              <a:rPr lang="zh-CN" altLang="en-US" sz="2000" dirty="0"/>
              <a:t>：</a:t>
            </a:r>
            <a:r>
              <a:rPr lang="zh-CN" altLang="zh-CN" sz="2000" dirty="0"/>
              <a:t>可以有</a:t>
            </a:r>
            <a:r>
              <a:rPr lang="en-US" altLang="zh-CN" sz="2000" dirty="0"/>
              <a:t> 0 </a:t>
            </a:r>
            <a:r>
              <a:rPr lang="zh-CN" altLang="en-US" sz="2000" dirty="0"/>
              <a:t>或</a:t>
            </a:r>
            <a:r>
              <a:rPr lang="zh-CN" altLang="zh-CN" sz="2000" dirty="0"/>
              <a:t>一个，也可有多个，</a:t>
            </a:r>
            <a:r>
              <a:rPr lang="zh-CN" altLang="en-US" sz="2000" dirty="0"/>
              <a:t>多个参数时需由逗号分隔；函数</a:t>
            </a:r>
            <a:r>
              <a:rPr lang="zh-CN" altLang="zh-CN" sz="2000" dirty="0"/>
              <a:t>也可以没有</a:t>
            </a:r>
            <a:r>
              <a:rPr lang="zh-CN" altLang="en-US" sz="2000" dirty="0"/>
              <a:t>参数</a:t>
            </a:r>
            <a:r>
              <a:rPr lang="zh-CN" altLang="zh-CN" sz="2000" dirty="0"/>
              <a:t>，在无需传递参数时，仍需在函数名后带上一对圆括号“（）”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函数体：函数语句</a:t>
            </a:r>
            <a:r>
              <a:rPr lang="en-US" altLang="zh-CN" sz="2000" dirty="0"/>
              <a:t>+return</a:t>
            </a:r>
            <a:r>
              <a:rPr lang="zh-CN" altLang="en-US" sz="2000" dirty="0"/>
              <a:t>，函数被调用时执行的代码，由一个或多个语句组成。</a:t>
            </a:r>
          </a:p>
        </p:txBody>
      </p:sp>
    </p:spTree>
    <p:extLst>
      <p:ext uri="{BB962C8B-B14F-4D97-AF65-F5344CB8AC3E}">
        <p14:creationId xmlns:p14="http://schemas.microsoft.com/office/powerpoint/2010/main" val="408878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函数的定义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举例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定义一个函数，函数名为</a:t>
            </a:r>
            <a:r>
              <a:rPr lang="en-US" altLang="zh-CN" sz="2000" dirty="0"/>
              <a:t>Info</a:t>
            </a:r>
            <a:r>
              <a:rPr lang="zh-CN" altLang="en-US" sz="2000" dirty="0"/>
              <a:t>，函数功能是打印“ </a:t>
            </a:r>
            <a:r>
              <a:rPr lang="en-US" altLang="zh-CN" sz="2000" dirty="0"/>
              <a:t>Hello World ! 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定义一个求绝对值的函数，函数名为</a:t>
            </a:r>
            <a:r>
              <a:rPr lang="en-US" altLang="zh-CN" sz="2000" dirty="0"/>
              <a:t>Abs</a:t>
            </a:r>
            <a:r>
              <a:rPr lang="zh-CN" altLang="en-US" sz="2000" dirty="0"/>
              <a:t>，参数为</a:t>
            </a:r>
            <a:r>
              <a:rPr lang="en-US" altLang="zh-CN" sz="2000" dirty="0"/>
              <a:t>x</a:t>
            </a:r>
            <a:r>
              <a:rPr lang="zh-CN" altLang="en-US" sz="2000" dirty="0"/>
              <a:t>，函数的功能是求参数</a:t>
            </a:r>
            <a:r>
              <a:rPr lang="en-US" altLang="zh-CN" sz="2000" dirty="0"/>
              <a:t>x</a:t>
            </a:r>
            <a:r>
              <a:rPr lang="zh-CN" altLang="en-US" sz="2000" dirty="0"/>
              <a:t>的绝对值。函数被调用时会执行函数体中的语句，当执行到语句</a:t>
            </a:r>
            <a:r>
              <a:rPr lang="en-US" altLang="zh-CN" sz="2000" dirty="0"/>
              <a:t>return</a:t>
            </a:r>
            <a:r>
              <a:rPr lang="zh-CN" altLang="en-US" sz="2000" dirty="0"/>
              <a:t>时，函数过程就执行完毕，并返回执行之后的结果</a:t>
            </a:r>
            <a:r>
              <a:rPr lang="en-US" altLang="zh-CN" sz="2000" dirty="0"/>
              <a:t>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30B0C4-3CA4-43D4-9AEA-26DCBB4D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08951"/>
              </p:ext>
            </p:extLst>
          </p:nvPr>
        </p:nvGraphicFramePr>
        <p:xfrm>
          <a:off x="2002343" y="5123514"/>
          <a:ext cx="7990447" cy="1658286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6582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Abs(x):    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定义求绝对值函数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if x&gt;=0: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return x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函数结果返回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else: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return -x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0448A1-4E50-4F58-9683-9C9FAB908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1772"/>
              </p:ext>
            </p:extLst>
          </p:nvPr>
        </p:nvGraphicFramePr>
        <p:xfrm>
          <a:off x="2002342" y="4098299"/>
          <a:ext cx="7990447" cy="811696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81169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Info():        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Info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“Hello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World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!”)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打印函数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46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函数的调用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zh-CN" altLang="zh-CN" dirty="0"/>
              <a:t>必须</a:t>
            </a:r>
            <a:r>
              <a:rPr lang="zh-CN" altLang="zh-CN" dirty="0">
                <a:solidFill>
                  <a:srgbClr val="FF0000"/>
                </a:solidFill>
              </a:rPr>
              <a:t>先定义</a:t>
            </a:r>
            <a:r>
              <a:rPr lang="zh-CN" altLang="en-US" dirty="0">
                <a:solidFill>
                  <a:srgbClr val="FF0000"/>
                </a:solidFill>
              </a:rPr>
              <a:t>后调用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调用函数的一般形式如下：</a:t>
            </a:r>
          </a:p>
          <a:p>
            <a:pPr marL="0" indent="0" algn="ctr">
              <a:buNone/>
            </a:pPr>
            <a:r>
              <a:rPr lang="zh-CN" altLang="zh-CN" dirty="0">
                <a:solidFill>
                  <a:srgbClr val="FF0000"/>
                </a:solidFill>
              </a:rPr>
              <a:t>函数名（实参列表）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/>
              <a:t>调用函数的时候，需要使用函数名指定要调用的函数，然后在函数名后的圆括号中给出需要传递给函数参数的值。</a:t>
            </a:r>
            <a:endParaRPr lang="en-US" altLang="zh-CN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/>
              <a:t>函数名其实就是指向一个函数对象的引用，也可以把函数名赋给一个变量，相当于给函数起个“别名”。</a:t>
            </a:r>
          </a:p>
          <a:p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6700593-3975-4EBD-8C83-CEB290FA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75873"/>
              </p:ext>
            </p:extLst>
          </p:nvPr>
        </p:nvGraphicFramePr>
        <p:xfrm>
          <a:off x="2377452" y="5309126"/>
          <a:ext cx="8308745" cy="1290112"/>
        </p:xfrm>
        <a:graphic>
          <a:graphicData uri="http://schemas.openxmlformats.org/drawingml/2006/table">
            <a:tbl>
              <a:tblPr firstRow="1" firstCol="1" bandRow="1"/>
              <a:tblGrid>
                <a:gridCol w="8308745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2901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def add(x, y): 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定义求和函数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函数结果返回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altLang="en-US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print(add(3,4))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调用函数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64C39E1-F2DC-4409-BE76-D2A43186F80B}"/>
              </a:ext>
            </a:extLst>
          </p:cNvPr>
          <p:cNvSpPr txBox="1"/>
          <p:nvPr/>
        </p:nvSpPr>
        <p:spPr>
          <a:xfrm>
            <a:off x="2569377" y="65670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04C2C90-4C06-4079-A5C5-AE7C3B08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00394"/>
              </p:ext>
            </p:extLst>
          </p:nvPr>
        </p:nvGraphicFramePr>
        <p:xfrm>
          <a:off x="2377452" y="4263372"/>
          <a:ext cx="8308745" cy="650941"/>
        </p:xfrm>
        <a:graphic>
          <a:graphicData uri="http://schemas.openxmlformats.org/drawingml/2006/table">
            <a:tbl>
              <a:tblPr firstRow="1" firstCol="1" bandRow="1"/>
              <a:tblGrid>
                <a:gridCol w="8308745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65094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 = abs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指向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函数，即将函数名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赋值给变量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a(-5)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可以通过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调用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7D4D574-F708-4FC2-AF3C-5361B80DEB89}"/>
              </a:ext>
            </a:extLst>
          </p:cNvPr>
          <p:cNvSpPr txBox="1"/>
          <p:nvPr/>
        </p:nvSpPr>
        <p:spPr>
          <a:xfrm>
            <a:off x="2569377" y="49184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9B6ACFFF-E427-4E3E-BDF4-0558F459B523}"/>
              </a:ext>
            </a:extLst>
          </p:cNvPr>
          <p:cNvSpPr/>
          <p:nvPr/>
        </p:nvSpPr>
        <p:spPr>
          <a:xfrm>
            <a:off x="424647" y="5488250"/>
            <a:ext cx="1360506" cy="369332"/>
          </a:xfrm>
          <a:prstGeom prst="borderCallout2">
            <a:avLst>
              <a:gd name="adj1" fmla="val 33892"/>
              <a:gd name="adj2" fmla="val 97464"/>
              <a:gd name="adj3" fmla="val 94458"/>
              <a:gd name="adj4" fmla="val 138904"/>
              <a:gd name="adj5" fmla="val 95195"/>
              <a:gd name="adj6" fmla="val 17072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函数定义</a:t>
            </a: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5BB411DA-2FCC-4698-8155-E81CB6094843}"/>
              </a:ext>
            </a:extLst>
          </p:cNvPr>
          <p:cNvSpPr/>
          <p:nvPr/>
        </p:nvSpPr>
        <p:spPr>
          <a:xfrm>
            <a:off x="424647" y="6172200"/>
            <a:ext cx="1360506" cy="369332"/>
          </a:xfrm>
          <a:prstGeom prst="borderCallout2">
            <a:avLst>
              <a:gd name="adj1" fmla="val 33892"/>
              <a:gd name="adj2" fmla="val 97464"/>
              <a:gd name="adj3" fmla="val 94458"/>
              <a:gd name="adj4" fmla="val 136956"/>
              <a:gd name="adj5" fmla="val 95195"/>
              <a:gd name="adj6" fmla="val 17072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函数调用</a:t>
            </a:r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6EE031F0-7416-44FD-B0D7-EE9B1144909E}"/>
              </a:ext>
            </a:extLst>
          </p:cNvPr>
          <p:cNvSpPr/>
          <p:nvPr/>
        </p:nvSpPr>
        <p:spPr>
          <a:xfrm>
            <a:off x="221256" y="4219510"/>
            <a:ext cx="1541095" cy="369332"/>
          </a:xfrm>
          <a:prstGeom prst="borderCallout2">
            <a:avLst>
              <a:gd name="adj1" fmla="val 33892"/>
              <a:gd name="adj2" fmla="val 97464"/>
              <a:gd name="adj3" fmla="val 90870"/>
              <a:gd name="adj4" fmla="val 119986"/>
              <a:gd name="adj5" fmla="val 91607"/>
              <a:gd name="adj6" fmla="val 15266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函数名赋值</a:t>
            </a:r>
          </a:p>
        </p:txBody>
      </p:sp>
    </p:spTree>
    <p:extLst>
      <p:ext uri="{BB962C8B-B14F-4D97-AF65-F5344CB8AC3E}">
        <p14:creationId xmlns:p14="http://schemas.microsoft.com/office/powerpoint/2010/main" val="15851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函数的调用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800"/>
              </a:spcBef>
            </a:pPr>
            <a:r>
              <a:rPr lang="zh-CN" altLang="en-US" sz="2000" dirty="0"/>
              <a:t>调用函数时：</a:t>
            </a:r>
            <a:endParaRPr lang="en-US" altLang="zh-CN" sz="2000" dirty="0"/>
          </a:p>
          <a:p>
            <a:pPr marL="800100" lvl="2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/>
              <a:t>若传入的参数数量不对，会报</a:t>
            </a:r>
            <a:r>
              <a:rPr lang="en-US" altLang="zh-CN" sz="2000" dirty="0" err="1"/>
              <a:t>TypeError</a:t>
            </a:r>
            <a:r>
              <a:rPr lang="zh-CN" altLang="en-US" sz="2000" dirty="0"/>
              <a:t>的错误。</a:t>
            </a:r>
            <a:endParaRPr lang="en-US" altLang="zh-CN" sz="2000" dirty="0"/>
          </a:p>
          <a:p>
            <a:pPr marL="800100" lvl="2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/>
              <a:t>若传入的参数数量是对的，但参数类型不能被函数所接受，也会报</a:t>
            </a:r>
            <a:r>
              <a:rPr lang="en-US" altLang="zh-CN" sz="2000" dirty="0" err="1"/>
              <a:t>TypeError</a:t>
            </a:r>
            <a:r>
              <a:rPr lang="zh-CN" altLang="en-US" sz="2000" dirty="0"/>
              <a:t>的错误。</a:t>
            </a:r>
            <a:endParaRPr lang="en-US" altLang="zh-CN" sz="2000" dirty="0"/>
          </a:p>
          <a:p>
            <a:pPr marL="228600" lvl="1">
              <a:spcBef>
                <a:spcPts val="1800"/>
              </a:spcBef>
            </a:pPr>
            <a:r>
              <a:rPr lang="zh-CN" altLang="en-US" sz="2000" dirty="0"/>
              <a:t>函数的优点：</a:t>
            </a:r>
            <a:endParaRPr lang="en-US" altLang="zh-CN" sz="2000" dirty="0"/>
          </a:p>
          <a:p>
            <a:pPr marL="800100" lvl="2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zh-CN" sz="2000" dirty="0"/>
              <a:t>提高应用的模块性</a:t>
            </a:r>
            <a:r>
              <a:rPr lang="zh-CN" altLang="en-US" sz="2000" dirty="0"/>
              <a:t>（模块化）</a:t>
            </a:r>
            <a:endParaRPr lang="en-US" altLang="zh-CN" sz="2000" dirty="0"/>
          </a:p>
          <a:p>
            <a:pPr marL="800100" lvl="2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/>
              <a:t>提高</a:t>
            </a:r>
            <a:r>
              <a:rPr lang="zh-CN" altLang="zh-CN" sz="2000" dirty="0"/>
              <a:t>代码的重复利用率</a:t>
            </a:r>
            <a:r>
              <a:rPr lang="zh-CN" altLang="en-US" sz="2000" dirty="0"/>
              <a:t>（代码复用）</a:t>
            </a:r>
            <a:endParaRPr lang="en-US" altLang="zh-CN" sz="2000" dirty="0"/>
          </a:p>
          <a:p>
            <a:pPr marL="800100" lvl="2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/>
              <a:t>封装与信息隐蔽</a:t>
            </a:r>
            <a:endParaRPr lang="zh-CN" altLang="en-US" sz="28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166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5"/>
            <a:ext cx="10096500" cy="1734474"/>
          </a:xfrm>
        </p:spPr>
        <p:txBody>
          <a:bodyPr/>
          <a:lstStyle/>
          <a:p>
            <a:pPr algn="ctr"/>
            <a:r>
              <a:rPr lang="en-US" altLang="zh-CN" dirty="0"/>
              <a:t>5.2 </a:t>
            </a:r>
            <a:r>
              <a:rPr lang="zh-CN" altLang="en-US" dirty="0"/>
              <a:t>函数的参数与返回值</a:t>
            </a:r>
          </a:p>
        </p:txBody>
      </p:sp>
    </p:spTree>
    <p:extLst>
      <p:ext uri="{BB962C8B-B14F-4D97-AF65-F5344CB8AC3E}">
        <p14:creationId xmlns:p14="http://schemas.microsoft.com/office/powerpoint/2010/main" val="8053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DDC6030-8312-4894-9236-1E15DA4F39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00D5F3-AA73-4EC6-BCD9-0DC3E330E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AFF00-647E-4627-9B6C-A5CDC1F3220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terms/"/>
    <ds:schemaRef ds:uri="http://www.w3.org/XML/1998/namespace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25853</TotalTime>
  <Words>4857</Words>
  <Application>Microsoft Macintosh PowerPoint</Application>
  <PresentationFormat>Widescreen</PresentationFormat>
  <Paragraphs>596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等线</vt:lpstr>
      <vt:lpstr>微软雅黑</vt:lpstr>
      <vt:lpstr>宋体</vt:lpstr>
      <vt:lpstr>华文琥珀</vt:lpstr>
      <vt:lpstr>仿宋</vt:lpstr>
      <vt:lpstr>Arial</vt:lpstr>
      <vt:lpstr>Calibri</vt:lpstr>
      <vt:lpstr>Cambria Math</vt:lpstr>
      <vt:lpstr>Consolas</vt:lpstr>
      <vt:lpstr>Courier New</vt:lpstr>
      <vt:lpstr>Euphemia</vt:lpstr>
      <vt:lpstr>Plantagenet Cherokee</vt:lpstr>
      <vt:lpstr>Symbol</vt:lpstr>
      <vt:lpstr>Times New Roman</vt:lpstr>
      <vt:lpstr>Wingdings</vt:lpstr>
      <vt:lpstr>Academic Literature 16x9</vt:lpstr>
      <vt:lpstr>第6章 函数和代码复用</vt:lpstr>
      <vt:lpstr>教学内容</vt:lpstr>
      <vt:lpstr>5.1 函数的定义与调用</vt:lpstr>
      <vt:lpstr>5.1 函数的定义与调用</vt:lpstr>
      <vt:lpstr>5.1.1 函数的定义</vt:lpstr>
      <vt:lpstr>5.1.1 函数的定义</vt:lpstr>
      <vt:lpstr>5.1.2 函数的调用</vt:lpstr>
      <vt:lpstr>5.1.2 函数的调用</vt:lpstr>
      <vt:lpstr>5.2 函数的参数与返回值</vt:lpstr>
      <vt:lpstr>5.2.1 函数参数</vt:lpstr>
      <vt:lpstr>5.2.1 函数参数</vt:lpstr>
      <vt:lpstr>位置参数：按照位置顺序从左至右匹配</vt:lpstr>
      <vt:lpstr>默认参数：为没有传入值的参数定义参数值</vt:lpstr>
      <vt:lpstr>默认参数：为没有传入值的参数定义参数值</vt:lpstr>
      <vt:lpstr>命名参数：按照参数名传递值</vt:lpstr>
      <vt:lpstr>可变长参数：收集任意多基于位置或关键字的参数</vt:lpstr>
      <vt:lpstr>关键字参数：通过参数名进行匹配</vt:lpstr>
      <vt:lpstr>5.2.2 函数的返回值</vt:lpstr>
      <vt:lpstr>5.2.2 函数的返回值</vt:lpstr>
      <vt:lpstr>5.3 变量作用域</vt:lpstr>
      <vt:lpstr>5.3 变量作用域</vt:lpstr>
      <vt:lpstr>5.3 变量作用域</vt:lpstr>
      <vt:lpstr>5.3 变量作用域</vt:lpstr>
      <vt:lpstr>5.3 变量作用域——global语句</vt:lpstr>
      <vt:lpstr>5.4 匿名函数</vt:lpstr>
      <vt:lpstr>5.4 匿名函数</vt:lpstr>
      <vt:lpstr>5.4 匿名函数</vt:lpstr>
      <vt:lpstr>5.4 匿名函数</vt:lpstr>
      <vt:lpstr>5.5 函数递归</vt:lpstr>
      <vt:lpstr>5.5 函数递归</vt:lpstr>
      <vt:lpstr>5.5 函数递归——阶乘函数</vt:lpstr>
      <vt:lpstr>5.5 函数递归——阶乘函数</vt:lpstr>
      <vt:lpstr>5.5 函数递归——Fibonacci数列</vt:lpstr>
      <vt:lpstr>5.5 函数递归——Fibonacci数列</vt:lpstr>
      <vt:lpstr>5.5 函数递归</vt:lpstr>
      <vt:lpstr>5.6 Python模块</vt:lpstr>
      <vt:lpstr>5.6 Python模块</vt:lpstr>
      <vt:lpstr>5.6 Python模块——导入模块</vt:lpstr>
      <vt:lpstr>5.6 Python模块——包</vt:lpstr>
      <vt:lpstr>Python之禅（The Zen of Python）</vt:lpstr>
      <vt:lpstr>PowerPoint Presentation</vt:lpstr>
      <vt:lpstr> ——The end——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raziya ahat</dc:creator>
  <cp:lastModifiedBy>Hao Fan</cp:lastModifiedBy>
  <cp:revision>185</cp:revision>
  <dcterms:created xsi:type="dcterms:W3CDTF">2014-04-17T22:28:38Z</dcterms:created>
  <dcterms:modified xsi:type="dcterms:W3CDTF">2020-08-26T02:40:15Z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