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95" r:id="rId7"/>
    <p:sldId id="349" r:id="rId8"/>
    <p:sldId id="350" r:id="rId9"/>
    <p:sldId id="347" r:id="rId10"/>
    <p:sldId id="296" r:id="rId11"/>
    <p:sldId id="298" r:id="rId12"/>
    <p:sldId id="299" r:id="rId13"/>
    <p:sldId id="304" r:id="rId14"/>
    <p:sldId id="305" r:id="rId15"/>
    <p:sldId id="308" r:id="rId16"/>
    <p:sldId id="306" r:id="rId17"/>
    <p:sldId id="307" r:id="rId18"/>
    <p:sldId id="310" r:id="rId19"/>
    <p:sldId id="311" r:id="rId20"/>
    <p:sldId id="309" r:id="rId21"/>
    <p:sldId id="312" r:id="rId22"/>
    <p:sldId id="313" r:id="rId23"/>
    <p:sldId id="314" r:id="rId24"/>
    <p:sldId id="315" r:id="rId25"/>
    <p:sldId id="259" r:id="rId26"/>
    <p:sldId id="261" r:id="rId27"/>
    <p:sldId id="316" r:id="rId28"/>
    <p:sldId id="317" r:id="rId29"/>
    <p:sldId id="300" r:id="rId30"/>
    <p:sldId id="318" r:id="rId31"/>
    <p:sldId id="301" r:id="rId32"/>
    <p:sldId id="319" r:id="rId33"/>
    <p:sldId id="283" r:id="rId34"/>
    <p:sldId id="281" r:id="rId35"/>
    <p:sldId id="302" r:id="rId36"/>
    <p:sldId id="320" r:id="rId37"/>
    <p:sldId id="321" r:id="rId38"/>
    <p:sldId id="303" r:id="rId39"/>
    <p:sldId id="34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5083" autoAdjust="0"/>
  </p:normalViewPr>
  <p:slideViewPr>
    <p:cSldViewPr snapToGrid="0" showGuides="1">
      <p:cViewPr varScale="1">
        <p:scale>
          <a:sx n="97" d="100"/>
          <a:sy n="97" d="100"/>
        </p:scale>
        <p:origin x="208" y="208"/>
      </p:cViewPr>
      <p:guideLst>
        <p:guide orient="horz" pos="2115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8/26/20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1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0937" y="2305112"/>
            <a:ext cx="5734050" cy="2219691"/>
          </a:xfrm>
        </p:spPr>
        <p:txBody>
          <a:bodyPr anchor="ctr"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 </a:t>
            </a:r>
            <a:br>
              <a:rPr lang="en-US" altLang="zh-CN" dirty="0"/>
            </a:br>
            <a:r>
              <a:rPr lang="zh-CN" altLang="en-US" dirty="0"/>
              <a:t>面向对象程序设计</a:t>
            </a:r>
            <a:endParaRPr lang="en-US" dirty="0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2E2815-89C0-154C-88F3-A3E85CFF1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1593948"/>
            <a:ext cx="9896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）类的方法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zh-CN" sz="2000" dirty="0"/>
              <a:t>如果一个类只定义了类的描述属性，而没有定义任何类的方法（操作），这样的类是没有功能意义的。在进行属性定义的同时，可以在类中定义一些行为操作，让这个类具有某种特定的功能，即创建类的方法。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zh-CN" sz="2000" dirty="0"/>
              <a:t>在</a:t>
            </a:r>
            <a:r>
              <a:rPr lang="en-US" altLang="zh-CN" sz="2000" dirty="0"/>
              <a:t>Python</a:t>
            </a:r>
            <a:r>
              <a:rPr lang="zh-CN" altLang="zh-CN" sz="2000" dirty="0"/>
              <a:t>中，类包含</a:t>
            </a:r>
            <a:r>
              <a:rPr lang="zh-CN" altLang="en-US" sz="2000" dirty="0"/>
              <a:t>多种</a:t>
            </a:r>
            <a:r>
              <a:rPr lang="zh-CN" altLang="zh-CN" sz="2000" dirty="0"/>
              <a:t>方法：</a:t>
            </a:r>
            <a:r>
              <a:rPr lang="zh-CN" altLang="zh-CN" sz="2000" b="1" dirty="0"/>
              <a:t>实例方法</a:t>
            </a:r>
            <a:r>
              <a:rPr lang="zh-CN" altLang="zh-CN" sz="2000" dirty="0"/>
              <a:t>，</a:t>
            </a:r>
            <a:r>
              <a:rPr lang="zh-CN" altLang="zh-CN" sz="2000" b="1" dirty="0"/>
              <a:t>类方法</a:t>
            </a:r>
            <a:r>
              <a:rPr lang="zh-CN" altLang="en-US" sz="2000" dirty="0"/>
              <a:t>和</a:t>
            </a:r>
            <a:r>
              <a:rPr lang="zh-CN" altLang="zh-CN" sz="2000" b="1" dirty="0"/>
              <a:t>静态方法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06418" y="3231810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实例方法</a:t>
            </a:r>
            <a:endParaRPr lang="en-US" altLang="zh-CN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53641"/>
              </p:ext>
            </p:extLst>
          </p:nvPr>
        </p:nvGraphicFramePr>
        <p:xfrm>
          <a:off x="1130567" y="3658454"/>
          <a:ext cx="9845441" cy="1351342"/>
        </p:xfrm>
        <a:graphic>
          <a:graphicData uri="http://schemas.openxmlformats.org/drawingml/2006/table">
            <a:tbl>
              <a:tblPr firstRow="1" firstCol="1" bandRow="1"/>
              <a:tblGrid>
                <a:gridCol w="9845441">
                  <a:extLst>
                    <a:ext uri="{9D8B030D-6E8A-4147-A177-3AD203B41FA5}">
                      <a16:colId xmlns:a16="http://schemas.microsoft.com/office/drawing/2014/main" val="3638380017"/>
                    </a:ext>
                  </a:extLst>
                </a:gridCol>
              </a:tblGrid>
              <a:tr h="1351342">
                <a:tc>
                  <a:txBody>
                    <a:bodyPr/>
                    <a:lstStyle/>
                    <a:p>
                      <a:pPr indent="127000" algn="l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l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volume(self, x, y, z):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l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return x * y * z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l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Room()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marL="0" indent="127000" algn="l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print(“The room volume is”, </a:t>
                      </a:r>
                      <a:r>
                        <a:rPr lang="en-US" altLang="zh-CN" sz="20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classRoom.volume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(2, 3, 4))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1876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62186" y="5036330"/>
            <a:ext cx="9982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The room volume is 24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96178" y="5432265"/>
            <a:ext cx="9079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实例方法定义的参数列表中，第一个参数最好命名为</a:t>
            </a:r>
            <a:r>
              <a:rPr lang="en-US" altLang="zh-CN" sz="2000" dirty="0"/>
              <a:t>self,</a:t>
            </a:r>
            <a:r>
              <a:rPr lang="zh-CN" altLang="zh-CN" sz="2000" dirty="0"/>
              <a:t>关键词</a:t>
            </a:r>
            <a:r>
              <a:rPr lang="en-US" altLang="zh-CN" sz="2000" dirty="0"/>
              <a:t>self</a:t>
            </a:r>
            <a:r>
              <a:rPr lang="zh-CN" altLang="zh-CN" sz="2000" dirty="0"/>
              <a:t>指向的是调用该方法的具体类对象的引用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实例方法必须要类的实例对象才能调用</a:t>
            </a:r>
            <a:r>
              <a:rPr lang="zh-CN" altLang="en-US" sz="2000" dirty="0"/>
              <a:t>，否则程序会报错。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30567" y="5418973"/>
            <a:ext cx="87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30542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00200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类方法</a:t>
            </a:r>
            <a:endParaRPr lang="en-US" altLang="zh-CN" sz="2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5942"/>
              </p:ext>
            </p:extLst>
          </p:nvPr>
        </p:nvGraphicFramePr>
        <p:xfrm>
          <a:off x="1559291" y="2184935"/>
          <a:ext cx="9288379" cy="1549667"/>
        </p:xfrm>
        <a:graphic>
          <a:graphicData uri="http://schemas.openxmlformats.org/drawingml/2006/table">
            <a:tbl>
              <a:tblPr firstRow="1" firstCol="1" bandRow="1"/>
              <a:tblGrid>
                <a:gridCol w="9288379">
                  <a:extLst>
                    <a:ext uri="{9D8B030D-6E8A-4147-A177-3AD203B41FA5}">
                      <a16:colId xmlns:a16="http://schemas.microsoft.com/office/drawing/2014/main" val="3282241050"/>
                    </a:ext>
                  </a:extLst>
                </a:gridCol>
              </a:tblGrid>
              <a:tr h="154966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classmethod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		#</a:t>
                      </a:r>
                      <a:r>
                        <a:rPr lang="zh-CN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装饰器，声明该方法是类方法</a:t>
                      </a:r>
                    </a:p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cls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called by " +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myRoom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Room()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myRoom.class_fun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myRoom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") #</a:t>
                      </a:r>
                      <a:r>
                        <a:rPr lang="zh-CN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打印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"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called by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myRoom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1878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59291" y="3749366"/>
            <a:ext cx="3852337" cy="423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class_fun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called by 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myRoom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84114"/>
              </p:ext>
            </p:extLst>
          </p:nvPr>
        </p:nvGraphicFramePr>
        <p:xfrm>
          <a:off x="1559291" y="4338314"/>
          <a:ext cx="9288379" cy="373313"/>
        </p:xfrm>
        <a:graphic>
          <a:graphicData uri="http://schemas.openxmlformats.org/drawingml/2006/table">
            <a:tbl>
              <a:tblPr firstRow="1" firstCol="1" bandRow="1"/>
              <a:tblGrid>
                <a:gridCol w="9288379">
                  <a:extLst>
                    <a:ext uri="{9D8B030D-6E8A-4147-A177-3AD203B41FA5}">
                      <a16:colId xmlns:a16="http://schemas.microsoft.com/office/drawing/2014/main" val="351264364"/>
                    </a:ext>
                  </a:extLst>
                </a:gridCol>
              </a:tblGrid>
              <a:tr h="37331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("Room")     #</a:t>
                      </a:r>
                      <a:r>
                        <a:rPr lang="zh-CN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打印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"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class_fun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called by Room"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5849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559291" y="4711627"/>
            <a:ext cx="3570208" cy="423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97155" algn="just">
              <a:lnSpc>
                <a:spcPct val="115000"/>
              </a:lnSpc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class_fun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called by Room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5035" y="5350818"/>
            <a:ext cx="9092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类方法需要预留出第一个参数，第一个参数约定命名而是</a:t>
            </a:r>
            <a:r>
              <a:rPr lang="en-US" altLang="zh-CN" sz="2000" dirty="0" err="1"/>
              <a:t>cls</a:t>
            </a:r>
            <a:r>
              <a:rPr lang="en-US" altLang="zh-CN" sz="2000" dirty="0"/>
              <a:t>(class</a:t>
            </a:r>
            <a:r>
              <a:rPr lang="zh-CN" altLang="zh-CN" sz="2000" dirty="0"/>
              <a:t>的缩写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cls</a:t>
            </a:r>
            <a:r>
              <a:rPr lang="zh-CN" altLang="zh-CN" sz="2000" dirty="0"/>
              <a:t>指向的就是类对象本身而并不是类的实例对象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类方法既可以被类的实例对象调用也可以被类对象调用。</a:t>
            </a:r>
            <a:r>
              <a:rPr lang="en-US" altLang="zh-CN" sz="2000" dirty="0"/>
              <a:t>Python</a:t>
            </a:r>
            <a:r>
              <a:rPr lang="zh-CN" altLang="zh-CN" sz="2000" dirty="0"/>
              <a:t>中定义类方法需要使用</a:t>
            </a:r>
            <a:r>
              <a:rPr lang="en-US" altLang="zh-CN" sz="2000" dirty="0"/>
              <a:t>@</a:t>
            </a:r>
            <a:r>
              <a:rPr lang="en-US" altLang="zh-CN" sz="2000" dirty="0" err="1"/>
              <a:t>classmethod</a:t>
            </a:r>
            <a:r>
              <a:rPr lang="zh-CN" altLang="zh-CN" sz="2000" dirty="0"/>
              <a:t>装饰器。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123547" y="5350818"/>
            <a:ext cx="87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32192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00200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静态方法</a:t>
            </a:r>
            <a:endParaRPr lang="en-US" altLang="zh-CN" sz="2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23207"/>
              </p:ext>
            </p:extLst>
          </p:nvPr>
        </p:nvGraphicFramePr>
        <p:xfrm>
          <a:off x="1559291" y="2118857"/>
          <a:ext cx="9288379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9288379">
                  <a:extLst>
                    <a:ext uri="{9D8B030D-6E8A-4147-A177-3AD203B41FA5}">
                      <a16:colId xmlns:a16="http://schemas.microsoft.com/office/drawing/2014/main" val="3282241050"/>
                    </a:ext>
                  </a:extLst>
                </a:gridCol>
              </a:tblGrid>
              <a:tr h="1758285"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Room: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staticmethod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#</a:t>
                      </a:r>
                      <a:r>
                        <a:rPr lang="zh-CN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装饰器，声明该方法是静态方法</a:t>
                      </a: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print("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called by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myRoom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Room()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myRoom.static_fun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myRoom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  #</a:t>
                      </a:r>
                      <a:r>
                        <a:rPr lang="zh-CN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打印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called by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myRoom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1878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88760" y="4001712"/>
            <a:ext cx="399340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static_fun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called by 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myRoom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06144"/>
              </p:ext>
            </p:extLst>
          </p:nvPr>
        </p:nvGraphicFramePr>
        <p:xfrm>
          <a:off x="1559291" y="4471512"/>
          <a:ext cx="9288379" cy="373313"/>
        </p:xfrm>
        <a:graphic>
          <a:graphicData uri="http://schemas.openxmlformats.org/drawingml/2006/table">
            <a:tbl>
              <a:tblPr firstRow="1" firstCol="1" bandRow="1"/>
              <a:tblGrid>
                <a:gridCol w="9288379">
                  <a:extLst>
                    <a:ext uri="{9D8B030D-6E8A-4147-A177-3AD203B41FA5}">
                      <a16:colId xmlns:a16="http://schemas.microsoft.com/office/drawing/2014/main" val="351264364"/>
                    </a:ext>
                  </a:extLst>
                </a:gridCol>
              </a:tblGrid>
              <a:tr h="37331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Room.static_fun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("Room")      #</a:t>
                      </a:r>
                      <a:r>
                        <a:rPr lang="zh-CN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打印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static_fun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called by Room"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5849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488759" y="4890399"/>
            <a:ext cx="371127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97155" algn="just">
              <a:lnSpc>
                <a:spcPct val="115000"/>
              </a:lnSpc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static_fun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called by Room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5035" y="5350818"/>
            <a:ext cx="909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静态方法不需要约定参数形式，声明需要</a:t>
            </a:r>
            <a:r>
              <a:rPr lang="en-US" altLang="zh-CN" sz="2000" dirty="0"/>
              <a:t>@</a:t>
            </a:r>
            <a:r>
              <a:rPr lang="en-US" altLang="zh-CN" sz="2000" dirty="0" err="1"/>
              <a:t>staticmethod</a:t>
            </a:r>
            <a:r>
              <a:rPr lang="zh-CN" altLang="zh-CN" sz="2000" dirty="0"/>
              <a:t>装饰器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静态方法</a:t>
            </a:r>
            <a:r>
              <a:rPr lang="zh-CN" altLang="zh-CN" sz="2000" dirty="0"/>
              <a:t>可以被类对象调用也可以被类的实例对象调用。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23547" y="5350818"/>
            <a:ext cx="87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18619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661651"/>
            <a:ext cx="9896776" cy="32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）类的属性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方法用来描述对象的行为，而属性用来描述对象的状态。类的属性包括</a:t>
            </a:r>
            <a:r>
              <a:rPr lang="zh-CN" altLang="zh-CN" sz="2000" b="1" dirty="0"/>
              <a:t>实例属性</a:t>
            </a:r>
            <a:r>
              <a:rPr lang="zh-CN" altLang="zh-CN" sz="2000" dirty="0"/>
              <a:t>和</a:t>
            </a:r>
            <a:r>
              <a:rPr lang="zh-CN" altLang="zh-CN" sz="2000" b="1" dirty="0"/>
              <a:t>类属性</a:t>
            </a:r>
            <a:r>
              <a:rPr lang="zh-CN" altLang="zh-CN" sz="2000" dirty="0"/>
              <a:t>两大类型。</a:t>
            </a:r>
            <a:endParaRPr lang="en-US" altLang="zh-CN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实例属性属于特定的类的实例对象，也就是说类的每个实例对象都有其对应的实例属性，不同对象间的实例属性彼此独立存在，互不相干。</a:t>
            </a:r>
            <a:endParaRPr lang="en-US" altLang="zh-CN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类属性是类对象本身的属性，它与类的实例对象无关，或者说所有该类的实例对象共享类属性，可以对其进行访问、修改。</a:t>
            </a:r>
          </a:p>
          <a:p>
            <a:pPr>
              <a:lnSpc>
                <a:spcPct val="130000"/>
              </a:lnSpc>
            </a:pP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20994" y="4507751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实例属性</a:t>
            </a:r>
            <a:endParaRPr lang="en-US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1062947" y="4971201"/>
            <a:ext cx="9980682" cy="850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前述</a:t>
            </a:r>
            <a:r>
              <a:rPr lang="zh-CN" altLang="zh-CN" sz="2000" dirty="0"/>
              <a:t>例子中的属性都是实例属性。实例属性可以在类内，也可以在类外通过“对象名</a:t>
            </a:r>
            <a:r>
              <a:rPr lang="en-US" altLang="zh-CN" sz="2000" dirty="0"/>
              <a:t>.</a:t>
            </a:r>
            <a:r>
              <a:rPr lang="zh-CN" altLang="zh-CN" sz="2000" dirty="0"/>
              <a:t>属性名”的形式访问，不同的实例对象持有不同的实例副本</a:t>
            </a:r>
            <a:r>
              <a:rPr lang="zh-CN" altLang="en-US" sz="2000" dirty="0"/>
              <a:t>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522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00550"/>
              </p:ext>
            </p:extLst>
          </p:nvPr>
        </p:nvGraphicFramePr>
        <p:xfrm>
          <a:off x="1496484" y="1600200"/>
          <a:ext cx="9199031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9199031">
                  <a:extLst>
                    <a:ext uri="{9D8B030D-6E8A-4147-A177-3AD203B41FA5}">
                      <a16:colId xmlns:a16="http://schemas.microsoft.com/office/drawing/2014/main" val="3661220469"/>
                    </a:ext>
                  </a:extLst>
                </a:gridCol>
              </a:tblGrid>
              <a:tr h="399689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self,color,price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color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price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print("price is " +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print("color is " +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setColor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(self,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newColor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newColor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setPrice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(self,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newPrice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self.price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newPrice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Room("red", 100)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bedRoom's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color is " +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bedRoom.color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Room("white", 200)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bathRoom's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color is " +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bathRoom.color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03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96484" y="57880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bedRoom's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bathRoom's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 color is white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3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1615"/>
              </p:ext>
            </p:extLst>
          </p:nvPr>
        </p:nvGraphicFramePr>
        <p:xfrm>
          <a:off x="1546642" y="1715703"/>
          <a:ext cx="8993021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993021">
                  <a:extLst>
                    <a:ext uri="{9D8B030D-6E8A-4147-A177-3AD203B41FA5}">
                      <a16:colId xmlns:a16="http://schemas.microsoft.com/office/drawing/2014/main" val="1353035706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print("before change:)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bedRoom.show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print("bedroom show() is done! 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bathRoom.show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print("bathroom show() is done! 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7237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46642" y="33575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before change: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price is 100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bedroom show() is done!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price is 200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color is white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bathroom show() is done!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86524"/>
              </p:ext>
            </p:extLst>
          </p:nvPr>
        </p:nvGraphicFramePr>
        <p:xfrm>
          <a:off x="1585144" y="1600200"/>
          <a:ext cx="891601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8916018">
                  <a:extLst>
                    <a:ext uri="{9D8B030D-6E8A-4147-A177-3AD203B41FA5}">
                      <a16:colId xmlns:a16="http://schemas.microsoft.com/office/drawing/2014/main" val="4008331088"/>
                    </a:ext>
                  </a:extLst>
                </a:gridCol>
              </a:tblGrid>
              <a:tr h="53403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bedRoom.setColor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("blue")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bedRoom.setPrice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(150)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bathRoom.setColor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("gray")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bathRoom.setPrice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(250)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print("after change: 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bedRoom.show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print("bedroom show() is done!")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bathRoom.show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print("bathroom show() is done!")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19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85144" y="436505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after change: 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price is 150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color is blue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bedroom show() is done!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price is 250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color is gray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bathroom show() is done!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8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1600200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类属性</a:t>
            </a:r>
            <a:endParaRPr lang="en-US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1106418" y="2000310"/>
            <a:ext cx="9980682" cy="958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类属性是属于类本身的属性，并不属于特定的类的实例对象。不同类别的类属性，其传递参数的方式也不同。类属性可分为：</a:t>
            </a:r>
            <a:r>
              <a:rPr lang="zh-CN" altLang="zh-CN" sz="2000" b="1" dirty="0"/>
              <a:t>可变变量属性</a:t>
            </a:r>
            <a:r>
              <a:rPr lang="zh-CN" altLang="zh-CN" sz="2000" dirty="0"/>
              <a:t>和</a:t>
            </a:r>
            <a:r>
              <a:rPr lang="zh-CN" altLang="zh-CN" sz="2000" b="1" dirty="0"/>
              <a:t>不可变变量属性</a:t>
            </a:r>
            <a:r>
              <a:rPr lang="zh-CN" altLang="zh-CN" sz="20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103382" y="3225023"/>
            <a:ext cx="9982200" cy="2343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zh-CN" altLang="zh-CN" sz="2000" dirty="0"/>
              <a:t>可变变量属性：例如列表、字典，以及其他类的对象等</a:t>
            </a:r>
            <a:r>
              <a:rPr lang="zh-CN" altLang="en-US" sz="2000" dirty="0"/>
              <a:t>。</a:t>
            </a:r>
            <a:r>
              <a:rPr lang="zh-CN" altLang="zh-CN" sz="2000" dirty="0"/>
              <a:t>当类属性是可变变量属性的时候，类对象本身和类的所有实例对象共享该属性，即</a:t>
            </a:r>
            <a:r>
              <a:rPr lang="zh-CN" altLang="zh-CN" sz="2000" b="1" dirty="0"/>
              <a:t>该属性在内存中只有一个副本</a:t>
            </a:r>
            <a:r>
              <a:rPr lang="zh-CN" altLang="zh-CN" sz="2000" dirty="0"/>
              <a:t>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zh-CN" altLang="zh-CN" sz="2000" dirty="0"/>
              <a:t>不可变变量属性，例如整型</a:t>
            </a:r>
            <a:r>
              <a:rPr lang="en-US" altLang="zh-CN" sz="2000" dirty="0" err="1"/>
              <a:t>int</a:t>
            </a:r>
            <a:r>
              <a:rPr lang="zh-CN" altLang="zh-CN" sz="2000" dirty="0"/>
              <a:t>、字符串类型</a:t>
            </a:r>
            <a:r>
              <a:rPr lang="en-US" altLang="zh-CN" sz="2000" dirty="0"/>
              <a:t>string</a:t>
            </a:r>
            <a:r>
              <a:rPr lang="zh-CN" altLang="zh-CN" sz="2000" dirty="0"/>
              <a:t>等。当类属性是不可变变量属性的时候，</a:t>
            </a:r>
            <a:r>
              <a:rPr lang="zh-CN" altLang="zh-CN" sz="2000" b="1" dirty="0"/>
              <a:t>类所有实例对象都拥有该属性的一个独立副本，且各个对象之间互不影响</a:t>
            </a:r>
            <a:r>
              <a:rPr lang="zh-CN" altLang="zh-CN" sz="2000" dirty="0"/>
              <a:t>。类对象本身也含有该属性的一个副本，并且也是独立的。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82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37916"/>
              </p:ext>
            </p:extLst>
          </p:nvPr>
        </p:nvGraphicFramePr>
        <p:xfrm>
          <a:off x="1511800" y="2178467"/>
          <a:ext cx="8848642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8848642">
                  <a:extLst>
                    <a:ext uri="{9D8B030D-6E8A-4147-A177-3AD203B41FA5}">
                      <a16:colId xmlns:a16="http://schemas.microsoft.com/office/drawing/2014/main" val="3471089061"/>
                    </a:ext>
                  </a:extLst>
                </a:gridCol>
              </a:tblGrid>
              <a:tr h="160495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color = "red"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room1 = Room()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room2 = Room()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print("Room's color is " +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Room.color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print("room1's color is " + room1.color)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print("room2's color is " + room2.color)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283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11800" y="449022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Room's 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room1's 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room2's color is red</a:t>
            </a:r>
            <a:endParaRPr lang="zh-CN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1287" y="16002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以不可变变量</a:t>
            </a:r>
            <a:r>
              <a:rPr lang="en-US" altLang="zh-CN" sz="2000" kern="100" dirty="0">
                <a:latin typeface="+mn-ea"/>
              </a:rPr>
              <a:t>string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类型作为类属性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9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6705"/>
              </p:ext>
            </p:extLst>
          </p:nvPr>
        </p:nvGraphicFramePr>
        <p:xfrm>
          <a:off x="1806433" y="2134459"/>
          <a:ext cx="8848642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848642">
                  <a:extLst>
                    <a:ext uri="{9D8B030D-6E8A-4147-A177-3AD203B41FA5}">
                      <a16:colId xmlns:a16="http://schemas.microsoft.com/office/drawing/2014/main" val="1373061618"/>
                    </a:ext>
                  </a:extLst>
                </a:gridCol>
              </a:tblGrid>
              <a:tr h="9931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room1.color = "blue"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print("room1 changes color to blue")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print("Room's color is " + </a:t>
                      </a:r>
                      <a:r>
                        <a:rPr lang="en-US" sz="20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Room.color</a:t>
                      </a: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print("room1's color is " + room1.color)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print("room2's color is " + room2.color)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2475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06433" y="391032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room1 changes color to blue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Room's 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room1's color is blue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</a:rPr>
              <a:t>room2's color is red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2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教学内容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7.0 </a:t>
            </a:r>
            <a:r>
              <a:rPr lang="zh-CN" altLang="en-US" sz="3200" dirty="0"/>
              <a:t>面向对象编程介绍</a:t>
            </a:r>
            <a:endParaRPr lang="en-US" altLang="zh-CN" sz="3200" dirty="0"/>
          </a:p>
          <a:p>
            <a:r>
              <a:rPr lang="en-US" sz="3200" dirty="0"/>
              <a:t>7.1 </a:t>
            </a:r>
            <a:r>
              <a:rPr lang="en-US" altLang="zh-CN" sz="3200" dirty="0"/>
              <a:t>Python</a:t>
            </a:r>
            <a:r>
              <a:rPr lang="zh-CN" altLang="en-US" sz="3200" dirty="0"/>
              <a:t>中的类</a:t>
            </a:r>
            <a:endParaRPr lang="en-US" sz="3200" dirty="0"/>
          </a:p>
          <a:p>
            <a:r>
              <a:rPr lang="en-US" altLang="zh-CN" sz="3200" dirty="0"/>
              <a:t>7.2 </a:t>
            </a:r>
            <a:r>
              <a:rPr lang="zh-CN" altLang="en-US" sz="3200" dirty="0"/>
              <a:t>继承和多态</a:t>
            </a:r>
            <a:endParaRPr lang="en-US" altLang="zh-CN" sz="3200" dirty="0"/>
          </a:p>
          <a:p>
            <a:r>
              <a:rPr lang="en-US" sz="3200" dirty="0"/>
              <a:t>7.3 </a:t>
            </a:r>
            <a:r>
              <a:rPr lang="zh-CN" altLang="en-US" sz="3200" dirty="0"/>
              <a:t>抽象类与接口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29291"/>
              </p:ext>
            </p:extLst>
          </p:nvPr>
        </p:nvGraphicFramePr>
        <p:xfrm>
          <a:off x="1511800" y="2178467"/>
          <a:ext cx="8848642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8848642">
                  <a:extLst>
                    <a:ext uri="{9D8B030D-6E8A-4147-A177-3AD203B41FA5}">
                      <a16:colId xmlns:a16="http://schemas.microsoft.com/office/drawing/2014/main" val="3471089061"/>
                    </a:ext>
                  </a:extLst>
                </a:gridCol>
              </a:tblGrid>
              <a:tr h="1604952"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Room: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things = ["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wall","floor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room1 = Room()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room2 = Room()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Room.things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print("room1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(room1.things))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print("room2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(room2.things))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283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11800" y="449022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Room has ['wall', 'floor']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room1 has ['wall', 'floor']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room2 has ['wall', 'floor']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1287" y="1600200"/>
            <a:ext cx="4390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以</a:t>
            </a:r>
            <a:r>
              <a:rPr lang="zh-CN" altLang="zh-CN" dirty="0"/>
              <a:t>用可变变量属性（数组）作为类属性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4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03830"/>
              </p:ext>
            </p:extLst>
          </p:nvPr>
        </p:nvGraphicFramePr>
        <p:xfrm>
          <a:off x="1806433" y="2134459"/>
          <a:ext cx="8848642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848642">
                  <a:extLst>
                    <a:ext uri="{9D8B030D-6E8A-4147-A177-3AD203B41FA5}">
                      <a16:colId xmlns:a16="http://schemas.microsoft.com/office/drawing/2014/main" val="1373061618"/>
                    </a:ext>
                  </a:extLst>
                </a:gridCol>
              </a:tblGrid>
              <a:tr h="993140"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room1.things.append("chair")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print("room1 add chair")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Room.things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print("room1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(room1.things))</a:t>
                      </a:r>
                      <a:endParaRPr lang="zh-CN" altLang="zh-CN" sz="20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print("room2 has " + </a:t>
                      </a: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(room2.things))</a:t>
                      </a:r>
                      <a:endParaRPr lang="zh-CN" sz="20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2475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06433" y="391032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room1 add chair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Room has ['wall', 'floor', 'chair']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room1 has ['wall', 'floor', 'chair']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room2 has ['wall', 'floor', 'chair']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104900" y="1417406"/>
            <a:ext cx="9896776" cy="285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）继承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继承是为了代码重用而设计的，是一种联结类的层次模型，允许和鼓励类之间的代码重用，同时提供了一种明确表述类之间共性的方法。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对象的一个新类可以从现有的类中派生，这个过程称为类继承。新类继承了原始类的特性，则新类被称为原始类的派生类（子类），而原始类则称为新类的基类（父类）。父类和子类都可以分别实例化产生父对象和子对象</a:t>
            </a:r>
            <a:r>
              <a:rPr lang="zh-CN" altLang="en-US" sz="2000" dirty="0"/>
              <a:t>，</a:t>
            </a:r>
            <a:r>
              <a:rPr lang="zh-CN" altLang="zh-CN" sz="2000" dirty="0"/>
              <a:t>子对象可以继承父对象的属性和行为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1062947" y="4268251"/>
            <a:ext cx="99806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中的继承语法格式如下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29235" algn="ctr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SubClassName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SuperClassName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SubClassName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是子类的名称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SuperClassName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是父类的名称。子类可以同时继承多个父类，各个父类之间用“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”分隔。</a:t>
            </a:r>
          </a:p>
        </p:txBody>
      </p:sp>
    </p:spTree>
    <p:extLst>
      <p:ext uri="{BB962C8B-B14F-4D97-AF65-F5344CB8AC3E}">
        <p14:creationId xmlns:p14="http://schemas.microsoft.com/office/powerpoint/2010/main" val="19627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04900" y="1345363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单继承</a:t>
            </a:r>
            <a:r>
              <a:rPr lang="en-US" altLang="zh-CN" sz="2000" b="1" dirty="0"/>
              <a:t>:</a:t>
            </a:r>
            <a:r>
              <a:rPr lang="zh-CN" altLang="zh-CN" sz="2000" dirty="0"/>
              <a:t>子类只继承自一个父类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0333"/>
              </p:ext>
            </p:extLst>
          </p:nvPr>
        </p:nvGraphicFramePr>
        <p:xfrm>
          <a:off x="1838425" y="1819836"/>
          <a:ext cx="8884118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8884118">
                  <a:extLst>
                    <a:ext uri="{9D8B030D-6E8A-4147-A177-3AD203B41FA5}">
                      <a16:colId xmlns:a16="http://schemas.microsoft.com/office/drawing/2014/main" val="4029588434"/>
                    </a:ext>
                  </a:extLst>
                </a:gridCol>
              </a:tblGrid>
              <a:tr h="375505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self,area,color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area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"white"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just a Room")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print("name: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self.__class__.__name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 +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", area: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 +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", color: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self,area,color,capacity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super().__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area,color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self.capacity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capacity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print("name: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self.__class__.__name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 + 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", area: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 + 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", capacity: " +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self.capacity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print(“defining three classes: Room </a:t>
                      </a:r>
                      <a:r>
                        <a:rPr lang="en-US" altLang="zh-CN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and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.”)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0626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37906" y="6452796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</a:rPr>
              <a:t>defining three classes: Room and </a:t>
            </a:r>
            <a:r>
              <a:rPr lang="en-US" altLang="zh-CN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MeetingRoom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</a:rPr>
              <a:t>.”)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8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74146"/>
              </p:ext>
            </p:extLst>
          </p:nvPr>
        </p:nvGraphicFramePr>
        <p:xfrm>
          <a:off x="1537017" y="1602606"/>
          <a:ext cx="9185526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9185526">
                  <a:extLst>
                    <a:ext uri="{9D8B030D-6E8A-4147-A177-3AD203B41FA5}">
                      <a16:colId xmlns:a16="http://schemas.microsoft.com/office/drawing/2014/main" val="1776303236"/>
                    </a:ext>
                  </a:extLst>
                </a:gridCol>
              </a:tblGrid>
              <a:tr h="84899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 = Room(10, "white")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(50, "white",15)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(15,"pink",1)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room.show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6039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37017" y="288229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just a 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name: Room, area: 10, color: white</a:t>
            </a:r>
            <a:endParaRPr lang="zh-CN" altLang="zh-CN" sz="16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74528"/>
              </p:ext>
            </p:extLst>
          </p:nvPr>
        </p:nvGraphicFramePr>
        <p:xfrm>
          <a:off x="1537017" y="3598245"/>
          <a:ext cx="9185526" cy="569494"/>
        </p:xfrm>
        <a:graphic>
          <a:graphicData uri="http://schemas.openxmlformats.org/drawingml/2006/table">
            <a:tbl>
              <a:tblPr firstRow="1" firstCol="1" bandRow="1"/>
              <a:tblGrid>
                <a:gridCol w="9185526">
                  <a:extLst>
                    <a:ext uri="{9D8B030D-6E8A-4147-A177-3AD203B41FA5}">
                      <a16:colId xmlns:a16="http://schemas.microsoft.com/office/drawing/2014/main" val="4232236280"/>
                    </a:ext>
                  </a:extLst>
                </a:gridCol>
              </a:tblGrid>
              <a:tr h="56949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meetingRoom.show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1381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37017" y="42989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just a 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name: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MeetingRoom</a:t>
            </a: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, area: 50, capacity: 15</a:t>
            </a:r>
            <a:endParaRPr lang="zh-CN" altLang="zh-CN" sz="16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9439" y="5082241"/>
            <a:ext cx="9980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父类的方法不能够满足子类的要求的时候，子类可以对父类的方法进行重写。重写方法的时候，被重写的子类中的方法名必须与父类的方法名相同，这样程序将不会再使用父类中的方法，而只使用子类中重写后的方法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dirty="0"/>
              <a:t>如果父类的方法能够满足子类的要求，子类就不需要重写覆盖父类的方法，也不需要在子类中重新定义新的方法，而是可以直接调用父类的方法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4900" y="1400145"/>
            <a:ext cx="99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多继承</a:t>
            </a:r>
            <a:r>
              <a:rPr lang="en-US" altLang="zh-CN" sz="2000" b="1" dirty="0"/>
              <a:t>:</a:t>
            </a:r>
            <a:r>
              <a:rPr lang="zh-CN" altLang="zh-CN" sz="2000" dirty="0"/>
              <a:t>子类继承自</a:t>
            </a:r>
            <a:r>
              <a:rPr lang="zh-CN" altLang="en-US" sz="2000" dirty="0"/>
              <a:t>多</a:t>
            </a:r>
            <a:r>
              <a:rPr lang="zh-CN" altLang="zh-CN" sz="2000" dirty="0"/>
              <a:t>个父类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27245"/>
              </p:ext>
            </p:extLst>
          </p:nvPr>
        </p:nvGraphicFramePr>
        <p:xfrm>
          <a:off x="1751798" y="1981518"/>
          <a:ext cx="8884118" cy="4274903"/>
        </p:xfrm>
        <a:graphic>
          <a:graphicData uri="http://schemas.openxmlformats.org/drawingml/2006/table">
            <a:tbl>
              <a:tblPr firstRow="1" firstCol="1" bandRow="1"/>
              <a:tblGrid>
                <a:gridCol w="8884118">
                  <a:extLst>
                    <a:ext uri="{9D8B030D-6E8A-4147-A177-3AD203B41FA5}">
                      <a16:colId xmlns:a16="http://schemas.microsoft.com/office/drawing/2014/main" val="1091422719"/>
                    </a:ext>
                  </a:extLst>
                </a:gridCol>
              </a:tblGrid>
              <a:tr h="427490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just a Room")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classroom")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print("used by students and teachers")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MulMediaRoom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pass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MulMediaRoom2(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(self)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(self)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74673"/>
              </p:ext>
            </p:extLst>
          </p:nvPr>
        </p:nvGraphicFramePr>
        <p:xfrm>
          <a:off x="1585805" y="1674796"/>
          <a:ext cx="8884118" cy="1472665"/>
        </p:xfrm>
        <a:graphic>
          <a:graphicData uri="http://schemas.openxmlformats.org/drawingml/2006/table">
            <a:tbl>
              <a:tblPr firstRow="1" firstCol="1" bandRow="1"/>
              <a:tblGrid>
                <a:gridCol w="8884118">
                  <a:extLst>
                    <a:ext uri="{9D8B030D-6E8A-4147-A177-3AD203B41FA5}">
                      <a16:colId xmlns:a16="http://schemas.microsoft.com/office/drawing/2014/main" val="1091422719"/>
                    </a:ext>
                  </a:extLst>
                </a:gridCol>
              </a:tblGrid>
              <a:tr h="14726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mediaRoom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MulMediaRoom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mediaRoom2 = MulMediaRoom2()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mediaRoom.use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mediaRoom.show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print("---------------")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mediaRoom2.use()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459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85805" y="32324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meetingroom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used by students and teachers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---------------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meetingroom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classroom</a:t>
            </a:r>
            <a:endParaRPr lang="zh-CN" altLang="zh-CN" sz="16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4900" y="4643973"/>
            <a:ext cx="9980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多继承是分先后次序的，先被继承的父类的优先级高于后被继承的父类。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假如继承的多个父类包含同一个方法，而子类并没有重写该方法，当子类调用该方法的时，会从优先级高到优先级低（从左到右）的次序，依次查找每个父类，直到在某个父类中找到该方法的定义为止。如果在所有的父类中都找不到该方法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会继续向上查找，即查找父类的父类中所有的方法，若一直查到最初的基类都找不到该方法的定义，系统就会报错。</a:t>
            </a:r>
          </a:p>
        </p:txBody>
      </p:sp>
    </p:spTree>
    <p:extLst>
      <p:ext uri="{BB962C8B-B14F-4D97-AF65-F5344CB8AC3E}">
        <p14:creationId xmlns:p14="http://schemas.microsoft.com/office/powerpoint/2010/main" val="27383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4900" y="1600200"/>
            <a:ext cx="9896776" cy="280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）多态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多态是指同一个实体同时具有多种形式和状态。多态是指父对象中的同一个行为能在其多个子对象中有不同的表现</a:t>
            </a:r>
            <a:r>
              <a:rPr lang="zh-CN" altLang="en-US" sz="2000" dirty="0"/>
              <a:t>。</a:t>
            </a:r>
            <a:r>
              <a:rPr lang="zh-CN" altLang="zh-CN" sz="2000" dirty="0"/>
              <a:t>即多态允许不同类的对象对同一消息做出不同的响应，同一消息也可以根据发送对象的不同而采用多种不同的行为方式。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实现多态的技术称为</a:t>
            </a:r>
            <a:r>
              <a:rPr lang="zh-CN" altLang="zh-CN" sz="2000" b="1" dirty="0"/>
              <a:t>动态绑定（</a:t>
            </a:r>
            <a:r>
              <a:rPr lang="en-US" altLang="zh-CN" sz="2000" b="1" dirty="0"/>
              <a:t>dynamic binding</a:t>
            </a:r>
            <a:r>
              <a:rPr lang="zh-CN" altLang="zh-CN" sz="2000" b="1" dirty="0"/>
              <a:t>）</a:t>
            </a:r>
            <a:r>
              <a:rPr lang="zh-CN" altLang="zh-CN" sz="2000" dirty="0"/>
              <a:t>，是指代码在执行期间才判断所引用对象的实际类型，然后根据其实际的类型，动态地调用其相应的方法进行执行。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54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</a:t>
            </a:r>
            <a:r>
              <a:rPr lang="zh-CN" altLang="en-US" b="1" dirty="0"/>
              <a:t>继承和多态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82204"/>
              </p:ext>
            </p:extLst>
          </p:nvPr>
        </p:nvGraphicFramePr>
        <p:xfrm>
          <a:off x="1585143" y="1600200"/>
          <a:ext cx="9137400" cy="4145280"/>
        </p:xfrm>
        <a:graphic>
          <a:graphicData uri="http://schemas.openxmlformats.org/drawingml/2006/table">
            <a:tbl>
              <a:tblPr firstRow="1" firstCol="1" bandRow="1"/>
              <a:tblGrid>
                <a:gridCol w="9137400">
                  <a:extLst>
                    <a:ext uri="{9D8B030D-6E8A-4147-A177-3AD203B41FA5}">
                      <a16:colId xmlns:a16="http://schemas.microsoft.com/office/drawing/2014/main" val="1748213753"/>
                    </a:ext>
                  </a:extLst>
                </a:gridCol>
              </a:tblGrid>
              <a:tr h="116395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just a Room")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showUse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(x):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x.use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 = Room()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showUse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showUse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meetingRoom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showUse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bedRoom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8773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85143" y="57543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just a 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MeetingRoom</a:t>
            </a:r>
            <a:endParaRPr lang="zh-CN" altLang="zh-CN" sz="16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</a:t>
            </a:r>
            <a:r>
              <a:rPr lang="en-US" altLang="zh-CN" sz="1600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BedRoom</a:t>
            </a:r>
            <a:endParaRPr lang="zh-CN" altLang="zh-CN" sz="1600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7.0 </a:t>
            </a:r>
            <a:r>
              <a:rPr lang="zh-CN" altLang="en-US" b="1" dirty="0"/>
              <a:t>面向对象编程介绍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8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4900" y="1441174"/>
            <a:ext cx="9896776" cy="485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）抽象类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抽象类指的是</a:t>
            </a:r>
            <a:r>
              <a:rPr lang="zh-CN" altLang="zh-CN" sz="2000" dirty="0"/>
              <a:t>没有包含足够的信息来描绘出一个具体的对象</a:t>
            </a:r>
            <a:r>
              <a:rPr lang="zh-CN" altLang="en-US" sz="2000" dirty="0"/>
              <a:t>的类</a:t>
            </a:r>
            <a:r>
              <a:rPr lang="zh-CN" altLang="zh-CN" sz="2000" dirty="0"/>
              <a:t>。对象类是对客观世界物品的抽象，抽象类就是类的抽象。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抽象类从本质上讲仍然是类，它与普通类一样，同样包含成员变量和方法，</a:t>
            </a:r>
            <a:r>
              <a:rPr lang="zh-CN" altLang="zh-CN" sz="2000" b="1" dirty="0"/>
              <a:t>抽象类最大的特点就是它只能够被子类继承而不能够被实例化。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抽象方法只有方法声明，而没有具体方法体的方法。抽象方法往往存在于</a:t>
            </a:r>
            <a:r>
              <a:rPr lang="zh-CN" altLang="en-US" sz="2000" dirty="0"/>
              <a:t>父</a:t>
            </a:r>
            <a:r>
              <a:rPr lang="zh-CN" altLang="zh-CN" sz="2000" dirty="0"/>
              <a:t>类之中，抽象方法在基类中只有的方法定义而并不需要具体实现。当一个子类继承了含有抽象方法的抽象父类时，继承自抽象父类的子类必须要实现父类中的抽象方法，即为抽象方法定义方法体，否则该子类也必须声明为抽象类，不然程序就会报错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Python</a:t>
            </a:r>
            <a:r>
              <a:rPr lang="zh-CN" altLang="zh-CN" sz="2000" dirty="0"/>
              <a:t>抽象类的抽象方法中也可以包含方法体。</a:t>
            </a:r>
            <a:r>
              <a:rPr lang="en-US" altLang="zh-CN" sz="2000" dirty="0"/>
              <a:t>Python</a:t>
            </a:r>
            <a:r>
              <a:rPr lang="zh-CN" altLang="zh-CN" sz="2000" dirty="0"/>
              <a:t>中声明抽象类的方法是导入</a:t>
            </a:r>
            <a:r>
              <a:rPr lang="en-US" altLang="zh-CN" sz="2000" dirty="0" err="1"/>
              <a:t>abc</a:t>
            </a:r>
            <a:r>
              <a:rPr lang="zh-CN" altLang="zh-CN" sz="2000" dirty="0"/>
              <a:t>（即</a:t>
            </a:r>
            <a:r>
              <a:rPr lang="en-US" altLang="zh-CN" sz="2000" dirty="0"/>
              <a:t>Abstract Base Class</a:t>
            </a:r>
            <a:r>
              <a:rPr lang="zh-CN" altLang="zh-CN" sz="2000" dirty="0"/>
              <a:t>）模块，利用</a:t>
            </a:r>
            <a:r>
              <a:rPr lang="en-US" altLang="zh-CN" sz="2000" dirty="0" err="1"/>
              <a:t>abc</a:t>
            </a:r>
            <a:r>
              <a:rPr lang="zh-CN" altLang="zh-CN" sz="2000" dirty="0"/>
              <a:t>模块中的元类</a:t>
            </a:r>
            <a:r>
              <a:rPr lang="en-US" altLang="zh-CN" sz="2000" dirty="0" err="1"/>
              <a:t>ABCMeta</a:t>
            </a:r>
            <a:r>
              <a:rPr lang="zh-CN" altLang="zh-CN" sz="2000" dirty="0"/>
              <a:t>来指定一个抽象类。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</a:t>
            </a:r>
            <a:r>
              <a:rPr lang="zh-CN" altLang="zh-CN" sz="2000" dirty="0"/>
              <a:t>抽象类的继承机制与普通类的继承机制相同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3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38219"/>
              </p:ext>
            </p:extLst>
          </p:nvPr>
        </p:nvGraphicFramePr>
        <p:xfrm>
          <a:off x="1542491" y="1600201"/>
          <a:ext cx="9105499" cy="4053840"/>
        </p:xfrm>
        <a:graphic>
          <a:graphicData uri="http://schemas.openxmlformats.org/drawingml/2006/table">
            <a:tbl>
              <a:tblPr firstRow="1" firstCol="1" bandRow="1"/>
              <a:tblGrid>
                <a:gridCol w="9105499">
                  <a:extLst>
                    <a:ext uri="{9D8B030D-6E8A-4147-A177-3AD203B41FA5}">
                      <a16:colId xmlns:a16="http://schemas.microsoft.com/office/drawing/2014/main" val="496475251"/>
                    </a:ext>
                  </a:extLst>
                </a:gridCol>
              </a:tblGrid>
              <a:tr h="39632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import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Room(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metaclass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abc.ABCMeta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self,color,area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self.color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color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area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abc.abstractmethod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abstarct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room")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return "return a word"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print("area: %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color: %s"%(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self.area,self.color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(Room):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use(self):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print("this is a classroom")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Room.use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(self)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 = </a:t>
                      </a: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("blue", 15)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classroom.use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classroom.show</a:t>
                      </a:r>
                      <a:r>
                        <a:rPr lang="en-US" sz="1400" b="1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400" b="1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5806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42491" y="56951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classroom</a:t>
            </a:r>
            <a:endParaRPr lang="zh-CN" altLang="zh-CN" sz="14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a </a:t>
            </a:r>
            <a:r>
              <a:rPr lang="en-US" altLang="zh-CN" sz="1400" b="1" kern="100" dirty="0" err="1">
                <a:latin typeface="Consolas" panose="020B0609020204030204" pitchFamily="49" charset="0"/>
                <a:ea typeface="宋体" panose="02010600030101010101" pitchFamily="2" charset="-122"/>
              </a:rPr>
              <a:t>abstarct</a:t>
            </a:r>
            <a:r>
              <a:rPr lang="en-US" altLang="zh-CN" sz="14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 room</a:t>
            </a:r>
            <a:endParaRPr lang="zh-CN" altLang="zh-CN" sz="14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return a word</a:t>
            </a:r>
            <a:endParaRPr lang="zh-CN" altLang="zh-CN" sz="14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area: 15 color: blue</a:t>
            </a:r>
            <a:endParaRPr lang="zh-CN" altLang="zh-CN" sz="1400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4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3382" y="1791532"/>
            <a:ext cx="9982200" cy="418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）接口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在面向对象编程中，接口可以被看做是一种特殊的抽象类。接口的设计是为了归一化处理，让调用者无需关注接口实现的内部细节，就可以将所有实现了该接口的不同对象统一处理。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Python</a:t>
            </a:r>
            <a:r>
              <a:rPr lang="zh-CN" altLang="zh-CN" sz="2000" dirty="0"/>
              <a:t>中的接口，从形式上来看与抽象类一模一样，唯一不同的是（人为的规定）：在接口中不能定义变量，只能定义方法，并且所有的方法都必须是抽象方法，方法中不能包含任何功能代码。这样一来，该抽象类也就实现了接口的功</a:t>
            </a:r>
            <a:r>
              <a:rPr lang="zh-CN" altLang="en-US" sz="2000" dirty="0"/>
              <a:t>能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</a:t>
            </a:r>
            <a:r>
              <a:rPr lang="zh-CN" altLang="zh-CN" sz="2000" b="1" dirty="0"/>
              <a:t>从内容上来看，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中的接口不过是抽象类的一种特例而已</a:t>
            </a:r>
            <a:r>
              <a:rPr lang="zh-CN" altLang="en-US" sz="2000" b="1" dirty="0"/>
              <a:t>。</a:t>
            </a:r>
            <a:endParaRPr lang="zh-CN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100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70008"/>
              </p:ext>
            </p:extLst>
          </p:nvPr>
        </p:nvGraphicFramePr>
        <p:xfrm>
          <a:off x="1656992" y="1600200"/>
          <a:ext cx="8876498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8876498">
                  <a:extLst>
                    <a:ext uri="{9D8B030D-6E8A-4147-A177-3AD203B41FA5}">
                      <a16:colId xmlns:a16="http://schemas.microsoft.com/office/drawing/2014/main" val="3352902115"/>
                    </a:ext>
                  </a:extLst>
                </a:gridCol>
              </a:tblGrid>
              <a:tr h="437708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import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Room(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metaclass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abc.ABCMeta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self,length,width,height,pps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self.length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length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self.width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width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self.height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height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self.pps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pps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metaclass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abc.ABCMeta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 #</a:t>
                      </a:r>
                      <a:r>
                        <a:rPr lang="zh-CN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房间方法接口类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abc.abstractmethod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area(self):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pass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abc.abstractmethod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volume(self):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pass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abc.abstractmethod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price(self):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pass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@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abc.abstractmethod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pass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7.3 </a:t>
            </a:r>
            <a:r>
              <a:rPr lang="zh-CN" altLang="en-US" b="1" dirty="0"/>
              <a:t>抽象类与接口</a:t>
            </a:r>
            <a:endParaRPr 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08697"/>
              </p:ext>
            </p:extLst>
          </p:nvPr>
        </p:nvGraphicFramePr>
        <p:xfrm>
          <a:off x="1656992" y="1600200"/>
          <a:ext cx="8876498" cy="4145280"/>
        </p:xfrm>
        <a:graphic>
          <a:graphicData uri="http://schemas.openxmlformats.org/drawingml/2006/table">
            <a:tbl>
              <a:tblPr firstRow="1" firstCol="1" bandRow="1"/>
              <a:tblGrid>
                <a:gridCol w="8876498">
                  <a:extLst>
                    <a:ext uri="{9D8B030D-6E8A-4147-A177-3AD203B41FA5}">
                      <a16:colId xmlns:a16="http://schemas.microsoft.com/office/drawing/2014/main" val="3352902115"/>
                    </a:ext>
                  </a:extLst>
                </a:gridCol>
              </a:tblGrid>
              <a:tr h="382844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StoreRoom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Room,IRoom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self,length,width,height,pps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super().__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length,width,height,pps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area(self):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return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self.length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*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self.width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volume(self):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return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self.length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*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self.width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*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self.height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price(self):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return self.pps *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show(self):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print("[%s area: %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; volume: %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; price: %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]"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%(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self.__class__.__name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__,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self.area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(),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self.volume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(),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self.price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()))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storeRoom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StoreRoom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(2,3,3,50)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storeRoom.show</a:t>
                      </a:r>
                      <a:r>
                        <a:rPr lang="en-US" sz="16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41189" marR="41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685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549038" y="5864423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StoreRoom</a:t>
            </a:r>
            <a:r>
              <a:rPr lang="en-US" altLang="zh-CN" sz="1600" dirty="0">
                <a:latin typeface="Consolas" panose="020B0609020204030204" pitchFamily="49" charset="0"/>
              </a:rPr>
              <a:t> area: 6; volume: 18; price: 300]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——The end——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7.0 </a:t>
            </a:r>
            <a:r>
              <a:rPr lang="zh-CN" altLang="en-US" b="1" dirty="0"/>
              <a:t>面向对象编程介绍</a:t>
            </a:r>
            <a:endParaRPr 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04900" y="1872456"/>
            <a:ext cx="99806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为什么需要</a:t>
            </a:r>
            <a:r>
              <a:rPr lang="zh-CN" altLang="zh-CN" sz="2000" dirty="0"/>
              <a:t>面向对象编程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000" dirty="0"/>
              <a:t>  编程日益复杂，代码需要组织、复用、修改。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它是一种自然的解决方案。</a:t>
            </a:r>
            <a:r>
              <a:rPr lang="en-US" altLang="zh-CN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何时需要面向对象编程？</a:t>
            </a:r>
            <a:endParaRPr lang="en-US" altLang="zh-CN" sz="2000" dirty="0"/>
          </a:p>
          <a:p>
            <a:r>
              <a:rPr lang="zh-CN" altLang="en-US" sz="2000" dirty="0"/>
              <a:t>  较复杂的设计、产品、在他人基础上的工作。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OOP</a:t>
            </a:r>
            <a:r>
              <a:rPr lang="zh-CN" altLang="en-US" sz="2000" dirty="0"/>
              <a:t>需要解决哪些问题？</a:t>
            </a:r>
            <a:endParaRPr lang="en-US" altLang="zh-CN" sz="2000" dirty="0"/>
          </a:p>
          <a:p>
            <a:r>
              <a:rPr lang="zh-CN" altLang="en-US" sz="2000" dirty="0"/>
              <a:t>  封装、继承、多态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zh-CN" altLang="en-US" sz="2000"/>
              <a:t>访问控制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对象</a:t>
            </a:r>
            <a:r>
              <a:rPr lang="en-US" altLang="zh-CN" sz="2000" dirty="0"/>
              <a:t>---</a:t>
            </a:r>
            <a:r>
              <a:rPr lang="zh-CN" altLang="en-US" sz="2000" dirty="0"/>
              <a:t>关系</a:t>
            </a:r>
            <a:r>
              <a:rPr lang="en-US" altLang="zh-CN" sz="2000" dirty="0"/>
              <a:t>---OOP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88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7.0 </a:t>
            </a:r>
            <a:r>
              <a:rPr lang="zh-CN" altLang="en-US" b="1" dirty="0"/>
              <a:t>面向对象编程介绍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AFB8FB-3D9F-4041-B843-D6A02B7A5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10927"/>
              </p:ext>
            </p:extLst>
          </p:nvPr>
        </p:nvGraphicFramePr>
        <p:xfrm>
          <a:off x="1729409" y="1769165"/>
          <a:ext cx="8627165" cy="4204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792">
                  <a:extLst>
                    <a:ext uri="{9D8B030D-6E8A-4147-A177-3AD203B41FA5}">
                      <a16:colId xmlns:a16="http://schemas.microsoft.com/office/drawing/2014/main" val="3275885843"/>
                    </a:ext>
                  </a:extLst>
                </a:gridCol>
                <a:gridCol w="1375812">
                  <a:extLst>
                    <a:ext uri="{9D8B030D-6E8A-4147-A177-3AD203B41FA5}">
                      <a16:colId xmlns:a16="http://schemas.microsoft.com/office/drawing/2014/main" val="1893000586"/>
                    </a:ext>
                  </a:extLst>
                </a:gridCol>
                <a:gridCol w="2506204">
                  <a:extLst>
                    <a:ext uri="{9D8B030D-6E8A-4147-A177-3AD203B41FA5}">
                      <a16:colId xmlns:a16="http://schemas.microsoft.com/office/drawing/2014/main" val="3254115270"/>
                    </a:ext>
                  </a:extLst>
                </a:gridCol>
                <a:gridCol w="2588357">
                  <a:extLst>
                    <a:ext uri="{9D8B030D-6E8A-4147-A177-3AD203B41FA5}">
                      <a16:colId xmlns:a16="http://schemas.microsoft.com/office/drawing/2014/main" val="1226559925"/>
                    </a:ext>
                  </a:extLst>
                </a:gridCol>
              </a:tblGrid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OOP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实现方式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UML</a:t>
                      </a:r>
                      <a:r>
                        <a:rPr lang="zh-CN" sz="1050" kern="100">
                          <a:effectLst/>
                        </a:rPr>
                        <a:t>图例和说明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04388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组合</a:t>
                      </a:r>
                      <a:r>
                        <a:rPr lang="en-US" sz="1050" kern="100">
                          <a:effectLst/>
                        </a:rPr>
                        <a:t>compostion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contains-a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成员变量，通常在</a:t>
                      </a:r>
                      <a:r>
                        <a:rPr lang="en-US" sz="1050" kern="100">
                          <a:effectLst/>
                        </a:rPr>
                        <a:t>__init__</a:t>
                      </a:r>
                      <a:r>
                        <a:rPr lang="zh-CN" sz="1050" kern="100">
                          <a:effectLst/>
                        </a:rPr>
                        <a:t>（）中赋值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箭头、实线、实心菱形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594865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聚合</a:t>
                      </a:r>
                      <a:r>
                        <a:rPr lang="en-US" sz="1050" kern="100">
                          <a:effectLst/>
                        </a:rPr>
                        <a:t>aggregation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has-a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常为引用型成员变量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箭头、实线、空心菱形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2418097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关联</a:t>
                      </a:r>
                      <a:r>
                        <a:rPr lang="en-US" sz="1050" kern="100">
                          <a:effectLst/>
                        </a:rPr>
                        <a:t>association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has-a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成员变量、全局变量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箭头、实线 【长期、稳定】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085794"/>
                  </a:ext>
                </a:extLst>
              </a:tr>
              <a:tr h="700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依赖</a:t>
                      </a:r>
                      <a:r>
                        <a:rPr lang="en-US" sz="1050" kern="100" dirty="0">
                          <a:effectLst/>
                        </a:rPr>
                        <a:t>dependency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use-a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局部变量、方法参数、静态方法调用。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箭头、虚线 【临时、偶尔】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通常是单向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1381554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泛化</a:t>
                      </a:r>
                      <a:r>
                        <a:rPr lang="en-US" sz="1050" kern="100">
                          <a:effectLst/>
                        </a:rPr>
                        <a:t>generalization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is-a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子类继承父类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三角箭头、实线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950053"/>
                  </a:ext>
                </a:extLst>
              </a:tr>
              <a:tr h="58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实现</a:t>
                      </a:r>
                      <a:r>
                        <a:rPr lang="en-US" sz="1050" kern="100">
                          <a:effectLst/>
                        </a:rPr>
                        <a:t>realization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is-like-a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继承接口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三角箭头、虚线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362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7.1 </a:t>
            </a:r>
            <a:r>
              <a:rPr lang="en-US" altLang="zh-CN" b="1" dirty="0"/>
              <a:t>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2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04900" y="1713297"/>
            <a:ext cx="9980682" cy="22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面向对象编程（</a:t>
            </a:r>
            <a:r>
              <a:rPr lang="en-US" altLang="zh-CN" sz="2000" dirty="0"/>
              <a:t>Object Oriented Programming, OOP</a:t>
            </a:r>
            <a:r>
              <a:rPr lang="zh-CN" altLang="zh-CN" sz="2000" dirty="0"/>
              <a:t>）是一种程序设计思想，将程序视为一组对象的集合，对象又是封装了一系列数据和操作数据的方法的单元体。</a:t>
            </a:r>
            <a:r>
              <a:rPr lang="en-US" altLang="zh-CN" sz="2000" dirty="0"/>
              <a:t>OOP</a:t>
            </a:r>
            <a:r>
              <a:rPr lang="zh-CN" altLang="zh-CN" sz="2000" dirty="0"/>
              <a:t>尽可能模拟人的思维，将现实世界中的一切实体特征和结构抽象成类，把实体本身抽象成问题域中的对象。</a:t>
            </a:r>
            <a:r>
              <a:rPr lang="en-US" altLang="zh-CN" sz="2000" dirty="0"/>
              <a:t>OOP</a:t>
            </a:r>
            <a:r>
              <a:rPr lang="zh-CN" altLang="zh-CN" sz="2000" dirty="0"/>
              <a:t>的核心概念就是</a:t>
            </a:r>
            <a:r>
              <a:rPr lang="zh-CN" altLang="zh-CN" sz="2000" b="1" dirty="0"/>
              <a:t>类</a:t>
            </a:r>
            <a:r>
              <a:rPr lang="zh-CN" altLang="zh-CN" sz="2000" dirty="0"/>
              <a:t>和</a:t>
            </a:r>
            <a:r>
              <a:rPr lang="zh-CN" altLang="zh-CN" sz="2000" b="1" dirty="0"/>
              <a:t>对象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04900" y="3890098"/>
            <a:ext cx="9980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类：</a:t>
            </a:r>
            <a:r>
              <a:rPr lang="zh-CN" altLang="zh-CN" sz="2000" dirty="0"/>
              <a:t>类是一种模板，是一组具有相同数据结构和操作的对象集合，它定义对象的行为和状态，但不具有实体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对象：</a:t>
            </a:r>
            <a:r>
              <a:rPr lang="zh-CN" altLang="zh-CN" sz="2000" dirty="0"/>
              <a:t>对象是类的实例，拥有具体的行为和状态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0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04900" y="1761423"/>
            <a:ext cx="989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）定义类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08100"/>
              </p:ext>
            </p:extLst>
          </p:nvPr>
        </p:nvGraphicFramePr>
        <p:xfrm>
          <a:off x="3328143" y="1831642"/>
          <a:ext cx="5450289" cy="1081774"/>
        </p:xfrm>
        <a:graphic>
          <a:graphicData uri="http://schemas.openxmlformats.org/drawingml/2006/table">
            <a:tbl>
              <a:tblPr firstRow="1" firstCol="1" bandRow="1"/>
              <a:tblGrid>
                <a:gridCol w="5450289">
                  <a:extLst>
                    <a:ext uri="{9D8B030D-6E8A-4147-A177-3AD203B41FA5}">
                      <a16:colId xmlns:a16="http://schemas.microsoft.com/office/drawing/2014/main" val="827434336"/>
                    </a:ext>
                  </a:extLst>
                </a:gridCol>
              </a:tblGrid>
              <a:tr h="10817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 </a:t>
                      </a:r>
                      <a:r>
                        <a:rPr lang="en-US" sz="1800" b="0" kern="1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ClassName</a:t>
                      </a: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: 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&lt;statement-1&gt;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...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indent="22860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&lt;statement-N&gt;</a:t>
                      </a:r>
                      <a:endParaRPr lang="zh-CN" sz="1800" b="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001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96473" y="3180888"/>
            <a:ext cx="7857425" cy="141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class: </a:t>
            </a:r>
            <a:r>
              <a:rPr lang="en-US" altLang="zh-CN" sz="2000" dirty="0" err="1"/>
              <a:t>Python中定义类的关键字</a:t>
            </a:r>
            <a:endParaRPr lang="zh-CN" altLang="zh-CN" sz="2000" dirty="0"/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ClassName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类的名字，Python规定类名的首字母必须大写</a:t>
            </a:r>
            <a:endParaRPr lang="zh-CN" altLang="zh-CN" sz="2000" dirty="0"/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statement: </a:t>
            </a:r>
            <a:r>
              <a:rPr lang="en-US" altLang="zh-CN" sz="2000" dirty="0" err="1"/>
              <a:t>类中的用来定义数据和方法的语句</a:t>
            </a:r>
            <a:endParaRPr lang="zh-CN" altLang="zh-CN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1897"/>
              </p:ext>
            </p:extLst>
          </p:nvPr>
        </p:nvGraphicFramePr>
        <p:xfrm>
          <a:off x="1742173" y="4868044"/>
          <a:ext cx="9057372" cy="1317548"/>
        </p:xfrm>
        <a:graphic>
          <a:graphicData uri="http://schemas.openxmlformats.org/drawingml/2006/table">
            <a:tbl>
              <a:tblPr firstRow="1" firstCol="1" bandRow="1"/>
              <a:tblGrid>
                <a:gridCol w="9057372">
                  <a:extLst>
                    <a:ext uri="{9D8B030D-6E8A-4147-A177-3AD203B41FA5}">
                      <a16:colId xmlns:a16="http://schemas.microsoft.com/office/drawing/2014/main" val="97587442"/>
                    </a:ext>
                  </a:extLst>
                </a:gridCol>
              </a:tblGrid>
              <a:tr h="1317548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class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MyFirstClass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: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   '''This is my first class.'''     #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类的说明文字，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__doc__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属性的值</a:t>
                      </a:r>
                    </a:p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= 12345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def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fuc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():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      print(“hello world!”)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7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1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7.1 Python</a:t>
            </a:r>
            <a:r>
              <a:rPr lang="zh-CN" altLang="en-US" b="1" dirty="0"/>
              <a:t>中的类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243667"/>
            <a:ext cx="9896776" cy="326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）使用类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类给出了数据的定义，是一种抽象结构，并没有实体。在</a:t>
            </a:r>
            <a:r>
              <a:rPr lang="en-US" altLang="zh-CN" sz="2000" dirty="0"/>
              <a:t>Python</a:t>
            </a:r>
            <a:r>
              <a:rPr lang="zh-CN" altLang="zh-CN" sz="2000" dirty="0"/>
              <a:t>中，类通常只有在实例化之后才能使用，即必须先要创建类的对象，才能使用类定义的方法和数据。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注意：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类的实例化与调用方法相似，只需要在类名后加一对小括号就可以调用类的构造方法，实例化一个类。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一个类可以实例化出多个对象，每个对象的实例属性都是一个独立副本，互不影响。</a:t>
            </a:r>
            <a:endParaRPr lang="en-US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82674"/>
              </p:ext>
            </p:extLst>
          </p:nvPr>
        </p:nvGraphicFramePr>
        <p:xfrm>
          <a:off x="1510164" y="4754062"/>
          <a:ext cx="9086248" cy="644892"/>
        </p:xfrm>
        <a:graphic>
          <a:graphicData uri="http://schemas.openxmlformats.org/drawingml/2006/table">
            <a:tbl>
              <a:tblPr firstRow="1" firstCol="1" bandRow="1"/>
              <a:tblGrid>
                <a:gridCol w="9086248">
                  <a:extLst>
                    <a:ext uri="{9D8B030D-6E8A-4147-A177-3AD203B41FA5}">
                      <a16:colId xmlns:a16="http://schemas.microsoft.com/office/drawing/2014/main" val="1258910185"/>
                    </a:ext>
                  </a:extLst>
                </a:gridCol>
              </a:tblGrid>
              <a:tr h="644892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myClass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MyFirstClass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() 		#</a:t>
                      </a:r>
                      <a:r>
                        <a:rPr lang="ja-JP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使用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"()"</a:t>
                      </a:r>
                      <a:r>
                        <a:rPr lang="ja-JP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创建了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FirstClass</a:t>
                      </a:r>
                      <a:r>
                        <a:rPr lang="ja-JP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的实例对象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indent="127000" algn="just" defTabSz="914400" rtl="0" eaLnBrk="1" latinLnBrk="0" hangingPunct="1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print(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myClass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.__doc__) 		#</a:t>
                      </a:r>
                      <a:r>
                        <a:rPr lang="ja-JP" sz="18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+mn-cs"/>
                        </a:rPr>
                        <a:t>显示属性值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4598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21407" y="5469459"/>
            <a:ext cx="3328155" cy="390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115000"/>
              </a:lnSpc>
            </a:pP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</a:rPr>
              <a:t>This is my first class.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5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AFF00-647E-4627-9B6C-A5CDC1F32200}">
  <ds:schemaRefs>
    <ds:schemaRef ds:uri="40262f94-9f35-4ac3-9a90-690165a166b7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4048</Words>
  <Application>Microsoft Macintosh PowerPoint</Application>
  <PresentationFormat>Widescreen</PresentationFormat>
  <Paragraphs>416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等线</vt:lpstr>
      <vt:lpstr>宋体</vt:lpstr>
      <vt:lpstr>Arial</vt:lpstr>
      <vt:lpstr>Consolas</vt:lpstr>
      <vt:lpstr>Euphemia</vt:lpstr>
      <vt:lpstr>Plantagenet Cherokee</vt:lpstr>
      <vt:lpstr>Symbol</vt:lpstr>
      <vt:lpstr>Times New Roman</vt:lpstr>
      <vt:lpstr>Wingdings</vt:lpstr>
      <vt:lpstr>Academic Literature 16x9</vt:lpstr>
      <vt:lpstr>第7章    面向对象程序设计</vt:lpstr>
      <vt:lpstr>教学内容</vt:lpstr>
      <vt:lpstr>7.0 面向对象编程介绍</vt:lpstr>
      <vt:lpstr>7.0 面向对象编程介绍</vt:lpstr>
      <vt:lpstr>7.0 面向对象编程介绍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7.1 Python中的类</vt:lpstr>
      <vt:lpstr>7.2 继承和多态</vt:lpstr>
      <vt:lpstr>7.2 继承和多态</vt:lpstr>
      <vt:lpstr>7.1 Python中的类</vt:lpstr>
      <vt:lpstr>7.1 Python中的类</vt:lpstr>
      <vt:lpstr>7.2 继承和多态</vt:lpstr>
      <vt:lpstr>7.2 继承和多态</vt:lpstr>
      <vt:lpstr>7.2 继承和多态</vt:lpstr>
      <vt:lpstr>7.2 继承和多态</vt:lpstr>
      <vt:lpstr>7.3 抽象类与接口</vt:lpstr>
      <vt:lpstr>7.3 抽象类与接口</vt:lpstr>
      <vt:lpstr>7.3 抽象类与接口</vt:lpstr>
      <vt:lpstr>7.3 抽象类与接口</vt:lpstr>
      <vt:lpstr>7.3 抽象类与接口</vt:lpstr>
      <vt:lpstr>7.3 抽象类与接口</vt:lpstr>
      <vt:lpstr> ——The end——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Brett</dc:creator>
  <cp:lastModifiedBy>Hao Fan</cp:lastModifiedBy>
  <cp:revision>173</cp:revision>
  <dcterms:created xsi:type="dcterms:W3CDTF">2014-04-17T22:28:38Z</dcterms:created>
  <dcterms:modified xsi:type="dcterms:W3CDTF">2020-08-26T02:41:05Z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