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5"/>
  </p:notesMasterIdLst>
  <p:handoutMasterIdLst>
    <p:handoutMasterId r:id="rId76"/>
  </p:handoutMasterIdLst>
  <p:sldIdLst>
    <p:sldId id="256" r:id="rId5"/>
    <p:sldId id="346" r:id="rId6"/>
    <p:sldId id="261" r:id="rId7"/>
    <p:sldId id="257" r:id="rId8"/>
    <p:sldId id="269" r:id="rId9"/>
    <p:sldId id="270" r:id="rId10"/>
    <p:sldId id="347" r:id="rId11"/>
    <p:sldId id="348" r:id="rId12"/>
    <p:sldId id="273" r:id="rId13"/>
    <p:sldId id="274" r:id="rId14"/>
    <p:sldId id="275" r:id="rId15"/>
    <p:sldId id="276" r:id="rId16"/>
    <p:sldId id="277" r:id="rId17"/>
    <p:sldId id="278" r:id="rId18"/>
    <p:sldId id="280" r:id="rId19"/>
    <p:sldId id="281" r:id="rId20"/>
    <p:sldId id="282" r:id="rId21"/>
    <p:sldId id="283" r:id="rId22"/>
    <p:sldId id="349" r:id="rId23"/>
    <p:sldId id="285" r:id="rId24"/>
    <p:sldId id="286" r:id="rId25"/>
    <p:sldId id="287" r:id="rId26"/>
    <p:sldId id="288" r:id="rId27"/>
    <p:sldId id="290" r:id="rId28"/>
    <p:sldId id="291" r:id="rId29"/>
    <p:sldId id="293" r:id="rId30"/>
    <p:sldId id="292" r:id="rId31"/>
    <p:sldId id="295" r:id="rId32"/>
    <p:sldId id="296" r:id="rId33"/>
    <p:sldId id="297" r:id="rId34"/>
    <p:sldId id="298" r:id="rId35"/>
    <p:sldId id="299" r:id="rId36"/>
    <p:sldId id="300" r:id="rId37"/>
    <p:sldId id="303" r:id="rId38"/>
    <p:sldId id="304" r:id="rId39"/>
    <p:sldId id="305" r:id="rId40"/>
    <p:sldId id="306" r:id="rId41"/>
    <p:sldId id="307" r:id="rId42"/>
    <p:sldId id="309" r:id="rId43"/>
    <p:sldId id="313" r:id="rId44"/>
    <p:sldId id="314" r:id="rId45"/>
    <p:sldId id="316" r:id="rId46"/>
    <p:sldId id="317" r:id="rId47"/>
    <p:sldId id="318" r:id="rId48"/>
    <p:sldId id="319" r:id="rId49"/>
    <p:sldId id="350" r:id="rId50"/>
    <p:sldId id="320" r:id="rId51"/>
    <p:sldId id="322" r:id="rId52"/>
    <p:sldId id="325" r:id="rId53"/>
    <p:sldId id="323" r:id="rId54"/>
    <p:sldId id="324" r:id="rId55"/>
    <p:sldId id="326" r:id="rId56"/>
    <p:sldId id="328" r:id="rId57"/>
    <p:sldId id="329" r:id="rId58"/>
    <p:sldId id="330" r:id="rId59"/>
    <p:sldId id="331" r:id="rId60"/>
    <p:sldId id="332" r:id="rId61"/>
    <p:sldId id="333" r:id="rId62"/>
    <p:sldId id="334" r:id="rId63"/>
    <p:sldId id="336" r:id="rId64"/>
    <p:sldId id="335" r:id="rId65"/>
    <p:sldId id="337" r:id="rId66"/>
    <p:sldId id="338" r:id="rId67"/>
    <p:sldId id="339" r:id="rId68"/>
    <p:sldId id="340" r:id="rId69"/>
    <p:sldId id="341" r:id="rId70"/>
    <p:sldId id="342" r:id="rId71"/>
    <p:sldId id="352" r:id="rId72"/>
    <p:sldId id="353" r:id="rId73"/>
    <p:sldId id="351"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75250" autoAdjust="0"/>
  </p:normalViewPr>
  <p:slideViewPr>
    <p:cSldViewPr snapToGrid="0" showGuides="1">
      <p:cViewPr varScale="1">
        <p:scale>
          <a:sx n="76" d="100"/>
          <a:sy n="76" d="100"/>
        </p:scale>
        <p:origin x="1008" y="184"/>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8/26/20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8/26/20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dirty="0">
                <a:cs typeface="Arial" pitchFamily="34" charset="0"/>
              </a:rPr>
              <a:t>NOTE: </a:t>
            </a:r>
            <a:r>
              <a:rPr lang="en-US" altLang="zh-CN" sz="1200" dirty="0">
                <a:cs typeface="Arial" pitchFamily="34" charset="0"/>
              </a:rPr>
              <a:t>Want a different image on this slide? Select the picture and delete it. </a:t>
            </a:r>
            <a:r>
              <a:rPr lang="en-US" altLang="zh-CN" sz="1200">
                <a:cs typeface="Arial" pitchFamily="34" charset="0"/>
              </a:rPr>
              <a:t>Now click the Pictures icon in the placeholder to insert your own image.</a:t>
            </a:r>
            <a:endParaRPr lang="en-US" altLang="zh-CN" sz="1200" dirty="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1913169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143269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237361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195930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3740405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158454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3664971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137416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53694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19</a:t>
            </a:fld>
            <a:endParaRPr lang="en-US"/>
          </a:p>
        </p:txBody>
      </p:sp>
    </p:spTree>
    <p:extLst>
      <p:ext uri="{BB962C8B-B14F-4D97-AF65-F5344CB8AC3E}">
        <p14:creationId xmlns:p14="http://schemas.microsoft.com/office/powerpoint/2010/main" val="348610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646514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2056853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21</a:t>
            </a:fld>
            <a:endParaRPr lang="en-US"/>
          </a:p>
        </p:txBody>
      </p:sp>
    </p:spTree>
    <p:extLst>
      <p:ext uri="{BB962C8B-B14F-4D97-AF65-F5344CB8AC3E}">
        <p14:creationId xmlns:p14="http://schemas.microsoft.com/office/powerpoint/2010/main" val="345414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22</a:t>
            </a:fld>
            <a:endParaRPr lang="en-US"/>
          </a:p>
        </p:txBody>
      </p:sp>
    </p:spTree>
    <p:extLst>
      <p:ext uri="{BB962C8B-B14F-4D97-AF65-F5344CB8AC3E}">
        <p14:creationId xmlns:p14="http://schemas.microsoft.com/office/powerpoint/2010/main" val="3077422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23</a:t>
            </a:fld>
            <a:endParaRPr lang="en-US"/>
          </a:p>
        </p:txBody>
      </p:sp>
    </p:spTree>
    <p:extLst>
      <p:ext uri="{BB962C8B-B14F-4D97-AF65-F5344CB8AC3E}">
        <p14:creationId xmlns:p14="http://schemas.microsoft.com/office/powerpoint/2010/main" val="3140951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24</a:t>
            </a:fld>
            <a:endParaRPr lang="en-US"/>
          </a:p>
        </p:txBody>
      </p:sp>
    </p:spTree>
    <p:extLst>
      <p:ext uri="{BB962C8B-B14F-4D97-AF65-F5344CB8AC3E}">
        <p14:creationId xmlns:p14="http://schemas.microsoft.com/office/powerpoint/2010/main" val="174932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25</a:t>
            </a:fld>
            <a:endParaRPr lang="en-US"/>
          </a:p>
        </p:txBody>
      </p:sp>
    </p:spTree>
    <p:extLst>
      <p:ext uri="{BB962C8B-B14F-4D97-AF65-F5344CB8AC3E}">
        <p14:creationId xmlns:p14="http://schemas.microsoft.com/office/powerpoint/2010/main" val="3640453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26</a:t>
            </a:fld>
            <a:endParaRPr lang="en-US"/>
          </a:p>
        </p:txBody>
      </p:sp>
    </p:spTree>
    <p:extLst>
      <p:ext uri="{BB962C8B-B14F-4D97-AF65-F5344CB8AC3E}">
        <p14:creationId xmlns:p14="http://schemas.microsoft.com/office/powerpoint/2010/main" val="613990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27</a:t>
            </a:fld>
            <a:endParaRPr lang="en-US"/>
          </a:p>
        </p:txBody>
      </p:sp>
    </p:spTree>
    <p:extLst>
      <p:ext uri="{BB962C8B-B14F-4D97-AF65-F5344CB8AC3E}">
        <p14:creationId xmlns:p14="http://schemas.microsoft.com/office/powerpoint/2010/main" val="2986991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28</a:t>
            </a:fld>
            <a:endParaRPr lang="en-US"/>
          </a:p>
        </p:txBody>
      </p:sp>
    </p:spTree>
    <p:extLst>
      <p:ext uri="{BB962C8B-B14F-4D97-AF65-F5344CB8AC3E}">
        <p14:creationId xmlns:p14="http://schemas.microsoft.com/office/powerpoint/2010/main" val="2085612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29</a:t>
            </a:fld>
            <a:endParaRPr lang="en-US"/>
          </a:p>
        </p:txBody>
      </p:sp>
    </p:spTree>
    <p:extLst>
      <p:ext uri="{BB962C8B-B14F-4D97-AF65-F5344CB8AC3E}">
        <p14:creationId xmlns:p14="http://schemas.microsoft.com/office/powerpoint/2010/main" val="610574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2750091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30</a:t>
            </a:fld>
            <a:endParaRPr lang="en-US"/>
          </a:p>
        </p:txBody>
      </p:sp>
    </p:spTree>
    <p:extLst>
      <p:ext uri="{BB962C8B-B14F-4D97-AF65-F5344CB8AC3E}">
        <p14:creationId xmlns:p14="http://schemas.microsoft.com/office/powerpoint/2010/main" val="1412444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31</a:t>
            </a:fld>
            <a:endParaRPr lang="en-US"/>
          </a:p>
        </p:txBody>
      </p:sp>
    </p:spTree>
    <p:extLst>
      <p:ext uri="{BB962C8B-B14F-4D97-AF65-F5344CB8AC3E}">
        <p14:creationId xmlns:p14="http://schemas.microsoft.com/office/powerpoint/2010/main" val="1197723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32</a:t>
            </a:fld>
            <a:endParaRPr lang="en-US"/>
          </a:p>
        </p:txBody>
      </p:sp>
    </p:spTree>
    <p:extLst>
      <p:ext uri="{BB962C8B-B14F-4D97-AF65-F5344CB8AC3E}">
        <p14:creationId xmlns:p14="http://schemas.microsoft.com/office/powerpoint/2010/main" val="3940916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33</a:t>
            </a:fld>
            <a:endParaRPr lang="en-US"/>
          </a:p>
        </p:txBody>
      </p:sp>
    </p:spTree>
    <p:extLst>
      <p:ext uri="{BB962C8B-B14F-4D97-AF65-F5344CB8AC3E}">
        <p14:creationId xmlns:p14="http://schemas.microsoft.com/office/powerpoint/2010/main" val="2503688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34</a:t>
            </a:fld>
            <a:endParaRPr lang="en-US"/>
          </a:p>
        </p:txBody>
      </p:sp>
    </p:spTree>
    <p:extLst>
      <p:ext uri="{BB962C8B-B14F-4D97-AF65-F5344CB8AC3E}">
        <p14:creationId xmlns:p14="http://schemas.microsoft.com/office/powerpoint/2010/main" val="153905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35</a:t>
            </a:fld>
            <a:endParaRPr lang="en-US"/>
          </a:p>
        </p:txBody>
      </p:sp>
    </p:spTree>
    <p:extLst>
      <p:ext uri="{BB962C8B-B14F-4D97-AF65-F5344CB8AC3E}">
        <p14:creationId xmlns:p14="http://schemas.microsoft.com/office/powerpoint/2010/main" val="4255183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36</a:t>
            </a:fld>
            <a:endParaRPr lang="en-US"/>
          </a:p>
        </p:txBody>
      </p:sp>
    </p:spTree>
    <p:extLst>
      <p:ext uri="{BB962C8B-B14F-4D97-AF65-F5344CB8AC3E}">
        <p14:creationId xmlns:p14="http://schemas.microsoft.com/office/powerpoint/2010/main" val="3689705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37</a:t>
            </a:fld>
            <a:endParaRPr lang="en-US"/>
          </a:p>
        </p:txBody>
      </p:sp>
    </p:spTree>
    <p:extLst>
      <p:ext uri="{BB962C8B-B14F-4D97-AF65-F5344CB8AC3E}">
        <p14:creationId xmlns:p14="http://schemas.microsoft.com/office/powerpoint/2010/main" val="32887035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38</a:t>
            </a:fld>
            <a:endParaRPr lang="en-US"/>
          </a:p>
        </p:txBody>
      </p:sp>
    </p:spTree>
    <p:extLst>
      <p:ext uri="{BB962C8B-B14F-4D97-AF65-F5344CB8AC3E}">
        <p14:creationId xmlns:p14="http://schemas.microsoft.com/office/powerpoint/2010/main" val="2962265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39</a:t>
            </a:fld>
            <a:endParaRPr lang="en-US"/>
          </a:p>
        </p:txBody>
      </p:sp>
    </p:spTree>
    <p:extLst>
      <p:ext uri="{BB962C8B-B14F-4D97-AF65-F5344CB8AC3E}">
        <p14:creationId xmlns:p14="http://schemas.microsoft.com/office/powerpoint/2010/main" val="3494617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40</a:t>
            </a:fld>
            <a:endParaRPr lang="en-US"/>
          </a:p>
        </p:txBody>
      </p:sp>
    </p:spTree>
    <p:extLst>
      <p:ext uri="{BB962C8B-B14F-4D97-AF65-F5344CB8AC3E}">
        <p14:creationId xmlns:p14="http://schemas.microsoft.com/office/powerpoint/2010/main" val="574661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41</a:t>
            </a:fld>
            <a:endParaRPr lang="en-US"/>
          </a:p>
        </p:txBody>
      </p:sp>
    </p:spTree>
    <p:extLst>
      <p:ext uri="{BB962C8B-B14F-4D97-AF65-F5344CB8AC3E}">
        <p14:creationId xmlns:p14="http://schemas.microsoft.com/office/powerpoint/2010/main" val="2045582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42</a:t>
            </a:fld>
            <a:endParaRPr lang="en-US"/>
          </a:p>
        </p:txBody>
      </p:sp>
    </p:spTree>
    <p:extLst>
      <p:ext uri="{BB962C8B-B14F-4D97-AF65-F5344CB8AC3E}">
        <p14:creationId xmlns:p14="http://schemas.microsoft.com/office/powerpoint/2010/main" val="3637319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43</a:t>
            </a:fld>
            <a:endParaRPr lang="en-US"/>
          </a:p>
        </p:txBody>
      </p:sp>
    </p:spTree>
    <p:extLst>
      <p:ext uri="{BB962C8B-B14F-4D97-AF65-F5344CB8AC3E}">
        <p14:creationId xmlns:p14="http://schemas.microsoft.com/office/powerpoint/2010/main" val="29825355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44</a:t>
            </a:fld>
            <a:endParaRPr lang="en-US"/>
          </a:p>
        </p:txBody>
      </p:sp>
    </p:spTree>
    <p:extLst>
      <p:ext uri="{BB962C8B-B14F-4D97-AF65-F5344CB8AC3E}">
        <p14:creationId xmlns:p14="http://schemas.microsoft.com/office/powerpoint/2010/main" val="36999022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45</a:t>
            </a:fld>
            <a:endParaRPr lang="en-US"/>
          </a:p>
        </p:txBody>
      </p:sp>
    </p:spTree>
    <p:extLst>
      <p:ext uri="{BB962C8B-B14F-4D97-AF65-F5344CB8AC3E}">
        <p14:creationId xmlns:p14="http://schemas.microsoft.com/office/powerpoint/2010/main" val="351927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46</a:t>
            </a:fld>
            <a:endParaRPr lang="en-US"/>
          </a:p>
        </p:txBody>
      </p:sp>
    </p:spTree>
    <p:extLst>
      <p:ext uri="{BB962C8B-B14F-4D97-AF65-F5344CB8AC3E}">
        <p14:creationId xmlns:p14="http://schemas.microsoft.com/office/powerpoint/2010/main" val="2339121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47</a:t>
            </a:fld>
            <a:endParaRPr lang="en-US"/>
          </a:p>
        </p:txBody>
      </p:sp>
    </p:spTree>
    <p:extLst>
      <p:ext uri="{BB962C8B-B14F-4D97-AF65-F5344CB8AC3E}">
        <p14:creationId xmlns:p14="http://schemas.microsoft.com/office/powerpoint/2010/main" val="3080573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48</a:t>
            </a:fld>
            <a:endParaRPr lang="en-US"/>
          </a:p>
        </p:txBody>
      </p:sp>
    </p:spTree>
    <p:extLst>
      <p:ext uri="{BB962C8B-B14F-4D97-AF65-F5344CB8AC3E}">
        <p14:creationId xmlns:p14="http://schemas.microsoft.com/office/powerpoint/2010/main" val="9565638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49</a:t>
            </a:fld>
            <a:endParaRPr lang="en-US"/>
          </a:p>
        </p:txBody>
      </p:sp>
    </p:spTree>
    <p:extLst>
      <p:ext uri="{BB962C8B-B14F-4D97-AF65-F5344CB8AC3E}">
        <p14:creationId xmlns:p14="http://schemas.microsoft.com/office/powerpoint/2010/main" val="215528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3456226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50</a:t>
            </a:fld>
            <a:endParaRPr lang="en-US"/>
          </a:p>
        </p:txBody>
      </p:sp>
    </p:spTree>
    <p:extLst>
      <p:ext uri="{BB962C8B-B14F-4D97-AF65-F5344CB8AC3E}">
        <p14:creationId xmlns:p14="http://schemas.microsoft.com/office/powerpoint/2010/main" val="24722337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51</a:t>
            </a:fld>
            <a:endParaRPr lang="en-US"/>
          </a:p>
        </p:txBody>
      </p:sp>
    </p:spTree>
    <p:extLst>
      <p:ext uri="{BB962C8B-B14F-4D97-AF65-F5344CB8AC3E}">
        <p14:creationId xmlns:p14="http://schemas.microsoft.com/office/powerpoint/2010/main" val="3821662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52</a:t>
            </a:fld>
            <a:endParaRPr lang="en-US"/>
          </a:p>
        </p:txBody>
      </p:sp>
    </p:spTree>
    <p:extLst>
      <p:ext uri="{BB962C8B-B14F-4D97-AF65-F5344CB8AC3E}">
        <p14:creationId xmlns:p14="http://schemas.microsoft.com/office/powerpoint/2010/main" val="14180927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53</a:t>
            </a:fld>
            <a:endParaRPr lang="en-US"/>
          </a:p>
        </p:txBody>
      </p:sp>
    </p:spTree>
    <p:extLst>
      <p:ext uri="{BB962C8B-B14F-4D97-AF65-F5344CB8AC3E}">
        <p14:creationId xmlns:p14="http://schemas.microsoft.com/office/powerpoint/2010/main" val="22687744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54</a:t>
            </a:fld>
            <a:endParaRPr lang="en-US"/>
          </a:p>
        </p:txBody>
      </p:sp>
    </p:spTree>
    <p:extLst>
      <p:ext uri="{BB962C8B-B14F-4D97-AF65-F5344CB8AC3E}">
        <p14:creationId xmlns:p14="http://schemas.microsoft.com/office/powerpoint/2010/main" val="31475915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55</a:t>
            </a:fld>
            <a:endParaRPr lang="en-US"/>
          </a:p>
        </p:txBody>
      </p:sp>
    </p:spTree>
    <p:extLst>
      <p:ext uri="{BB962C8B-B14F-4D97-AF65-F5344CB8AC3E}">
        <p14:creationId xmlns:p14="http://schemas.microsoft.com/office/powerpoint/2010/main" val="616897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56</a:t>
            </a:fld>
            <a:endParaRPr lang="en-US"/>
          </a:p>
        </p:txBody>
      </p:sp>
    </p:spTree>
    <p:extLst>
      <p:ext uri="{BB962C8B-B14F-4D97-AF65-F5344CB8AC3E}">
        <p14:creationId xmlns:p14="http://schemas.microsoft.com/office/powerpoint/2010/main" val="21670672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57</a:t>
            </a:fld>
            <a:endParaRPr lang="en-US"/>
          </a:p>
        </p:txBody>
      </p:sp>
    </p:spTree>
    <p:extLst>
      <p:ext uri="{BB962C8B-B14F-4D97-AF65-F5344CB8AC3E}">
        <p14:creationId xmlns:p14="http://schemas.microsoft.com/office/powerpoint/2010/main" val="463372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58</a:t>
            </a:fld>
            <a:endParaRPr lang="en-US"/>
          </a:p>
        </p:txBody>
      </p:sp>
    </p:spTree>
    <p:extLst>
      <p:ext uri="{BB962C8B-B14F-4D97-AF65-F5344CB8AC3E}">
        <p14:creationId xmlns:p14="http://schemas.microsoft.com/office/powerpoint/2010/main" val="5580323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59</a:t>
            </a:fld>
            <a:endParaRPr lang="en-US"/>
          </a:p>
        </p:txBody>
      </p:sp>
    </p:spTree>
    <p:extLst>
      <p:ext uri="{BB962C8B-B14F-4D97-AF65-F5344CB8AC3E}">
        <p14:creationId xmlns:p14="http://schemas.microsoft.com/office/powerpoint/2010/main" val="261279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10897694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60</a:t>
            </a:fld>
            <a:endParaRPr lang="en-US"/>
          </a:p>
        </p:txBody>
      </p:sp>
    </p:spTree>
    <p:extLst>
      <p:ext uri="{BB962C8B-B14F-4D97-AF65-F5344CB8AC3E}">
        <p14:creationId xmlns:p14="http://schemas.microsoft.com/office/powerpoint/2010/main" val="18520669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61</a:t>
            </a:fld>
            <a:endParaRPr lang="en-US"/>
          </a:p>
        </p:txBody>
      </p:sp>
    </p:spTree>
    <p:extLst>
      <p:ext uri="{BB962C8B-B14F-4D97-AF65-F5344CB8AC3E}">
        <p14:creationId xmlns:p14="http://schemas.microsoft.com/office/powerpoint/2010/main" val="3143852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62</a:t>
            </a:fld>
            <a:endParaRPr lang="en-US"/>
          </a:p>
        </p:txBody>
      </p:sp>
    </p:spTree>
    <p:extLst>
      <p:ext uri="{BB962C8B-B14F-4D97-AF65-F5344CB8AC3E}">
        <p14:creationId xmlns:p14="http://schemas.microsoft.com/office/powerpoint/2010/main" val="6569694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63</a:t>
            </a:fld>
            <a:endParaRPr lang="en-US"/>
          </a:p>
        </p:txBody>
      </p:sp>
    </p:spTree>
    <p:extLst>
      <p:ext uri="{BB962C8B-B14F-4D97-AF65-F5344CB8AC3E}">
        <p14:creationId xmlns:p14="http://schemas.microsoft.com/office/powerpoint/2010/main" val="24997197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64</a:t>
            </a:fld>
            <a:endParaRPr lang="en-US"/>
          </a:p>
        </p:txBody>
      </p:sp>
    </p:spTree>
    <p:extLst>
      <p:ext uri="{BB962C8B-B14F-4D97-AF65-F5344CB8AC3E}">
        <p14:creationId xmlns:p14="http://schemas.microsoft.com/office/powerpoint/2010/main" val="24420890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65</a:t>
            </a:fld>
            <a:endParaRPr lang="en-US"/>
          </a:p>
        </p:txBody>
      </p:sp>
    </p:spTree>
    <p:extLst>
      <p:ext uri="{BB962C8B-B14F-4D97-AF65-F5344CB8AC3E}">
        <p14:creationId xmlns:p14="http://schemas.microsoft.com/office/powerpoint/2010/main" val="19974323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66</a:t>
            </a:fld>
            <a:endParaRPr lang="en-US"/>
          </a:p>
        </p:txBody>
      </p:sp>
    </p:spTree>
    <p:extLst>
      <p:ext uri="{BB962C8B-B14F-4D97-AF65-F5344CB8AC3E}">
        <p14:creationId xmlns:p14="http://schemas.microsoft.com/office/powerpoint/2010/main" val="24887791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67</a:t>
            </a:fld>
            <a:endParaRPr lang="en-US"/>
          </a:p>
        </p:txBody>
      </p:sp>
    </p:spTree>
    <p:extLst>
      <p:ext uri="{BB962C8B-B14F-4D97-AF65-F5344CB8AC3E}">
        <p14:creationId xmlns:p14="http://schemas.microsoft.com/office/powerpoint/2010/main" val="22397740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70</a:t>
            </a:fld>
            <a:endParaRPr lang="en-US"/>
          </a:p>
        </p:txBody>
      </p:sp>
    </p:spTree>
    <p:extLst>
      <p:ext uri="{BB962C8B-B14F-4D97-AF65-F5344CB8AC3E}">
        <p14:creationId xmlns:p14="http://schemas.microsoft.com/office/powerpoint/2010/main" val="80203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148928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57111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18032729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8" name="Picture 7">
            <a:extLst>
              <a:ext uri="{FF2B5EF4-FFF2-40B4-BE49-F238E27FC236}">
                <a16:creationId xmlns:a16="http://schemas.microsoft.com/office/drawing/2014/main" id="{D7BD9AE7-B410-0F41-9CF1-7EB2080B6841}"/>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8/26/20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8/26/20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8/26/20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460E5311-D21D-0F4C-8247-28A53E0B0DC2}"/>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8/26/20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1FD7FC35-76A9-A241-ACA0-06E04C76B338}"/>
              </a:ext>
            </a:extLst>
          </p:cNvPr>
          <p:cNvPicPr>
            <a:picLocks noChangeAspect="1"/>
          </p:cNvPicPr>
          <p:nvPr userDrawn="1"/>
        </p:nvPicPr>
        <p:blipFill>
          <a:blip r:embed="rId14"/>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09402" y="2292094"/>
            <a:ext cx="5829547" cy="2219691"/>
          </a:xfrm>
        </p:spPr>
        <p:txBody>
          <a:bodyPr anchor="ctr"/>
          <a:lstStyle/>
          <a:p>
            <a:pPr>
              <a:lnSpc>
                <a:spcPct val="150000"/>
              </a:lnSpc>
            </a:pPr>
            <a:r>
              <a:rPr lang="zh-CN" altLang="en-US" b="1" dirty="0"/>
              <a:t>第</a:t>
            </a:r>
            <a:r>
              <a:rPr lang="en-US" altLang="zh-CN" b="1" dirty="0"/>
              <a:t>8</a:t>
            </a:r>
            <a:r>
              <a:rPr lang="zh-TW" altLang="en-US" dirty="0"/>
              <a:t>章</a:t>
            </a:r>
            <a:br>
              <a:rPr lang="en-US" altLang="zh-CN" b="1" dirty="0"/>
            </a:br>
            <a:r>
              <a:rPr lang="en-US" altLang="zh-CN" b="1" cap="none" dirty="0"/>
              <a:t>Python</a:t>
            </a:r>
            <a:r>
              <a:rPr lang="zh-CN" altLang="en-US" b="1" dirty="0"/>
              <a:t>基础扩展模块</a:t>
            </a:r>
            <a:endParaRPr lang="en-US" b="1" dirty="0"/>
          </a:p>
        </p:txBody>
      </p:sp>
      <p:pic>
        <p:nvPicPr>
          <p:cNvPr id="4" name="Picture Placeholder 3" title="Open book on table, blurred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a:lnSpc>
                <a:spcPct val="100000"/>
              </a:lnSpc>
            </a:pPr>
            <a:r>
              <a:rPr lang="zh-CN" altLang="en-US" sz="2800" dirty="0">
                <a:ea typeface="宋体" panose="02010600030101010101" pitchFamily="2" charset="-122"/>
              </a:rPr>
              <a:t>常用函数</a:t>
            </a:r>
            <a:endParaRPr lang="en-US" altLang="zh-CN" sz="2800" dirty="0">
              <a:ea typeface="宋体" panose="02010600030101010101" pitchFamily="2" charset="-122"/>
            </a:endParaRPr>
          </a:p>
          <a:p>
            <a:pPr lvl="1">
              <a:lnSpc>
                <a:spcPct val="100000"/>
              </a:lnSpc>
            </a:pPr>
            <a:r>
              <a:rPr lang="zh-CN" altLang="en-US" sz="2400" b="1" dirty="0">
                <a:ea typeface="宋体" panose="02010600030101010101" pitchFamily="2" charset="-122"/>
              </a:rPr>
              <a:t>时间格式化相关函数：实现格式化字符串与</a:t>
            </a:r>
            <a:r>
              <a:rPr lang="en-US" altLang="zh-CN" sz="2400" b="1" dirty="0" err="1">
                <a:ea typeface="宋体" panose="02010600030101010101" pitchFamily="2" charset="-122"/>
              </a:rPr>
              <a:t>struct_time</a:t>
            </a:r>
            <a:r>
              <a:rPr lang="zh-CN" altLang="en-US" sz="2400" b="1" dirty="0">
                <a:ea typeface="宋体" panose="02010600030101010101" pitchFamily="2" charset="-122"/>
              </a:rPr>
              <a:t>对象的相互转换</a:t>
            </a:r>
            <a:endParaRPr lang="en-US" altLang="zh-CN" sz="2400" b="1" dirty="0">
              <a:ea typeface="宋体" panose="02010600030101010101" pitchFamily="2" charset="-122"/>
            </a:endParaRPr>
          </a:p>
          <a:p>
            <a:pPr marL="457200" lvl="1" indent="0">
              <a:lnSpc>
                <a:spcPct val="100000"/>
              </a:lnSpc>
              <a:buNone/>
            </a:pPr>
            <a:endParaRPr lang="en-US" altLang="zh-CN" sz="2400" dirty="0">
              <a:ea typeface="宋体" panose="02010600030101010101" pitchFamily="2" charset="-122"/>
            </a:endParaRPr>
          </a:p>
          <a:p>
            <a:pPr lvl="1">
              <a:lnSpc>
                <a:spcPct val="100000"/>
              </a:lnSpc>
              <a:buFont typeface="Wingdings" panose="05000000000000000000" pitchFamily="2" charset="2"/>
              <a:buChar char="Ø"/>
            </a:pPr>
            <a:r>
              <a:rPr lang="en-US" altLang="zh-CN" sz="2200" b="1" dirty="0" err="1">
                <a:ea typeface="宋体" panose="02010600030101010101" pitchFamily="2" charset="-122"/>
              </a:rPr>
              <a:t>strftime</a:t>
            </a:r>
            <a:r>
              <a:rPr lang="en-US" altLang="zh-CN" sz="2200" b="1" dirty="0">
                <a:ea typeface="宋体" panose="02010600030101010101" pitchFamily="2" charset="-122"/>
              </a:rPr>
              <a:t>(format[,t])</a:t>
            </a:r>
            <a:r>
              <a:rPr lang="zh-CN" altLang="en-US" sz="2200" dirty="0">
                <a:ea typeface="宋体" panose="02010600030101010101" pitchFamily="2" charset="-122"/>
              </a:rPr>
              <a:t>：将</a:t>
            </a:r>
            <a:r>
              <a:rPr lang="en-US" altLang="zh-CN" sz="2200" dirty="0" err="1">
                <a:ea typeface="宋体" panose="02010600030101010101" pitchFamily="2" charset="-122"/>
              </a:rPr>
              <a:t>struct_time</a:t>
            </a:r>
            <a:r>
              <a:rPr lang="zh-CN" altLang="en-US" sz="2200" dirty="0">
                <a:ea typeface="宋体" panose="02010600030101010101" pitchFamily="2" charset="-122"/>
              </a:rPr>
              <a:t>对象转换为由</a:t>
            </a:r>
            <a:r>
              <a:rPr lang="en-US" altLang="zh-CN" sz="2200" dirty="0">
                <a:ea typeface="宋体" panose="02010600030101010101" pitchFamily="2" charset="-122"/>
              </a:rPr>
              <a:t>format</a:t>
            </a:r>
            <a:r>
              <a:rPr lang="zh-CN" altLang="en-US" sz="2200" dirty="0">
                <a:ea typeface="宋体" panose="02010600030101010101" pitchFamily="2" charset="-122"/>
              </a:rPr>
              <a:t>字段指定的字符串</a:t>
            </a:r>
            <a:endParaRPr lang="en-US" altLang="zh-CN" sz="2200" dirty="0">
              <a:ea typeface="宋体" panose="02010600030101010101" pitchFamily="2" charset="-122"/>
            </a:endParaRPr>
          </a:p>
          <a:p>
            <a:pPr lvl="1">
              <a:lnSpc>
                <a:spcPct val="100000"/>
              </a:lnSpc>
              <a:buFont typeface="Wingdings" panose="05000000000000000000" pitchFamily="2" charset="2"/>
              <a:buChar char="Ø"/>
            </a:pPr>
            <a:r>
              <a:rPr lang="en-US" altLang="zh-CN" sz="2200" b="1" dirty="0" err="1">
                <a:ea typeface="宋体" panose="02010600030101010101" pitchFamily="2" charset="-122"/>
              </a:rPr>
              <a:t>strptime</a:t>
            </a:r>
            <a:r>
              <a:rPr lang="en-US" altLang="zh-CN" sz="2200" b="1" dirty="0">
                <a:ea typeface="宋体" panose="02010600030101010101" pitchFamily="2" charset="-122"/>
              </a:rPr>
              <a:t>(string[,format])</a:t>
            </a:r>
            <a:r>
              <a:rPr lang="zh-CN" altLang="en-US" sz="2200" dirty="0">
                <a:ea typeface="宋体" panose="02010600030101010101" pitchFamily="2" charset="-122"/>
              </a:rPr>
              <a:t>：根据</a:t>
            </a:r>
            <a:r>
              <a:rPr lang="en-US" altLang="zh-CN" sz="2200" dirty="0">
                <a:ea typeface="宋体" panose="02010600030101010101" pitchFamily="2" charset="-122"/>
              </a:rPr>
              <a:t>format</a:t>
            </a:r>
            <a:r>
              <a:rPr lang="zh-CN" altLang="en-US" sz="2200" dirty="0">
                <a:ea typeface="宋体" panose="02010600030101010101" pitchFamily="2" charset="-122"/>
              </a:rPr>
              <a:t>解析表示时间的字符串，返回</a:t>
            </a:r>
            <a:r>
              <a:rPr lang="en-US" altLang="zh-CN" sz="2200" dirty="0" err="1">
                <a:ea typeface="宋体" panose="02010600030101010101" pitchFamily="2" charset="-122"/>
              </a:rPr>
              <a:t>struct_time</a:t>
            </a:r>
            <a:r>
              <a:rPr lang="zh-CN" altLang="en-US" sz="2200" dirty="0">
                <a:ea typeface="宋体" panose="02010600030101010101" pitchFamily="2" charset="-122"/>
              </a:rPr>
              <a:t>对象</a:t>
            </a:r>
          </a:p>
          <a:p>
            <a:pPr lvl="1">
              <a:lnSpc>
                <a:spcPct val="100000"/>
              </a:lnSpc>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lvl="1">
              <a:lnSpc>
                <a:spcPct val="100000"/>
              </a:lnSpc>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a:lnSpc>
                <a:spcPct val="100000"/>
              </a:lnSpc>
            </a:pPr>
            <a:endParaRPr 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708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a:lnSpc>
                <a:spcPct val="100000"/>
              </a:lnSpc>
            </a:pPr>
            <a:r>
              <a:rPr lang="zh-CN" altLang="en-US" sz="2800" dirty="0">
                <a:ea typeface="宋体" panose="02010600030101010101" pitchFamily="2" charset="-122"/>
              </a:rPr>
              <a:t>常用函数</a:t>
            </a:r>
            <a:endParaRPr lang="en-US" altLang="zh-CN" sz="2800" dirty="0">
              <a:ea typeface="宋体" panose="02010600030101010101" pitchFamily="2" charset="-122"/>
            </a:endParaRPr>
          </a:p>
          <a:p>
            <a:pPr lvl="1">
              <a:lnSpc>
                <a:spcPct val="100000"/>
              </a:lnSpc>
            </a:pPr>
            <a:r>
              <a:rPr lang="zh-CN" altLang="en-US" sz="2400" b="1" dirty="0">
                <a:ea typeface="宋体" panose="02010600030101010101" pitchFamily="2" charset="-122"/>
              </a:rPr>
              <a:t>时间格式化相关函数：实现格式化字符串与</a:t>
            </a:r>
            <a:r>
              <a:rPr lang="en-US" altLang="zh-CN" sz="2400" b="1" dirty="0" err="1">
                <a:ea typeface="宋体" panose="02010600030101010101" pitchFamily="2" charset="-122"/>
              </a:rPr>
              <a:t>struct_time</a:t>
            </a:r>
            <a:r>
              <a:rPr lang="zh-CN" altLang="en-US" sz="2400" b="1" dirty="0">
                <a:ea typeface="宋体" panose="02010600030101010101" pitchFamily="2" charset="-122"/>
              </a:rPr>
              <a:t>对象的相互转换</a:t>
            </a:r>
            <a:endParaRPr lang="en-US" altLang="zh-CN" sz="2400" b="1" dirty="0">
              <a:ea typeface="宋体" panose="02010600030101010101" pitchFamily="2" charset="-122"/>
            </a:endParaRPr>
          </a:p>
          <a:p>
            <a:pPr lvl="1">
              <a:lnSpc>
                <a:spcPct val="100000"/>
              </a:lnSpc>
            </a:pPr>
            <a:r>
              <a:rPr lang="zh-CN" altLang="en-US" sz="2400" dirty="0">
                <a:ea typeface="宋体" panose="02010600030101010101" pitchFamily="2" charset="-122"/>
              </a:rPr>
              <a:t>示例</a:t>
            </a:r>
            <a:endParaRPr lang="en-US" altLang="zh-CN" sz="2400" dirty="0">
              <a:ea typeface="宋体" panose="02010600030101010101" pitchFamily="2" charset="-122"/>
            </a:endParaRPr>
          </a:p>
          <a:p>
            <a:pPr lvl="1">
              <a:lnSpc>
                <a:spcPct val="100000"/>
              </a:lnSpc>
            </a:pP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）由</a:t>
            </a:r>
            <a:r>
              <a:rPr lang="en-US" altLang="zh-CN" sz="2400" dirty="0" err="1">
                <a:ea typeface="宋体" panose="02010600030101010101" pitchFamily="2" charset="-122"/>
              </a:rPr>
              <a:t>gmtime</a:t>
            </a:r>
            <a:r>
              <a:rPr lang="en-US" altLang="zh-CN" sz="2400" dirty="0">
                <a:ea typeface="宋体" panose="02010600030101010101" pitchFamily="2" charset="-122"/>
              </a:rPr>
              <a:t>()</a:t>
            </a:r>
            <a:r>
              <a:rPr lang="zh-CN" altLang="en-US" sz="2400" dirty="0">
                <a:ea typeface="宋体" panose="02010600030101010101" pitchFamily="2" charset="-122"/>
              </a:rPr>
              <a:t>函数获取系统当前时间戳并转换为</a:t>
            </a:r>
            <a:r>
              <a:rPr lang="en-US" altLang="zh-CN" sz="2400" dirty="0" err="1">
                <a:ea typeface="宋体" panose="02010600030101010101" pitchFamily="2" charset="-122"/>
              </a:rPr>
              <a:t>struct_time</a:t>
            </a:r>
            <a:r>
              <a:rPr lang="zh-CN" altLang="en-US" sz="2400" dirty="0">
                <a:ea typeface="宋体" panose="02010600030101010101" pitchFamily="2" charset="-122"/>
              </a:rPr>
              <a:t>对象，再由</a:t>
            </a:r>
            <a:r>
              <a:rPr lang="en-US" altLang="zh-CN" sz="2400" dirty="0" err="1">
                <a:ea typeface="宋体" panose="02010600030101010101" pitchFamily="2" charset="-122"/>
              </a:rPr>
              <a:t>strftime</a:t>
            </a:r>
            <a:r>
              <a:rPr lang="en-US" altLang="zh-CN" sz="2400" dirty="0">
                <a:ea typeface="宋体" panose="02010600030101010101" pitchFamily="2" charset="-122"/>
              </a:rPr>
              <a:t>()</a:t>
            </a:r>
            <a:r>
              <a:rPr lang="zh-CN" altLang="en-US" sz="2400" dirty="0">
                <a:ea typeface="宋体" panose="02010600030101010101" pitchFamily="2" charset="-122"/>
              </a:rPr>
              <a:t>函数格式化并输出。</a:t>
            </a:r>
            <a:endParaRPr lang="en-US" altLang="zh-CN" sz="2400" dirty="0">
              <a:ea typeface="宋体" panose="02010600030101010101" pitchFamily="2" charset="-122"/>
            </a:endParaRPr>
          </a:p>
          <a:p>
            <a:pPr lvl="1">
              <a:lnSpc>
                <a:spcPct val="100000"/>
              </a:lnSpc>
            </a:pPr>
            <a:endParaRPr lang="zh-CN" altLang="en-US" sz="2400" dirty="0">
              <a:latin typeface="宋体" panose="02010600030101010101" pitchFamily="2" charset="-122"/>
              <a:ea typeface="宋体" panose="02010600030101010101" pitchFamily="2" charset="-122"/>
            </a:endParaRPr>
          </a:p>
          <a:p>
            <a:pPr lvl="2">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'Sat, 06 Jul 2019 03:22:41 + 0000' </a:t>
            </a:r>
          </a:p>
          <a:p>
            <a:pPr marL="457200" lvl="1" indent="0">
              <a:lnSpc>
                <a:spcPct val="100000"/>
              </a:lnSpc>
              <a:buNone/>
            </a:pPr>
            <a:endParaRPr lang="en-US" altLang="zh-CN" sz="2400" dirty="0">
              <a:latin typeface="宋体" panose="02010600030101010101" pitchFamily="2" charset="-122"/>
              <a:ea typeface="宋体" panose="02010600030101010101" pitchFamily="2" charset="-122"/>
            </a:endParaRPr>
          </a:p>
          <a:p>
            <a:pPr>
              <a:lnSpc>
                <a:spcPct val="100000"/>
              </a:lnSpc>
            </a:pPr>
            <a:endParaRPr lang="en-US" sz="2400"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036763002"/>
              </p:ext>
            </p:extLst>
          </p:nvPr>
        </p:nvGraphicFramePr>
        <p:xfrm>
          <a:off x="1104900" y="3996864"/>
          <a:ext cx="10076906" cy="795909"/>
        </p:xfrm>
        <a:graphic>
          <a:graphicData uri="http://schemas.openxmlformats.org/drawingml/2006/table">
            <a:tbl>
              <a:tblPr firstRow="1" bandRow="1">
                <a:tableStyleId>{5C22544A-7EE6-4342-B048-85BDC9FD1C3A}</a:tableStyleId>
              </a:tblPr>
              <a:tblGrid>
                <a:gridCol w="10076906">
                  <a:extLst>
                    <a:ext uri="{9D8B030D-6E8A-4147-A177-3AD203B41FA5}">
                      <a16:colId xmlns:a16="http://schemas.microsoft.com/office/drawing/2014/main" val="2860933062"/>
                    </a:ext>
                  </a:extLst>
                </a:gridCol>
              </a:tblGrid>
              <a:tr h="538844">
                <a:tc>
                  <a:txBody>
                    <a:bodyPr/>
                    <a:lstStyle/>
                    <a:p>
                      <a:pPr marL="0" lvl="1" algn="just">
                        <a:lnSpc>
                          <a:spcPct val="120000"/>
                        </a:lnSpc>
                      </a:pPr>
                      <a:r>
                        <a:rPr lang="en-US" altLang="zh-CN" sz="2000" b="0" kern="100" dirty="0">
                          <a:solidFill>
                            <a:schemeClr val="tx2"/>
                          </a:solidFill>
                          <a:latin typeface="Consolas" panose="020B0609020204030204" pitchFamily="49" charset="0"/>
                          <a:cs typeface="Times New Roman" panose="02020603050405020304" pitchFamily="18" charset="0"/>
                        </a:rPr>
                        <a:t>from time import </a:t>
                      </a:r>
                      <a:r>
                        <a:rPr lang="en-US" altLang="zh-CN" sz="2000" b="0" kern="100" dirty="0" err="1">
                          <a:solidFill>
                            <a:schemeClr val="tx2"/>
                          </a:solidFill>
                          <a:latin typeface="Consolas" panose="020B0609020204030204" pitchFamily="49" charset="0"/>
                          <a:cs typeface="Times New Roman" panose="02020603050405020304" pitchFamily="18" charset="0"/>
                        </a:rPr>
                        <a:t>gmtime</a:t>
                      </a:r>
                      <a:r>
                        <a:rPr lang="en-US" altLang="zh-CN" sz="2000" b="0" kern="100" dirty="0">
                          <a:solidFill>
                            <a:schemeClr val="tx2"/>
                          </a:solidFill>
                          <a:latin typeface="Consolas" panose="020B0609020204030204" pitchFamily="49" charset="0"/>
                          <a:cs typeface="Times New Roman" panose="02020603050405020304" pitchFamily="18" charset="0"/>
                        </a:rPr>
                        <a:t>, </a:t>
                      </a:r>
                      <a:r>
                        <a:rPr lang="en-US" altLang="zh-CN" sz="2000" b="0" kern="100" dirty="0" err="1">
                          <a:solidFill>
                            <a:schemeClr val="tx2"/>
                          </a:solidFill>
                          <a:latin typeface="Consolas" panose="020B0609020204030204" pitchFamily="49" charset="0"/>
                          <a:cs typeface="Times New Roman" panose="02020603050405020304" pitchFamily="18" charset="0"/>
                        </a:rPr>
                        <a:t>strftime</a:t>
                      </a:r>
                      <a:r>
                        <a:rPr lang="en-US" altLang="zh-CN" sz="2000" b="0" kern="100" dirty="0">
                          <a:solidFill>
                            <a:schemeClr val="tx2"/>
                          </a:solidFill>
                          <a:latin typeface="Consolas" panose="020B0609020204030204" pitchFamily="49" charset="0"/>
                          <a:cs typeface="Times New Roman" panose="02020603050405020304" pitchFamily="18" charset="0"/>
                        </a:rPr>
                        <a:t>   #</a:t>
                      </a:r>
                      <a:r>
                        <a:rPr lang="zh-CN" altLang="en-US" sz="2000" b="0" kern="100" dirty="0">
                          <a:solidFill>
                            <a:schemeClr val="tx2"/>
                          </a:solidFill>
                          <a:latin typeface="Consolas" panose="020B0609020204030204" pitchFamily="49" charset="0"/>
                          <a:cs typeface="Times New Roman" panose="02020603050405020304" pitchFamily="18" charset="0"/>
                        </a:rPr>
                        <a:t>从</a:t>
                      </a:r>
                      <a:r>
                        <a:rPr lang="en-US" altLang="zh-CN" sz="2000" b="0" kern="100" dirty="0">
                          <a:solidFill>
                            <a:schemeClr val="tx2"/>
                          </a:solidFill>
                          <a:latin typeface="Consolas" panose="020B0609020204030204" pitchFamily="49" charset="0"/>
                          <a:cs typeface="Times New Roman" panose="02020603050405020304" pitchFamily="18" charset="0"/>
                        </a:rPr>
                        <a:t>time</a:t>
                      </a:r>
                      <a:r>
                        <a:rPr lang="zh-CN" altLang="en-US" sz="2000" b="0" kern="100" dirty="0">
                          <a:solidFill>
                            <a:schemeClr val="tx2"/>
                          </a:solidFill>
                          <a:latin typeface="Consolas" panose="020B0609020204030204" pitchFamily="49" charset="0"/>
                          <a:cs typeface="Times New Roman" panose="02020603050405020304" pitchFamily="18" charset="0"/>
                        </a:rPr>
                        <a:t>模块导入</a:t>
                      </a:r>
                      <a:r>
                        <a:rPr lang="en-US" altLang="zh-CN" sz="2000" b="0" kern="100" dirty="0" err="1">
                          <a:solidFill>
                            <a:schemeClr val="tx2"/>
                          </a:solidFill>
                          <a:latin typeface="Consolas" panose="020B0609020204030204" pitchFamily="49" charset="0"/>
                          <a:cs typeface="Times New Roman" panose="02020603050405020304" pitchFamily="18" charset="0"/>
                        </a:rPr>
                        <a:t>gmtime</a:t>
                      </a:r>
                      <a:r>
                        <a:rPr lang="zh-CN" altLang="en-US" sz="2000" b="0" kern="100" dirty="0">
                          <a:solidFill>
                            <a:schemeClr val="tx2"/>
                          </a:solidFill>
                          <a:latin typeface="Consolas" panose="020B0609020204030204" pitchFamily="49" charset="0"/>
                          <a:cs typeface="Times New Roman" panose="02020603050405020304" pitchFamily="18" charset="0"/>
                        </a:rPr>
                        <a:t>和</a:t>
                      </a:r>
                      <a:r>
                        <a:rPr lang="en-US" altLang="zh-CN" sz="2000" b="0" kern="100" dirty="0" err="1">
                          <a:solidFill>
                            <a:schemeClr val="tx2"/>
                          </a:solidFill>
                          <a:latin typeface="Consolas" panose="020B0609020204030204" pitchFamily="49" charset="0"/>
                          <a:cs typeface="Times New Roman" panose="02020603050405020304" pitchFamily="18" charset="0"/>
                        </a:rPr>
                        <a:t>strftime</a:t>
                      </a:r>
                      <a:r>
                        <a:rPr lang="zh-CN" altLang="en-US" sz="2000" b="0" kern="100" dirty="0">
                          <a:solidFill>
                            <a:schemeClr val="tx2"/>
                          </a:solidFill>
                          <a:latin typeface="Consolas" panose="020B0609020204030204" pitchFamily="49" charset="0"/>
                          <a:cs typeface="Times New Roman" panose="02020603050405020304" pitchFamily="18" charset="0"/>
                        </a:rPr>
                        <a:t>函数</a:t>
                      </a:r>
                    </a:p>
                    <a:p>
                      <a:pPr marL="0" lvl="1" algn="just">
                        <a:lnSpc>
                          <a:spcPct val="120000"/>
                        </a:lnSpc>
                      </a:pPr>
                      <a:r>
                        <a:rPr lang="en-US" altLang="zh-CN" sz="2000" b="0" kern="100" dirty="0" err="1">
                          <a:solidFill>
                            <a:schemeClr val="tx2"/>
                          </a:solidFill>
                          <a:latin typeface="Consolas" panose="020B0609020204030204" pitchFamily="49" charset="0"/>
                          <a:cs typeface="Times New Roman" panose="02020603050405020304" pitchFamily="18" charset="0"/>
                        </a:rPr>
                        <a:t>strftime</a:t>
                      </a:r>
                      <a:r>
                        <a:rPr lang="en-US" altLang="zh-CN" sz="2000" b="0" kern="100" dirty="0">
                          <a:solidFill>
                            <a:schemeClr val="tx2"/>
                          </a:solidFill>
                          <a:latin typeface="Consolas" panose="020B0609020204030204" pitchFamily="49" charset="0"/>
                          <a:cs typeface="Times New Roman" panose="02020603050405020304" pitchFamily="18" charset="0"/>
                        </a:rPr>
                        <a:t>("%a, %d %b %Y %H:%M:%S + 0000", </a:t>
                      </a:r>
                      <a:r>
                        <a:rPr lang="en-US" altLang="zh-CN" sz="2000" b="0" kern="100" dirty="0" err="1">
                          <a:solidFill>
                            <a:schemeClr val="tx2"/>
                          </a:solidFill>
                          <a:latin typeface="Consolas" panose="020B0609020204030204" pitchFamily="49" charset="0"/>
                          <a:cs typeface="Times New Roman" panose="02020603050405020304" pitchFamily="18" charset="0"/>
                        </a:rPr>
                        <a:t>gmtime</a:t>
                      </a:r>
                      <a:r>
                        <a:rPr lang="en-US" altLang="zh-CN" sz="2000" b="0" kern="100" dirty="0">
                          <a:solidFill>
                            <a:schemeClr val="tx2"/>
                          </a:solidFill>
                          <a:latin typeface="Consolas" panose="020B0609020204030204" pitchFamily="49" charset="0"/>
                          <a:cs typeface="Times New Roman" panose="02020603050405020304" pitchFamily="18" charset="0"/>
                        </a:rPr>
                        <a:t>())   #</a:t>
                      </a:r>
                      <a:r>
                        <a:rPr lang="zh-CN" altLang="en-US" sz="2000" b="0" kern="100" dirty="0">
                          <a:solidFill>
                            <a:schemeClr val="tx2"/>
                          </a:solidFill>
                          <a:latin typeface="Consolas" panose="020B0609020204030204" pitchFamily="49" charset="0"/>
                          <a:cs typeface="Times New Roman" panose="02020603050405020304" pitchFamily="18" charset="0"/>
                        </a:rPr>
                        <a:t>获取当前格式化时间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47942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a:lnSpc>
                <a:spcPct val="100000"/>
              </a:lnSpc>
            </a:pPr>
            <a:r>
              <a:rPr lang="zh-CN" altLang="en-US" sz="2800" dirty="0">
                <a:ea typeface="宋体" panose="02010600030101010101" pitchFamily="2" charset="-122"/>
              </a:rPr>
              <a:t>常用函数</a:t>
            </a:r>
            <a:endParaRPr lang="en-US" altLang="zh-CN" sz="2800" dirty="0">
              <a:ea typeface="宋体" panose="02010600030101010101" pitchFamily="2" charset="-122"/>
            </a:endParaRPr>
          </a:p>
          <a:p>
            <a:pPr lvl="1">
              <a:lnSpc>
                <a:spcPct val="100000"/>
              </a:lnSpc>
            </a:pPr>
            <a:r>
              <a:rPr lang="zh-CN" altLang="en-US" sz="2400" b="1" dirty="0">
                <a:ea typeface="宋体" panose="02010600030101010101" pitchFamily="2" charset="-122"/>
              </a:rPr>
              <a:t>时间格式化相关函数：实现格式化字符串与</a:t>
            </a:r>
            <a:r>
              <a:rPr lang="en-US" altLang="zh-CN" sz="2400" b="1" dirty="0" err="1">
                <a:ea typeface="宋体" panose="02010600030101010101" pitchFamily="2" charset="-122"/>
              </a:rPr>
              <a:t>struct_time</a:t>
            </a:r>
            <a:r>
              <a:rPr lang="zh-CN" altLang="en-US" sz="2400" b="1" dirty="0">
                <a:ea typeface="宋体" panose="02010600030101010101" pitchFamily="2" charset="-122"/>
              </a:rPr>
              <a:t>对象的相互转换</a:t>
            </a:r>
            <a:endParaRPr lang="en-US" altLang="zh-CN" sz="2400" b="1" dirty="0">
              <a:ea typeface="宋体" panose="02010600030101010101" pitchFamily="2" charset="-122"/>
            </a:endParaRPr>
          </a:p>
          <a:p>
            <a:pPr lvl="1">
              <a:lnSpc>
                <a:spcPct val="100000"/>
              </a:lnSpc>
            </a:pPr>
            <a:r>
              <a:rPr lang="zh-CN" altLang="en-US" sz="2400" dirty="0">
                <a:ea typeface="宋体" panose="02010600030101010101" pitchFamily="2" charset="-122"/>
              </a:rPr>
              <a:t>示例</a:t>
            </a:r>
            <a:endParaRPr lang="en-US" altLang="zh-CN" sz="2400" dirty="0">
              <a:ea typeface="宋体" panose="02010600030101010101" pitchFamily="2" charset="-122"/>
            </a:endParaRPr>
          </a:p>
          <a:p>
            <a:pPr lvl="1">
              <a:lnSpc>
                <a:spcPct val="100000"/>
              </a:lnSpc>
            </a:pPr>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）将</a:t>
            </a:r>
            <a:r>
              <a:rPr lang="en-US" altLang="zh-CN" sz="2400" dirty="0">
                <a:ea typeface="宋体" panose="02010600030101010101" pitchFamily="2" charset="-122"/>
              </a:rPr>
              <a:t>2000</a:t>
            </a:r>
            <a:r>
              <a:rPr lang="zh-CN" altLang="en-US" sz="2400" dirty="0">
                <a:ea typeface="宋体" panose="02010600030101010101" pitchFamily="2" charset="-122"/>
              </a:rPr>
              <a:t>年</a:t>
            </a:r>
            <a:r>
              <a:rPr lang="en-US" altLang="zh-CN" sz="2400" dirty="0">
                <a:ea typeface="宋体" panose="02010600030101010101" pitchFamily="2" charset="-122"/>
              </a:rPr>
              <a:t>11</a:t>
            </a:r>
            <a:r>
              <a:rPr lang="zh-CN" altLang="en-US" sz="2400" dirty="0">
                <a:ea typeface="宋体" panose="02010600030101010101" pitchFamily="2" charset="-122"/>
              </a:rPr>
              <a:t>月</a:t>
            </a:r>
            <a:r>
              <a:rPr lang="en-US" altLang="zh-CN" sz="2400" dirty="0">
                <a:ea typeface="宋体" panose="02010600030101010101" pitchFamily="2" charset="-122"/>
              </a:rPr>
              <a:t>30</a:t>
            </a:r>
            <a:r>
              <a:rPr lang="zh-CN" altLang="en-US" sz="2400" dirty="0">
                <a:ea typeface="宋体" panose="02010600030101010101" pitchFamily="2" charset="-122"/>
              </a:rPr>
              <a:t>日转换为</a:t>
            </a:r>
            <a:r>
              <a:rPr lang="en-US" altLang="zh-CN" sz="2400" dirty="0" err="1">
                <a:ea typeface="宋体" panose="02010600030101010101" pitchFamily="2" charset="-122"/>
              </a:rPr>
              <a:t>struct_time</a:t>
            </a:r>
            <a:r>
              <a:rPr lang="zh-CN" altLang="en-US" sz="2400" dirty="0">
                <a:ea typeface="宋体" panose="02010600030101010101" pitchFamily="2" charset="-122"/>
              </a:rPr>
              <a:t>对象并输出。</a:t>
            </a:r>
          </a:p>
          <a:p>
            <a:pPr lvl="2">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2">
              <a:lnSpc>
                <a:spcPct val="100000"/>
              </a:lnSpc>
            </a:pPr>
            <a:r>
              <a:rPr lang="en-US" altLang="zh-CN" sz="2000" dirty="0" err="1">
                <a:latin typeface="Consolas" panose="020B0609020204030204" pitchFamily="49" charset="0"/>
                <a:ea typeface="宋体" panose="02010600030101010101" pitchFamily="2" charset="-122"/>
                <a:cs typeface="Calibri" panose="020F0502020204030204" pitchFamily="34" charset="0"/>
              </a:rPr>
              <a:t>time.struct_time</a:t>
            </a:r>
            <a:r>
              <a:rPr lang="en-US" altLang="zh-CN" sz="2000" dirty="0">
                <a:latin typeface="Consolas" panose="020B0609020204030204" pitchFamily="49" charset="0"/>
                <a:ea typeface="宋体" panose="02010600030101010101" pitchFamily="2" charset="-122"/>
                <a:cs typeface="Calibri" panose="020F0502020204030204" pitchFamily="34" charset="0"/>
              </a:rPr>
              <a:t>(</a:t>
            </a:r>
            <a:r>
              <a:rPr lang="en-US" altLang="zh-CN" sz="2000" dirty="0" err="1">
                <a:latin typeface="Consolas" panose="020B0609020204030204" pitchFamily="49" charset="0"/>
                <a:ea typeface="宋体" panose="02010600030101010101" pitchFamily="2" charset="-122"/>
                <a:cs typeface="Calibri" panose="020F0502020204030204" pitchFamily="34" charset="0"/>
              </a:rPr>
              <a:t>tm_year</a:t>
            </a:r>
            <a:r>
              <a:rPr lang="en-US" altLang="zh-CN" sz="2000" dirty="0">
                <a:latin typeface="Consolas" panose="020B0609020204030204" pitchFamily="49" charset="0"/>
                <a:ea typeface="宋体" panose="02010600030101010101" pitchFamily="2" charset="-122"/>
                <a:cs typeface="Calibri" panose="020F0502020204030204" pitchFamily="34" charset="0"/>
              </a:rPr>
              <a:t>=2000,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tm_mon</a:t>
            </a:r>
            <a:r>
              <a:rPr lang="en-US" altLang="zh-CN" sz="2000" dirty="0">
                <a:latin typeface="Consolas" panose="020B0609020204030204" pitchFamily="49" charset="0"/>
                <a:ea typeface="宋体" panose="02010600030101010101" pitchFamily="2" charset="-122"/>
                <a:cs typeface="Calibri" panose="020F0502020204030204" pitchFamily="34" charset="0"/>
              </a:rPr>
              <a:t>=11, </a:t>
            </a:r>
            <a:r>
              <a:rPr lang="en-US" altLang="zh-CN" sz="2000" dirty="0" err="1">
                <a:latin typeface="Consolas" panose="020B0609020204030204" pitchFamily="49" charset="0"/>
                <a:ea typeface="宋体" panose="02010600030101010101" pitchFamily="2" charset="-122"/>
                <a:cs typeface="Calibri" panose="020F0502020204030204" pitchFamily="34" charset="0"/>
              </a:rPr>
              <a:t>tm_mday</a:t>
            </a:r>
            <a:r>
              <a:rPr lang="en-US" altLang="zh-CN" sz="2000" dirty="0">
                <a:latin typeface="Consolas" panose="020B0609020204030204" pitchFamily="49" charset="0"/>
                <a:ea typeface="宋体" panose="02010600030101010101" pitchFamily="2" charset="-122"/>
                <a:cs typeface="Calibri" panose="020F0502020204030204" pitchFamily="34" charset="0"/>
              </a:rPr>
              <a:t>=30,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tm_hour</a:t>
            </a:r>
            <a:r>
              <a:rPr lang="en-US" altLang="zh-CN" sz="2000" dirty="0">
                <a:latin typeface="Consolas" panose="020B0609020204030204" pitchFamily="49" charset="0"/>
                <a:ea typeface="宋体" panose="02010600030101010101" pitchFamily="2" charset="-122"/>
                <a:cs typeface="Calibri" panose="020F0502020204030204" pitchFamily="34" charset="0"/>
              </a:rPr>
              <a:t>=0,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tm_min</a:t>
            </a:r>
            <a:r>
              <a:rPr lang="en-US" altLang="zh-CN" sz="2000" dirty="0">
                <a:latin typeface="Consolas" panose="020B0609020204030204" pitchFamily="49" charset="0"/>
                <a:ea typeface="宋体" panose="02010600030101010101" pitchFamily="2" charset="-122"/>
                <a:cs typeface="Calibri" panose="020F0502020204030204" pitchFamily="34" charset="0"/>
              </a:rPr>
              <a:t>=0,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tm_sec</a:t>
            </a:r>
            <a:r>
              <a:rPr lang="en-US" altLang="zh-CN" sz="2000" dirty="0">
                <a:latin typeface="Consolas" panose="020B0609020204030204" pitchFamily="49" charset="0"/>
                <a:ea typeface="宋体" panose="02010600030101010101" pitchFamily="2" charset="-122"/>
                <a:cs typeface="Calibri" panose="020F0502020204030204" pitchFamily="34" charset="0"/>
              </a:rPr>
              <a:t>=0,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tm_wday</a:t>
            </a:r>
            <a:r>
              <a:rPr lang="en-US" altLang="zh-CN" sz="2000" dirty="0">
                <a:latin typeface="Consolas" panose="020B0609020204030204" pitchFamily="49" charset="0"/>
                <a:ea typeface="宋体" panose="02010600030101010101" pitchFamily="2" charset="-122"/>
                <a:cs typeface="Calibri" panose="020F0502020204030204" pitchFamily="34" charset="0"/>
              </a:rPr>
              <a:t>=3, </a:t>
            </a:r>
            <a:r>
              <a:rPr lang="en-US" altLang="zh-CN" sz="2000" dirty="0" err="1">
                <a:latin typeface="Consolas" panose="020B0609020204030204" pitchFamily="49" charset="0"/>
                <a:ea typeface="宋体" panose="02010600030101010101" pitchFamily="2" charset="-122"/>
                <a:cs typeface="Calibri" panose="020F0502020204030204" pitchFamily="34" charset="0"/>
              </a:rPr>
              <a:t>tm_yday</a:t>
            </a:r>
            <a:r>
              <a:rPr lang="en-US" altLang="zh-CN" sz="2000" dirty="0">
                <a:latin typeface="Consolas" panose="020B0609020204030204" pitchFamily="49" charset="0"/>
                <a:ea typeface="宋体" panose="02010600030101010101" pitchFamily="2" charset="-122"/>
                <a:cs typeface="Calibri" panose="020F0502020204030204" pitchFamily="34" charset="0"/>
              </a:rPr>
              <a:t>=335, </a:t>
            </a:r>
            <a:r>
              <a:rPr lang="en-US" altLang="zh-CN" sz="2000" dirty="0" err="1">
                <a:latin typeface="Consolas" panose="020B0609020204030204" pitchFamily="49" charset="0"/>
                <a:ea typeface="宋体" panose="02010600030101010101" pitchFamily="2" charset="-122"/>
                <a:cs typeface="Calibri" panose="020F0502020204030204" pitchFamily="34" charset="0"/>
              </a:rPr>
              <a:t>tm_isdst</a:t>
            </a:r>
            <a:r>
              <a:rPr lang="en-US" altLang="zh-CN" sz="2000" dirty="0">
                <a:latin typeface="Consolas" panose="020B0609020204030204" pitchFamily="49" charset="0"/>
                <a:ea typeface="宋体" panose="02010600030101010101" pitchFamily="2" charset="-122"/>
                <a:cs typeface="Calibri" panose="020F0502020204030204" pitchFamily="34" charset="0"/>
              </a:rPr>
              <a:t>=-1) </a:t>
            </a:r>
          </a:p>
          <a:p>
            <a:pPr>
              <a:lnSpc>
                <a:spcPct val="100000"/>
              </a:lnSpc>
            </a:pPr>
            <a:endParaRPr lang="en-US" sz="2400"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744213372"/>
              </p:ext>
            </p:extLst>
          </p:nvPr>
        </p:nvGraphicFramePr>
        <p:xfrm>
          <a:off x="1561010" y="3598817"/>
          <a:ext cx="9524572" cy="1161669"/>
        </p:xfrm>
        <a:graphic>
          <a:graphicData uri="http://schemas.openxmlformats.org/drawingml/2006/table">
            <a:tbl>
              <a:tblPr firstRow="1" bandRow="1">
                <a:tableStyleId>{5C22544A-7EE6-4342-B048-85BDC9FD1C3A}</a:tableStyleId>
              </a:tblPr>
              <a:tblGrid>
                <a:gridCol w="9524572">
                  <a:extLst>
                    <a:ext uri="{9D8B030D-6E8A-4147-A177-3AD203B41FA5}">
                      <a16:colId xmlns:a16="http://schemas.microsoft.com/office/drawing/2014/main" val="2860933062"/>
                    </a:ext>
                  </a:extLst>
                </a:gridCol>
              </a:tblGrid>
              <a:tr h="538844">
                <a:tc>
                  <a:txBody>
                    <a:bodyPr/>
                    <a:lstStyle/>
                    <a:p>
                      <a:pPr marL="0" lvl="1" algn="just">
                        <a:lnSpc>
                          <a:spcPct val="120000"/>
                        </a:lnSpc>
                      </a:pPr>
                      <a:r>
                        <a:rPr lang="en-US" altLang="zh-CN" sz="2000" b="0" kern="100" dirty="0">
                          <a:solidFill>
                            <a:schemeClr val="tx2"/>
                          </a:solidFill>
                          <a:latin typeface="Consolas" panose="020B0609020204030204" pitchFamily="49" charset="0"/>
                          <a:cs typeface="Times New Roman" panose="02020603050405020304" pitchFamily="18" charset="0"/>
                        </a:rPr>
                        <a:t>import time</a:t>
                      </a:r>
                    </a:p>
                    <a:p>
                      <a:pPr marL="0" lvl="1" algn="just">
                        <a:lnSpc>
                          <a:spcPct val="120000"/>
                        </a:lnSpc>
                      </a:pPr>
                      <a:r>
                        <a:rPr lang="en-US" altLang="zh-CN" sz="2000" b="0" kern="100" dirty="0" err="1">
                          <a:solidFill>
                            <a:schemeClr val="tx2"/>
                          </a:solidFill>
                          <a:latin typeface="Consolas" panose="020B0609020204030204" pitchFamily="49" charset="0"/>
                          <a:cs typeface="Times New Roman" panose="02020603050405020304" pitchFamily="18" charset="0"/>
                        </a:rPr>
                        <a:t>time.strptime</a:t>
                      </a:r>
                      <a:r>
                        <a:rPr lang="en-US" altLang="zh-CN" sz="2000" b="0" kern="100" dirty="0">
                          <a:solidFill>
                            <a:schemeClr val="tx2"/>
                          </a:solidFill>
                          <a:latin typeface="Consolas" panose="020B0609020204030204" pitchFamily="49" charset="0"/>
                          <a:cs typeface="Times New Roman" panose="02020603050405020304" pitchFamily="18" charset="0"/>
                        </a:rPr>
                        <a:t>("30 Nov 00","%d %b %y") #</a:t>
                      </a:r>
                      <a:r>
                        <a:rPr lang="zh-CN" altLang="en-US" sz="2000" b="0" kern="100" dirty="0">
                          <a:solidFill>
                            <a:schemeClr val="tx2"/>
                          </a:solidFill>
                          <a:latin typeface="Consolas" panose="020B0609020204030204" pitchFamily="49" charset="0"/>
                          <a:cs typeface="Times New Roman" panose="02020603050405020304" pitchFamily="18" charset="0"/>
                        </a:rPr>
                        <a:t>获取</a:t>
                      </a:r>
                      <a:r>
                        <a:rPr lang="en-US" altLang="zh-CN" sz="2000" b="0" kern="100" dirty="0">
                          <a:solidFill>
                            <a:schemeClr val="tx2"/>
                          </a:solidFill>
                          <a:latin typeface="Consolas" panose="020B0609020204030204" pitchFamily="49" charset="0"/>
                          <a:cs typeface="Times New Roman" panose="02020603050405020304" pitchFamily="18" charset="0"/>
                        </a:rPr>
                        <a:t>2000</a:t>
                      </a:r>
                      <a:r>
                        <a:rPr lang="zh-CN" altLang="en-US" sz="2000" b="0" kern="100" dirty="0">
                          <a:solidFill>
                            <a:schemeClr val="tx2"/>
                          </a:solidFill>
                          <a:latin typeface="Consolas" panose="020B0609020204030204" pitchFamily="49" charset="0"/>
                          <a:cs typeface="Times New Roman" panose="02020603050405020304" pitchFamily="18" charset="0"/>
                        </a:rPr>
                        <a:t>年</a:t>
                      </a:r>
                      <a:r>
                        <a:rPr lang="en-US" altLang="zh-CN" sz="2000" b="0" kern="100" dirty="0">
                          <a:solidFill>
                            <a:schemeClr val="tx2"/>
                          </a:solidFill>
                          <a:latin typeface="Consolas" panose="020B0609020204030204" pitchFamily="49" charset="0"/>
                          <a:cs typeface="Times New Roman" panose="02020603050405020304" pitchFamily="18" charset="0"/>
                        </a:rPr>
                        <a:t>1</a:t>
                      </a:r>
                      <a:r>
                        <a:rPr lang="zh-CN" altLang="en-US" sz="2000" b="0" kern="100" dirty="0">
                          <a:solidFill>
                            <a:schemeClr val="tx2"/>
                          </a:solidFill>
                          <a:latin typeface="Consolas" panose="020B0609020204030204" pitchFamily="49" charset="0"/>
                          <a:cs typeface="Times New Roman" panose="02020603050405020304" pitchFamily="18" charset="0"/>
                        </a:rPr>
                        <a:t>月</a:t>
                      </a:r>
                      <a:r>
                        <a:rPr lang="en-US" altLang="zh-CN" sz="2000" b="0" kern="100" dirty="0">
                          <a:solidFill>
                            <a:schemeClr val="tx2"/>
                          </a:solidFill>
                          <a:latin typeface="Consolas" panose="020B0609020204030204" pitchFamily="49" charset="0"/>
                          <a:cs typeface="Times New Roman" panose="02020603050405020304" pitchFamily="18" charset="0"/>
                        </a:rPr>
                        <a:t>1</a:t>
                      </a:r>
                      <a:r>
                        <a:rPr lang="zh-CN" altLang="en-US" sz="2000" b="0" kern="100" dirty="0">
                          <a:solidFill>
                            <a:schemeClr val="tx2"/>
                          </a:solidFill>
                          <a:latin typeface="Consolas" panose="020B0609020204030204" pitchFamily="49" charset="0"/>
                          <a:cs typeface="Times New Roman" panose="02020603050405020304" pitchFamily="18" charset="0"/>
                        </a:rPr>
                        <a:t>日的</a:t>
                      </a:r>
                      <a:r>
                        <a:rPr lang="en-US" altLang="zh-CN" sz="2000" b="0" kern="100" dirty="0" err="1">
                          <a:solidFill>
                            <a:schemeClr val="tx2"/>
                          </a:solidFill>
                          <a:latin typeface="Consolas" panose="020B0609020204030204" pitchFamily="49" charset="0"/>
                          <a:cs typeface="Times New Roman" panose="02020603050405020304" pitchFamily="18" charset="0"/>
                        </a:rPr>
                        <a:t>struct_time</a:t>
                      </a:r>
                      <a:r>
                        <a:rPr lang="zh-CN" altLang="en-US" sz="2000" b="0" kern="100" dirty="0">
                          <a:solidFill>
                            <a:schemeClr val="tx2"/>
                          </a:solidFill>
                          <a:latin typeface="Consolas" panose="020B0609020204030204" pitchFamily="49" charset="0"/>
                          <a:cs typeface="Times New Roman" panose="02020603050405020304" pitchFamily="18" charset="0"/>
                        </a:rPr>
                        <a:t>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88833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a:lnSpc>
                <a:spcPct val="100000"/>
              </a:lnSpc>
            </a:pPr>
            <a:r>
              <a:rPr lang="zh-CN" altLang="en-US" sz="2800" dirty="0">
                <a:ea typeface="宋体" panose="02010600030101010101" pitchFamily="2" charset="-122"/>
              </a:rPr>
              <a:t>常用函数</a:t>
            </a:r>
            <a:endParaRPr lang="en-US" altLang="zh-CN" sz="2800" dirty="0">
              <a:ea typeface="宋体" panose="02010600030101010101" pitchFamily="2" charset="-122"/>
            </a:endParaRPr>
          </a:p>
          <a:p>
            <a:pPr lvl="1">
              <a:lnSpc>
                <a:spcPct val="100000"/>
              </a:lnSpc>
            </a:pPr>
            <a:r>
              <a:rPr lang="zh-CN" altLang="en-US" sz="2400" b="1" dirty="0">
                <a:ea typeface="宋体" panose="02010600030101010101" pitchFamily="2" charset="-122"/>
              </a:rPr>
              <a:t>程序计时相关函数：使程序休眠或返回计数器的值</a:t>
            </a:r>
            <a:endParaRPr lang="en-US" altLang="zh-CN" sz="2400" dirty="0">
              <a:ea typeface="宋体" panose="02010600030101010101" pitchFamily="2" charset="-122"/>
            </a:endParaRPr>
          </a:p>
          <a:p>
            <a:pPr lvl="1">
              <a:lnSpc>
                <a:spcPct val="100000"/>
              </a:lnSpc>
            </a:pPr>
            <a:endParaRPr lang="en-US" altLang="zh-CN" sz="2400" b="1" dirty="0">
              <a:ea typeface="宋体" panose="02010600030101010101" pitchFamily="2" charset="-122"/>
            </a:endParaRPr>
          </a:p>
          <a:p>
            <a:pPr lvl="1">
              <a:lnSpc>
                <a:spcPct val="100000"/>
              </a:lnSpc>
              <a:buFont typeface="Wingdings" panose="05000000000000000000" pitchFamily="2" charset="2"/>
              <a:buChar char="Ø"/>
            </a:pPr>
            <a:r>
              <a:rPr lang="en-US" altLang="zh-CN" sz="2200" b="1" dirty="0">
                <a:ea typeface="宋体" panose="02010600030101010101" pitchFamily="2" charset="-122"/>
              </a:rPr>
              <a:t>sleep(secs)</a:t>
            </a:r>
            <a:r>
              <a:rPr lang="zh-CN" altLang="en-US" sz="2200" dirty="0">
                <a:ea typeface="宋体" panose="02010600030101010101" pitchFamily="2" charset="-122"/>
              </a:rPr>
              <a:t>：暂停执行调用线程达到给定的秒数</a:t>
            </a:r>
            <a:r>
              <a:rPr lang="en-US" altLang="zh-CN" sz="2200" dirty="0">
                <a:ea typeface="宋体" panose="02010600030101010101" pitchFamily="2" charset="-122"/>
              </a:rPr>
              <a:t>secs</a:t>
            </a:r>
          </a:p>
          <a:p>
            <a:pPr lvl="1">
              <a:lnSpc>
                <a:spcPct val="100000"/>
              </a:lnSpc>
              <a:buFont typeface="Wingdings" panose="05000000000000000000" pitchFamily="2" charset="2"/>
              <a:buChar char="Ø"/>
            </a:pPr>
            <a:r>
              <a:rPr lang="en-US" altLang="zh-CN" sz="2200" b="1" dirty="0" err="1">
                <a:ea typeface="宋体" panose="02010600030101010101" pitchFamily="2" charset="-122"/>
              </a:rPr>
              <a:t>perf_counter</a:t>
            </a:r>
            <a:r>
              <a:rPr lang="en-US" altLang="zh-CN" sz="2200" b="1" dirty="0">
                <a:ea typeface="宋体" panose="02010600030101010101" pitchFamily="2" charset="-122"/>
              </a:rPr>
              <a:t>()</a:t>
            </a:r>
            <a:r>
              <a:rPr lang="zh-CN" altLang="en-US" sz="2200" dirty="0">
                <a:ea typeface="宋体" panose="02010600030101010101" pitchFamily="2" charset="-122"/>
              </a:rPr>
              <a:t>：返回性能计数器的值（以小数秒为单位），可根据差值测量时间</a:t>
            </a:r>
          </a:p>
          <a:p>
            <a:pPr lvl="1">
              <a:lnSpc>
                <a:spcPct val="100000"/>
              </a:lnSpc>
              <a:buFont typeface="Wingdings" panose="05000000000000000000" pitchFamily="2" charset="2"/>
              <a:buChar char="Ø"/>
            </a:pPr>
            <a:endParaRPr lang="en-US" altLang="zh-CN" sz="2400" b="1" dirty="0">
              <a:latin typeface="宋体" panose="02010600030101010101" pitchFamily="2" charset="-122"/>
              <a:ea typeface="宋体" panose="02010600030101010101" pitchFamily="2" charset="-122"/>
            </a:endParaRPr>
          </a:p>
          <a:p>
            <a:pPr lvl="1">
              <a:lnSpc>
                <a:spcPct val="100000"/>
              </a:lnSpc>
              <a:buFont typeface="Wingdings" panose="05000000000000000000" pitchFamily="2" charset="2"/>
              <a:buChar char="Ø"/>
            </a:pP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91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a:t>
            </a:r>
            <a:r>
              <a:rPr lang="zh-CN" altLang="en-US" dirty="0"/>
              <a:t>操作日期和时间</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a:lnSpc>
                <a:spcPct val="100000"/>
              </a:lnSpc>
            </a:pPr>
            <a:r>
              <a:rPr lang="en-US" altLang="zh-CN" sz="2800" dirty="0" err="1">
                <a:ea typeface="宋体" panose="02010600030101010101" pitchFamily="2" charset="-122"/>
              </a:rPr>
              <a:t>datetime</a:t>
            </a:r>
            <a:r>
              <a:rPr lang="zh-CN" altLang="en-US" sz="2800" dirty="0">
                <a:ea typeface="宋体" panose="02010600030101010101" pitchFamily="2" charset="-122"/>
              </a:rPr>
              <a:t>模块包含以下类：</a:t>
            </a:r>
            <a:endParaRPr lang="en-US" altLang="zh-CN" sz="2800" dirty="0">
              <a:ea typeface="宋体" panose="02010600030101010101" pitchFamily="2" charset="-122"/>
            </a:endParaRPr>
          </a:p>
          <a:p>
            <a:pPr lvl="1">
              <a:lnSpc>
                <a:spcPct val="100000"/>
              </a:lnSpc>
            </a:pPr>
            <a:r>
              <a:rPr lang="zh-CN" altLang="en-US" sz="2400" dirty="0">
                <a:ea typeface="宋体" panose="02010600030101010101" pitchFamily="2" charset="-122"/>
              </a:rPr>
              <a:t>表示日期的</a:t>
            </a:r>
            <a:r>
              <a:rPr lang="en-US" altLang="zh-CN" sz="2400" dirty="0">
                <a:ea typeface="宋体" panose="02010600030101010101" pitchFamily="2" charset="-122"/>
              </a:rPr>
              <a:t>date</a:t>
            </a:r>
            <a:r>
              <a:rPr lang="zh-CN" altLang="en-US" sz="2400" dirty="0">
                <a:ea typeface="宋体" panose="02010600030101010101" pitchFamily="2" charset="-122"/>
              </a:rPr>
              <a:t>类</a:t>
            </a:r>
            <a:endParaRPr lang="en-US" altLang="zh-CN" sz="2400" dirty="0">
              <a:ea typeface="宋体" panose="02010600030101010101" pitchFamily="2" charset="-122"/>
            </a:endParaRPr>
          </a:p>
          <a:p>
            <a:pPr lvl="1">
              <a:lnSpc>
                <a:spcPct val="100000"/>
              </a:lnSpc>
            </a:pPr>
            <a:r>
              <a:rPr lang="zh-CN" altLang="en-US" sz="2400" dirty="0">
                <a:ea typeface="宋体" panose="02010600030101010101" pitchFamily="2" charset="-122"/>
              </a:rPr>
              <a:t>表示时间的</a:t>
            </a:r>
            <a:r>
              <a:rPr lang="en-US" altLang="zh-CN" sz="2400" dirty="0">
                <a:ea typeface="宋体" panose="02010600030101010101" pitchFamily="2" charset="-122"/>
              </a:rPr>
              <a:t>time</a:t>
            </a:r>
            <a:r>
              <a:rPr lang="zh-CN" altLang="en-US" sz="2400" dirty="0">
                <a:ea typeface="宋体" panose="02010600030101010101" pitchFamily="2" charset="-122"/>
              </a:rPr>
              <a:t>类</a:t>
            </a:r>
            <a:endParaRPr lang="en-US" altLang="zh-CN" sz="2400" dirty="0">
              <a:ea typeface="宋体" panose="02010600030101010101" pitchFamily="2" charset="-122"/>
            </a:endParaRPr>
          </a:p>
          <a:p>
            <a:pPr lvl="1">
              <a:lnSpc>
                <a:spcPct val="100000"/>
              </a:lnSpc>
            </a:pPr>
            <a:r>
              <a:rPr lang="zh-CN" altLang="en-US" sz="2400" dirty="0">
                <a:ea typeface="宋体" panose="02010600030101010101" pitchFamily="2" charset="-122"/>
              </a:rPr>
              <a:t>表示日期和时间的</a:t>
            </a:r>
            <a:r>
              <a:rPr lang="en-US" altLang="zh-CN" sz="2400" dirty="0" err="1">
                <a:ea typeface="宋体" panose="02010600030101010101" pitchFamily="2" charset="-122"/>
              </a:rPr>
              <a:t>datetime</a:t>
            </a:r>
            <a:r>
              <a:rPr lang="zh-CN" altLang="en-US" sz="2400" dirty="0">
                <a:ea typeface="宋体" panose="02010600030101010101" pitchFamily="2" charset="-122"/>
              </a:rPr>
              <a:t>类</a:t>
            </a:r>
            <a:endParaRPr lang="en-US" altLang="zh-CN" sz="2400" dirty="0">
              <a:ea typeface="宋体" panose="02010600030101010101" pitchFamily="2" charset="-122"/>
            </a:endParaRPr>
          </a:p>
          <a:p>
            <a:pPr lvl="1">
              <a:lnSpc>
                <a:spcPct val="100000"/>
              </a:lnSpc>
            </a:pPr>
            <a:r>
              <a:rPr lang="zh-CN" altLang="en-US" sz="2400" dirty="0">
                <a:ea typeface="宋体" panose="02010600030101010101" pitchFamily="2" charset="-122"/>
              </a:rPr>
              <a:t>表示日期或时间间隔的</a:t>
            </a:r>
            <a:r>
              <a:rPr lang="en-US" altLang="zh-CN" sz="2400" dirty="0" err="1">
                <a:ea typeface="宋体" panose="02010600030101010101" pitchFamily="2" charset="-122"/>
              </a:rPr>
              <a:t>datedelta</a:t>
            </a:r>
            <a:r>
              <a:rPr lang="zh-CN" altLang="en-US" sz="2400" dirty="0">
                <a:ea typeface="宋体" panose="02010600030101010101" pitchFamily="2" charset="-122"/>
              </a:rPr>
              <a:t>类</a:t>
            </a:r>
            <a:endParaRPr lang="en-US" altLang="zh-CN" sz="2400" dirty="0">
              <a:ea typeface="宋体" panose="02010600030101010101" pitchFamily="2" charset="-122"/>
            </a:endParaRPr>
          </a:p>
          <a:p>
            <a:pPr lvl="1">
              <a:lnSpc>
                <a:spcPct val="100000"/>
              </a:lnSpc>
            </a:pPr>
            <a:r>
              <a:rPr lang="zh-CN" altLang="en-US" sz="2400" dirty="0">
                <a:ea typeface="宋体" panose="02010600030101010101" pitchFamily="2" charset="-122"/>
              </a:rPr>
              <a:t>表示时区的</a:t>
            </a:r>
            <a:r>
              <a:rPr lang="en-US" altLang="zh-CN" sz="2400" dirty="0" err="1">
                <a:ea typeface="宋体" panose="02010600030101010101" pitchFamily="2" charset="-122"/>
              </a:rPr>
              <a:t>tzinfo</a:t>
            </a:r>
            <a:r>
              <a:rPr lang="zh-CN" altLang="en-US" sz="2400" dirty="0">
                <a:ea typeface="宋体" panose="02010600030101010101" pitchFamily="2" charset="-122"/>
              </a:rPr>
              <a:t>类和</a:t>
            </a:r>
            <a:r>
              <a:rPr lang="en-US" altLang="zh-CN" sz="2400" dirty="0" err="1">
                <a:ea typeface="宋体" panose="02010600030101010101" pitchFamily="2" charset="-122"/>
              </a:rPr>
              <a:t>timezone</a:t>
            </a:r>
            <a:r>
              <a:rPr lang="zh-CN" altLang="en-US" sz="2400" dirty="0">
                <a:ea typeface="宋体" panose="02010600030101010101" pitchFamily="2" charset="-122"/>
              </a:rPr>
              <a:t>类</a:t>
            </a:r>
            <a:endParaRPr lang="en-US" altLang="zh-CN" sz="2400" dirty="0">
              <a:ea typeface="宋体" panose="02010600030101010101" pitchFamily="2" charset="-122"/>
            </a:endParaRPr>
          </a:p>
          <a:p>
            <a:pPr marL="457200" lvl="1" indent="0">
              <a:lnSpc>
                <a:spcPct val="100000"/>
              </a:lnSpc>
              <a:buNone/>
            </a:pPr>
            <a:r>
              <a:rPr lang="zh-CN" altLang="en-US" sz="2400" dirty="0">
                <a:ea typeface="宋体" panose="02010600030101010101" pitchFamily="2" charset="-122"/>
              </a:rPr>
              <a:t>下面分别介绍常用的</a:t>
            </a:r>
            <a:r>
              <a:rPr lang="en-US" altLang="zh-CN" sz="2400" dirty="0">
                <a:ea typeface="宋体" panose="02010600030101010101" pitchFamily="2" charset="-122"/>
              </a:rPr>
              <a:t>date</a:t>
            </a:r>
            <a:r>
              <a:rPr lang="zh-CN" altLang="en-US" sz="2400" dirty="0">
                <a:ea typeface="宋体" panose="02010600030101010101" pitchFamily="2" charset="-122"/>
              </a:rPr>
              <a:t>类、</a:t>
            </a:r>
            <a:r>
              <a:rPr lang="en-US" altLang="zh-CN" sz="2400" dirty="0">
                <a:ea typeface="宋体" panose="02010600030101010101" pitchFamily="2" charset="-122"/>
              </a:rPr>
              <a:t>time</a:t>
            </a:r>
            <a:r>
              <a:rPr lang="zh-CN" altLang="en-US" sz="2400" dirty="0">
                <a:ea typeface="宋体" panose="02010600030101010101" pitchFamily="2" charset="-122"/>
              </a:rPr>
              <a:t>类、</a:t>
            </a:r>
            <a:r>
              <a:rPr lang="en-US" altLang="zh-CN" sz="2400" dirty="0" err="1">
                <a:ea typeface="宋体" panose="02010600030101010101" pitchFamily="2" charset="-122"/>
              </a:rPr>
              <a:t>datetime</a:t>
            </a:r>
            <a:r>
              <a:rPr lang="zh-CN" altLang="en-US" sz="2400" dirty="0">
                <a:ea typeface="宋体" panose="02010600030101010101" pitchFamily="2" charset="-122"/>
              </a:rPr>
              <a:t>类和</a:t>
            </a:r>
            <a:r>
              <a:rPr lang="en-US" altLang="zh-CN" sz="2400" dirty="0" err="1">
                <a:ea typeface="宋体" panose="02010600030101010101" pitchFamily="2" charset="-122"/>
              </a:rPr>
              <a:t>datedelta</a:t>
            </a:r>
            <a:r>
              <a:rPr lang="zh-CN" altLang="en-US" sz="2400" dirty="0">
                <a:ea typeface="宋体" panose="02010600030101010101" pitchFamily="2" charset="-122"/>
              </a:rPr>
              <a:t>类的使用方法、构造函数、常用字段以及其他常用方法。</a:t>
            </a:r>
            <a:endParaRPr lang="en-US" sz="2000" dirty="0">
              <a:ea typeface="宋体" panose="02010600030101010101" pitchFamily="2" charset="-122"/>
            </a:endParaRPr>
          </a:p>
        </p:txBody>
      </p:sp>
    </p:spTree>
    <p:extLst>
      <p:ext uri="{BB962C8B-B14F-4D97-AF65-F5344CB8AC3E}">
        <p14:creationId xmlns:p14="http://schemas.microsoft.com/office/powerpoint/2010/main" val="78426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date</a:t>
            </a:r>
            <a:r>
              <a:rPr lang="zh-CN" altLang="en-US" dirty="0"/>
              <a:t>类</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a:lnSpc>
                <a:spcPct val="100000"/>
              </a:lnSpc>
            </a:pPr>
            <a:r>
              <a:rPr lang="en-US" altLang="zh-CN" sz="2800" dirty="0">
                <a:ea typeface="宋体" panose="02010600030101010101" pitchFamily="2" charset="-122"/>
              </a:rPr>
              <a:t>date</a:t>
            </a:r>
            <a:r>
              <a:rPr lang="zh-CN" altLang="en-US" sz="2800" dirty="0">
                <a:ea typeface="宋体" panose="02010600030101010101" pitchFamily="2" charset="-122"/>
              </a:rPr>
              <a:t>对象表示在理想化的日历中的一个日期，包括年、月、日。</a:t>
            </a:r>
            <a:endParaRPr lang="en-US" altLang="zh-CN" sz="2800" dirty="0">
              <a:ea typeface="宋体" panose="02010600030101010101" pitchFamily="2" charset="-122"/>
            </a:endParaRPr>
          </a:p>
          <a:p>
            <a:pPr lvl="1">
              <a:lnSpc>
                <a:spcPct val="100000"/>
              </a:lnSpc>
            </a:pPr>
            <a:r>
              <a:rPr lang="zh-CN" altLang="en-US" sz="2400" dirty="0">
                <a:ea typeface="宋体" panose="02010600030101010101" pitchFamily="2" charset="-122"/>
              </a:rPr>
              <a:t>导入类：</a:t>
            </a:r>
            <a:r>
              <a:rPr lang="en-US" altLang="zh-CN" sz="2400" b="1" dirty="0">
                <a:ea typeface="宋体" panose="02010600030101010101" pitchFamily="2" charset="-122"/>
              </a:rPr>
              <a:t>from </a:t>
            </a:r>
            <a:r>
              <a:rPr lang="en-US" altLang="zh-CN" sz="2400" b="1" dirty="0" err="1">
                <a:ea typeface="宋体" panose="02010600030101010101" pitchFamily="2" charset="-122"/>
              </a:rPr>
              <a:t>datetime</a:t>
            </a:r>
            <a:r>
              <a:rPr lang="en-US" altLang="zh-CN" sz="2400" b="1" dirty="0">
                <a:ea typeface="宋体" panose="02010600030101010101" pitchFamily="2" charset="-122"/>
              </a:rPr>
              <a:t> import date</a:t>
            </a:r>
          </a:p>
          <a:p>
            <a:pPr lvl="1">
              <a:lnSpc>
                <a:spcPct val="100000"/>
              </a:lnSpc>
            </a:pPr>
            <a:r>
              <a:rPr lang="zh-CN" altLang="en-US" sz="2400" dirty="0">
                <a:ea typeface="宋体" panose="02010600030101010101" pitchFamily="2" charset="-122"/>
              </a:rPr>
              <a:t>构造函数：</a:t>
            </a:r>
            <a:r>
              <a:rPr lang="en-US" altLang="zh-CN" sz="2400" b="1" dirty="0">
                <a:ea typeface="宋体" panose="02010600030101010101" pitchFamily="2" charset="-122"/>
              </a:rPr>
              <a:t>date(year, month, day)</a:t>
            </a:r>
          </a:p>
          <a:p>
            <a:pPr marL="914400" lvl="2" indent="0">
              <a:lnSpc>
                <a:spcPct val="100000"/>
              </a:lnSpc>
              <a:buNone/>
            </a:pPr>
            <a:r>
              <a:rPr lang="zh-CN" altLang="en-US" sz="2200" dirty="0">
                <a:ea typeface="宋体" panose="02010600030101010101" pitchFamily="2" charset="-122"/>
              </a:rPr>
              <a:t>其中，所有字段都是必选的。字段取值可以是下面范围内的整数：</a:t>
            </a:r>
          </a:p>
          <a:p>
            <a:pPr marL="914400" lvl="2" indent="0">
              <a:lnSpc>
                <a:spcPct val="100000"/>
              </a:lnSpc>
              <a:buNone/>
            </a:pPr>
            <a:r>
              <a:rPr lang="en-US" altLang="zh-CN" sz="2200" dirty="0">
                <a:ea typeface="宋体" panose="02010600030101010101" pitchFamily="2" charset="-122"/>
              </a:rPr>
              <a:t>·1 = MINYEAR &lt;= year &lt;= MAXYAER = 9999</a:t>
            </a:r>
          </a:p>
          <a:p>
            <a:pPr marL="914400" lvl="2" indent="0">
              <a:lnSpc>
                <a:spcPct val="100000"/>
              </a:lnSpc>
              <a:buNone/>
            </a:pPr>
            <a:r>
              <a:rPr lang="en-US" altLang="zh-CN" sz="2200" dirty="0">
                <a:ea typeface="宋体" panose="02010600030101010101" pitchFamily="2" charset="-122"/>
              </a:rPr>
              <a:t>·1 &lt;= month &lt;= 12</a:t>
            </a:r>
          </a:p>
          <a:p>
            <a:pPr marL="914400" lvl="2" indent="0">
              <a:lnSpc>
                <a:spcPct val="100000"/>
              </a:lnSpc>
              <a:buNone/>
            </a:pPr>
            <a:r>
              <a:rPr lang="en-US" altLang="zh-CN" sz="2200" dirty="0">
                <a:ea typeface="宋体" panose="02010600030101010101" pitchFamily="2" charset="-122"/>
              </a:rPr>
              <a:t>·1 &lt;= day &lt;= </a:t>
            </a:r>
            <a:r>
              <a:rPr lang="zh-CN" altLang="en-US" sz="2200" dirty="0">
                <a:ea typeface="宋体" panose="02010600030101010101" pitchFamily="2" charset="-122"/>
              </a:rPr>
              <a:t>给定年月对应的天数</a:t>
            </a:r>
            <a:endParaRPr lang="en-US" altLang="zh-CN" sz="2200" dirty="0">
              <a:ea typeface="宋体" panose="02010600030101010101" pitchFamily="2" charset="-122"/>
            </a:endParaRPr>
          </a:p>
          <a:p>
            <a:pPr marL="914400" lvl="2" indent="0">
              <a:lnSpc>
                <a:spcPct val="100000"/>
              </a:lnSpc>
              <a:buNone/>
            </a:pPr>
            <a:endParaRPr lang="en-US" altLang="zh-CN" sz="2200" dirty="0">
              <a:ea typeface="宋体" panose="02010600030101010101" pitchFamily="2" charset="-122"/>
            </a:endParaRPr>
          </a:p>
        </p:txBody>
      </p:sp>
    </p:spTree>
    <p:extLst>
      <p:ext uri="{BB962C8B-B14F-4D97-AF65-F5344CB8AC3E}">
        <p14:creationId xmlns:p14="http://schemas.microsoft.com/office/powerpoint/2010/main" val="31176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date</a:t>
            </a:r>
            <a:r>
              <a:rPr lang="zh-CN" altLang="en-US" dirty="0"/>
              <a:t>类</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lvl="1">
              <a:lnSpc>
                <a:spcPct val="100000"/>
              </a:lnSpc>
            </a:pPr>
            <a:r>
              <a:rPr lang="zh-CN" altLang="en-US" sz="2400" dirty="0">
                <a:latin typeface="宋体" panose="02010600030101010101" pitchFamily="2" charset="-122"/>
                <a:ea typeface="宋体" panose="02010600030101010101" pitchFamily="2" charset="-122"/>
              </a:rPr>
              <a:t>类字段与对象字段</a:t>
            </a:r>
            <a:endParaRPr lang="en-US" altLang="zh-CN" sz="2400" dirty="0">
              <a:latin typeface="宋体" panose="02010600030101010101" pitchFamily="2" charset="-122"/>
              <a:ea typeface="宋体" panose="02010600030101010101" pitchFamily="2" charset="-122"/>
            </a:endParaRPr>
          </a:p>
          <a:p>
            <a:pPr lvl="1">
              <a:lnSpc>
                <a:spcPct val="100000"/>
              </a:lnSpc>
            </a:pPr>
            <a:endParaRPr lang="en-US" altLang="zh-CN" sz="22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44710868"/>
              </p:ext>
            </p:extLst>
          </p:nvPr>
        </p:nvGraphicFramePr>
        <p:xfrm>
          <a:off x="1118726" y="2228008"/>
          <a:ext cx="9966856" cy="4135795"/>
        </p:xfrm>
        <a:graphic>
          <a:graphicData uri="http://schemas.openxmlformats.org/drawingml/2006/table">
            <a:tbl>
              <a:tblPr firstRow="1" firstCol="1" bandRow="1">
                <a:tableStyleId>{5C22544A-7EE6-4342-B048-85BDC9FD1C3A}</a:tableStyleId>
              </a:tblPr>
              <a:tblGrid>
                <a:gridCol w="1755103">
                  <a:extLst>
                    <a:ext uri="{9D8B030D-6E8A-4147-A177-3AD203B41FA5}">
                      <a16:colId xmlns:a16="http://schemas.microsoft.com/office/drawing/2014/main" val="119314365"/>
                    </a:ext>
                  </a:extLst>
                </a:gridCol>
                <a:gridCol w="2220685">
                  <a:extLst>
                    <a:ext uri="{9D8B030D-6E8A-4147-A177-3AD203B41FA5}">
                      <a16:colId xmlns:a16="http://schemas.microsoft.com/office/drawing/2014/main" val="3162037224"/>
                    </a:ext>
                  </a:extLst>
                </a:gridCol>
                <a:gridCol w="5991068">
                  <a:extLst>
                    <a:ext uri="{9D8B030D-6E8A-4147-A177-3AD203B41FA5}">
                      <a16:colId xmlns:a16="http://schemas.microsoft.com/office/drawing/2014/main" val="1082344009"/>
                    </a:ext>
                  </a:extLst>
                </a:gridCol>
              </a:tblGrid>
              <a:tr h="567443">
                <a:tc gridSpan="2">
                  <a:txBody>
                    <a:bodyPr/>
                    <a:lstStyle/>
                    <a:p>
                      <a:pPr algn="ctr">
                        <a:lnSpc>
                          <a:spcPts val="1900"/>
                        </a:lnSpc>
                        <a:spcAft>
                          <a:spcPts val="0"/>
                        </a:spcAft>
                      </a:pPr>
                      <a:r>
                        <a:rPr lang="zh-CN" sz="1600" kern="100">
                          <a:effectLst/>
                        </a:rPr>
                        <a:t>字段</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hMerge="1">
                  <a:txBody>
                    <a:bodyPr/>
                    <a:lstStyle/>
                    <a:p>
                      <a:endParaRPr lang="zh-CN" altLang="en-US"/>
                    </a:p>
                  </a:txBody>
                  <a:tcPr/>
                </a:tc>
                <a:tc>
                  <a:txBody>
                    <a:bodyPr/>
                    <a:lstStyle/>
                    <a:p>
                      <a:pPr algn="ctr">
                        <a:lnSpc>
                          <a:spcPts val="1900"/>
                        </a:lnSpc>
                        <a:spcAft>
                          <a:spcPts val="0"/>
                        </a:spcAft>
                      </a:pPr>
                      <a:r>
                        <a:rPr lang="zh-CN" sz="1600" kern="100">
                          <a:effectLst/>
                        </a:rPr>
                        <a:t>说明</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extLst>
                  <a:ext uri="{0D108BD9-81ED-4DB2-BD59-A6C34878D82A}">
                    <a16:rowId xmlns:a16="http://schemas.microsoft.com/office/drawing/2014/main" val="867340884"/>
                  </a:ext>
                </a:extLst>
              </a:tr>
              <a:tr h="535253">
                <a:tc rowSpan="3">
                  <a:txBody>
                    <a:bodyPr/>
                    <a:lstStyle/>
                    <a:p>
                      <a:pPr algn="ctr">
                        <a:lnSpc>
                          <a:spcPts val="1900"/>
                        </a:lnSpc>
                        <a:spcAft>
                          <a:spcPts val="0"/>
                        </a:spcAft>
                      </a:pPr>
                      <a:r>
                        <a:rPr lang="zh-CN" sz="1600" kern="100">
                          <a:effectLst/>
                        </a:rPr>
                        <a:t>类字段</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en-US" sz="1800" kern="100">
                          <a:effectLst/>
                        </a:rPr>
                        <a:t>date.min</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zh-CN" sz="1800" kern="100">
                          <a:effectLst/>
                        </a:rPr>
                        <a:t>最小的日期</a:t>
                      </a:r>
                      <a:r>
                        <a:rPr lang="en-US" sz="1800" kern="100">
                          <a:effectLst/>
                        </a:rPr>
                        <a:t>date(MINYEAR,1,1)</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extLst>
                  <a:ext uri="{0D108BD9-81ED-4DB2-BD59-A6C34878D82A}">
                    <a16:rowId xmlns:a16="http://schemas.microsoft.com/office/drawing/2014/main" val="3704622341"/>
                  </a:ext>
                </a:extLst>
              </a:tr>
              <a:tr h="535253">
                <a:tc vMerge="1">
                  <a:txBody>
                    <a:bodyPr/>
                    <a:lstStyle/>
                    <a:p>
                      <a:endParaRPr lang="zh-CN" altLang="en-US"/>
                    </a:p>
                  </a:txBody>
                  <a:tcPr/>
                </a:tc>
                <a:tc>
                  <a:txBody>
                    <a:bodyPr/>
                    <a:lstStyle/>
                    <a:p>
                      <a:pPr algn="ctr">
                        <a:lnSpc>
                          <a:spcPts val="1900"/>
                        </a:lnSpc>
                        <a:spcAft>
                          <a:spcPts val="0"/>
                        </a:spcAft>
                      </a:pPr>
                      <a:r>
                        <a:rPr lang="en-US" sz="1800" kern="100" dirty="0" err="1">
                          <a:effectLst/>
                        </a:rPr>
                        <a:t>date.max</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zh-CN" sz="1800" kern="100">
                          <a:effectLst/>
                        </a:rPr>
                        <a:t>最大的日期</a:t>
                      </a:r>
                      <a:r>
                        <a:rPr lang="en-US" sz="1800" kern="100">
                          <a:effectLst/>
                        </a:rPr>
                        <a:t>date(MAXYEAR,12,31)</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extLst>
                  <a:ext uri="{0D108BD9-81ED-4DB2-BD59-A6C34878D82A}">
                    <a16:rowId xmlns:a16="http://schemas.microsoft.com/office/drawing/2014/main" val="1200659429"/>
                  </a:ext>
                </a:extLst>
              </a:tr>
              <a:tr h="535253">
                <a:tc vMerge="1">
                  <a:txBody>
                    <a:bodyPr/>
                    <a:lstStyle/>
                    <a:p>
                      <a:endParaRPr lang="zh-CN" altLang="en-US"/>
                    </a:p>
                  </a:txBody>
                  <a:tcPr/>
                </a:tc>
                <a:tc>
                  <a:txBody>
                    <a:bodyPr/>
                    <a:lstStyle/>
                    <a:p>
                      <a:pPr algn="ctr">
                        <a:lnSpc>
                          <a:spcPts val="1900"/>
                        </a:lnSpc>
                        <a:spcAft>
                          <a:spcPts val="0"/>
                        </a:spcAft>
                      </a:pPr>
                      <a:r>
                        <a:rPr lang="en-US" sz="1800" kern="100">
                          <a:effectLst/>
                        </a:rPr>
                        <a:t>date.resolution</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zh-CN" sz="1800" kern="100">
                          <a:effectLst/>
                        </a:rPr>
                        <a:t>两个</a:t>
                      </a:r>
                      <a:r>
                        <a:rPr lang="en-US" sz="1800" kern="100">
                          <a:effectLst/>
                        </a:rPr>
                        <a:t>date</a:t>
                      </a:r>
                      <a:r>
                        <a:rPr lang="zh-CN" sz="1800" kern="100">
                          <a:effectLst/>
                        </a:rPr>
                        <a:t>对象的最小间隔，即一天</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extLst>
                  <a:ext uri="{0D108BD9-81ED-4DB2-BD59-A6C34878D82A}">
                    <a16:rowId xmlns:a16="http://schemas.microsoft.com/office/drawing/2014/main" val="4418529"/>
                  </a:ext>
                </a:extLst>
              </a:tr>
              <a:tr h="713670">
                <a:tc rowSpan="3">
                  <a:txBody>
                    <a:bodyPr/>
                    <a:lstStyle/>
                    <a:p>
                      <a:pPr algn="ctr">
                        <a:lnSpc>
                          <a:spcPts val="1900"/>
                        </a:lnSpc>
                        <a:spcAft>
                          <a:spcPts val="0"/>
                        </a:spcAft>
                      </a:pPr>
                      <a:r>
                        <a:rPr lang="zh-CN" sz="1600" kern="100">
                          <a:effectLst/>
                        </a:rPr>
                        <a:t>只读的对象字段</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en-US" sz="1800" kern="100">
                          <a:effectLst/>
                        </a:rPr>
                        <a:t>date.year</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en-US" sz="1800" kern="100">
                          <a:effectLst/>
                        </a:rPr>
                        <a:t>date</a:t>
                      </a:r>
                      <a:r>
                        <a:rPr lang="zh-CN" sz="1800" kern="100">
                          <a:effectLst/>
                        </a:rPr>
                        <a:t>对象的</a:t>
                      </a:r>
                      <a:r>
                        <a:rPr lang="en-US" sz="1800" kern="100">
                          <a:effectLst/>
                        </a:rPr>
                        <a:t>year</a:t>
                      </a:r>
                      <a:r>
                        <a:rPr lang="zh-CN" sz="1800" kern="100">
                          <a:effectLst/>
                        </a:rPr>
                        <a:t>字段值，在</a:t>
                      </a:r>
                      <a:r>
                        <a:rPr lang="en-US" sz="1800" kern="100">
                          <a:effectLst/>
                        </a:rPr>
                        <a:t>MINYEAR</a:t>
                      </a:r>
                      <a:r>
                        <a:rPr lang="zh-CN" sz="1800" kern="100">
                          <a:effectLst/>
                        </a:rPr>
                        <a:t>和</a:t>
                      </a:r>
                      <a:r>
                        <a:rPr lang="en-US" sz="1800" kern="100">
                          <a:effectLst/>
                        </a:rPr>
                        <a:t>MAXYEAR</a:t>
                      </a:r>
                      <a:r>
                        <a:rPr lang="zh-CN" sz="18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extLst>
                  <a:ext uri="{0D108BD9-81ED-4DB2-BD59-A6C34878D82A}">
                    <a16:rowId xmlns:a16="http://schemas.microsoft.com/office/drawing/2014/main" val="630724009"/>
                  </a:ext>
                </a:extLst>
              </a:tr>
              <a:tr h="535253">
                <a:tc vMerge="1">
                  <a:txBody>
                    <a:bodyPr/>
                    <a:lstStyle/>
                    <a:p>
                      <a:endParaRPr lang="zh-CN" altLang="en-US"/>
                    </a:p>
                  </a:txBody>
                  <a:tcPr/>
                </a:tc>
                <a:tc>
                  <a:txBody>
                    <a:bodyPr/>
                    <a:lstStyle/>
                    <a:p>
                      <a:pPr algn="ctr">
                        <a:lnSpc>
                          <a:spcPts val="1900"/>
                        </a:lnSpc>
                        <a:spcAft>
                          <a:spcPts val="0"/>
                        </a:spcAft>
                      </a:pPr>
                      <a:r>
                        <a:rPr lang="en-US" sz="1800" kern="100">
                          <a:effectLst/>
                        </a:rPr>
                        <a:t>date.month</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en-US" sz="1800" kern="100">
                          <a:effectLst/>
                        </a:rPr>
                        <a:t>date</a:t>
                      </a:r>
                      <a:r>
                        <a:rPr lang="zh-CN" sz="1800" kern="100">
                          <a:effectLst/>
                        </a:rPr>
                        <a:t>对象的</a:t>
                      </a:r>
                      <a:r>
                        <a:rPr lang="en-US" sz="1800" kern="100">
                          <a:effectLst/>
                        </a:rPr>
                        <a:t>month</a:t>
                      </a:r>
                      <a:r>
                        <a:rPr lang="zh-CN" sz="1800" kern="100">
                          <a:effectLst/>
                        </a:rPr>
                        <a:t>字段值，在</a:t>
                      </a:r>
                      <a:r>
                        <a:rPr lang="en-US" sz="1800" kern="100">
                          <a:effectLst/>
                        </a:rPr>
                        <a:t>1~12</a:t>
                      </a:r>
                      <a:r>
                        <a:rPr lang="zh-CN" sz="18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extLst>
                  <a:ext uri="{0D108BD9-81ED-4DB2-BD59-A6C34878D82A}">
                    <a16:rowId xmlns:a16="http://schemas.microsoft.com/office/drawing/2014/main" val="1045438358"/>
                  </a:ext>
                </a:extLst>
              </a:tr>
              <a:tr h="713670">
                <a:tc vMerge="1">
                  <a:txBody>
                    <a:bodyPr/>
                    <a:lstStyle/>
                    <a:p>
                      <a:endParaRPr lang="zh-CN" altLang="en-US"/>
                    </a:p>
                  </a:txBody>
                  <a:tcPr/>
                </a:tc>
                <a:tc>
                  <a:txBody>
                    <a:bodyPr/>
                    <a:lstStyle/>
                    <a:p>
                      <a:pPr algn="ctr">
                        <a:lnSpc>
                          <a:spcPts val="1900"/>
                        </a:lnSpc>
                        <a:spcAft>
                          <a:spcPts val="0"/>
                        </a:spcAft>
                      </a:pPr>
                      <a:r>
                        <a:rPr lang="en-US" sz="1800" kern="100">
                          <a:effectLst/>
                        </a:rPr>
                        <a:t>date.day</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tc>
                  <a:txBody>
                    <a:bodyPr/>
                    <a:lstStyle/>
                    <a:p>
                      <a:pPr algn="ctr">
                        <a:lnSpc>
                          <a:spcPts val="1900"/>
                        </a:lnSpc>
                        <a:spcAft>
                          <a:spcPts val="0"/>
                        </a:spcAft>
                      </a:pPr>
                      <a:r>
                        <a:rPr lang="en-US" sz="1800" kern="100" dirty="0">
                          <a:effectLst/>
                        </a:rPr>
                        <a:t>date</a:t>
                      </a:r>
                      <a:r>
                        <a:rPr lang="zh-CN" sz="1800" kern="100" dirty="0">
                          <a:effectLst/>
                        </a:rPr>
                        <a:t>对象的</a:t>
                      </a:r>
                      <a:r>
                        <a:rPr lang="en-US" sz="1800" kern="100" dirty="0">
                          <a:effectLst/>
                        </a:rPr>
                        <a:t>day</a:t>
                      </a:r>
                      <a:r>
                        <a:rPr lang="zh-CN" sz="1800" kern="100" dirty="0">
                          <a:effectLst/>
                        </a:rPr>
                        <a:t>字段值，介于</a:t>
                      </a:r>
                      <a:r>
                        <a:rPr lang="en-US" sz="1800" kern="100" dirty="0">
                          <a:effectLst/>
                        </a:rPr>
                        <a:t>1</a:t>
                      </a:r>
                      <a:r>
                        <a:rPr lang="zh-CN" sz="1800" kern="100" dirty="0">
                          <a:effectLst/>
                        </a:rPr>
                        <a:t>到指定年月的天数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390" marR="68390" marT="0" marB="0" anchor="ctr"/>
                </a:tc>
                <a:extLst>
                  <a:ext uri="{0D108BD9-81ED-4DB2-BD59-A6C34878D82A}">
                    <a16:rowId xmlns:a16="http://schemas.microsoft.com/office/drawing/2014/main" val="2017958114"/>
                  </a:ext>
                </a:extLst>
              </a:tr>
            </a:tbl>
          </a:graphicData>
        </a:graphic>
      </p:graphicFrame>
    </p:spTree>
    <p:extLst>
      <p:ext uri="{BB962C8B-B14F-4D97-AF65-F5344CB8AC3E}">
        <p14:creationId xmlns:p14="http://schemas.microsoft.com/office/powerpoint/2010/main" val="9584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date</a:t>
            </a:r>
            <a:r>
              <a:rPr lang="zh-CN" altLang="en-US" dirty="0"/>
              <a:t>类</a:t>
            </a:r>
            <a:endParaRPr lang="en-US" dirty="0"/>
          </a:p>
        </p:txBody>
      </p:sp>
      <p:sp>
        <p:nvSpPr>
          <p:cNvPr id="14" name="Content Placeholder 13"/>
          <p:cNvSpPr>
            <a:spLocks noGrp="1"/>
          </p:cNvSpPr>
          <p:nvPr>
            <p:ph idx="1"/>
          </p:nvPr>
        </p:nvSpPr>
        <p:spPr>
          <a:xfrm>
            <a:off x="1104900" y="1600200"/>
            <a:ext cx="10588336" cy="4572000"/>
          </a:xfrm>
        </p:spPr>
        <p:txBody>
          <a:bodyPr>
            <a:normAutofit/>
          </a:bodyPr>
          <a:lstStyle/>
          <a:p>
            <a:pPr lvl="1">
              <a:lnSpc>
                <a:spcPct val="100000"/>
              </a:lnSpc>
            </a:pPr>
            <a:r>
              <a:rPr lang="zh-CN" altLang="en-US" sz="2400" dirty="0">
                <a:latin typeface="宋体" panose="02010600030101010101" pitchFamily="2" charset="-122"/>
                <a:ea typeface="宋体" panose="02010600030101010101" pitchFamily="2" charset="-122"/>
              </a:rPr>
              <a:t>常用方法</a:t>
            </a:r>
            <a:endParaRPr lang="en-US" altLang="zh-CN" sz="2200" dirty="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56948441"/>
              </p:ext>
            </p:extLst>
          </p:nvPr>
        </p:nvGraphicFramePr>
        <p:xfrm>
          <a:off x="1104900" y="2214919"/>
          <a:ext cx="10429601" cy="3957281"/>
        </p:xfrm>
        <a:graphic>
          <a:graphicData uri="http://schemas.openxmlformats.org/drawingml/2006/table">
            <a:tbl>
              <a:tblPr firstRow="1" firstCol="1" bandRow="1">
                <a:tableStyleId>{5C22544A-7EE6-4342-B048-85BDC9FD1C3A}</a:tableStyleId>
              </a:tblPr>
              <a:tblGrid>
                <a:gridCol w="1755865">
                  <a:extLst>
                    <a:ext uri="{9D8B030D-6E8A-4147-A177-3AD203B41FA5}">
                      <a16:colId xmlns:a16="http://schemas.microsoft.com/office/drawing/2014/main" val="2674000274"/>
                    </a:ext>
                  </a:extLst>
                </a:gridCol>
                <a:gridCol w="4101737">
                  <a:extLst>
                    <a:ext uri="{9D8B030D-6E8A-4147-A177-3AD203B41FA5}">
                      <a16:colId xmlns:a16="http://schemas.microsoft.com/office/drawing/2014/main" val="892091492"/>
                    </a:ext>
                  </a:extLst>
                </a:gridCol>
                <a:gridCol w="4571999">
                  <a:extLst>
                    <a:ext uri="{9D8B030D-6E8A-4147-A177-3AD203B41FA5}">
                      <a16:colId xmlns:a16="http://schemas.microsoft.com/office/drawing/2014/main" val="4220786204"/>
                    </a:ext>
                  </a:extLst>
                </a:gridCol>
              </a:tblGrid>
              <a:tr h="444135">
                <a:tc gridSpan="2">
                  <a:txBody>
                    <a:bodyPr/>
                    <a:lstStyle/>
                    <a:p>
                      <a:pPr algn="ctr">
                        <a:lnSpc>
                          <a:spcPts val="1900"/>
                        </a:lnSpc>
                        <a:spcAft>
                          <a:spcPts val="0"/>
                        </a:spcAft>
                      </a:pPr>
                      <a:r>
                        <a:rPr lang="zh-CN" sz="1600" kern="100">
                          <a:effectLst/>
                        </a:rPr>
                        <a:t>方法</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lnSpc>
                          <a:spcPts val="1900"/>
                        </a:lnSpc>
                        <a:spcAft>
                          <a:spcPts val="0"/>
                        </a:spcAft>
                      </a:pPr>
                      <a:r>
                        <a:rPr lang="zh-CN" sz="1600" kern="100" dirty="0">
                          <a:effectLst/>
                        </a:rPr>
                        <a:t>说明</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44830874"/>
                  </a:ext>
                </a:extLst>
              </a:tr>
              <a:tr h="476784">
                <a:tc gridSpan="2">
                  <a:txBody>
                    <a:bodyPr/>
                    <a:lstStyle/>
                    <a:p>
                      <a:pPr algn="ctr">
                        <a:lnSpc>
                          <a:spcPts val="1900"/>
                        </a:lnSpc>
                        <a:spcAft>
                          <a:spcPts val="0"/>
                        </a:spcAft>
                      </a:pPr>
                      <a:r>
                        <a:rPr lang="zh-CN" sz="1600" kern="100">
                          <a:effectLst/>
                        </a:rPr>
                        <a:t>类方法：   </a:t>
                      </a:r>
                      <a:r>
                        <a:rPr lang="en-US" sz="1600" kern="100">
                          <a:effectLst/>
                        </a:rPr>
                        <a:t>datetime.date.today()</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lnSpc>
                          <a:spcPts val="1900"/>
                        </a:lnSpc>
                        <a:spcAft>
                          <a:spcPts val="0"/>
                        </a:spcAft>
                      </a:pPr>
                      <a:r>
                        <a:rPr lang="zh-CN" sz="1600" kern="100">
                          <a:effectLst/>
                        </a:rPr>
                        <a:t>返回当地的当前日期</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5901545"/>
                  </a:ext>
                </a:extLst>
              </a:tr>
              <a:tr h="878456">
                <a:tc rowSpan="5">
                  <a:txBody>
                    <a:bodyPr/>
                    <a:lstStyle/>
                    <a:p>
                      <a:pPr algn="ctr">
                        <a:lnSpc>
                          <a:spcPts val="1900"/>
                        </a:lnSpc>
                        <a:spcAft>
                          <a:spcPts val="0"/>
                        </a:spcAft>
                      </a:pPr>
                      <a:r>
                        <a:rPr lang="zh-CN" sz="1600" kern="100">
                          <a:effectLst/>
                        </a:rPr>
                        <a:t>对象方法</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800" kern="100" dirty="0" err="1">
                          <a:effectLst/>
                        </a:rPr>
                        <a:t>date.replace</a:t>
                      </a:r>
                      <a:r>
                        <a:rPr lang="en-US" sz="1800" kern="100" dirty="0">
                          <a:effectLst/>
                        </a:rPr>
                        <a:t>(year=</a:t>
                      </a:r>
                      <a:r>
                        <a:rPr lang="en-US" sz="1800" kern="100" dirty="0" err="1">
                          <a:effectLst/>
                        </a:rPr>
                        <a:t>self.year</a:t>
                      </a:r>
                      <a:r>
                        <a:rPr lang="en-US" sz="1800" kern="100" dirty="0">
                          <a:effectLst/>
                        </a:rPr>
                        <a:t>,</a:t>
                      </a:r>
                      <a:endParaRPr lang="zh-CN" sz="2400" kern="100" dirty="0">
                        <a:effectLst/>
                      </a:endParaRPr>
                    </a:p>
                    <a:p>
                      <a:pPr algn="ctr">
                        <a:lnSpc>
                          <a:spcPts val="1900"/>
                        </a:lnSpc>
                        <a:spcAft>
                          <a:spcPts val="0"/>
                        </a:spcAft>
                      </a:pPr>
                      <a:r>
                        <a:rPr lang="en-US" sz="1800" kern="100" dirty="0">
                          <a:effectLst/>
                        </a:rPr>
                        <a:t>month=</a:t>
                      </a:r>
                      <a:r>
                        <a:rPr lang="en-US" sz="1800" kern="100" dirty="0" err="1">
                          <a:effectLst/>
                        </a:rPr>
                        <a:t>self.month,day</a:t>
                      </a:r>
                      <a:r>
                        <a:rPr lang="en-US" sz="1800" kern="100" dirty="0">
                          <a:effectLst/>
                        </a:rPr>
                        <a:t>=</a:t>
                      </a:r>
                      <a:r>
                        <a:rPr lang="en-US" sz="1800" kern="100" dirty="0" err="1">
                          <a:effectLst/>
                        </a:rPr>
                        <a:t>self.day</a:t>
                      </a:r>
                      <a:r>
                        <a:rPr lang="en-US" sz="1800" kern="100" dirty="0">
                          <a:effectLst/>
                        </a:rPr>
                        <a:t>)</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800" kern="100" dirty="0">
                          <a:effectLst/>
                        </a:rPr>
                        <a:t>生成一个新的</a:t>
                      </a:r>
                      <a:r>
                        <a:rPr lang="en-US" sz="1800" kern="100" dirty="0">
                          <a:effectLst/>
                        </a:rPr>
                        <a:t>date</a:t>
                      </a:r>
                      <a:r>
                        <a:rPr lang="zh-CN" sz="1800" kern="100" dirty="0">
                          <a:effectLst/>
                        </a:rPr>
                        <a:t>对象，用字段的值取代原有字段值，原</a:t>
                      </a:r>
                      <a:r>
                        <a:rPr lang="en-US" sz="1800" kern="100" dirty="0">
                          <a:effectLst/>
                        </a:rPr>
                        <a:t>date</a:t>
                      </a:r>
                      <a:r>
                        <a:rPr lang="zh-CN" sz="1800" kern="100" dirty="0">
                          <a:effectLst/>
                        </a:rPr>
                        <a:t>对象不变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7889562"/>
                  </a:ext>
                </a:extLst>
              </a:tr>
              <a:tr h="398425">
                <a:tc vMerge="1">
                  <a:txBody>
                    <a:bodyPr/>
                    <a:lstStyle/>
                    <a:p>
                      <a:endParaRPr lang="zh-CN" altLang="en-US"/>
                    </a:p>
                  </a:txBody>
                  <a:tcPr/>
                </a:tc>
                <a:tc>
                  <a:txBody>
                    <a:bodyPr/>
                    <a:lstStyle/>
                    <a:p>
                      <a:pPr algn="ctr">
                        <a:lnSpc>
                          <a:spcPts val="1900"/>
                        </a:lnSpc>
                        <a:spcAft>
                          <a:spcPts val="0"/>
                        </a:spcAft>
                      </a:pPr>
                      <a:r>
                        <a:rPr lang="en-US" sz="1800" kern="100">
                          <a:effectLst/>
                        </a:rPr>
                        <a:t>date.timetuple()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800" kern="100">
                          <a:effectLst/>
                        </a:rPr>
                        <a:t>将</a:t>
                      </a:r>
                      <a:r>
                        <a:rPr lang="en-US" sz="1800" kern="100">
                          <a:effectLst/>
                        </a:rPr>
                        <a:t>date</a:t>
                      </a:r>
                      <a:r>
                        <a:rPr lang="zh-CN" sz="1800" kern="100">
                          <a:effectLst/>
                        </a:rPr>
                        <a:t>对象转换为</a:t>
                      </a:r>
                      <a:r>
                        <a:rPr lang="en-US" sz="1800" kern="100">
                          <a:effectLst/>
                        </a:rPr>
                        <a:t>struct_time</a:t>
                      </a:r>
                      <a:r>
                        <a:rPr lang="zh-CN" sz="1800" kern="100">
                          <a:effectLst/>
                        </a:rPr>
                        <a:t>对象</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6879565"/>
                  </a:ext>
                </a:extLst>
              </a:tr>
              <a:tr h="398425">
                <a:tc vMerge="1">
                  <a:txBody>
                    <a:bodyPr/>
                    <a:lstStyle/>
                    <a:p>
                      <a:endParaRPr lang="zh-CN" altLang="en-US"/>
                    </a:p>
                  </a:txBody>
                  <a:tcPr/>
                </a:tc>
                <a:tc>
                  <a:txBody>
                    <a:bodyPr/>
                    <a:lstStyle/>
                    <a:p>
                      <a:pPr algn="ctr">
                        <a:lnSpc>
                          <a:spcPts val="1900"/>
                        </a:lnSpc>
                        <a:spcAft>
                          <a:spcPts val="0"/>
                        </a:spcAft>
                      </a:pPr>
                      <a:r>
                        <a:rPr lang="en-US" sz="1800" kern="100">
                          <a:effectLst/>
                        </a:rPr>
                        <a:t>date.weekday()</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800" kern="100">
                          <a:effectLst/>
                        </a:rPr>
                        <a:t>返回一个代表</a:t>
                      </a:r>
                      <a:r>
                        <a:rPr lang="en-US" sz="1800" kern="100">
                          <a:effectLst/>
                        </a:rPr>
                        <a:t>date</a:t>
                      </a:r>
                      <a:r>
                        <a:rPr lang="zh-CN" sz="1800" kern="100">
                          <a:effectLst/>
                        </a:rPr>
                        <a:t>对象星期几的整数，星期一为</a:t>
                      </a:r>
                      <a:r>
                        <a:rPr lang="en-US" sz="1800" kern="100">
                          <a:effectLst/>
                        </a:rPr>
                        <a:t>0</a:t>
                      </a:r>
                      <a:r>
                        <a:rPr lang="zh-CN" sz="1800" kern="100">
                          <a:effectLst/>
                        </a:rPr>
                        <a:t>，星期天为</a:t>
                      </a:r>
                      <a:r>
                        <a:rPr lang="en-US" sz="1800" kern="100">
                          <a:effectLst/>
                        </a:rPr>
                        <a:t>6</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0827362"/>
                  </a:ext>
                </a:extLst>
              </a:tr>
              <a:tr h="398425">
                <a:tc vMerge="1">
                  <a:txBody>
                    <a:bodyPr/>
                    <a:lstStyle/>
                    <a:p>
                      <a:endParaRPr lang="zh-CN" altLang="en-US"/>
                    </a:p>
                  </a:txBody>
                  <a:tcPr/>
                </a:tc>
                <a:tc>
                  <a:txBody>
                    <a:bodyPr/>
                    <a:lstStyle/>
                    <a:p>
                      <a:pPr algn="ctr">
                        <a:lnSpc>
                          <a:spcPts val="1900"/>
                        </a:lnSpc>
                        <a:spcAft>
                          <a:spcPts val="0"/>
                        </a:spcAft>
                      </a:pPr>
                      <a:r>
                        <a:rPr lang="en-US" sz="1800" kern="100">
                          <a:effectLst/>
                        </a:rPr>
                        <a:t>date.ctime()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800" kern="100">
                          <a:effectLst/>
                        </a:rPr>
                        <a:t>返回一个表示当前</a:t>
                      </a:r>
                      <a:r>
                        <a:rPr lang="en-US" sz="1800" kern="100">
                          <a:effectLst/>
                        </a:rPr>
                        <a:t>date</a:t>
                      </a:r>
                      <a:r>
                        <a:rPr lang="zh-CN" sz="1800" kern="100">
                          <a:effectLst/>
                        </a:rPr>
                        <a:t>对象的时间字符串</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6764004"/>
                  </a:ext>
                </a:extLst>
              </a:tr>
              <a:tr h="878456">
                <a:tc vMerge="1">
                  <a:txBody>
                    <a:bodyPr/>
                    <a:lstStyle/>
                    <a:p>
                      <a:endParaRPr lang="zh-CN" altLang="en-US"/>
                    </a:p>
                  </a:txBody>
                  <a:tcPr/>
                </a:tc>
                <a:tc>
                  <a:txBody>
                    <a:bodyPr/>
                    <a:lstStyle/>
                    <a:p>
                      <a:pPr algn="ctr">
                        <a:lnSpc>
                          <a:spcPts val="1900"/>
                        </a:lnSpc>
                        <a:spcAft>
                          <a:spcPts val="0"/>
                        </a:spcAft>
                      </a:pPr>
                      <a:r>
                        <a:rPr lang="en-US" sz="1800" kern="100">
                          <a:effectLst/>
                        </a:rPr>
                        <a:t>date.strftime(format)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800" kern="100" dirty="0">
                          <a:effectLst/>
                        </a:rPr>
                        <a:t>返回一个由</a:t>
                      </a:r>
                      <a:r>
                        <a:rPr lang="en-US" sz="1800" kern="100" dirty="0">
                          <a:effectLst/>
                        </a:rPr>
                        <a:t>format</a:t>
                      </a:r>
                      <a:r>
                        <a:rPr lang="zh-CN" sz="1800" kern="100" dirty="0">
                          <a:effectLst/>
                        </a:rPr>
                        <a:t>字段指定的代表当前</a:t>
                      </a:r>
                      <a:r>
                        <a:rPr lang="en-US" sz="1800" kern="100" dirty="0">
                          <a:effectLst/>
                        </a:rPr>
                        <a:t>date</a:t>
                      </a:r>
                      <a:r>
                        <a:rPr lang="zh-CN" sz="1800" kern="100" dirty="0">
                          <a:effectLst/>
                        </a:rPr>
                        <a:t>对象的字符串</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4562028"/>
                  </a:ext>
                </a:extLst>
              </a:tr>
            </a:tbl>
          </a:graphicData>
        </a:graphic>
      </p:graphicFrame>
    </p:spTree>
    <p:extLst>
      <p:ext uri="{BB962C8B-B14F-4D97-AF65-F5344CB8AC3E}">
        <p14:creationId xmlns:p14="http://schemas.microsoft.com/office/powerpoint/2010/main" val="68764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date</a:t>
            </a:r>
            <a:r>
              <a:rPr lang="zh-CN" altLang="en-US" dirty="0"/>
              <a:t>类</a:t>
            </a:r>
            <a:endParaRPr lang="en-US" dirty="0"/>
          </a:p>
        </p:txBody>
      </p:sp>
      <p:sp>
        <p:nvSpPr>
          <p:cNvPr id="14" name="Content Placeholder 13"/>
          <p:cNvSpPr>
            <a:spLocks noGrp="1"/>
          </p:cNvSpPr>
          <p:nvPr>
            <p:ph idx="1"/>
          </p:nvPr>
        </p:nvSpPr>
        <p:spPr>
          <a:xfrm>
            <a:off x="1104900" y="1436914"/>
            <a:ext cx="10588336" cy="5421086"/>
          </a:xfrm>
        </p:spPr>
        <p:txBody>
          <a:bodyPr>
            <a:noAutofit/>
          </a:bodyPr>
          <a:lstStyle/>
          <a:p>
            <a:pPr lvl="1">
              <a:lnSpc>
                <a:spcPct val="100000"/>
              </a:lnSpc>
            </a:pPr>
            <a:r>
              <a:rPr lang="zh-CN" altLang="en-US" sz="2000" dirty="0">
                <a:ea typeface="宋体" panose="02010600030101010101" pitchFamily="2" charset="-122"/>
              </a:rPr>
              <a:t>使用示例：获取当地的当前日期的</a:t>
            </a:r>
            <a:r>
              <a:rPr lang="en-US" altLang="zh-CN" sz="2000" dirty="0">
                <a:ea typeface="宋体" panose="02010600030101010101" pitchFamily="2" charset="-122"/>
              </a:rPr>
              <a:t>date</a:t>
            </a:r>
            <a:r>
              <a:rPr lang="zh-CN" altLang="en-US" sz="2000" dirty="0">
                <a:ea typeface="宋体" panose="02010600030101010101" pitchFamily="2" charset="-122"/>
              </a:rPr>
              <a:t>对象</a:t>
            </a:r>
            <a:r>
              <a:rPr lang="en-US" altLang="zh-CN" sz="2000" dirty="0">
                <a:ea typeface="宋体" panose="02010600030101010101" pitchFamily="2" charset="-122"/>
              </a:rPr>
              <a:t>d1</a:t>
            </a:r>
            <a:r>
              <a:rPr lang="zh-CN" altLang="en-US" sz="2000" dirty="0">
                <a:ea typeface="宋体" panose="02010600030101010101" pitchFamily="2" charset="-122"/>
              </a:rPr>
              <a:t>，并通过</a:t>
            </a:r>
            <a:r>
              <a:rPr lang="en-US" altLang="zh-CN" sz="2000" dirty="0">
                <a:ea typeface="宋体" panose="02010600030101010101" pitchFamily="2" charset="-122"/>
              </a:rPr>
              <a:t>replace</a:t>
            </a:r>
            <a:r>
              <a:rPr lang="zh-CN" altLang="en-US" sz="2000" dirty="0">
                <a:ea typeface="宋体" panose="02010600030101010101" pitchFamily="2" charset="-122"/>
              </a:rPr>
              <a:t>函数生成一个新的</a:t>
            </a:r>
            <a:r>
              <a:rPr lang="en-US" altLang="zh-CN" sz="2000" dirty="0">
                <a:ea typeface="宋体" panose="02010600030101010101" pitchFamily="2" charset="-122"/>
              </a:rPr>
              <a:t>date</a:t>
            </a:r>
            <a:r>
              <a:rPr lang="zh-CN" altLang="en-US" sz="2000" dirty="0">
                <a:ea typeface="宋体" panose="02010600030101010101" pitchFamily="2" charset="-122"/>
              </a:rPr>
              <a:t>对象</a:t>
            </a:r>
            <a:r>
              <a:rPr lang="en-US" altLang="zh-CN" sz="2000" dirty="0">
                <a:ea typeface="宋体" panose="02010600030101010101" pitchFamily="2" charset="-122"/>
              </a:rPr>
              <a:t>d2</a:t>
            </a:r>
            <a:r>
              <a:rPr lang="zh-CN" altLang="en-US" sz="2000" dirty="0">
                <a:ea typeface="宋体" panose="02010600030101010101" pitchFamily="2" charset="-122"/>
              </a:rPr>
              <a:t>，将日期替换为</a:t>
            </a:r>
            <a:r>
              <a:rPr lang="en-US" altLang="zh-CN" sz="2000" dirty="0">
                <a:ea typeface="宋体" panose="02010600030101010101" pitchFamily="2" charset="-122"/>
              </a:rPr>
              <a:t>2020</a:t>
            </a:r>
            <a:r>
              <a:rPr lang="zh-CN" altLang="en-US" sz="2000" dirty="0">
                <a:ea typeface="宋体" panose="02010600030101010101" pitchFamily="2" charset="-122"/>
              </a:rPr>
              <a:t>年</a:t>
            </a:r>
            <a:r>
              <a:rPr lang="en-US" altLang="zh-CN" sz="2000" dirty="0">
                <a:ea typeface="宋体" panose="02010600030101010101" pitchFamily="2" charset="-122"/>
              </a:rPr>
              <a:t>1</a:t>
            </a:r>
            <a:r>
              <a:rPr lang="zh-CN" altLang="en-US" sz="2000" dirty="0">
                <a:ea typeface="宋体" panose="02010600030101010101" pitchFamily="2" charset="-122"/>
              </a:rPr>
              <a:t>月</a:t>
            </a:r>
            <a:r>
              <a:rPr lang="en-US" altLang="zh-CN" sz="2000" dirty="0">
                <a:ea typeface="宋体" panose="02010600030101010101" pitchFamily="2" charset="-122"/>
              </a:rPr>
              <a:t>1</a:t>
            </a:r>
            <a:r>
              <a:rPr lang="zh-CN" altLang="en-US" sz="2000" dirty="0">
                <a:ea typeface="宋体" panose="02010600030101010101" pitchFamily="2" charset="-122"/>
              </a:rPr>
              <a:t>日，输出</a:t>
            </a:r>
            <a:r>
              <a:rPr lang="en-US" altLang="zh-CN" sz="2000" dirty="0">
                <a:ea typeface="宋体" panose="02010600030101010101" pitchFamily="2" charset="-122"/>
              </a:rPr>
              <a:t>d1</a:t>
            </a:r>
            <a:r>
              <a:rPr lang="zh-CN" altLang="en-US" sz="2000" dirty="0">
                <a:ea typeface="宋体" panose="02010600030101010101" pitchFamily="2" charset="-122"/>
              </a:rPr>
              <a:t>对应的时间元组及格式化日期字符串以及</a:t>
            </a:r>
            <a:r>
              <a:rPr lang="en-US" altLang="zh-CN" sz="2000" dirty="0">
                <a:ea typeface="宋体" panose="02010600030101010101" pitchFamily="2" charset="-122"/>
              </a:rPr>
              <a:t>d2</a:t>
            </a:r>
            <a:r>
              <a:rPr lang="zh-CN" altLang="en-US" sz="2000" dirty="0">
                <a:ea typeface="宋体" panose="02010600030101010101" pitchFamily="2" charset="-122"/>
              </a:rPr>
              <a:t>属于星期几的整数和日期字符串。</a:t>
            </a:r>
            <a:endParaRPr lang="en-US" altLang="zh-CN" sz="2000" dirty="0">
              <a:ea typeface="宋体" panose="02010600030101010101" pitchFamily="2" charset="-122"/>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2019-07-07  </a:t>
            </a: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2020-01-01  </a:t>
            </a:r>
          </a:p>
          <a:p>
            <a:pPr lvl="2">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2">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2">
              <a:lnSpc>
                <a:spcPct val="100000"/>
              </a:lnSpc>
            </a:pPr>
            <a:r>
              <a:rPr lang="en-US" altLang="zh-CN" sz="2000" dirty="0" err="1">
                <a:latin typeface="Consolas" panose="020B0609020204030204" pitchFamily="49" charset="0"/>
                <a:ea typeface="宋体" panose="02010600030101010101" pitchFamily="2" charset="-122"/>
                <a:cs typeface="Calibri" panose="020F0502020204030204" pitchFamily="34" charset="0"/>
              </a:rPr>
              <a:t>time.struct_time</a:t>
            </a:r>
            <a:r>
              <a:rPr lang="en-US" altLang="zh-CN" sz="2000" dirty="0">
                <a:latin typeface="Consolas" panose="020B0609020204030204" pitchFamily="49" charset="0"/>
                <a:ea typeface="宋体" panose="02010600030101010101" pitchFamily="2" charset="-122"/>
                <a:cs typeface="Calibri" panose="020F0502020204030204" pitchFamily="34" charset="0"/>
              </a:rPr>
              <a:t>(</a:t>
            </a:r>
            <a:r>
              <a:rPr lang="en-US" altLang="zh-CN" sz="2000" dirty="0" err="1">
                <a:latin typeface="Consolas" panose="020B0609020204030204" pitchFamily="49" charset="0"/>
                <a:ea typeface="宋体" panose="02010600030101010101" pitchFamily="2" charset="-122"/>
                <a:cs typeface="Calibri" panose="020F0502020204030204" pitchFamily="34" charset="0"/>
              </a:rPr>
              <a:t>tm_year</a:t>
            </a:r>
            <a:r>
              <a:rPr lang="en-US" altLang="zh-CN" sz="2000" dirty="0">
                <a:latin typeface="Consolas" panose="020B0609020204030204" pitchFamily="49" charset="0"/>
                <a:ea typeface="宋体" panose="02010600030101010101" pitchFamily="2" charset="-122"/>
                <a:cs typeface="Calibri" panose="020F0502020204030204" pitchFamily="34" charset="0"/>
              </a:rPr>
              <a:t>=2019, </a:t>
            </a:r>
            <a:r>
              <a:rPr lang="en-US" altLang="zh-CN" sz="2000" dirty="0" err="1">
                <a:latin typeface="Consolas" panose="020B0609020204030204" pitchFamily="49" charset="0"/>
                <a:ea typeface="宋体" panose="02010600030101010101" pitchFamily="2" charset="-122"/>
                <a:cs typeface="Calibri" panose="020F0502020204030204" pitchFamily="34" charset="0"/>
              </a:rPr>
              <a:t>tm_mon</a:t>
            </a:r>
            <a:r>
              <a:rPr lang="en-US" altLang="zh-CN" sz="2000" dirty="0">
                <a:latin typeface="Consolas" panose="020B0609020204030204" pitchFamily="49" charset="0"/>
                <a:ea typeface="宋体" panose="02010600030101010101" pitchFamily="2" charset="-122"/>
                <a:cs typeface="Calibri" panose="020F0502020204030204" pitchFamily="34" charset="0"/>
              </a:rPr>
              <a:t>=7, </a:t>
            </a:r>
            <a:r>
              <a:rPr lang="en-US" altLang="zh-CN" sz="2000" dirty="0" err="1">
                <a:latin typeface="Consolas" panose="020B0609020204030204" pitchFamily="49" charset="0"/>
                <a:ea typeface="宋体" panose="02010600030101010101" pitchFamily="2" charset="-122"/>
                <a:cs typeface="Calibri" panose="020F0502020204030204" pitchFamily="34" charset="0"/>
              </a:rPr>
              <a:t>tm_mday</a:t>
            </a:r>
            <a:r>
              <a:rPr lang="en-US" altLang="zh-CN" sz="2000" dirty="0">
                <a:latin typeface="Consolas" panose="020B0609020204030204" pitchFamily="49" charset="0"/>
                <a:ea typeface="宋体" panose="02010600030101010101" pitchFamily="2" charset="-122"/>
                <a:cs typeface="Calibri" panose="020F0502020204030204" pitchFamily="34" charset="0"/>
              </a:rPr>
              <a:t>=7, </a:t>
            </a:r>
            <a:r>
              <a:rPr lang="en-US" altLang="zh-CN" sz="2000" dirty="0" err="1">
                <a:latin typeface="Consolas" panose="020B0609020204030204" pitchFamily="49" charset="0"/>
                <a:ea typeface="宋体" panose="02010600030101010101" pitchFamily="2" charset="-122"/>
                <a:cs typeface="Calibri" panose="020F0502020204030204" pitchFamily="34" charset="0"/>
              </a:rPr>
              <a:t>tm_hour</a:t>
            </a:r>
            <a:r>
              <a:rPr lang="en-US" altLang="zh-CN" sz="2000" dirty="0">
                <a:latin typeface="Consolas" panose="020B0609020204030204" pitchFamily="49" charset="0"/>
                <a:ea typeface="宋体" panose="02010600030101010101" pitchFamily="2" charset="-122"/>
                <a:cs typeface="Calibri" panose="020F0502020204030204" pitchFamily="34" charset="0"/>
              </a:rPr>
              <a:t>=0,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tm_min</a:t>
            </a:r>
            <a:r>
              <a:rPr lang="en-US" altLang="zh-CN" sz="2000" dirty="0">
                <a:latin typeface="Consolas" panose="020B0609020204030204" pitchFamily="49" charset="0"/>
                <a:ea typeface="宋体" panose="02010600030101010101" pitchFamily="2" charset="-122"/>
                <a:cs typeface="Calibri" panose="020F0502020204030204" pitchFamily="34" charset="0"/>
              </a:rPr>
              <a:t>=0,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tm_sec</a:t>
            </a:r>
            <a:r>
              <a:rPr lang="en-US" altLang="zh-CN" sz="2000" dirty="0">
                <a:latin typeface="Consolas" panose="020B0609020204030204" pitchFamily="49" charset="0"/>
                <a:ea typeface="宋体" panose="02010600030101010101" pitchFamily="2" charset="-122"/>
                <a:cs typeface="Calibri" panose="020F0502020204030204" pitchFamily="34" charset="0"/>
              </a:rPr>
              <a:t>=0, </a:t>
            </a:r>
            <a:r>
              <a:rPr lang="en-US" altLang="zh-CN" sz="2000" dirty="0" err="1">
                <a:latin typeface="Consolas" panose="020B0609020204030204" pitchFamily="49" charset="0"/>
                <a:ea typeface="宋体" panose="02010600030101010101" pitchFamily="2" charset="-122"/>
                <a:cs typeface="Calibri" panose="020F0502020204030204" pitchFamily="34" charset="0"/>
              </a:rPr>
              <a:t>tm_wday</a:t>
            </a:r>
            <a:r>
              <a:rPr lang="en-US" altLang="zh-CN" sz="2000" dirty="0">
                <a:latin typeface="Consolas" panose="020B0609020204030204" pitchFamily="49" charset="0"/>
                <a:ea typeface="宋体" panose="02010600030101010101" pitchFamily="2" charset="-122"/>
                <a:cs typeface="Calibri" panose="020F0502020204030204" pitchFamily="34" charset="0"/>
              </a:rPr>
              <a:t>=6, </a:t>
            </a:r>
            <a:r>
              <a:rPr lang="en-US" altLang="zh-CN" sz="2000" dirty="0" err="1">
                <a:latin typeface="Consolas" panose="020B0609020204030204" pitchFamily="49" charset="0"/>
                <a:ea typeface="宋体" panose="02010600030101010101" pitchFamily="2" charset="-122"/>
                <a:cs typeface="Calibri" panose="020F0502020204030204" pitchFamily="34" charset="0"/>
              </a:rPr>
              <a:t>tm_yday</a:t>
            </a:r>
            <a:r>
              <a:rPr lang="en-US" altLang="zh-CN" sz="2000" dirty="0">
                <a:latin typeface="Consolas" panose="020B0609020204030204" pitchFamily="49" charset="0"/>
                <a:ea typeface="宋体" panose="02010600030101010101" pitchFamily="2" charset="-122"/>
                <a:cs typeface="Calibri" panose="020F0502020204030204" pitchFamily="34" charset="0"/>
              </a:rPr>
              <a:t>=188, </a:t>
            </a:r>
            <a:r>
              <a:rPr lang="en-US" altLang="zh-CN" sz="2000" dirty="0" err="1">
                <a:latin typeface="Consolas" panose="020B0609020204030204" pitchFamily="49" charset="0"/>
                <a:ea typeface="宋体" panose="02010600030101010101" pitchFamily="2" charset="-122"/>
                <a:cs typeface="Calibri" panose="020F0502020204030204" pitchFamily="34" charset="0"/>
              </a:rPr>
              <a:t>tm_isdst</a:t>
            </a:r>
            <a:r>
              <a:rPr lang="en-US" altLang="zh-CN" sz="2000" dirty="0">
                <a:latin typeface="Consolas" panose="020B0609020204030204" pitchFamily="49" charset="0"/>
                <a:ea typeface="宋体" panose="02010600030101010101" pitchFamily="2" charset="-122"/>
                <a:cs typeface="Calibri" panose="020F0502020204030204" pitchFamily="34" charset="0"/>
              </a:rPr>
              <a:t>=-1)</a:t>
            </a:r>
          </a:p>
        </p:txBody>
      </p:sp>
      <p:graphicFrame>
        <p:nvGraphicFramePr>
          <p:cNvPr id="4" name="表格 3"/>
          <p:cNvGraphicFramePr>
            <a:graphicFrameLocks noGrp="1"/>
          </p:cNvGraphicFramePr>
          <p:nvPr>
            <p:extLst>
              <p:ext uri="{D42A27DB-BD31-4B8C-83A1-F6EECF244321}">
                <p14:modId xmlns:p14="http://schemas.microsoft.com/office/powerpoint/2010/main" val="3552322149"/>
              </p:ext>
            </p:extLst>
          </p:nvPr>
        </p:nvGraphicFramePr>
        <p:xfrm>
          <a:off x="1561010" y="2527664"/>
          <a:ext cx="9524572" cy="1523873"/>
        </p:xfrm>
        <a:graphic>
          <a:graphicData uri="http://schemas.openxmlformats.org/drawingml/2006/table">
            <a:tbl>
              <a:tblPr firstRow="1" bandRow="1">
                <a:tableStyleId>{5C22544A-7EE6-4342-B048-85BDC9FD1C3A}</a:tableStyleId>
              </a:tblPr>
              <a:tblGrid>
                <a:gridCol w="952457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import date #</a:t>
                      </a:r>
                      <a:r>
                        <a:rPr lang="zh-CN" altLang="en-US" sz="2000" b="0" kern="100" dirty="0">
                          <a:solidFill>
                            <a:schemeClr val="tx2"/>
                          </a:solidFill>
                          <a:latin typeface="Consolas" panose="020B0609020204030204" pitchFamily="49" charset="0"/>
                          <a:ea typeface="+mn-ea"/>
                          <a:cs typeface="Times New Roman" panose="02020603050405020304" pitchFamily="18" charset="0"/>
                        </a:rPr>
                        <a:t>从</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date</a:t>
                      </a:r>
                      <a:r>
                        <a:rPr lang="zh-CN" altLang="en-US" sz="2000" b="0" kern="100" dirty="0">
                          <a:solidFill>
                            <a:schemeClr val="tx2"/>
                          </a:solidFill>
                          <a:latin typeface="Consolas" panose="020B0609020204030204" pitchFamily="49" charset="0"/>
                          <a:ea typeface="+mn-ea"/>
                          <a:cs typeface="Times New Roman" panose="02020603050405020304" pitchFamily="18" charset="0"/>
                        </a:rPr>
                        <a:t>类</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 =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date.today</a:t>
                      </a:r>
                      <a:r>
                        <a:rPr lang="en-US" altLang="zh-CN" sz="2000" b="0" kern="100" dirty="0">
                          <a:solidFill>
                            <a:schemeClr val="tx2"/>
                          </a:solidFill>
                          <a:latin typeface="Consolas" panose="020B0609020204030204" pitchFamily="49" charset="0"/>
                          <a:ea typeface="+mn-ea"/>
                          <a:cs typeface="Times New Roman" panose="02020603050405020304" pitchFamily="18" charset="0"/>
                        </a:rPr>
                        <a:t>() #d1</a:t>
                      </a:r>
                      <a:r>
                        <a:rPr lang="zh-CN" altLang="en-US" sz="2000" b="0" kern="100" dirty="0">
                          <a:solidFill>
                            <a:schemeClr val="tx2"/>
                          </a:solidFill>
                          <a:latin typeface="Consolas" panose="020B0609020204030204" pitchFamily="49" charset="0"/>
                          <a:ea typeface="+mn-ea"/>
                          <a:cs typeface="Times New Roman" panose="02020603050405020304" pitchFamily="18" charset="0"/>
                        </a:rPr>
                        <a:t>为当前日期对象</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d2 = d1.replace(year=2020,month=1,day=1) #d2</a:t>
                      </a:r>
                      <a:r>
                        <a:rPr lang="zh-CN" altLang="en-US" sz="2000" b="0" kern="100" dirty="0">
                          <a:solidFill>
                            <a:schemeClr val="tx2"/>
                          </a:solidFill>
                          <a:latin typeface="Consolas" panose="020B0609020204030204" pitchFamily="49" charset="0"/>
                          <a:ea typeface="+mn-ea"/>
                          <a:cs typeface="Times New Roman" panose="02020603050405020304" pitchFamily="18" charset="0"/>
                        </a:rPr>
                        <a:t>为</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a:t>
                      </a:r>
                      <a:r>
                        <a:rPr lang="zh-CN" altLang="en-US" sz="2000" b="0" kern="100" dirty="0">
                          <a:solidFill>
                            <a:schemeClr val="tx2"/>
                          </a:solidFill>
                          <a:latin typeface="Consolas" panose="020B0609020204030204" pitchFamily="49" charset="0"/>
                          <a:ea typeface="+mn-ea"/>
                          <a:cs typeface="Times New Roman" panose="02020603050405020304" pitchFamily="18" charset="0"/>
                        </a:rPr>
                        <a:t>年</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月</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日的日期对象</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print("{}\n{}".format(d1,d2))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d1,d2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19583743"/>
              </p:ext>
            </p:extLst>
          </p:nvPr>
        </p:nvGraphicFramePr>
        <p:xfrm>
          <a:off x="1561010" y="5182489"/>
          <a:ext cx="9524572" cy="538844"/>
        </p:xfrm>
        <a:graphic>
          <a:graphicData uri="http://schemas.openxmlformats.org/drawingml/2006/table">
            <a:tbl>
              <a:tblPr firstRow="1" bandRow="1">
                <a:tableStyleId>{5C22544A-7EE6-4342-B048-85BDC9FD1C3A}</a:tableStyleId>
              </a:tblPr>
              <a:tblGrid>
                <a:gridCol w="952457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d1.timetuple()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d1</a:t>
                      </a:r>
                      <a:r>
                        <a:rPr lang="zh-CN" altLang="en-US" sz="2000" b="0" kern="100" dirty="0">
                          <a:solidFill>
                            <a:schemeClr val="tx2"/>
                          </a:solidFill>
                          <a:latin typeface="Consolas" panose="020B0609020204030204" pitchFamily="49" charset="0"/>
                          <a:ea typeface="+mn-ea"/>
                          <a:cs typeface="Times New Roman" panose="02020603050405020304" pitchFamily="18" charset="0"/>
                        </a:rPr>
                        <a:t>转换为时间元组输出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46433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date</a:t>
            </a:r>
            <a:r>
              <a:rPr lang="zh-CN" altLang="en-US" dirty="0"/>
              <a:t>类</a:t>
            </a:r>
            <a:endParaRPr lang="en-US" dirty="0"/>
          </a:p>
        </p:txBody>
      </p:sp>
      <p:sp>
        <p:nvSpPr>
          <p:cNvPr id="14" name="Content Placeholder 13"/>
          <p:cNvSpPr>
            <a:spLocks noGrp="1"/>
          </p:cNvSpPr>
          <p:nvPr>
            <p:ph idx="1"/>
          </p:nvPr>
        </p:nvSpPr>
        <p:spPr>
          <a:xfrm>
            <a:off x="1104900" y="1436914"/>
            <a:ext cx="10588336" cy="5421086"/>
          </a:xfrm>
        </p:spPr>
        <p:txBody>
          <a:bodyPr>
            <a:noAutofit/>
          </a:bodyPr>
          <a:lstStyle/>
          <a:p>
            <a:pPr lvl="1">
              <a:lnSpc>
                <a:spcPct val="100000"/>
              </a:lnSpc>
            </a:pPr>
            <a:r>
              <a:rPr lang="zh-CN" altLang="en-US" sz="2000" dirty="0">
                <a:latin typeface="宋体" panose="02010600030101010101" pitchFamily="2" charset="-122"/>
                <a:ea typeface="宋体" panose="02010600030101010101" pitchFamily="2" charset="-122"/>
              </a:rPr>
              <a:t>使用示例：获取当地的当前日期的</a:t>
            </a:r>
            <a:r>
              <a:rPr lang="en-US" altLang="zh-CN" sz="2000" dirty="0">
                <a:latin typeface="宋体" panose="02010600030101010101" pitchFamily="2" charset="-122"/>
                <a:ea typeface="宋体" panose="02010600030101010101" pitchFamily="2" charset="-122"/>
              </a:rPr>
              <a:t>date</a:t>
            </a:r>
            <a:r>
              <a:rPr lang="zh-CN" altLang="en-US" sz="2000" dirty="0">
                <a:latin typeface="宋体" panose="02010600030101010101" pitchFamily="2" charset="-122"/>
                <a:ea typeface="宋体" panose="02010600030101010101" pitchFamily="2" charset="-122"/>
              </a:rPr>
              <a:t>对象</a:t>
            </a:r>
            <a:r>
              <a:rPr lang="en-US" altLang="zh-CN" sz="2000" dirty="0">
                <a:latin typeface="宋体" panose="02010600030101010101" pitchFamily="2" charset="-122"/>
                <a:ea typeface="宋体" panose="02010600030101010101" pitchFamily="2" charset="-122"/>
              </a:rPr>
              <a:t>d1</a:t>
            </a:r>
            <a:r>
              <a:rPr lang="zh-CN" altLang="en-US" sz="2000" dirty="0">
                <a:latin typeface="宋体" panose="02010600030101010101" pitchFamily="2" charset="-122"/>
                <a:ea typeface="宋体" panose="02010600030101010101" pitchFamily="2" charset="-122"/>
              </a:rPr>
              <a:t>，并通过</a:t>
            </a:r>
            <a:r>
              <a:rPr lang="en-US" altLang="zh-CN" sz="2000" dirty="0">
                <a:latin typeface="宋体" panose="02010600030101010101" pitchFamily="2" charset="-122"/>
                <a:ea typeface="宋体" panose="02010600030101010101" pitchFamily="2" charset="-122"/>
              </a:rPr>
              <a:t>replace</a:t>
            </a:r>
            <a:r>
              <a:rPr lang="zh-CN" altLang="en-US" sz="2000" dirty="0">
                <a:latin typeface="宋体" panose="02010600030101010101" pitchFamily="2" charset="-122"/>
                <a:ea typeface="宋体" panose="02010600030101010101" pitchFamily="2" charset="-122"/>
              </a:rPr>
              <a:t>函数生成一个新的</a:t>
            </a:r>
            <a:r>
              <a:rPr lang="en-US" altLang="zh-CN" sz="2000" dirty="0">
                <a:latin typeface="宋体" panose="02010600030101010101" pitchFamily="2" charset="-122"/>
                <a:ea typeface="宋体" panose="02010600030101010101" pitchFamily="2" charset="-122"/>
              </a:rPr>
              <a:t>date</a:t>
            </a:r>
            <a:r>
              <a:rPr lang="zh-CN" altLang="en-US" sz="2000" dirty="0">
                <a:latin typeface="宋体" panose="02010600030101010101" pitchFamily="2" charset="-122"/>
                <a:ea typeface="宋体" panose="02010600030101010101" pitchFamily="2" charset="-122"/>
              </a:rPr>
              <a:t>对象</a:t>
            </a:r>
            <a:r>
              <a:rPr lang="en-US" altLang="zh-CN" sz="2000" dirty="0">
                <a:latin typeface="宋体" panose="02010600030101010101" pitchFamily="2" charset="-122"/>
                <a:ea typeface="宋体" panose="02010600030101010101" pitchFamily="2" charset="-122"/>
              </a:rPr>
              <a:t>d2</a:t>
            </a:r>
            <a:r>
              <a:rPr lang="zh-CN" altLang="en-US" sz="2000" dirty="0">
                <a:latin typeface="宋体" panose="02010600030101010101" pitchFamily="2" charset="-122"/>
                <a:ea typeface="宋体" panose="02010600030101010101" pitchFamily="2" charset="-122"/>
              </a:rPr>
              <a:t>，将日期替换为</a:t>
            </a:r>
            <a:r>
              <a:rPr lang="en-US" altLang="zh-CN" sz="2000" dirty="0">
                <a:latin typeface="宋体" panose="02010600030101010101" pitchFamily="2" charset="-122"/>
                <a:ea typeface="宋体" panose="02010600030101010101" pitchFamily="2" charset="-122"/>
              </a:rPr>
              <a:t>2020</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日，输出</a:t>
            </a:r>
            <a:r>
              <a:rPr lang="en-US" altLang="zh-CN" sz="2000" dirty="0">
                <a:latin typeface="宋体" panose="02010600030101010101" pitchFamily="2" charset="-122"/>
                <a:ea typeface="宋体" panose="02010600030101010101" pitchFamily="2" charset="-122"/>
              </a:rPr>
              <a:t>d1</a:t>
            </a:r>
            <a:r>
              <a:rPr lang="zh-CN" altLang="en-US" sz="2000" dirty="0">
                <a:latin typeface="宋体" panose="02010600030101010101" pitchFamily="2" charset="-122"/>
                <a:ea typeface="宋体" panose="02010600030101010101" pitchFamily="2" charset="-122"/>
              </a:rPr>
              <a:t>对应的时间元组及格式化日期字符串以及</a:t>
            </a:r>
            <a:r>
              <a:rPr lang="en-US" altLang="zh-CN" sz="2000" dirty="0">
                <a:latin typeface="宋体" panose="02010600030101010101" pitchFamily="2" charset="-122"/>
                <a:ea typeface="宋体" panose="02010600030101010101" pitchFamily="2" charset="-122"/>
              </a:rPr>
              <a:t>d2</a:t>
            </a:r>
            <a:r>
              <a:rPr lang="zh-CN" altLang="en-US" sz="2000" dirty="0">
                <a:latin typeface="宋体" panose="02010600030101010101" pitchFamily="2" charset="-122"/>
                <a:ea typeface="宋体" panose="02010600030101010101" pitchFamily="2" charset="-122"/>
              </a:rPr>
              <a:t>属于星期几的整数和日期字符串。</a:t>
            </a:r>
            <a:endParaRPr lang="en-US" altLang="zh-CN" sz="2000" dirty="0">
              <a:latin typeface="宋体" panose="02010600030101010101" pitchFamily="2" charset="-122"/>
              <a:ea typeface="宋体" panose="02010600030101010101" pitchFamily="2" charset="-122"/>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'2019</a:t>
            </a:r>
            <a:r>
              <a:rPr lang="zh-CN" altLang="en-US" sz="2000" dirty="0">
                <a:latin typeface="Consolas" panose="020B0609020204030204" pitchFamily="49" charset="0"/>
                <a:ea typeface="宋体" panose="02010600030101010101" pitchFamily="2" charset="-122"/>
                <a:cs typeface="Calibri" panose="020F0502020204030204" pitchFamily="34" charset="0"/>
              </a:rPr>
              <a:t>年</a:t>
            </a:r>
            <a:r>
              <a:rPr lang="en-US" altLang="zh-CN" sz="2000" dirty="0">
                <a:latin typeface="Consolas" panose="020B0609020204030204" pitchFamily="49" charset="0"/>
                <a:ea typeface="宋体" panose="02010600030101010101" pitchFamily="2" charset="-122"/>
                <a:cs typeface="Calibri" panose="020F0502020204030204" pitchFamily="34" charset="0"/>
              </a:rPr>
              <a:t>07</a:t>
            </a:r>
            <a:r>
              <a:rPr lang="zh-CN" altLang="en-US" sz="2000" dirty="0">
                <a:latin typeface="Consolas" panose="020B0609020204030204" pitchFamily="49" charset="0"/>
                <a:ea typeface="宋体" panose="02010600030101010101" pitchFamily="2" charset="-122"/>
                <a:cs typeface="Calibri" panose="020F0502020204030204" pitchFamily="34" charset="0"/>
              </a:rPr>
              <a:t>月</a:t>
            </a:r>
            <a:r>
              <a:rPr lang="en-US" altLang="zh-CN" sz="2000" dirty="0">
                <a:latin typeface="Consolas" panose="020B0609020204030204" pitchFamily="49" charset="0"/>
                <a:ea typeface="宋体" panose="02010600030101010101" pitchFamily="2" charset="-122"/>
                <a:cs typeface="Calibri" panose="020F0502020204030204" pitchFamily="34" charset="0"/>
              </a:rPr>
              <a:t>07</a:t>
            </a:r>
            <a:r>
              <a:rPr lang="zh-CN" altLang="en-US" sz="2000" dirty="0">
                <a:latin typeface="Consolas" panose="020B0609020204030204" pitchFamily="49" charset="0"/>
                <a:ea typeface="宋体" panose="02010600030101010101" pitchFamily="2" charset="-122"/>
                <a:cs typeface="Calibri" panose="020F0502020204030204" pitchFamily="34" charset="0"/>
              </a:rPr>
              <a:t>日</a:t>
            </a:r>
            <a:r>
              <a:rPr lang="en-US" altLang="zh-CN" sz="2000" dirty="0">
                <a:latin typeface="Consolas" panose="020B0609020204030204" pitchFamily="49" charset="0"/>
                <a:ea typeface="宋体" panose="02010600030101010101" pitchFamily="2" charset="-122"/>
                <a:cs typeface="Calibri" panose="020F0502020204030204" pitchFamily="34" charset="0"/>
              </a:rPr>
              <a:t>'</a:t>
            </a:r>
          </a:p>
          <a:p>
            <a:pPr lvl="2">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2">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5</a:t>
            </a:r>
          </a:p>
          <a:p>
            <a:pPr lvl="2">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  </a:t>
            </a: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'Sat Jan  1 00:00:00 2000' </a:t>
            </a:r>
          </a:p>
        </p:txBody>
      </p:sp>
      <p:graphicFrame>
        <p:nvGraphicFramePr>
          <p:cNvPr id="5" name="表格 4"/>
          <p:cNvGraphicFramePr>
            <a:graphicFrameLocks noGrp="1"/>
          </p:cNvGraphicFramePr>
          <p:nvPr>
            <p:extLst>
              <p:ext uri="{D42A27DB-BD31-4B8C-83A1-F6EECF244321}">
                <p14:modId xmlns:p14="http://schemas.microsoft.com/office/powerpoint/2010/main" val="4125968173"/>
              </p:ext>
            </p:extLst>
          </p:nvPr>
        </p:nvGraphicFramePr>
        <p:xfrm>
          <a:off x="1848392" y="2791987"/>
          <a:ext cx="9524572" cy="538844"/>
        </p:xfrm>
        <a:graphic>
          <a:graphicData uri="http://schemas.openxmlformats.org/drawingml/2006/table">
            <a:tbl>
              <a:tblPr firstRow="1" bandRow="1">
                <a:tableStyleId>{5C22544A-7EE6-4342-B048-85BDC9FD1C3A}</a:tableStyleId>
              </a:tblPr>
              <a:tblGrid>
                <a:gridCol w="952457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d1.strftime("%Y</a:t>
                      </a:r>
                      <a:r>
                        <a:rPr lang="zh-CN" altLang="en-US" sz="2000" b="0" kern="100" dirty="0">
                          <a:solidFill>
                            <a:schemeClr val="tx2"/>
                          </a:solidFill>
                          <a:latin typeface="Consolas" panose="020B0609020204030204" pitchFamily="49" charset="0"/>
                          <a:ea typeface="+mn-ea"/>
                          <a:cs typeface="Times New Roman" panose="02020603050405020304" pitchFamily="18" charset="0"/>
                        </a:rPr>
                        <a:t>年</a:t>
                      </a:r>
                      <a:r>
                        <a:rPr lang="en-US" altLang="zh-CN" sz="2000" b="0" kern="100" dirty="0">
                          <a:solidFill>
                            <a:schemeClr val="tx2"/>
                          </a:solidFill>
                          <a:latin typeface="Consolas" panose="020B0609020204030204" pitchFamily="49" charset="0"/>
                          <a:ea typeface="+mn-ea"/>
                          <a:cs typeface="Times New Roman" panose="02020603050405020304" pitchFamily="18" charset="0"/>
                        </a:rPr>
                        <a:t>%m</a:t>
                      </a:r>
                      <a:r>
                        <a:rPr lang="zh-CN" altLang="en-US" sz="2000" b="0" kern="100" dirty="0">
                          <a:solidFill>
                            <a:schemeClr val="tx2"/>
                          </a:solidFill>
                          <a:latin typeface="Consolas" panose="020B0609020204030204" pitchFamily="49" charset="0"/>
                          <a:ea typeface="+mn-ea"/>
                          <a:cs typeface="Times New Roman" panose="02020603050405020304" pitchFamily="18" charset="0"/>
                        </a:rPr>
                        <a:t>月</a:t>
                      </a:r>
                      <a:r>
                        <a:rPr lang="en-US" altLang="zh-CN" sz="2000" b="0" kern="100" dirty="0">
                          <a:solidFill>
                            <a:schemeClr val="tx2"/>
                          </a:solidFill>
                          <a:latin typeface="Consolas" panose="020B0609020204030204" pitchFamily="49" charset="0"/>
                          <a:ea typeface="+mn-ea"/>
                          <a:cs typeface="Times New Roman" panose="02020603050405020304" pitchFamily="18" charset="0"/>
                        </a:rPr>
                        <a:t>%d</a:t>
                      </a:r>
                      <a:r>
                        <a:rPr lang="zh-CN" altLang="en-US" sz="2000" b="0" kern="100" dirty="0">
                          <a:solidFill>
                            <a:schemeClr val="tx2"/>
                          </a:solidFill>
                          <a:latin typeface="Consolas" panose="020B0609020204030204" pitchFamily="49" charset="0"/>
                          <a:ea typeface="+mn-ea"/>
                          <a:cs typeface="Times New Roman" panose="02020603050405020304" pitchFamily="18" charset="0"/>
                        </a:rPr>
                        <a:t>日</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d1</a:t>
                      </a:r>
                      <a:r>
                        <a:rPr lang="zh-CN" altLang="en-US" sz="2000" b="0" kern="100" dirty="0">
                          <a:solidFill>
                            <a:schemeClr val="tx2"/>
                          </a:solidFill>
                          <a:latin typeface="Consolas" panose="020B0609020204030204" pitchFamily="49" charset="0"/>
                          <a:ea typeface="+mn-ea"/>
                          <a:cs typeface="Times New Roman" panose="02020603050405020304" pitchFamily="18" charset="0"/>
                        </a:rPr>
                        <a:t>转换为相应格式的日期字符串并输出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80913599"/>
              </p:ext>
            </p:extLst>
          </p:nvPr>
        </p:nvGraphicFramePr>
        <p:xfrm>
          <a:off x="1848392" y="4054730"/>
          <a:ext cx="9524572" cy="538844"/>
        </p:xfrm>
        <a:graphic>
          <a:graphicData uri="http://schemas.openxmlformats.org/drawingml/2006/table">
            <a:tbl>
              <a:tblPr firstRow="1" bandRow="1">
                <a:tableStyleId>{5C22544A-7EE6-4342-B048-85BDC9FD1C3A}</a:tableStyleId>
              </a:tblPr>
              <a:tblGrid>
                <a:gridCol w="952457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d2.weekday()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d2</a:t>
                      </a:r>
                      <a:r>
                        <a:rPr lang="zh-CN" altLang="en-US" sz="2000" b="0" kern="100" dirty="0">
                          <a:solidFill>
                            <a:schemeClr val="tx2"/>
                          </a:solidFill>
                          <a:latin typeface="Consolas" panose="020B0609020204030204" pitchFamily="49" charset="0"/>
                          <a:ea typeface="+mn-ea"/>
                          <a:cs typeface="Times New Roman" panose="02020603050405020304" pitchFamily="18" charset="0"/>
                        </a:rPr>
                        <a:t>的星期值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07355733"/>
              </p:ext>
            </p:extLst>
          </p:nvPr>
        </p:nvGraphicFramePr>
        <p:xfrm>
          <a:off x="1848392" y="5186943"/>
          <a:ext cx="9524572" cy="538844"/>
        </p:xfrm>
        <a:graphic>
          <a:graphicData uri="http://schemas.openxmlformats.org/drawingml/2006/table">
            <a:tbl>
              <a:tblPr firstRow="1" bandRow="1">
                <a:tableStyleId>{5C22544A-7EE6-4342-B048-85BDC9FD1C3A}</a:tableStyleId>
              </a:tblPr>
              <a:tblGrid>
                <a:gridCol w="952457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d2.ctime()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d2</a:t>
                      </a:r>
                      <a:r>
                        <a:rPr lang="zh-CN" altLang="en-US" sz="2000" b="0" kern="100" dirty="0">
                          <a:solidFill>
                            <a:schemeClr val="tx2"/>
                          </a:solidFill>
                          <a:latin typeface="Consolas" panose="020B0609020204030204" pitchFamily="49" charset="0"/>
                          <a:ea typeface="+mn-ea"/>
                          <a:cs typeface="Times New Roman" panose="02020603050405020304" pitchFamily="18" charset="0"/>
                        </a:rPr>
                        <a:t>以字符串形式输出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332802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latin typeface="Palatino Linotype" panose="02040502050505030304" pitchFamily="18" charset="0"/>
                <a:ea typeface="宋体" panose="02010600030101010101" pitchFamily="2" charset="-122"/>
              </a:rPr>
              <a:t>教学内容</a:t>
            </a:r>
            <a:endParaRPr lang="en-US" dirty="0">
              <a:latin typeface="Palatino Linotype" panose="02040502050505030304" pitchFamily="18" charset="0"/>
              <a:ea typeface="宋体" panose="02010600030101010101" pitchFamily="2" charset="-122"/>
            </a:endParaRPr>
          </a:p>
        </p:txBody>
      </p:sp>
      <p:pic>
        <p:nvPicPr>
          <p:cNvPr id="4" name="Picture Placeholder 4" title="Closeup of books on shelves">
            <a:extLst>
              <a:ext uri="{FF2B5EF4-FFF2-40B4-BE49-F238E27FC236}">
                <a16:creationId xmlns:a16="http://schemas.microsoft.com/office/drawing/2014/main" id="{7181BEA0-57E7-4D42-B397-6939B44F50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871411" y="1600200"/>
            <a:ext cx="5214171" cy="3838074"/>
          </a:xfrm>
          <a:prstGeom prst="rect">
            <a:avLst/>
          </a:prstGeom>
        </p:spPr>
      </p:pic>
      <p:sp>
        <p:nvSpPr>
          <p:cNvPr id="5" name="Title 1"/>
          <p:cNvSpPr>
            <a:spLocks noGrp="1"/>
          </p:cNvSpPr>
          <p:nvPr>
            <p:ph idx="1"/>
          </p:nvPr>
        </p:nvSpPr>
        <p:spPr/>
        <p:txBody>
          <a:bodyPr>
            <a:normAutofit/>
          </a:bodyPr>
          <a:lstStyle/>
          <a:p>
            <a:pPr marL="0" indent="0">
              <a:lnSpc>
                <a:spcPct val="150000"/>
              </a:lnSpc>
              <a:buNone/>
            </a:pPr>
            <a:r>
              <a:rPr lang="en-US" altLang="zh-CN" sz="2400" b="1" dirty="0"/>
              <a:t>8.1 </a:t>
            </a:r>
            <a:r>
              <a:rPr lang="zh-CN" altLang="en-US" sz="2400" b="1" cap="none" dirty="0"/>
              <a:t>时间模块</a:t>
            </a:r>
            <a:br>
              <a:rPr lang="en-US" altLang="zh-CN" sz="2400" b="1" cap="none" dirty="0"/>
            </a:br>
            <a:endParaRPr lang="en-US" altLang="zh-CN" sz="2400" b="1" dirty="0"/>
          </a:p>
          <a:p>
            <a:pPr marL="0" indent="0">
              <a:lnSpc>
                <a:spcPct val="150000"/>
              </a:lnSpc>
              <a:buNone/>
            </a:pPr>
            <a:r>
              <a:rPr lang="en-US" altLang="zh-CN" sz="2400" b="1" dirty="0"/>
              <a:t>8.2 </a:t>
            </a:r>
            <a:r>
              <a:rPr lang="zh-CN" altLang="en-US" sz="2400" b="1" cap="none" dirty="0"/>
              <a:t>数学模块</a:t>
            </a:r>
            <a:br>
              <a:rPr lang="en-US" altLang="zh-CN" sz="2400" b="1" cap="none" dirty="0"/>
            </a:br>
            <a:r>
              <a:rPr lang="en-US" altLang="zh-CN" sz="2400" b="1" cap="none" dirty="0"/>
              <a:t> </a:t>
            </a:r>
          </a:p>
          <a:p>
            <a:pPr marL="0" indent="0">
              <a:lnSpc>
                <a:spcPct val="150000"/>
              </a:lnSpc>
              <a:buNone/>
            </a:pPr>
            <a:r>
              <a:rPr lang="en-US" altLang="zh-CN" sz="2400" b="1" dirty="0"/>
              <a:t>8.3 </a:t>
            </a:r>
            <a:r>
              <a:rPr lang="zh-CN" altLang="en-US" sz="2400" b="1" cap="none" dirty="0"/>
              <a:t>绘图模块</a:t>
            </a:r>
            <a:endParaRPr lang="en-US" sz="2400" b="1" cap="none" dirty="0"/>
          </a:p>
        </p:txBody>
      </p:sp>
    </p:spTree>
    <p:extLst>
      <p:ext uri="{BB962C8B-B14F-4D97-AF65-F5344CB8AC3E}">
        <p14:creationId xmlns:p14="http://schemas.microsoft.com/office/powerpoint/2010/main" val="225155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time</a:t>
            </a:r>
            <a:r>
              <a:rPr lang="zh-CN" altLang="en-US" dirty="0"/>
              <a:t>类</a:t>
            </a:r>
            <a:endParaRPr lang="en-US" dirty="0"/>
          </a:p>
        </p:txBody>
      </p:sp>
      <p:sp>
        <p:nvSpPr>
          <p:cNvPr id="14" name="Content Placeholder 13"/>
          <p:cNvSpPr>
            <a:spLocks noGrp="1"/>
          </p:cNvSpPr>
          <p:nvPr>
            <p:ph idx="1"/>
          </p:nvPr>
        </p:nvSpPr>
        <p:spPr>
          <a:xfrm>
            <a:off x="1104900" y="1600200"/>
            <a:ext cx="9980682" cy="4572000"/>
          </a:xfrm>
        </p:spPr>
        <p:txBody>
          <a:bodyPr>
            <a:normAutofit/>
          </a:bodyPr>
          <a:lstStyle/>
          <a:p>
            <a:pPr>
              <a:lnSpc>
                <a:spcPct val="100000"/>
              </a:lnSpc>
            </a:pPr>
            <a:r>
              <a:rPr lang="zh-CN" altLang="en-US" sz="2800" dirty="0">
                <a:latin typeface="宋体" panose="02010600030101010101" pitchFamily="2" charset="-122"/>
                <a:ea typeface="宋体" panose="02010600030101010101" pitchFamily="2" charset="-122"/>
              </a:rPr>
              <a:t>一个</a:t>
            </a:r>
            <a:r>
              <a:rPr lang="en-US" altLang="zh-CN" sz="2800" dirty="0">
                <a:latin typeface="宋体" panose="02010600030101010101" pitchFamily="2" charset="-122"/>
                <a:ea typeface="宋体" panose="02010600030101010101" pitchFamily="2" charset="-122"/>
              </a:rPr>
              <a:t>time</a:t>
            </a:r>
            <a:r>
              <a:rPr lang="zh-CN" altLang="en-US" sz="2800" dirty="0">
                <a:latin typeface="宋体" panose="02010600030101010101" pitchFamily="2" charset="-122"/>
                <a:ea typeface="宋体" panose="02010600030101010101" pitchFamily="2" charset="-122"/>
              </a:rPr>
              <a:t>对象代表一天中的某个当地时刻，不属于特定的某天，字段包括小时、分钟、秒和毫秒。</a:t>
            </a:r>
            <a:endParaRPr lang="en-US" altLang="zh-CN" sz="2800" dirty="0">
              <a:latin typeface="宋体" panose="02010600030101010101" pitchFamily="2" charset="-122"/>
              <a:ea typeface="宋体" panose="02010600030101010101" pitchFamily="2" charset="-122"/>
            </a:endParaRPr>
          </a:p>
          <a:p>
            <a:pPr lvl="1">
              <a:lnSpc>
                <a:spcPct val="100000"/>
              </a:lnSpc>
            </a:pPr>
            <a:r>
              <a:rPr lang="zh-CN" altLang="en-US" sz="2400" dirty="0">
                <a:latin typeface="宋体" panose="02010600030101010101" pitchFamily="2" charset="-122"/>
                <a:ea typeface="宋体" panose="02010600030101010101" pitchFamily="2" charset="-122"/>
              </a:rPr>
              <a:t>导入类：</a:t>
            </a:r>
            <a:r>
              <a:rPr lang="en-US" altLang="zh-CN" sz="2400" b="1" dirty="0">
                <a:latin typeface="宋体" panose="02010600030101010101" pitchFamily="2" charset="-122"/>
                <a:ea typeface="宋体" panose="02010600030101010101" pitchFamily="2" charset="-122"/>
              </a:rPr>
              <a:t>from </a:t>
            </a:r>
            <a:r>
              <a:rPr lang="en-US" altLang="zh-CN" sz="2400" b="1" dirty="0" err="1">
                <a:latin typeface="宋体" panose="02010600030101010101" pitchFamily="2" charset="-122"/>
                <a:ea typeface="宋体" panose="02010600030101010101" pitchFamily="2" charset="-122"/>
              </a:rPr>
              <a:t>datetime</a:t>
            </a:r>
            <a:r>
              <a:rPr lang="en-US" altLang="zh-CN" sz="2400" b="1" dirty="0">
                <a:latin typeface="宋体" panose="02010600030101010101" pitchFamily="2" charset="-122"/>
                <a:ea typeface="宋体" panose="02010600030101010101" pitchFamily="2" charset="-122"/>
              </a:rPr>
              <a:t> import time</a:t>
            </a:r>
          </a:p>
          <a:p>
            <a:pPr lvl="1">
              <a:lnSpc>
                <a:spcPct val="100000"/>
              </a:lnSpc>
            </a:pPr>
            <a:r>
              <a:rPr lang="zh-CN" altLang="en-US" sz="2400" dirty="0">
                <a:latin typeface="宋体" panose="02010600030101010101" pitchFamily="2" charset="-122"/>
                <a:ea typeface="宋体" panose="02010600030101010101" pitchFamily="2" charset="-122"/>
              </a:rPr>
              <a:t>构造函数：</a:t>
            </a:r>
            <a:r>
              <a:rPr lang="en-US" altLang="zh-CN" sz="2400" b="1" dirty="0">
                <a:latin typeface="宋体" panose="02010600030101010101" pitchFamily="2" charset="-122"/>
                <a:ea typeface="宋体" panose="02010600030101010101" pitchFamily="2" charset="-122"/>
              </a:rPr>
              <a:t>time(hour=0,minute=0,second=0,microsecond=0)</a:t>
            </a:r>
          </a:p>
          <a:p>
            <a:pPr marL="914400" lvl="2" indent="0">
              <a:lnSpc>
                <a:spcPct val="100000"/>
              </a:lnSpc>
              <a:buNone/>
            </a:pPr>
            <a:r>
              <a:rPr lang="zh-CN" altLang="en-US" sz="2200" dirty="0">
                <a:latin typeface="宋体" panose="02010600030101010101" pitchFamily="2" charset="-122"/>
                <a:ea typeface="宋体" panose="02010600030101010101" pitchFamily="2" charset="-122"/>
              </a:rPr>
              <a:t>其中，所有字段均为可选字段。其余的字段取值为以下范围内的整数，不提供则默认为</a:t>
            </a:r>
            <a:r>
              <a:rPr lang="en-US" altLang="zh-CN" sz="22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hour &lt; 24</a:t>
            </a: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minute &lt; 60</a:t>
            </a: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second &lt; 60</a:t>
            </a: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microsecond &lt; 1000000</a:t>
            </a:r>
          </a:p>
          <a:p>
            <a:pPr marL="914400" lvl="2" indent="0">
              <a:lnSpc>
                <a:spcPct val="100000"/>
              </a:lnSpc>
              <a:buNone/>
            </a:pPr>
            <a:endParaRPr lang="en-US" altLang="zh-CN"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8502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time</a:t>
            </a:r>
            <a:r>
              <a:rPr lang="zh-CN" altLang="en-US" dirty="0"/>
              <a:t>类</a:t>
            </a:r>
            <a:endParaRPr lang="en-US" dirty="0"/>
          </a:p>
        </p:txBody>
      </p:sp>
      <p:sp>
        <p:nvSpPr>
          <p:cNvPr id="14" name="Content Placeholder 13"/>
          <p:cNvSpPr>
            <a:spLocks noGrp="1"/>
          </p:cNvSpPr>
          <p:nvPr>
            <p:ph idx="1"/>
          </p:nvPr>
        </p:nvSpPr>
        <p:spPr>
          <a:xfrm>
            <a:off x="1104900" y="1600200"/>
            <a:ext cx="9980682" cy="4572000"/>
          </a:xfrm>
        </p:spPr>
        <p:txBody>
          <a:bodyPr>
            <a:normAutofit/>
          </a:bodyPr>
          <a:lstStyle/>
          <a:p>
            <a:pPr>
              <a:lnSpc>
                <a:spcPct val="100000"/>
              </a:lnSpc>
            </a:pPr>
            <a:r>
              <a:rPr lang="zh-CN" altLang="en-US" sz="2800" dirty="0">
                <a:latin typeface="宋体" panose="02010600030101010101" pitchFamily="2" charset="-122"/>
                <a:ea typeface="宋体" panose="02010600030101010101" pitchFamily="2" charset="-122"/>
              </a:rPr>
              <a:t>类字段</a:t>
            </a: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r>
              <a:rPr lang="zh-CN" altLang="en-US" sz="2800" dirty="0">
                <a:latin typeface="宋体" panose="02010600030101010101" pitchFamily="2" charset="-122"/>
                <a:ea typeface="宋体" panose="02010600030101010101" pitchFamily="2" charset="-122"/>
              </a:rPr>
              <a:t>对象字段（只读）</a:t>
            </a: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2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61911560"/>
              </p:ext>
            </p:extLst>
          </p:nvPr>
        </p:nvGraphicFramePr>
        <p:xfrm>
          <a:off x="1103382" y="2162626"/>
          <a:ext cx="9982200" cy="1821544"/>
        </p:xfrm>
        <a:graphic>
          <a:graphicData uri="http://schemas.openxmlformats.org/drawingml/2006/table">
            <a:tbl>
              <a:tblPr firstRow="1" firstCol="1" bandRow="1">
                <a:tableStyleId>{5C22544A-7EE6-4342-B048-85BDC9FD1C3A}</a:tableStyleId>
              </a:tblPr>
              <a:tblGrid>
                <a:gridCol w="2513518">
                  <a:extLst>
                    <a:ext uri="{9D8B030D-6E8A-4147-A177-3AD203B41FA5}">
                      <a16:colId xmlns:a16="http://schemas.microsoft.com/office/drawing/2014/main" val="3332036821"/>
                    </a:ext>
                  </a:extLst>
                </a:gridCol>
                <a:gridCol w="7468682">
                  <a:extLst>
                    <a:ext uri="{9D8B030D-6E8A-4147-A177-3AD203B41FA5}">
                      <a16:colId xmlns:a16="http://schemas.microsoft.com/office/drawing/2014/main" val="3105037136"/>
                    </a:ext>
                  </a:extLst>
                </a:gridCol>
              </a:tblGrid>
              <a:tr h="455386">
                <a:tc>
                  <a:txBody>
                    <a:bodyPr/>
                    <a:lstStyle/>
                    <a:p>
                      <a:pPr algn="ctr">
                        <a:lnSpc>
                          <a:spcPts val="1900"/>
                        </a:lnSpc>
                        <a:spcAft>
                          <a:spcPts val="0"/>
                        </a:spcAft>
                      </a:pPr>
                      <a:r>
                        <a:rPr lang="zh-CN" sz="1600" kern="100">
                          <a:effectLst/>
                        </a:rPr>
                        <a:t>字段</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说明</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26545743"/>
                  </a:ext>
                </a:extLst>
              </a:tr>
              <a:tr h="455386">
                <a:tc>
                  <a:txBody>
                    <a:bodyPr/>
                    <a:lstStyle/>
                    <a:p>
                      <a:pPr algn="ctr">
                        <a:lnSpc>
                          <a:spcPts val="1900"/>
                        </a:lnSpc>
                        <a:spcAft>
                          <a:spcPts val="0"/>
                        </a:spcAft>
                      </a:pPr>
                      <a:r>
                        <a:rPr lang="en-US" sz="1600" kern="100">
                          <a:effectLst/>
                        </a:rPr>
                        <a:t>time.min</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可表示的最早时间，为</a:t>
                      </a:r>
                      <a:r>
                        <a:rPr lang="en-US" sz="1600" kern="100">
                          <a:effectLst/>
                        </a:rPr>
                        <a:t>time(0,0,0)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57038679"/>
                  </a:ext>
                </a:extLst>
              </a:tr>
              <a:tr h="455386">
                <a:tc>
                  <a:txBody>
                    <a:bodyPr/>
                    <a:lstStyle/>
                    <a:p>
                      <a:pPr algn="ctr">
                        <a:lnSpc>
                          <a:spcPts val="1900"/>
                        </a:lnSpc>
                        <a:spcAft>
                          <a:spcPts val="0"/>
                        </a:spcAft>
                      </a:pPr>
                      <a:r>
                        <a:rPr lang="en-US" sz="1600" kern="100">
                          <a:effectLst/>
                        </a:rPr>
                        <a:t>time.max</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可表示的最晚时间，为</a:t>
                      </a:r>
                      <a:r>
                        <a:rPr lang="en-US" sz="1600" kern="100">
                          <a:effectLst/>
                        </a:rPr>
                        <a:t>time(23,59,59,999999)</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9957070"/>
                  </a:ext>
                </a:extLst>
              </a:tr>
              <a:tr h="455386">
                <a:tc>
                  <a:txBody>
                    <a:bodyPr/>
                    <a:lstStyle/>
                    <a:p>
                      <a:pPr algn="ctr">
                        <a:lnSpc>
                          <a:spcPts val="1900"/>
                        </a:lnSpc>
                        <a:spcAft>
                          <a:spcPts val="0"/>
                        </a:spcAft>
                      </a:pPr>
                      <a:r>
                        <a:rPr lang="en-US" sz="1600" kern="100" dirty="0" err="1">
                          <a:effectLst/>
                        </a:rPr>
                        <a:t>time.resolution</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两个不相等的</a:t>
                      </a:r>
                      <a:r>
                        <a:rPr lang="en-US" sz="1600" kern="100" dirty="0">
                          <a:effectLst/>
                        </a:rPr>
                        <a:t>time</a:t>
                      </a:r>
                      <a:r>
                        <a:rPr lang="zh-CN" sz="1600" kern="100" dirty="0">
                          <a:effectLst/>
                        </a:rPr>
                        <a:t>对象的最小差异，为</a:t>
                      </a:r>
                      <a:r>
                        <a:rPr lang="en-US" sz="1600" kern="100" dirty="0">
                          <a:effectLst/>
                        </a:rPr>
                        <a:t>1</a:t>
                      </a:r>
                      <a:r>
                        <a:rPr lang="zh-CN" sz="1600" kern="100" dirty="0">
                          <a:effectLst/>
                        </a:rPr>
                        <a:t>微秒</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3240240"/>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874364040"/>
              </p:ext>
            </p:extLst>
          </p:nvPr>
        </p:nvGraphicFramePr>
        <p:xfrm>
          <a:off x="1103382" y="4807130"/>
          <a:ext cx="9982200" cy="2050870"/>
        </p:xfrm>
        <a:graphic>
          <a:graphicData uri="http://schemas.openxmlformats.org/drawingml/2006/table">
            <a:tbl>
              <a:tblPr firstRow="1" firstCol="1" bandRow="1">
                <a:tableStyleId>{5C22544A-7EE6-4342-B048-85BDC9FD1C3A}</a:tableStyleId>
              </a:tblPr>
              <a:tblGrid>
                <a:gridCol w="2515029">
                  <a:extLst>
                    <a:ext uri="{9D8B030D-6E8A-4147-A177-3AD203B41FA5}">
                      <a16:colId xmlns:a16="http://schemas.microsoft.com/office/drawing/2014/main" val="2664534473"/>
                    </a:ext>
                  </a:extLst>
                </a:gridCol>
                <a:gridCol w="7467171">
                  <a:extLst>
                    <a:ext uri="{9D8B030D-6E8A-4147-A177-3AD203B41FA5}">
                      <a16:colId xmlns:a16="http://schemas.microsoft.com/office/drawing/2014/main" val="3775277735"/>
                    </a:ext>
                  </a:extLst>
                </a:gridCol>
              </a:tblGrid>
              <a:tr h="410174">
                <a:tc>
                  <a:txBody>
                    <a:bodyPr/>
                    <a:lstStyle/>
                    <a:p>
                      <a:pPr algn="ctr">
                        <a:lnSpc>
                          <a:spcPts val="1900"/>
                        </a:lnSpc>
                        <a:spcAft>
                          <a:spcPts val="0"/>
                        </a:spcAft>
                      </a:pPr>
                      <a:r>
                        <a:rPr lang="zh-CN" sz="1600" kern="100">
                          <a:effectLst/>
                        </a:rPr>
                        <a:t>字段</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ts val="1900"/>
                        </a:lnSpc>
                        <a:spcAft>
                          <a:spcPts val="0"/>
                        </a:spcAft>
                      </a:pPr>
                      <a:r>
                        <a:rPr lang="zh-CN" sz="1600" kern="100">
                          <a:effectLst/>
                        </a:rPr>
                        <a:t>说明</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290714"/>
                  </a:ext>
                </a:extLst>
              </a:tr>
              <a:tr h="410174">
                <a:tc>
                  <a:txBody>
                    <a:bodyPr/>
                    <a:lstStyle/>
                    <a:p>
                      <a:pPr algn="ctr">
                        <a:lnSpc>
                          <a:spcPts val="1900"/>
                        </a:lnSpc>
                        <a:spcAft>
                          <a:spcPts val="0"/>
                        </a:spcAft>
                      </a:pPr>
                      <a:r>
                        <a:rPr lang="en-US" sz="1600" kern="100">
                          <a:effectLst/>
                        </a:rPr>
                        <a:t>time.hour</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ts val="1900"/>
                        </a:lnSpc>
                        <a:spcAft>
                          <a:spcPts val="0"/>
                        </a:spcAft>
                      </a:pPr>
                      <a:r>
                        <a:rPr lang="en-US" sz="1600" kern="100">
                          <a:effectLst/>
                        </a:rPr>
                        <a:t>time</a:t>
                      </a:r>
                      <a:r>
                        <a:rPr lang="zh-CN" sz="1600" kern="100">
                          <a:effectLst/>
                        </a:rPr>
                        <a:t>对象的</a:t>
                      </a:r>
                      <a:r>
                        <a:rPr lang="en-US" sz="1600" kern="100">
                          <a:effectLst/>
                        </a:rPr>
                        <a:t>hour</a:t>
                      </a:r>
                      <a:r>
                        <a:rPr lang="zh-CN" sz="1600" kern="100">
                          <a:effectLst/>
                        </a:rPr>
                        <a:t>字段值，介于</a:t>
                      </a:r>
                      <a:r>
                        <a:rPr lang="en-US" sz="1600" kern="100">
                          <a:effectLst/>
                        </a:rPr>
                        <a:t>0~23</a:t>
                      </a:r>
                      <a:r>
                        <a:rPr lang="zh-CN" sz="1600" kern="100">
                          <a:effectLst/>
                        </a:rPr>
                        <a:t>之间</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7044293"/>
                  </a:ext>
                </a:extLst>
              </a:tr>
              <a:tr h="410174">
                <a:tc>
                  <a:txBody>
                    <a:bodyPr/>
                    <a:lstStyle/>
                    <a:p>
                      <a:pPr algn="ctr">
                        <a:lnSpc>
                          <a:spcPts val="1900"/>
                        </a:lnSpc>
                        <a:spcAft>
                          <a:spcPts val="0"/>
                        </a:spcAft>
                      </a:pPr>
                      <a:r>
                        <a:rPr lang="en-US" sz="1600" kern="100">
                          <a:effectLst/>
                        </a:rPr>
                        <a:t>time.minute</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ts val="1900"/>
                        </a:lnSpc>
                        <a:spcAft>
                          <a:spcPts val="0"/>
                        </a:spcAft>
                      </a:pPr>
                      <a:r>
                        <a:rPr lang="en-US" sz="1600" kern="100">
                          <a:effectLst/>
                        </a:rPr>
                        <a:t>time</a:t>
                      </a:r>
                      <a:r>
                        <a:rPr lang="zh-CN" sz="1600" kern="100">
                          <a:effectLst/>
                        </a:rPr>
                        <a:t>对象的</a:t>
                      </a:r>
                      <a:r>
                        <a:rPr lang="en-US" sz="1600" kern="100">
                          <a:effectLst/>
                        </a:rPr>
                        <a:t>minute</a:t>
                      </a:r>
                      <a:r>
                        <a:rPr lang="zh-CN" sz="1600" kern="100">
                          <a:effectLst/>
                        </a:rPr>
                        <a:t>字段值，介于</a:t>
                      </a:r>
                      <a:r>
                        <a:rPr lang="en-US" sz="1600" kern="100">
                          <a:effectLst/>
                        </a:rPr>
                        <a:t>0~59</a:t>
                      </a:r>
                      <a:r>
                        <a:rPr lang="zh-CN" sz="1600" kern="100">
                          <a:effectLst/>
                        </a:rPr>
                        <a:t>之间</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683963"/>
                  </a:ext>
                </a:extLst>
              </a:tr>
              <a:tr h="410174">
                <a:tc>
                  <a:txBody>
                    <a:bodyPr/>
                    <a:lstStyle/>
                    <a:p>
                      <a:pPr algn="ctr">
                        <a:lnSpc>
                          <a:spcPts val="1900"/>
                        </a:lnSpc>
                        <a:spcAft>
                          <a:spcPts val="0"/>
                        </a:spcAft>
                      </a:pPr>
                      <a:r>
                        <a:rPr lang="en-US" sz="1600" kern="100">
                          <a:effectLst/>
                        </a:rPr>
                        <a:t>time.second</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ts val="1900"/>
                        </a:lnSpc>
                        <a:spcAft>
                          <a:spcPts val="0"/>
                        </a:spcAft>
                      </a:pPr>
                      <a:r>
                        <a:rPr lang="en-US" sz="1600" kern="100">
                          <a:effectLst/>
                        </a:rPr>
                        <a:t>time</a:t>
                      </a:r>
                      <a:r>
                        <a:rPr lang="zh-CN" sz="1600" kern="100">
                          <a:effectLst/>
                        </a:rPr>
                        <a:t>对象的</a:t>
                      </a:r>
                      <a:r>
                        <a:rPr lang="en-US" sz="1600" kern="100">
                          <a:effectLst/>
                        </a:rPr>
                        <a:t>minute</a:t>
                      </a:r>
                      <a:r>
                        <a:rPr lang="zh-CN" sz="1600" kern="100">
                          <a:effectLst/>
                        </a:rPr>
                        <a:t>字段值，介于</a:t>
                      </a:r>
                      <a:r>
                        <a:rPr lang="en-US" sz="1600" kern="100">
                          <a:effectLst/>
                        </a:rPr>
                        <a:t>0~59</a:t>
                      </a:r>
                      <a:r>
                        <a:rPr lang="zh-CN" sz="1600" kern="100">
                          <a:effectLst/>
                        </a:rPr>
                        <a:t>之间</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7936978"/>
                  </a:ext>
                </a:extLst>
              </a:tr>
              <a:tr h="410174">
                <a:tc>
                  <a:txBody>
                    <a:bodyPr/>
                    <a:lstStyle/>
                    <a:p>
                      <a:pPr algn="ctr">
                        <a:lnSpc>
                          <a:spcPts val="1900"/>
                        </a:lnSpc>
                        <a:spcAft>
                          <a:spcPts val="0"/>
                        </a:spcAft>
                      </a:pPr>
                      <a:r>
                        <a:rPr lang="en-US" sz="1600" kern="100" dirty="0" err="1">
                          <a:effectLst/>
                        </a:rPr>
                        <a:t>time.microsecond</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lnSpc>
                          <a:spcPts val="1900"/>
                        </a:lnSpc>
                        <a:spcAft>
                          <a:spcPts val="0"/>
                        </a:spcAft>
                      </a:pPr>
                      <a:r>
                        <a:rPr lang="en-US" sz="1600" kern="100" dirty="0">
                          <a:effectLst/>
                        </a:rPr>
                        <a:t>time</a:t>
                      </a:r>
                      <a:r>
                        <a:rPr lang="zh-CN" sz="1600" kern="100" dirty="0">
                          <a:effectLst/>
                        </a:rPr>
                        <a:t>对象的</a:t>
                      </a:r>
                      <a:r>
                        <a:rPr lang="en-US" sz="1600" kern="100" dirty="0">
                          <a:effectLst/>
                        </a:rPr>
                        <a:t>microsecond</a:t>
                      </a:r>
                      <a:r>
                        <a:rPr lang="zh-CN" sz="1600" kern="100" dirty="0">
                          <a:effectLst/>
                        </a:rPr>
                        <a:t>字段值，介于</a:t>
                      </a:r>
                      <a:r>
                        <a:rPr lang="en-US" sz="1600" kern="100" dirty="0">
                          <a:effectLst/>
                        </a:rPr>
                        <a:t>0~999999</a:t>
                      </a:r>
                      <a:r>
                        <a:rPr lang="zh-CN" sz="1600" kern="100" dirty="0">
                          <a:effectLst/>
                        </a:rPr>
                        <a:t>之间</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1529197"/>
                  </a:ext>
                </a:extLst>
              </a:tr>
            </a:tbl>
          </a:graphicData>
        </a:graphic>
      </p:graphicFrame>
    </p:spTree>
    <p:extLst>
      <p:ext uri="{BB962C8B-B14F-4D97-AF65-F5344CB8AC3E}">
        <p14:creationId xmlns:p14="http://schemas.microsoft.com/office/powerpoint/2010/main" val="81382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time</a:t>
            </a:r>
            <a:r>
              <a:rPr lang="zh-CN" altLang="en-US" dirty="0"/>
              <a:t>类</a:t>
            </a:r>
            <a:endParaRPr lang="en-US" dirty="0"/>
          </a:p>
        </p:txBody>
      </p:sp>
      <p:sp>
        <p:nvSpPr>
          <p:cNvPr id="14" name="Content Placeholder 13"/>
          <p:cNvSpPr>
            <a:spLocks noGrp="1"/>
          </p:cNvSpPr>
          <p:nvPr>
            <p:ph idx="1"/>
          </p:nvPr>
        </p:nvSpPr>
        <p:spPr>
          <a:xfrm>
            <a:off x="1104900" y="1600200"/>
            <a:ext cx="9980682" cy="4572000"/>
          </a:xfrm>
        </p:spPr>
        <p:txBody>
          <a:bodyPr>
            <a:normAutofit/>
          </a:bodyPr>
          <a:lstStyle/>
          <a:p>
            <a:pPr>
              <a:lnSpc>
                <a:spcPct val="100000"/>
              </a:lnSpc>
            </a:pPr>
            <a:r>
              <a:rPr lang="zh-CN" altLang="en-US" sz="2800" dirty="0">
                <a:latin typeface="宋体" panose="02010600030101010101" pitchFamily="2" charset="-122"/>
                <a:ea typeface="宋体" panose="02010600030101010101" pitchFamily="2" charset="-122"/>
              </a:rPr>
              <a:t>常用的对象方法</a:t>
            </a:r>
            <a:endParaRPr lang="en-US" altLang="zh-CN" sz="2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2200" b="1" dirty="0" err="1">
                <a:latin typeface="宋体" panose="02010600030101010101" pitchFamily="2" charset="-122"/>
                <a:ea typeface="宋体" panose="02010600030101010101" pitchFamily="2" charset="-122"/>
              </a:rPr>
              <a:t>time.replace</a:t>
            </a:r>
            <a:r>
              <a:rPr lang="en-US" altLang="zh-CN" sz="2200" b="1" dirty="0">
                <a:latin typeface="宋体" panose="02010600030101010101" pitchFamily="2" charset="-122"/>
                <a:ea typeface="宋体" panose="02010600030101010101" pitchFamily="2" charset="-122"/>
              </a:rPr>
              <a:t>(hour=</a:t>
            </a:r>
            <a:r>
              <a:rPr lang="en-US" altLang="zh-CN" sz="2200" b="1" dirty="0" err="1">
                <a:latin typeface="宋体" panose="02010600030101010101" pitchFamily="2" charset="-122"/>
                <a:ea typeface="宋体" panose="02010600030101010101" pitchFamily="2" charset="-122"/>
              </a:rPr>
              <a:t>self.hour,minute</a:t>
            </a:r>
            <a:r>
              <a:rPr lang="en-US" altLang="zh-CN" sz="2200" b="1" dirty="0">
                <a:latin typeface="宋体" panose="02010600030101010101" pitchFamily="2" charset="-122"/>
                <a:ea typeface="宋体" panose="02010600030101010101" pitchFamily="2" charset="-122"/>
              </a:rPr>
              <a:t>=</a:t>
            </a:r>
            <a:r>
              <a:rPr lang="en-US" altLang="zh-CN" sz="2200" b="1" dirty="0" err="1">
                <a:latin typeface="宋体" panose="02010600030101010101" pitchFamily="2" charset="-122"/>
                <a:ea typeface="宋体" panose="02010600030101010101" pitchFamily="2" charset="-122"/>
              </a:rPr>
              <a:t>self.minute,second</a:t>
            </a:r>
            <a:r>
              <a:rPr lang="en-US" altLang="zh-CN" sz="2200" b="1" dirty="0">
                <a:latin typeface="宋体" panose="02010600030101010101" pitchFamily="2" charset="-122"/>
                <a:ea typeface="宋体" panose="02010600030101010101" pitchFamily="2" charset="-122"/>
              </a:rPr>
              <a:t>=</a:t>
            </a:r>
            <a:r>
              <a:rPr lang="en-US" altLang="zh-CN" sz="2200" b="1" dirty="0" err="1">
                <a:latin typeface="宋体" panose="02010600030101010101" pitchFamily="2" charset="-122"/>
                <a:ea typeface="宋体" panose="02010600030101010101" pitchFamily="2" charset="-122"/>
              </a:rPr>
              <a:t>self.second,microsecond</a:t>
            </a:r>
            <a:r>
              <a:rPr lang="en-US" altLang="zh-CN" sz="2200" b="1" dirty="0">
                <a:latin typeface="宋体" panose="02010600030101010101" pitchFamily="2" charset="-122"/>
                <a:ea typeface="宋体" panose="02010600030101010101" pitchFamily="2" charset="-122"/>
              </a:rPr>
              <a:t>=</a:t>
            </a:r>
            <a:r>
              <a:rPr lang="en-US" altLang="zh-CN" sz="2200" b="1" dirty="0" err="1">
                <a:latin typeface="宋体" panose="02010600030101010101" pitchFamily="2" charset="-122"/>
                <a:ea typeface="宋体" panose="02010600030101010101" pitchFamily="2" charset="-122"/>
              </a:rPr>
              <a:t>self.microsecond</a:t>
            </a:r>
            <a:r>
              <a:rPr lang="en-US" altLang="zh-CN" sz="2200" b="1"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：生成一个新的</a:t>
            </a:r>
            <a:r>
              <a:rPr lang="en-US" altLang="zh-CN" sz="2200" dirty="0">
                <a:latin typeface="宋体" panose="02010600030101010101" pitchFamily="2" charset="-122"/>
                <a:ea typeface="宋体" panose="02010600030101010101" pitchFamily="2" charset="-122"/>
              </a:rPr>
              <a:t>time</a:t>
            </a:r>
            <a:r>
              <a:rPr lang="zh-CN" altLang="en-US" sz="2200" dirty="0">
                <a:latin typeface="宋体" panose="02010600030101010101" pitchFamily="2" charset="-122"/>
                <a:ea typeface="宋体" panose="02010600030101010101" pitchFamily="2" charset="-122"/>
              </a:rPr>
              <a:t>对象，用字段的值取代原有字段值，原</a:t>
            </a:r>
            <a:r>
              <a:rPr lang="en-US" altLang="zh-CN" sz="2200" dirty="0">
                <a:latin typeface="宋体" panose="02010600030101010101" pitchFamily="2" charset="-122"/>
                <a:ea typeface="宋体" panose="02010600030101010101" pitchFamily="2" charset="-122"/>
              </a:rPr>
              <a:t>time</a:t>
            </a:r>
            <a:r>
              <a:rPr lang="zh-CN" altLang="en-US" sz="2200" dirty="0">
                <a:latin typeface="宋体" panose="02010600030101010101" pitchFamily="2" charset="-122"/>
                <a:ea typeface="宋体" panose="02010600030101010101" pitchFamily="2" charset="-122"/>
              </a:rPr>
              <a:t>对象不变</a:t>
            </a:r>
          </a:p>
          <a:p>
            <a:pPr>
              <a:lnSpc>
                <a:spcPct val="100000"/>
              </a:lnSpc>
              <a:buFont typeface="Wingdings" panose="05000000000000000000" pitchFamily="2" charset="2"/>
              <a:buChar char="Ø"/>
            </a:pPr>
            <a:r>
              <a:rPr lang="en-US" altLang="zh-CN" sz="2200" b="1" dirty="0" err="1">
                <a:latin typeface="宋体" panose="02010600030101010101" pitchFamily="2" charset="-122"/>
                <a:ea typeface="宋体" panose="02010600030101010101" pitchFamily="2" charset="-122"/>
              </a:rPr>
              <a:t>time.isoformat</a:t>
            </a:r>
            <a:r>
              <a:rPr lang="en-US" altLang="zh-CN" sz="2200" b="1" dirty="0">
                <a:latin typeface="宋体" panose="02010600030101010101" pitchFamily="2" charset="-122"/>
                <a:ea typeface="宋体" panose="02010600030101010101" pitchFamily="2" charset="-122"/>
              </a:rPr>
              <a:t>(</a:t>
            </a:r>
            <a:r>
              <a:rPr lang="en-US" altLang="zh-CN" sz="2200" b="1" dirty="0" err="1">
                <a:latin typeface="宋体" panose="02010600030101010101" pitchFamily="2" charset="-122"/>
                <a:ea typeface="宋体" panose="02010600030101010101" pitchFamily="2" charset="-122"/>
              </a:rPr>
              <a:t>timespec</a:t>
            </a:r>
            <a:r>
              <a:rPr lang="en-US" altLang="zh-CN" sz="2200" b="1" dirty="0">
                <a:latin typeface="宋体" panose="02010600030101010101" pitchFamily="2" charset="-122"/>
                <a:ea typeface="宋体" panose="02010600030101010101" pitchFamily="2" charset="-122"/>
              </a:rPr>
              <a:t>=’auto’)</a:t>
            </a:r>
            <a:r>
              <a:rPr lang="zh-CN" altLang="en-US" sz="2200" dirty="0">
                <a:latin typeface="宋体" panose="02010600030101010101" pitchFamily="2" charset="-122"/>
                <a:ea typeface="宋体" panose="02010600030101010101" pitchFamily="2" charset="-122"/>
              </a:rPr>
              <a:t>：返回符合</a:t>
            </a:r>
            <a:r>
              <a:rPr lang="en-US" altLang="zh-CN" sz="2200" dirty="0">
                <a:latin typeface="宋体" panose="02010600030101010101" pitchFamily="2" charset="-122"/>
                <a:ea typeface="宋体" panose="02010600030101010101" pitchFamily="2" charset="-122"/>
              </a:rPr>
              <a:t>ISO 8601</a:t>
            </a:r>
            <a:r>
              <a:rPr lang="zh-CN" altLang="en-US" sz="2200" dirty="0">
                <a:latin typeface="宋体" panose="02010600030101010101" pitchFamily="2" charset="-122"/>
                <a:ea typeface="宋体" panose="02010600030101010101" pitchFamily="2" charset="-122"/>
              </a:rPr>
              <a:t>格式的时间的字符串，默认为</a:t>
            </a:r>
            <a:r>
              <a:rPr lang="en-US" altLang="zh-CN" sz="2200" dirty="0">
                <a:latin typeface="宋体" panose="02010600030101010101" pitchFamily="2" charset="-122"/>
                <a:ea typeface="宋体" panose="02010600030101010101" pitchFamily="2" charset="-122"/>
              </a:rPr>
              <a:t>HH</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MM</a:t>
            </a:r>
            <a:r>
              <a:rPr lang="zh-CN" altLang="en-US"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SS.ffffff</a:t>
            </a:r>
            <a:endParaRPr lang="en-US" altLang="zh-CN" sz="22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2200" b="1" dirty="0" err="1">
                <a:latin typeface="宋体" panose="02010600030101010101" pitchFamily="2" charset="-122"/>
                <a:ea typeface="宋体" panose="02010600030101010101" pitchFamily="2" charset="-122"/>
              </a:rPr>
              <a:t>time.strftime</a:t>
            </a:r>
            <a:r>
              <a:rPr lang="en-US" altLang="zh-CN" sz="2200" b="1" dirty="0">
                <a:latin typeface="宋体" panose="02010600030101010101" pitchFamily="2" charset="-122"/>
                <a:ea typeface="宋体" panose="02010600030101010101" pitchFamily="2" charset="-122"/>
              </a:rPr>
              <a:t>(format)</a:t>
            </a:r>
            <a:r>
              <a:rPr lang="zh-CN" altLang="en-US" sz="2200" dirty="0">
                <a:latin typeface="宋体" panose="02010600030101010101" pitchFamily="2" charset="-122"/>
                <a:ea typeface="宋体" panose="02010600030101010101" pitchFamily="2" charset="-122"/>
              </a:rPr>
              <a:t>：返回一个由</a:t>
            </a:r>
            <a:r>
              <a:rPr lang="en-US" altLang="zh-CN" sz="2200" dirty="0">
                <a:latin typeface="宋体" panose="02010600030101010101" pitchFamily="2" charset="-122"/>
                <a:ea typeface="宋体" panose="02010600030101010101" pitchFamily="2" charset="-122"/>
              </a:rPr>
              <a:t>format</a:t>
            </a:r>
            <a:r>
              <a:rPr lang="zh-CN" altLang="en-US" sz="2200" dirty="0">
                <a:latin typeface="宋体" panose="02010600030101010101" pitchFamily="2" charset="-122"/>
                <a:ea typeface="宋体" panose="02010600030101010101" pitchFamily="2" charset="-122"/>
              </a:rPr>
              <a:t>字段指定格式的表示时间的字符串</a:t>
            </a:r>
          </a:p>
          <a:p>
            <a:pPr>
              <a:lnSpc>
                <a:spcPct val="100000"/>
              </a:lnSpc>
              <a:buFont typeface="Wingdings" panose="05000000000000000000" pitchFamily="2" charset="2"/>
              <a:buChar char="Ø"/>
            </a:pPr>
            <a:endParaRPr lang="en-US" altLang="zh-CN" sz="22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22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22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624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a:t>time</a:t>
            </a:r>
            <a:r>
              <a:rPr lang="zh-CN" altLang="en-US" dirty="0"/>
              <a:t>类</a:t>
            </a:r>
            <a:endParaRPr lang="en-US" dirty="0"/>
          </a:p>
        </p:txBody>
      </p:sp>
      <p:sp>
        <p:nvSpPr>
          <p:cNvPr id="14" name="Content Placeholder 13"/>
          <p:cNvSpPr>
            <a:spLocks noGrp="1"/>
          </p:cNvSpPr>
          <p:nvPr>
            <p:ph idx="1"/>
          </p:nvPr>
        </p:nvSpPr>
        <p:spPr>
          <a:xfrm>
            <a:off x="1104900" y="1600199"/>
            <a:ext cx="9980682" cy="5153297"/>
          </a:xfrm>
        </p:spPr>
        <p:txBody>
          <a:bodyPr>
            <a:normAutofit/>
          </a:bodyPr>
          <a:lstStyle/>
          <a:p>
            <a:pPr>
              <a:lnSpc>
                <a:spcPct val="100000"/>
              </a:lnSpc>
            </a:pPr>
            <a:r>
              <a:rPr lang="zh-CN" altLang="en-US" sz="2200" dirty="0">
                <a:latin typeface="宋体" panose="02010600030101010101" pitchFamily="2" charset="-122"/>
                <a:ea typeface="宋体" panose="02010600030101010101" pitchFamily="2" charset="-122"/>
              </a:rPr>
              <a:t>示例：构造</a:t>
            </a:r>
            <a:r>
              <a:rPr lang="en-US" altLang="zh-CN" sz="2200" dirty="0">
                <a:latin typeface="宋体" panose="02010600030101010101" pitchFamily="2" charset="-122"/>
                <a:ea typeface="宋体" panose="02010600030101010101" pitchFamily="2" charset="-122"/>
              </a:rPr>
              <a:t>time</a:t>
            </a:r>
            <a:r>
              <a:rPr lang="zh-CN" altLang="en-US" sz="2200" dirty="0">
                <a:latin typeface="宋体" panose="02010600030101010101" pitchFamily="2" charset="-122"/>
                <a:ea typeface="宋体" panose="02010600030101010101" pitchFamily="2" charset="-122"/>
              </a:rPr>
              <a:t>对象</a:t>
            </a:r>
            <a:r>
              <a:rPr lang="en-US" altLang="zh-CN" sz="2200" dirty="0">
                <a:latin typeface="宋体" panose="02010600030101010101" pitchFamily="2" charset="-122"/>
                <a:ea typeface="宋体" panose="02010600030101010101" pitchFamily="2" charset="-122"/>
              </a:rPr>
              <a:t>t1</a:t>
            </a:r>
            <a:r>
              <a:rPr lang="zh-CN" altLang="en-US" sz="2200" dirty="0">
                <a:latin typeface="宋体" panose="02010600030101010101" pitchFamily="2" charset="-122"/>
                <a:ea typeface="宋体" panose="02010600030101010101" pitchFamily="2" charset="-122"/>
              </a:rPr>
              <a:t>，时间为</a:t>
            </a:r>
            <a:r>
              <a:rPr lang="en-US" altLang="zh-CN" sz="2200" dirty="0">
                <a:latin typeface="宋体" panose="02010600030101010101" pitchFamily="2" charset="-122"/>
                <a:ea typeface="宋体" panose="02010600030101010101" pitchFamily="2" charset="-122"/>
              </a:rPr>
              <a:t>9:18:00</a:t>
            </a:r>
            <a:r>
              <a:rPr lang="zh-CN" altLang="en-US" sz="2200" dirty="0">
                <a:latin typeface="宋体" panose="02010600030101010101" pitchFamily="2" charset="-122"/>
                <a:ea typeface="宋体" panose="02010600030101010101" pitchFamily="2" charset="-122"/>
              </a:rPr>
              <a:t>，并通过</a:t>
            </a:r>
            <a:r>
              <a:rPr lang="en-US" altLang="zh-CN" sz="2200" dirty="0">
                <a:latin typeface="宋体" panose="02010600030101010101" pitchFamily="2" charset="-122"/>
                <a:ea typeface="宋体" panose="02010600030101010101" pitchFamily="2" charset="-122"/>
              </a:rPr>
              <a:t>replace</a:t>
            </a:r>
            <a:r>
              <a:rPr lang="zh-CN" altLang="en-US" sz="2200" dirty="0">
                <a:latin typeface="宋体" panose="02010600030101010101" pitchFamily="2" charset="-122"/>
                <a:ea typeface="宋体" panose="02010600030101010101" pitchFamily="2" charset="-122"/>
              </a:rPr>
              <a:t>函数生成一个新的</a:t>
            </a:r>
            <a:r>
              <a:rPr lang="en-US" altLang="zh-CN" sz="2200" dirty="0">
                <a:latin typeface="宋体" panose="02010600030101010101" pitchFamily="2" charset="-122"/>
                <a:ea typeface="宋体" panose="02010600030101010101" pitchFamily="2" charset="-122"/>
              </a:rPr>
              <a:t>time</a:t>
            </a:r>
            <a:r>
              <a:rPr lang="zh-CN" altLang="en-US" sz="2200" dirty="0">
                <a:latin typeface="宋体" panose="02010600030101010101" pitchFamily="2" charset="-122"/>
                <a:ea typeface="宋体" panose="02010600030101010101" pitchFamily="2" charset="-122"/>
              </a:rPr>
              <a:t>对象</a:t>
            </a:r>
            <a:r>
              <a:rPr lang="en-US" altLang="zh-CN" sz="2200" dirty="0">
                <a:latin typeface="宋体" panose="02010600030101010101" pitchFamily="2" charset="-122"/>
                <a:ea typeface="宋体" panose="02010600030101010101" pitchFamily="2" charset="-122"/>
              </a:rPr>
              <a:t>t2</a:t>
            </a:r>
            <a:r>
              <a:rPr lang="zh-CN" altLang="en-US" sz="2200" dirty="0">
                <a:latin typeface="宋体" panose="02010600030101010101" pitchFamily="2" charset="-122"/>
                <a:ea typeface="宋体" panose="02010600030101010101" pitchFamily="2" charset="-122"/>
              </a:rPr>
              <a:t>，将时间替换为</a:t>
            </a:r>
            <a:r>
              <a:rPr lang="en-US" altLang="zh-CN" sz="2200" dirty="0">
                <a:latin typeface="宋体" panose="02010600030101010101" pitchFamily="2" charset="-122"/>
                <a:ea typeface="宋体" panose="02010600030101010101" pitchFamily="2" charset="-122"/>
              </a:rPr>
              <a:t>20:20:05</a:t>
            </a:r>
            <a:r>
              <a:rPr lang="zh-CN" altLang="en-US" sz="2200" dirty="0">
                <a:latin typeface="宋体" panose="02010600030101010101" pitchFamily="2" charset="-122"/>
                <a:ea typeface="宋体" panose="02010600030101010101" pitchFamily="2" charset="-122"/>
              </a:rPr>
              <a:t>，输出</a:t>
            </a:r>
            <a:r>
              <a:rPr lang="en-US" altLang="zh-CN" sz="2200" dirty="0">
                <a:latin typeface="宋体" panose="02010600030101010101" pitchFamily="2" charset="-122"/>
                <a:ea typeface="宋体" panose="02010600030101010101" pitchFamily="2" charset="-122"/>
              </a:rPr>
              <a:t>t1</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t2</a:t>
            </a:r>
            <a:r>
              <a:rPr lang="zh-CN" altLang="en-US" sz="2200" dirty="0">
                <a:latin typeface="宋体" panose="02010600030101010101" pitchFamily="2" charset="-122"/>
                <a:ea typeface="宋体" panose="02010600030101010101" pitchFamily="2" charset="-122"/>
              </a:rPr>
              <a:t>及对应的格式化时间字符串。</a:t>
            </a:r>
            <a:endParaRPr lang="en-US" altLang="zh-CN" sz="2200" dirty="0">
              <a:latin typeface="宋体" panose="02010600030101010101" pitchFamily="2" charset="-122"/>
              <a:ea typeface="宋体" panose="02010600030101010101" pitchFamily="2" charset="-122"/>
            </a:endParaRPr>
          </a:p>
          <a:p>
            <a:pPr marL="0" indent="0">
              <a:lnSpc>
                <a:spcPts val="1200"/>
              </a:lnSpc>
              <a:buNone/>
            </a:pPr>
            <a:endParaRPr lang="en-US" altLang="zh-CN" sz="2200" dirty="0">
              <a:solidFill>
                <a:srgbClr val="00B0F0"/>
              </a:solidFill>
              <a:latin typeface="Calibri" panose="020F0502020204030204" pitchFamily="34" charset="0"/>
              <a:ea typeface="宋体" panose="02010600030101010101" pitchFamily="2" charset="-122"/>
              <a:cs typeface="Calibri" panose="020F0502020204030204" pitchFamily="34" charset="0"/>
            </a:endParaRPr>
          </a:p>
          <a:p>
            <a:pPr marL="0" indent="0">
              <a:lnSpc>
                <a:spcPts val="1200"/>
              </a:lnSpc>
              <a:buNone/>
            </a:pPr>
            <a:endParaRPr lang="en-US" altLang="zh-CN" sz="2200" dirty="0">
              <a:solidFill>
                <a:srgbClr val="00B0F0"/>
              </a:solidFill>
              <a:latin typeface="Calibri" panose="020F0502020204030204" pitchFamily="34" charset="0"/>
              <a:ea typeface="宋体" panose="02010600030101010101" pitchFamily="2" charset="-122"/>
              <a:cs typeface="Calibri" panose="020F0502020204030204" pitchFamily="34" charset="0"/>
            </a:endParaRPr>
          </a:p>
          <a:p>
            <a:pPr marL="0" indent="0">
              <a:lnSpc>
                <a:spcPts val="1200"/>
              </a:lnSpc>
              <a:buNone/>
            </a:pPr>
            <a:endParaRPr lang="en-US" altLang="zh-CN" sz="2200" dirty="0">
              <a:solidFill>
                <a:srgbClr val="00B0F0"/>
              </a:solidFill>
              <a:latin typeface="Calibri" panose="020F0502020204030204" pitchFamily="34" charset="0"/>
              <a:ea typeface="宋体" panose="02010600030101010101" pitchFamily="2" charset="-122"/>
              <a:cs typeface="Calibri" panose="020F0502020204030204" pitchFamily="34" charset="0"/>
            </a:endParaRPr>
          </a:p>
          <a:p>
            <a:pPr marL="0" indent="0">
              <a:lnSpc>
                <a:spcPts val="1200"/>
              </a:lnSpc>
              <a:buNone/>
            </a:pPr>
            <a:endParaRPr lang="en-US" altLang="zh-CN" sz="2200" dirty="0">
              <a:solidFill>
                <a:srgbClr val="00B0F0"/>
              </a:solidFill>
              <a:latin typeface="Calibri" panose="020F0502020204030204" pitchFamily="34" charset="0"/>
              <a:ea typeface="宋体" panose="02010600030101010101" pitchFamily="2" charset="-122"/>
              <a:cs typeface="Calibri" panose="020F0502020204030204" pitchFamily="34" charset="0"/>
            </a:endParaRPr>
          </a:p>
          <a:p>
            <a:pPr marL="0" indent="0">
              <a:lnSpc>
                <a:spcPts val="1200"/>
              </a:lnSpc>
              <a:buNone/>
            </a:pPr>
            <a:endParaRPr lang="en-US" altLang="zh-CN" dirty="0">
              <a:solidFill>
                <a:srgbClr val="00B0F0"/>
              </a:solidFill>
              <a:latin typeface="Consolas" panose="020B0609020204030204" pitchFamily="49" charset="0"/>
              <a:ea typeface="宋体" panose="02010600030101010101" pitchFamily="2" charset="-122"/>
              <a:cs typeface="Calibri" panose="020F0502020204030204" pitchFamily="34" charset="0"/>
            </a:endParaRPr>
          </a:p>
          <a:p>
            <a:pPr lvl="1">
              <a:lnSpc>
                <a:spcPts val="1200"/>
              </a:lnSpc>
            </a:pPr>
            <a:r>
              <a:rPr lang="en-US" altLang="zh-CN" sz="2000" dirty="0">
                <a:latin typeface="Consolas" panose="020B0609020204030204" pitchFamily="49" charset="0"/>
                <a:ea typeface="宋体" panose="02010600030101010101" pitchFamily="2" charset="-122"/>
                <a:cs typeface="Calibri" panose="020F0502020204030204" pitchFamily="34" charset="0"/>
              </a:rPr>
              <a:t>09:18:00</a:t>
            </a:r>
          </a:p>
          <a:p>
            <a:pPr lvl="1">
              <a:lnSpc>
                <a:spcPts val="12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12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12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12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20:20:05                               '09</a:t>
            </a:r>
            <a:r>
              <a:rPr lang="zh-CN" altLang="en-US" sz="2000" dirty="0">
                <a:latin typeface="Consolas" panose="020B0609020204030204" pitchFamily="49" charset="0"/>
                <a:ea typeface="宋体" panose="02010600030101010101" pitchFamily="2" charset="-122"/>
                <a:cs typeface="Calibri" panose="020F0502020204030204" pitchFamily="34" charset="0"/>
              </a:rPr>
              <a:t>时</a:t>
            </a:r>
            <a:r>
              <a:rPr lang="en-US" altLang="zh-CN" sz="2000" dirty="0">
                <a:latin typeface="Consolas" panose="020B0609020204030204" pitchFamily="49" charset="0"/>
                <a:ea typeface="宋体" panose="02010600030101010101" pitchFamily="2" charset="-122"/>
                <a:cs typeface="Calibri" panose="020F0502020204030204" pitchFamily="34" charset="0"/>
              </a:rPr>
              <a:t>18</a:t>
            </a:r>
            <a:r>
              <a:rPr lang="zh-CN" altLang="en-US" sz="2000" dirty="0">
                <a:latin typeface="Consolas" panose="020B0609020204030204" pitchFamily="49" charset="0"/>
                <a:ea typeface="宋体" panose="02010600030101010101" pitchFamily="2" charset="-122"/>
                <a:cs typeface="Calibri" panose="020F0502020204030204" pitchFamily="34" charset="0"/>
              </a:rPr>
              <a:t>分</a:t>
            </a:r>
            <a:r>
              <a:rPr lang="en-US" altLang="zh-CN" sz="2000" dirty="0">
                <a:latin typeface="Consolas" panose="020B0609020204030204" pitchFamily="49" charset="0"/>
                <a:ea typeface="宋体" panose="02010600030101010101" pitchFamily="2" charset="-122"/>
                <a:cs typeface="Calibri" panose="020F0502020204030204" pitchFamily="34" charset="0"/>
              </a:rPr>
              <a:t>00</a:t>
            </a:r>
            <a:r>
              <a:rPr lang="zh-CN" altLang="en-US" sz="2000" dirty="0">
                <a:latin typeface="Consolas" panose="020B0609020204030204" pitchFamily="49" charset="0"/>
                <a:ea typeface="宋体" panose="02010600030101010101" pitchFamily="2" charset="-122"/>
                <a:cs typeface="Calibri" panose="020F0502020204030204" pitchFamily="34" charset="0"/>
              </a:rPr>
              <a:t>秒</a:t>
            </a:r>
            <a:r>
              <a:rPr lang="en-US" altLang="zh-CN" sz="2000" dirty="0">
                <a:latin typeface="Consolas" panose="020B0609020204030204" pitchFamily="49" charset="0"/>
                <a:ea typeface="宋体" panose="02010600030101010101" pitchFamily="2" charset="-122"/>
                <a:cs typeface="Calibri" panose="020F0502020204030204" pitchFamily="34" charset="0"/>
              </a:rPr>
              <a:t>'</a:t>
            </a:r>
          </a:p>
          <a:p>
            <a:pPr lvl="1">
              <a:lnSpc>
                <a:spcPts val="12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12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12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12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1200"/>
              </a:lnSpc>
            </a:pPr>
            <a:r>
              <a:rPr lang="en-US" altLang="zh-CN" sz="2000" dirty="0">
                <a:latin typeface="Consolas" panose="020B0609020204030204" pitchFamily="49" charset="0"/>
                <a:ea typeface="宋体" panose="02010600030101010101" pitchFamily="2" charset="-122"/>
                <a:cs typeface="Calibri" panose="020F0502020204030204" pitchFamily="34" charset="0"/>
              </a:rPr>
              <a:t>                                       '20</a:t>
            </a:r>
            <a:r>
              <a:rPr lang="zh-CN" altLang="en-US" sz="2000" dirty="0">
                <a:latin typeface="Consolas" panose="020B0609020204030204" pitchFamily="49" charset="0"/>
                <a:ea typeface="宋体" panose="02010600030101010101" pitchFamily="2" charset="-122"/>
                <a:cs typeface="Calibri" panose="020F0502020204030204" pitchFamily="34" charset="0"/>
              </a:rPr>
              <a:t>时</a:t>
            </a:r>
            <a:r>
              <a:rPr lang="en-US" altLang="zh-CN" sz="2000" dirty="0">
                <a:latin typeface="Consolas" panose="020B0609020204030204" pitchFamily="49" charset="0"/>
                <a:ea typeface="宋体" panose="02010600030101010101" pitchFamily="2" charset="-122"/>
                <a:cs typeface="Calibri" panose="020F0502020204030204" pitchFamily="34" charset="0"/>
              </a:rPr>
              <a:t>20</a:t>
            </a:r>
            <a:r>
              <a:rPr lang="zh-CN" altLang="en-US" sz="2000" dirty="0">
                <a:latin typeface="Consolas" panose="020B0609020204030204" pitchFamily="49" charset="0"/>
                <a:ea typeface="宋体" panose="02010600030101010101" pitchFamily="2" charset="-122"/>
                <a:cs typeface="Calibri" panose="020F0502020204030204" pitchFamily="34" charset="0"/>
              </a:rPr>
              <a:t>分</a:t>
            </a:r>
            <a:r>
              <a:rPr lang="en-US" altLang="zh-CN" sz="2000" dirty="0">
                <a:latin typeface="Consolas" panose="020B0609020204030204" pitchFamily="49" charset="0"/>
                <a:ea typeface="宋体" panose="02010600030101010101" pitchFamily="2" charset="-122"/>
                <a:cs typeface="Calibri" panose="020F0502020204030204" pitchFamily="34" charset="0"/>
              </a:rPr>
              <a:t>05</a:t>
            </a:r>
            <a:r>
              <a:rPr lang="zh-CN" altLang="en-US" sz="2000" dirty="0">
                <a:latin typeface="Consolas" panose="020B0609020204030204" pitchFamily="49" charset="0"/>
                <a:ea typeface="宋体" panose="02010600030101010101" pitchFamily="2" charset="-122"/>
                <a:cs typeface="Calibri" panose="020F0502020204030204" pitchFamily="34" charset="0"/>
              </a:rPr>
              <a:t>秒</a:t>
            </a:r>
            <a:r>
              <a:rPr lang="en-US" altLang="zh-CN" sz="2000" dirty="0">
                <a:latin typeface="Consolas" panose="020B0609020204030204" pitchFamily="49" charset="0"/>
                <a:ea typeface="宋体" panose="02010600030101010101" pitchFamily="2" charset="-122"/>
                <a:cs typeface="Calibri" panose="020F0502020204030204" pitchFamily="34" charset="0"/>
              </a:rPr>
              <a:t>'</a:t>
            </a:r>
          </a:p>
          <a:p>
            <a:pPr>
              <a:lnSpc>
                <a:spcPct val="100000"/>
              </a:lnSpc>
            </a:pPr>
            <a:endParaRPr lang="en-US" altLang="zh-CN" sz="2200"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69349190"/>
              </p:ext>
            </p:extLst>
          </p:nvPr>
        </p:nvGraphicFramePr>
        <p:xfrm>
          <a:off x="1332954" y="2500624"/>
          <a:ext cx="9752627" cy="1528382"/>
        </p:xfrm>
        <a:graphic>
          <a:graphicData uri="http://schemas.openxmlformats.org/drawingml/2006/table">
            <a:tbl>
              <a:tblPr firstRow="1" bandRow="1">
                <a:tableStyleId>{5C22544A-7EE6-4342-B048-85BDC9FD1C3A}</a:tableStyleId>
              </a:tblPr>
              <a:tblGrid>
                <a:gridCol w="9752627">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import time #</a:t>
                      </a:r>
                      <a:r>
                        <a:rPr lang="zh-CN" altLang="en-US" sz="2000" b="0" kern="100" dirty="0">
                          <a:solidFill>
                            <a:schemeClr val="tx2"/>
                          </a:solidFill>
                          <a:latin typeface="Consolas" panose="020B0609020204030204" pitchFamily="49" charset="0"/>
                          <a:ea typeface="+mn-ea"/>
                          <a:cs typeface="Times New Roman" panose="02020603050405020304" pitchFamily="18" charset="0"/>
                        </a:rPr>
                        <a:t>从</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模块中导入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类</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t1 = time(9,18,0) #</a:t>
                      </a:r>
                      <a:r>
                        <a:rPr lang="zh-CN" altLang="en-US" sz="2000" b="0" kern="100" dirty="0">
                          <a:solidFill>
                            <a:schemeClr val="tx2"/>
                          </a:solidFill>
                          <a:latin typeface="Consolas" panose="020B0609020204030204" pitchFamily="49" charset="0"/>
                          <a:ea typeface="+mn-ea"/>
                          <a:cs typeface="Times New Roman" panose="02020603050405020304" pitchFamily="18" charset="0"/>
                        </a:rPr>
                        <a:t>构造</a:t>
                      </a:r>
                      <a:r>
                        <a:rPr lang="en-US" altLang="zh-CN" sz="2000" b="0" kern="100" dirty="0">
                          <a:solidFill>
                            <a:schemeClr val="tx2"/>
                          </a:solidFill>
                          <a:latin typeface="Consolas" panose="020B0609020204030204" pitchFamily="49" charset="0"/>
                          <a:ea typeface="+mn-ea"/>
                          <a:cs typeface="Times New Roman" panose="02020603050405020304" pitchFamily="18" charset="0"/>
                        </a:rPr>
                        <a:t>t1</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t2 = t1.replace(20,20,5) #</a:t>
                      </a:r>
                      <a:r>
                        <a:rPr lang="zh-CN" altLang="en-US" sz="2000" b="0" kern="100" dirty="0">
                          <a:solidFill>
                            <a:schemeClr val="tx2"/>
                          </a:solidFill>
                          <a:latin typeface="Consolas" panose="020B0609020204030204" pitchFamily="49" charset="0"/>
                          <a:ea typeface="+mn-ea"/>
                          <a:cs typeface="Times New Roman" panose="02020603050405020304" pitchFamily="18" charset="0"/>
                        </a:rPr>
                        <a:t>替换</a:t>
                      </a:r>
                      <a:r>
                        <a:rPr lang="en-US" altLang="zh-CN" sz="2000" b="0" kern="100" dirty="0">
                          <a:solidFill>
                            <a:schemeClr val="tx2"/>
                          </a:solidFill>
                          <a:latin typeface="Consolas" panose="020B0609020204030204" pitchFamily="49" charset="0"/>
                          <a:ea typeface="+mn-ea"/>
                          <a:cs typeface="Times New Roman" panose="02020603050405020304" pitchFamily="18" charset="0"/>
                        </a:rPr>
                        <a:t>t1</a:t>
                      </a:r>
                      <a:r>
                        <a:rPr lang="zh-CN" altLang="en-US" sz="2000" b="0" kern="100" dirty="0">
                          <a:solidFill>
                            <a:schemeClr val="tx2"/>
                          </a:solidFill>
                          <a:latin typeface="Consolas" panose="020B0609020204030204" pitchFamily="49" charset="0"/>
                          <a:ea typeface="+mn-ea"/>
                          <a:cs typeface="Times New Roman" panose="02020603050405020304" pitchFamily="18" charset="0"/>
                        </a:rPr>
                        <a:t>参数值，生成</a:t>
                      </a:r>
                      <a:r>
                        <a:rPr lang="en-US" altLang="zh-CN" sz="2000" b="0" kern="100" dirty="0">
                          <a:solidFill>
                            <a:schemeClr val="tx2"/>
                          </a:solidFill>
                          <a:latin typeface="Consolas" panose="020B0609020204030204" pitchFamily="49" charset="0"/>
                          <a:ea typeface="+mn-ea"/>
                          <a:cs typeface="Times New Roman" panose="02020603050405020304" pitchFamily="18" charset="0"/>
                        </a:rPr>
                        <a:t>t2</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42700330"/>
              </p:ext>
            </p:extLst>
          </p:nvPr>
        </p:nvGraphicFramePr>
        <p:xfrm>
          <a:off x="1332955" y="4523450"/>
          <a:ext cx="3591742" cy="538844"/>
        </p:xfrm>
        <a:graphic>
          <a:graphicData uri="http://schemas.openxmlformats.org/drawingml/2006/table">
            <a:tbl>
              <a:tblPr firstRow="1" bandRow="1">
                <a:tableStyleId>{5C22544A-7EE6-4342-B048-85BDC9FD1C3A}</a:tableStyleId>
              </a:tblPr>
              <a:tblGrid>
                <a:gridCol w="359174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43429494"/>
              </p:ext>
            </p:extLst>
          </p:nvPr>
        </p:nvGraphicFramePr>
        <p:xfrm>
          <a:off x="5264331" y="4523450"/>
          <a:ext cx="5821250" cy="538844"/>
        </p:xfrm>
        <a:graphic>
          <a:graphicData uri="http://schemas.openxmlformats.org/drawingml/2006/table">
            <a:tbl>
              <a:tblPr firstRow="1" bandRow="1">
                <a:tableStyleId>{5C22544A-7EE6-4342-B048-85BDC9FD1C3A}</a:tableStyleId>
              </a:tblPr>
              <a:tblGrid>
                <a:gridCol w="5821250">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t1.strftime("%H</a:t>
                      </a:r>
                      <a:r>
                        <a:rPr lang="zh-CN" altLang="en-US" sz="2000" b="0" kern="100" dirty="0">
                          <a:solidFill>
                            <a:schemeClr val="tx2"/>
                          </a:solidFill>
                          <a:latin typeface="Consolas" panose="020B0609020204030204" pitchFamily="49" charset="0"/>
                          <a:ea typeface="+mn-ea"/>
                          <a:cs typeface="Times New Roman" panose="02020603050405020304" pitchFamily="18" charset="0"/>
                        </a:rPr>
                        <a:t>时</a:t>
                      </a:r>
                      <a:r>
                        <a:rPr lang="en-US" altLang="zh-CN" sz="2000" b="0" kern="100" dirty="0">
                          <a:solidFill>
                            <a:schemeClr val="tx2"/>
                          </a:solidFill>
                          <a:latin typeface="Consolas" panose="020B0609020204030204" pitchFamily="49" charset="0"/>
                          <a:ea typeface="+mn-ea"/>
                          <a:cs typeface="Times New Roman" panose="02020603050405020304" pitchFamily="18" charset="0"/>
                        </a:rPr>
                        <a:t>%M</a:t>
                      </a:r>
                      <a:r>
                        <a:rPr lang="zh-CN" altLang="en-US" sz="2000" b="0" kern="100" dirty="0">
                          <a:solidFill>
                            <a:schemeClr val="tx2"/>
                          </a:solidFill>
                          <a:latin typeface="Consolas" panose="020B0609020204030204" pitchFamily="49" charset="0"/>
                          <a:ea typeface="+mn-ea"/>
                          <a:cs typeface="Times New Roman" panose="02020603050405020304" pitchFamily="18" charset="0"/>
                        </a:rPr>
                        <a:t>分</a:t>
                      </a:r>
                      <a:r>
                        <a:rPr lang="en-US" altLang="zh-CN" sz="2000" b="0" kern="100" dirty="0">
                          <a:solidFill>
                            <a:schemeClr val="tx2"/>
                          </a:solidFill>
                          <a:latin typeface="Consolas" panose="020B0609020204030204" pitchFamily="49" charset="0"/>
                          <a:ea typeface="+mn-ea"/>
                          <a:cs typeface="Times New Roman" panose="02020603050405020304" pitchFamily="18" charset="0"/>
                        </a:rPr>
                        <a:t>%S</a:t>
                      </a:r>
                      <a:r>
                        <a:rPr lang="zh-CN" altLang="en-US" sz="2000" b="0" kern="100" dirty="0">
                          <a:solidFill>
                            <a:schemeClr val="tx2"/>
                          </a:solidFill>
                          <a:latin typeface="Consolas" panose="020B0609020204030204" pitchFamily="49" charset="0"/>
                          <a:ea typeface="+mn-ea"/>
                          <a:cs typeface="Times New Roman" panose="02020603050405020304" pitchFamily="18" charset="0"/>
                        </a:rPr>
                        <a:t>秒</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格式化输出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246208169"/>
              </p:ext>
            </p:extLst>
          </p:nvPr>
        </p:nvGraphicFramePr>
        <p:xfrm>
          <a:off x="5264331" y="5494264"/>
          <a:ext cx="5821250" cy="538844"/>
        </p:xfrm>
        <a:graphic>
          <a:graphicData uri="http://schemas.openxmlformats.org/drawingml/2006/table">
            <a:tbl>
              <a:tblPr firstRow="1" bandRow="1">
                <a:tableStyleId>{5C22544A-7EE6-4342-B048-85BDC9FD1C3A}</a:tableStyleId>
              </a:tblPr>
              <a:tblGrid>
                <a:gridCol w="5821250">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t2.strftime("%H</a:t>
                      </a:r>
                      <a:r>
                        <a:rPr lang="zh-CN" altLang="en-US" sz="2000" b="0" kern="100" dirty="0">
                          <a:solidFill>
                            <a:schemeClr val="tx2"/>
                          </a:solidFill>
                          <a:latin typeface="Consolas" panose="020B0609020204030204" pitchFamily="49" charset="0"/>
                          <a:ea typeface="+mn-ea"/>
                          <a:cs typeface="Times New Roman" panose="02020603050405020304" pitchFamily="18" charset="0"/>
                        </a:rPr>
                        <a:t>时</a:t>
                      </a:r>
                      <a:r>
                        <a:rPr lang="en-US" altLang="zh-CN" sz="2000" b="0" kern="100" dirty="0">
                          <a:solidFill>
                            <a:schemeClr val="tx2"/>
                          </a:solidFill>
                          <a:latin typeface="Consolas" panose="020B0609020204030204" pitchFamily="49" charset="0"/>
                          <a:ea typeface="+mn-ea"/>
                          <a:cs typeface="Times New Roman" panose="02020603050405020304" pitchFamily="18" charset="0"/>
                        </a:rPr>
                        <a:t>%M</a:t>
                      </a:r>
                      <a:r>
                        <a:rPr lang="zh-CN" altLang="en-US" sz="2000" b="0" kern="100" dirty="0">
                          <a:solidFill>
                            <a:schemeClr val="tx2"/>
                          </a:solidFill>
                          <a:latin typeface="Consolas" panose="020B0609020204030204" pitchFamily="49" charset="0"/>
                          <a:ea typeface="+mn-ea"/>
                          <a:cs typeface="Times New Roman" panose="02020603050405020304" pitchFamily="18" charset="0"/>
                        </a:rPr>
                        <a:t>分</a:t>
                      </a:r>
                      <a:r>
                        <a:rPr lang="en-US" altLang="zh-CN" sz="2000" b="0" kern="100" dirty="0">
                          <a:solidFill>
                            <a:schemeClr val="tx2"/>
                          </a:solidFill>
                          <a:latin typeface="Consolas" panose="020B0609020204030204" pitchFamily="49" charset="0"/>
                          <a:ea typeface="+mn-ea"/>
                          <a:cs typeface="Times New Roman" panose="02020603050405020304" pitchFamily="18" charset="0"/>
                        </a:rPr>
                        <a:t>%S</a:t>
                      </a:r>
                      <a:r>
                        <a:rPr lang="zh-CN" altLang="en-US" sz="2000" b="0" kern="100" dirty="0">
                          <a:solidFill>
                            <a:schemeClr val="tx2"/>
                          </a:solidFill>
                          <a:latin typeface="Consolas" panose="020B0609020204030204" pitchFamily="49" charset="0"/>
                          <a:ea typeface="+mn-ea"/>
                          <a:cs typeface="Times New Roman" panose="02020603050405020304" pitchFamily="18" charset="0"/>
                        </a:rPr>
                        <a:t>秒</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格式化输出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9098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err="1"/>
              <a:t>datetime</a:t>
            </a:r>
            <a:r>
              <a:rPr lang="zh-CN" altLang="en-US" dirty="0"/>
              <a:t>类</a:t>
            </a:r>
            <a:endParaRPr lang="en-US" dirty="0"/>
          </a:p>
        </p:txBody>
      </p:sp>
      <p:sp>
        <p:nvSpPr>
          <p:cNvPr id="14" name="Content Placeholder 13"/>
          <p:cNvSpPr>
            <a:spLocks noGrp="1"/>
          </p:cNvSpPr>
          <p:nvPr>
            <p:ph idx="1"/>
          </p:nvPr>
        </p:nvSpPr>
        <p:spPr>
          <a:xfrm>
            <a:off x="1104900" y="1600200"/>
            <a:ext cx="10588336" cy="5048794"/>
          </a:xfrm>
        </p:spPr>
        <p:txBody>
          <a:bodyPr>
            <a:normAutofit/>
          </a:bodyPr>
          <a:lstStyle/>
          <a:p>
            <a:pPr>
              <a:lnSpc>
                <a:spcPct val="100000"/>
              </a:lnSpc>
            </a:pPr>
            <a:r>
              <a:rPr lang="en-US" altLang="zh-CN" sz="2800" dirty="0">
                <a:latin typeface="宋体" panose="02010600030101010101" pitchFamily="2" charset="-122"/>
                <a:ea typeface="宋体" panose="02010600030101010101" pitchFamily="2" charset="-122"/>
              </a:rPr>
              <a:t>date</a:t>
            </a:r>
            <a:r>
              <a:rPr lang="zh-CN" altLang="en-US" sz="2800" dirty="0">
                <a:latin typeface="宋体" panose="02010600030101010101" pitchFamily="2" charset="-122"/>
                <a:ea typeface="宋体" panose="02010600030101010101" pitchFamily="2" charset="-122"/>
              </a:rPr>
              <a:t>对象表示在理想化的日历中的一个日期，包括年、月、日。</a:t>
            </a:r>
            <a:endParaRPr lang="en-US" altLang="zh-CN" sz="2800" dirty="0">
              <a:latin typeface="宋体" panose="02010600030101010101" pitchFamily="2" charset="-122"/>
              <a:ea typeface="宋体" panose="02010600030101010101" pitchFamily="2" charset="-122"/>
            </a:endParaRPr>
          </a:p>
          <a:p>
            <a:pPr lvl="1">
              <a:lnSpc>
                <a:spcPct val="100000"/>
              </a:lnSpc>
            </a:pPr>
            <a:r>
              <a:rPr lang="zh-CN" altLang="en-US" sz="2400" dirty="0">
                <a:latin typeface="宋体" panose="02010600030101010101" pitchFamily="2" charset="-122"/>
                <a:ea typeface="宋体" panose="02010600030101010101" pitchFamily="2" charset="-122"/>
              </a:rPr>
              <a:t>导入类：</a:t>
            </a:r>
            <a:r>
              <a:rPr lang="en-US" altLang="zh-CN" sz="2400" b="1" dirty="0">
                <a:latin typeface="宋体" panose="02010600030101010101" pitchFamily="2" charset="-122"/>
                <a:ea typeface="宋体" panose="02010600030101010101" pitchFamily="2" charset="-122"/>
              </a:rPr>
              <a:t>from </a:t>
            </a:r>
            <a:r>
              <a:rPr lang="en-US" altLang="zh-CN" sz="2400" b="1" dirty="0" err="1">
                <a:latin typeface="宋体" panose="02010600030101010101" pitchFamily="2" charset="-122"/>
                <a:ea typeface="宋体" panose="02010600030101010101" pitchFamily="2" charset="-122"/>
              </a:rPr>
              <a:t>datetime</a:t>
            </a:r>
            <a:r>
              <a:rPr lang="en-US" altLang="zh-CN" sz="2400" b="1" dirty="0">
                <a:latin typeface="宋体" panose="02010600030101010101" pitchFamily="2" charset="-122"/>
                <a:ea typeface="宋体" panose="02010600030101010101" pitchFamily="2" charset="-122"/>
              </a:rPr>
              <a:t> import </a:t>
            </a:r>
            <a:r>
              <a:rPr lang="en-US" altLang="zh-CN" sz="2400" b="1" dirty="0" err="1">
                <a:latin typeface="宋体" panose="02010600030101010101" pitchFamily="2" charset="-122"/>
                <a:ea typeface="宋体" panose="02010600030101010101" pitchFamily="2" charset="-122"/>
              </a:rPr>
              <a:t>datetime</a:t>
            </a:r>
            <a:endParaRPr lang="en-US" altLang="zh-CN" sz="2400" b="1" dirty="0">
              <a:latin typeface="宋体" panose="02010600030101010101" pitchFamily="2" charset="-122"/>
              <a:ea typeface="宋体" panose="02010600030101010101" pitchFamily="2" charset="-122"/>
            </a:endParaRPr>
          </a:p>
          <a:p>
            <a:pPr lvl="1">
              <a:lnSpc>
                <a:spcPct val="100000"/>
              </a:lnSpc>
            </a:pPr>
            <a:r>
              <a:rPr lang="zh-CN" altLang="en-US" sz="2400" dirty="0">
                <a:latin typeface="宋体" panose="02010600030101010101" pitchFamily="2" charset="-122"/>
                <a:ea typeface="宋体" panose="02010600030101010101" pitchFamily="2" charset="-122"/>
              </a:rPr>
              <a:t>构造函数：</a:t>
            </a:r>
            <a:r>
              <a:rPr lang="en-US" altLang="zh-CN" sz="2400" b="1" dirty="0" err="1">
                <a:latin typeface="宋体" panose="02010600030101010101" pitchFamily="2" charset="-122"/>
                <a:ea typeface="宋体" panose="02010600030101010101" pitchFamily="2" charset="-122"/>
              </a:rPr>
              <a:t>datetime</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year,month,day,hour</a:t>
            </a:r>
            <a:r>
              <a:rPr lang="en-US" altLang="zh-CN" sz="2400" b="1" dirty="0">
                <a:latin typeface="宋体" panose="02010600030101010101" pitchFamily="2" charset="-122"/>
                <a:ea typeface="宋体" panose="02010600030101010101" pitchFamily="2" charset="-122"/>
              </a:rPr>
              <a:t>=0,minute=0,second=0,microsecend=0) 	</a:t>
            </a:r>
            <a:r>
              <a:rPr lang="zh-CN" altLang="en-US" sz="2200" dirty="0">
                <a:latin typeface="宋体" panose="02010600030101010101" pitchFamily="2" charset="-122"/>
                <a:ea typeface="宋体" panose="02010600030101010101" pitchFamily="2" charset="-122"/>
              </a:rPr>
              <a:t>其中，</a:t>
            </a:r>
            <a:r>
              <a:rPr lang="en-US" altLang="zh-CN" sz="2200" dirty="0">
                <a:latin typeface="宋体" panose="02010600030101010101" pitchFamily="2" charset="-122"/>
                <a:ea typeface="宋体" panose="02010600030101010101" pitchFamily="2" charset="-122"/>
              </a:rPr>
              <a:t>year</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month</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day</a:t>
            </a:r>
            <a:r>
              <a:rPr lang="zh-CN" altLang="en-US" sz="2200" dirty="0">
                <a:latin typeface="宋体" panose="02010600030101010101" pitchFamily="2" charset="-122"/>
                <a:ea typeface="宋体" panose="02010600030101010101" pitchFamily="2" charset="-122"/>
              </a:rPr>
              <a:t>三个字段是必选的，其余字段应是以下范围内的整数：</a:t>
            </a:r>
            <a:endParaRPr lang="en-US" altLang="zh-CN" sz="2200" dirty="0">
              <a:latin typeface="宋体" panose="02010600030101010101" pitchFamily="2" charset="-122"/>
              <a:ea typeface="宋体" panose="02010600030101010101" pitchFamily="2" charset="-122"/>
            </a:endParaRPr>
          </a:p>
          <a:p>
            <a:pPr marL="457200" lvl="1" indent="0">
              <a:lnSpc>
                <a:spcPct val="100000"/>
              </a:lnSpc>
              <a:buNone/>
            </a:pPr>
            <a:r>
              <a:rPr lang="en-US" altLang="zh-CN" sz="2200" dirty="0">
                <a:latin typeface="宋体" panose="02010600030101010101" pitchFamily="2" charset="-122"/>
                <a:ea typeface="宋体" panose="02010600030101010101" pitchFamily="2" charset="-122"/>
              </a:rPr>
              <a:t>	·1 = MINYEAR &lt;= year &lt;= MAXYAER = 9999</a:t>
            </a:r>
          </a:p>
          <a:p>
            <a:pPr marL="914400" lvl="2" indent="0">
              <a:lnSpc>
                <a:spcPct val="100000"/>
              </a:lnSpc>
              <a:buNone/>
            </a:pPr>
            <a:r>
              <a:rPr lang="en-US" altLang="zh-CN" sz="2200" dirty="0">
                <a:latin typeface="宋体" panose="02010600030101010101" pitchFamily="2" charset="-122"/>
                <a:ea typeface="宋体" panose="02010600030101010101" pitchFamily="2" charset="-122"/>
              </a:rPr>
              <a:t>·1 &lt;= month &lt;= 12</a:t>
            </a:r>
          </a:p>
          <a:p>
            <a:pPr marL="914400" lvl="2" indent="0">
              <a:lnSpc>
                <a:spcPct val="100000"/>
              </a:lnSpc>
              <a:buNone/>
            </a:pPr>
            <a:r>
              <a:rPr lang="en-US" altLang="zh-CN" sz="2200" dirty="0">
                <a:latin typeface="宋体" panose="02010600030101010101" pitchFamily="2" charset="-122"/>
                <a:ea typeface="宋体" panose="02010600030101010101" pitchFamily="2" charset="-122"/>
              </a:rPr>
              <a:t>·1 &lt;= day &lt;= </a:t>
            </a:r>
            <a:r>
              <a:rPr lang="zh-CN" altLang="en-US" sz="2200" dirty="0">
                <a:latin typeface="宋体" panose="02010600030101010101" pitchFamily="2" charset="-122"/>
                <a:ea typeface="宋体" panose="02010600030101010101" pitchFamily="2" charset="-122"/>
              </a:rPr>
              <a:t>给定年月对应的天数</a:t>
            </a:r>
            <a:endParaRPr lang="en-US" altLang="zh-CN" sz="2200" dirty="0">
              <a:latin typeface="宋体" panose="02010600030101010101" pitchFamily="2" charset="-122"/>
              <a:ea typeface="宋体" panose="02010600030101010101" pitchFamily="2" charset="-122"/>
            </a:endParaRP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hour &lt; 24</a:t>
            </a: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minute &lt; 60</a:t>
            </a: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second &lt; 60</a:t>
            </a:r>
          </a:p>
          <a:p>
            <a:pPr marL="914400" lvl="2" indent="0">
              <a:lnSpc>
                <a:spcPct val="100000"/>
              </a:lnSpc>
              <a:buNone/>
            </a:pPr>
            <a:r>
              <a:rPr lang="en-US" altLang="zh-CN" sz="2200" dirty="0">
                <a:latin typeface="宋体" panose="02010600030101010101" pitchFamily="2" charset="-122"/>
                <a:ea typeface="宋体" panose="02010600030101010101" pitchFamily="2" charset="-122"/>
              </a:rPr>
              <a:t>·0 &lt;= microsecond &lt; 1000000</a:t>
            </a:r>
          </a:p>
          <a:p>
            <a:pPr marL="914400" lvl="2" indent="0">
              <a:lnSpc>
                <a:spcPct val="100000"/>
              </a:lnSpc>
              <a:buNone/>
            </a:pPr>
            <a:endParaRPr lang="en-US" altLang="zh-CN"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6050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err="1"/>
              <a:t>datetime</a:t>
            </a:r>
            <a:r>
              <a:rPr lang="zh-CN" altLang="en-US" dirty="0"/>
              <a:t>类</a:t>
            </a:r>
            <a:endParaRPr lang="en-US" dirty="0"/>
          </a:p>
        </p:txBody>
      </p:sp>
      <p:sp>
        <p:nvSpPr>
          <p:cNvPr id="14" name="Content Placeholder 13"/>
          <p:cNvSpPr>
            <a:spLocks noGrp="1"/>
          </p:cNvSpPr>
          <p:nvPr>
            <p:ph idx="1"/>
          </p:nvPr>
        </p:nvSpPr>
        <p:spPr>
          <a:xfrm>
            <a:off x="1104900" y="1397726"/>
            <a:ext cx="10588336" cy="5251268"/>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类字段</a:t>
            </a: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对象字段（只读）</a:t>
            </a: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2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15761111"/>
              </p:ext>
            </p:extLst>
          </p:nvPr>
        </p:nvGraphicFramePr>
        <p:xfrm>
          <a:off x="1103382" y="1841340"/>
          <a:ext cx="9982200" cy="1416596"/>
        </p:xfrm>
        <a:graphic>
          <a:graphicData uri="http://schemas.openxmlformats.org/drawingml/2006/table">
            <a:tbl>
              <a:tblPr firstRow="1" firstCol="1" bandRow="1">
                <a:tableStyleId>{5C22544A-7EE6-4342-B048-85BDC9FD1C3A}</a:tableStyleId>
              </a:tblPr>
              <a:tblGrid>
                <a:gridCol w="2164141">
                  <a:extLst>
                    <a:ext uri="{9D8B030D-6E8A-4147-A177-3AD203B41FA5}">
                      <a16:colId xmlns:a16="http://schemas.microsoft.com/office/drawing/2014/main" val="3643378881"/>
                    </a:ext>
                  </a:extLst>
                </a:gridCol>
                <a:gridCol w="7818059">
                  <a:extLst>
                    <a:ext uri="{9D8B030D-6E8A-4147-A177-3AD203B41FA5}">
                      <a16:colId xmlns:a16="http://schemas.microsoft.com/office/drawing/2014/main" val="2940193120"/>
                    </a:ext>
                  </a:extLst>
                </a:gridCol>
              </a:tblGrid>
              <a:tr h="354149">
                <a:tc>
                  <a:txBody>
                    <a:bodyPr/>
                    <a:lstStyle/>
                    <a:p>
                      <a:pPr algn="ctr">
                        <a:lnSpc>
                          <a:spcPts val="1900"/>
                        </a:lnSpc>
                        <a:spcAft>
                          <a:spcPts val="0"/>
                        </a:spcAft>
                      </a:pPr>
                      <a:r>
                        <a:rPr lang="zh-CN" sz="1600" kern="100">
                          <a:effectLst/>
                        </a:rPr>
                        <a:t>字段</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说明</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8328176"/>
                  </a:ext>
                </a:extLst>
              </a:tr>
              <a:tr h="354149">
                <a:tc>
                  <a:txBody>
                    <a:bodyPr/>
                    <a:lstStyle/>
                    <a:p>
                      <a:pPr algn="ctr">
                        <a:lnSpc>
                          <a:spcPts val="1900"/>
                        </a:lnSpc>
                        <a:spcAft>
                          <a:spcPts val="0"/>
                        </a:spcAft>
                      </a:pPr>
                      <a:r>
                        <a:rPr lang="en-US" sz="1600" kern="100">
                          <a:effectLst/>
                        </a:rPr>
                        <a:t>datetime.min</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可表示的最早日期时间，为</a:t>
                      </a:r>
                      <a:r>
                        <a:rPr lang="en-US" sz="1600" kern="100">
                          <a:effectLst/>
                        </a:rPr>
                        <a:t>datetime(MINYEAR,1,1,tzinfo=None)</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9628606"/>
                  </a:ext>
                </a:extLst>
              </a:tr>
              <a:tr h="354149">
                <a:tc>
                  <a:txBody>
                    <a:bodyPr/>
                    <a:lstStyle/>
                    <a:p>
                      <a:pPr algn="ctr">
                        <a:lnSpc>
                          <a:spcPts val="1900"/>
                        </a:lnSpc>
                        <a:spcAft>
                          <a:spcPts val="0"/>
                        </a:spcAft>
                      </a:pPr>
                      <a:r>
                        <a:rPr lang="en-US" sz="1600" kern="100">
                          <a:effectLst/>
                        </a:rPr>
                        <a:t>datetime.max</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可表示的最晚日期时间，为</a:t>
                      </a:r>
                      <a:r>
                        <a:rPr lang="en-US" sz="1600" kern="100">
                          <a:effectLst/>
                        </a:rPr>
                        <a:t>datetime(MAXYEAR,12,31,23,59,59,999999)</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21411309"/>
                  </a:ext>
                </a:extLst>
              </a:tr>
              <a:tr h="354149">
                <a:tc>
                  <a:txBody>
                    <a:bodyPr/>
                    <a:lstStyle/>
                    <a:p>
                      <a:pPr algn="ctr">
                        <a:lnSpc>
                          <a:spcPts val="1900"/>
                        </a:lnSpc>
                        <a:spcAft>
                          <a:spcPts val="0"/>
                        </a:spcAft>
                      </a:pPr>
                      <a:r>
                        <a:rPr lang="en-US" sz="1600" kern="100" dirty="0" err="1">
                          <a:effectLst/>
                        </a:rPr>
                        <a:t>datetime.resolution</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两个不相等的</a:t>
                      </a:r>
                      <a:r>
                        <a:rPr lang="en-US" sz="1600" kern="100" dirty="0" err="1">
                          <a:effectLst/>
                        </a:rPr>
                        <a:t>datetime</a:t>
                      </a:r>
                      <a:r>
                        <a:rPr lang="zh-CN" sz="1600" kern="100" dirty="0">
                          <a:effectLst/>
                        </a:rPr>
                        <a:t>对象的最小差异，为</a:t>
                      </a:r>
                      <a:r>
                        <a:rPr lang="en-US" sz="1600" kern="100" dirty="0">
                          <a:effectLst/>
                        </a:rPr>
                        <a:t>1</a:t>
                      </a:r>
                      <a:r>
                        <a:rPr lang="zh-CN" sz="1600" kern="100" dirty="0">
                          <a:effectLst/>
                        </a:rPr>
                        <a:t>微秒</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83383975"/>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236092438"/>
              </p:ext>
            </p:extLst>
          </p:nvPr>
        </p:nvGraphicFramePr>
        <p:xfrm>
          <a:off x="1103382" y="3695744"/>
          <a:ext cx="9982200" cy="3061617"/>
        </p:xfrm>
        <a:graphic>
          <a:graphicData uri="http://schemas.openxmlformats.org/drawingml/2006/table">
            <a:tbl>
              <a:tblPr firstRow="1" firstCol="1" bandRow="1">
                <a:tableStyleId>{5C22544A-7EE6-4342-B048-85BDC9FD1C3A}</a:tableStyleId>
              </a:tblPr>
              <a:tblGrid>
                <a:gridCol w="2166137">
                  <a:extLst>
                    <a:ext uri="{9D8B030D-6E8A-4147-A177-3AD203B41FA5}">
                      <a16:colId xmlns:a16="http://schemas.microsoft.com/office/drawing/2014/main" val="1054039747"/>
                    </a:ext>
                  </a:extLst>
                </a:gridCol>
                <a:gridCol w="7816063">
                  <a:extLst>
                    <a:ext uri="{9D8B030D-6E8A-4147-A177-3AD203B41FA5}">
                      <a16:colId xmlns:a16="http://schemas.microsoft.com/office/drawing/2014/main" val="2020697336"/>
                    </a:ext>
                  </a:extLst>
                </a:gridCol>
              </a:tblGrid>
              <a:tr h="368431">
                <a:tc>
                  <a:txBody>
                    <a:bodyPr/>
                    <a:lstStyle/>
                    <a:p>
                      <a:pPr algn="ctr">
                        <a:lnSpc>
                          <a:spcPts val="1900"/>
                        </a:lnSpc>
                        <a:spcAft>
                          <a:spcPts val="0"/>
                        </a:spcAft>
                      </a:pPr>
                      <a:r>
                        <a:rPr lang="zh-CN" sz="1600" kern="100">
                          <a:effectLst/>
                        </a:rPr>
                        <a:t>字段</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说明</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48660450"/>
                  </a:ext>
                </a:extLst>
              </a:tr>
              <a:tr h="368431">
                <a:tc>
                  <a:txBody>
                    <a:bodyPr/>
                    <a:lstStyle/>
                    <a:p>
                      <a:pPr algn="ctr">
                        <a:lnSpc>
                          <a:spcPts val="1900"/>
                        </a:lnSpc>
                        <a:spcAft>
                          <a:spcPts val="0"/>
                        </a:spcAft>
                      </a:pPr>
                      <a:r>
                        <a:rPr lang="en-US" sz="1600" kern="100">
                          <a:effectLst/>
                        </a:rPr>
                        <a:t>datetime.year</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dirty="0" err="1">
                          <a:effectLst/>
                        </a:rPr>
                        <a:t>datetime</a:t>
                      </a:r>
                      <a:r>
                        <a:rPr lang="zh-CN" sz="1600" kern="100" dirty="0">
                          <a:effectLst/>
                        </a:rPr>
                        <a:t>对象的</a:t>
                      </a:r>
                      <a:r>
                        <a:rPr lang="en-US" sz="1600" kern="100" dirty="0">
                          <a:effectLst/>
                        </a:rPr>
                        <a:t>year</a:t>
                      </a:r>
                      <a:r>
                        <a:rPr lang="zh-CN" sz="1600" kern="100" dirty="0">
                          <a:effectLst/>
                        </a:rPr>
                        <a:t>字段值，在</a:t>
                      </a:r>
                      <a:r>
                        <a:rPr lang="en-US" sz="1600" kern="100" dirty="0">
                          <a:effectLst/>
                        </a:rPr>
                        <a:t>MINYEAR</a:t>
                      </a:r>
                      <a:r>
                        <a:rPr lang="zh-CN" sz="1600" kern="100" dirty="0">
                          <a:effectLst/>
                        </a:rPr>
                        <a:t>和</a:t>
                      </a:r>
                      <a:r>
                        <a:rPr lang="en-US" sz="1600" kern="100" dirty="0">
                          <a:effectLst/>
                        </a:rPr>
                        <a:t>MAXYEAR</a:t>
                      </a:r>
                      <a:r>
                        <a:rPr lang="zh-CN" sz="1600" kern="100" dirty="0">
                          <a:effectLst/>
                        </a:rPr>
                        <a:t>之间，包含边界</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40818063"/>
                  </a:ext>
                </a:extLst>
              </a:tr>
              <a:tr h="368431">
                <a:tc>
                  <a:txBody>
                    <a:bodyPr/>
                    <a:lstStyle/>
                    <a:p>
                      <a:pPr algn="ctr">
                        <a:lnSpc>
                          <a:spcPts val="1900"/>
                        </a:lnSpc>
                        <a:spcAft>
                          <a:spcPts val="0"/>
                        </a:spcAft>
                      </a:pPr>
                      <a:r>
                        <a:rPr lang="en-US" sz="1600" kern="100">
                          <a:effectLst/>
                        </a:rPr>
                        <a:t>datetime.month</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datetime</a:t>
                      </a:r>
                      <a:r>
                        <a:rPr lang="zh-CN" sz="1600" kern="100">
                          <a:effectLst/>
                        </a:rPr>
                        <a:t>对象的</a:t>
                      </a:r>
                      <a:r>
                        <a:rPr lang="en-US" sz="1600" kern="100">
                          <a:effectLst/>
                        </a:rPr>
                        <a:t>month</a:t>
                      </a:r>
                      <a:r>
                        <a:rPr lang="zh-CN" sz="1600" kern="100">
                          <a:effectLst/>
                        </a:rPr>
                        <a:t>字段值，在</a:t>
                      </a:r>
                      <a:r>
                        <a:rPr lang="en-US" sz="1600" kern="100">
                          <a:effectLst/>
                        </a:rPr>
                        <a:t>1~12</a:t>
                      </a:r>
                      <a:r>
                        <a:rPr lang="zh-CN" sz="16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9751254"/>
                  </a:ext>
                </a:extLst>
              </a:tr>
              <a:tr h="368431">
                <a:tc>
                  <a:txBody>
                    <a:bodyPr/>
                    <a:lstStyle/>
                    <a:p>
                      <a:pPr algn="ctr">
                        <a:lnSpc>
                          <a:spcPts val="1900"/>
                        </a:lnSpc>
                        <a:spcAft>
                          <a:spcPts val="0"/>
                        </a:spcAft>
                      </a:pPr>
                      <a:r>
                        <a:rPr lang="en-US" sz="1600" kern="100">
                          <a:effectLst/>
                        </a:rPr>
                        <a:t>datetime.day</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datetime</a:t>
                      </a:r>
                      <a:r>
                        <a:rPr lang="zh-CN" sz="1600" kern="100">
                          <a:effectLst/>
                        </a:rPr>
                        <a:t>对象的</a:t>
                      </a:r>
                      <a:r>
                        <a:rPr lang="en-US" sz="1600" kern="100">
                          <a:effectLst/>
                        </a:rPr>
                        <a:t>day</a:t>
                      </a:r>
                      <a:r>
                        <a:rPr lang="zh-CN" sz="1600" kern="100">
                          <a:effectLst/>
                        </a:rPr>
                        <a:t>字段值，为</a:t>
                      </a:r>
                      <a:r>
                        <a:rPr lang="en-US" sz="1600" kern="100">
                          <a:effectLst/>
                        </a:rPr>
                        <a:t>1</a:t>
                      </a:r>
                      <a:r>
                        <a:rPr lang="zh-CN" sz="1600" kern="100">
                          <a:effectLst/>
                        </a:rPr>
                        <a:t>到指定年月的天数间的数字</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11201505"/>
                  </a:ext>
                </a:extLst>
              </a:tr>
              <a:tr h="368431">
                <a:tc>
                  <a:txBody>
                    <a:bodyPr/>
                    <a:lstStyle/>
                    <a:p>
                      <a:pPr algn="ctr">
                        <a:lnSpc>
                          <a:spcPts val="1900"/>
                        </a:lnSpc>
                        <a:spcAft>
                          <a:spcPts val="0"/>
                        </a:spcAft>
                      </a:pPr>
                      <a:r>
                        <a:rPr lang="en-US" sz="1600" kern="100">
                          <a:effectLst/>
                        </a:rPr>
                        <a:t>datetime.hour</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datetime</a:t>
                      </a:r>
                      <a:r>
                        <a:rPr lang="zh-CN" sz="1600" kern="100">
                          <a:effectLst/>
                        </a:rPr>
                        <a:t>对象的</a:t>
                      </a:r>
                      <a:r>
                        <a:rPr lang="en-US" sz="1600" kern="100">
                          <a:effectLst/>
                        </a:rPr>
                        <a:t>hour</a:t>
                      </a:r>
                      <a:r>
                        <a:rPr lang="zh-CN" sz="1600" kern="100">
                          <a:effectLst/>
                        </a:rPr>
                        <a:t>字段值，在</a:t>
                      </a:r>
                      <a:r>
                        <a:rPr lang="en-US" sz="1600" kern="100">
                          <a:effectLst/>
                        </a:rPr>
                        <a:t>0~23</a:t>
                      </a:r>
                      <a:r>
                        <a:rPr lang="zh-CN" sz="16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9939791"/>
                  </a:ext>
                </a:extLst>
              </a:tr>
              <a:tr h="368431">
                <a:tc>
                  <a:txBody>
                    <a:bodyPr/>
                    <a:lstStyle/>
                    <a:p>
                      <a:pPr algn="ctr">
                        <a:lnSpc>
                          <a:spcPts val="1900"/>
                        </a:lnSpc>
                        <a:spcAft>
                          <a:spcPts val="0"/>
                        </a:spcAft>
                      </a:pPr>
                      <a:r>
                        <a:rPr lang="en-US" sz="1600" kern="100">
                          <a:effectLst/>
                        </a:rPr>
                        <a:t>datetime.minute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datetime</a:t>
                      </a:r>
                      <a:r>
                        <a:rPr lang="zh-CN" sz="1600" kern="100">
                          <a:effectLst/>
                        </a:rPr>
                        <a:t>对象的</a:t>
                      </a:r>
                      <a:r>
                        <a:rPr lang="en-US" sz="1600" kern="100">
                          <a:effectLst/>
                        </a:rPr>
                        <a:t>minute</a:t>
                      </a:r>
                      <a:r>
                        <a:rPr lang="zh-CN" sz="1600" kern="100">
                          <a:effectLst/>
                        </a:rPr>
                        <a:t>字段值，在</a:t>
                      </a:r>
                      <a:r>
                        <a:rPr lang="en-US" sz="1600" kern="100">
                          <a:effectLst/>
                        </a:rPr>
                        <a:t>0~59</a:t>
                      </a:r>
                      <a:r>
                        <a:rPr lang="zh-CN" sz="16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93570"/>
                  </a:ext>
                </a:extLst>
              </a:tr>
              <a:tr h="368431">
                <a:tc>
                  <a:txBody>
                    <a:bodyPr/>
                    <a:lstStyle/>
                    <a:p>
                      <a:pPr algn="ctr">
                        <a:lnSpc>
                          <a:spcPts val="1900"/>
                        </a:lnSpc>
                        <a:spcAft>
                          <a:spcPts val="0"/>
                        </a:spcAft>
                      </a:pPr>
                      <a:r>
                        <a:rPr lang="en-US" sz="1600" kern="100">
                          <a:effectLst/>
                        </a:rPr>
                        <a:t>datetime.second</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datetime</a:t>
                      </a:r>
                      <a:r>
                        <a:rPr lang="zh-CN" sz="1600" kern="100">
                          <a:effectLst/>
                        </a:rPr>
                        <a:t>对象的</a:t>
                      </a:r>
                      <a:r>
                        <a:rPr lang="en-US" sz="1600" kern="100">
                          <a:effectLst/>
                        </a:rPr>
                        <a:t>second</a:t>
                      </a:r>
                      <a:r>
                        <a:rPr lang="zh-CN" sz="1600" kern="100">
                          <a:effectLst/>
                        </a:rPr>
                        <a:t>字段值，在</a:t>
                      </a:r>
                      <a:r>
                        <a:rPr lang="en-US" sz="1600" kern="100">
                          <a:effectLst/>
                        </a:rPr>
                        <a:t>0~59</a:t>
                      </a:r>
                      <a:r>
                        <a:rPr lang="zh-CN" sz="16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76077228"/>
                  </a:ext>
                </a:extLst>
              </a:tr>
              <a:tr h="368431">
                <a:tc>
                  <a:txBody>
                    <a:bodyPr/>
                    <a:lstStyle/>
                    <a:p>
                      <a:pPr algn="ctr">
                        <a:lnSpc>
                          <a:spcPts val="1900"/>
                        </a:lnSpc>
                        <a:spcAft>
                          <a:spcPts val="0"/>
                        </a:spcAft>
                      </a:pPr>
                      <a:r>
                        <a:rPr lang="en-US" sz="1600" kern="100">
                          <a:effectLst/>
                        </a:rPr>
                        <a:t>datetime.microsecond</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dirty="0" err="1">
                          <a:effectLst/>
                        </a:rPr>
                        <a:t>datetime</a:t>
                      </a:r>
                      <a:r>
                        <a:rPr lang="zh-CN" sz="1600" kern="100" dirty="0">
                          <a:effectLst/>
                        </a:rPr>
                        <a:t>的</a:t>
                      </a:r>
                      <a:r>
                        <a:rPr lang="en-US" sz="1600" kern="100" dirty="0">
                          <a:effectLst/>
                        </a:rPr>
                        <a:t>microsecond</a:t>
                      </a:r>
                      <a:r>
                        <a:rPr lang="zh-CN" sz="1600" kern="100" dirty="0">
                          <a:effectLst/>
                        </a:rPr>
                        <a:t>字段值，在</a:t>
                      </a:r>
                      <a:r>
                        <a:rPr lang="en-US" sz="1600" kern="100" dirty="0">
                          <a:effectLst/>
                        </a:rPr>
                        <a:t>0~999999</a:t>
                      </a:r>
                      <a:r>
                        <a:rPr lang="zh-CN" sz="1600" kern="100" dirty="0">
                          <a:effectLst/>
                        </a:rPr>
                        <a:t>之间</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5461840"/>
                  </a:ext>
                </a:extLst>
              </a:tr>
            </a:tbl>
          </a:graphicData>
        </a:graphic>
      </p:graphicFrame>
    </p:spTree>
    <p:extLst>
      <p:ext uri="{BB962C8B-B14F-4D97-AF65-F5344CB8AC3E}">
        <p14:creationId xmlns:p14="http://schemas.microsoft.com/office/powerpoint/2010/main" val="239344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err="1"/>
              <a:t>datetime</a:t>
            </a:r>
            <a:r>
              <a:rPr lang="zh-CN" altLang="en-US" dirty="0"/>
              <a:t>类</a:t>
            </a:r>
            <a:endParaRPr lang="en-US" dirty="0"/>
          </a:p>
        </p:txBody>
      </p:sp>
      <p:sp>
        <p:nvSpPr>
          <p:cNvPr id="14" name="Content Placeholder 13"/>
          <p:cNvSpPr>
            <a:spLocks noGrp="1"/>
          </p:cNvSpPr>
          <p:nvPr>
            <p:ph idx="1"/>
          </p:nvPr>
        </p:nvSpPr>
        <p:spPr>
          <a:xfrm>
            <a:off x="1104900" y="1397726"/>
            <a:ext cx="10588336" cy="5251268"/>
          </a:xfrm>
        </p:spPr>
        <p:txBody>
          <a:bodyPr>
            <a:noAutofit/>
          </a:bodyPr>
          <a:lstStyle/>
          <a:p>
            <a:pPr>
              <a:lnSpc>
                <a:spcPct val="100000"/>
              </a:lnSpc>
            </a:pPr>
            <a:r>
              <a:rPr lang="zh-CN" altLang="en-US" sz="2400" dirty="0">
                <a:latin typeface="宋体" panose="02010600030101010101" pitchFamily="2" charset="-122"/>
                <a:ea typeface="宋体" panose="02010600030101010101" pitchFamily="2" charset="-122"/>
              </a:rPr>
              <a:t>示例：获取当前的日期时间，并将该</a:t>
            </a:r>
            <a:r>
              <a:rPr lang="en-US" altLang="zh-CN" sz="2400" dirty="0" err="1">
                <a:latin typeface="宋体" panose="02010600030101010101" pitchFamily="2" charset="-122"/>
                <a:ea typeface="宋体" panose="02010600030101010101" pitchFamily="2" charset="-122"/>
              </a:rPr>
              <a:t>datetime</a:t>
            </a:r>
            <a:r>
              <a:rPr lang="zh-CN" altLang="en-US" sz="2400" dirty="0">
                <a:latin typeface="宋体" panose="02010600030101010101" pitchFamily="2" charset="-122"/>
                <a:ea typeface="宋体" panose="02010600030101010101" pitchFamily="2" charset="-122"/>
              </a:rPr>
              <a:t>对象转换为</a:t>
            </a:r>
            <a:r>
              <a:rPr lang="en-US" altLang="zh-CN" sz="2400" dirty="0">
                <a:latin typeface="宋体" panose="02010600030101010101" pitchFamily="2" charset="-122"/>
                <a:ea typeface="宋体" panose="02010600030101010101" pitchFamily="2" charset="-122"/>
              </a:rPr>
              <a:t>date</a:t>
            </a:r>
            <a:r>
              <a:rPr lang="zh-CN" altLang="en-US" sz="2400" dirty="0">
                <a:latin typeface="宋体" panose="02010600030101010101" pitchFamily="2" charset="-122"/>
                <a:ea typeface="宋体" panose="02010600030101010101" pitchFamily="2" charset="-122"/>
              </a:rPr>
              <a:t>对象和</a:t>
            </a:r>
            <a:r>
              <a:rPr lang="en-US" altLang="zh-CN" sz="2400" dirty="0">
                <a:latin typeface="宋体" panose="02010600030101010101" pitchFamily="2" charset="-122"/>
                <a:ea typeface="宋体" panose="02010600030101010101" pitchFamily="2" charset="-122"/>
              </a:rPr>
              <a:t>time</a:t>
            </a:r>
            <a:r>
              <a:rPr lang="zh-CN" altLang="en-US" sz="2400" dirty="0">
                <a:latin typeface="宋体" panose="02010600030101010101" pitchFamily="2" charset="-122"/>
                <a:ea typeface="宋体" panose="02010600030101010101" pitchFamily="2" charset="-122"/>
              </a:rPr>
              <a:t>对象，输出星期、日历元组以及日期时间字符串。</a:t>
            </a:r>
            <a:endParaRPr lang="en-US" altLang="zh-CN" sz="2400" dirty="0">
              <a:latin typeface="宋体" panose="02010600030101010101" pitchFamily="2" charset="-122"/>
              <a:ea typeface="宋体" panose="02010600030101010101" pitchFamily="2" charset="-122"/>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err="1">
                <a:latin typeface="Consolas" panose="020B0609020204030204" pitchFamily="49" charset="0"/>
                <a:ea typeface="宋体" panose="02010600030101010101" pitchFamily="2" charset="-122"/>
                <a:cs typeface="Calibri" panose="020F0502020204030204" pitchFamily="34" charset="0"/>
              </a:rPr>
              <a:t>datetime.datetime</a:t>
            </a:r>
            <a:r>
              <a:rPr lang="en-US" altLang="zh-CN" sz="2000" dirty="0">
                <a:latin typeface="Consolas" panose="020B0609020204030204" pitchFamily="49" charset="0"/>
                <a:ea typeface="宋体" panose="02010600030101010101" pitchFamily="2" charset="-122"/>
                <a:cs typeface="Calibri" panose="020F0502020204030204" pitchFamily="34" charset="0"/>
              </a:rPr>
              <a:t>(2019, 7, 7, 18, 25, 18, 91992)  </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err="1">
                <a:latin typeface="Consolas" panose="020B0609020204030204" pitchFamily="49" charset="0"/>
                <a:ea typeface="宋体" panose="02010600030101010101" pitchFamily="2" charset="-122"/>
                <a:cs typeface="Calibri" panose="020F0502020204030204" pitchFamily="34" charset="0"/>
              </a:rPr>
              <a:t>datetime.datetime</a:t>
            </a:r>
            <a:r>
              <a:rPr lang="en-US" altLang="zh-CN" sz="2000" dirty="0">
                <a:latin typeface="Consolas" panose="020B0609020204030204" pitchFamily="49" charset="0"/>
                <a:ea typeface="宋体" panose="02010600030101010101" pitchFamily="2" charset="-122"/>
                <a:cs typeface="Calibri" panose="020F0502020204030204" pitchFamily="34" charset="0"/>
              </a:rPr>
              <a:t>(2019, 7, 7, 18, 25, 31, 951330)  </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err="1">
                <a:latin typeface="Consolas" panose="020B0609020204030204" pitchFamily="49" charset="0"/>
                <a:ea typeface="宋体" panose="02010600030101010101" pitchFamily="2" charset="-122"/>
                <a:cs typeface="Calibri" panose="020F0502020204030204" pitchFamily="34" charset="0"/>
              </a:rPr>
              <a:t>datetime.datetime</a:t>
            </a:r>
            <a:r>
              <a:rPr lang="en-US" altLang="zh-CN" sz="2000" dirty="0">
                <a:latin typeface="Consolas" panose="020B0609020204030204" pitchFamily="49" charset="0"/>
                <a:ea typeface="宋体" panose="02010600030101010101" pitchFamily="2" charset="-122"/>
                <a:cs typeface="Calibri" panose="020F0502020204030204" pitchFamily="34" charset="0"/>
              </a:rPr>
              <a:t>(2019, 7, 7, 10, 25, 56, 355995)  </a:t>
            </a:r>
          </a:p>
          <a:p>
            <a:pPr marL="0" indent="0">
              <a:lnSpc>
                <a:spcPct val="100000"/>
              </a:lnSpc>
              <a:buNone/>
            </a:pPr>
            <a:endParaRPr lang="en-US" altLang="zh-CN"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80980270"/>
              </p:ext>
            </p:extLst>
          </p:nvPr>
        </p:nvGraphicFramePr>
        <p:xfrm>
          <a:off x="1104900" y="2328889"/>
          <a:ext cx="9353005" cy="792353"/>
        </p:xfrm>
        <a:graphic>
          <a:graphicData uri="http://schemas.openxmlformats.org/drawingml/2006/table">
            <a:tbl>
              <a:tblPr firstRow="1" bandRow="1">
                <a:tableStyleId>{5C22544A-7EE6-4342-B048-85BDC9FD1C3A}</a:tableStyleId>
              </a:tblPr>
              <a:tblGrid>
                <a:gridCol w="9353005">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import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从</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模块导入</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类</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datetime.today</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获取当前日期时间的</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13426974"/>
              </p:ext>
            </p:extLst>
          </p:nvPr>
        </p:nvGraphicFramePr>
        <p:xfrm>
          <a:off x="1104899" y="3753938"/>
          <a:ext cx="9353005" cy="538844"/>
        </p:xfrm>
        <a:graphic>
          <a:graphicData uri="http://schemas.openxmlformats.org/drawingml/2006/table">
            <a:tbl>
              <a:tblPr firstRow="1" bandRow="1">
                <a:tableStyleId>{5C22544A-7EE6-4342-B048-85BDC9FD1C3A}</a:tableStyleId>
              </a:tblPr>
              <a:tblGrid>
                <a:gridCol w="9353005">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datetime.now</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获取当前日期时间的</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11135037"/>
              </p:ext>
            </p:extLst>
          </p:nvPr>
        </p:nvGraphicFramePr>
        <p:xfrm>
          <a:off x="1104899" y="4880226"/>
          <a:ext cx="9353005" cy="538844"/>
        </p:xfrm>
        <a:graphic>
          <a:graphicData uri="http://schemas.openxmlformats.org/drawingml/2006/table">
            <a:tbl>
              <a:tblPr firstRow="1" bandRow="1">
                <a:tableStyleId>{5C22544A-7EE6-4342-B048-85BDC9FD1C3A}</a:tableStyleId>
              </a:tblPr>
              <a:tblGrid>
                <a:gridCol w="9353005">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datetime.utcnow</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获取当前</a:t>
                      </a:r>
                      <a:r>
                        <a:rPr lang="en-US" altLang="zh-CN" sz="2000" b="0" kern="100" dirty="0">
                          <a:solidFill>
                            <a:schemeClr val="tx2"/>
                          </a:solidFill>
                          <a:latin typeface="Consolas" panose="020B0609020204030204" pitchFamily="49" charset="0"/>
                          <a:ea typeface="+mn-ea"/>
                          <a:cs typeface="Times New Roman" panose="02020603050405020304" pitchFamily="18" charset="0"/>
                        </a:rPr>
                        <a:t>UTC</a:t>
                      </a:r>
                      <a:r>
                        <a:rPr lang="zh-CN" altLang="en-US" sz="2000" b="0" kern="100" dirty="0">
                          <a:solidFill>
                            <a:schemeClr val="tx2"/>
                          </a:solidFill>
                          <a:latin typeface="Consolas" panose="020B0609020204030204" pitchFamily="49" charset="0"/>
                          <a:ea typeface="+mn-ea"/>
                          <a:cs typeface="Times New Roman" panose="02020603050405020304" pitchFamily="18" charset="0"/>
                        </a:rPr>
                        <a:t>日期时间的</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04637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err="1"/>
              <a:t>datetime</a:t>
            </a:r>
            <a:r>
              <a:rPr lang="zh-CN" altLang="en-US" dirty="0"/>
              <a:t>类</a:t>
            </a:r>
            <a:endParaRPr lang="en-US" dirty="0"/>
          </a:p>
        </p:txBody>
      </p:sp>
      <p:sp>
        <p:nvSpPr>
          <p:cNvPr id="14" name="Content Placeholder 13"/>
          <p:cNvSpPr>
            <a:spLocks noGrp="1"/>
          </p:cNvSpPr>
          <p:nvPr>
            <p:ph idx="1"/>
          </p:nvPr>
        </p:nvSpPr>
        <p:spPr>
          <a:xfrm>
            <a:off x="1104900" y="1397726"/>
            <a:ext cx="9980682" cy="5460274"/>
          </a:xfrm>
        </p:spPr>
        <p:txBody>
          <a:bodyPr>
            <a:noAutofit/>
          </a:bodyPr>
          <a:lstStyle/>
          <a:p>
            <a:pPr>
              <a:lnSpc>
                <a:spcPts val="2000"/>
              </a:lnSpc>
            </a:pPr>
            <a:r>
              <a:rPr lang="zh-CN" altLang="en-US" dirty="0">
                <a:latin typeface="宋体" panose="02010600030101010101" pitchFamily="2" charset="-122"/>
                <a:ea typeface="宋体" panose="02010600030101010101" pitchFamily="2" charset="-122"/>
              </a:rPr>
              <a:t>示例：获取当前的日期时间，并将该</a:t>
            </a:r>
            <a:r>
              <a:rPr lang="en-US" altLang="zh-CN" dirty="0" err="1">
                <a:latin typeface="宋体" panose="02010600030101010101" pitchFamily="2" charset="-122"/>
                <a:ea typeface="宋体" panose="02010600030101010101" pitchFamily="2" charset="-122"/>
              </a:rPr>
              <a:t>datetime</a:t>
            </a:r>
            <a:r>
              <a:rPr lang="zh-CN" altLang="en-US" dirty="0">
                <a:latin typeface="宋体" panose="02010600030101010101" pitchFamily="2" charset="-122"/>
                <a:ea typeface="宋体" panose="02010600030101010101" pitchFamily="2" charset="-122"/>
              </a:rPr>
              <a:t>对象转换为</a:t>
            </a:r>
            <a:r>
              <a:rPr lang="en-US" altLang="zh-CN" dirty="0">
                <a:latin typeface="宋体" panose="02010600030101010101" pitchFamily="2" charset="-122"/>
                <a:ea typeface="宋体" panose="02010600030101010101" pitchFamily="2" charset="-122"/>
              </a:rPr>
              <a:t>date</a:t>
            </a:r>
            <a:r>
              <a:rPr lang="zh-CN" altLang="en-US" dirty="0">
                <a:latin typeface="宋体" panose="02010600030101010101" pitchFamily="2" charset="-122"/>
                <a:ea typeface="宋体" panose="02010600030101010101" pitchFamily="2" charset="-122"/>
              </a:rPr>
              <a:t>对象和</a:t>
            </a:r>
            <a:r>
              <a:rPr lang="en-US" altLang="zh-CN" dirty="0">
                <a:latin typeface="宋体" panose="02010600030101010101" pitchFamily="2" charset="-122"/>
                <a:ea typeface="宋体" panose="02010600030101010101" pitchFamily="2" charset="-122"/>
              </a:rPr>
              <a:t>time</a:t>
            </a:r>
            <a:r>
              <a:rPr lang="zh-CN" altLang="en-US" dirty="0">
                <a:latin typeface="宋体" panose="02010600030101010101" pitchFamily="2" charset="-122"/>
                <a:ea typeface="宋体" panose="02010600030101010101" pitchFamily="2" charset="-122"/>
              </a:rPr>
              <a:t>对象，输出星期、日历元组以及日期时间字符串。</a:t>
            </a:r>
            <a:endParaRPr lang="en-US" altLang="zh-CN" dirty="0">
              <a:latin typeface="宋体" panose="02010600030101010101" pitchFamily="2" charset="-122"/>
              <a:ea typeface="宋体" panose="02010600030101010101" pitchFamily="2" charset="-122"/>
            </a:endParaRPr>
          </a:p>
          <a:p>
            <a:pPr lvl="1">
              <a:lnSpc>
                <a:spcPts val="2000"/>
              </a:lnSpc>
            </a:pPr>
            <a:endParaRPr lang="en-US" altLang="zh-CN" dirty="0">
              <a:latin typeface="Calibri" panose="020F0502020204030204" pitchFamily="34" charset="0"/>
              <a:ea typeface="宋体" panose="02010600030101010101" pitchFamily="2" charset="-122"/>
              <a:cs typeface="Calibri" panose="020F0502020204030204" pitchFamily="34" charset="0"/>
            </a:endParaRPr>
          </a:p>
          <a:p>
            <a:pPr lvl="1">
              <a:lnSpc>
                <a:spcPts val="2000"/>
              </a:lnSpc>
            </a:pPr>
            <a:endParaRPr lang="en-US" altLang="zh-CN" dirty="0">
              <a:latin typeface="Calibri" panose="020F0502020204030204" pitchFamily="34" charset="0"/>
              <a:ea typeface="宋体" panose="02010600030101010101" pitchFamily="2" charset="-122"/>
              <a:cs typeface="Calibri" panose="020F0502020204030204" pitchFamily="34" charset="0"/>
            </a:endParaRPr>
          </a:p>
          <a:p>
            <a:pPr lvl="1">
              <a:lnSpc>
                <a:spcPts val="2000"/>
              </a:lnSpc>
            </a:pPr>
            <a:endParaRPr lang="en-US" altLang="zh-CN" dirty="0">
              <a:latin typeface="Calibri" panose="020F0502020204030204" pitchFamily="34" charset="0"/>
              <a:ea typeface="宋体" panose="02010600030101010101" pitchFamily="2" charset="-122"/>
              <a:cs typeface="Calibri" panose="020F0502020204030204" pitchFamily="34" charset="0"/>
            </a:endParaRPr>
          </a:p>
          <a:p>
            <a:pPr lvl="1">
              <a:lnSpc>
                <a:spcPts val="2000"/>
              </a:lnSpc>
            </a:pPr>
            <a:r>
              <a:rPr lang="en-US" altLang="zh-CN" sz="2000" dirty="0" err="1">
                <a:latin typeface="Consolas" panose="020B0609020204030204" pitchFamily="49" charset="0"/>
                <a:ea typeface="宋体" panose="02010600030101010101" pitchFamily="2" charset="-122"/>
                <a:cs typeface="Calibri" panose="020F0502020204030204" pitchFamily="34" charset="0"/>
              </a:rPr>
              <a:t>datetime.date</a:t>
            </a:r>
            <a:r>
              <a:rPr lang="en-US" altLang="zh-CN" sz="2000" dirty="0">
                <a:latin typeface="Consolas" panose="020B0609020204030204" pitchFamily="49" charset="0"/>
                <a:ea typeface="宋体" panose="02010600030101010101" pitchFamily="2" charset="-122"/>
                <a:cs typeface="Calibri" panose="020F0502020204030204" pitchFamily="34" charset="0"/>
              </a:rPr>
              <a:t>(2019, 7, 7)  </a:t>
            </a:r>
          </a:p>
          <a:p>
            <a:pPr lvl="1">
              <a:lnSpc>
                <a:spcPts val="2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2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2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2000"/>
              </a:lnSpc>
            </a:pPr>
            <a:r>
              <a:rPr lang="en-US" altLang="zh-CN" sz="2000" dirty="0" err="1">
                <a:latin typeface="Consolas" panose="020B0609020204030204" pitchFamily="49" charset="0"/>
                <a:ea typeface="宋体" panose="02010600030101010101" pitchFamily="2" charset="-122"/>
                <a:cs typeface="Calibri" panose="020F0502020204030204" pitchFamily="34" charset="0"/>
              </a:rPr>
              <a:t>datetime.time</a:t>
            </a:r>
            <a:r>
              <a:rPr lang="en-US" altLang="zh-CN" sz="2000" dirty="0">
                <a:latin typeface="Consolas" panose="020B0609020204030204" pitchFamily="49" charset="0"/>
                <a:ea typeface="宋体" panose="02010600030101010101" pitchFamily="2" charset="-122"/>
                <a:cs typeface="Calibri" panose="020F0502020204030204" pitchFamily="34" charset="0"/>
              </a:rPr>
              <a:t>(18, 26, 45, 387075)           7</a:t>
            </a:r>
          </a:p>
          <a:p>
            <a:pPr lvl="1">
              <a:lnSpc>
                <a:spcPts val="2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2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2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(2019, 7, 7)  </a:t>
            </a:r>
          </a:p>
          <a:p>
            <a:pPr lvl="1">
              <a:lnSpc>
                <a:spcPts val="2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2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ts val="2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'2019-07-07T18:26:45.387075' </a:t>
            </a:r>
          </a:p>
          <a:p>
            <a:pPr>
              <a:lnSpc>
                <a:spcPts val="2000"/>
              </a:lnSpc>
            </a:pPr>
            <a:endParaRPr lang="en-US" altLang="zh-CN" sz="1600"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316807354"/>
              </p:ext>
            </p:extLst>
          </p:nvPr>
        </p:nvGraphicFramePr>
        <p:xfrm>
          <a:off x="1104900" y="2094956"/>
          <a:ext cx="9353005" cy="792353"/>
        </p:xfrm>
        <a:graphic>
          <a:graphicData uri="http://schemas.openxmlformats.org/drawingml/2006/table">
            <a:tbl>
              <a:tblPr firstRow="1" bandRow="1">
                <a:tableStyleId>{5C22544A-7EE6-4342-B048-85BDC9FD1C3A}</a:tableStyleId>
              </a:tblPr>
              <a:tblGrid>
                <a:gridCol w="9353005">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 =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datetime.today</a:t>
                      </a:r>
                      <a:r>
                        <a:rPr lang="en-US" altLang="zh-CN" sz="2000" b="0" kern="100" dirty="0">
                          <a:solidFill>
                            <a:schemeClr val="tx2"/>
                          </a:solidFill>
                          <a:latin typeface="Consolas" panose="020B0609020204030204" pitchFamily="49" charset="0"/>
                          <a:ea typeface="+mn-ea"/>
                          <a:cs typeface="Times New Roman" panose="02020603050405020304" pitchFamily="18" charset="0"/>
                        </a:rPr>
                        <a:t>() #d1</a:t>
                      </a:r>
                      <a:r>
                        <a:rPr lang="zh-CN" altLang="en-US" sz="2000" b="0" kern="100" dirty="0">
                          <a:solidFill>
                            <a:schemeClr val="tx2"/>
                          </a:solidFill>
                          <a:latin typeface="Consolas" panose="020B0609020204030204" pitchFamily="49" charset="0"/>
                          <a:ea typeface="+mn-ea"/>
                          <a:cs typeface="Times New Roman" panose="02020603050405020304" pitchFamily="18" charset="0"/>
                        </a:rPr>
                        <a:t>为当前日期时间的</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d1.date()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d1</a:t>
                      </a:r>
                      <a:r>
                        <a:rPr lang="zh-CN" altLang="en-US" sz="2000" b="0" kern="100" dirty="0">
                          <a:solidFill>
                            <a:schemeClr val="tx2"/>
                          </a:solidFill>
                          <a:latin typeface="Consolas" panose="020B0609020204030204" pitchFamily="49" charset="0"/>
                          <a:ea typeface="+mn-ea"/>
                          <a:cs typeface="Times New Roman" panose="02020603050405020304" pitchFamily="18" charset="0"/>
                        </a:rPr>
                        <a:t>转换为</a:t>
                      </a:r>
                      <a:r>
                        <a:rPr lang="en-US" altLang="zh-CN" sz="2000" b="0" kern="100" dirty="0">
                          <a:solidFill>
                            <a:schemeClr val="tx2"/>
                          </a:solidFill>
                          <a:latin typeface="Consolas" panose="020B0609020204030204" pitchFamily="49" charset="0"/>
                          <a:ea typeface="+mn-ea"/>
                          <a:cs typeface="Times New Roman" panose="02020603050405020304" pitchFamily="18" charset="0"/>
                        </a:rPr>
                        <a:t>date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988876"/>
              </p:ext>
            </p:extLst>
          </p:nvPr>
        </p:nvGraphicFramePr>
        <p:xfrm>
          <a:off x="1104900" y="3380433"/>
          <a:ext cx="4250871" cy="792353"/>
        </p:xfrm>
        <a:graphic>
          <a:graphicData uri="http://schemas.openxmlformats.org/drawingml/2006/table">
            <a:tbl>
              <a:tblPr firstRow="1" bandRow="1">
                <a:tableStyleId>{5C22544A-7EE6-4342-B048-85BDC9FD1C3A}</a:tableStyleId>
              </a:tblPr>
              <a:tblGrid>
                <a:gridCol w="4250871">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d1.time()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d1</a:t>
                      </a:r>
                      <a:r>
                        <a:rPr lang="zh-CN" altLang="en-US" sz="2000" b="0" kern="100" dirty="0">
                          <a:solidFill>
                            <a:schemeClr val="tx2"/>
                          </a:solidFill>
                          <a:latin typeface="Consolas" panose="020B0609020204030204" pitchFamily="49" charset="0"/>
                          <a:ea typeface="+mn-ea"/>
                          <a:cs typeface="Times New Roman" panose="02020603050405020304" pitchFamily="18" charset="0"/>
                        </a:rPr>
                        <a:t>转换为</a:t>
                      </a:r>
                      <a:r>
                        <a:rPr lang="en-US" altLang="zh-CN" sz="2000" b="0" kern="100" dirty="0">
                          <a:solidFill>
                            <a:schemeClr val="tx2"/>
                          </a:solidFill>
                          <a:latin typeface="Consolas" panose="020B0609020204030204" pitchFamily="49" charset="0"/>
                          <a:ea typeface="+mn-ea"/>
                          <a:cs typeface="Times New Roman" panose="02020603050405020304" pitchFamily="18" charset="0"/>
                        </a:rPr>
                        <a:t>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86877999"/>
              </p:ext>
            </p:extLst>
          </p:nvPr>
        </p:nvGraphicFramePr>
        <p:xfrm>
          <a:off x="5538651" y="3507187"/>
          <a:ext cx="4919254" cy="538844"/>
        </p:xfrm>
        <a:graphic>
          <a:graphicData uri="http://schemas.openxmlformats.org/drawingml/2006/table">
            <a:tbl>
              <a:tblPr firstRow="1" bandRow="1">
                <a:tableStyleId>{5C22544A-7EE6-4342-B048-85BDC9FD1C3A}</a:tableStyleId>
              </a:tblPr>
              <a:tblGrid>
                <a:gridCol w="4919254">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d1.isoweekday()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d1</a:t>
                      </a:r>
                      <a:r>
                        <a:rPr lang="zh-CN" altLang="en-US" sz="2000" b="0" kern="100" dirty="0">
                          <a:solidFill>
                            <a:schemeClr val="tx2"/>
                          </a:solidFill>
                          <a:latin typeface="Consolas" panose="020B0609020204030204" pitchFamily="49" charset="0"/>
                          <a:ea typeface="+mn-ea"/>
                          <a:cs typeface="Times New Roman" panose="02020603050405020304" pitchFamily="18" charset="0"/>
                        </a:rPr>
                        <a:t>的星期值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810068725"/>
              </p:ext>
            </p:extLst>
          </p:nvPr>
        </p:nvGraphicFramePr>
        <p:xfrm>
          <a:off x="1137556" y="4659776"/>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d1.isocalendar()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输出当前日期的三元日历元组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917450740"/>
              </p:ext>
            </p:extLst>
          </p:nvPr>
        </p:nvGraphicFramePr>
        <p:xfrm>
          <a:off x="1104900" y="5620713"/>
          <a:ext cx="9353005" cy="538844"/>
        </p:xfrm>
        <a:graphic>
          <a:graphicData uri="http://schemas.openxmlformats.org/drawingml/2006/table">
            <a:tbl>
              <a:tblPr firstRow="1" bandRow="1">
                <a:tableStyleId>{5C22544A-7EE6-4342-B048-85BDC9FD1C3A}</a:tableStyleId>
              </a:tblPr>
              <a:tblGrid>
                <a:gridCol w="9353005">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d1.isoformat()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输出当前日期时间的默认</a:t>
                      </a:r>
                      <a:r>
                        <a:rPr lang="en-US" altLang="zh-CN" sz="2000" b="0" kern="100" dirty="0">
                          <a:solidFill>
                            <a:schemeClr val="tx2"/>
                          </a:solidFill>
                          <a:latin typeface="Consolas" panose="020B0609020204030204" pitchFamily="49" charset="0"/>
                          <a:ea typeface="+mn-ea"/>
                          <a:cs typeface="Times New Roman" panose="02020603050405020304" pitchFamily="18" charset="0"/>
                        </a:rPr>
                        <a:t>ISO</a:t>
                      </a:r>
                      <a:r>
                        <a:rPr lang="zh-CN" altLang="en-US" sz="2000" b="0" kern="100" dirty="0">
                          <a:solidFill>
                            <a:schemeClr val="tx2"/>
                          </a:solidFill>
                          <a:latin typeface="Consolas" panose="020B0609020204030204" pitchFamily="49" charset="0"/>
                          <a:ea typeface="+mn-ea"/>
                          <a:cs typeface="Times New Roman" panose="02020603050405020304" pitchFamily="18" charset="0"/>
                        </a:rPr>
                        <a:t>格式的字符串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309236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err="1"/>
              <a:t>timedelta</a:t>
            </a:r>
            <a:r>
              <a:rPr lang="zh-CN" altLang="en-US" dirty="0"/>
              <a:t>类</a:t>
            </a:r>
            <a:endParaRPr lang="en-US" dirty="0"/>
          </a:p>
        </p:txBody>
      </p:sp>
      <p:sp>
        <p:nvSpPr>
          <p:cNvPr id="14" name="Content Placeholder 13"/>
          <p:cNvSpPr>
            <a:spLocks noGrp="1"/>
          </p:cNvSpPr>
          <p:nvPr>
            <p:ph idx="1"/>
          </p:nvPr>
        </p:nvSpPr>
        <p:spPr>
          <a:xfrm>
            <a:off x="1104900" y="1600200"/>
            <a:ext cx="10588336" cy="5048794"/>
          </a:xfrm>
        </p:spPr>
        <p:txBody>
          <a:bodyPr>
            <a:normAutofit/>
          </a:bodyPr>
          <a:lstStyle/>
          <a:p>
            <a:pPr>
              <a:lnSpc>
                <a:spcPct val="100000"/>
              </a:lnSpc>
            </a:pPr>
            <a:r>
              <a:rPr lang="zh-CN" altLang="en-US" sz="2800" dirty="0">
                <a:latin typeface="宋体" panose="02010600030101010101" pitchFamily="2" charset="-122"/>
                <a:ea typeface="宋体" panose="02010600030101010101" pitchFamily="2" charset="-122"/>
              </a:rPr>
              <a:t>一个</a:t>
            </a:r>
            <a:r>
              <a:rPr lang="en-US" altLang="zh-CN" sz="2800" dirty="0" err="1">
                <a:latin typeface="宋体" panose="02010600030101010101" pitchFamily="2" charset="-122"/>
                <a:ea typeface="宋体" panose="02010600030101010101" pitchFamily="2" charset="-122"/>
              </a:rPr>
              <a:t>timedelta</a:t>
            </a:r>
            <a:r>
              <a:rPr lang="zh-CN" altLang="en-US" sz="2800" dirty="0">
                <a:latin typeface="宋体" panose="02010600030101010101" pitchFamily="2" charset="-122"/>
                <a:ea typeface="宋体" panose="02010600030101010101" pitchFamily="2" charset="-122"/>
              </a:rPr>
              <a:t>对象表示了两个</a:t>
            </a:r>
            <a:r>
              <a:rPr lang="en-US" altLang="zh-CN" sz="2800" dirty="0">
                <a:latin typeface="宋体" panose="02010600030101010101" pitchFamily="2" charset="-122"/>
                <a:ea typeface="宋体" panose="02010600030101010101" pitchFamily="2" charset="-122"/>
              </a:rPr>
              <a:t>date</a:t>
            </a:r>
            <a:r>
              <a:rPr lang="zh-CN" altLang="en-US" sz="2800" dirty="0">
                <a:latin typeface="宋体" panose="02010600030101010101" pitchFamily="2" charset="-122"/>
                <a:ea typeface="宋体" panose="02010600030101010101" pitchFamily="2" charset="-122"/>
              </a:rPr>
              <a:t>对象、两个</a:t>
            </a:r>
            <a:r>
              <a:rPr lang="en-US" altLang="zh-CN" sz="2800" dirty="0">
                <a:latin typeface="宋体" panose="02010600030101010101" pitchFamily="2" charset="-122"/>
                <a:ea typeface="宋体" panose="02010600030101010101" pitchFamily="2" charset="-122"/>
              </a:rPr>
              <a:t>time</a:t>
            </a:r>
            <a:r>
              <a:rPr lang="zh-CN" altLang="en-US" sz="2800" dirty="0">
                <a:latin typeface="宋体" panose="02010600030101010101" pitchFamily="2" charset="-122"/>
                <a:ea typeface="宋体" panose="02010600030101010101" pitchFamily="2" charset="-122"/>
              </a:rPr>
              <a:t>对象或者两个</a:t>
            </a:r>
            <a:r>
              <a:rPr lang="en-US" altLang="zh-CN" sz="2800" dirty="0" err="1">
                <a:latin typeface="宋体" panose="02010600030101010101" pitchFamily="2" charset="-122"/>
                <a:ea typeface="宋体" panose="02010600030101010101" pitchFamily="2" charset="-122"/>
              </a:rPr>
              <a:t>datetime</a:t>
            </a:r>
            <a:r>
              <a:rPr lang="zh-CN" altLang="en-US" sz="2800" dirty="0">
                <a:latin typeface="宋体" panose="02010600030101010101" pitchFamily="2" charset="-122"/>
                <a:ea typeface="宋体" panose="02010600030101010101" pitchFamily="2" charset="-122"/>
              </a:rPr>
              <a:t>对象的时间间隔。</a:t>
            </a:r>
            <a:endParaRPr lang="en-US" altLang="zh-CN" sz="2800" dirty="0">
              <a:latin typeface="宋体" panose="02010600030101010101" pitchFamily="2" charset="-122"/>
              <a:ea typeface="宋体" panose="02010600030101010101" pitchFamily="2" charset="-122"/>
            </a:endParaRPr>
          </a:p>
          <a:p>
            <a:pPr lvl="1">
              <a:lnSpc>
                <a:spcPct val="100000"/>
              </a:lnSpc>
            </a:pPr>
            <a:r>
              <a:rPr lang="zh-CN" altLang="en-US" sz="2400" dirty="0">
                <a:latin typeface="宋体" panose="02010600030101010101" pitchFamily="2" charset="-122"/>
                <a:ea typeface="宋体" panose="02010600030101010101" pitchFamily="2" charset="-122"/>
              </a:rPr>
              <a:t>导入类：</a:t>
            </a:r>
            <a:r>
              <a:rPr lang="en-US" altLang="zh-CN" sz="2400" b="1" dirty="0">
                <a:latin typeface="宋体" panose="02010600030101010101" pitchFamily="2" charset="-122"/>
                <a:ea typeface="宋体" panose="02010600030101010101" pitchFamily="2" charset="-122"/>
              </a:rPr>
              <a:t>from </a:t>
            </a:r>
            <a:r>
              <a:rPr lang="en-US" altLang="zh-CN" sz="2400" b="1" dirty="0" err="1">
                <a:latin typeface="宋体" panose="02010600030101010101" pitchFamily="2" charset="-122"/>
                <a:ea typeface="宋体" panose="02010600030101010101" pitchFamily="2" charset="-122"/>
              </a:rPr>
              <a:t>datetime</a:t>
            </a:r>
            <a:r>
              <a:rPr lang="en-US" altLang="zh-CN" sz="2400" b="1" dirty="0">
                <a:latin typeface="宋体" panose="02010600030101010101" pitchFamily="2" charset="-122"/>
                <a:ea typeface="宋体" panose="02010600030101010101" pitchFamily="2" charset="-122"/>
              </a:rPr>
              <a:t> import </a:t>
            </a:r>
            <a:r>
              <a:rPr lang="en-US" altLang="zh-CN" sz="2400" b="1" dirty="0" err="1">
                <a:latin typeface="宋体" panose="02010600030101010101" pitchFamily="2" charset="-122"/>
                <a:ea typeface="宋体" panose="02010600030101010101" pitchFamily="2" charset="-122"/>
              </a:rPr>
              <a:t>timedelta</a:t>
            </a:r>
            <a:endParaRPr lang="en-US" altLang="zh-CN" sz="2400" b="1" dirty="0">
              <a:latin typeface="宋体" panose="02010600030101010101" pitchFamily="2" charset="-122"/>
              <a:ea typeface="宋体" panose="02010600030101010101" pitchFamily="2" charset="-122"/>
            </a:endParaRPr>
          </a:p>
          <a:p>
            <a:pPr lvl="1">
              <a:lnSpc>
                <a:spcPct val="100000"/>
              </a:lnSpc>
            </a:pPr>
            <a:r>
              <a:rPr lang="zh-CN" altLang="en-US" sz="2400" dirty="0">
                <a:latin typeface="宋体" panose="02010600030101010101" pitchFamily="2" charset="-122"/>
                <a:ea typeface="宋体" panose="02010600030101010101" pitchFamily="2" charset="-122"/>
              </a:rPr>
              <a:t>构造函数：</a:t>
            </a:r>
            <a:r>
              <a:rPr lang="en-US" altLang="zh-CN" sz="2400" b="1" dirty="0" err="1">
                <a:latin typeface="宋体" panose="02010600030101010101" pitchFamily="2" charset="-122"/>
                <a:ea typeface="宋体" panose="02010600030101010101" pitchFamily="2" charset="-122"/>
              </a:rPr>
              <a:t>datetime.timedelta</a:t>
            </a:r>
            <a:r>
              <a:rPr lang="en-US" altLang="zh-CN" sz="2400" b="1" dirty="0">
                <a:latin typeface="宋体" panose="02010600030101010101" pitchFamily="2" charset="-122"/>
                <a:ea typeface="宋体" panose="02010600030101010101" pitchFamily="2" charset="-122"/>
              </a:rPr>
              <a:t>(days=0,seconds=0,microseconds=0,milliseconds=0,minute=0,hours=0,weeks=0)</a:t>
            </a:r>
          </a:p>
          <a:p>
            <a:pPr marL="457200" lvl="1" indent="0">
              <a:lnSpc>
                <a:spcPct val="100000"/>
              </a:lnSpc>
              <a:buNone/>
            </a:pPr>
            <a:r>
              <a:rPr lang="en-US" altLang="zh-CN" sz="2400" b="1"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所有字段均可选，默认为</a:t>
            </a:r>
            <a:r>
              <a:rPr lang="en-US" altLang="zh-CN" sz="22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，字段值可以是整数或浮点数，可以是正值或负值。构造函数只存储</a:t>
            </a:r>
            <a:r>
              <a:rPr lang="en-US" altLang="zh-CN" sz="2200" dirty="0">
                <a:latin typeface="宋体" panose="02010600030101010101" pitchFamily="2" charset="-122"/>
                <a:ea typeface="宋体" panose="02010600030101010101" pitchFamily="2" charset="-122"/>
              </a:rPr>
              <a:t>days</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seconds</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microseconds</a:t>
            </a:r>
            <a:r>
              <a:rPr lang="zh-CN" altLang="en-US" sz="2200" dirty="0">
                <a:latin typeface="宋体" panose="02010600030101010101" pitchFamily="2" charset="-122"/>
                <a:ea typeface="宋体" panose="02010600030101010101" pitchFamily="2" charset="-122"/>
              </a:rPr>
              <a:t>，其它字段按下面规则转换：</a:t>
            </a:r>
            <a:endParaRPr lang="en-US" altLang="zh-CN" sz="2200" dirty="0">
              <a:latin typeface="宋体" panose="02010600030101010101" pitchFamily="2" charset="-122"/>
              <a:ea typeface="宋体" panose="02010600030101010101" pitchFamily="2" charset="-122"/>
            </a:endParaRPr>
          </a:p>
          <a:p>
            <a:pPr marL="457200" lvl="1" indent="0">
              <a:lnSpc>
                <a:spcPct val="100000"/>
              </a:lnSpc>
              <a:buNone/>
            </a:pPr>
            <a:r>
              <a:rPr lang="en-US" altLang="zh-CN" sz="2200" dirty="0">
                <a:latin typeface="宋体" panose="02010600030101010101" pitchFamily="2" charset="-122"/>
                <a:ea typeface="宋体" panose="02010600030101010101" pitchFamily="2" charset="-122"/>
              </a:rPr>
              <a:t>	·1</a:t>
            </a:r>
            <a:r>
              <a:rPr lang="zh-CN" altLang="en-US" sz="2200" dirty="0">
                <a:latin typeface="宋体" panose="02010600030101010101" pitchFamily="2" charset="-122"/>
                <a:ea typeface="宋体" panose="02010600030101010101" pitchFamily="2" charset="-122"/>
              </a:rPr>
              <a:t>毫秒（</a:t>
            </a:r>
            <a:r>
              <a:rPr lang="en-US" altLang="zh-CN" sz="2200" dirty="0">
                <a:latin typeface="宋体" panose="02010600030101010101" pitchFamily="2" charset="-122"/>
                <a:ea typeface="宋体" panose="02010600030101010101" pitchFamily="2" charset="-122"/>
              </a:rPr>
              <a:t>millisecond</a:t>
            </a:r>
            <a:r>
              <a:rPr lang="zh-CN" altLang="en-US" sz="2200" dirty="0">
                <a:latin typeface="宋体" panose="02010600030101010101" pitchFamily="2" charset="-122"/>
                <a:ea typeface="宋体" panose="02010600030101010101" pitchFamily="2" charset="-122"/>
              </a:rPr>
              <a:t>）转换为</a:t>
            </a:r>
            <a:r>
              <a:rPr lang="en-US" altLang="zh-CN" sz="2200" dirty="0">
                <a:latin typeface="宋体" panose="02010600030101010101" pitchFamily="2" charset="-122"/>
                <a:ea typeface="宋体" panose="02010600030101010101" pitchFamily="2" charset="-122"/>
              </a:rPr>
              <a:t>1000</a:t>
            </a:r>
            <a:r>
              <a:rPr lang="zh-CN" altLang="en-US" sz="2200" dirty="0">
                <a:latin typeface="宋体" panose="02010600030101010101" pitchFamily="2" charset="-122"/>
                <a:ea typeface="宋体" panose="02010600030101010101" pitchFamily="2" charset="-122"/>
              </a:rPr>
              <a:t>微秒（</a:t>
            </a:r>
            <a:r>
              <a:rPr lang="en-US" altLang="zh-CN" sz="2200" dirty="0">
                <a:latin typeface="宋体" panose="02010600030101010101" pitchFamily="2" charset="-122"/>
                <a:ea typeface="宋体" panose="02010600030101010101" pitchFamily="2" charset="-122"/>
              </a:rPr>
              <a:t>microsecond</a:t>
            </a:r>
            <a:r>
              <a:rPr lang="zh-CN" altLang="en-US" sz="2200" dirty="0">
                <a:latin typeface="宋体" panose="02010600030101010101" pitchFamily="2" charset="-122"/>
                <a:ea typeface="宋体" panose="02010600030101010101" pitchFamily="2" charset="-122"/>
              </a:rPr>
              <a:t>）</a:t>
            </a:r>
          </a:p>
          <a:p>
            <a:pPr marL="457200" lvl="1" indent="0">
              <a:lnSpc>
                <a:spcPct val="100000"/>
              </a:lnSpc>
              <a:buNone/>
            </a:pPr>
            <a:r>
              <a:rPr lang="en-US" altLang="zh-CN" sz="2200" dirty="0">
                <a:latin typeface="宋体" panose="02010600030101010101" pitchFamily="2" charset="-122"/>
                <a:ea typeface="宋体" panose="02010600030101010101" pitchFamily="2" charset="-122"/>
              </a:rPr>
              <a:t>	·1</a:t>
            </a:r>
            <a:r>
              <a:rPr lang="zh-CN" altLang="en-US" sz="2200" dirty="0">
                <a:latin typeface="宋体" panose="02010600030101010101" pitchFamily="2" charset="-122"/>
                <a:ea typeface="宋体" panose="02010600030101010101" pitchFamily="2" charset="-122"/>
              </a:rPr>
              <a:t>分钟（</a:t>
            </a:r>
            <a:r>
              <a:rPr lang="en-US" altLang="zh-CN" sz="2200" dirty="0">
                <a:latin typeface="宋体" panose="02010600030101010101" pitchFamily="2" charset="-122"/>
                <a:ea typeface="宋体" panose="02010600030101010101" pitchFamily="2" charset="-122"/>
              </a:rPr>
              <a:t>minute</a:t>
            </a:r>
            <a:r>
              <a:rPr lang="zh-CN" altLang="en-US" sz="2200" dirty="0">
                <a:latin typeface="宋体" panose="02010600030101010101" pitchFamily="2" charset="-122"/>
                <a:ea typeface="宋体" panose="02010600030101010101" pitchFamily="2" charset="-122"/>
              </a:rPr>
              <a:t>）转换为</a:t>
            </a:r>
            <a:r>
              <a:rPr lang="en-US" altLang="zh-CN" sz="2200" dirty="0">
                <a:latin typeface="宋体" panose="02010600030101010101" pitchFamily="2" charset="-122"/>
                <a:ea typeface="宋体" panose="02010600030101010101" pitchFamily="2" charset="-122"/>
              </a:rPr>
              <a:t>60</a:t>
            </a:r>
            <a:r>
              <a:rPr lang="zh-CN" altLang="en-US" sz="2200" dirty="0">
                <a:latin typeface="宋体" panose="02010600030101010101" pitchFamily="2" charset="-122"/>
                <a:ea typeface="宋体" panose="02010600030101010101" pitchFamily="2" charset="-122"/>
              </a:rPr>
              <a:t>秒（</a:t>
            </a:r>
            <a:r>
              <a:rPr lang="en-US" altLang="zh-CN" sz="2200" dirty="0">
                <a:latin typeface="宋体" panose="02010600030101010101" pitchFamily="2" charset="-122"/>
                <a:ea typeface="宋体" panose="02010600030101010101" pitchFamily="2" charset="-122"/>
              </a:rPr>
              <a:t>second</a:t>
            </a:r>
            <a:r>
              <a:rPr lang="zh-CN" altLang="en-US" sz="2200" dirty="0">
                <a:latin typeface="宋体" panose="02010600030101010101" pitchFamily="2" charset="-122"/>
                <a:ea typeface="宋体" panose="02010600030101010101" pitchFamily="2" charset="-122"/>
              </a:rPr>
              <a:t>）</a:t>
            </a:r>
          </a:p>
          <a:p>
            <a:pPr marL="457200" lvl="1" indent="0">
              <a:lnSpc>
                <a:spcPct val="100000"/>
              </a:lnSpc>
              <a:buNone/>
            </a:pPr>
            <a:r>
              <a:rPr lang="en-US" altLang="zh-CN" sz="2200" dirty="0">
                <a:latin typeface="宋体" panose="02010600030101010101" pitchFamily="2" charset="-122"/>
                <a:ea typeface="宋体" panose="02010600030101010101" pitchFamily="2" charset="-122"/>
              </a:rPr>
              <a:t>	·1</a:t>
            </a:r>
            <a:r>
              <a:rPr lang="zh-CN" altLang="en-US" sz="2200" dirty="0">
                <a:latin typeface="宋体" panose="02010600030101010101" pitchFamily="2" charset="-122"/>
                <a:ea typeface="宋体" panose="02010600030101010101" pitchFamily="2" charset="-122"/>
              </a:rPr>
              <a:t>小时（</a:t>
            </a:r>
            <a:r>
              <a:rPr lang="en-US" altLang="zh-CN" sz="2200" dirty="0">
                <a:latin typeface="宋体" panose="02010600030101010101" pitchFamily="2" charset="-122"/>
                <a:ea typeface="宋体" panose="02010600030101010101" pitchFamily="2" charset="-122"/>
              </a:rPr>
              <a:t>hour</a:t>
            </a:r>
            <a:r>
              <a:rPr lang="zh-CN" altLang="en-US" sz="2200" dirty="0">
                <a:latin typeface="宋体" panose="02010600030101010101" pitchFamily="2" charset="-122"/>
                <a:ea typeface="宋体" panose="02010600030101010101" pitchFamily="2" charset="-122"/>
              </a:rPr>
              <a:t>）转换为</a:t>
            </a:r>
            <a:r>
              <a:rPr lang="en-US" altLang="zh-CN" sz="2200" dirty="0">
                <a:latin typeface="宋体" panose="02010600030101010101" pitchFamily="2" charset="-122"/>
                <a:ea typeface="宋体" panose="02010600030101010101" pitchFamily="2" charset="-122"/>
              </a:rPr>
              <a:t>3600</a:t>
            </a:r>
            <a:r>
              <a:rPr lang="zh-CN" altLang="en-US" sz="2200" dirty="0">
                <a:latin typeface="宋体" panose="02010600030101010101" pitchFamily="2" charset="-122"/>
                <a:ea typeface="宋体" panose="02010600030101010101" pitchFamily="2" charset="-122"/>
              </a:rPr>
              <a:t>秒（</a:t>
            </a:r>
            <a:r>
              <a:rPr lang="en-US" altLang="zh-CN" sz="2200" dirty="0">
                <a:latin typeface="宋体" panose="02010600030101010101" pitchFamily="2" charset="-122"/>
                <a:ea typeface="宋体" panose="02010600030101010101" pitchFamily="2" charset="-122"/>
              </a:rPr>
              <a:t>second</a:t>
            </a:r>
            <a:r>
              <a:rPr lang="zh-CN" altLang="en-US" sz="2200" dirty="0">
                <a:latin typeface="宋体" panose="02010600030101010101" pitchFamily="2" charset="-122"/>
                <a:ea typeface="宋体" panose="02010600030101010101" pitchFamily="2" charset="-122"/>
              </a:rPr>
              <a:t>）</a:t>
            </a:r>
          </a:p>
          <a:p>
            <a:pPr marL="457200" lvl="1" indent="0">
              <a:lnSpc>
                <a:spcPct val="100000"/>
              </a:lnSpc>
              <a:buNone/>
            </a:pPr>
            <a:r>
              <a:rPr lang="en-US" altLang="zh-CN" sz="2200" dirty="0">
                <a:latin typeface="宋体" panose="02010600030101010101" pitchFamily="2" charset="-122"/>
                <a:ea typeface="宋体" panose="02010600030101010101" pitchFamily="2" charset="-122"/>
              </a:rPr>
              <a:t>	·1</a:t>
            </a:r>
            <a:r>
              <a:rPr lang="zh-CN" altLang="en-US" sz="2200" dirty="0">
                <a:latin typeface="宋体" panose="02010600030101010101" pitchFamily="2" charset="-122"/>
                <a:ea typeface="宋体" panose="02010600030101010101" pitchFamily="2" charset="-122"/>
              </a:rPr>
              <a:t>周（</a:t>
            </a:r>
            <a:r>
              <a:rPr lang="en-US" altLang="zh-CN" sz="2200" dirty="0">
                <a:latin typeface="宋体" panose="02010600030101010101" pitchFamily="2" charset="-122"/>
                <a:ea typeface="宋体" panose="02010600030101010101" pitchFamily="2" charset="-122"/>
              </a:rPr>
              <a:t>week</a:t>
            </a:r>
            <a:r>
              <a:rPr lang="zh-CN" altLang="en-US" sz="2200" dirty="0">
                <a:latin typeface="宋体" panose="02010600030101010101" pitchFamily="2" charset="-122"/>
                <a:ea typeface="宋体" panose="02010600030101010101" pitchFamily="2" charset="-122"/>
              </a:rPr>
              <a:t>）转换为</a:t>
            </a:r>
            <a:r>
              <a:rPr lang="en-US" altLang="zh-CN" sz="2200" dirty="0">
                <a:latin typeface="宋体" panose="02010600030101010101" pitchFamily="2" charset="-122"/>
                <a:ea typeface="宋体" panose="02010600030101010101" pitchFamily="2" charset="-122"/>
              </a:rPr>
              <a:t>7</a:t>
            </a:r>
            <a:r>
              <a:rPr lang="zh-CN" altLang="en-US" sz="2200" dirty="0">
                <a:latin typeface="宋体" panose="02010600030101010101" pitchFamily="2" charset="-122"/>
                <a:ea typeface="宋体" panose="02010600030101010101" pitchFamily="2" charset="-122"/>
              </a:rPr>
              <a:t>天（</a:t>
            </a:r>
            <a:r>
              <a:rPr lang="en-US" altLang="zh-CN" sz="2200" dirty="0">
                <a:latin typeface="宋体" panose="02010600030101010101" pitchFamily="2" charset="-122"/>
                <a:ea typeface="宋体" panose="02010600030101010101" pitchFamily="2" charset="-122"/>
              </a:rPr>
              <a:t>day</a:t>
            </a:r>
            <a:r>
              <a:rPr lang="zh-CN" altLang="en-US" sz="2200" dirty="0">
                <a:latin typeface="宋体" panose="02010600030101010101" pitchFamily="2" charset="-122"/>
                <a:ea typeface="宋体" panose="02010600030101010101" pitchFamily="2" charset="-122"/>
              </a:rPr>
              <a:t>）</a:t>
            </a:r>
          </a:p>
          <a:p>
            <a:pPr marL="914400" lvl="2" indent="0">
              <a:lnSpc>
                <a:spcPct val="100000"/>
              </a:lnSpc>
              <a:buNone/>
            </a:pPr>
            <a:endParaRPr lang="en-US" altLang="zh-CN"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23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err="1"/>
              <a:t>timedelta</a:t>
            </a:r>
            <a:r>
              <a:rPr lang="zh-CN" altLang="en-US" dirty="0"/>
              <a:t>类</a:t>
            </a:r>
            <a:endParaRPr lang="en-US" dirty="0"/>
          </a:p>
        </p:txBody>
      </p:sp>
      <p:sp>
        <p:nvSpPr>
          <p:cNvPr id="14" name="Content Placeholder 13"/>
          <p:cNvSpPr>
            <a:spLocks noGrp="1"/>
          </p:cNvSpPr>
          <p:nvPr>
            <p:ph idx="1"/>
          </p:nvPr>
        </p:nvSpPr>
        <p:spPr>
          <a:xfrm>
            <a:off x="1104900" y="1600200"/>
            <a:ext cx="10588336" cy="5048794"/>
          </a:xfrm>
        </p:spPr>
        <p:txBody>
          <a:bodyPr>
            <a:normAutofit fontScale="92500" lnSpcReduction="10000"/>
          </a:bodyPr>
          <a:lstStyle/>
          <a:p>
            <a:pPr>
              <a:lnSpc>
                <a:spcPct val="100000"/>
              </a:lnSpc>
            </a:pPr>
            <a:r>
              <a:rPr lang="zh-CN" altLang="en-US" sz="2800" dirty="0">
                <a:latin typeface="宋体" panose="02010600030101010101" pitchFamily="2" charset="-122"/>
                <a:ea typeface="宋体" panose="02010600030101010101" pitchFamily="2" charset="-122"/>
              </a:rPr>
              <a:t>类字段与对象字段</a:t>
            </a: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a:p>
            <a:pPr>
              <a:lnSpc>
                <a:spcPct val="100000"/>
              </a:lnSpc>
            </a:pPr>
            <a:r>
              <a:rPr lang="zh-CN" altLang="en-US" sz="2800" dirty="0">
                <a:latin typeface="宋体" panose="02010600030101010101" pitchFamily="2" charset="-122"/>
                <a:ea typeface="宋体" panose="02010600030101010101" pitchFamily="2" charset="-122"/>
              </a:rPr>
              <a:t>常用方法</a:t>
            </a:r>
            <a:endParaRPr lang="en-US" altLang="zh-CN" sz="2800" dirty="0">
              <a:latin typeface="宋体" panose="02010600030101010101" pitchFamily="2" charset="-122"/>
              <a:ea typeface="宋体" panose="02010600030101010101" pitchFamily="2" charset="-122"/>
            </a:endParaRPr>
          </a:p>
          <a:p>
            <a:pPr>
              <a:lnSpc>
                <a:spcPct val="100000"/>
              </a:lnSpc>
            </a:pPr>
            <a:r>
              <a:rPr lang="zh-CN" altLang="en-US" sz="2800" dirty="0">
                <a:latin typeface="宋体" panose="02010600030101010101" pitchFamily="2" charset="-122"/>
                <a:ea typeface="宋体" panose="02010600030101010101" pitchFamily="2" charset="-122"/>
              </a:rPr>
              <a:t>常用方法：</a:t>
            </a:r>
            <a:r>
              <a:rPr lang="en-US" altLang="zh-CN" sz="2800" dirty="0" err="1">
                <a:latin typeface="宋体" panose="02010600030101010101" pitchFamily="2" charset="-122"/>
                <a:ea typeface="宋体" panose="02010600030101010101" pitchFamily="2" charset="-122"/>
              </a:rPr>
              <a:t>timedelta.total_seconds</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，返回以秒为单位的日期时间间隔。</a:t>
            </a: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2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83605541"/>
              </p:ext>
            </p:extLst>
          </p:nvPr>
        </p:nvGraphicFramePr>
        <p:xfrm>
          <a:off x="1104900" y="2050866"/>
          <a:ext cx="9982200" cy="3605352"/>
        </p:xfrm>
        <a:graphic>
          <a:graphicData uri="http://schemas.openxmlformats.org/drawingml/2006/table">
            <a:tbl>
              <a:tblPr firstRow="1" firstCol="1" bandRow="1">
                <a:tableStyleId>{5C22544A-7EE6-4342-B048-85BDC9FD1C3A}</a:tableStyleId>
              </a:tblPr>
              <a:tblGrid>
                <a:gridCol w="2381753">
                  <a:extLst>
                    <a:ext uri="{9D8B030D-6E8A-4147-A177-3AD203B41FA5}">
                      <a16:colId xmlns:a16="http://schemas.microsoft.com/office/drawing/2014/main" val="1147143529"/>
                    </a:ext>
                  </a:extLst>
                </a:gridCol>
                <a:gridCol w="7600447">
                  <a:extLst>
                    <a:ext uri="{9D8B030D-6E8A-4147-A177-3AD203B41FA5}">
                      <a16:colId xmlns:a16="http://schemas.microsoft.com/office/drawing/2014/main" val="546770344"/>
                    </a:ext>
                  </a:extLst>
                </a:gridCol>
              </a:tblGrid>
              <a:tr h="438933">
                <a:tc>
                  <a:txBody>
                    <a:bodyPr/>
                    <a:lstStyle/>
                    <a:p>
                      <a:pPr algn="ctr">
                        <a:lnSpc>
                          <a:spcPts val="1900"/>
                        </a:lnSpc>
                        <a:spcAft>
                          <a:spcPts val="0"/>
                        </a:spcAft>
                      </a:pPr>
                      <a:r>
                        <a:rPr lang="zh-CN" sz="1600" kern="100">
                          <a:effectLst/>
                        </a:rPr>
                        <a:t>字段</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说明</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137216"/>
                  </a:ext>
                </a:extLst>
              </a:tr>
              <a:tr h="438933">
                <a:tc>
                  <a:txBody>
                    <a:bodyPr/>
                    <a:lstStyle/>
                    <a:p>
                      <a:pPr algn="ctr">
                        <a:lnSpc>
                          <a:spcPts val="1900"/>
                        </a:lnSpc>
                        <a:spcAft>
                          <a:spcPts val="0"/>
                        </a:spcAft>
                      </a:pPr>
                      <a:r>
                        <a:rPr lang="en-US" sz="1600" kern="100">
                          <a:effectLst/>
                        </a:rPr>
                        <a:t>timedelta.min</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timedelta</a:t>
                      </a:r>
                      <a:r>
                        <a:rPr lang="zh-CN" sz="1600" kern="100">
                          <a:effectLst/>
                        </a:rPr>
                        <a:t>所能表示的最小值，等价于</a:t>
                      </a:r>
                      <a:r>
                        <a:rPr lang="en-US" sz="1600" kern="100">
                          <a:effectLst/>
                        </a:rPr>
                        <a:t>timedelta(-999999999)</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7697627"/>
                  </a:ext>
                </a:extLst>
              </a:tr>
              <a:tr h="485877">
                <a:tc>
                  <a:txBody>
                    <a:bodyPr/>
                    <a:lstStyle/>
                    <a:p>
                      <a:pPr algn="ctr">
                        <a:lnSpc>
                          <a:spcPts val="1900"/>
                        </a:lnSpc>
                        <a:spcAft>
                          <a:spcPts val="0"/>
                        </a:spcAft>
                      </a:pPr>
                      <a:r>
                        <a:rPr lang="en-US" sz="1600" kern="100">
                          <a:effectLst/>
                        </a:rPr>
                        <a:t>timedelta.max</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timedelta</a:t>
                      </a:r>
                      <a:r>
                        <a:rPr lang="zh-CN" sz="1600" kern="100">
                          <a:effectLst/>
                        </a:rPr>
                        <a:t>所能表示的最大值，等价于</a:t>
                      </a:r>
                      <a:r>
                        <a:rPr lang="en-US" sz="1600" kern="100">
                          <a:effectLst/>
                        </a:rPr>
                        <a:t>timedelta(days=999999999,hours=23, minutes=59,seconds=59,microseconds=999999)</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55084"/>
                  </a:ext>
                </a:extLst>
              </a:tr>
              <a:tr h="438933">
                <a:tc>
                  <a:txBody>
                    <a:bodyPr/>
                    <a:lstStyle/>
                    <a:p>
                      <a:pPr algn="ctr">
                        <a:lnSpc>
                          <a:spcPts val="1900"/>
                        </a:lnSpc>
                        <a:spcAft>
                          <a:spcPts val="0"/>
                        </a:spcAft>
                      </a:pPr>
                      <a:r>
                        <a:rPr lang="en-US" sz="1600" kern="100">
                          <a:effectLst/>
                        </a:rPr>
                        <a:t>timedelta.resolution</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两个不相等的</a:t>
                      </a:r>
                      <a:r>
                        <a:rPr lang="en-US" sz="1600" kern="100">
                          <a:effectLst/>
                        </a:rPr>
                        <a:t>timedelta</a:t>
                      </a:r>
                      <a:r>
                        <a:rPr lang="zh-CN" sz="1600" kern="100">
                          <a:effectLst/>
                        </a:rPr>
                        <a:t>对象的最小差值，等价于</a:t>
                      </a:r>
                      <a:r>
                        <a:rPr lang="en-US" sz="1600" kern="100">
                          <a:effectLst/>
                        </a:rPr>
                        <a:t>timedelta(microseconds=1)</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2090520"/>
                  </a:ext>
                </a:extLst>
              </a:tr>
              <a:tr h="438933">
                <a:tc gridSpan="2">
                  <a:txBody>
                    <a:bodyPr/>
                    <a:lstStyle/>
                    <a:p>
                      <a:pPr algn="ctr">
                        <a:lnSpc>
                          <a:spcPts val="1900"/>
                        </a:lnSpc>
                        <a:spcAft>
                          <a:spcPts val="0"/>
                        </a:spcAft>
                      </a:pPr>
                      <a:r>
                        <a:rPr lang="zh-CN" sz="1600" kern="100">
                          <a:effectLst/>
                        </a:rPr>
                        <a:t>以下为只读对象字段</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453716391"/>
                  </a:ext>
                </a:extLst>
              </a:tr>
              <a:tr h="438933">
                <a:tc>
                  <a:txBody>
                    <a:bodyPr/>
                    <a:lstStyle/>
                    <a:p>
                      <a:pPr algn="ctr">
                        <a:lnSpc>
                          <a:spcPts val="1900"/>
                        </a:lnSpc>
                        <a:spcAft>
                          <a:spcPts val="0"/>
                        </a:spcAft>
                      </a:pPr>
                      <a:r>
                        <a:rPr lang="en-US" sz="1600" kern="100">
                          <a:effectLst/>
                        </a:rPr>
                        <a:t>timedelta.days</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timedelta</a:t>
                      </a:r>
                      <a:r>
                        <a:rPr lang="zh-CN" sz="1600" kern="100">
                          <a:effectLst/>
                        </a:rPr>
                        <a:t>对象包含的天数，在</a:t>
                      </a:r>
                      <a:r>
                        <a:rPr lang="en-US" sz="1600" kern="100">
                          <a:effectLst/>
                        </a:rPr>
                        <a:t>-999999999~999999999</a:t>
                      </a:r>
                      <a:r>
                        <a:rPr lang="zh-CN" sz="16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65883931"/>
                  </a:ext>
                </a:extLst>
              </a:tr>
              <a:tr h="438933">
                <a:tc>
                  <a:txBody>
                    <a:bodyPr/>
                    <a:lstStyle/>
                    <a:p>
                      <a:pPr algn="ctr">
                        <a:lnSpc>
                          <a:spcPts val="1900"/>
                        </a:lnSpc>
                        <a:spcAft>
                          <a:spcPts val="0"/>
                        </a:spcAft>
                      </a:pPr>
                      <a:r>
                        <a:rPr lang="en-US" sz="1600" kern="100">
                          <a:effectLst/>
                        </a:rPr>
                        <a:t>timedelta.seconds</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rPr>
                        <a:t>timedelta</a:t>
                      </a:r>
                      <a:r>
                        <a:rPr lang="zh-CN" sz="1600" kern="100">
                          <a:effectLst/>
                        </a:rPr>
                        <a:t>对象包含的秒数，在</a:t>
                      </a:r>
                      <a:r>
                        <a:rPr lang="en-US" sz="1600" kern="100">
                          <a:effectLst/>
                        </a:rPr>
                        <a:t>0~86399</a:t>
                      </a:r>
                      <a:r>
                        <a:rPr lang="zh-CN" sz="1600" kern="100">
                          <a:effectLst/>
                        </a:rPr>
                        <a:t>之间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58385134"/>
                  </a:ext>
                </a:extLst>
              </a:tr>
              <a:tr h="485877">
                <a:tc>
                  <a:txBody>
                    <a:bodyPr/>
                    <a:lstStyle/>
                    <a:p>
                      <a:pPr algn="ctr">
                        <a:lnSpc>
                          <a:spcPts val="1900"/>
                        </a:lnSpc>
                        <a:spcAft>
                          <a:spcPts val="0"/>
                        </a:spcAft>
                      </a:pPr>
                      <a:r>
                        <a:rPr lang="en-US" sz="1600" kern="100" dirty="0" err="1">
                          <a:effectLst/>
                        </a:rPr>
                        <a:t>timedelta.microseconds</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dirty="0" err="1">
                          <a:effectLst/>
                        </a:rPr>
                        <a:t>timedelta</a:t>
                      </a:r>
                      <a:r>
                        <a:rPr lang="zh-CN" sz="1600" kern="100" dirty="0">
                          <a:effectLst/>
                        </a:rPr>
                        <a:t>对象包含的微秒数，在</a:t>
                      </a:r>
                      <a:r>
                        <a:rPr lang="en-US" sz="1600" kern="100" dirty="0">
                          <a:effectLst/>
                        </a:rPr>
                        <a:t>0~999999</a:t>
                      </a:r>
                      <a:r>
                        <a:rPr lang="zh-CN" sz="1600" kern="100" dirty="0">
                          <a:effectLst/>
                        </a:rPr>
                        <a:t>之间</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7765481"/>
                  </a:ext>
                </a:extLst>
              </a:tr>
            </a:tbl>
          </a:graphicData>
        </a:graphic>
      </p:graphicFrame>
    </p:spTree>
    <p:extLst>
      <p:ext uri="{BB962C8B-B14F-4D97-AF65-F5344CB8AC3E}">
        <p14:creationId xmlns:p14="http://schemas.microsoft.com/office/powerpoint/2010/main" val="265641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4" y="2964873"/>
            <a:ext cx="10071099" cy="2299854"/>
          </a:xfrm>
        </p:spPr>
        <p:txBody>
          <a:bodyPr/>
          <a:lstStyle/>
          <a:p>
            <a:r>
              <a:rPr lang="en-US" dirty="0"/>
              <a:t>8.1 </a:t>
            </a:r>
            <a:r>
              <a:rPr lang="zh-CN" altLang="en-US" dirty="0"/>
              <a:t>时间模块</a:t>
            </a:r>
            <a:endParaRPr lang="en-US" dirty="0"/>
          </a:p>
        </p:txBody>
      </p:sp>
      <p:sp>
        <p:nvSpPr>
          <p:cNvPr id="6" name="左大括号 5"/>
          <p:cNvSpPr/>
          <p:nvPr/>
        </p:nvSpPr>
        <p:spPr>
          <a:xfrm>
            <a:off x="4452059" y="3272725"/>
            <a:ext cx="554181" cy="168415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821382" y="3091539"/>
            <a:ext cx="7052755" cy="1842877"/>
          </a:xfrm>
          <a:prstGeom prst="rect">
            <a:avLst/>
          </a:prstGeom>
          <a:noFill/>
        </p:spPr>
        <p:txBody>
          <a:bodyPr wrap="square" rtlCol="0">
            <a:spAutoFit/>
          </a:bodyPr>
          <a:lstStyle/>
          <a:p>
            <a:pPr>
              <a:lnSpc>
                <a:spcPct val="200000"/>
              </a:lnSpc>
            </a:pPr>
            <a:r>
              <a:rPr lang="en-US" altLang="zh-CN" sz="2000" b="1" dirty="0">
                <a:solidFill>
                  <a:schemeClr val="bg1"/>
                </a:solidFill>
              </a:rPr>
              <a:t>  time</a:t>
            </a:r>
            <a:r>
              <a:rPr lang="zh-CN" altLang="en-US" sz="2000" b="1" dirty="0">
                <a:solidFill>
                  <a:schemeClr val="bg1"/>
                </a:solidFill>
              </a:rPr>
              <a:t>模块：进行时间处理</a:t>
            </a:r>
            <a:endParaRPr lang="en-US" altLang="zh-CN" sz="2000" b="1" dirty="0">
              <a:solidFill>
                <a:schemeClr val="bg1"/>
              </a:solidFill>
            </a:endParaRPr>
          </a:p>
          <a:p>
            <a:pPr>
              <a:lnSpc>
                <a:spcPct val="200000"/>
              </a:lnSpc>
            </a:pPr>
            <a:r>
              <a:rPr lang="en-US" altLang="zh-CN" sz="2000" b="1" dirty="0">
                <a:solidFill>
                  <a:schemeClr val="bg1"/>
                </a:solidFill>
              </a:rPr>
              <a:t>  </a:t>
            </a:r>
            <a:r>
              <a:rPr lang="en-US" altLang="zh-CN" sz="2000" b="1" dirty="0" err="1">
                <a:solidFill>
                  <a:schemeClr val="bg1"/>
                </a:solidFill>
              </a:rPr>
              <a:t>datetime</a:t>
            </a:r>
            <a:r>
              <a:rPr lang="zh-CN" altLang="en-US" sz="2000" b="1" dirty="0">
                <a:solidFill>
                  <a:schemeClr val="bg1"/>
                </a:solidFill>
              </a:rPr>
              <a:t>模块：提供</a:t>
            </a:r>
            <a:r>
              <a:rPr lang="en-US" altLang="zh-CN" sz="2000" b="1" dirty="0">
                <a:solidFill>
                  <a:schemeClr val="bg1"/>
                </a:solidFill>
              </a:rPr>
              <a:t>time</a:t>
            </a:r>
            <a:r>
              <a:rPr lang="zh-CN" altLang="en-US" sz="2000" b="1" dirty="0">
                <a:solidFill>
                  <a:schemeClr val="bg1"/>
                </a:solidFill>
              </a:rPr>
              <a:t>和</a:t>
            </a:r>
            <a:r>
              <a:rPr lang="en-US" altLang="zh-CN" sz="2000" b="1" dirty="0">
                <a:solidFill>
                  <a:schemeClr val="bg1"/>
                </a:solidFill>
              </a:rPr>
              <a:t>date</a:t>
            </a:r>
            <a:r>
              <a:rPr lang="zh-CN" altLang="en-US" sz="2000" b="1" dirty="0">
                <a:solidFill>
                  <a:schemeClr val="bg1"/>
                </a:solidFill>
              </a:rPr>
              <a:t>两个模块的功能</a:t>
            </a:r>
            <a:endParaRPr lang="en-US" altLang="zh-CN" sz="2000" b="1" dirty="0">
              <a:solidFill>
                <a:schemeClr val="bg1"/>
              </a:solidFill>
            </a:endParaRPr>
          </a:p>
          <a:p>
            <a:pPr>
              <a:lnSpc>
                <a:spcPct val="200000"/>
              </a:lnSpc>
            </a:pPr>
            <a:r>
              <a:rPr lang="en-US" altLang="zh-CN" sz="2000" b="1" dirty="0">
                <a:solidFill>
                  <a:schemeClr val="bg1"/>
                </a:solidFill>
              </a:rPr>
              <a:t>  calendar</a:t>
            </a:r>
            <a:r>
              <a:rPr lang="zh-CN" altLang="en-US" sz="2000" b="1" dirty="0">
                <a:solidFill>
                  <a:schemeClr val="bg1"/>
                </a:solidFill>
              </a:rPr>
              <a:t>模块：进行日历转换和格式化输出</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err="1"/>
              <a:t>datetime</a:t>
            </a:r>
            <a:r>
              <a:rPr lang="zh-CN" altLang="en-US" dirty="0"/>
              <a:t>模块：</a:t>
            </a:r>
            <a:r>
              <a:rPr lang="en-US" altLang="zh-CN" dirty="0" err="1"/>
              <a:t>timedelta</a:t>
            </a:r>
            <a:r>
              <a:rPr lang="zh-CN" altLang="en-US" dirty="0"/>
              <a:t>类</a:t>
            </a:r>
            <a:endParaRPr lang="en-US" dirty="0"/>
          </a:p>
        </p:txBody>
      </p:sp>
      <p:sp>
        <p:nvSpPr>
          <p:cNvPr id="14" name="Content Placeholder 13"/>
          <p:cNvSpPr>
            <a:spLocks noGrp="1"/>
          </p:cNvSpPr>
          <p:nvPr>
            <p:ph idx="1"/>
          </p:nvPr>
        </p:nvSpPr>
        <p:spPr>
          <a:xfrm>
            <a:off x="1104900" y="1319348"/>
            <a:ext cx="10588336" cy="5329645"/>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示例：获取当前日期时间</a:t>
            </a:r>
            <a:r>
              <a:rPr lang="en-US" altLang="zh-CN" sz="2400" dirty="0">
                <a:latin typeface="宋体" panose="02010600030101010101" pitchFamily="2" charset="-122"/>
                <a:ea typeface="宋体" panose="02010600030101010101" pitchFamily="2" charset="-122"/>
              </a:rPr>
              <a:t>d1</a:t>
            </a:r>
            <a:r>
              <a:rPr lang="zh-CN" altLang="en-US" sz="2400" dirty="0">
                <a:latin typeface="宋体" panose="02010600030101010101" pitchFamily="2" charset="-122"/>
                <a:ea typeface="宋体" panose="02010600030101010101" pitchFamily="2" charset="-122"/>
              </a:rPr>
              <a:t>，构造</a:t>
            </a:r>
            <a:r>
              <a:rPr lang="en-US" altLang="zh-CN" sz="2400" dirty="0" err="1">
                <a:latin typeface="宋体" panose="02010600030101010101" pitchFamily="2" charset="-122"/>
                <a:ea typeface="宋体" panose="02010600030101010101" pitchFamily="2" charset="-122"/>
              </a:rPr>
              <a:t>datetime</a:t>
            </a:r>
            <a:r>
              <a:rPr lang="zh-CN" altLang="en-US" sz="2400" dirty="0">
                <a:latin typeface="宋体" panose="02010600030101010101" pitchFamily="2" charset="-122"/>
                <a:ea typeface="宋体" panose="02010600030101010101" pitchFamily="2" charset="-122"/>
              </a:rPr>
              <a:t>对象</a:t>
            </a:r>
            <a:r>
              <a:rPr lang="en-US" altLang="zh-CN" sz="2400" dirty="0">
                <a:latin typeface="宋体" panose="02010600030101010101" pitchFamily="2" charset="-122"/>
                <a:ea typeface="宋体" panose="02010600030101010101" pitchFamily="2" charset="-122"/>
              </a:rPr>
              <a:t>d2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2000,1,1</a:t>
            </a:r>
            <a:r>
              <a:rPr lang="zh-CN" altLang="en-US" sz="2400" dirty="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d1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d2</a:t>
            </a:r>
            <a:r>
              <a:rPr lang="zh-CN" altLang="en-US" sz="2400" dirty="0">
                <a:latin typeface="宋体" panose="02010600030101010101" pitchFamily="2" charset="-122"/>
                <a:ea typeface="宋体" panose="02010600030101010101" pitchFamily="2" charset="-122"/>
              </a:rPr>
              <a:t>的差值赋值给</a:t>
            </a:r>
            <a:r>
              <a:rPr lang="en-US" altLang="zh-CN" sz="2400" dirty="0" err="1">
                <a:latin typeface="宋体" panose="02010600030101010101" pitchFamily="2" charset="-122"/>
                <a:ea typeface="宋体" panose="02010600030101010101" pitchFamily="2" charset="-122"/>
              </a:rPr>
              <a:t>timedelta</a:t>
            </a:r>
            <a:r>
              <a:rPr lang="zh-CN" altLang="en-US" sz="2400" dirty="0">
                <a:latin typeface="宋体" panose="02010600030101010101" pitchFamily="2" charset="-122"/>
                <a:ea typeface="宋体" panose="02010600030101010101" pitchFamily="2" charset="-122"/>
              </a:rPr>
              <a:t>对象</a:t>
            </a:r>
            <a:r>
              <a:rPr lang="en-US" altLang="zh-CN" sz="2400" dirty="0">
                <a:latin typeface="宋体" panose="02010600030101010101" pitchFamily="2" charset="-122"/>
                <a:ea typeface="宋体" panose="02010600030101010101" pitchFamily="2" charset="-122"/>
              </a:rPr>
              <a:t>td</a:t>
            </a:r>
            <a:r>
              <a:rPr lang="zh-CN" altLang="en-US" sz="2400" dirty="0">
                <a:latin typeface="宋体" panose="02010600030101010101" pitchFamily="2" charset="-122"/>
                <a:ea typeface="宋体" panose="02010600030101010101" pitchFamily="2" charset="-122"/>
              </a:rPr>
              <a:t>，输出</a:t>
            </a:r>
            <a:r>
              <a:rPr lang="en-US" altLang="zh-CN" sz="2400" dirty="0">
                <a:latin typeface="宋体" panose="02010600030101010101" pitchFamily="2" charset="-122"/>
                <a:ea typeface="宋体" panose="02010600030101010101" pitchFamily="2" charset="-122"/>
              </a:rPr>
              <a:t>td</a:t>
            </a:r>
            <a:r>
              <a:rPr lang="zh-CN" altLang="en-US" sz="2400" dirty="0">
                <a:latin typeface="宋体" panose="02010600030101010101" pitchFamily="2" charset="-122"/>
                <a:ea typeface="宋体" panose="02010600030101010101" pitchFamily="2" charset="-122"/>
              </a:rPr>
              <a:t>以及其对应的总秒数。</a:t>
            </a:r>
            <a:endParaRPr lang="en-US" altLang="zh-CN" sz="2400" dirty="0">
              <a:latin typeface="宋体" panose="02010600030101010101" pitchFamily="2" charset="-122"/>
              <a:ea typeface="宋体" panose="02010600030101010101" pitchFamily="2" charset="-122"/>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7127 days, 18:45:14.925052  </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615840314.925052 </a:t>
            </a:r>
          </a:p>
        </p:txBody>
      </p:sp>
      <p:graphicFrame>
        <p:nvGraphicFramePr>
          <p:cNvPr id="4" name="表格 3"/>
          <p:cNvGraphicFramePr>
            <a:graphicFrameLocks noGrp="1"/>
          </p:cNvGraphicFramePr>
          <p:nvPr>
            <p:extLst>
              <p:ext uri="{D42A27DB-BD31-4B8C-83A1-F6EECF244321}">
                <p14:modId xmlns:p14="http://schemas.microsoft.com/office/powerpoint/2010/main" val="2725279649"/>
              </p:ext>
            </p:extLst>
          </p:nvPr>
        </p:nvGraphicFramePr>
        <p:xfrm>
          <a:off x="1451395" y="2293370"/>
          <a:ext cx="9287692" cy="2255393"/>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import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datetime,timedelta</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a:t>
                      </a:r>
                      <a:r>
                        <a:rPr lang="zh-CN" altLang="en-US" sz="2000" b="0" kern="100" dirty="0">
                          <a:solidFill>
                            <a:schemeClr val="tx2"/>
                          </a:solidFill>
                          <a:latin typeface="Consolas" panose="020B0609020204030204" pitchFamily="49" charset="0"/>
                          <a:ea typeface="+mn-ea"/>
                          <a:cs typeface="Times New Roman" panose="02020603050405020304" pitchFamily="18" charset="0"/>
                        </a:rPr>
                        <a:t>从</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模块导入</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类和</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timedelta</a:t>
                      </a:r>
                      <a:r>
                        <a:rPr lang="zh-CN" altLang="en-US" sz="2000" b="0" kern="100" dirty="0">
                          <a:solidFill>
                            <a:schemeClr val="tx2"/>
                          </a:solidFill>
                          <a:latin typeface="Consolas" panose="020B0609020204030204" pitchFamily="49" charset="0"/>
                          <a:ea typeface="+mn-ea"/>
                          <a:cs typeface="Times New Roman" panose="02020603050405020304" pitchFamily="18" charset="0"/>
                        </a:rPr>
                        <a:t>类’’’</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d1 =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datetime.today</a:t>
                      </a:r>
                      <a:r>
                        <a:rPr lang="en-US" altLang="zh-CN" sz="2000" b="0" kern="100" dirty="0">
                          <a:solidFill>
                            <a:schemeClr val="tx2"/>
                          </a:solidFill>
                          <a:latin typeface="Consolas" panose="020B0609020204030204" pitchFamily="49" charset="0"/>
                          <a:ea typeface="+mn-ea"/>
                          <a:cs typeface="Times New Roman" panose="02020603050405020304" pitchFamily="18" charset="0"/>
                        </a:rPr>
                        <a:t>()   #d1</a:t>
                      </a:r>
                      <a:r>
                        <a:rPr lang="zh-CN" altLang="en-US" sz="2000" b="0" kern="100" dirty="0">
                          <a:solidFill>
                            <a:schemeClr val="tx2"/>
                          </a:solidFill>
                          <a:latin typeface="Consolas" panose="020B0609020204030204" pitchFamily="49" charset="0"/>
                          <a:ea typeface="+mn-ea"/>
                          <a:cs typeface="Times New Roman" panose="02020603050405020304" pitchFamily="18" charset="0"/>
                        </a:rPr>
                        <a:t>为当前日期时间</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d2 =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datetime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(2000,1,1)   #d2</a:t>
                      </a:r>
                      <a:r>
                        <a:rPr lang="zh-CN" altLang="en-US" sz="2000" b="0" kern="100" dirty="0">
                          <a:solidFill>
                            <a:schemeClr val="tx2"/>
                          </a:solidFill>
                          <a:latin typeface="Consolas" panose="020B0609020204030204" pitchFamily="49" charset="0"/>
                          <a:ea typeface="+mn-ea"/>
                          <a:cs typeface="Times New Roman" panose="02020603050405020304" pitchFamily="18" charset="0"/>
                        </a:rPr>
                        <a:t>为</a:t>
                      </a:r>
                      <a:r>
                        <a:rPr lang="en-US" altLang="zh-CN" sz="2000" b="0" kern="100" dirty="0">
                          <a:solidFill>
                            <a:schemeClr val="tx2"/>
                          </a:solidFill>
                          <a:latin typeface="Consolas" panose="020B0609020204030204" pitchFamily="49" charset="0"/>
                          <a:ea typeface="+mn-ea"/>
                          <a:cs typeface="Times New Roman" panose="02020603050405020304" pitchFamily="18" charset="0"/>
                        </a:rPr>
                        <a:t>2000</a:t>
                      </a:r>
                      <a:r>
                        <a:rPr lang="zh-CN" altLang="en-US" sz="2000" b="0" kern="100" dirty="0">
                          <a:solidFill>
                            <a:schemeClr val="tx2"/>
                          </a:solidFill>
                          <a:latin typeface="Consolas" panose="020B0609020204030204" pitchFamily="49" charset="0"/>
                          <a:ea typeface="+mn-ea"/>
                          <a:cs typeface="Times New Roman" panose="02020603050405020304" pitchFamily="18" charset="0"/>
                        </a:rPr>
                        <a:t>年</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月</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日日期时间</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td = d1 - d2   #td</a:t>
                      </a:r>
                      <a:r>
                        <a:rPr lang="zh-CN" altLang="en-US" sz="2000" b="0" kern="100" dirty="0">
                          <a:solidFill>
                            <a:schemeClr val="tx2"/>
                          </a:solidFill>
                          <a:latin typeface="Consolas" panose="020B0609020204030204" pitchFamily="49" charset="0"/>
                          <a:ea typeface="+mn-ea"/>
                          <a:cs typeface="Times New Roman" panose="02020603050405020304" pitchFamily="18" charset="0"/>
                        </a:rPr>
                        <a:t>为</a:t>
                      </a:r>
                      <a:r>
                        <a:rPr lang="en-US" altLang="zh-CN" sz="2000" b="0" kern="100" dirty="0">
                          <a:solidFill>
                            <a:schemeClr val="tx2"/>
                          </a:solidFill>
                          <a:latin typeface="Consolas" panose="020B0609020204030204" pitchFamily="49" charset="0"/>
                          <a:ea typeface="+mn-ea"/>
                          <a:cs typeface="Times New Roman" panose="02020603050405020304" pitchFamily="18" charset="0"/>
                        </a:rPr>
                        <a:t>d1,d2</a:t>
                      </a:r>
                      <a:r>
                        <a:rPr lang="zh-CN" altLang="en-US" sz="2000" b="0" kern="100" dirty="0">
                          <a:solidFill>
                            <a:schemeClr val="tx2"/>
                          </a:solidFill>
                          <a:latin typeface="Consolas" panose="020B0609020204030204" pitchFamily="49" charset="0"/>
                          <a:ea typeface="+mn-ea"/>
                          <a:cs typeface="Times New Roman" panose="02020603050405020304" pitchFamily="18" charset="0"/>
                        </a:rPr>
                        <a:t>差值</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print(td)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1987620"/>
              </p:ext>
            </p:extLst>
          </p:nvPr>
        </p:nvGraphicFramePr>
        <p:xfrm>
          <a:off x="1451395" y="5148617"/>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td.total_seconds</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td</a:t>
                      </a:r>
                      <a:r>
                        <a:rPr lang="zh-CN" altLang="en-US" sz="2000" b="0" kern="100" dirty="0">
                          <a:solidFill>
                            <a:schemeClr val="tx2"/>
                          </a:solidFill>
                          <a:latin typeface="Consolas" panose="020B0609020204030204" pitchFamily="49" charset="0"/>
                          <a:ea typeface="+mn-ea"/>
                          <a:cs typeface="Times New Roman" panose="02020603050405020304" pitchFamily="18" charset="0"/>
                        </a:rPr>
                        <a:t>总秒数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41738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8875123" cy="1096962"/>
          </a:xfrm>
        </p:spPr>
        <p:txBody>
          <a:bodyPr vert="horz" lIns="0" tIns="45720" rIns="0" bIns="45720" rtlCol="0" anchor="b">
            <a:normAutofit/>
          </a:bodyPr>
          <a:lstStyle/>
          <a:p>
            <a:r>
              <a:rPr lang="en-US" altLang="zh-CN" dirty="0"/>
              <a:t>calendar</a:t>
            </a:r>
            <a:r>
              <a:rPr lang="zh-CN" altLang="en-US" dirty="0"/>
              <a:t>模块</a:t>
            </a:r>
            <a:r>
              <a:rPr lang="en-US" altLang="zh-CN" dirty="0"/>
              <a:t>——</a:t>
            </a:r>
            <a:r>
              <a:rPr lang="zh-CN" altLang="en-US" dirty="0"/>
              <a:t>输出日历格式，并且提供其他与日历相关的函数</a:t>
            </a:r>
            <a:endParaRPr lang="en-US" dirty="0"/>
          </a:p>
        </p:txBody>
      </p:sp>
      <p:sp>
        <p:nvSpPr>
          <p:cNvPr id="14" name="Content Placeholder 13"/>
          <p:cNvSpPr>
            <a:spLocks noGrp="1"/>
          </p:cNvSpPr>
          <p:nvPr>
            <p:ph idx="1"/>
          </p:nvPr>
        </p:nvSpPr>
        <p:spPr>
          <a:xfrm>
            <a:off x="1104900" y="1469571"/>
            <a:ext cx="10588336" cy="5048794"/>
          </a:xfrm>
        </p:spPr>
        <p:txBody>
          <a:bodyPr>
            <a:normAutofit/>
          </a:bodyPr>
          <a:lstStyle/>
          <a:p>
            <a:pPr marL="0" indent="0">
              <a:lnSpc>
                <a:spcPct val="150000"/>
              </a:lnSpc>
              <a:buNone/>
            </a:pPr>
            <a:endParaRPr lang="en-US" altLang="zh-CN" sz="2800" dirty="0">
              <a:latin typeface="宋体" panose="02010600030101010101" pitchFamily="2" charset="-122"/>
              <a:ea typeface="宋体" panose="02010600030101010101" pitchFamily="2" charset="-122"/>
            </a:endParaRPr>
          </a:p>
          <a:p>
            <a:pPr lvl="1">
              <a:lnSpc>
                <a:spcPct val="150000"/>
              </a:lnSpc>
            </a:pPr>
            <a:r>
              <a:rPr lang="zh-CN" altLang="en-US" sz="2400" dirty="0">
                <a:latin typeface="宋体" panose="02010600030101010101" pitchFamily="2" charset="-122"/>
                <a:ea typeface="宋体" panose="02010600030101010101" pitchFamily="2" charset="-122"/>
              </a:rPr>
              <a:t>导入模块：</a:t>
            </a:r>
            <a:r>
              <a:rPr lang="en-US" altLang="zh-CN" sz="2400" b="1" dirty="0">
                <a:latin typeface="宋体" panose="02010600030101010101" pitchFamily="2" charset="-122"/>
                <a:ea typeface="宋体" panose="02010600030101010101" pitchFamily="2" charset="-122"/>
              </a:rPr>
              <a:t>import calendar</a:t>
            </a:r>
          </a:p>
          <a:p>
            <a:pPr lvl="1">
              <a:lnSpc>
                <a:spcPct val="150000"/>
              </a:lnSpc>
            </a:pPr>
            <a:r>
              <a:rPr lang="zh-CN" altLang="en-US" sz="2400" dirty="0">
                <a:latin typeface="宋体" panose="02010600030101010101" pitchFamily="2" charset="-122"/>
                <a:ea typeface="宋体" panose="02010600030101010101" pitchFamily="2" charset="-122"/>
              </a:rPr>
              <a:t>构造函数：</a:t>
            </a:r>
            <a:r>
              <a:rPr lang="en-US" altLang="zh-CN" sz="2400" b="1" dirty="0" err="1">
                <a:latin typeface="宋体" panose="02010600030101010101" pitchFamily="2" charset="-122"/>
                <a:ea typeface="宋体" panose="02010600030101010101" pitchFamily="2" charset="-122"/>
              </a:rPr>
              <a:t>calendar.Calendar</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firstweekday</a:t>
            </a:r>
            <a:r>
              <a:rPr lang="en-US" altLang="zh-CN" sz="2400" b="1" dirty="0">
                <a:latin typeface="宋体" panose="02010600030101010101" pitchFamily="2" charset="-122"/>
                <a:ea typeface="宋体" panose="02010600030101010101" pitchFamily="2" charset="-122"/>
              </a:rPr>
              <a:t>=0)</a:t>
            </a:r>
          </a:p>
          <a:p>
            <a:pPr marL="457200" lvl="1" indent="0">
              <a:lnSpc>
                <a:spcPct val="150000"/>
              </a:lnSpc>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创建一个</a:t>
            </a:r>
            <a:r>
              <a:rPr lang="en-US" altLang="zh-CN" sz="2400" dirty="0">
                <a:latin typeface="宋体" panose="02010600030101010101" pitchFamily="2" charset="-122"/>
                <a:ea typeface="宋体" panose="02010600030101010101" pitchFamily="2" charset="-122"/>
              </a:rPr>
              <a:t>Calendar</a:t>
            </a:r>
            <a:r>
              <a:rPr lang="zh-CN" altLang="en-US" sz="2400" dirty="0">
                <a:latin typeface="宋体" panose="02010600030101010101" pitchFamily="2" charset="-122"/>
                <a:ea typeface="宋体" panose="02010600030101010101" pitchFamily="2" charset="-122"/>
              </a:rPr>
              <a:t>对象，</a:t>
            </a:r>
            <a:r>
              <a:rPr lang="en-US" altLang="zh-CN" sz="2400" dirty="0" err="1">
                <a:latin typeface="宋体" panose="02010600030101010101" pitchFamily="2" charset="-122"/>
                <a:ea typeface="宋体" panose="02010600030101010101" pitchFamily="2" charset="-122"/>
              </a:rPr>
              <a:t>firstweekday</a:t>
            </a:r>
            <a:r>
              <a:rPr lang="zh-CN" altLang="en-US" sz="2400" dirty="0">
                <a:latin typeface="宋体" panose="02010600030101010101" pitchFamily="2" charset="-122"/>
                <a:ea typeface="宋体" panose="02010600030101010101" pitchFamily="2" charset="-122"/>
              </a:rPr>
              <a:t>字段设置星期的第一天，默认值为</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，表示周一作为每星期的第一天，星期日则设置为</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lvl="1">
              <a:lnSpc>
                <a:spcPct val="150000"/>
              </a:lnSpc>
            </a:pPr>
            <a:r>
              <a:rPr lang="en-US" altLang="zh-CN" sz="2400" dirty="0">
                <a:latin typeface="宋体" panose="02010600030101010101" pitchFamily="2" charset="-122"/>
                <a:ea typeface="宋体" panose="02010600030101010101" pitchFamily="2" charset="-122"/>
              </a:rPr>
              <a:t>Calendar</a:t>
            </a:r>
            <a:r>
              <a:rPr lang="zh-CN" altLang="en-US" sz="2400" dirty="0">
                <a:latin typeface="宋体" panose="02010600030101010101" pitchFamily="2" charset="-122"/>
                <a:ea typeface="宋体" panose="02010600030101010101" pitchFamily="2" charset="-122"/>
              </a:rPr>
              <a:t>基类可以生成纯文本日历子类</a:t>
            </a:r>
            <a:r>
              <a:rPr lang="en-US" altLang="zh-CN" sz="2400" dirty="0" err="1">
                <a:latin typeface="宋体" panose="02010600030101010101" pitchFamily="2" charset="-122"/>
                <a:ea typeface="宋体" panose="02010600030101010101" pitchFamily="2" charset="-122"/>
              </a:rPr>
              <a:t>TextCalendar</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HTML</a:t>
            </a:r>
            <a:r>
              <a:rPr lang="zh-CN" altLang="en-US" sz="2400" dirty="0">
                <a:latin typeface="宋体" panose="02010600030101010101" pitchFamily="2" charset="-122"/>
                <a:ea typeface="宋体" panose="02010600030101010101" pitchFamily="2" charset="-122"/>
              </a:rPr>
              <a:t>日历子类</a:t>
            </a:r>
            <a:r>
              <a:rPr lang="en-US" altLang="zh-CN" sz="2400" dirty="0" err="1">
                <a:latin typeface="宋体" panose="02010600030101010101" pitchFamily="2" charset="-122"/>
                <a:ea typeface="宋体" panose="02010600030101010101" pitchFamily="2" charset="-122"/>
              </a:rPr>
              <a:t>HTMLCalendar</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6716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calendar</a:t>
            </a:r>
            <a:r>
              <a:rPr lang="zh-CN" altLang="en-US" dirty="0"/>
              <a:t>模块：</a:t>
            </a:r>
            <a:r>
              <a:rPr lang="en-US" altLang="zh-CN" dirty="0" err="1"/>
              <a:t>TextCalendar</a:t>
            </a:r>
            <a:r>
              <a:rPr lang="zh-CN" altLang="en-US" dirty="0"/>
              <a:t>子类</a:t>
            </a:r>
            <a:endParaRPr lang="en-US" dirty="0"/>
          </a:p>
        </p:txBody>
      </p:sp>
      <p:sp>
        <p:nvSpPr>
          <p:cNvPr id="14" name="Content Placeholder 13"/>
          <p:cNvSpPr>
            <a:spLocks noGrp="1"/>
          </p:cNvSpPr>
          <p:nvPr>
            <p:ph idx="1"/>
          </p:nvPr>
        </p:nvSpPr>
        <p:spPr>
          <a:xfrm>
            <a:off x="1104900" y="1600199"/>
            <a:ext cx="10588336" cy="5153297"/>
          </a:xfrm>
        </p:spPr>
        <p:txBody>
          <a:bodyPr>
            <a:normAutofit/>
          </a:bodyPr>
          <a:lstStyle/>
          <a:p>
            <a:pPr>
              <a:lnSpc>
                <a:spcPct val="100000"/>
              </a:lnSpc>
            </a:pPr>
            <a:r>
              <a:rPr lang="en-US" altLang="zh-CN" sz="2400" dirty="0" err="1">
                <a:latin typeface="宋体" panose="02010600030101010101" pitchFamily="2" charset="-122"/>
                <a:ea typeface="宋体" panose="02010600030101010101" pitchFamily="2" charset="-122"/>
              </a:rPr>
              <a:t>TextCalendar</a:t>
            </a:r>
            <a:r>
              <a:rPr lang="zh-CN" altLang="en-US" sz="2400" dirty="0">
                <a:latin typeface="宋体" panose="02010600030101010101" pitchFamily="2" charset="-122"/>
                <a:ea typeface="宋体" panose="02010600030101010101" pitchFamily="2" charset="-122"/>
              </a:rPr>
              <a:t>对象方法</a:t>
            </a: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示例：生成</a:t>
            </a:r>
            <a:r>
              <a:rPr lang="en-US" altLang="zh-CN" sz="2400" dirty="0">
                <a:latin typeface="宋体" panose="02010600030101010101" pitchFamily="2" charset="-122"/>
                <a:ea typeface="宋体" panose="02010600030101010101" pitchFamily="2" charset="-122"/>
              </a:rPr>
              <a:t>2020</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月的纯文本日历。代码及运行结果如下：</a:t>
            </a:r>
          </a:p>
          <a:p>
            <a:pPr lvl="1">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    January 2020\</a:t>
            </a:r>
            <a:r>
              <a:rPr lang="en-US" altLang="zh-CN" sz="2000" dirty="0" err="1">
                <a:latin typeface="Consolas" panose="020B0609020204030204" pitchFamily="49" charset="0"/>
                <a:ea typeface="宋体" panose="02010600030101010101" pitchFamily="2" charset="-122"/>
                <a:cs typeface="Calibri" panose="020F0502020204030204" pitchFamily="34" charset="0"/>
              </a:rPr>
              <a:t>nMo</a:t>
            </a:r>
            <a:r>
              <a:rPr lang="en-US" altLang="zh-CN" sz="2000" dirty="0">
                <a:latin typeface="Consolas" panose="020B0609020204030204" pitchFamily="49" charset="0"/>
                <a:ea typeface="宋体" panose="02010600030101010101" pitchFamily="2" charset="-122"/>
                <a:cs typeface="Calibri" panose="020F0502020204030204" pitchFamily="34" charset="0"/>
              </a:rPr>
              <a:t> </a:t>
            </a:r>
            <a:r>
              <a:rPr lang="en-US" altLang="zh-CN" sz="2000" dirty="0" err="1">
                <a:latin typeface="Consolas" panose="020B0609020204030204" pitchFamily="49" charset="0"/>
                <a:ea typeface="宋体" panose="02010600030101010101" pitchFamily="2" charset="-122"/>
                <a:cs typeface="Calibri" panose="020F0502020204030204" pitchFamily="34" charset="0"/>
              </a:rPr>
              <a:t>Tu</a:t>
            </a:r>
            <a:r>
              <a:rPr lang="en-US" altLang="zh-CN" sz="2000" dirty="0">
                <a:latin typeface="Consolas" panose="020B0609020204030204" pitchFamily="49" charset="0"/>
                <a:ea typeface="宋体" panose="02010600030101010101" pitchFamily="2" charset="-122"/>
                <a:cs typeface="Calibri" panose="020F0502020204030204" pitchFamily="34" charset="0"/>
              </a:rPr>
              <a:t> We </a:t>
            </a:r>
            <a:r>
              <a:rPr lang="en-US" altLang="zh-CN" sz="2000" dirty="0" err="1">
                <a:latin typeface="Consolas" panose="020B0609020204030204" pitchFamily="49" charset="0"/>
                <a:ea typeface="宋体" panose="02010600030101010101" pitchFamily="2" charset="-122"/>
                <a:cs typeface="Calibri" panose="020F0502020204030204" pitchFamily="34" charset="0"/>
              </a:rPr>
              <a:t>Th</a:t>
            </a:r>
            <a:r>
              <a:rPr lang="en-US" altLang="zh-CN" sz="2000" dirty="0">
                <a:latin typeface="Consolas" panose="020B0609020204030204" pitchFamily="49" charset="0"/>
                <a:ea typeface="宋体" panose="02010600030101010101" pitchFamily="2" charset="-122"/>
                <a:cs typeface="Calibri" panose="020F0502020204030204" pitchFamily="34" charset="0"/>
              </a:rPr>
              <a:t> Fr Sa Su\n       1  2  3  4  5\n 6  7  8  9 10 11 12\n13 14 15 16 17 18 19\n20 21 22 23 24 25 26\n27 28 29 30 31\n' </a:t>
            </a:r>
          </a:p>
        </p:txBody>
      </p:sp>
      <p:graphicFrame>
        <p:nvGraphicFramePr>
          <p:cNvPr id="2" name="表格 1"/>
          <p:cNvGraphicFramePr>
            <a:graphicFrameLocks noGrp="1"/>
          </p:cNvGraphicFramePr>
          <p:nvPr>
            <p:extLst>
              <p:ext uri="{D42A27DB-BD31-4B8C-83A1-F6EECF244321}">
                <p14:modId xmlns:p14="http://schemas.microsoft.com/office/powerpoint/2010/main" val="2901193732"/>
              </p:ext>
            </p:extLst>
          </p:nvPr>
        </p:nvGraphicFramePr>
        <p:xfrm>
          <a:off x="1104900" y="2201092"/>
          <a:ext cx="9982200" cy="1532428"/>
        </p:xfrm>
        <a:graphic>
          <a:graphicData uri="http://schemas.openxmlformats.org/drawingml/2006/table">
            <a:tbl>
              <a:tblPr firstRow="1" firstCol="1" bandRow="1">
                <a:tableStyleId>{5C22544A-7EE6-4342-B048-85BDC9FD1C3A}</a:tableStyleId>
              </a:tblPr>
              <a:tblGrid>
                <a:gridCol w="4552835">
                  <a:extLst>
                    <a:ext uri="{9D8B030D-6E8A-4147-A177-3AD203B41FA5}">
                      <a16:colId xmlns:a16="http://schemas.microsoft.com/office/drawing/2014/main" val="386404650"/>
                    </a:ext>
                  </a:extLst>
                </a:gridCol>
                <a:gridCol w="5429365">
                  <a:extLst>
                    <a:ext uri="{9D8B030D-6E8A-4147-A177-3AD203B41FA5}">
                      <a16:colId xmlns:a16="http://schemas.microsoft.com/office/drawing/2014/main" val="380437507"/>
                    </a:ext>
                  </a:extLst>
                </a:gridCol>
              </a:tblGrid>
              <a:tr h="327578">
                <a:tc>
                  <a:txBody>
                    <a:bodyPr/>
                    <a:lstStyle/>
                    <a:p>
                      <a:pPr algn="ctr">
                        <a:lnSpc>
                          <a:spcPts val="1900"/>
                        </a:lnSpc>
                        <a:spcAft>
                          <a:spcPts val="0"/>
                        </a:spcAft>
                      </a:pPr>
                      <a:r>
                        <a:rPr lang="zh-CN" sz="1600" kern="100" dirty="0">
                          <a:effectLst/>
                        </a:rPr>
                        <a:t>方法</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说明</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0216653"/>
                  </a:ext>
                </a:extLst>
              </a:tr>
              <a:tr h="327578">
                <a:tc>
                  <a:txBody>
                    <a:bodyPr/>
                    <a:lstStyle/>
                    <a:p>
                      <a:pPr algn="ctr">
                        <a:lnSpc>
                          <a:spcPts val="1900"/>
                        </a:lnSpc>
                        <a:spcAft>
                          <a:spcPts val="0"/>
                        </a:spcAft>
                      </a:pPr>
                      <a:r>
                        <a:rPr lang="en-US" sz="1600" kern="100">
                          <a:effectLst/>
                        </a:rPr>
                        <a:t>formatmonth(theyear, themonth, w=0, l=0)</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返回一个多行字符串来表示指定年月的日历，</a:t>
                      </a:r>
                      <a:r>
                        <a:rPr lang="en-US" sz="1600" kern="100" dirty="0">
                          <a:effectLst/>
                        </a:rPr>
                        <a:t>w</a:t>
                      </a:r>
                      <a:r>
                        <a:rPr lang="zh-CN" sz="1600" kern="100" dirty="0">
                          <a:effectLst/>
                        </a:rPr>
                        <a:t>为日期的宽度，</a:t>
                      </a:r>
                      <a:r>
                        <a:rPr lang="en-US" sz="1600" kern="100" dirty="0">
                          <a:effectLst/>
                        </a:rPr>
                        <a:t>l</a:t>
                      </a:r>
                      <a:r>
                        <a:rPr lang="zh-CN" sz="1600" kern="100" dirty="0">
                          <a:effectLst/>
                        </a:rPr>
                        <a:t>为每星期占用的行数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5249613"/>
                  </a:ext>
                </a:extLst>
              </a:tr>
              <a:tr h="722250">
                <a:tc>
                  <a:txBody>
                    <a:bodyPr/>
                    <a:lstStyle/>
                    <a:p>
                      <a:pPr algn="ctr">
                        <a:lnSpc>
                          <a:spcPts val="1900"/>
                        </a:lnSpc>
                        <a:spcAft>
                          <a:spcPts val="0"/>
                        </a:spcAft>
                      </a:pPr>
                      <a:r>
                        <a:rPr lang="en-US" sz="1600" kern="100">
                          <a:effectLst/>
                        </a:rPr>
                        <a:t>formatyear(theyear, w=2, l=1, c=6, m=3)</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返回一个多行字符串来表示指定年份的日历，</a:t>
                      </a:r>
                      <a:r>
                        <a:rPr lang="en-US" sz="1600" kern="100" dirty="0">
                          <a:effectLst/>
                        </a:rPr>
                        <a:t>m</a:t>
                      </a:r>
                      <a:r>
                        <a:rPr lang="zh-CN" sz="1600" kern="100" dirty="0">
                          <a:effectLst/>
                        </a:rPr>
                        <a:t>为列数，</a:t>
                      </a:r>
                      <a:r>
                        <a:rPr lang="en-US" sz="1600" kern="100" dirty="0">
                          <a:effectLst/>
                        </a:rPr>
                        <a:t>w</a:t>
                      </a:r>
                      <a:r>
                        <a:rPr lang="zh-CN" sz="1600" kern="100" dirty="0">
                          <a:effectLst/>
                        </a:rPr>
                        <a:t>表示日期列宽度，</a:t>
                      </a:r>
                      <a:r>
                        <a:rPr lang="en-US" sz="1600" kern="100" dirty="0">
                          <a:effectLst/>
                        </a:rPr>
                        <a:t>l</a:t>
                      </a:r>
                      <a:r>
                        <a:rPr lang="zh-CN" sz="1600" kern="100" dirty="0">
                          <a:effectLst/>
                        </a:rPr>
                        <a:t>表示周的行数，</a:t>
                      </a:r>
                      <a:r>
                        <a:rPr lang="en-US" sz="1600" kern="100" dirty="0">
                          <a:effectLst/>
                        </a:rPr>
                        <a:t>c</a:t>
                      </a:r>
                      <a:r>
                        <a:rPr lang="zh-CN" sz="1600" kern="100" dirty="0">
                          <a:effectLst/>
                        </a:rPr>
                        <a:t>表示月之间的间隔</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626631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496770822"/>
              </p:ext>
            </p:extLst>
          </p:nvPr>
        </p:nvGraphicFramePr>
        <p:xfrm>
          <a:off x="1451395" y="4556274"/>
          <a:ext cx="9287692" cy="1158113"/>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import calendar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calendar</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TC =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calendar.TextCalendar</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初始化</a:t>
                      </a:r>
                      <a:r>
                        <a:rPr lang="en-US" altLang="zh-CN" sz="2000" b="0" kern="100" dirty="0">
                          <a:solidFill>
                            <a:schemeClr val="tx2"/>
                          </a:solidFill>
                          <a:latin typeface="Consolas" panose="020B0609020204030204" pitchFamily="49" charset="0"/>
                          <a:ea typeface="+mn-ea"/>
                          <a:cs typeface="Times New Roman" panose="02020603050405020304" pitchFamily="18" charset="0"/>
                        </a:rPr>
                        <a:t>calendar</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TC.formatmonth</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(2020,1) #</a:t>
                      </a:r>
                      <a:r>
                        <a:rPr lang="zh-CN" altLang="en-US" sz="2000" b="0" kern="100" dirty="0">
                          <a:solidFill>
                            <a:schemeClr val="tx2"/>
                          </a:solidFill>
                          <a:latin typeface="Consolas" panose="020B0609020204030204" pitchFamily="49" charset="0"/>
                          <a:ea typeface="+mn-ea"/>
                          <a:cs typeface="Times New Roman" panose="02020603050405020304" pitchFamily="18" charset="0"/>
                        </a:rPr>
                        <a:t>返回</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a:t>
                      </a:r>
                      <a:r>
                        <a:rPr lang="zh-CN" altLang="en-US" sz="2000" b="0" kern="100" dirty="0">
                          <a:solidFill>
                            <a:schemeClr val="tx2"/>
                          </a:solidFill>
                          <a:latin typeface="Consolas" panose="020B0609020204030204" pitchFamily="49" charset="0"/>
                          <a:ea typeface="+mn-ea"/>
                          <a:cs typeface="Times New Roman" panose="02020603050405020304" pitchFamily="18" charset="0"/>
                        </a:rPr>
                        <a:t>年</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月日历的多行字符串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335631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calendar</a:t>
            </a:r>
            <a:r>
              <a:rPr lang="zh-CN" altLang="en-US" dirty="0"/>
              <a:t>模块：</a:t>
            </a:r>
            <a:r>
              <a:rPr lang="en-US" altLang="zh-CN" dirty="0" err="1"/>
              <a:t>HTMLCalendar</a:t>
            </a:r>
            <a:r>
              <a:rPr lang="zh-CN" altLang="en-US" dirty="0"/>
              <a:t>子类</a:t>
            </a:r>
            <a:endParaRPr lang="en-US" dirty="0"/>
          </a:p>
        </p:txBody>
      </p:sp>
      <p:sp>
        <p:nvSpPr>
          <p:cNvPr id="14" name="Content Placeholder 13"/>
          <p:cNvSpPr>
            <a:spLocks noGrp="1"/>
          </p:cNvSpPr>
          <p:nvPr>
            <p:ph idx="1"/>
          </p:nvPr>
        </p:nvSpPr>
        <p:spPr>
          <a:xfrm>
            <a:off x="1104900" y="1489165"/>
            <a:ext cx="9980682" cy="2704011"/>
          </a:xfrm>
        </p:spPr>
        <p:txBody>
          <a:bodyPr>
            <a:normAutofit fontScale="77500" lnSpcReduction="20000"/>
          </a:bodyPr>
          <a:lstStyle/>
          <a:p>
            <a:pPr>
              <a:lnSpc>
                <a:spcPct val="100000"/>
              </a:lnSpc>
            </a:pPr>
            <a:r>
              <a:rPr lang="zh-CN" altLang="en-US" sz="2800" dirty="0">
                <a:latin typeface="宋体" panose="02010600030101010101" pitchFamily="2" charset="-122"/>
                <a:ea typeface="宋体" panose="02010600030101010101" pitchFamily="2" charset="-122"/>
              </a:rPr>
              <a:t>示例：生成</a:t>
            </a:r>
            <a:r>
              <a:rPr lang="en-US" altLang="zh-CN" sz="2800" dirty="0">
                <a:latin typeface="宋体" panose="02010600030101010101" pitchFamily="2" charset="-122"/>
                <a:ea typeface="宋体" panose="02010600030101010101" pitchFamily="2" charset="-122"/>
              </a:rPr>
              <a:t>2020</a:t>
            </a:r>
            <a:r>
              <a:rPr lang="zh-CN" altLang="en-US" sz="2800" dirty="0">
                <a:latin typeface="宋体" panose="02010600030101010101" pitchFamily="2" charset="-122"/>
                <a:ea typeface="宋体" panose="02010600030101010101" pitchFamily="2" charset="-122"/>
              </a:rPr>
              <a:t>年</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月的网页格式日历。代码及运行结果如下：</a:t>
            </a:r>
          </a:p>
          <a:p>
            <a:pPr>
              <a:lnSpc>
                <a:spcPct val="100000"/>
              </a:lnSpc>
            </a:pPr>
            <a:endParaRPr lang="en-US" altLang="zh-CN" sz="28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en-US" altLang="zh-CN" sz="28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en-US" altLang="zh-CN" sz="28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r>
              <a:rPr lang="zh-CN" altLang="en-US" sz="2800" dirty="0">
                <a:latin typeface="Calibri" panose="020F0502020204030204" pitchFamily="34" charset="0"/>
                <a:ea typeface="宋体" panose="02010600030101010101" pitchFamily="2" charset="-122"/>
                <a:cs typeface="Calibri" panose="020F0502020204030204" pitchFamily="34" charset="0"/>
              </a:rPr>
              <a:t>其运行结果是</a:t>
            </a:r>
            <a:r>
              <a:rPr lang="en-US" altLang="zh-CN" sz="2800" dirty="0">
                <a:latin typeface="Calibri" panose="020F0502020204030204" pitchFamily="34" charset="0"/>
                <a:ea typeface="宋体" panose="02010600030101010101" pitchFamily="2" charset="-122"/>
                <a:cs typeface="Calibri" panose="020F0502020204030204" pitchFamily="34" charset="0"/>
              </a:rPr>
              <a:t>HTML</a:t>
            </a:r>
            <a:r>
              <a:rPr lang="zh-CN" altLang="en-US" sz="2800" dirty="0">
                <a:latin typeface="Calibri" panose="020F0502020204030204" pitchFamily="34" charset="0"/>
                <a:ea typeface="宋体" panose="02010600030101010101" pitchFamily="2" charset="-122"/>
                <a:cs typeface="Calibri" panose="020F0502020204030204" pitchFamily="34" charset="0"/>
              </a:rPr>
              <a:t>格式的表格文字，将其存储为</a:t>
            </a:r>
            <a:r>
              <a:rPr lang="en-US" altLang="zh-CN" sz="2800" dirty="0">
                <a:latin typeface="Calibri" panose="020F0502020204030204" pitchFamily="34" charset="0"/>
                <a:ea typeface="宋体" panose="02010600030101010101" pitchFamily="2" charset="-122"/>
                <a:cs typeface="Calibri" panose="020F0502020204030204" pitchFamily="34" charset="0"/>
              </a:rPr>
              <a:t>HTML</a:t>
            </a:r>
            <a:r>
              <a:rPr lang="zh-CN" altLang="en-US" sz="2800" dirty="0">
                <a:latin typeface="Calibri" panose="020F0502020204030204" pitchFamily="34" charset="0"/>
                <a:ea typeface="宋体" panose="02010600030101010101" pitchFamily="2" charset="-122"/>
                <a:cs typeface="Calibri" panose="020F0502020204030204" pitchFamily="34" charset="0"/>
              </a:rPr>
              <a:t>文档，得到如图</a:t>
            </a:r>
            <a:r>
              <a:rPr lang="en-US" altLang="zh-CN" sz="2800" dirty="0">
                <a:latin typeface="Calibri" panose="020F0502020204030204" pitchFamily="34" charset="0"/>
                <a:ea typeface="宋体" panose="02010600030101010101" pitchFamily="2" charset="-122"/>
                <a:cs typeface="Calibri" panose="020F0502020204030204" pitchFamily="34" charset="0"/>
              </a:rPr>
              <a:t>6-2</a:t>
            </a:r>
            <a:r>
              <a:rPr lang="zh-CN" altLang="en-US" sz="2800" dirty="0">
                <a:latin typeface="Calibri" panose="020F0502020204030204" pitchFamily="34" charset="0"/>
                <a:ea typeface="宋体" panose="02010600030101010101" pitchFamily="2" charset="-122"/>
                <a:cs typeface="Calibri" panose="020F0502020204030204" pitchFamily="34" charset="0"/>
              </a:rPr>
              <a:t>所示的日历表格页面。</a:t>
            </a:r>
            <a:endParaRPr lang="en-US" altLang="zh-CN" sz="28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zh-CN" altLang="en-US" sz="2800" dirty="0">
              <a:latin typeface="Calibri" panose="020F0502020204030204" pitchFamily="34" charset="0"/>
              <a:ea typeface="宋体" panose="02010600030101010101" pitchFamily="2" charset="-122"/>
              <a:cs typeface="Calibri" panose="020F0502020204030204" pitchFamily="34" charset="0"/>
            </a:endParaRPr>
          </a:p>
        </p:txBody>
      </p:sp>
      <p:pic>
        <p:nvPicPr>
          <p:cNvPr id="6" name="Picture 5"/>
          <p:cNvPicPr/>
          <p:nvPr/>
        </p:nvPicPr>
        <p:blipFill>
          <a:blip r:embed="rId3"/>
          <a:stretch>
            <a:fillRect/>
          </a:stretch>
        </p:blipFill>
        <p:spPr>
          <a:xfrm>
            <a:off x="2181853" y="4193177"/>
            <a:ext cx="4493268" cy="2508069"/>
          </a:xfrm>
          <a:prstGeom prst="rect">
            <a:avLst/>
          </a:prstGeom>
        </p:spPr>
      </p:pic>
      <p:sp>
        <p:nvSpPr>
          <p:cNvPr id="4" name="文本框 3"/>
          <p:cNvSpPr txBox="1"/>
          <p:nvPr/>
        </p:nvSpPr>
        <p:spPr>
          <a:xfrm>
            <a:off x="7445829" y="4924697"/>
            <a:ext cx="4101737" cy="461665"/>
          </a:xfrm>
          <a:prstGeom prst="rect">
            <a:avLst/>
          </a:prstGeom>
          <a:noFill/>
        </p:spPr>
        <p:txBody>
          <a:bodyPr wrap="square" rtlCol="0">
            <a:spAutoFit/>
          </a:bodyPr>
          <a:lstStyle/>
          <a:p>
            <a:r>
              <a:rPr lang="zh-CN" altLang="en-US" sz="2400" dirty="0"/>
              <a:t>图</a:t>
            </a:r>
            <a:r>
              <a:rPr lang="en-US" altLang="zh-CN" sz="2400" dirty="0"/>
              <a:t>6-2 </a:t>
            </a:r>
            <a:r>
              <a:rPr lang="zh-CN" altLang="en-US" sz="2400" dirty="0"/>
              <a:t>网页日历</a:t>
            </a:r>
          </a:p>
        </p:txBody>
      </p:sp>
      <p:graphicFrame>
        <p:nvGraphicFramePr>
          <p:cNvPr id="7" name="表格 6"/>
          <p:cNvGraphicFramePr>
            <a:graphicFrameLocks noGrp="1"/>
          </p:cNvGraphicFramePr>
          <p:nvPr>
            <p:extLst>
              <p:ext uri="{D42A27DB-BD31-4B8C-83A1-F6EECF244321}">
                <p14:modId xmlns:p14="http://schemas.microsoft.com/office/powerpoint/2010/main" val="2290059840"/>
              </p:ext>
            </p:extLst>
          </p:nvPr>
        </p:nvGraphicFramePr>
        <p:xfrm>
          <a:off x="1104900" y="1942066"/>
          <a:ext cx="9287692" cy="1158113"/>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import calendar</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HC =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calendar.HTMLCalendar</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初始化</a:t>
                      </a:r>
                      <a:r>
                        <a:rPr lang="en-US" altLang="zh-CN" sz="2000" b="0" kern="100" dirty="0">
                          <a:solidFill>
                            <a:schemeClr val="tx2"/>
                          </a:solidFill>
                          <a:latin typeface="Consolas" panose="020B0609020204030204" pitchFamily="49" charset="0"/>
                          <a:ea typeface="+mn-ea"/>
                          <a:cs typeface="Times New Roman" panose="02020603050405020304" pitchFamily="18" charset="0"/>
                        </a:rPr>
                        <a:t>calendar</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HC.formatmonth</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(2020,1) #</a:t>
                      </a:r>
                      <a:r>
                        <a:rPr lang="zh-CN" altLang="en-US" sz="2000" b="0" kern="100" dirty="0">
                          <a:solidFill>
                            <a:schemeClr val="tx2"/>
                          </a:solidFill>
                          <a:latin typeface="Consolas" panose="020B0609020204030204" pitchFamily="49" charset="0"/>
                          <a:ea typeface="+mn-ea"/>
                          <a:cs typeface="Times New Roman" panose="02020603050405020304" pitchFamily="18" charset="0"/>
                        </a:rPr>
                        <a:t>返回</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a:t>
                      </a:r>
                      <a:r>
                        <a:rPr lang="zh-CN" altLang="en-US" sz="2000" b="0" kern="100" dirty="0">
                          <a:solidFill>
                            <a:schemeClr val="tx2"/>
                          </a:solidFill>
                          <a:latin typeface="Consolas" panose="020B0609020204030204" pitchFamily="49" charset="0"/>
                          <a:ea typeface="+mn-ea"/>
                          <a:cs typeface="Times New Roman" panose="02020603050405020304" pitchFamily="18" charset="0"/>
                        </a:rPr>
                        <a:t>年</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月的</a:t>
                      </a:r>
                      <a:r>
                        <a:rPr lang="en-US" altLang="zh-CN" sz="2000" b="0" kern="100" dirty="0">
                          <a:solidFill>
                            <a:schemeClr val="tx2"/>
                          </a:solidFill>
                          <a:latin typeface="Consolas" panose="020B0609020204030204" pitchFamily="49" charset="0"/>
                          <a:ea typeface="+mn-ea"/>
                          <a:cs typeface="Times New Roman" panose="02020603050405020304" pitchFamily="18" charset="0"/>
                        </a:rPr>
                        <a:t>HTML</a:t>
                      </a:r>
                      <a:r>
                        <a:rPr lang="zh-CN" altLang="en-US" sz="2000" b="0" kern="100" dirty="0">
                          <a:solidFill>
                            <a:schemeClr val="tx2"/>
                          </a:solidFill>
                          <a:latin typeface="Consolas" panose="020B0609020204030204" pitchFamily="49" charset="0"/>
                          <a:ea typeface="+mn-ea"/>
                          <a:cs typeface="Times New Roman" panose="02020603050405020304" pitchFamily="18" charset="0"/>
                        </a:rPr>
                        <a:t>日历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42068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calendar</a:t>
            </a:r>
            <a:r>
              <a:rPr lang="zh-CN" altLang="en-US" dirty="0"/>
              <a:t>模块</a:t>
            </a:r>
            <a:endParaRPr lang="en-US" dirty="0"/>
          </a:p>
        </p:txBody>
      </p:sp>
      <p:sp>
        <p:nvSpPr>
          <p:cNvPr id="14" name="Content Placeholder 13"/>
          <p:cNvSpPr>
            <a:spLocks noGrp="1"/>
          </p:cNvSpPr>
          <p:nvPr>
            <p:ph idx="1"/>
          </p:nvPr>
        </p:nvSpPr>
        <p:spPr>
          <a:xfrm>
            <a:off x="1104900" y="1306286"/>
            <a:ext cx="9980682" cy="5551713"/>
          </a:xfrm>
        </p:spPr>
        <p:txBody>
          <a:bodyPr>
            <a:normAutofit/>
          </a:bodyPr>
          <a:lstStyle/>
          <a:p>
            <a:pPr>
              <a:lnSpc>
                <a:spcPct val="100000"/>
              </a:lnSpc>
            </a:pPr>
            <a:r>
              <a:rPr lang="zh-CN" altLang="en-US" sz="2800" dirty="0">
                <a:latin typeface="宋体" panose="02010600030101010101" pitchFamily="2" charset="-122"/>
                <a:ea typeface="宋体" panose="02010600030101010101" pitchFamily="2" charset="-122"/>
              </a:rPr>
              <a:t>示例：生成</a:t>
            </a:r>
            <a:r>
              <a:rPr lang="en-US" altLang="zh-CN" sz="2800" dirty="0">
                <a:latin typeface="宋体" panose="02010600030101010101" pitchFamily="2" charset="-122"/>
                <a:ea typeface="宋体" panose="02010600030101010101" pitchFamily="2" charset="-122"/>
              </a:rPr>
              <a:t>2020</a:t>
            </a:r>
            <a:r>
              <a:rPr lang="zh-CN" altLang="en-US" sz="2800" dirty="0">
                <a:latin typeface="宋体" panose="02010600030101010101" pitchFamily="2" charset="-122"/>
                <a:ea typeface="宋体" panose="02010600030101010101" pitchFamily="2" charset="-122"/>
              </a:rPr>
              <a:t>年</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月的矩阵日历和字符串日历。</a:t>
            </a:r>
            <a:endParaRPr lang="en-US" altLang="zh-CN" sz="2800" dirty="0">
              <a:latin typeface="宋体" panose="02010600030101010101" pitchFamily="2" charset="-122"/>
              <a:ea typeface="宋体" panose="02010600030101010101" pitchFamily="2" charset="-122"/>
            </a:endParaRPr>
          </a:p>
          <a:p>
            <a:pPr lvl="1">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[[0, 0, 1, 2, 3, 4, 5], [6, 7, 8, 9, 10, 11, 12], [13, 14, 15, 16, 17, 18, 19], [20, 21, 22, 23, 24, 25, 26], [27, 28, 29, 30, 31, 0, 0]]</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    January 2020\</a:t>
            </a:r>
            <a:r>
              <a:rPr lang="en-US" altLang="zh-CN" sz="2000" dirty="0" err="1">
                <a:latin typeface="Consolas" panose="020B0609020204030204" pitchFamily="49" charset="0"/>
                <a:ea typeface="宋体" panose="02010600030101010101" pitchFamily="2" charset="-122"/>
                <a:cs typeface="Calibri" panose="020F0502020204030204" pitchFamily="34" charset="0"/>
              </a:rPr>
              <a:t>nMo</a:t>
            </a:r>
            <a:r>
              <a:rPr lang="en-US" altLang="zh-CN" sz="2000" dirty="0">
                <a:latin typeface="Consolas" panose="020B0609020204030204" pitchFamily="49" charset="0"/>
                <a:ea typeface="宋体" panose="02010600030101010101" pitchFamily="2" charset="-122"/>
                <a:cs typeface="Calibri" panose="020F0502020204030204" pitchFamily="34" charset="0"/>
              </a:rPr>
              <a:t> </a:t>
            </a:r>
            <a:r>
              <a:rPr lang="en-US" altLang="zh-CN" sz="2000" dirty="0" err="1">
                <a:latin typeface="Consolas" panose="020B0609020204030204" pitchFamily="49" charset="0"/>
                <a:ea typeface="宋体" panose="02010600030101010101" pitchFamily="2" charset="-122"/>
                <a:cs typeface="Calibri" panose="020F0502020204030204" pitchFamily="34" charset="0"/>
              </a:rPr>
              <a:t>Tu</a:t>
            </a:r>
            <a:r>
              <a:rPr lang="en-US" altLang="zh-CN" sz="2000" dirty="0">
                <a:latin typeface="Consolas" panose="020B0609020204030204" pitchFamily="49" charset="0"/>
                <a:ea typeface="宋体" panose="02010600030101010101" pitchFamily="2" charset="-122"/>
                <a:cs typeface="Calibri" panose="020F0502020204030204" pitchFamily="34" charset="0"/>
              </a:rPr>
              <a:t> We </a:t>
            </a:r>
            <a:r>
              <a:rPr lang="en-US" altLang="zh-CN" sz="2000" dirty="0" err="1">
                <a:latin typeface="Consolas" panose="020B0609020204030204" pitchFamily="49" charset="0"/>
                <a:ea typeface="宋体" panose="02010600030101010101" pitchFamily="2" charset="-122"/>
                <a:cs typeface="Calibri" panose="020F0502020204030204" pitchFamily="34" charset="0"/>
              </a:rPr>
              <a:t>Th</a:t>
            </a:r>
            <a:r>
              <a:rPr lang="en-US" altLang="zh-CN" sz="2000" dirty="0">
                <a:latin typeface="Consolas" panose="020B0609020204030204" pitchFamily="49" charset="0"/>
                <a:ea typeface="宋体" panose="02010600030101010101" pitchFamily="2" charset="-122"/>
                <a:cs typeface="Calibri" panose="020F0502020204030204" pitchFamily="34" charset="0"/>
              </a:rPr>
              <a:t> Fr Sa Su\n       1  2  3  4  5\n 6  7  8  9 10 11 12\n13 14 15 16 17 18 19\n20 21 22 23 24 25 26\n27 28 29 30 31\n'</a:t>
            </a:r>
          </a:p>
          <a:p>
            <a:pPr>
              <a:lnSpc>
                <a:spcPct val="100000"/>
              </a:lnSpc>
            </a:pPr>
            <a:endParaRPr lang="zh-CN" altLang="en-US" sz="28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91877152"/>
              </p:ext>
            </p:extLst>
          </p:nvPr>
        </p:nvGraphicFramePr>
        <p:xfrm>
          <a:off x="1104900" y="2138009"/>
          <a:ext cx="9980682" cy="792353"/>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import calendar</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calendar.monthcalendar</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(2020,1)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a:t>
                      </a:r>
                      <a:r>
                        <a:rPr lang="zh-CN" altLang="en-US" sz="2000" b="0" kern="100" dirty="0">
                          <a:solidFill>
                            <a:schemeClr val="tx2"/>
                          </a:solidFill>
                          <a:latin typeface="Consolas" panose="020B0609020204030204" pitchFamily="49" charset="0"/>
                          <a:ea typeface="+mn-ea"/>
                          <a:cs typeface="Times New Roman" panose="02020603050405020304" pitchFamily="18" charset="0"/>
                        </a:rPr>
                        <a:t>年</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月的日历矩阵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92364107"/>
              </p:ext>
            </p:extLst>
          </p:nvPr>
        </p:nvGraphicFramePr>
        <p:xfrm>
          <a:off x="1104900" y="4251960"/>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calendar.month</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 1)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2020</a:t>
                      </a:r>
                      <a:r>
                        <a:rPr lang="zh-CN" altLang="en-US" sz="2000" b="0" kern="100" dirty="0">
                          <a:solidFill>
                            <a:schemeClr val="tx2"/>
                          </a:solidFill>
                          <a:latin typeface="Consolas" panose="020B0609020204030204" pitchFamily="49" charset="0"/>
                          <a:ea typeface="+mn-ea"/>
                          <a:cs typeface="Times New Roman" panose="02020603050405020304" pitchFamily="18" charset="0"/>
                        </a:rPr>
                        <a:t>年</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月的日历字符串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5186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4" y="2964873"/>
            <a:ext cx="10071099" cy="2299854"/>
          </a:xfrm>
        </p:spPr>
        <p:txBody>
          <a:bodyPr/>
          <a:lstStyle/>
          <a:p>
            <a:r>
              <a:rPr lang="en-US" dirty="0"/>
              <a:t>8.2 </a:t>
            </a:r>
            <a:r>
              <a:rPr lang="zh-CN" altLang="en-US" dirty="0"/>
              <a:t>数学模块</a:t>
            </a:r>
            <a:endParaRPr lang="en-US" dirty="0"/>
          </a:p>
        </p:txBody>
      </p:sp>
      <p:sp>
        <p:nvSpPr>
          <p:cNvPr id="6" name="左大括号 5"/>
          <p:cNvSpPr/>
          <p:nvPr/>
        </p:nvSpPr>
        <p:spPr>
          <a:xfrm>
            <a:off x="4557353" y="3211981"/>
            <a:ext cx="554181" cy="180563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834444" y="2762038"/>
            <a:ext cx="6788727" cy="2554545"/>
          </a:xfrm>
          <a:prstGeom prst="rect">
            <a:avLst/>
          </a:prstGeom>
          <a:noFill/>
        </p:spPr>
        <p:txBody>
          <a:bodyPr wrap="square" rtlCol="0">
            <a:spAutoFit/>
          </a:bodyPr>
          <a:lstStyle/>
          <a:p>
            <a:pPr>
              <a:lnSpc>
                <a:spcPct val="200000"/>
              </a:lnSpc>
            </a:pPr>
            <a:r>
              <a:rPr lang="en-US" altLang="zh-CN" sz="2000" b="1" dirty="0">
                <a:solidFill>
                  <a:schemeClr val="bg1"/>
                </a:solidFill>
              </a:rPr>
              <a:t>  math</a:t>
            </a:r>
            <a:r>
              <a:rPr lang="zh-CN" altLang="en-US" sz="2000" b="1" dirty="0">
                <a:solidFill>
                  <a:schemeClr val="bg1"/>
                </a:solidFill>
              </a:rPr>
              <a:t>模块：提供数学函数访问</a:t>
            </a:r>
            <a:endParaRPr lang="en-US" altLang="zh-CN" sz="2000" b="1" dirty="0">
              <a:solidFill>
                <a:schemeClr val="bg1"/>
              </a:solidFill>
            </a:endParaRPr>
          </a:p>
          <a:p>
            <a:pPr>
              <a:lnSpc>
                <a:spcPct val="200000"/>
              </a:lnSpc>
            </a:pPr>
            <a:r>
              <a:rPr lang="en-US" altLang="zh-CN" sz="2000" b="1" dirty="0">
                <a:solidFill>
                  <a:schemeClr val="bg1"/>
                </a:solidFill>
              </a:rPr>
              <a:t>  decimal</a:t>
            </a:r>
            <a:r>
              <a:rPr lang="zh-CN" altLang="en-US" sz="2000" b="1" dirty="0">
                <a:solidFill>
                  <a:schemeClr val="bg1"/>
                </a:solidFill>
              </a:rPr>
              <a:t>模块：十进制定点和浮点运算</a:t>
            </a:r>
            <a:endParaRPr lang="en-US" altLang="zh-CN" sz="2000" b="1" dirty="0">
              <a:solidFill>
                <a:schemeClr val="bg1"/>
              </a:solidFill>
            </a:endParaRPr>
          </a:p>
          <a:p>
            <a:pPr>
              <a:lnSpc>
                <a:spcPct val="200000"/>
              </a:lnSpc>
            </a:pPr>
            <a:r>
              <a:rPr lang="en-US" altLang="zh-CN" sz="2000" b="1" dirty="0">
                <a:solidFill>
                  <a:schemeClr val="bg1"/>
                </a:solidFill>
              </a:rPr>
              <a:t>  fractions</a:t>
            </a:r>
            <a:r>
              <a:rPr lang="zh-CN" altLang="en-US" sz="2000" b="1" dirty="0">
                <a:solidFill>
                  <a:schemeClr val="bg1"/>
                </a:solidFill>
              </a:rPr>
              <a:t>模块：分数运算</a:t>
            </a:r>
            <a:endParaRPr lang="en-US" altLang="zh-CN" sz="2000" b="1" dirty="0">
              <a:solidFill>
                <a:schemeClr val="bg1"/>
              </a:solidFill>
            </a:endParaRPr>
          </a:p>
          <a:p>
            <a:pPr>
              <a:lnSpc>
                <a:spcPct val="200000"/>
              </a:lnSpc>
            </a:pPr>
            <a:r>
              <a:rPr lang="en-US" altLang="zh-CN" sz="2000" b="1" dirty="0">
                <a:solidFill>
                  <a:schemeClr val="bg1"/>
                </a:solidFill>
              </a:rPr>
              <a:t>  random</a:t>
            </a:r>
            <a:r>
              <a:rPr lang="zh-CN" altLang="en-US" sz="2000" b="1" dirty="0">
                <a:solidFill>
                  <a:schemeClr val="bg1"/>
                </a:solidFill>
              </a:rPr>
              <a:t>模块：实现各种分布的伪随机数生成器</a:t>
            </a:r>
          </a:p>
        </p:txBody>
      </p:sp>
    </p:spTree>
    <p:extLst>
      <p:ext uri="{BB962C8B-B14F-4D97-AF65-F5344CB8AC3E}">
        <p14:creationId xmlns:p14="http://schemas.microsoft.com/office/powerpoint/2010/main" val="131404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math</a:t>
            </a:r>
            <a:r>
              <a:rPr lang="zh-CN" altLang="en-US" dirty="0"/>
              <a:t>模块</a:t>
            </a:r>
            <a:r>
              <a:rPr lang="en-US" altLang="zh-CN" dirty="0"/>
              <a:t>——</a:t>
            </a:r>
            <a:r>
              <a:rPr lang="zh-CN" altLang="en-US" dirty="0"/>
              <a:t>数学函数的访问</a:t>
            </a:r>
            <a:endParaRPr lang="en-US" dirty="0"/>
          </a:p>
        </p:txBody>
      </p:sp>
      <p:sp>
        <p:nvSpPr>
          <p:cNvPr id="14" name="Content Placeholder 13"/>
          <p:cNvSpPr>
            <a:spLocks noGrp="1"/>
          </p:cNvSpPr>
          <p:nvPr>
            <p:ph idx="1"/>
          </p:nvPr>
        </p:nvSpPr>
        <p:spPr/>
        <p:txBody>
          <a:bodyPr>
            <a:normAutofit/>
          </a:bodyPr>
          <a:lstStyle/>
          <a:p>
            <a:pPr>
              <a:lnSpc>
                <a:spcPct val="100000"/>
              </a:lnSpc>
            </a:pPr>
            <a:r>
              <a:rPr lang="zh-CN" altLang="en-US" sz="2800" dirty="0">
                <a:latin typeface="宋体" panose="02010600030101010101" pitchFamily="2" charset="-122"/>
                <a:ea typeface="宋体" panose="02010600030101010101" pitchFamily="2" charset="-122"/>
              </a:rPr>
              <a:t>导入模块：</a:t>
            </a:r>
            <a:r>
              <a:rPr lang="en-US" altLang="zh-CN" sz="2800" b="1" dirty="0">
                <a:latin typeface="宋体" panose="02010600030101010101" pitchFamily="2" charset="-122"/>
                <a:ea typeface="宋体" panose="02010600030101010101" pitchFamily="2" charset="-122"/>
              </a:rPr>
              <a:t>import math</a:t>
            </a:r>
          </a:p>
          <a:p>
            <a:pPr>
              <a:lnSpc>
                <a:spcPct val="100000"/>
              </a:lnSpc>
            </a:pPr>
            <a:r>
              <a:rPr lang="zh-CN" altLang="en-US" sz="2800" dirty="0">
                <a:latin typeface="宋体" panose="02010600030101010101" pitchFamily="2" charset="-122"/>
                <a:ea typeface="宋体" panose="02010600030101010101" pitchFamily="2" charset="-122"/>
              </a:rPr>
              <a:t>提供的常数</a:t>
            </a:r>
            <a:endParaRPr lang="en-US" altLang="zh-CN" sz="2800" dirty="0">
              <a:latin typeface="宋体" panose="02010600030101010101" pitchFamily="2" charset="-122"/>
              <a:ea typeface="宋体" panose="02010600030101010101" pitchFamily="2" charset="-122"/>
            </a:endParaRPr>
          </a:p>
          <a:p>
            <a:pPr>
              <a:lnSpc>
                <a:spcPct val="100000"/>
              </a:lnSpc>
            </a:pPr>
            <a:endParaRPr lang="en-US" altLang="zh-CN" sz="28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01855697"/>
              </p:ext>
            </p:extLst>
          </p:nvPr>
        </p:nvGraphicFramePr>
        <p:xfrm>
          <a:off x="1104900" y="2926080"/>
          <a:ext cx="9982200" cy="3487782"/>
        </p:xfrm>
        <a:graphic>
          <a:graphicData uri="http://schemas.openxmlformats.org/drawingml/2006/table">
            <a:tbl>
              <a:tblPr firstRow="1" firstCol="1" bandRow="1">
                <a:tableStyleId>{5C22544A-7EE6-4342-B048-85BDC9FD1C3A}</a:tableStyleId>
              </a:tblPr>
              <a:tblGrid>
                <a:gridCol w="2100255">
                  <a:extLst>
                    <a:ext uri="{9D8B030D-6E8A-4147-A177-3AD203B41FA5}">
                      <a16:colId xmlns:a16="http://schemas.microsoft.com/office/drawing/2014/main" val="2799758560"/>
                    </a:ext>
                  </a:extLst>
                </a:gridCol>
                <a:gridCol w="7881945">
                  <a:extLst>
                    <a:ext uri="{9D8B030D-6E8A-4147-A177-3AD203B41FA5}">
                      <a16:colId xmlns:a16="http://schemas.microsoft.com/office/drawing/2014/main" val="2787648986"/>
                    </a:ext>
                  </a:extLst>
                </a:gridCol>
              </a:tblGrid>
              <a:tr h="581297">
                <a:tc>
                  <a:txBody>
                    <a:bodyPr/>
                    <a:lstStyle/>
                    <a:p>
                      <a:pPr algn="ctr">
                        <a:lnSpc>
                          <a:spcPts val="1900"/>
                        </a:lnSpc>
                        <a:spcAft>
                          <a:spcPts val="0"/>
                        </a:spcAft>
                      </a:pPr>
                      <a:r>
                        <a:rPr lang="zh-CN" sz="1600" kern="100" dirty="0">
                          <a:effectLst/>
                        </a:rPr>
                        <a:t>常数</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说明</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8696363"/>
                  </a:ext>
                </a:extLst>
              </a:tr>
              <a:tr h="581297">
                <a:tc>
                  <a:txBody>
                    <a:bodyPr/>
                    <a:lstStyle/>
                    <a:p>
                      <a:pPr algn="ctr">
                        <a:lnSpc>
                          <a:spcPts val="1900"/>
                        </a:lnSpc>
                        <a:spcAft>
                          <a:spcPts val="0"/>
                        </a:spcAft>
                      </a:pPr>
                      <a:r>
                        <a:rPr lang="en-US" sz="1600" kern="100">
                          <a:effectLst/>
                        </a:rPr>
                        <a:t>math.pi</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数学常数</a:t>
                      </a:r>
                      <a:r>
                        <a:rPr lang="en-US" sz="1600" kern="100">
                          <a:effectLst/>
                        </a:rPr>
                        <a:t>π = 3.121592…</a:t>
                      </a:r>
                      <a:r>
                        <a:rPr lang="zh-CN" sz="1600" kern="100">
                          <a:effectLst/>
                        </a:rPr>
                        <a:t>，精确到可用精度</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3573664"/>
                  </a:ext>
                </a:extLst>
              </a:tr>
              <a:tr h="581297">
                <a:tc>
                  <a:txBody>
                    <a:bodyPr/>
                    <a:lstStyle/>
                    <a:p>
                      <a:pPr algn="ctr">
                        <a:lnSpc>
                          <a:spcPts val="1900"/>
                        </a:lnSpc>
                        <a:spcAft>
                          <a:spcPts val="0"/>
                        </a:spcAft>
                      </a:pPr>
                      <a:r>
                        <a:rPr lang="en-US" sz="1600" kern="100">
                          <a:effectLst/>
                        </a:rPr>
                        <a:t>math.e</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数学常数</a:t>
                      </a:r>
                      <a:r>
                        <a:rPr lang="en-US" sz="1600" kern="100">
                          <a:effectLst/>
                        </a:rPr>
                        <a:t>e = 2.718281…</a:t>
                      </a:r>
                      <a:r>
                        <a:rPr lang="zh-CN" sz="1600" kern="100">
                          <a:effectLst/>
                        </a:rPr>
                        <a:t>，精确到可用精度</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1955220"/>
                  </a:ext>
                </a:extLst>
              </a:tr>
              <a:tr h="581297">
                <a:tc>
                  <a:txBody>
                    <a:bodyPr/>
                    <a:lstStyle/>
                    <a:p>
                      <a:pPr algn="ctr">
                        <a:lnSpc>
                          <a:spcPts val="1900"/>
                        </a:lnSpc>
                        <a:spcAft>
                          <a:spcPts val="0"/>
                        </a:spcAft>
                      </a:pPr>
                      <a:r>
                        <a:rPr lang="en-US" sz="1600" kern="100">
                          <a:effectLst/>
                        </a:rPr>
                        <a:t>math.tau</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数学常数</a:t>
                      </a:r>
                      <a:r>
                        <a:rPr lang="en-US" sz="1600" kern="100" dirty="0" err="1">
                          <a:effectLst/>
                        </a:rPr>
                        <a:t>τ</a:t>
                      </a:r>
                      <a:r>
                        <a:rPr lang="en-US" sz="1600" kern="100" dirty="0">
                          <a:effectLst/>
                        </a:rPr>
                        <a:t> = 2π = 8.283185…</a:t>
                      </a:r>
                      <a:r>
                        <a:rPr lang="zh-CN" sz="1600" kern="100" dirty="0">
                          <a:effectLst/>
                        </a:rPr>
                        <a:t>，精确到可用精度</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4969348"/>
                  </a:ext>
                </a:extLst>
              </a:tr>
              <a:tr h="581297">
                <a:tc>
                  <a:txBody>
                    <a:bodyPr/>
                    <a:lstStyle/>
                    <a:p>
                      <a:pPr algn="ctr">
                        <a:lnSpc>
                          <a:spcPts val="1900"/>
                        </a:lnSpc>
                        <a:spcAft>
                          <a:spcPts val="0"/>
                        </a:spcAft>
                      </a:pPr>
                      <a:r>
                        <a:rPr lang="en-US" sz="1600" kern="100" dirty="0">
                          <a:effectLst/>
                        </a:rPr>
                        <a:t>math.inf</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rPr>
                        <a:t>浮点正无穷大，负无穷大使用</a:t>
                      </a:r>
                      <a:r>
                        <a:rPr lang="en-US" sz="1600" kern="100">
                          <a:effectLst/>
                        </a:rPr>
                        <a:t>-math.inf</a:t>
                      </a:r>
                      <a:r>
                        <a:rPr lang="zh-CN" sz="1600" kern="100">
                          <a:effectLst/>
                        </a:rPr>
                        <a:t>，相当于</a:t>
                      </a:r>
                      <a:r>
                        <a:rPr lang="en-US" sz="1600" kern="100">
                          <a:effectLst/>
                        </a:rPr>
                        <a:t>float(‘inf’)</a:t>
                      </a:r>
                      <a:r>
                        <a:rPr lang="zh-CN" sz="1600" kern="100">
                          <a:effectLst/>
                        </a:rPr>
                        <a:t>的输出</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08892743"/>
                  </a:ext>
                </a:extLst>
              </a:tr>
              <a:tr h="581297">
                <a:tc>
                  <a:txBody>
                    <a:bodyPr/>
                    <a:lstStyle/>
                    <a:p>
                      <a:pPr algn="ctr">
                        <a:lnSpc>
                          <a:spcPts val="1900"/>
                        </a:lnSpc>
                        <a:spcAft>
                          <a:spcPts val="0"/>
                        </a:spcAft>
                      </a:pPr>
                      <a:r>
                        <a:rPr lang="en-US" sz="1600" kern="100">
                          <a:effectLst/>
                        </a:rPr>
                        <a:t>math.nan</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rPr>
                        <a:t>浮点</a:t>
                      </a:r>
                      <a:r>
                        <a:rPr lang="en-US" sz="1600" kern="100" dirty="0">
                          <a:effectLst/>
                        </a:rPr>
                        <a:t>“</a:t>
                      </a:r>
                      <a:r>
                        <a:rPr lang="zh-CN" sz="1600" kern="100" dirty="0">
                          <a:effectLst/>
                        </a:rPr>
                        <a:t>非数字</a:t>
                      </a:r>
                      <a:r>
                        <a:rPr lang="en-US" sz="1600" kern="100" dirty="0">
                          <a:effectLst/>
                        </a:rPr>
                        <a:t>”</a:t>
                      </a:r>
                      <a:r>
                        <a:rPr lang="zh-CN" sz="1600" kern="100" dirty="0">
                          <a:effectLst/>
                        </a:rPr>
                        <a:t>值，相当于</a:t>
                      </a:r>
                      <a:r>
                        <a:rPr lang="en-US" sz="1600" kern="100" dirty="0">
                          <a:effectLst/>
                        </a:rPr>
                        <a:t>float(‘nan’)</a:t>
                      </a:r>
                      <a:r>
                        <a:rPr lang="zh-CN" sz="1600" kern="100" dirty="0">
                          <a:effectLst/>
                        </a:rPr>
                        <a:t>的输出</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389349"/>
                  </a:ext>
                </a:extLst>
              </a:tr>
            </a:tbl>
          </a:graphicData>
        </a:graphic>
      </p:graphicFrame>
    </p:spTree>
    <p:extLst>
      <p:ext uri="{BB962C8B-B14F-4D97-AF65-F5344CB8AC3E}">
        <p14:creationId xmlns:p14="http://schemas.microsoft.com/office/powerpoint/2010/main" val="288572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math</a:t>
            </a:r>
            <a:r>
              <a:rPr lang="zh-CN" altLang="en-US" dirty="0"/>
              <a:t>模块</a:t>
            </a:r>
            <a:r>
              <a:rPr lang="en-US" altLang="zh-CN" dirty="0"/>
              <a:t>——</a:t>
            </a:r>
            <a:r>
              <a:rPr lang="zh-CN" altLang="en-US" dirty="0"/>
              <a:t>数学函数的访问</a:t>
            </a:r>
            <a:endParaRPr lang="en-US" dirty="0"/>
          </a:p>
        </p:txBody>
      </p:sp>
      <p:sp>
        <p:nvSpPr>
          <p:cNvPr id="14" name="Content Placeholder 13"/>
          <p:cNvSpPr>
            <a:spLocks noGrp="1"/>
          </p:cNvSpPr>
          <p:nvPr>
            <p:ph idx="1"/>
          </p:nvPr>
        </p:nvSpPr>
        <p:spPr>
          <a:xfrm>
            <a:off x="1104900" y="1600200"/>
            <a:ext cx="9982200" cy="5257800"/>
          </a:xfrm>
        </p:spPr>
        <p:txBody>
          <a:bodyPr>
            <a:normAutofit fontScale="62500" lnSpcReduction="20000"/>
          </a:bodyPr>
          <a:lstStyle/>
          <a:p>
            <a:pPr>
              <a:lnSpc>
                <a:spcPct val="100000"/>
              </a:lnSpc>
            </a:pPr>
            <a:r>
              <a:rPr lang="zh-CN" altLang="en-US" sz="3800" dirty="0">
                <a:latin typeface="宋体" panose="02010600030101010101" pitchFamily="2" charset="-122"/>
                <a:ea typeface="宋体" panose="02010600030101010101" pitchFamily="2" charset="-122"/>
              </a:rPr>
              <a:t>示例：输出</a:t>
            </a:r>
            <a:r>
              <a:rPr lang="en-US" altLang="zh-CN" sz="3800" dirty="0">
                <a:latin typeface="宋体" panose="02010600030101010101" pitchFamily="2" charset="-122"/>
                <a:ea typeface="宋体" panose="02010600030101010101" pitchFamily="2" charset="-122"/>
              </a:rPr>
              <a:t>math</a:t>
            </a:r>
            <a:r>
              <a:rPr lang="zh-CN" altLang="en-US" sz="3800" dirty="0">
                <a:latin typeface="宋体" panose="02010600030101010101" pitchFamily="2" charset="-122"/>
                <a:ea typeface="宋体" panose="02010600030101010101" pitchFamily="2" charset="-122"/>
              </a:rPr>
              <a:t>模块提供的常数。</a:t>
            </a:r>
            <a:endParaRPr lang="en-US" altLang="zh-CN" sz="3800" dirty="0">
              <a:latin typeface="宋体" panose="02010600030101010101" pitchFamily="2" charset="-122"/>
              <a:ea typeface="宋体" panose="02010600030101010101" pitchFamily="2" charset="-122"/>
            </a:endParaRPr>
          </a:p>
          <a:p>
            <a:pPr lvl="1">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900" dirty="0">
              <a:ea typeface="宋体" panose="02010600030101010101" pitchFamily="2" charset="-122"/>
              <a:cs typeface="Calibri" panose="020F0502020204030204" pitchFamily="34" charset="0"/>
            </a:endParaRPr>
          </a:p>
          <a:p>
            <a:pPr lvl="1">
              <a:lnSpc>
                <a:spcPct val="100000"/>
              </a:lnSpc>
            </a:pPr>
            <a:endParaRPr lang="en-US" altLang="zh-CN" sz="2900" dirty="0">
              <a:ea typeface="宋体" panose="02010600030101010101" pitchFamily="2" charset="-122"/>
              <a:cs typeface="Calibri" panose="020F0502020204030204" pitchFamily="34" charset="0"/>
            </a:endParaRPr>
          </a:p>
          <a:p>
            <a:pPr lvl="1">
              <a:lnSpc>
                <a:spcPct val="100000"/>
              </a:lnSpc>
            </a:pPr>
            <a:r>
              <a:rPr lang="en-US" altLang="zh-CN" sz="2900" dirty="0">
                <a:latin typeface="Consolas" panose="020B0609020204030204" pitchFamily="49" charset="0"/>
                <a:ea typeface="宋体" panose="02010600030101010101" pitchFamily="2" charset="-122"/>
                <a:cs typeface="Calibri" panose="020F0502020204030204" pitchFamily="34" charset="0"/>
              </a:rPr>
              <a:t>3.141592653589793</a:t>
            </a: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900" dirty="0">
                <a:latin typeface="Consolas" panose="020B0609020204030204" pitchFamily="49" charset="0"/>
                <a:ea typeface="宋体" panose="02010600030101010101" pitchFamily="2" charset="-122"/>
                <a:cs typeface="Calibri" panose="020F0502020204030204" pitchFamily="34" charset="0"/>
              </a:rPr>
              <a:t>2.718281828459045</a:t>
            </a: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900" dirty="0">
                <a:latin typeface="Consolas" panose="020B0609020204030204" pitchFamily="49" charset="0"/>
                <a:ea typeface="宋体" panose="02010600030101010101" pitchFamily="2" charset="-122"/>
                <a:cs typeface="Calibri" panose="020F0502020204030204" pitchFamily="34" charset="0"/>
              </a:rPr>
              <a:t>8.283185307179586</a:t>
            </a: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900" dirty="0" err="1">
                <a:latin typeface="Consolas" panose="020B0609020204030204" pitchFamily="49" charset="0"/>
                <a:ea typeface="宋体" panose="02010600030101010101" pitchFamily="2" charset="-122"/>
                <a:cs typeface="Calibri" panose="020F0502020204030204" pitchFamily="34" charset="0"/>
              </a:rPr>
              <a:t>inf</a:t>
            </a: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9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900" dirty="0">
                <a:latin typeface="Consolas" panose="020B0609020204030204" pitchFamily="49" charset="0"/>
                <a:ea typeface="宋体" panose="02010600030101010101" pitchFamily="2" charset="-122"/>
                <a:cs typeface="Calibri" panose="020F0502020204030204" pitchFamily="34" charset="0"/>
              </a:rPr>
              <a:t>nan</a:t>
            </a:r>
          </a:p>
        </p:txBody>
      </p:sp>
      <p:graphicFrame>
        <p:nvGraphicFramePr>
          <p:cNvPr id="4" name="表格 3"/>
          <p:cNvGraphicFramePr>
            <a:graphicFrameLocks noGrp="1"/>
          </p:cNvGraphicFramePr>
          <p:nvPr>
            <p:extLst>
              <p:ext uri="{D42A27DB-BD31-4B8C-83A1-F6EECF244321}">
                <p14:modId xmlns:p14="http://schemas.microsoft.com/office/powerpoint/2010/main" val="2700145265"/>
              </p:ext>
            </p:extLst>
          </p:nvPr>
        </p:nvGraphicFramePr>
        <p:xfrm>
          <a:off x="1104900" y="2018211"/>
          <a:ext cx="9287692" cy="795909"/>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import math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导入模块</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math.pi</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math.pi</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56474015"/>
              </p:ext>
            </p:extLst>
          </p:nvPr>
        </p:nvGraphicFramePr>
        <p:xfrm>
          <a:off x="1104900" y="3137977"/>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math.e</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math.e</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18040304"/>
              </p:ext>
            </p:extLst>
          </p:nvPr>
        </p:nvGraphicFramePr>
        <p:xfrm>
          <a:off x="1104900" y="4013160"/>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math.tau</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math.tau</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12842914"/>
              </p:ext>
            </p:extLst>
          </p:nvPr>
        </p:nvGraphicFramePr>
        <p:xfrm>
          <a:off x="1104900" y="4932121"/>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print(math.inf)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a:solidFill>
                            <a:schemeClr val="tx2"/>
                          </a:solidFill>
                          <a:latin typeface="Consolas" panose="020B0609020204030204" pitchFamily="49" charset="0"/>
                          <a:ea typeface="+mn-ea"/>
                          <a:cs typeface="Times New Roman" panose="02020603050405020304" pitchFamily="18" charset="0"/>
                        </a:rPr>
                        <a:t>math.inf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16820623"/>
              </p:ext>
            </p:extLst>
          </p:nvPr>
        </p:nvGraphicFramePr>
        <p:xfrm>
          <a:off x="1104900" y="5807304"/>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math.nan</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math.nan</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55441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math</a:t>
            </a:r>
            <a:r>
              <a:rPr lang="zh-CN" altLang="en-US" dirty="0"/>
              <a:t>模块：常用函数</a:t>
            </a:r>
            <a:endParaRPr lang="en-US" dirty="0"/>
          </a:p>
        </p:txBody>
      </p:sp>
      <p:sp>
        <p:nvSpPr>
          <p:cNvPr id="14" name="Content Placeholder 13"/>
          <p:cNvSpPr>
            <a:spLocks noGrp="1"/>
          </p:cNvSpPr>
          <p:nvPr>
            <p:ph idx="1"/>
          </p:nvPr>
        </p:nvSpPr>
        <p:spPr>
          <a:xfrm>
            <a:off x="1104900" y="1600200"/>
            <a:ext cx="9982200" cy="5257800"/>
          </a:xfrm>
        </p:spPr>
        <p:txBody>
          <a:bodyPr>
            <a:normAutofit/>
          </a:bodyPr>
          <a:lstStyle/>
          <a:p>
            <a:pPr>
              <a:lnSpc>
                <a:spcPct val="100000"/>
              </a:lnSpc>
            </a:pPr>
            <a:r>
              <a:rPr lang="zh-CN" altLang="en-US" sz="2400" b="1" dirty="0">
                <a:latin typeface="宋体" panose="02010600030101010101" pitchFamily="2" charset="-122"/>
                <a:ea typeface="宋体" panose="02010600030101010101" pitchFamily="2" charset="-122"/>
              </a:rPr>
              <a:t>①数论与表示函数</a:t>
            </a:r>
            <a:endParaRPr lang="en-US" altLang="zh-CN" sz="2400" b="1" dirty="0">
              <a:latin typeface="宋体" panose="02010600030101010101" pitchFamily="2" charset="-122"/>
              <a:ea typeface="宋体" panose="02010600030101010101" pitchFamily="2" charset="-122"/>
            </a:endParaRPr>
          </a:p>
          <a:p>
            <a:pPr lvl="1">
              <a:lnSpc>
                <a:spcPct val="100000"/>
              </a:lnSpc>
            </a:pPr>
            <a:r>
              <a:rPr lang="zh-CN" altLang="en-US" sz="2000" dirty="0">
                <a:latin typeface="宋体" panose="02010600030101010101" pitchFamily="2" charset="-122"/>
                <a:ea typeface="宋体" panose="02010600030101010101" pitchFamily="2" charset="-122"/>
              </a:rPr>
              <a:t>取整、取绝对值、求阶乘、求最大公约数等</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rPr>
              <a:t>②幂函数与对数函数</a:t>
            </a:r>
            <a:endParaRPr lang="en-US" altLang="zh-CN" sz="2400" b="1" dirty="0">
              <a:latin typeface="宋体" panose="02010600030101010101" pitchFamily="2" charset="-122"/>
              <a:ea typeface="宋体" panose="02010600030101010101" pitchFamily="2" charset="-122"/>
            </a:endParaRPr>
          </a:p>
          <a:p>
            <a:pPr lvl="1">
              <a:lnSpc>
                <a:spcPct val="100000"/>
              </a:lnSpc>
              <a:buFont typeface="Wingdings" panose="05000000000000000000" pitchFamily="2" charset="2"/>
              <a:buChar char="Ø"/>
            </a:pPr>
            <a:r>
              <a:rPr lang="en-US" altLang="zh-CN" sz="2000" b="1" dirty="0" err="1">
                <a:latin typeface="宋体" panose="02010600030101010101" pitchFamily="2" charset="-122"/>
                <a:ea typeface="宋体" panose="02010600030101010101" pitchFamily="2" charset="-122"/>
              </a:rPr>
              <a:t>math.exp</a:t>
            </a:r>
            <a:r>
              <a:rPr lang="en-US" altLang="zh-CN" sz="2000" b="1"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：返回</a:t>
            </a:r>
            <a:r>
              <a:rPr lang="en-US" altLang="zh-CN" sz="2000" dirty="0">
                <a:latin typeface="宋体" panose="02010600030101010101" pitchFamily="2" charset="-122"/>
                <a:ea typeface="宋体" panose="02010600030101010101" pitchFamily="2" charset="-122"/>
              </a:rPr>
              <a:t>e</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次幂，通常比</a:t>
            </a:r>
            <a:r>
              <a:rPr lang="en-US" altLang="zh-CN" sz="2000" dirty="0" err="1">
                <a:latin typeface="宋体" panose="02010600030101010101" pitchFamily="2" charset="-122"/>
                <a:ea typeface="宋体" panose="02010600030101010101" pitchFamily="2" charset="-122"/>
              </a:rPr>
              <a:t>math.e</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pow(</a:t>
            </a:r>
            <a:r>
              <a:rPr lang="en-US" altLang="zh-CN" sz="2000" dirty="0" err="1">
                <a:latin typeface="宋体" panose="02010600030101010101" pitchFamily="2" charset="-122"/>
                <a:ea typeface="宋体" panose="02010600030101010101" pitchFamily="2" charset="-122"/>
              </a:rPr>
              <a:t>math.e</a:t>
            </a:r>
            <a:r>
              <a:rPr lang="en-US" altLang="zh-CN" sz="2000" dirty="0">
                <a:latin typeface="宋体" panose="02010600030101010101" pitchFamily="2" charset="-122"/>
                <a:ea typeface="宋体" panose="02010600030101010101" pitchFamily="2" charset="-122"/>
              </a:rPr>
              <a:t>, x)</a:t>
            </a:r>
            <a:r>
              <a:rPr lang="zh-CN" altLang="en-US" sz="2000" dirty="0">
                <a:latin typeface="宋体" panose="02010600030101010101" pitchFamily="2" charset="-122"/>
                <a:ea typeface="宋体" panose="02010600030101010101" pitchFamily="2" charset="-122"/>
              </a:rPr>
              <a:t>更精确</a:t>
            </a:r>
          </a:p>
          <a:p>
            <a:pPr lvl="1">
              <a:lnSpc>
                <a:spcPct val="100000"/>
              </a:lnSpc>
              <a:buFont typeface="Wingdings" panose="05000000000000000000" pitchFamily="2" charset="2"/>
              <a:buChar char="Ø"/>
            </a:pPr>
            <a:r>
              <a:rPr lang="en-US" altLang="zh-CN" sz="2000" b="1" dirty="0">
                <a:latin typeface="宋体" panose="02010600030101010101" pitchFamily="2" charset="-122"/>
                <a:ea typeface="宋体" panose="02010600030101010101" pitchFamily="2" charset="-122"/>
              </a:rPr>
              <a:t>math.log(x[, base])</a:t>
            </a:r>
            <a:r>
              <a:rPr lang="zh-CN" altLang="en-US" sz="2000" dirty="0">
                <a:latin typeface="宋体" panose="02010600030101010101" pitchFamily="2" charset="-122"/>
                <a:ea typeface="宋体" panose="02010600030101010101" pitchFamily="2" charset="-122"/>
              </a:rPr>
              <a:t>：若不提供</a:t>
            </a:r>
            <a:r>
              <a:rPr lang="en-US" altLang="zh-CN" sz="2000" dirty="0">
                <a:latin typeface="宋体" panose="02010600030101010101" pitchFamily="2" charset="-122"/>
                <a:ea typeface="宋体" panose="02010600030101010101" pitchFamily="2" charset="-122"/>
              </a:rPr>
              <a:t>base</a:t>
            </a:r>
            <a:r>
              <a:rPr lang="zh-CN" altLang="en-US" sz="2000" dirty="0">
                <a:latin typeface="宋体" panose="02010600030101010101" pitchFamily="2" charset="-122"/>
                <a:ea typeface="宋体" panose="02010600030101010101" pitchFamily="2" charset="-122"/>
              </a:rPr>
              <a:t>，返回</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的自然对数；若提供</a:t>
            </a:r>
            <a:r>
              <a:rPr lang="en-US" altLang="zh-CN" sz="2000" dirty="0">
                <a:latin typeface="宋体" panose="02010600030101010101" pitchFamily="2" charset="-122"/>
                <a:ea typeface="宋体" panose="02010600030101010101" pitchFamily="2" charset="-122"/>
              </a:rPr>
              <a:t>base</a:t>
            </a:r>
            <a:r>
              <a:rPr lang="zh-CN" altLang="en-US" sz="2000" dirty="0">
                <a:latin typeface="宋体" panose="02010600030101010101" pitchFamily="2" charset="-122"/>
                <a:ea typeface="宋体" panose="02010600030101010101" pitchFamily="2" charset="-122"/>
              </a:rPr>
              <a:t>，则返回以</a:t>
            </a:r>
            <a:r>
              <a:rPr lang="en-US" altLang="zh-CN" sz="2000" dirty="0">
                <a:latin typeface="宋体" panose="02010600030101010101" pitchFamily="2" charset="-122"/>
                <a:ea typeface="宋体" panose="02010600030101010101" pitchFamily="2" charset="-122"/>
              </a:rPr>
              <a:t>base</a:t>
            </a:r>
            <a:r>
              <a:rPr lang="zh-CN" altLang="en-US" sz="2000" dirty="0">
                <a:latin typeface="宋体" panose="02010600030101010101" pitchFamily="2" charset="-122"/>
                <a:ea typeface="宋体" panose="02010600030101010101" pitchFamily="2" charset="-122"/>
              </a:rPr>
              <a:t>为底的</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的对数</a:t>
            </a:r>
          </a:p>
          <a:p>
            <a:pPr lvl="1">
              <a:lnSpc>
                <a:spcPct val="100000"/>
              </a:lnSpc>
              <a:buFont typeface="Wingdings" panose="05000000000000000000" pitchFamily="2" charset="2"/>
              <a:buChar char="Ø"/>
            </a:pPr>
            <a:r>
              <a:rPr lang="en-US" altLang="zh-CN" sz="2000" b="1" dirty="0">
                <a:latin typeface="宋体" panose="02010600030101010101" pitchFamily="2" charset="-122"/>
                <a:ea typeface="宋体" panose="02010600030101010101" pitchFamily="2" charset="-122"/>
              </a:rPr>
              <a:t>math.log10(x)</a:t>
            </a:r>
            <a:r>
              <a:rPr lang="zh-CN" altLang="en-US" sz="2000" dirty="0">
                <a:latin typeface="宋体" panose="02010600030101010101" pitchFamily="2" charset="-122"/>
                <a:ea typeface="宋体" panose="02010600030101010101" pitchFamily="2" charset="-122"/>
              </a:rPr>
              <a:t>：返回</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以</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为底的对数，通常比</a:t>
            </a:r>
            <a:r>
              <a:rPr lang="en-US" altLang="zh-CN" sz="2000" dirty="0">
                <a:latin typeface="宋体" panose="02010600030101010101" pitchFamily="2" charset="-122"/>
                <a:ea typeface="宋体" panose="02010600030101010101" pitchFamily="2" charset="-122"/>
              </a:rPr>
              <a:t>log(x, 10)</a:t>
            </a:r>
            <a:r>
              <a:rPr lang="zh-CN" altLang="en-US" sz="2000" dirty="0">
                <a:latin typeface="宋体" panose="02010600030101010101" pitchFamily="2" charset="-122"/>
                <a:ea typeface="宋体" panose="02010600030101010101" pitchFamily="2" charset="-122"/>
              </a:rPr>
              <a:t>更精确</a:t>
            </a:r>
          </a:p>
          <a:p>
            <a:pPr lvl="1">
              <a:lnSpc>
                <a:spcPct val="100000"/>
              </a:lnSpc>
              <a:buFont typeface="Wingdings" panose="05000000000000000000" pitchFamily="2" charset="2"/>
              <a:buChar char="Ø"/>
            </a:pPr>
            <a:r>
              <a:rPr lang="en-US" altLang="zh-CN" sz="2000" b="1" dirty="0" err="1">
                <a:latin typeface="宋体" panose="02010600030101010101" pitchFamily="2" charset="-122"/>
                <a:ea typeface="宋体" panose="02010600030101010101" pitchFamily="2" charset="-122"/>
              </a:rPr>
              <a:t>math.pow</a:t>
            </a:r>
            <a:r>
              <a:rPr lang="en-US" altLang="zh-CN" sz="2000" b="1" dirty="0">
                <a:latin typeface="宋体" panose="02010600030101010101" pitchFamily="2" charset="-122"/>
                <a:ea typeface="宋体" panose="02010600030101010101" pitchFamily="2" charset="-122"/>
              </a:rPr>
              <a:t>(x, y)</a:t>
            </a:r>
            <a:r>
              <a:rPr lang="zh-CN" altLang="en-US" sz="2000" dirty="0">
                <a:latin typeface="宋体" panose="02010600030101010101" pitchFamily="2" charset="-122"/>
                <a:ea typeface="宋体" panose="02010600030101010101" pitchFamily="2" charset="-122"/>
              </a:rPr>
              <a:t>：返回</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次幂</a:t>
            </a:r>
          </a:p>
          <a:p>
            <a:pPr lvl="1">
              <a:lnSpc>
                <a:spcPct val="100000"/>
              </a:lnSpc>
              <a:buFont typeface="Wingdings" panose="05000000000000000000" pitchFamily="2" charset="2"/>
              <a:buChar char="Ø"/>
            </a:pPr>
            <a:r>
              <a:rPr lang="en-US" altLang="zh-CN" sz="2000" b="1" dirty="0" err="1">
                <a:latin typeface="宋体" panose="02010600030101010101" pitchFamily="2" charset="-122"/>
                <a:ea typeface="宋体" panose="02010600030101010101" pitchFamily="2" charset="-122"/>
              </a:rPr>
              <a:t>math.sqrt</a:t>
            </a:r>
            <a:r>
              <a:rPr lang="en-US" altLang="zh-CN" sz="2000" b="1"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：返回</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的平方根</a:t>
            </a:r>
          </a:p>
          <a:p>
            <a:pPr lvl="1">
              <a:lnSpc>
                <a:spcPct val="100000"/>
              </a:lnSpc>
            </a:pPr>
            <a:endParaRPr lang="en-US" altLang="zh-CN" sz="2000" dirty="0">
              <a:latin typeface="宋体" panose="02010600030101010101" pitchFamily="2" charset="-122"/>
              <a:ea typeface="宋体" panose="02010600030101010101" pitchFamily="2" charset="-122"/>
            </a:endParaRPr>
          </a:p>
          <a:p>
            <a:pPr lvl="1">
              <a:lnSpc>
                <a:spcPct val="100000"/>
              </a:lnSpc>
            </a:pPr>
            <a:endParaRPr lang="en-US" altLang="zh-CN" sz="2000" dirty="0">
              <a:latin typeface="宋体" panose="02010600030101010101" pitchFamily="2" charset="-122"/>
              <a:ea typeface="宋体" panose="02010600030101010101" pitchFamily="2" charset="-122"/>
            </a:endParaRPr>
          </a:p>
          <a:p>
            <a:pPr lvl="1">
              <a:lnSpc>
                <a:spcPct val="100000"/>
              </a:lnSpc>
            </a:pPr>
            <a:endParaRPr lang="en-US" altLang="zh-CN" sz="2000" dirty="0">
              <a:latin typeface="宋体" panose="02010600030101010101" pitchFamily="2" charset="-122"/>
              <a:ea typeface="宋体" panose="02010600030101010101" pitchFamily="2" charset="-122"/>
            </a:endParaRPr>
          </a:p>
          <a:p>
            <a:pPr lvl="1">
              <a:lnSpc>
                <a:spcPct val="100000"/>
              </a:lnSpc>
            </a:pPr>
            <a:endParaRPr lang="en-US" altLang="zh-CN" sz="2000" dirty="0">
              <a:latin typeface="宋体" panose="02010600030101010101" pitchFamily="2" charset="-122"/>
              <a:ea typeface="宋体" panose="02010600030101010101" pitchFamily="2" charset="-122"/>
            </a:endParaRPr>
          </a:p>
          <a:p>
            <a:pPr lvl="1">
              <a:lnSpc>
                <a:spcPct val="100000"/>
              </a:lnSpc>
            </a:pPr>
            <a:endParaRPr lang="en-US" altLang="zh-CN" sz="2000" dirty="0">
              <a:latin typeface="宋体" panose="02010600030101010101" pitchFamily="2" charset="-122"/>
              <a:ea typeface="宋体" panose="02010600030101010101" pitchFamily="2" charset="-122"/>
            </a:endParaRPr>
          </a:p>
          <a:p>
            <a:pPr lvl="1">
              <a:lnSpc>
                <a:spcPct val="100000"/>
              </a:lnSpc>
            </a:pPr>
            <a:endParaRPr lang="en-US" altLang="zh-CN" sz="2000" dirty="0">
              <a:latin typeface="宋体" panose="02010600030101010101" pitchFamily="2" charset="-122"/>
              <a:ea typeface="宋体" panose="02010600030101010101" pitchFamily="2" charset="-122"/>
            </a:endParaRPr>
          </a:p>
          <a:p>
            <a:pPr lvl="1">
              <a:lnSpc>
                <a:spcPct val="100000"/>
              </a:lnSpc>
            </a:pPr>
            <a:endParaRPr lang="en-US" altLang="zh-CN"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27719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math</a:t>
            </a:r>
            <a:r>
              <a:rPr lang="zh-CN" altLang="en-US" dirty="0"/>
              <a:t>模块：常用函数</a:t>
            </a:r>
            <a:endParaRPr lang="en-US" dirty="0"/>
          </a:p>
        </p:txBody>
      </p:sp>
      <p:sp>
        <p:nvSpPr>
          <p:cNvPr id="14" name="Content Placeholder 13"/>
          <p:cNvSpPr>
            <a:spLocks noGrp="1"/>
          </p:cNvSpPr>
          <p:nvPr>
            <p:ph idx="1"/>
          </p:nvPr>
        </p:nvSpPr>
        <p:spPr>
          <a:xfrm>
            <a:off x="1104900" y="1600200"/>
            <a:ext cx="9982200" cy="5257800"/>
          </a:xfrm>
        </p:spPr>
        <p:txBody>
          <a:bodyPr>
            <a:normAutofit fontScale="92500" lnSpcReduction="10000"/>
          </a:bodyPr>
          <a:lstStyle/>
          <a:p>
            <a:pPr>
              <a:lnSpc>
                <a:spcPct val="100000"/>
              </a:lnSpc>
            </a:pPr>
            <a:r>
              <a:rPr lang="zh-CN" altLang="en-US" sz="2800" b="1" dirty="0">
                <a:latin typeface="宋体" panose="02010600030101010101" pitchFamily="2" charset="-122"/>
                <a:ea typeface="宋体" panose="02010600030101010101" pitchFamily="2" charset="-122"/>
              </a:rPr>
              <a:t>③角度转换函数</a:t>
            </a:r>
            <a:endParaRPr lang="en-US" altLang="zh-CN" sz="2800" b="1"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en-US" altLang="zh-CN" sz="2200" b="1" dirty="0" err="1">
                <a:latin typeface="宋体" panose="02010600030101010101" pitchFamily="2" charset="-122"/>
                <a:ea typeface="宋体" panose="02010600030101010101" pitchFamily="2" charset="-122"/>
                <a:cs typeface="Calibri" panose="020F0502020204030204" pitchFamily="34" charset="0"/>
              </a:rPr>
              <a:t>math.degrees</a:t>
            </a:r>
            <a:r>
              <a:rPr lang="en-US" altLang="zh-CN" sz="2200" b="1" dirty="0">
                <a:latin typeface="宋体" panose="02010600030101010101" pitchFamily="2" charset="-122"/>
                <a:ea typeface="宋体" panose="02010600030101010101" pitchFamily="2" charset="-122"/>
                <a:cs typeface="Calibri" panose="020F0502020204030204" pitchFamily="34" charset="0"/>
              </a:rPr>
              <a:t>(x)</a:t>
            </a:r>
            <a:r>
              <a:rPr lang="zh-CN" altLang="en-US" sz="2200" dirty="0">
                <a:latin typeface="宋体" panose="02010600030101010101" pitchFamily="2" charset="-122"/>
                <a:ea typeface="宋体" panose="02010600030101010101" pitchFamily="2" charset="-122"/>
                <a:cs typeface="Calibri" panose="020F0502020204030204" pitchFamily="34" charset="0"/>
              </a:rPr>
              <a:t>：将</a:t>
            </a:r>
            <a:r>
              <a:rPr lang="en-US" altLang="zh-CN" sz="2200" dirty="0">
                <a:latin typeface="宋体" panose="02010600030101010101" pitchFamily="2" charset="-122"/>
                <a:ea typeface="宋体" panose="02010600030101010101" pitchFamily="2" charset="-122"/>
                <a:cs typeface="Calibri" panose="020F0502020204030204" pitchFamily="34" charset="0"/>
              </a:rPr>
              <a:t>x</a:t>
            </a:r>
            <a:r>
              <a:rPr lang="zh-CN" altLang="en-US" sz="2200" dirty="0">
                <a:latin typeface="宋体" panose="02010600030101010101" pitchFamily="2" charset="-122"/>
                <a:ea typeface="宋体" panose="02010600030101010101" pitchFamily="2" charset="-122"/>
                <a:cs typeface="Calibri" panose="020F0502020204030204" pitchFamily="34" charset="0"/>
              </a:rPr>
              <a:t>从弧度转换为度</a:t>
            </a:r>
          </a:p>
          <a:p>
            <a:pPr>
              <a:lnSpc>
                <a:spcPct val="100000"/>
              </a:lnSpc>
              <a:buFont typeface="Wingdings" panose="05000000000000000000" pitchFamily="2" charset="2"/>
              <a:buChar char="Ø"/>
            </a:pPr>
            <a:r>
              <a:rPr lang="en-US" altLang="zh-CN" sz="2200" b="1" dirty="0" err="1">
                <a:latin typeface="宋体" panose="02010600030101010101" pitchFamily="2" charset="-122"/>
                <a:ea typeface="宋体" panose="02010600030101010101" pitchFamily="2" charset="-122"/>
                <a:cs typeface="Calibri" panose="020F0502020204030204" pitchFamily="34" charset="0"/>
              </a:rPr>
              <a:t>math.radians</a:t>
            </a:r>
            <a:r>
              <a:rPr lang="en-US" altLang="zh-CN" sz="2200" b="1" dirty="0">
                <a:latin typeface="宋体" panose="02010600030101010101" pitchFamily="2" charset="-122"/>
                <a:ea typeface="宋体" panose="02010600030101010101" pitchFamily="2" charset="-122"/>
                <a:cs typeface="Calibri" panose="020F0502020204030204" pitchFamily="34" charset="0"/>
              </a:rPr>
              <a:t>(x)</a:t>
            </a:r>
            <a:r>
              <a:rPr lang="zh-CN" altLang="en-US" sz="2200" dirty="0">
                <a:latin typeface="宋体" panose="02010600030101010101" pitchFamily="2" charset="-122"/>
                <a:ea typeface="宋体" panose="02010600030101010101" pitchFamily="2" charset="-122"/>
                <a:cs typeface="Calibri" panose="020F0502020204030204" pitchFamily="34" charset="0"/>
              </a:rPr>
              <a:t>：将</a:t>
            </a:r>
            <a:r>
              <a:rPr lang="en-US" altLang="zh-CN" sz="2200" dirty="0">
                <a:latin typeface="宋体" panose="02010600030101010101" pitchFamily="2" charset="-122"/>
                <a:ea typeface="宋体" panose="02010600030101010101" pitchFamily="2" charset="-122"/>
                <a:cs typeface="Calibri" panose="020F0502020204030204" pitchFamily="34" charset="0"/>
              </a:rPr>
              <a:t>x</a:t>
            </a:r>
            <a:r>
              <a:rPr lang="zh-CN" altLang="en-US" sz="2200" dirty="0">
                <a:latin typeface="宋体" panose="02010600030101010101" pitchFamily="2" charset="-122"/>
                <a:ea typeface="宋体" panose="02010600030101010101" pitchFamily="2" charset="-122"/>
                <a:cs typeface="Calibri" panose="020F0502020204030204" pitchFamily="34" charset="0"/>
              </a:rPr>
              <a:t>从度转换为弧度</a:t>
            </a:r>
            <a:endParaRPr lang="en-US" altLang="zh-CN" sz="2200" dirty="0">
              <a:latin typeface="宋体" panose="02010600030101010101" pitchFamily="2" charset="-122"/>
              <a:ea typeface="宋体" panose="02010600030101010101" pitchFamily="2" charset="-122"/>
              <a:cs typeface="Calibri" panose="020F0502020204030204" pitchFamily="34" charset="0"/>
            </a:endParaRPr>
          </a:p>
          <a:p>
            <a:pPr>
              <a:lnSpc>
                <a:spcPct val="100000"/>
              </a:lnSpc>
            </a:pPr>
            <a:endParaRPr lang="en-US" altLang="zh-CN" sz="2800" dirty="0">
              <a:latin typeface="宋体" panose="02010600030101010101" pitchFamily="2" charset="-122"/>
              <a:ea typeface="宋体" panose="02010600030101010101" pitchFamily="2" charset="-122"/>
              <a:cs typeface="Calibri" panose="020F0502020204030204" pitchFamily="34" charset="0"/>
            </a:endParaRPr>
          </a:p>
          <a:p>
            <a:pPr>
              <a:lnSpc>
                <a:spcPct val="100000"/>
              </a:lnSpc>
            </a:pPr>
            <a:r>
              <a:rPr lang="zh-CN" altLang="en-US" sz="2400" dirty="0">
                <a:latin typeface="Calibri" panose="020F0502020204030204" pitchFamily="34" charset="0"/>
                <a:ea typeface="宋体" panose="02010600030101010101" pitchFamily="2" charset="-122"/>
                <a:cs typeface="Calibri" panose="020F0502020204030204" pitchFamily="34" charset="0"/>
              </a:rPr>
              <a:t>示例：将</a:t>
            </a:r>
            <a:r>
              <a:rPr lang="en-US" altLang="zh-CN" sz="2400" dirty="0">
                <a:latin typeface="Calibri" panose="020F0502020204030204" pitchFamily="34" charset="0"/>
                <a:ea typeface="宋体" panose="02010600030101010101" pitchFamily="2" charset="-122"/>
                <a:cs typeface="Calibri" panose="020F0502020204030204" pitchFamily="34" charset="0"/>
              </a:rPr>
              <a:t>3/4π</a:t>
            </a:r>
            <a:r>
              <a:rPr lang="zh-CN" altLang="en-US" sz="2400" dirty="0">
                <a:latin typeface="Calibri" panose="020F0502020204030204" pitchFamily="34" charset="0"/>
                <a:ea typeface="宋体" panose="02010600030101010101" pitchFamily="2" charset="-122"/>
                <a:cs typeface="Calibri" panose="020F0502020204030204" pitchFamily="34" charset="0"/>
              </a:rPr>
              <a:t>转换为度，将</a:t>
            </a:r>
            <a:r>
              <a:rPr lang="en-US" altLang="zh-CN" sz="2400" dirty="0">
                <a:latin typeface="Calibri" panose="020F0502020204030204" pitchFamily="34" charset="0"/>
                <a:ea typeface="宋体" panose="02010600030101010101" pitchFamily="2" charset="-122"/>
                <a:cs typeface="Calibri" panose="020F0502020204030204" pitchFamily="34" charset="0"/>
              </a:rPr>
              <a:t>175</a:t>
            </a:r>
            <a:r>
              <a:rPr lang="zh-CN" altLang="en-US" sz="2400" dirty="0">
                <a:latin typeface="Calibri" panose="020F0502020204030204" pitchFamily="34" charset="0"/>
                <a:ea typeface="宋体" panose="02010600030101010101" pitchFamily="2" charset="-122"/>
                <a:cs typeface="Calibri" panose="020F0502020204030204" pitchFamily="34" charset="0"/>
              </a:rPr>
              <a:t>度转换为弧度</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135.0</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3.0543261909900767</a:t>
            </a:r>
          </a:p>
        </p:txBody>
      </p:sp>
      <p:graphicFrame>
        <p:nvGraphicFramePr>
          <p:cNvPr id="5" name="表格 4"/>
          <p:cNvGraphicFramePr>
            <a:graphicFrameLocks noGrp="1"/>
          </p:cNvGraphicFramePr>
          <p:nvPr>
            <p:extLst>
              <p:ext uri="{D42A27DB-BD31-4B8C-83A1-F6EECF244321}">
                <p14:modId xmlns:p14="http://schemas.microsoft.com/office/powerpoint/2010/main" val="2879011602"/>
              </p:ext>
            </p:extLst>
          </p:nvPr>
        </p:nvGraphicFramePr>
        <p:xfrm>
          <a:off x="1104900" y="4229100"/>
          <a:ext cx="9287692" cy="792353"/>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import math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math</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math.degrees</a:t>
                      </a:r>
                      <a:r>
                        <a:rPr lang="en-US" altLang="zh-CN" sz="2000" b="0" kern="100" dirty="0">
                          <a:solidFill>
                            <a:schemeClr val="tx2"/>
                          </a:solidFill>
                          <a:latin typeface="Consolas" panose="020B0609020204030204" pitchFamily="49" charset="0"/>
                          <a:ea typeface="+mn-ea"/>
                          <a:cs typeface="Times New Roman" panose="02020603050405020304" pitchFamily="18" charset="0"/>
                        </a:rPr>
                        <a:t>(0.75*</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math.pi</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0.75*</a:t>
                      </a:r>
                      <a:r>
                        <a:rPr lang="el-GR" altLang="zh-CN" sz="2000" b="0" kern="100" dirty="0">
                          <a:solidFill>
                            <a:schemeClr val="tx2"/>
                          </a:solidFill>
                          <a:latin typeface="Consolas" panose="020B0609020204030204" pitchFamily="49" charset="0"/>
                          <a:ea typeface="+mn-ea"/>
                          <a:cs typeface="Times New Roman" panose="02020603050405020304" pitchFamily="18" charset="0"/>
                        </a:rPr>
                        <a:t>π</a:t>
                      </a:r>
                      <a:r>
                        <a:rPr lang="zh-CN" altLang="en-US" sz="2000" b="0" kern="100" dirty="0">
                          <a:solidFill>
                            <a:schemeClr val="tx2"/>
                          </a:solidFill>
                          <a:latin typeface="Consolas" panose="020B0609020204030204" pitchFamily="49" charset="0"/>
                          <a:ea typeface="+mn-ea"/>
                          <a:cs typeface="Times New Roman" panose="02020603050405020304" pitchFamily="18" charset="0"/>
                        </a:rPr>
                        <a:t>转换为度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45028188"/>
              </p:ext>
            </p:extLst>
          </p:nvPr>
        </p:nvGraphicFramePr>
        <p:xfrm>
          <a:off x="1104900" y="5479098"/>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math.radians</a:t>
                      </a:r>
                      <a:r>
                        <a:rPr lang="en-US" altLang="zh-CN" sz="2000" b="0" kern="100" dirty="0">
                          <a:solidFill>
                            <a:schemeClr val="tx2"/>
                          </a:solidFill>
                          <a:latin typeface="Consolas" panose="020B0609020204030204" pitchFamily="49" charset="0"/>
                          <a:ea typeface="+mn-ea"/>
                          <a:cs typeface="Times New Roman" panose="02020603050405020304" pitchFamily="18" charset="0"/>
                        </a:rPr>
                        <a:t>(175)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175</a:t>
                      </a:r>
                      <a:r>
                        <a:rPr lang="zh-CN" altLang="en-US" sz="2000" b="0" kern="100" dirty="0">
                          <a:solidFill>
                            <a:schemeClr val="tx2"/>
                          </a:solidFill>
                          <a:latin typeface="Consolas" panose="020B0609020204030204" pitchFamily="49" charset="0"/>
                          <a:ea typeface="+mn-ea"/>
                          <a:cs typeface="Times New Roman" panose="02020603050405020304" pitchFamily="18" charset="0"/>
                        </a:rPr>
                        <a:t>度转换为弧度值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2671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p:txBody>
          <a:bodyPr>
            <a:normAutofit/>
          </a:bodyPr>
          <a:lstStyle/>
          <a:p>
            <a:pPr>
              <a:lnSpc>
                <a:spcPct val="100000"/>
              </a:lnSpc>
            </a:pPr>
            <a:r>
              <a:rPr lang="zh-CN" altLang="en-US" sz="2800" dirty="0">
                <a:ea typeface="宋体" panose="02010600030101010101" pitchFamily="2" charset="-122"/>
              </a:rPr>
              <a:t>导入模块：</a:t>
            </a:r>
            <a:r>
              <a:rPr lang="en-US" altLang="zh-CN" sz="2800" b="1" dirty="0">
                <a:ea typeface="宋体" panose="02010600030101010101" pitchFamily="2" charset="-122"/>
              </a:rPr>
              <a:t>import time</a:t>
            </a:r>
            <a:r>
              <a:rPr lang="en-US" altLang="zh-CN" sz="2800" dirty="0">
                <a:ea typeface="宋体" panose="02010600030101010101" pitchFamily="2" charset="-122"/>
              </a:rPr>
              <a:t> </a:t>
            </a:r>
            <a:r>
              <a:rPr lang="zh-CN" altLang="en-US" sz="2800" dirty="0">
                <a:ea typeface="宋体" panose="02010600030101010101" pitchFamily="2" charset="-122"/>
              </a:rPr>
              <a:t>或 </a:t>
            </a:r>
            <a:r>
              <a:rPr lang="en-US" altLang="zh-CN" sz="2800" b="1" dirty="0">
                <a:ea typeface="宋体" panose="02010600030101010101" pitchFamily="2" charset="-122"/>
              </a:rPr>
              <a:t>from time import *</a:t>
            </a:r>
          </a:p>
          <a:p>
            <a:pPr>
              <a:lnSpc>
                <a:spcPct val="100000"/>
              </a:lnSpc>
            </a:pPr>
            <a:r>
              <a:rPr lang="en-US" altLang="zh-CN" sz="2800" dirty="0">
                <a:ea typeface="宋体" panose="02010600030101010101" pitchFamily="2" charset="-122"/>
              </a:rPr>
              <a:t>P</a:t>
            </a:r>
            <a:r>
              <a:rPr lang="en-US" sz="2800" dirty="0">
                <a:ea typeface="宋体" panose="02010600030101010101" pitchFamily="2" charset="-122"/>
              </a:rPr>
              <a:t>ython</a:t>
            </a:r>
            <a:r>
              <a:rPr lang="zh-CN" altLang="en-US" sz="2800" dirty="0">
                <a:ea typeface="宋体" panose="02010600030101010101" pitchFamily="2" charset="-122"/>
              </a:rPr>
              <a:t>提供两种时间表示方式：</a:t>
            </a:r>
            <a:endParaRPr lang="en-US" altLang="zh-CN" sz="2800" dirty="0">
              <a:ea typeface="宋体" panose="02010600030101010101" pitchFamily="2" charset="-122"/>
            </a:endParaRPr>
          </a:p>
          <a:p>
            <a:pPr lvl="1">
              <a:lnSpc>
                <a:spcPct val="150000"/>
              </a:lnSpc>
            </a:pPr>
            <a:r>
              <a:rPr lang="zh-CN" altLang="en-US" sz="2400" b="1" dirty="0">
                <a:ea typeface="宋体" panose="02010600030101010101" pitchFamily="2" charset="-122"/>
              </a:rPr>
              <a:t>时间戳</a:t>
            </a:r>
            <a:r>
              <a:rPr lang="zh-CN" altLang="en-US" sz="2400" dirty="0">
                <a:ea typeface="宋体" panose="02010600030101010101" pitchFamily="2" charset="-122"/>
              </a:rPr>
              <a:t>：从时间开始的点</a:t>
            </a:r>
            <a:r>
              <a:rPr lang="en-US" altLang="zh-CN" sz="2400" dirty="0">
                <a:ea typeface="宋体" panose="02010600030101010101" pitchFamily="2" charset="-122"/>
              </a:rPr>
              <a:t>epoch</a:t>
            </a:r>
            <a:r>
              <a:rPr lang="zh-CN" altLang="en-US" sz="2400" dirty="0">
                <a:ea typeface="宋体" panose="02010600030101010101" pitchFamily="2" charset="-122"/>
              </a:rPr>
              <a:t>到现在的秒数，</a:t>
            </a:r>
            <a:r>
              <a:rPr lang="en-US" altLang="zh-CN" sz="2400" dirty="0">
                <a:ea typeface="宋体" panose="02010600030101010101" pitchFamily="2" charset="-122"/>
              </a:rPr>
              <a:t>epoch</a:t>
            </a:r>
            <a:r>
              <a:rPr lang="zh-CN" altLang="en-US" sz="2400" dirty="0">
                <a:ea typeface="宋体" panose="02010600030101010101" pitchFamily="2" charset="-122"/>
              </a:rPr>
              <a:t>取决于平台，对于</a:t>
            </a:r>
            <a:r>
              <a:rPr lang="en-US" altLang="zh-CN" sz="2400" dirty="0">
                <a:ea typeface="宋体" panose="02010600030101010101" pitchFamily="2" charset="-122"/>
              </a:rPr>
              <a:t>Unix</a:t>
            </a:r>
            <a:r>
              <a:rPr lang="zh-CN" altLang="en-US" sz="2400" dirty="0">
                <a:ea typeface="宋体" panose="02010600030101010101" pitchFamily="2" charset="-122"/>
              </a:rPr>
              <a:t>纪元</a:t>
            </a:r>
            <a:r>
              <a:rPr lang="en-US" altLang="zh-CN" sz="2400" dirty="0">
                <a:ea typeface="宋体" panose="02010600030101010101" pitchFamily="2" charset="-122"/>
              </a:rPr>
              <a:t>epoch</a:t>
            </a:r>
            <a:r>
              <a:rPr lang="zh-CN" altLang="en-US" sz="2400" dirty="0">
                <a:ea typeface="宋体" panose="02010600030101010101" pitchFamily="2" charset="-122"/>
              </a:rPr>
              <a:t>是</a:t>
            </a:r>
            <a:r>
              <a:rPr lang="en-US" altLang="zh-CN" sz="2400" dirty="0">
                <a:ea typeface="宋体" panose="02010600030101010101" pitchFamily="2" charset="-122"/>
              </a:rPr>
              <a:t>1970</a:t>
            </a:r>
            <a:r>
              <a:rPr lang="zh-CN" altLang="en-US" sz="2400" dirty="0">
                <a:ea typeface="宋体" panose="02010600030101010101" pitchFamily="2" charset="-122"/>
              </a:rPr>
              <a:t>年</a:t>
            </a:r>
            <a:r>
              <a:rPr lang="en-US" altLang="zh-CN" sz="2400" dirty="0">
                <a:ea typeface="宋体" panose="02010600030101010101" pitchFamily="2" charset="-122"/>
              </a:rPr>
              <a:t>1</a:t>
            </a:r>
            <a:r>
              <a:rPr lang="zh-CN" altLang="en-US" sz="2400" dirty="0">
                <a:ea typeface="宋体" panose="02010600030101010101" pitchFamily="2" charset="-122"/>
              </a:rPr>
              <a:t>月</a:t>
            </a:r>
            <a:r>
              <a:rPr lang="en-US" altLang="zh-CN" sz="2400" dirty="0">
                <a:ea typeface="宋体" panose="02010600030101010101" pitchFamily="2" charset="-122"/>
              </a:rPr>
              <a:t>1</a:t>
            </a:r>
            <a:r>
              <a:rPr lang="zh-CN" altLang="en-US" sz="2400" dirty="0">
                <a:ea typeface="宋体" panose="02010600030101010101" pitchFamily="2" charset="-122"/>
              </a:rPr>
              <a:t>日</a:t>
            </a:r>
            <a:r>
              <a:rPr lang="en-US" altLang="zh-CN" sz="2400" dirty="0">
                <a:ea typeface="宋体" panose="02010600030101010101" pitchFamily="2" charset="-122"/>
              </a:rPr>
              <a:t>00:00:00</a:t>
            </a:r>
            <a:r>
              <a:rPr lang="zh-CN" altLang="en-US" sz="2400" dirty="0">
                <a:ea typeface="宋体" panose="02010600030101010101" pitchFamily="2" charset="-122"/>
              </a:rPr>
              <a:t>（</a:t>
            </a:r>
            <a:r>
              <a:rPr lang="en-US" altLang="zh-CN" sz="2400" dirty="0">
                <a:ea typeface="宋体" panose="02010600030101010101" pitchFamily="2" charset="-122"/>
              </a:rPr>
              <a:t>UTC</a:t>
            </a:r>
            <a:r>
              <a:rPr lang="zh-CN" altLang="en-US" sz="2400" dirty="0">
                <a:ea typeface="宋体" panose="02010600030101010101" pitchFamily="2" charset="-122"/>
              </a:rPr>
              <a:t>），要找出给定平台的</a:t>
            </a:r>
            <a:r>
              <a:rPr lang="en-US" altLang="zh-CN" sz="2400" dirty="0">
                <a:ea typeface="宋体" panose="02010600030101010101" pitchFamily="2" charset="-122"/>
              </a:rPr>
              <a:t>epoch</a:t>
            </a:r>
            <a:r>
              <a:rPr lang="zh-CN" altLang="en-US" sz="2400" dirty="0">
                <a:ea typeface="宋体" panose="02010600030101010101" pitchFamily="2" charset="-122"/>
              </a:rPr>
              <a:t>，可通过调用</a:t>
            </a:r>
            <a:r>
              <a:rPr lang="en-US" altLang="zh-CN" sz="2400" dirty="0" err="1">
                <a:ea typeface="宋体" panose="02010600030101010101" pitchFamily="2" charset="-122"/>
              </a:rPr>
              <a:t>time.gmtime</a:t>
            </a:r>
            <a:r>
              <a:rPr lang="en-US" altLang="zh-CN" sz="2400" dirty="0">
                <a:ea typeface="宋体" panose="02010600030101010101" pitchFamily="2" charset="-122"/>
              </a:rPr>
              <a:t>(0)</a:t>
            </a:r>
            <a:r>
              <a:rPr lang="zh-CN" altLang="en-US" sz="2400" dirty="0">
                <a:ea typeface="宋体" panose="02010600030101010101" pitchFamily="2" charset="-122"/>
              </a:rPr>
              <a:t>查看。</a:t>
            </a:r>
            <a:endParaRPr lang="en-US" altLang="zh-CN" sz="2400" dirty="0">
              <a:ea typeface="宋体" panose="02010600030101010101" pitchFamily="2" charset="-122"/>
            </a:endParaRPr>
          </a:p>
          <a:p>
            <a:pPr lvl="1">
              <a:lnSpc>
                <a:spcPct val="150000"/>
              </a:lnSpc>
            </a:pPr>
            <a:r>
              <a:rPr lang="zh-CN" altLang="en-US" sz="2400" b="1" dirty="0">
                <a:ea typeface="宋体" panose="02010600030101010101" pitchFamily="2" charset="-122"/>
              </a:rPr>
              <a:t>时间元组</a:t>
            </a:r>
            <a:r>
              <a:rPr lang="en-US" altLang="zh-CN" sz="2400" b="1" dirty="0" err="1">
                <a:ea typeface="宋体" panose="02010600030101010101" pitchFamily="2" charset="-122"/>
              </a:rPr>
              <a:t>struct_time</a:t>
            </a:r>
            <a:r>
              <a:rPr lang="zh-CN" altLang="en-US" sz="2400" dirty="0">
                <a:ea typeface="宋体" panose="02010600030101010101" pitchFamily="2" charset="-122"/>
              </a:rPr>
              <a:t>：</a:t>
            </a:r>
            <a:r>
              <a:rPr lang="zh-CN" altLang="en-US" sz="2400" dirty="0"/>
              <a:t>带有已命名元组接口的对象，其时间值可由</a:t>
            </a:r>
            <a:r>
              <a:rPr lang="en-US" altLang="zh-CN" sz="2400" dirty="0" err="1"/>
              <a:t>gmtime</a:t>
            </a:r>
            <a:r>
              <a:rPr lang="en-US" altLang="zh-CN" sz="2400" dirty="0"/>
              <a:t>()</a:t>
            </a:r>
            <a:r>
              <a:rPr lang="zh-CN" altLang="en-US" sz="2400" dirty="0"/>
              <a:t>、</a:t>
            </a:r>
            <a:r>
              <a:rPr lang="en-US" altLang="zh-CN" sz="2400" dirty="0" err="1"/>
              <a:t>localtime</a:t>
            </a:r>
            <a:r>
              <a:rPr lang="en-US" altLang="zh-CN" sz="2400" dirty="0"/>
              <a:t>()</a:t>
            </a:r>
            <a:r>
              <a:rPr lang="zh-CN" altLang="en-US" sz="2400" dirty="0"/>
              <a:t>和</a:t>
            </a:r>
            <a:r>
              <a:rPr lang="en-US" altLang="zh-CN" sz="2400" dirty="0" err="1"/>
              <a:t>strptime</a:t>
            </a:r>
            <a:r>
              <a:rPr lang="en-US" altLang="zh-CN" sz="2400" dirty="0"/>
              <a:t>()</a:t>
            </a:r>
            <a:r>
              <a:rPr lang="zh-CN" altLang="en-US" sz="2400" dirty="0"/>
              <a:t>等函数返回，可以通过索引和字段名访问各字段。</a:t>
            </a:r>
            <a:endParaRPr lang="en-US" sz="24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decimal</a:t>
            </a:r>
            <a:r>
              <a:rPr lang="zh-CN" altLang="en-US" dirty="0"/>
              <a:t>模块：十进制定点和浮点运算</a:t>
            </a:r>
            <a:endParaRPr lang="en-US" dirty="0"/>
          </a:p>
        </p:txBody>
      </p:sp>
      <p:sp>
        <p:nvSpPr>
          <p:cNvPr id="14" name="Content Placeholder 13"/>
          <p:cNvSpPr>
            <a:spLocks noGrp="1"/>
          </p:cNvSpPr>
          <p:nvPr>
            <p:ph idx="1"/>
          </p:nvPr>
        </p:nvSpPr>
        <p:spPr>
          <a:xfrm>
            <a:off x="1104900" y="1600200"/>
            <a:ext cx="9982200" cy="5257800"/>
          </a:xfrm>
        </p:spPr>
        <p:txBody>
          <a:bodyPr>
            <a:normAutofit lnSpcReduction="10000"/>
          </a:bodyPr>
          <a:lstStyle/>
          <a:p>
            <a:pPr>
              <a:lnSpc>
                <a:spcPct val="100000"/>
              </a:lnSpc>
            </a:pPr>
            <a:r>
              <a:rPr lang="en-US" altLang="zh-CN" sz="2400" dirty="0">
                <a:ea typeface="宋体" panose="02010600030101010101" pitchFamily="2" charset="-122"/>
                <a:cs typeface="Calibri" panose="020F0502020204030204" pitchFamily="34" charset="0"/>
              </a:rPr>
              <a:t>decimal</a:t>
            </a:r>
            <a:r>
              <a:rPr lang="zh-CN" altLang="en-US" sz="2400" dirty="0">
                <a:ea typeface="宋体" panose="02010600030101010101" pitchFamily="2" charset="-122"/>
                <a:cs typeface="Calibri" panose="020F0502020204030204" pitchFamily="34" charset="0"/>
              </a:rPr>
              <a:t>模块支持快速正确舍入的十进制定点和浮点运算，与</a:t>
            </a:r>
            <a:r>
              <a:rPr lang="en-US" altLang="zh-CN" sz="2400" dirty="0">
                <a:ea typeface="宋体" panose="02010600030101010101" pitchFamily="2" charset="-122"/>
                <a:cs typeface="Calibri" panose="020F0502020204030204" pitchFamily="34" charset="0"/>
              </a:rPr>
              <a:t>float</a:t>
            </a:r>
            <a:r>
              <a:rPr lang="zh-CN" altLang="en-US" sz="2400" dirty="0">
                <a:ea typeface="宋体" panose="02010600030101010101" pitchFamily="2" charset="-122"/>
                <a:cs typeface="Calibri" panose="020F0502020204030204" pitchFamily="34" charset="0"/>
              </a:rPr>
              <a:t>数据类型相比，</a:t>
            </a:r>
            <a:r>
              <a:rPr lang="en-US" altLang="zh-CN" sz="2400" dirty="0">
                <a:ea typeface="宋体" panose="02010600030101010101" pitchFamily="2" charset="-122"/>
                <a:cs typeface="Calibri" panose="020F0502020204030204" pitchFamily="34" charset="0"/>
              </a:rPr>
              <a:t>decimal</a:t>
            </a:r>
            <a:r>
              <a:rPr lang="zh-CN" altLang="en-US" sz="2400" dirty="0">
                <a:ea typeface="宋体" panose="02010600030101010101" pitchFamily="2" charset="-122"/>
                <a:cs typeface="Calibri" panose="020F0502020204030204" pitchFamily="34" charset="0"/>
              </a:rPr>
              <a:t>模块中十进制数字可以准确表示，算术运算能够得到精确结果，并且保留尾随零。</a:t>
            </a:r>
            <a:endParaRPr lang="en-US" altLang="zh-CN" sz="2400" dirty="0">
              <a:ea typeface="宋体" panose="02010600030101010101" pitchFamily="2" charset="-122"/>
              <a:cs typeface="Calibri" panose="020F0502020204030204" pitchFamily="34" charset="0"/>
            </a:endParaRPr>
          </a:p>
          <a:p>
            <a:pPr>
              <a:lnSpc>
                <a:spcPct val="100000"/>
              </a:lnSpc>
            </a:pPr>
            <a:r>
              <a:rPr lang="zh-CN" altLang="en-US" sz="2400" dirty="0">
                <a:ea typeface="宋体" panose="02010600030101010101" pitchFamily="2" charset="-122"/>
                <a:cs typeface="Calibri" panose="020F0502020204030204" pitchFamily="34" charset="0"/>
              </a:rPr>
              <a:t>导入模块：</a:t>
            </a:r>
            <a:r>
              <a:rPr lang="en-US" altLang="zh-CN" sz="2400" b="1" dirty="0">
                <a:ea typeface="宋体" panose="02010600030101010101" pitchFamily="2" charset="-122"/>
                <a:cs typeface="Calibri" panose="020F0502020204030204" pitchFamily="34" charset="0"/>
              </a:rPr>
              <a:t>from decimal import </a:t>
            </a:r>
            <a:r>
              <a:rPr lang="zh-CN" altLang="en-US" sz="2400" b="1" dirty="0">
                <a:ea typeface="宋体" panose="02010600030101010101" pitchFamily="2" charset="-122"/>
                <a:cs typeface="Calibri" panose="020F0502020204030204" pitchFamily="34" charset="0"/>
              </a:rPr>
              <a:t>*</a:t>
            </a:r>
            <a:endParaRPr lang="en-US" altLang="zh-CN" sz="2400" b="1" dirty="0">
              <a:ea typeface="宋体" panose="02010600030101010101" pitchFamily="2" charset="-122"/>
              <a:cs typeface="Calibri" panose="020F0502020204030204" pitchFamily="34" charset="0"/>
            </a:endParaRPr>
          </a:p>
          <a:p>
            <a:pPr>
              <a:lnSpc>
                <a:spcPct val="100000"/>
              </a:lnSpc>
            </a:pPr>
            <a:r>
              <a:rPr lang="en-US" altLang="zh-CN" sz="2400" dirty="0">
                <a:ea typeface="宋体" panose="02010600030101010101" pitchFamily="2" charset="-122"/>
                <a:cs typeface="Calibri" panose="020F0502020204030204" pitchFamily="34" charset="0"/>
              </a:rPr>
              <a:t>Decimal</a:t>
            </a:r>
            <a:r>
              <a:rPr lang="zh-CN" altLang="en-US" sz="2400" dirty="0">
                <a:ea typeface="宋体" panose="02010600030101010101" pitchFamily="2" charset="-122"/>
                <a:cs typeface="Calibri" panose="020F0502020204030204" pitchFamily="34" charset="0"/>
              </a:rPr>
              <a:t>对象</a:t>
            </a:r>
            <a:endParaRPr lang="en-US" altLang="zh-CN" sz="2400" dirty="0">
              <a:ea typeface="宋体" panose="02010600030101010101" pitchFamily="2" charset="-122"/>
              <a:cs typeface="Calibri" panose="020F0502020204030204" pitchFamily="34" charset="0"/>
            </a:endParaRPr>
          </a:p>
          <a:p>
            <a:pPr lvl="1">
              <a:lnSpc>
                <a:spcPct val="100000"/>
              </a:lnSpc>
            </a:pPr>
            <a:r>
              <a:rPr lang="en-US" altLang="zh-CN" sz="2000" dirty="0">
                <a:ea typeface="宋体" panose="02010600030101010101" pitchFamily="2" charset="-122"/>
                <a:cs typeface="Calibri" panose="020F0502020204030204" pitchFamily="34" charset="0"/>
              </a:rPr>
              <a:t>decimal</a:t>
            </a:r>
            <a:r>
              <a:rPr lang="zh-CN" altLang="en-US" sz="2000" dirty="0">
                <a:ea typeface="宋体" panose="02010600030101010101" pitchFamily="2" charset="-122"/>
                <a:cs typeface="Calibri" panose="020F0502020204030204" pitchFamily="34" charset="0"/>
              </a:rPr>
              <a:t>模块处理小数的方法通常是创建</a:t>
            </a:r>
            <a:r>
              <a:rPr lang="en-US" altLang="zh-CN" sz="2000" dirty="0">
                <a:ea typeface="宋体" panose="02010600030101010101" pitchFamily="2" charset="-122"/>
                <a:cs typeface="Calibri" panose="020F0502020204030204" pitchFamily="34" charset="0"/>
              </a:rPr>
              <a:t>Decimal</a:t>
            </a:r>
            <a:r>
              <a:rPr lang="zh-CN" altLang="en-US" sz="2000" dirty="0">
                <a:ea typeface="宋体" panose="02010600030101010101" pitchFamily="2" charset="-122"/>
                <a:cs typeface="Calibri" panose="020F0502020204030204" pitchFamily="34" charset="0"/>
              </a:rPr>
              <a:t>对象，然后在活动线程的当前运算环境中进行算术操作。</a:t>
            </a:r>
            <a:endParaRPr lang="en-US" altLang="zh-CN" sz="2000" dirty="0">
              <a:ea typeface="宋体" panose="02010600030101010101" pitchFamily="2" charset="-122"/>
              <a:cs typeface="Calibri" panose="020F0502020204030204" pitchFamily="34" charset="0"/>
            </a:endParaRPr>
          </a:p>
          <a:p>
            <a:pPr lvl="1">
              <a:lnSpc>
                <a:spcPct val="100000"/>
              </a:lnSpc>
            </a:pPr>
            <a:r>
              <a:rPr lang="zh-CN" altLang="en-US" sz="2000" dirty="0">
                <a:ea typeface="宋体" panose="02010600030101010101" pitchFamily="2" charset="-122"/>
                <a:cs typeface="Calibri" panose="020F0502020204030204" pitchFamily="34" charset="0"/>
              </a:rPr>
              <a:t>构造函数：</a:t>
            </a:r>
            <a:r>
              <a:rPr lang="en-US" altLang="zh-CN" sz="2000" b="1" dirty="0" err="1">
                <a:ea typeface="宋体" panose="02010600030101010101" pitchFamily="2" charset="-122"/>
                <a:cs typeface="Calibri" panose="020F0502020204030204" pitchFamily="34" charset="0"/>
              </a:rPr>
              <a:t>decimal.Decimal</a:t>
            </a:r>
            <a:r>
              <a:rPr lang="en-US" altLang="zh-CN" sz="2000" b="1" dirty="0">
                <a:ea typeface="宋体" panose="02010600030101010101" pitchFamily="2" charset="-122"/>
                <a:cs typeface="Calibri" panose="020F0502020204030204" pitchFamily="34" charset="0"/>
              </a:rPr>
              <a:t>(value=‘0’)</a:t>
            </a:r>
          </a:p>
          <a:p>
            <a:pPr lvl="1">
              <a:lnSpc>
                <a:spcPct val="100000"/>
              </a:lnSpc>
            </a:pPr>
            <a:r>
              <a:rPr lang="en-US" altLang="zh-CN" sz="2000" dirty="0">
                <a:ea typeface="宋体" panose="02010600030101010101" pitchFamily="2" charset="-122"/>
                <a:cs typeface="Calibri" panose="020F0502020204030204" pitchFamily="34" charset="0"/>
              </a:rPr>
              <a:t>value</a:t>
            </a:r>
            <a:r>
              <a:rPr lang="zh-CN" altLang="en-US" sz="2000" dirty="0">
                <a:ea typeface="宋体" panose="02010600030101010101" pitchFamily="2" charset="-122"/>
                <a:cs typeface="Calibri" panose="020F0502020204030204" pitchFamily="34" charset="0"/>
              </a:rPr>
              <a:t>可以是整数、字符串、元组、浮点数或另一个</a:t>
            </a:r>
            <a:r>
              <a:rPr lang="en-US" altLang="zh-CN" sz="2000" dirty="0">
                <a:ea typeface="宋体" panose="02010600030101010101" pitchFamily="2" charset="-122"/>
                <a:cs typeface="Calibri" panose="020F0502020204030204" pitchFamily="34" charset="0"/>
              </a:rPr>
              <a:t>Decimal</a:t>
            </a:r>
            <a:r>
              <a:rPr lang="zh-CN" altLang="en-US" sz="2000" dirty="0">
                <a:ea typeface="宋体" panose="02010600030101010101" pitchFamily="2" charset="-122"/>
                <a:cs typeface="Calibri" panose="020F0502020204030204" pitchFamily="34" charset="0"/>
              </a:rPr>
              <a:t>对象。</a:t>
            </a:r>
            <a:endParaRPr lang="en-US" altLang="zh-CN" sz="2000" dirty="0">
              <a:ea typeface="宋体" panose="02010600030101010101" pitchFamily="2" charset="-122"/>
              <a:cs typeface="Calibri" panose="020F0502020204030204" pitchFamily="34" charset="0"/>
            </a:endParaRPr>
          </a:p>
          <a:p>
            <a:pPr lvl="1">
              <a:lnSpc>
                <a:spcPct val="100000"/>
              </a:lnSpc>
            </a:pPr>
            <a:r>
              <a:rPr lang="en-US" altLang="zh-CN" sz="2000" dirty="0">
                <a:ea typeface="宋体" panose="02010600030101010101" pitchFamily="2" charset="-122"/>
                <a:cs typeface="Calibri" panose="020F0502020204030204" pitchFamily="34" charset="0"/>
              </a:rPr>
              <a:t>Decimal</a:t>
            </a:r>
            <a:r>
              <a:rPr lang="zh-CN" altLang="en-US" sz="2000" dirty="0">
                <a:ea typeface="宋体" panose="02010600030101010101" pitchFamily="2" charset="-122"/>
                <a:cs typeface="Calibri" panose="020F0502020204030204" pitchFamily="34" charset="0"/>
              </a:rPr>
              <a:t>对象与其他内置数值类型共享许多属性，例如</a:t>
            </a:r>
            <a:r>
              <a:rPr lang="en-US" altLang="zh-CN" sz="2000" dirty="0">
                <a:ea typeface="宋体" panose="02010600030101010101" pitchFamily="2" charset="-122"/>
                <a:cs typeface="Calibri" panose="020F0502020204030204" pitchFamily="34" charset="0"/>
              </a:rPr>
              <a:t>float</a:t>
            </a:r>
            <a:r>
              <a:rPr lang="zh-CN" altLang="en-US" sz="2000" dirty="0">
                <a:ea typeface="宋体" panose="02010600030101010101" pitchFamily="2" charset="-122"/>
                <a:cs typeface="Calibri" panose="020F0502020204030204" pitchFamily="34" charset="0"/>
              </a:rPr>
              <a:t>和</a:t>
            </a:r>
            <a:r>
              <a:rPr lang="en-US" altLang="zh-CN" sz="2000" dirty="0" err="1">
                <a:ea typeface="宋体" panose="02010600030101010101" pitchFamily="2" charset="-122"/>
                <a:cs typeface="Calibri" panose="020F0502020204030204" pitchFamily="34" charset="0"/>
              </a:rPr>
              <a:t>int</a:t>
            </a:r>
            <a:r>
              <a:rPr lang="zh-CN" altLang="en-US" sz="2000" dirty="0">
                <a:ea typeface="宋体" panose="02010600030101010101" pitchFamily="2" charset="-122"/>
                <a:cs typeface="Calibri" panose="020F0502020204030204" pitchFamily="34" charset="0"/>
              </a:rPr>
              <a:t>，对所有常用的数学运算和特殊方法都适用，例如四则运算等。但</a:t>
            </a:r>
            <a:r>
              <a:rPr lang="en-US" altLang="zh-CN" sz="2000" dirty="0">
                <a:ea typeface="宋体" panose="02010600030101010101" pitchFamily="2" charset="-122"/>
                <a:cs typeface="Calibri" panose="020F0502020204030204" pitchFamily="34" charset="0"/>
              </a:rPr>
              <a:t>Decimal</a:t>
            </a:r>
            <a:r>
              <a:rPr lang="zh-CN" altLang="en-US" sz="2000" dirty="0">
                <a:ea typeface="宋体" panose="02010600030101010101" pitchFamily="2" charset="-122"/>
                <a:cs typeface="Calibri" panose="020F0502020204030204" pitchFamily="34" charset="0"/>
              </a:rPr>
              <a:t>对象的算数与整数和浮点数存在一点区别。当余数运算符“</a:t>
            </a:r>
            <a:r>
              <a:rPr lang="en-US" altLang="zh-CN" sz="2000" dirty="0">
                <a:ea typeface="宋体" panose="02010600030101010101" pitchFamily="2" charset="-122"/>
                <a:cs typeface="Calibri" panose="020F0502020204030204" pitchFamily="34" charset="0"/>
              </a:rPr>
              <a:t>%”</a:t>
            </a:r>
            <a:r>
              <a:rPr lang="zh-CN" altLang="en-US" sz="2000" dirty="0">
                <a:ea typeface="宋体" panose="02010600030101010101" pitchFamily="2" charset="-122"/>
                <a:cs typeface="Calibri" panose="020F0502020204030204" pitchFamily="34" charset="0"/>
              </a:rPr>
              <a:t>应用于</a:t>
            </a:r>
            <a:r>
              <a:rPr lang="en-US" altLang="zh-CN" sz="2000" dirty="0">
                <a:ea typeface="宋体" panose="02010600030101010101" pitchFamily="2" charset="-122"/>
                <a:cs typeface="Calibri" panose="020F0502020204030204" pitchFamily="34" charset="0"/>
              </a:rPr>
              <a:t>Decimal</a:t>
            </a:r>
            <a:r>
              <a:rPr lang="zh-CN" altLang="en-US" sz="2000" dirty="0">
                <a:ea typeface="宋体" panose="02010600030101010101" pitchFamily="2" charset="-122"/>
                <a:cs typeface="Calibri" panose="020F0502020204030204" pitchFamily="34" charset="0"/>
              </a:rPr>
              <a:t>对象时，结果的符号是被除数的符号，而不是除数的符号。整除运算则返回真商截断为零的整数部分，而不是向下取整。</a:t>
            </a: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1366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decimal</a:t>
            </a:r>
            <a:r>
              <a:rPr lang="zh-CN" altLang="en-US" dirty="0"/>
              <a:t>模块：</a:t>
            </a:r>
            <a:r>
              <a:rPr lang="en-US" altLang="zh-CN" dirty="0"/>
              <a:t>Decimal</a:t>
            </a:r>
            <a:r>
              <a:rPr lang="zh-CN" altLang="en-US" dirty="0"/>
              <a:t>对象方法</a:t>
            </a:r>
            <a:endParaRPr 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b="1" dirty="0" err="1"/>
              <a:t>as_integer_ratio</a:t>
            </a:r>
            <a:r>
              <a:rPr lang="en-US" altLang="zh-CN" b="1" dirty="0"/>
              <a:t>()</a:t>
            </a:r>
            <a:r>
              <a:rPr lang="zh-CN" altLang="en-US" dirty="0"/>
              <a:t>：返回一对</a:t>
            </a:r>
            <a:r>
              <a:rPr lang="en-US" altLang="zh-CN" dirty="0"/>
              <a:t>(n, d)</a:t>
            </a:r>
            <a:r>
              <a:rPr lang="zh-CN" altLang="en-US" dirty="0"/>
              <a:t>整数，表示给定的</a:t>
            </a:r>
            <a:r>
              <a:rPr lang="en-US" altLang="zh-CN" dirty="0"/>
              <a:t>Decimal</a:t>
            </a:r>
            <a:r>
              <a:rPr lang="zh-CN" altLang="en-US" dirty="0"/>
              <a:t>对象作为分数的最简形式项，并带有正分母</a:t>
            </a:r>
          </a:p>
          <a:p>
            <a:pPr>
              <a:buFont typeface="Wingdings" panose="05000000000000000000" pitchFamily="2" charset="2"/>
              <a:buChar char="Ø"/>
            </a:pPr>
            <a:r>
              <a:rPr lang="en-US" altLang="zh-CN" b="1" dirty="0" err="1"/>
              <a:t>as_tuple</a:t>
            </a:r>
            <a:r>
              <a:rPr lang="en-US" altLang="zh-CN" b="1" dirty="0"/>
              <a:t>()</a:t>
            </a:r>
            <a:r>
              <a:rPr lang="zh-CN" altLang="en-US" dirty="0"/>
              <a:t>：返回一个元组表示的数字，即</a:t>
            </a:r>
            <a:r>
              <a:rPr lang="en-US" altLang="zh-CN" dirty="0"/>
              <a:t>Decimal(sign, digits, exponent)</a:t>
            </a:r>
          </a:p>
          <a:p>
            <a:pPr>
              <a:buFont typeface="Wingdings" panose="05000000000000000000" pitchFamily="2" charset="2"/>
              <a:buChar char="Ø"/>
            </a:pPr>
            <a:r>
              <a:rPr lang="en-US" altLang="zh-CN" b="1" dirty="0"/>
              <a:t>compare(other, context=None)</a:t>
            </a:r>
            <a:r>
              <a:rPr lang="zh-CN" altLang="en-US" dirty="0"/>
              <a:t>：比较两个</a:t>
            </a:r>
            <a:r>
              <a:rPr lang="en-US" altLang="zh-CN" dirty="0"/>
              <a:t>Decimal</a:t>
            </a:r>
            <a:r>
              <a:rPr lang="zh-CN" altLang="en-US" dirty="0"/>
              <a:t>实例的值</a:t>
            </a:r>
            <a:endParaRPr lang="en-US" altLang="zh-CN" dirty="0"/>
          </a:p>
          <a:p>
            <a:pPr>
              <a:buFont typeface="Wingdings" panose="05000000000000000000" pitchFamily="2" charset="2"/>
              <a:buChar char="Ø"/>
            </a:pPr>
            <a:r>
              <a:rPr lang="en-US" altLang="zh-CN" b="1" dirty="0" err="1"/>
              <a:t>from_float</a:t>
            </a:r>
            <a:r>
              <a:rPr lang="en-US" altLang="zh-CN" b="1" dirty="0"/>
              <a:t>(f)</a:t>
            </a:r>
            <a:r>
              <a:rPr lang="zh-CN" altLang="en-US" dirty="0"/>
              <a:t>：将浮点数转换为十进制数</a:t>
            </a:r>
          </a:p>
          <a:p>
            <a:pPr>
              <a:buFont typeface="Wingdings" panose="05000000000000000000" pitchFamily="2" charset="2"/>
              <a:buChar char="Ø"/>
            </a:pPr>
            <a:r>
              <a:rPr lang="en-US" altLang="zh-CN" b="1" dirty="0" err="1"/>
              <a:t>sqrt</a:t>
            </a:r>
            <a:r>
              <a:rPr lang="en-US" altLang="zh-CN" b="1" dirty="0"/>
              <a:t>(context=None)</a:t>
            </a:r>
            <a:r>
              <a:rPr lang="zh-CN" altLang="en-US" dirty="0"/>
              <a:t>：返回操作数的平方根</a:t>
            </a:r>
          </a:p>
          <a:p>
            <a:pPr>
              <a:buFont typeface="Wingdings" panose="05000000000000000000" pitchFamily="2" charset="2"/>
              <a:buChar char="Ø"/>
            </a:pPr>
            <a:r>
              <a:rPr lang="en-US" altLang="zh-CN" b="1" dirty="0" err="1"/>
              <a:t>to_eng_string</a:t>
            </a:r>
            <a:r>
              <a:rPr lang="en-US" altLang="zh-CN" b="1" dirty="0"/>
              <a:t>(context=None)</a:t>
            </a:r>
            <a:r>
              <a:rPr lang="zh-CN" altLang="en-US" dirty="0"/>
              <a:t>：转换为字符串</a:t>
            </a:r>
            <a:endParaRPr lang="en-US" altLang="zh-CN" dirty="0"/>
          </a:p>
          <a:p>
            <a:pPr>
              <a:buFont typeface="Wingdings" panose="05000000000000000000" pitchFamily="2" charset="2"/>
              <a:buChar char="Ø"/>
            </a:pPr>
            <a:r>
              <a:rPr lang="en-US" altLang="zh-CN" b="1" dirty="0" err="1"/>
              <a:t>to_integral_value</a:t>
            </a:r>
            <a:r>
              <a:rPr lang="en-US" altLang="zh-CN" b="1" dirty="0"/>
              <a:t>(rounding=None, context=None)</a:t>
            </a:r>
            <a:r>
              <a:rPr lang="zh-CN" altLang="en-US" dirty="0"/>
              <a:t>：四舍五入到最接近的整数</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65064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fractions</a:t>
            </a:r>
            <a:r>
              <a:rPr lang="zh-CN" altLang="en-US" dirty="0"/>
              <a:t>模块：分数运算</a:t>
            </a:r>
            <a:endParaRPr lang="en-US" dirty="0"/>
          </a:p>
        </p:txBody>
      </p:sp>
      <p:sp>
        <p:nvSpPr>
          <p:cNvPr id="14" name="Content Placeholder 13"/>
          <p:cNvSpPr>
            <a:spLocks noGrp="1"/>
          </p:cNvSpPr>
          <p:nvPr>
            <p:ph idx="1"/>
          </p:nvPr>
        </p:nvSpPr>
        <p:spPr>
          <a:xfrm>
            <a:off x="1104900" y="1600200"/>
            <a:ext cx="9982200" cy="4420590"/>
          </a:xfrm>
        </p:spPr>
        <p:txBody>
          <a:bodyPr>
            <a:normAutofit/>
          </a:bodyPr>
          <a:lstStyle/>
          <a:p>
            <a:pPr>
              <a:lnSpc>
                <a:spcPct val="100000"/>
              </a:lnSpc>
            </a:pPr>
            <a:r>
              <a:rPr lang="zh-CN" altLang="en-US" sz="2400" dirty="0">
                <a:ea typeface="宋体" panose="02010600030101010101" pitchFamily="2" charset="-122"/>
                <a:cs typeface="Calibri" panose="020F0502020204030204" pitchFamily="34" charset="0"/>
              </a:rPr>
              <a:t>导入模块：</a:t>
            </a:r>
            <a:r>
              <a:rPr lang="en-US" altLang="zh-CN" sz="2400" b="1" dirty="0">
                <a:ea typeface="宋体" panose="02010600030101010101" pitchFamily="2" charset="-122"/>
                <a:cs typeface="Calibri" panose="020F0502020204030204" pitchFamily="34" charset="0"/>
              </a:rPr>
              <a:t>from fractions import </a:t>
            </a:r>
            <a:r>
              <a:rPr lang="zh-CN" altLang="en-US" sz="2400" b="1" dirty="0">
                <a:ea typeface="宋体" panose="02010600030101010101" pitchFamily="2" charset="-122"/>
                <a:cs typeface="Calibri" panose="020F0502020204030204" pitchFamily="34" charset="0"/>
              </a:rPr>
              <a:t>*</a:t>
            </a:r>
            <a:endParaRPr lang="en-US" altLang="zh-CN" sz="2400" b="1" dirty="0">
              <a:ea typeface="宋体" panose="02010600030101010101" pitchFamily="2" charset="-122"/>
              <a:cs typeface="Calibri" panose="020F0502020204030204" pitchFamily="34" charset="0"/>
            </a:endParaRPr>
          </a:p>
          <a:p>
            <a:pPr>
              <a:lnSpc>
                <a:spcPct val="100000"/>
              </a:lnSpc>
            </a:pPr>
            <a:r>
              <a:rPr lang="zh-CN" altLang="en-US" sz="2400" dirty="0">
                <a:ea typeface="宋体" panose="02010600030101010101" pitchFamily="2" charset="-122"/>
                <a:cs typeface="Calibri" panose="020F0502020204030204" pitchFamily="34" charset="0"/>
              </a:rPr>
              <a:t>构造函数：</a:t>
            </a:r>
            <a:r>
              <a:rPr lang="en-US" altLang="zh-CN" sz="2400" b="1" dirty="0" err="1">
                <a:ea typeface="宋体" panose="02010600030101010101" pitchFamily="2" charset="-122"/>
                <a:cs typeface="Calibri" panose="020F0502020204030204" pitchFamily="34" charset="0"/>
              </a:rPr>
              <a:t>fractions.Fraction</a:t>
            </a:r>
            <a:r>
              <a:rPr lang="en-US" altLang="zh-CN" sz="2400" b="1" dirty="0">
                <a:ea typeface="宋体" panose="02010600030101010101" pitchFamily="2" charset="-122"/>
                <a:cs typeface="Calibri" panose="020F0502020204030204" pitchFamily="34" charset="0"/>
              </a:rPr>
              <a:t>(value)</a:t>
            </a:r>
          </a:p>
          <a:p>
            <a:pPr lvl="1">
              <a:lnSpc>
                <a:spcPct val="100000"/>
              </a:lnSpc>
            </a:pPr>
            <a:r>
              <a:rPr lang="en-US" altLang="zh-CN" sz="2000" dirty="0">
                <a:ea typeface="宋体" panose="02010600030101010101" pitchFamily="2" charset="-122"/>
                <a:cs typeface="Calibri" panose="020F0502020204030204" pitchFamily="34" charset="0"/>
              </a:rPr>
              <a:t>value</a:t>
            </a:r>
            <a:r>
              <a:rPr lang="zh-CN" altLang="en-US" sz="2000" dirty="0">
                <a:ea typeface="宋体" panose="02010600030101010101" pitchFamily="2" charset="-122"/>
                <a:cs typeface="Calibri" panose="020F0502020204030204" pitchFamily="34" charset="0"/>
              </a:rPr>
              <a:t>可以是一对整数、一个分数、一个浮点数、一个</a:t>
            </a:r>
            <a:r>
              <a:rPr lang="en-US" altLang="zh-CN" sz="2000" dirty="0" err="1">
                <a:ea typeface="宋体" panose="02010600030101010101" pitchFamily="2" charset="-122"/>
                <a:cs typeface="Calibri" panose="020F0502020204030204" pitchFamily="34" charset="0"/>
              </a:rPr>
              <a:t>decimal.Decimal</a:t>
            </a:r>
            <a:r>
              <a:rPr lang="zh-CN" altLang="en-US" sz="2000" dirty="0">
                <a:ea typeface="宋体" panose="02010600030101010101" pitchFamily="2" charset="-122"/>
                <a:cs typeface="Calibri" panose="020F0502020204030204" pitchFamily="34" charset="0"/>
              </a:rPr>
              <a:t>对象或一个字符串。即：</a:t>
            </a:r>
            <a:endParaRPr lang="en-US" altLang="zh-CN" sz="2000" dirty="0">
              <a:ea typeface="宋体" panose="02010600030101010101" pitchFamily="2" charset="-122"/>
              <a:cs typeface="Calibri" panose="020F0502020204030204" pitchFamily="34" charset="0"/>
            </a:endParaRPr>
          </a:p>
          <a:p>
            <a:pPr lvl="1">
              <a:lnSpc>
                <a:spcPct val="100000"/>
              </a:lnSpc>
            </a:pPr>
            <a:r>
              <a:rPr lang="en-US" altLang="zh-CN" sz="2000" dirty="0" err="1">
                <a:ea typeface="宋体" panose="02010600030101010101" pitchFamily="2" charset="-122"/>
                <a:cs typeface="Calibri" panose="020F0502020204030204" pitchFamily="34" charset="0"/>
              </a:rPr>
              <a:t>fractions.Fraction</a:t>
            </a:r>
            <a:r>
              <a:rPr lang="en-US" altLang="zh-CN" sz="2000" dirty="0">
                <a:ea typeface="宋体" panose="02010600030101010101" pitchFamily="2" charset="-122"/>
                <a:cs typeface="Calibri" panose="020F0502020204030204" pitchFamily="34" charset="0"/>
              </a:rPr>
              <a:t>(numerator=0, denominator=1)</a:t>
            </a:r>
            <a:r>
              <a:rPr lang="zh-CN" altLang="en-US" sz="2000" dirty="0">
                <a:ea typeface="宋体" panose="02010600030101010101" pitchFamily="2" charset="-122"/>
                <a:cs typeface="Calibri" panose="020F0502020204030204" pitchFamily="34" charset="0"/>
              </a:rPr>
              <a:t>，分子默认为</a:t>
            </a:r>
            <a:r>
              <a:rPr lang="en-US" altLang="zh-CN" sz="2000" dirty="0">
                <a:ea typeface="宋体" panose="02010600030101010101" pitchFamily="2" charset="-122"/>
                <a:cs typeface="Calibri" panose="020F0502020204030204" pitchFamily="34" charset="0"/>
              </a:rPr>
              <a:t>0</a:t>
            </a:r>
            <a:r>
              <a:rPr lang="zh-CN" altLang="en-US" sz="2000" dirty="0">
                <a:ea typeface="宋体" panose="02010600030101010101" pitchFamily="2" charset="-122"/>
                <a:cs typeface="Calibri" panose="020F0502020204030204" pitchFamily="34" charset="0"/>
              </a:rPr>
              <a:t>，分母默认为</a:t>
            </a:r>
            <a:r>
              <a:rPr lang="en-US" altLang="zh-CN" sz="2000" dirty="0">
                <a:ea typeface="宋体" panose="02010600030101010101" pitchFamily="2" charset="-122"/>
                <a:cs typeface="Calibri" panose="020F0502020204030204" pitchFamily="34" charset="0"/>
              </a:rPr>
              <a:t>1</a:t>
            </a:r>
          </a:p>
          <a:p>
            <a:pPr lvl="1">
              <a:lnSpc>
                <a:spcPct val="100000"/>
              </a:lnSpc>
            </a:pPr>
            <a:r>
              <a:rPr lang="en-US" altLang="zh-CN" sz="2000" dirty="0" err="1">
                <a:ea typeface="宋体" panose="02010600030101010101" pitchFamily="2" charset="-122"/>
                <a:cs typeface="Calibri" panose="020F0502020204030204" pitchFamily="34" charset="0"/>
              </a:rPr>
              <a:t>fractions.Fraction</a:t>
            </a:r>
            <a:r>
              <a:rPr lang="en-US" altLang="zh-CN" sz="2000" dirty="0">
                <a:ea typeface="宋体" panose="02010600030101010101" pitchFamily="2" charset="-122"/>
                <a:cs typeface="Calibri" panose="020F0502020204030204" pitchFamily="34" charset="0"/>
              </a:rPr>
              <a:t>(</a:t>
            </a:r>
            <a:r>
              <a:rPr lang="en-US" altLang="zh-CN" sz="2000" dirty="0" err="1">
                <a:ea typeface="宋体" panose="02010600030101010101" pitchFamily="2" charset="-122"/>
                <a:cs typeface="Calibri" panose="020F0502020204030204" pitchFamily="34" charset="0"/>
              </a:rPr>
              <a:t>other_fraction</a:t>
            </a:r>
            <a:r>
              <a:rPr lang="en-US" altLang="zh-CN" sz="2000" dirty="0">
                <a:ea typeface="宋体" panose="02010600030101010101" pitchFamily="2" charset="-122"/>
                <a:cs typeface="Calibri" panose="020F0502020204030204" pitchFamily="34" charset="0"/>
              </a:rPr>
              <a:t>)</a:t>
            </a:r>
          </a:p>
          <a:p>
            <a:pPr lvl="1">
              <a:lnSpc>
                <a:spcPct val="100000"/>
              </a:lnSpc>
            </a:pPr>
            <a:r>
              <a:rPr lang="en-US" altLang="zh-CN" sz="2000" dirty="0" err="1">
                <a:ea typeface="宋体" panose="02010600030101010101" pitchFamily="2" charset="-122"/>
                <a:cs typeface="Calibri" panose="020F0502020204030204" pitchFamily="34" charset="0"/>
              </a:rPr>
              <a:t>fractions.Fraction</a:t>
            </a:r>
            <a:r>
              <a:rPr lang="en-US" altLang="zh-CN" sz="2000" dirty="0">
                <a:ea typeface="宋体" panose="02010600030101010101" pitchFamily="2" charset="-122"/>
                <a:cs typeface="Calibri" panose="020F0502020204030204" pitchFamily="34" charset="0"/>
              </a:rPr>
              <a:t>(float)</a:t>
            </a:r>
          </a:p>
          <a:p>
            <a:pPr lvl="1">
              <a:lnSpc>
                <a:spcPct val="100000"/>
              </a:lnSpc>
            </a:pPr>
            <a:r>
              <a:rPr lang="en-US" altLang="zh-CN" sz="2000" dirty="0" err="1">
                <a:ea typeface="宋体" panose="02010600030101010101" pitchFamily="2" charset="-122"/>
                <a:cs typeface="Calibri" panose="020F0502020204030204" pitchFamily="34" charset="0"/>
              </a:rPr>
              <a:t>fractions.Fraction</a:t>
            </a:r>
            <a:r>
              <a:rPr lang="en-US" altLang="zh-CN" sz="2000" dirty="0">
                <a:ea typeface="宋体" panose="02010600030101010101" pitchFamily="2" charset="-122"/>
                <a:cs typeface="Calibri" panose="020F0502020204030204" pitchFamily="34" charset="0"/>
              </a:rPr>
              <a:t>(decimal)</a:t>
            </a:r>
          </a:p>
          <a:p>
            <a:pPr lvl="1">
              <a:lnSpc>
                <a:spcPct val="100000"/>
              </a:lnSpc>
            </a:pPr>
            <a:r>
              <a:rPr lang="en-US" altLang="zh-CN" sz="2000" dirty="0" err="1">
                <a:ea typeface="宋体" panose="02010600030101010101" pitchFamily="2" charset="-122"/>
                <a:cs typeface="Calibri" panose="020F0502020204030204" pitchFamily="34" charset="0"/>
              </a:rPr>
              <a:t>fractions.Fraction</a:t>
            </a:r>
            <a:r>
              <a:rPr lang="en-US" altLang="zh-CN" sz="2000" dirty="0">
                <a:ea typeface="宋体" panose="02010600030101010101" pitchFamily="2" charset="-122"/>
                <a:cs typeface="Calibri" panose="020F0502020204030204" pitchFamily="34" charset="0"/>
              </a:rPr>
              <a:t>(string)</a:t>
            </a:r>
          </a:p>
          <a:p>
            <a:pPr>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22319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fractions</a:t>
            </a:r>
            <a:r>
              <a:rPr lang="zh-CN" altLang="en-US" dirty="0"/>
              <a:t>模块：分数运算</a:t>
            </a:r>
            <a:endParaRPr lang="en-US" dirty="0"/>
          </a:p>
        </p:txBody>
      </p:sp>
      <p:sp>
        <p:nvSpPr>
          <p:cNvPr id="14" name="Content Placeholder 13"/>
          <p:cNvSpPr>
            <a:spLocks noGrp="1"/>
          </p:cNvSpPr>
          <p:nvPr>
            <p:ph idx="1"/>
          </p:nvPr>
        </p:nvSpPr>
        <p:spPr>
          <a:xfrm>
            <a:off x="1104900" y="1600200"/>
            <a:ext cx="9982200" cy="4491842"/>
          </a:xfrm>
        </p:spPr>
        <p:txBody>
          <a:bodyPr>
            <a:normAutofit/>
          </a:bodyPr>
          <a:lstStyle/>
          <a:p>
            <a:pPr>
              <a:lnSpc>
                <a:spcPct val="150000"/>
              </a:lnSpc>
            </a:pPr>
            <a:r>
              <a:rPr lang="zh-CN" altLang="en-US" sz="2400" dirty="0">
                <a:ea typeface="宋体" panose="02010600030101010101" pitchFamily="2" charset="-122"/>
                <a:cs typeface="Calibri" panose="020F0502020204030204" pitchFamily="34" charset="0"/>
              </a:rPr>
              <a:t>值得注意的是，由于二进制浮点运算的问题，</a:t>
            </a:r>
            <a:r>
              <a:rPr lang="en-US" altLang="zh-CN" sz="2400" dirty="0">
                <a:ea typeface="宋体" panose="02010600030101010101" pitchFamily="2" charset="-122"/>
                <a:cs typeface="Calibri" panose="020F0502020204030204" pitchFamily="34" charset="0"/>
              </a:rPr>
              <a:t>Fraction(1.1)</a:t>
            </a:r>
            <a:r>
              <a:rPr lang="zh-CN" altLang="en-US" sz="2400" dirty="0">
                <a:ea typeface="宋体" panose="02010600030101010101" pitchFamily="2" charset="-122"/>
                <a:cs typeface="Calibri" panose="020F0502020204030204" pitchFamily="34" charset="0"/>
              </a:rPr>
              <a:t>的结果并不等于表达式</a:t>
            </a:r>
            <a:r>
              <a:rPr lang="en-US" altLang="zh-CN" sz="2400" dirty="0">
                <a:ea typeface="宋体" panose="02010600030101010101" pitchFamily="2" charset="-122"/>
                <a:cs typeface="Calibri" panose="020F0502020204030204" pitchFamily="34" charset="0"/>
              </a:rPr>
              <a:t>11/10</a:t>
            </a:r>
            <a:r>
              <a:rPr lang="zh-CN" altLang="en-US" sz="2400" dirty="0">
                <a:ea typeface="宋体" panose="02010600030101010101" pitchFamily="2" charset="-122"/>
                <a:cs typeface="Calibri" panose="020F0502020204030204" pitchFamily="34" charset="0"/>
              </a:rPr>
              <a:t>的值，所以构造</a:t>
            </a:r>
            <a:r>
              <a:rPr lang="en-US" altLang="zh-CN" sz="2400" dirty="0">
                <a:ea typeface="宋体" panose="02010600030101010101" pitchFamily="2" charset="-122"/>
                <a:cs typeface="Calibri" panose="020F0502020204030204" pitchFamily="34" charset="0"/>
              </a:rPr>
              <a:t>Fraction(1.1)</a:t>
            </a:r>
            <a:r>
              <a:rPr lang="zh-CN" altLang="en-US" sz="2400" dirty="0">
                <a:ea typeface="宋体" panose="02010600030101010101" pitchFamily="2" charset="-122"/>
                <a:cs typeface="Calibri" panose="020F0502020204030204" pitchFamily="34" charset="0"/>
              </a:rPr>
              <a:t>不会返回通常认为的</a:t>
            </a:r>
            <a:r>
              <a:rPr lang="en-US" altLang="zh-CN" sz="2400" dirty="0">
                <a:ea typeface="宋体" panose="02010600030101010101" pitchFamily="2" charset="-122"/>
                <a:cs typeface="Calibri" panose="020F0502020204030204" pitchFamily="34" charset="0"/>
              </a:rPr>
              <a:t>Fraction(11,10)</a:t>
            </a:r>
            <a:r>
              <a:rPr lang="zh-CN" altLang="en-US" sz="2400" dirty="0">
                <a:ea typeface="宋体" panose="02010600030101010101" pitchFamily="2" charset="-122"/>
                <a:cs typeface="Calibri" panose="020F0502020204030204" pitchFamily="34" charset="0"/>
              </a:rPr>
              <a:t>对象，可以通过</a:t>
            </a:r>
            <a:r>
              <a:rPr lang="en-US" altLang="zh-CN" sz="2400" dirty="0">
                <a:ea typeface="宋体" panose="02010600030101010101" pitchFamily="2" charset="-122"/>
                <a:cs typeface="Calibri" panose="020F0502020204030204" pitchFamily="34" charset="0"/>
              </a:rPr>
              <a:t>Fraction</a:t>
            </a:r>
            <a:r>
              <a:rPr lang="zh-CN" altLang="en-US" sz="2400" dirty="0">
                <a:ea typeface="宋体" panose="02010600030101010101" pitchFamily="2" charset="-122"/>
                <a:cs typeface="Calibri" panose="020F0502020204030204" pitchFamily="34" charset="0"/>
              </a:rPr>
              <a:t>对象的</a:t>
            </a:r>
            <a:r>
              <a:rPr lang="en-US" altLang="zh-CN" sz="2400" dirty="0" err="1">
                <a:ea typeface="宋体" panose="02010600030101010101" pitchFamily="2" charset="-122"/>
                <a:cs typeface="Calibri" panose="020F0502020204030204" pitchFamily="34" charset="0"/>
              </a:rPr>
              <a:t>limit_denominator</a:t>
            </a:r>
            <a:r>
              <a:rPr lang="en-US" altLang="zh-CN" sz="2400" dirty="0">
                <a:ea typeface="宋体" panose="02010600030101010101" pitchFamily="2" charset="-122"/>
                <a:cs typeface="Calibri" panose="020F0502020204030204" pitchFamily="34" charset="0"/>
              </a:rPr>
              <a:t>()</a:t>
            </a:r>
            <a:r>
              <a:rPr lang="zh-CN" altLang="en-US" sz="2400" dirty="0">
                <a:ea typeface="宋体" panose="02010600030101010101" pitchFamily="2" charset="-122"/>
                <a:cs typeface="Calibri" panose="020F0502020204030204" pitchFamily="34" charset="0"/>
              </a:rPr>
              <a:t>函数返回近似的分数值。</a:t>
            </a:r>
          </a:p>
          <a:p>
            <a:pPr>
              <a:lnSpc>
                <a:spcPct val="150000"/>
              </a:lnSpc>
            </a:pPr>
            <a:r>
              <a:rPr lang="zh-CN" altLang="en-US" sz="2400" dirty="0">
                <a:ea typeface="宋体" panose="02010600030101010101" pitchFamily="2" charset="-122"/>
                <a:cs typeface="Calibri" panose="020F0502020204030204" pitchFamily="34" charset="0"/>
              </a:rPr>
              <a:t>例如：</a:t>
            </a:r>
            <a:r>
              <a:rPr lang="en-US" altLang="zh-CN" sz="2400" dirty="0">
                <a:ea typeface="宋体" panose="02010600030101010101" pitchFamily="2" charset="-122"/>
                <a:cs typeface="Calibri" panose="020F0502020204030204" pitchFamily="34" charset="0"/>
              </a:rPr>
              <a:t>Fraction(1.1)</a:t>
            </a:r>
            <a:r>
              <a:rPr lang="zh-CN" altLang="en-US" sz="2400" dirty="0">
                <a:ea typeface="宋体" panose="02010600030101010101" pitchFamily="2" charset="-122"/>
                <a:cs typeface="Calibri" panose="020F0502020204030204" pitchFamily="34" charset="0"/>
              </a:rPr>
              <a:t>的构造结果是</a:t>
            </a:r>
            <a:r>
              <a:rPr lang="en-US" altLang="zh-CN" sz="2400" dirty="0">
                <a:ea typeface="宋体" panose="02010600030101010101" pitchFamily="2" charset="-122"/>
                <a:cs typeface="Calibri" panose="020F0502020204030204" pitchFamily="34" charset="0"/>
              </a:rPr>
              <a:t>Fraction(2476979795053773, 2251799813685248)</a:t>
            </a:r>
            <a:r>
              <a:rPr lang="zh-CN" altLang="en-US" sz="2400" dirty="0">
                <a:ea typeface="宋体" panose="02010600030101010101" pitchFamily="2" charset="-122"/>
                <a:cs typeface="Calibri" panose="020F0502020204030204" pitchFamily="34" charset="0"/>
              </a:rPr>
              <a:t>，而</a:t>
            </a:r>
            <a:r>
              <a:rPr lang="en-US" altLang="zh-CN" sz="2400" dirty="0">
                <a:ea typeface="宋体" panose="02010600030101010101" pitchFamily="2" charset="-122"/>
                <a:cs typeface="Calibri" panose="020F0502020204030204" pitchFamily="34" charset="0"/>
              </a:rPr>
              <a:t>Fraction(1.1).</a:t>
            </a:r>
            <a:r>
              <a:rPr lang="en-US" altLang="zh-CN" sz="2400" dirty="0" err="1">
                <a:ea typeface="宋体" panose="02010600030101010101" pitchFamily="2" charset="-122"/>
                <a:cs typeface="Calibri" panose="020F0502020204030204" pitchFamily="34" charset="0"/>
              </a:rPr>
              <a:t>limit_denominator</a:t>
            </a:r>
            <a:r>
              <a:rPr lang="en-US" altLang="zh-CN" sz="2400" dirty="0">
                <a:ea typeface="宋体" panose="02010600030101010101" pitchFamily="2" charset="-122"/>
                <a:cs typeface="Calibri" panose="020F0502020204030204" pitchFamily="34" charset="0"/>
              </a:rPr>
              <a:t>()</a:t>
            </a:r>
            <a:r>
              <a:rPr lang="zh-CN" altLang="en-US" sz="2400" dirty="0">
                <a:ea typeface="宋体" panose="02010600030101010101" pitchFamily="2" charset="-122"/>
                <a:cs typeface="Calibri" panose="020F0502020204030204" pitchFamily="34" charset="0"/>
              </a:rPr>
              <a:t>的结果是</a:t>
            </a:r>
            <a:r>
              <a:rPr lang="en-US" altLang="zh-CN" sz="2400" dirty="0">
                <a:ea typeface="宋体" panose="02010600030101010101" pitchFamily="2" charset="-122"/>
                <a:cs typeface="Calibri" panose="020F0502020204030204" pitchFamily="34" charset="0"/>
              </a:rPr>
              <a:t>Fraction(11,10)</a:t>
            </a:r>
            <a:r>
              <a:rPr lang="zh-CN" altLang="en-US" sz="2400" dirty="0">
                <a:ea typeface="宋体" panose="02010600030101010101" pitchFamily="2" charset="-122"/>
                <a:cs typeface="Calibri" panose="020F0502020204030204" pitchFamily="34" charset="0"/>
              </a:rPr>
              <a:t>。</a:t>
            </a:r>
          </a:p>
          <a:p>
            <a:pPr>
              <a:lnSpc>
                <a:spcPct val="15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7399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fractions</a:t>
            </a:r>
            <a:r>
              <a:rPr lang="zh-CN" altLang="en-US" dirty="0"/>
              <a:t>模块：分数运算</a:t>
            </a:r>
            <a:endParaRPr lang="en-US" dirty="0"/>
          </a:p>
        </p:txBody>
      </p:sp>
      <p:sp>
        <p:nvSpPr>
          <p:cNvPr id="14" name="Content Placeholder 13"/>
          <p:cNvSpPr>
            <a:spLocks noGrp="1"/>
          </p:cNvSpPr>
          <p:nvPr>
            <p:ph idx="1"/>
          </p:nvPr>
        </p:nvSpPr>
        <p:spPr>
          <a:xfrm>
            <a:off x="1104900" y="1600200"/>
            <a:ext cx="9982200" cy="5257800"/>
          </a:xfrm>
        </p:spPr>
        <p:txBody>
          <a:bodyPr>
            <a:normAutofit/>
          </a:bodyPr>
          <a:lstStyle/>
          <a:p>
            <a:pPr>
              <a:lnSpc>
                <a:spcPts val="1600"/>
              </a:lnSpc>
            </a:pPr>
            <a:r>
              <a:rPr lang="en-US" altLang="zh-CN" sz="2400" dirty="0">
                <a:ea typeface="宋体" panose="02010600030101010101" pitchFamily="2" charset="-122"/>
                <a:cs typeface="Calibri" panose="020F0502020204030204" pitchFamily="34" charset="0"/>
              </a:rPr>
              <a:t>Fraction</a:t>
            </a:r>
            <a:r>
              <a:rPr lang="zh-CN" altLang="en-US" sz="2400" dirty="0">
                <a:ea typeface="宋体" panose="02010600030101010101" pitchFamily="2" charset="-122"/>
                <a:cs typeface="Calibri" panose="020F0502020204030204" pitchFamily="34" charset="0"/>
              </a:rPr>
              <a:t>对象变量</a:t>
            </a:r>
            <a:endParaRPr lang="en-US" altLang="zh-CN" sz="2400" dirty="0">
              <a:ea typeface="宋体" panose="02010600030101010101" pitchFamily="2" charset="-122"/>
              <a:cs typeface="Calibri" panose="020F0502020204030204" pitchFamily="34" charset="0"/>
            </a:endParaRPr>
          </a:p>
          <a:p>
            <a:pPr marL="0" indent="0">
              <a:lnSpc>
                <a:spcPts val="1600"/>
              </a:lnSpc>
              <a:buNone/>
            </a:pPr>
            <a:r>
              <a:rPr lang="en-US" altLang="zh-CN" dirty="0">
                <a:ea typeface="宋体" panose="02010600030101010101" pitchFamily="2" charset="-122"/>
                <a:cs typeface="Calibri" panose="020F0502020204030204" pitchFamily="34" charset="0"/>
              </a:rPr>
              <a:t>	numerator</a:t>
            </a:r>
            <a:r>
              <a:rPr lang="zh-CN" altLang="en-US" dirty="0">
                <a:ea typeface="宋体" panose="02010600030101010101" pitchFamily="2" charset="-122"/>
                <a:cs typeface="Calibri" panose="020F0502020204030204" pitchFamily="34" charset="0"/>
              </a:rPr>
              <a:t>，最简分数形式的分子</a:t>
            </a:r>
            <a:endParaRPr lang="en-US" altLang="zh-CN" dirty="0">
              <a:ea typeface="宋体" panose="02010600030101010101" pitchFamily="2" charset="-122"/>
              <a:cs typeface="Calibri" panose="020F0502020204030204" pitchFamily="34" charset="0"/>
            </a:endParaRPr>
          </a:p>
          <a:p>
            <a:pPr marL="0" indent="0">
              <a:lnSpc>
                <a:spcPts val="1600"/>
              </a:lnSpc>
              <a:buNone/>
            </a:pPr>
            <a:r>
              <a:rPr lang="en-US" altLang="zh-CN" dirty="0">
                <a:ea typeface="宋体" panose="02010600030101010101" pitchFamily="2" charset="-122"/>
                <a:cs typeface="Calibri" panose="020F0502020204030204" pitchFamily="34" charset="0"/>
              </a:rPr>
              <a:t>	denominator</a:t>
            </a:r>
            <a:r>
              <a:rPr lang="zh-CN" altLang="en-US" dirty="0">
                <a:ea typeface="宋体" panose="02010600030101010101" pitchFamily="2" charset="-122"/>
                <a:cs typeface="Calibri" panose="020F0502020204030204" pitchFamily="34" charset="0"/>
              </a:rPr>
              <a:t>，最简分数形式的分母</a:t>
            </a:r>
          </a:p>
          <a:p>
            <a:pPr lvl="1">
              <a:lnSpc>
                <a:spcPts val="1600"/>
              </a:lnSpc>
            </a:pPr>
            <a:endParaRPr lang="en-US" altLang="zh-CN" dirty="0">
              <a:ea typeface="宋体" panose="02010600030101010101" pitchFamily="2" charset="-122"/>
              <a:cs typeface="Calibri" panose="020F0502020204030204" pitchFamily="34" charset="0"/>
            </a:endParaRPr>
          </a:p>
          <a:p>
            <a:pPr>
              <a:lnSpc>
                <a:spcPts val="1600"/>
              </a:lnSpc>
            </a:pPr>
            <a:r>
              <a:rPr lang="en-US" altLang="zh-CN" sz="2400" dirty="0">
                <a:ea typeface="宋体" panose="02010600030101010101" pitchFamily="2" charset="-122"/>
                <a:cs typeface="Calibri" panose="020F0502020204030204" pitchFamily="34" charset="0"/>
              </a:rPr>
              <a:t>Fraction</a:t>
            </a:r>
            <a:r>
              <a:rPr lang="zh-CN" altLang="en-US" sz="2400" dirty="0">
                <a:ea typeface="宋体" panose="02010600030101010101" pitchFamily="2" charset="-122"/>
                <a:cs typeface="Calibri" panose="020F0502020204030204" pitchFamily="34" charset="0"/>
              </a:rPr>
              <a:t>对象方法</a:t>
            </a:r>
            <a:endParaRPr lang="en-US" altLang="zh-CN" sz="2400" dirty="0">
              <a:ea typeface="宋体" panose="02010600030101010101" pitchFamily="2" charset="-122"/>
              <a:cs typeface="Calibri" panose="020F0502020204030204" pitchFamily="34" charset="0"/>
            </a:endParaRPr>
          </a:p>
          <a:p>
            <a:pPr lvl="1">
              <a:lnSpc>
                <a:spcPct val="100000"/>
              </a:lnSpc>
              <a:buFont typeface="Wingdings" panose="05000000000000000000" pitchFamily="2" charset="2"/>
              <a:buChar char="Ø"/>
            </a:pPr>
            <a:r>
              <a:rPr lang="en-US" altLang="zh-CN" sz="2000" b="1" dirty="0" err="1">
                <a:ea typeface="宋体" panose="02010600030101010101" pitchFamily="2" charset="-122"/>
                <a:cs typeface="Calibri" panose="020F0502020204030204" pitchFamily="34" charset="0"/>
              </a:rPr>
              <a:t>from_decimal</a:t>
            </a:r>
            <a:r>
              <a:rPr lang="en-US" altLang="zh-CN" sz="2000" b="1" dirty="0">
                <a:ea typeface="宋体" panose="02010600030101010101" pitchFamily="2" charset="-122"/>
                <a:cs typeface="Calibri" panose="020F0502020204030204" pitchFamily="34" charset="0"/>
              </a:rPr>
              <a:t>(</a:t>
            </a:r>
            <a:r>
              <a:rPr lang="en-US" altLang="zh-CN" sz="2000" b="1" dirty="0" err="1">
                <a:ea typeface="宋体" panose="02010600030101010101" pitchFamily="2" charset="-122"/>
                <a:cs typeface="Calibri" panose="020F0502020204030204" pitchFamily="34" charset="0"/>
              </a:rPr>
              <a:t>dec</a:t>
            </a:r>
            <a:r>
              <a:rPr lang="en-US" altLang="zh-CN" sz="2000" b="1" dirty="0">
                <a:ea typeface="宋体" panose="02010600030101010101" pitchFamily="2" charset="-122"/>
                <a:cs typeface="Calibri" panose="020F0502020204030204" pitchFamily="34" charset="0"/>
              </a:rPr>
              <a:t>)</a:t>
            </a:r>
            <a:r>
              <a:rPr lang="zh-CN" altLang="en-US" sz="2000" dirty="0">
                <a:ea typeface="宋体" panose="02010600030101010101" pitchFamily="2" charset="-122"/>
                <a:cs typeface="Calibri" panose="020F0502020204030204" pitchFamily="34" charset="0"/>
              </a:rPr>
              <a:t>：将</a:t>
            </a:r>
            <a:r>
              <a:rPr lang="en-US" altLang="zh-CN" sz="2000" dirty="0">
                <a:ea typeface="宋体" panose="02010600030101010101" pitchFamily="2" charset="-122"/>
                <a:cs typeface="Calibri" panose="020F0502020204030204" pitchFamily="34" charset="0"/>
              </a:rPr>
              <a:t>Decimal</a:t>
            </a:r>
            <a:r>
              <a:rPr lang="zh-CN" altLang="en-US" sz="2000" dirty="0">
                <a:ea typeface="宋体" panose="02010600030101010101" pitchFamily="2" charset="-122"/>
                <a:cs typeface="Calibri" panose="020F0502020204030204" pitchFamily="34" charset="0"/>
              </a:rPr>
              <a:t>对象</a:t>
            </a:r>
            <a:r>
              <a:rPr lang="en-US" altLang="zh-CN" sz="2000" dirty="0" err="1">
                <a:ea typeface="宋体" panose="02010600030101010101" pitchFamily="2" charset="-122"/>
                <a:cs typeface="Calibri" panose="020F0502020204030204" pitchFamily="34" charset="0"/>
              </a:rPr>
              <a:t>dec</a:t>
            </a:r>
            <a:r>
              <a:rPr lang="zh-CN" altLang="en-US" sz="2000" dirty="0">
                <a:ea typeface="宋体" panose="02010600030101010101" pitchFamily="2" charset="-122"/>
                <a:cs typeface="Calibri" panose="020F0502020204030204" pitchFamily="34" charset="0"/>
              </a:rPr>
              <a:t>转换为精确分数值</a:t>
            </a:r>
          </a:p>
          <a:p>
            <a:pPr lvl="1">
              <a:lnSpc>
                <a:spcPct val="100000"/>
              </a:lnSpc>
              <a:buFont typeface="Wingdings" panose="05000000000000000000" pitchFamily="2" charset="2"/>
              <a:buChar char="Ø"/>
            </a:pPr>
            <a:r>
              <a:rPr lang="en-US" altLang="zh-CN" sz="2000" b="1" dirty="0">
                <a:ea typeface="宋体" panose="02010600030101010101" pitchFamily="2" charset="-122"/>
                <a:cs typeface="Calibri" panose="020F0502020204030204" pitchFamily="34" charset="0"/>
              </a:rPr>
              <a:t>__floor__()</a:t>
            </a:r>
            <a:r>
              <a:rPr lang="zh-CN" altLang="en-US" sz="2000" dirty="0">
                <a:ea typeface="宋体" panose="02010600030101010101" pitchFamily="2" charset="-122"/>
                <a:cs typeface="Calibri" panose="020F0502020204030204" pitchFamily="34" charset="0"/>
              </a:rPr>
              <a:t>：返回</a:t>
            </a:r>
            <a:r>
              <a:rPr lang="en-US" altLang="zh-CN" sz="2000" dirty="0">
                <a:ea typeface="宋体" panose="02010600030101010101" pitchFamily="2" charset="-122"/>
                <a:cs typeface="Calibri" panose="020F0502020204030204" pitchFamily="34" charset="0"/>
              </a:rPr>
              <a:t>Fraction</a:t>
            </a:r>
            <a:r>
              <a:rPr lang="zh-CN" altLang="en-US" sz="2000" dirty="0">
                <a:ea typeface="宋体" panose="02010600030101010101" pitchFamily="2" charset="-122"/>
                <a:cs typeface="Calibri" panose="020F0502020204030204" pitchFamily="34" charset="0"/>
              </a:rPr>
              <a:t>对象向下取整的值</a:t>
            </a:r>
          </a:p>
          <a:p>
            <a:pPr lvl="1">
              <a:lnSpc>
                <a:spcPct val="100000"/>
              </a:lnSpc>
              <a:buFont typeface="Wingdings" panose="05000000000000000000" pitchFamily="2" charset="2"/>
              <a:buChar char="Ø"/>
            </a:pPr>
            <a:r>
              <a:rPr lang="en-US" altLang="zh-CN" sz="2000" b="1" dirty="0">
                <a:ea typeface="宋体" panose="02010600030101010101" pitchFamily="2" charset="-122"/>
                <a:cs typeface="Calibri" panose="020F0502020204030204" pitchFamily="34" charset="0"/>
              </a:rPr>
              <a:t>__ceil__()</a:t>
            </a:r>
            <a:r>
              <a:rPr lang="zh-CN" altLang="en-US" sz="2000" dirty="0">
                <a:ea typeface="宋体" panose="02010600030101010101" pitchFamily="2" charset="-122"/>
                <a:cs typeface="Calibri" panose="020F0502020204030204" pitchFamily="34" charset="0"/>
              </a:rPr>
              <a:t>：返回</a:t>
            </a:r>
            <a:r>
              <a:rPr lang="en-US" altLang="zh-CN" sz="2000" dirty="0">
                <a:ea typeface="宋体" panose="02010600030101010101" pitchFamily="2" charset="-122"/>
                <a:cs typeface="Calibri" panose="020F0502020204030204" pitchFamily="34" charset="0"/>
              </a:rPr>
              <a:t>Fraction</a:t>
            </a:r>
            <a:r>
              <a:rPr lang="zh-CN" altLang="en-US" sz="2000" dirty="0">
                <a:ea typeface="宋体" panose="02010600030101010101" pitchFamily="2" charset="-122"/>
                <a:cs typeface="Calibri" panose="020F0502020204030204" pitchFamily="34" charset="0"/>
              </a:rPr>
              <a:t>对象向上取整的值</a:t>
            </a:r>
          </a:p>
          <a:p>
            <a:pPr lvl="1">
              <a:lnSpc>
                <a:spcPct val="100000"/>
              </a:lnSpc>
              <a:buFont typeface="Wingdings" panose="05000000000000000000" pitchFamily="2" charset="2"/>
              <a:buChar char="Ø"/>
            </a:pPr>
            <a:r>
              <a:rPr lang="en-US" altLang="zh-CN" sz="2000" b="1" dirty="0">
                <a:ea typeface="宋体" panose="02010600030101010101" pitchFamily="2" charset="-122"/>
                <a:cs typeface="Calibri" panose="020F0502020204030204" pitchFamily="34" charset="0"/>
              </a:rPr>
              <a:t>__round__()</a:t>
            </a:r>
            <a:r>
              <a:rPr lang="zh-CN" altLang="en-US" sz="2000" dirty="0">
                <a:ea typeface="宋体" panose="02010600030101010101" pitchFamily="2" charset="-122"/>
                <a:cs typeface="Calibri" panose="020F0502020204030204" pitchFamily="34" charset="0"/>
              </a:rPr>
              <a:t>：返回与</a:t>
            </a:r>
            <a:r>
              <a:rPr lang="en-US" altLang="zh-CN" sz="2000" dirty="0">
                <a:ea typeface="宋体" panose="02010600030101010101" pitchFamily="2" charset="-122"/>
                <a:cs typeface="Calibri" panose="020F0502020204030204" pitchFamily="34" charset="0"/>
              </a:rPr>
              <a:t>Fraction</a:t>
            </a:r>
            <a:r>
              <a:rPr lang="zh-CN" altLang="en-US" sz="2000" dirty="0">
                <a:ea typeface="宋体" panose="02010600030101010101" pitchFamily="2" charset="-122"/>
                <a:cs typeface="Calibri" panose="020F0502020204030204" pitchFamily="34" charset="0"/>
              </a:rPr>
              <a:t>对象值最接近的整数</a:t>
            </a:r>
          </a:p>
          <a:p>
            <a:pPr lvl="1">
              <a:lnSpc>
                <a:spcPct val="100000"/>
              </a:lnSpc>
              <a:buFont typeface="Wingdings" panose="05000000000000000000" pitchFamily="2" charset="2"/>
              <a:buChar char="Ø"/>
            </a:pPr>
            <a:r>
              <a:rPr lang="en-US" altLang="zh-CN" sz="2000" b="1" dirty="0" err="1">
                <a:ea typeface="宋体" panose="02010600030101010101" pitchFamily="2" charset="-122"/>
                <a:cs typeface="Calibri" panose="020F0502020204030204" pitchFamily="34" charset="0"/>
              </a:rPr>
              <a:t>limit_denominator</a:t>
            </a:r>
            <a:r>
              <a:rPr lang="en-US" altLang="zh-CN" sz="2000" b="1" dirty="0">
                <a:ea typeface="宋体" panose="02010600030101010101" pitchFamily="2" charset="-122"/>
                <a:cs typeface="Calibri" panose="020F0502020204030204" pitchFamily="34" charset="0"/>
              </a:rPr>
              <a:t>(</a:t>
            </a:r>
            <a:r>
              <a:rPr lang="en-US" altLang="zh-CN" sz="2000" b="1" dirty="0" err="1">
                <a:ea typeface="宋体" panose="02010600030101010101" pitchFamily="2" charset="-122"/>
                <a:cs typeface="Calibri" panose="020F0502020204030204" pitchFamily="34" charset="0"/>
              </a:rPr>
              <a:t>max_denominator</a:t>
            </a:r>
            <a:r>
              <a:rPr lang="en-US" altLang="zh-CN" sz="2000" b="1" dirty="0">
                <a:ea typeface="宋体" panose="02010600030101010101" pitchFamily="2" charset="-122"/>
                <a:cs typeface="Calibri" panose="020F0502020204030204" pitchFamily="34" charset="0"/>
              </a:rPr>
              <a:t>=1000000)</a:t>
            </a:r>
            <a:r>
              <a:rPr lang="zh-CN" altLang="en-US" sz="2000" dirty="0">
                <a:ea typeface="宋体" panose="02010600030101010101" pitchFamily="2" charset="-122"/>
                <a:cs typeface="Calibri" panose="020F0502020204030204" pitchFamily="34" charset="0"/>
              </a:rPr>
              <a:t>：找到并且返回与</a:t>
            </a:r>
            <a:r>
              <a:rPr lang="en-US" altLang="zh-CN" sz="2000" dirty="0">
                <a:ea typeface="宋体" panose="02010600030101010101" pitchFamily="2" charset="-122"/>
                <a:cs typeface="Calibri" panose="020F0502020204030204" pitchFamily="34" charset="0"/>
              </a:rPr>
              <a:t>Fraction</a:t>
            </a:r>
            <a:r>
              <a:rPr lang="zh-CN" altLang="en-US" sz="2000" dirty="0">
                <a:ea typeface="宋体" panose="02010600030101010101" pitchFamily="2" charset="-122"/>
                <a:cs typeface="Calibri" panose="020F0502020204030204" pitchFamily="34" charset="0"/>
              </a:rPr>
              <a:t>对象最接近的分数实例</a:t>
            </a:r>
            <a:endParaRPr lang="en-US" altLang="zh-CN" sz="2000" dirty="0">
              <a:ea typeface="宋体" panose="02010600030101010101" pitchFamily="2" charset="-122"/>
              <a:cs typeface="Calibri" panose="020F0502020204030204" pitchFamily="34" charset="0"/>
            </a:endParaRPr>
          </a:p>
          <a:p>
            <a:pPr lvl="1">
              <a:lnSpc>
                <a:spcPts val="1600"/>
              </a:lnSpc>
              <a:buFont typeface="Wingdings" panose="05000000000000000000" pitchFamily="2" charset="2"/>
              <a:buChar char="Ø"/>
            </a:pPr>
            <a:endParaRPr lang="en-US" altLang="zh-CN" sz="2000" dirty="0">
              <a:ea typeface="宋体" panose="02010600030101010101" pitchFamily="2" charset="-122"/>
              <a:cs typeface="Calibri" panose="020F0502020204030204" pitchFamily="34" charset="0"/>
            </a:endParaRPr>
          </a:p>
          <a:p>
            <a:pPr lvl="1">
              <a:lnSpc>
                <a:spcPts val="1600"/>
              </a:lnSpc>
              <a:buFont typeface="Wingdings" panose="05000000000000000000" pitchFamily="2" charset="2"/>
              <a:buChar char="Ø"/>
            </a:pPr>
            <a:endParaRPr lang="en-US" altLang="zh-CN" sz="2000" dirty="0">
              <a:ea typeface="宋体" panose="02010600030101010101" pitchFamily="2" charset="-122"/>
              <a:cs typeface="Calibri" panose="020F0502020204030204" pitchFamily="34" charset="0"/>
            </a:endParaRPr>
          </a:p>
          <a:p>
            <a:pPr lvl="1">
              <a:lnSpc>
                <a:spcPts val="1600"/>
              </a:lnSpc>
              <a:buFont typeface="Wingdings" panose="05000000000000000000" pitchFamily="2" charset="2"/>
              <a:buChar char="Ø"/>
            </a:pPr>
            <a:endParaRPr lang="en-US" altLang="zh-CN" sz="2000" dirty="0">
              <a:ea typeface="宋体" panose="02010600030101010101" pitchFamily="2" charset="-122"/>
              <a:cs typeface="Calibri" panose="020F0502020204030204" pitchFamily="34" charset="0"/>
            </a:endParaRPr>
          </a:p>
          <a:p>
            <a:pPr lvl="1">
              <a:lnSpc>
                <a:spcPts val="1600"/>
              </a:lnSpc>
            </a:pPr>
            <a:endParaRPr lang="en-US" altLang="zh-CN" sz="2000" dirty="0">
              <a:ea typeface="宋体" panose="02010600030101010101" pitchFamily="2" charset="-122"/>
              <a:cs typeface="Calibri" panose="020F0502020204030204" pitchFamily="34" charset="0"/>
            </a:endParaRPr>
          </a:p>
          <a:p>
            <a:pPr lvl="1">
              <a:lnSpc>
                <a:spcPts val="16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38440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fractions</a:t>
            </a:r>
            <a:r>
              <a:rPr lang="zh-CN" altLang="en-US" dirty="0"/>
              <a:t>模块：分数运算</a:t>
            </a:r>
            <a:endParaRPr lang="en-US" dirty="0"/>
          </a:p>
        </p:txBody>
      </p:sp>
      <p:sp>
        <p:nvSpPr>
          <p:cNvPr id="14" name="Content Placeholder 13"/>
          <p:cNvSpPr>
            <a:spLocks noGrp="1"/>
          </p:cNvSpPr>
          <p:nvPr>
            <p:ph idx="1"/>
          </p:nvPr>
        </p:nvSpPr>
        <p:spPr>
          <a:xfrm>
            <a:off x="1104900" y="1332411"/>
            <a:ext cx="9982200" cy="5525589"/>
          </a:xfrm>
        </p:spPr>
        <p:txBody>
          <a:bodyPr>
            <a:normAutofit/>
          </a:bodyPr>
          <a:lstStyle/>
          <a:p>
            <a:pPr>
              <a:lnSpc>
                <a:spcPct val="100000"/>
              </a:lnSpc>
            </a:pPr>
            <a:r>
              <a:rPr lang="zh-CN" altLang="en-US" sz="2200" dirty="0">
                <a:ea typeface="宋体" panose="02010600030101010101" pitchFamily="2" charset="-122"/>
                <a:cs typeface="Calibri" panose="020F0502020204030204" pitchFamily="34" charset="0"/>
              </a:rPr>
              <a:t>示例：将浮点数和</a:t>
            </a:r>
            <a:r>
              <a:rPr lang="en-US" altLang="zh-CN" sz="2200" dirty="0">
                <a:ea typeface="宋体" panose="02010600030101010101" pitchFamily="2" charset="-122"/>
                <a:cs typeface="Calibri" panose="020F0502020204030204" pitchFamily="34" charset="0"/>
              </a:rPr>
              <a:t>decimal</a:t>
            </a:r>
            <a:r>
              <a:rPr lang="zh-CN" altLang="en-US" sz="2200" dirty="0">
                <a:ea typeface="宋体" panose="02010600030101010101" pitchFamily="2" charset="-122"/>
                <a:cs typeface="Calibri" panose="020F0502020204030204" pitchFamily="34" charset="0"/>
              </a:rPr>
              <a:t>对象转换为</a:t>
            </a:r>
            <a:r>
              <a:rPr lang="en-US" altLang="zh-CN" sz="2200" dirty="0">
                <a:ea typeface="宋体" panose="02010600030101010101" pitchFamily="2" charset="-122"/>
                <a:cs typeface="Calibri" panose="020F0502020204030204" pitchFamily="34" charset="0"/>
              </a:rPr>
              <a:t>Fraction</a:t>
            </a:r>
            <a:r>
              <a:rPr lang="zh-CN" altLang="en-US" sz="2200" dirty="0">
                <a:ea typeface="宋体" panose="02010600030101010101" pitchFamily="2" charset="-122"/>
                <a:cs typeface="Calibri" panose="020F0502020204030204" pitchFamily="34" charset="0"/>
              </a:rPr>
              <a:t>实例，求</a:t>
            </a:r>
            <a:r>
              <a:rPr lang="en-US" altLang="zh-CN" sz="2200" dirty="0">
                <a:ea typeface="宋体" panose="02010600030101010101" pitchFamily="2" charset="-122"/>
                <a:cs typeface="Calibri" panose="020F0502020204030204" pitchFamily="34" charset="0"/>
              </a:rPr>
              <a:t>Fraction</a:t>
            </a:r>
            <a:r>
              <a:rPr lang="zh-CN" altLang="en-US" sz="2200" dirty="0">
                <a:ea typeface="宋体" panose="02010600030101010101" pitchFamily="2" charset="-122"/>
                <a:cs typeface="Calibri" panose="020F0502020204030204" pitchFamily="34" charset="0"/>
              </a:rPr>
              <a:t>实例的向上取整值和向下取整值、舍入值以及近似估计值。</a:t>
            </a:r>
            <a:endParaRPr lang="en-US" altLang="zh-CN" sz="2200" dirty="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Fraction(5134103575202365, 4503599627370496)</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Fraction(11, 10)</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1</a:t>
            </a:r>
          </a:p>
        </p:txBody>
      </p:sp>
      <p:graphicFrame>
        <p:nvGraphicFramePr>
          <p:cNvPr id="4" name="表格 3"/>
          <p:cNvGraphicFramePr>
            <a:graphicFrameLocks noGrp="1"/>
          </p:cNvGraphicFramePr>
          <p:nvPr>
            <p:extLst>
              <p:ext uri="{D42A27DB-BD31-4B8C-83A1-F6EECF244321}">
                <p14:modId xmlns:p14="http://schemas.microsoft.com/office/powerpoint/2010/main" val="1702163828"/>
              </p:ext>
            </p:extLst>
          </p:nvPr>
        </p:nvGraphicFramePr>
        <p:xfrm>
          <a:off x="1104900" y="2165791"/>
          <a:ext cx="9980682" cy="1158113"/>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fractions import Fraction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fraction</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模块中</a:t>
                      </a:r>
                      <a:r>
                        <a:rPr lang="en-US" altLang="zh-CN" sz="2000" b="0" kern="100" dirty="0">
                          <a:solidFill>
                            <a:schemeClr val="tx2"/>
                          </a:solidFill>
                          <a:latin typeface="Consolas" panose="020B0609020204030204" pitchFamily="49" charset="0"/>
                          <a:ea typeface="+mn-ea"/>
                          <a:cs typeface="Times New Roman" panose="02020603050405020304" pitchFamily="18" charset="0"/>
                        </a:rPr>
                        <a:t>Fraction</a:t>
                      </a:r>
                      <a:r>
                        <a:rPr lang="zh-CN" altLang="en-US" sz="2000" b="0" kern="100" dirty="0">
                          <a:solidFill>
                            <a:schemeClr val="tx2"/>
                          </a:solidFill>
                          <a:latin typeface="Consolas" panose="020B0609020204030204" pitchFamily="49" charset="0"/>
                          <a:ea typeface="+mn-ea"/>
                          <a:cs typeface="Times New Roman" panose="02020603050405020304" pitchFamily="18" charset="0"/>
                        </a:rPr>
                        <a:t>类的所有函数</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decimal import Decimal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decimal</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模块中</a:t>
                      </a:r>
                      <a:r>
                        <a:rPr lang="en-US" altLang="zh-CN" sz="2000" b="0" kern="100" dirty="0">
                          <a:solidFill>
                            <a:schemeClr val="tx2"/>
                          </a:solidFill>
                          <a:latin typeface="Consolas" panose="020B0609020204030204" pitchFamily="49" charset="0"/>
                          <a:ea typeface="+mn-ea"/>
                          <a:cs typeface="Times New Roman" panose="02020603050405020304" pitchFamily="18" charset="0"/>
                        </a:rPr>
                        <a:t>Decimal</a:t>
                      </a:r>
                      <a:r>
                        <a:rPr lang="zh-CN" altLang="en-US" sz="2000" b="0" kern="100" dirty="0">
                          <a:solidFill>
                            <a:schemeClr val="tx2"/>
                          </a:solidFill>
                          <a:latin typeface="Consolas" panose="020B0609020204030204" pitchFamily="49" charset="0"/>
                          <a:ea typeface="+mn-ea"/>
                          <a:cs typeface="Times New Roman" panose="02020603050405020304" pitchFamily="18" charset="0"/>
                        </a:rPr>
                        <a:t>类所有函数</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Fraction().</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from_float</a:t>
                      </a:r>
                      <a:r>
                        <a:rPr lang="en-US" altLang="zh-CN" sz="2000" b="0" kern="100" dirty="0">
                          <a:solidFill>
                            <a:schemeClr val="tx2"/>
                          </a:solidFill>
                          <a:latin typeface="Consolas" panose="020B0609020204030204" pitchFamily="49" charset="0"/>
                          <a:ea typeface="+mn-ea"/>
                          <a:cs typeface="Times New Roman" panose="02020603050405020304" pitchFamily="18" charset="0"/>
                        </a:rPr>
                        <a:t>(1.14)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a:t>
                      </a:r>
                      <a:r>
                        <a:rPr lang="en-US" altLang="zh-CN" sz="2000" b="0" kern="100" dirty="0">
                          <a:solidFill>
                            <a:schemeClr val="tx2"/>
                          </a:solidFill>
                          <a:latin typeface="Consolas" panose="020B0609020204030204" pitchFamily="49" charset="0"/>
                          <a:ea typeface="+mn-ea"/>
                          <a:cs typeface="Times New Roman" panose="02020603050405020304" pitchFamily="18" charset="0"/>
                        </a:rPr>
                        <a:t>1.14</a:t>
                      </a:r>
                      <a:r>
                        <a:rPr lang="zh-CN" altLang="en-US" sz="2000" b="0" kern="100" dirty="0">
                          <a:solidFill>
                            <a:schemeClr val="tx2"/>
                          </a:solidFill>
                          <a:latin typeface="Consolas" panose="020B0609020204030204" pitchFamily="49" charset="0"/>
                          <a:ea typeface="+mn-ea"/>
                          <a:cs typeface="Times New Roman" panose="02020603050405020304" pitchFamily="18" charset="0"/>
                        </a:rPr>
                        <a:t>转换为分数实例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00093678"/>
              </p:ext>
            </p:extLst>
          </p:nvPr>
        </p:nvGraphicFramePr>
        <p:xfrm>
          <a:off x="1104900" y="3973587"/>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Fraction().</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from_decimal</a:t>
                      </a:r>
                      <a:r>
                        <a:rPr lang="en-US" altLang="zh-CN" sz="2000" b="0" kern="100" dirty="0">
                          <a:solidFill>
                            <a:schemeClr val="tx2"/>
                          </a:solidFill>
                          <a:latin typeface="Consolas" panose="020B0609020204030204" pitchFamily="49" charset="0"/>
                          <a:ea typeface="+mn-ea"/>
                          <a:cs typeface="Times New Roman" panose="02020603050405020304" pitchFamily="18" charset="0"/>
                        </a:rPr>
                        <a:t>(Decimal('1.1'))     #</a:t>
                      </a:r>
                      <a:r>
                        <a:rPr lang="zh-CN" altLang="en-US" sz="2000" b="0" kern="100" dirty="0">
                          <a:solidFill>
                            <a:schemeClr val="tx2"/>
                          </a:solidFill>
                          <a:latin typeface="Consolas" panose="020B0609020204030204" pitchFamily="49" charset="0"/>
                          <a:ea typeface="+mn-ea"/>
                          <a:cs typeface="Times New Roman" panose="02020603050405020304" pitchFamily="18" charset="0"/>
                        </a:rPr>
                        <a:t>将十进制</a:t>
                      </a:r>
                      <a:r>
                        <a:rPr lang="en-US" altLang="zh-CN" sz="2000" b="0" kern="100" dirty="0">
                          <a:solidFill>
                            <a:schemeClr val="tx2"/>
                          </a:solidFill>
                          <a:latin typeface="Consolas" panose="020B0609020204030204" pitchFamily="49" charset="0"/>
                          <a:ea typeface="+mn-ea"/>
                          <a:cs typeface="Times New Roman" panose="02020603050405020304" pitchFamily="18" charset="0"/>
                        </a:rPr>
                        <a:t>1.1</a:t>
                      </a:r>
                      <a:r>
                        <a:rPr lang="zh-CN" altLang="en-US" sz="2000" b="0" kern="100" dirty="0">
                          <a:solidFill>
                            <a:schemeClr val="tx2"/>
                          </a:solidFill>
                          <a:latin typeface="Consolas" panose="020B0609020204030204" pitchFamily="49" charset="0"/>
                          <a:ea typeface="+mn-ea"/>
                          <a:cs typeface="Times New Roman" panose="02020603050405020304" pitchFamily="18" charset="0"/>
                        </a:rPr>
                        <a:t>转换为分数实例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58470105"/>
              </p:ext>
            </p:extLst>
          </p:nvPr>
        </p:nvGraphicFramePr>
        <p:xfrm>
          <a:off x="1104900" y="5146371"/>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Fraction(‘1.5’).__floor__()     #</a:t>
                      </a:r>
                      <a:r>
                        <a:rPr lang="zh-CN" altLang="en-US" sz="2000" b="0" kern="100" dirty="0">
                          <a:solidFill>
                            <a:schemeClr val="tx2"/>
                          </a:solidFill>
                          <a:latin typeface="Consolas" panose="020B0609020204030204" pitchFamily="49" charset="0"/>
                          <a:ea typeface="+mn-ea"/>
                          <a:cs typeface="Times New Roman" panose="02020603050405020304" pitchFamily="18" charset="0"/>
                        </a:rPr>
                        <a:t>求向下取整值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96370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fractions</a:t>
            </a:r>
            <a:r>
              <a:rPr lang="zh-CN" altLang="en-US" dirty="0"/>
              <a:t>模块：分数运算</a:t>
            </a:r>
            <a:endParaRPr lang="en-US" dirty="0"/>
          </a:p>
        </p:txBody>
      </p:sp>
      <p:sp>
        <p:nvSpPr>
          <p:cNvPr id="14" name="Content Placeholder 13"/>
          <p:cNvSpPr>
            <a:spLocks noGrp="1"/>
          </p:cNvSpPr>
          <p:nvPr>
            <p:ph idx="1"/>
          </p:nvPr>
        </p:nvSpPr>
        <p:spPr>
          <a:xfrm>
            <a:off x="1104900" y="1332411"/>
            <a:ext cx="9982200" cy="5525589"/>
          </a:xfrm>
        </p:spPr>
        <p:txBody>
          <a:bodyPr>
            <a:normAutofit/>
          </a:bodyPr>
          <a:lstStyle/>
          <a:p>
            <a:pPr>
              <a:lnSpc>
                <a:spcPct val="100000"/>
              </a:lnSpc>
            </a:pPr>
            <a:r>
              <a:rPr lang="zh-CN" altLang="en-US" sz="2200" dirty="0">
                <a:ea typeface="宋体" panose="02010600030101010101" pitchFamily="2" charset="-122"/>
                <a:cs typeface="Calibri" panose="020F0502020204030204" pitchFamily="34" charset="0"/>
              </a:rPr>
              <a:t>示例：将浮点数和</a:t>
            </a:r>
            <a:r>
              <a:rPr lang="en-US" altLang="zh-CN" sz="2200" dirty="0">
                <a:ea typeface="宋体" panose="02010600030101010101" pitchFamily="2" charset="-122"/>
                <a:cs typeface="Calibri" panose="020F0502020204030204" pitchFamily="34" charset="0"/>
              </a:rPr>
              <a:t>decimal</a:t>
            </a:r>
            <a:r>
              <a:rPr lang="zh-CN" altLang="en-US" sz="2200" dirty="0">
                <a:ea typeface="宋体" panose="02010600030101010101" pitchFamily="2" charset="-122"/>
                <a:cs typeface="Calibri" panose="020F0502020204030204" pitchFamily="34" charset="0"/>
              </a:rPr>
              <a:t>对象转换为</a:t>
            </a:r>
            <a:r>
              <a:rPr lang="en-US" altLang="zh-CN" sz="2200" dirty="0">
                <a:ea typeface="宋体" panose="02010600030101010101" pitchFamily="2" charset="-122"/>
                <a:cs typeface="Calibri" panose="020F0502020204030204" pitchFamily="34" charset="0"/>
              </a:rPr>
              <a:t>Fraction</a:t>
            </a:r>
            <a:r>
              <a:rPr lang="zh-CN" altLang="en-US" sz="2200" dirty="0">
                <a:ea typeface="宋体" panose="02010600030101010101" pitchFamily="2" charset="-122"/>
                <a:cs typeface="Calibri" panose="020F0502020204030204" pitchFamily="34" charset="0"/>
              </a:rPr>
              <a:t>实例，求</a:t>
            </a:r>
            <a:r>
              <a:rPr lang="en-US" altLang="zh-CN" sz="2200" dirty="0">
                <a:ea typeface="宋体" panose="02010600030101010101" pitchFamily="2" charset="-122"/>
                <a:cs typeface="Calibri" panose="020F0502020204030204" pitchFamily="34" charset="0"/>
              </a:rPr>
              <a:t>Fraction</a:t>
            </a:r>
            <a:r>
              <a:rPr lang="zh-CN" altLang="en-US" sz="2200" dirty="0">
                <a:ea typeface="宋体" panose="02010600030101010101" pitchFamily="2" charset="-122"/>
                <a:cs typeface="Calibri" panose="020F0502020204030204" pitchFamily="34" charset="0"/>
              </a:rPr>
              <a:t>实例的向上取整值和向下取整值、舍入值以及近似估计值。</a:t>
            </a:r>
            <a:endParaRPr lang="en-US" altLang="zh-CN" sz="2200" dirty="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18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Fraction(3, 2)</a:t>
            </a:r>
          </a:p>
        </p:txBody>
      </p:sp>
      <p:graphicFrame>
        <p:nvGraphicFramePr>
          <p:cNvPr id="4" name="表格 3"/>
          <p:cNvGraphicFramePr>
            <a:graphicFrameLocks noGrp="1"/>
          </p:cNvGraphicFramePr>
          <p:nvPr>
            <p:extLst>
              <p:ext uri="{D42A27DB-BD31-4B8C-83A1-F6EECF244321}">
                <p14:modId xmlns:p14="http://schemas.microsoft.com/office/powerpoint/2010/main" val="2354399620"/>
              </p:ext>
            </p:extLst>
          </p:nvPr>
        </p:nvGraphicFramePr>
        <p:xfrm>
          <a:off x="1104900" y="2191917"/>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Fraction(‘1.5’).__ceil__()     #</a:t>
                      </a:r>
                      <a:r>
                        <a:rPr lang="zh-CN" altLang="fr-FR" sz="2000" b="0" kern="100" dirty="0">
                          <a:solidFill>
                            <a:schemeClr val="tx2"/>
                          </a:solidFill>
                          <a:latin typeface="Consolas" panose="020B0609020204030204" pitchFamily="49" charset="0"/>
                          <a:ea typeface="+mn-ea"/>
                          <a:cs typeface="Times New Roman" panose="02020603050405020304" pitchFamily="18" charset="0"/>
                        </a:rPr>
                        <a:t>求向</a:t>
                      </a:r>
                      <a:r>
                        <a:rPr lang="zh-CN" altLang="en-US" sz="2000" b="0" kern="100" dirty="0">
                          <a:solidFill>
                            <a:schemeClr val="tx2"/>
                          </a:solidFill>
                          <a:latin typeface="Consolas" panose="020B0609020204030204" pitchFamily="49" charset="0"/>
                          <a:ea typeface="+mn-ea"/>
                          <a:cs typeface="Times New Roman" panose="02020603050405020304" pitchFamily="18" charset="0"/>
                        </a:rPr>
                        <a:t>上</a:t>
                      </a:r>
                      <a:r>
                        <a:rPr lang="zh-CN" altLang="fr-FR" sz="2000" b="0" kern="100" dirty="0">
                          <a:solidFill>
                            <a:schemeClr val="tx2"/>
                          </a:solidFill>
                          <a:latin typeface="Consolas" panose="020B0609020204030204" pitchFamily="49" charset="0"/>
                          <a:ea typeface="+mn-ea"/>
                          <a:cs typeface="Times New Roman" panose="02020603050405020304" pitchFamily="18" charset="0"/>
                        </a:rPr>
                        <a:t>取整值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46703379"/>
              </p:ext>
            </p:extLst>
          </p:nvPr>
        </p:nvGraphicFramePr>
        <p:xfrm>
          <a:off x="1104900" y="3206466"/>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Fraction('1.5').__round__()     #</a:t>
                      </a:r>
                      <a:r>
                        <a:rPr lang="zh-CN" altLang="en-US" sz="2000" b="0" kern="100" dirty="0">
                          <a:solidFill>
                            <a:schemeClr val="tx2"/>
                          </a:solidFill>
                          <a:latin typeface="Consolas" panose="020B0609020204030204" pitchFamily="49" charset="0"/>
                          <a:ea typeface="+mn-ea"/>
                          <a:cs typeface="Times New Roman" panose="02020603050405020304" pitchFamily="18" charset="0"/>
                        </a:rPr>
                        <a:t>求舍入为整数的值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008843923"/>
              </p:ext>
            </p:extLst>
          </p:nvPr>
        </p:nvGraphicFramePr>
        <p:xfrm>
          <a:off x="1104900" y="4363470"/>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Fraction('1.5').__round__(1)      #</a:t>
                      </a:r>
                      <a:r>
                        <a:rPr lang="zh-CN" altLang="en-US" sz="2000" b="0" kern="100" dirty="0">
                          <a:solidFill>
                            <a:schemeClr val="tx2"/>
                          </a:solidFill>
                          <a:latin typeface="Consolas" panose="020B0609020204030204" pitchFamily="49" charset="0"/>
                          <a:ea typeface="+mn-ea"/>
                          <a:cs typeface="Times New Roman" panose="02020603050405020304" pitchFamily="18" charset="0"/>
                        </a:rPr>
                        <a:t>求</a:t>
                      </a:r>
                      <a:r>
                        <a:rPr lang="en-US" altLang="zh-CN" sz="2000" b="0" kern="100" dirty="0">
                          <a:solidFill>
                            <a:schemeClr val="tx2"/>
                          </a:solidFill>
                          <a:latin typeface="Consolas" panose="020B0609020204030204" pitchFamily="49" charset="0"/>
                          <a:ea typeface="+mn-ea"/>
                          <a:cs typeface="Times New Roman" panose="02020603050405020304" pitchFamily="18" charset="0"/>
                        </a:rPr>
                        <a:t>1.5</a:t>
                      </a:r>
                      <a:r>
                        <a:rPr lang="zh-CN" altLang="en-US" sz="2000" b="0" kern="100" dirty="0">
                          <a:solidFill>
                            <a:schemeClr val="tx2"/>
                          </a:solidFill>
                          <a:latin typeface="Consolas" panose="020B0609020204030204" pitchFamily="49" charset="0"/>
                          <a:ea typeface="+mn-ea"/>
                          <a:cs typeface="Times New Roman" panose="02020603050405020304" pitchFamily="18" charset="0"/>
                        </a:rPr>
                        <a:t>的满足</a:t>
                      </a:r>
                      <a:r>
                        <a:rPr lang="en-US" altLang="zh-CN" sz="2000" b="0" kern="100" dirty="0">
                          <a:solidFill>
                            <a:schemeClr val="tx2"/>
                          </a:solidFill>
                          <a:latin typeface="Consolas" panose="020B0609020204030204" pitchFamily="49" charset="0"/>
                          <a:ea typeface="+mn-ea"/>
                          <a:cs typeface="Times New Roman" panose="02020603050405020304" pitchFamily="18" charset="0"/>
                        </a:rPr>
                        <a:t>1/10</a:t>
                      </a:r>
                      <a:r>
                        <a:rPr lang="zh-CN" altLang="en-US" sz="2000" b="0" kern="100" dirty="0">
                          <a:solidFill>
                            <a:schemeClr val="tx2"/>
                          </a:solidFill>
                          <a:latin typeface="Consolas" panose="020B0609020204030204" pitchFamily="49" charset="0"/>
                          <a:ea typeface="+mn-ea"/>
                          <a:cs typeface="Times New Roman" panose="02020603050405020304" pitchFamily="18" charset="0"/>
                        </a:rPr>
                        <a:t>的倍数的分数值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7009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random</a:t>
            </a:r>
            <a:r>
              <a:rPr lang="zh-CN" altLang="en-US" dirty="0"/>
              <a:t>模块：各种分布的伪随机数生成器</a:t>
            </a:r>
            <a:endParaRPr lang="en-US" dirty="0"/>
          </a:p>
        </p:txBody>
      </p:sp>
      <p:sp>
        <p:nvSpPr>
          <p:cNvPr id="14" name="Content Placeholder 13"/>
          <p:cNvSpPr>
            <a:spLocks noGrp="1"/>
          </p:cNvSpPr>
          <p:nvPr>
            <p:ph idx="1"/>
          </p:nvPr>
        </p:nvSpPr>
        <p:spPr>
          <a:xfrm>
            <a:off x="1104900" y="1600200"/>
            <a:ext cx="9982200" cy="5257800"/>
          </a:xfrm>
        </p:spPr>
        <p:txBody>
          <a:bodyPr>
            <a:normAutofit/>
          </a:bodyPr>
          <a:lstStyle/>
          <a:p>
            <a:pPr marL="0" indent="0">
              <a:lnSpc>
                <a:spcPct val="100000"/>
              </a:lnSpc>
              <a:buNone/>
            </a:pPr>
            <a:r>
              <a:rPr lang="en-US" altLang="zh-CN" sz="2400" dirty="0">
                <a:ea typeface="宋体" panose="02010600030101010101" pitchFamily="2" charset="-122"/>
                <a:cs typeface="Calibri" panose="020F0502020204030204" pitchFamily="34" charset="0"/>
              </a:rPr>
              <a:t>•</a:t>
            </a:r>
            <a:r>
              <a:rPr lang="zh-CN" altLang="en-US" sz="2400" dirty="0">
                <a:ea typeface="宋体" panose="02010600030101010101" pitchFamily="2" charset="-122"/>
                <a:cs typeface="Calibri" panose="020F0502020204030204" pitchFamily="34" charset="0"/>
              </a:rPr>
              <a:t>对于整数，提供从范围中进行统一选择的函数；</a:t>
            </a:r>
          </a:p>
          <a:p>
            <a:pPr marL="0" indent="0">
              <a:lnSpc>
                <a:spcPct val="100000"/>
              </a:lnSpc>
              <a:buNone/>
            </a:pPr>
            <a:r>
              <a:rPr lang="en-US" altLang="zh-CN" sz="2400" dirty="0">
                <a:ea typeface="宋体" panose="02010600030101010101" pitchFamily="2" charset="-122"/>
                <a:cs typeface="Calibri" panose="020F0502020204030204" pitchFamily="34" charset="0"/>
              </a:rPr>
              <a:t>•</a:t>
            </a:r>
            <a:r>
              <a:rPr lang="zh-CN" altLang="en-US" sz="2400" dirty="0">
                <a:ea typeface="宋体" panose="02010600030101010101" pitchFamily="2" charset="-122"/>
                <a:cs typeface="Calibri" panose="020F0502020204030204" pitchFamily="34" charset="0"/>
              </a:rPr>
              <a:t>对于序列，提供随机元素的统一选择函数、用于生成列表的随机排列的函数以及用于随机抽样且不改变原列表的函数；</a:t>
            </a:r>
          </a:p>
          <a:p>
            <a:pPr marL="0" indent="0">
              <a:lnSpc>
                <a:spcPct val="100000"/>
              </a:lnSpc>
              <a:buNone/>
            </a:pPr>
            <a:r>
              <a:rPr lang="en-US" altLang="zh-CN" sz="2400" dirty="0">
                <a:ea typeface="宋体" panose="02010600030101010101" pitchFamily="2" charset="-122"/>
                <a:cs typeface="Calibri" panose="020F0502020204030204" pitchFamily="34" charset="0"/>
              </a:rPr>
              <a:t>•</a:t>
            </a:r>
            <a:r>
              <a:rPr lang="zh-CN" altLang="en-US" sz="2400" dirty="0">
                <a:ea typeface="宋体" panose="02010600030101010101" pitchFamily="2" charset="-122"/>
                <a:cs typeface="Calibri" panose="020F0502020204030204" pitchFamily="34" charset="0"/>
              </a:rPr>
              <a:t>对于实数，则在实数轴上提供平均、正态（高斯）、对数正态、负指数、伽马和贝塔分布的函数来生成随机实数。为了生成角度分布，还可以使用</a:t>
            </a:r>
            <a:r>
              <a:rPr lang="en-US" altLang="zh-CN" sz="2400" dirty="0">
                <a:ea typeface="宋体" panose="02010600030101010101" pitchFamily="2" charset="-122"/>
                <a:cs typeface="Calibri" panose="020F0502020204030204" pitchFamily="34" charset="0"/>
              </a:rPr>
              <a:t>von Mises</a:t>
            </a:r>
            <a:r>
              <a:rPr lang="zh-CN" altLang="en-US" sz="2400" dirty="0">
                <a:ea typeface="宋体" panose="02010600030101010101" pitchFamily="2" charset="-122"/>
                <a:cs typeface="Calibri" panose="020F0502020204030204" pitchFamily="34" charset="0"/>
              </a:rPr>
              <a:t>分布。</a:t>
            </a:r>
            <a:endParaRPr lang="en-US" altLang="zh-CN" sz="2400" dirty="0">
              <a:ea typeface="宋体" panose="02010600030101010101" pitchFamily="2" charset="-122"/>
              <a:cs typeface="Calibri" panose="020F0502020204030204" pitchFamily="34" charset="0"/>
            </a:endParaRPr>
          </a:p>
          <a:p>
            <a:pPr>
              <a:lnSpc>
                <a:spcPct val="100000"/>
              </a:lnSpc>
            </a:pPr>
            <a:r>
              <a:rPr lang="zh-CN" altLang="en-US" sz="2400" dirty="0">
                <a:ea typeface="宋体" panose="02010600030101010101" pitchFamily="2" charset="-122"/>
                <a:cs typeface="Calibri" panose="020F0502020204030204" pitchFamily="34" charset="0"/>
              </a:rPr>
              <a:t>导入模块：</a:t>
            </a:r>
            <a:r>
              <a:rPr lang="en-US" altLang="zh-CN" sz="2400" b="1" dirty="0">
                <a:ea typeface="宋体" panose="02010600030101010101" pitchFamily="2" charset="-122"/>
                <a:cs typeface="Calibri" panose="020F0502020204030204" pitchFamily="34" charset="0"/>
              </a:rPr>
              <a:t>import random</a:t>
            </a:r>
          </a:p>
          <a:p>
            <a:pPr>
              <a:lnSpc>
                <a:spcPct val="100000"/>
              </a:lnSpc>
            </a:pPr>
            <a:r>
              <a:rPr lang="en-US" altLang="zh-CN" sz="2400" dirty="0">
                <a:ea typeface="宋体" panose="02010600030101010101" pitchFamily="2" charset="-122"/>
                <a:cs typeface="Calibri" panose="020F0502020204030204" pitchFamily="34" charset="0"/>
              </a:rPr>
              <a:t>random</a:t>
            </a:r>
            <a:r>
              <a:rPr lang="zh-CN" altLang="en-US" sz="2400" dirty="0">
                <a:ea typeface="宋体" panose="02010600030101010101" pitchFamily="2" charset="-122"/>
                <a:cs typeface="Calibri" panose="020F0502020204030204" pitchFamily="34" charset="0"/>
              </a:rPr>
              <a:t>模块的函数可分为簿记功能函数、整数用函数、序列用函数和实值分布类函数，下面对它们分别进行介绍。</a:t>
            </a: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24064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random</a:t>
            </a:r>
            <a:r>
              <a:rPr lang="zh-CN" altLang="en-US" dirty="0"/>
              <a:t>模块：常用函数</a:t>
            </a:r>
            <a:endParaRPr lang="en-US" dirty="0"/>
          </a:p>
        </p:txBody>
      </p:sp>
      <p:sp>
        <p:nvSpPr>
          <p:cNvPr id="14" name="Content Placeholder 13"/>
          <p:cNvSpPr>
            <a:spLocks noGrp="1"/>
          </p:cNvSpPr>
          <p:nvPr>
            <p:ph idx="1"/>
          </p:nvPr>
        </p:nvSpPr>
        <p:spPr>
          <a:xfrm>
            <a:off x="1104900" y="1600200"/>
            <a:ext cx="9982200" cy="5257800"/>
          </a:xfrm>
        </p:spPr>
        <p:txBody>
          <a:bodyPr>
            <a:normAutofit/>
          </a:bodyPr>
          <a:lstStyle/>
          <a:p>
            <a:pPr>
              <a:lnSpc>
                <a:spcPct val="100000"/>
              </a:lnSpc>
            </a:pPr>
            <a:r>
              <a:rPr lang="zh-CN" altLang="en-US" sz="2400" b="1" dirty="0">
                <a:ea typeface="宋体" panose="02010600030101010101" pitchFamily="2" charset="-122"/>
                <a:cs typeface="Calibri" panose="020F0502020204030204" pitchFamily="34" charset="0"/>
              </a:rPr>
              <a:t>①簿记功能函数</a:t>
            </a:r>
            <a:r>
              <a:rPr lang="zh-CN" altLang="en-US" sz="2400" dirty="0">
                <a:ea typeface="宋体" panose="02010600030101010101" pitchFamily="2" charset="-122"/>
                <a:cs typeface="Calibri" panose="020F0502020204030204" pitchFamily="34" charset="0"/>
              </a:rPr>
              <a:t>：初始化随机数生成器，并可以设置和获取生成器当前的内部状态。</a:t>
            </a:r>
            <a:endParaRPr lang="en-US" altLang="zh-CN" sz="2400" dirty="0">
              <a:ea typeface="宋体" panose="02010600030101010101" pitchFamily="2" charset="-122"/>
              <a:cs typeface="Calibri" panose="020F0502020204030204" pitchFamily="34" charset="0"/>
            </a:endParaRPr>
          </a:p>
          <a:p>
            <a:pPr>
              <a:lnSpc>
                <a:spcPct val="100000"/>
              </a:lnSpc>
            </a:pPr>
            <a:r>
              <a:rPr lang="zh-CN" altLang="en-US" sz="2400" dirty="0">
                <a:ea typeface="宋体" panose="02010600030101010101" pitchFamily="2" charset="-122"/>
                <a:cs typeface="Calibri" panose="020F0502020204030204" pitchFamily="34" charset="0"/>
              </a:rPr>
              <a:t>示例：生成</a:t>
            </a:r>
            <a:r>
              <a:rPr lang="en-US" altLang="zh-CN" sz="2400" dirty="0">
                <a:ea typeface="宋体" panose="02010600030101010101" pitchFamily="2" charset="-122"/>
                <a:cs typeface="Calibri" panose="020F0502020204030204" pitchFamily="34" charset="0"/>
              </a:rPr>
              <a:t>4</a:t>
            </a:r>
            <a:r>
              <a:rPr lang="zh-CN" altLang="en-US" sz="2400" dirty="0">
                <a:ea typeface="宋体" panose="02010600030101010101" pitchFamily="2" charset="-122"/>
                <a:cs typeface="Calibri" panose="020F0502020204030204" pitchFamily="34" charset="0"/>
              </a:rPr>
              <a:t>位和</a:t>
            </a:r>
            <a:r>
              <a:rPr lang="en-US" altLang="zh-CN" sz="2400" dirty="0">
                <a:ea typeface="宋体" panose="02010600030101010101" pitchFamily="2" charset="-122"/>
                <a:cs typeface="Calibri" panose="020F0502020204030204" pitchFamily="34" charset="0"/>
              </a:rPr>
              <a:t>16</a:t>
            </a:r>
            <a:r>
              <a:rPr lang="zh-CN" altLang="en-US" sz="2400" dirty="0">
                <a:ea typeface="宋体" panose="02010600030101010101" pitchFamily="2" charset="-122"/>
                <a:cs typeface="Calibri" panose="020F0502020204030204" pitchFamily="34" charset="0"/>
              </a:rPr>
              <a:t>位的随机整数。</a:t>
            </a:r>
          </a:p>
          <a:p>
            <a:pPr>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12</a:t>
            </a:r>
          </a:p>
          <a:p>
            <a:pPr>
              <a:lnSpc>
                <a:spcPct val="100000"/>
              </a:lnSpc>
            </a:pPr>
            <a:endParaRPr lang="en-US" altLang="zh-CN" dirty="0">
              <a:latin typeface="Consolas" panose="020B0609020204030204" pitchFamily="49" charset="0"/>
              <a:ea typeface="宋体" panose="02010600030101010101" pitchFamily="2" charset="-122"/>
              <a:cs typeface="Calibri" panose="020F0502020204030204" pitchFamily="34" charset="0"/>
            </a:endParaRPr>
          </a:p>
          <a:p>
            <a:pPr>
              <a:lnSpc>
                <a:spcPct val="100000"/>
              </a:lnSpc>
            </a:pPr>
            <a:endParaRPr lang="en-US" altLang="zh-CN"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29557</a:t>
            </a:r>
          </a:p>
          <a:p>
            <a:pPr>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778663313"/>
              </p:ext>
            </p:extLst>
          </p:nvPr>
        </p:nvGraphicFramePr>
        <p:xfrm>
          <a:off x="1104900" y="3190456"/>
          <a:ext cx="9287692" cy="792353"/>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import random</a:t>
                      </a:r>
                    </a:p>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random.getrandbits(4)     #</a:t>
                      </a:r>
                      <a:r>
                        <a:rPr lang="zh-CN" altLang="en-US" sz="2000" b="0" kern="100" dirty="0">
                          <a:solidFill>
                            <a:schemeClr val="tx2"/>
                          </a:solidFill>
                          <a:latin typeface="Consolas" panose="020B0609020204030204" pitchFamily="49" charset="0"/>
                          <a:ea typeface="+mn-ea"/>
                          <a:cs typeface="Times New Roman" panose="02020603050405020304" pitchFamily="18" charset="0"/>
                        </a:rPr>
                        <a:t>生成</a:t>
                      </a:r>
                      <a:r>
                        <a:rPr lang="en-US" altLang="zh-CN" sz="2000" b="0" kern="100" dirty="0">
                          <a:solidFill>
                            <a:schemeClr val="tx2"/>
                          </a:solidFill>
                          <a:latin typeface="Consolas" panose="020B0609020204030204" pitchFamily="49" charset="0"/>
                          <a:ea typeface="+mn-ea"/>
                          <a:cs typeface="Times New Roman" panose="02020603050405020304" pitchFamily="18" charset="0"/>
                        </a:rPr>
                        <a:t>4</a:t>
                      </a:r>
                      <a:r>
                        <a:rPr lang="zh-CN" altLang="en-US" sz="2000" b="0" kern="100" dirty="0">
                          <a:solidFill>
                            <a:schemeClr val="tx2"/>
                          </a:solidFill>
                          <a:latin typeface="Consolas" panose="020B0609020204030204" pitchFamily="49" charset="0"/>
                          <a:ea typeface="+mn-ea"/>
                          <a:cs typeface="Times New Roman" panose="02020603050405020304" pitchFamily="18" charset="0"/>
                        </a:rPr>
                        <a:t>位的随机整数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44862221"/>
              </p:ext>
            </p:extLst>
          </p:nvPr>
        </p:nvGraphicFramePr>
        <p:xfrm>
          <a:off x="1104900" y="4769892"/>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random.getrandbits(16)    #</a:t>
                      </a:r>
                      <a:r>
                        <a:rPr lang="zh-CN" altLang="en-US" sz="2000" b="0" kern="100" dirty="0">
                          <a:solidFill>
                            <a:schemeClr val="tx2"/>
                          </a:solidFill>
                          <a:latin typeface="Consolas" panose="020B0609020204030204" pitchFamily="49" charset="0"/>
                          <a:ea typeface="+mn-ea"/>
                          <a:cs typeface="Times New Roman" panose="02020603050405020304" pitchFamily="18" charset="0"/>
                        </a:rPr>
                        <a:t>生成</a:t>
                      </a:r>
                      <a:r>
                        <a:rPr lang="en-US" altLang="zh-CN" sz="2000" b="0" kern="100" dirty="0">
                          <a:solidFill>
                            <a:schemeClr val="tx2"/>
                          </a:solidFill>
                          <a:latin typeface="Consolas" panose="020B0609020204030204" pitchFamily="49" charset="0"/>
                          <a:ea typeface="+mn-ea"/>
                          <a:cs typeface="Times New Roman" panose="02020603050405020304" pitchFamily="18" charset="0"/>
                        </a:rPr>
                        <a:t>16</a:t>
                      </a:r>
                      <a:r>
                        <a:rPr lang="zh-CN" altLang="en-US" sz="2000" b="0" kern="100" dirty="0">
                          <a:solidFill>
                            <a:schemeClr val="tx2"/>
                          </a:solidFill>
                          <a:latin typeface="Consolas" panose="020B0609020204030204" pitchFamily="49" charset="0"/>
                          <a:ea typeface="+mn-ea"/>
                          <a:cs typeface="Times New Roman" panose="02020603050405020304" pitchFamily="18" charset="0"/>
                        </a:rPr>
                        <a:t>位的随机整数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89500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random</a:t>
            </a:r>
            <a:r>
              <a:rPr lang="zh-CN" altLang="en-US" dirty="0"/>
              <a:t>模块：常用函数</a:t>
            </a:r>
            <a:endParaRPr lang="en-US" dirty="0"/>
          </a:p>
        </p:txBody>
      </p:sp>
      <p:sp>
        <p:nvSpPr>
          <p:cNvPr id="14" name="Content Placeholder 13"/>
          <p:cNvSpPr>
            <a:spLocks noGrp="1"/>
          </p:cNvSpPr>
          <p:nvPr>
            <p:ph idx="1"/>
          </p:nvPr>
        </p:nvSpPr>
        <p:spPr>
          <a:xfrm>
            <a:off x="1104900" y="1600200"/>
            <a:ext cx="9982200" cy="5257800"/>
          </a:xfrm>
        </p:spPr>
        <p:txBody>
          <a:bodyPr>
            <a:normAutofit/>
          </a:bodyPr>
          <a:lstStyle/>
          <a:p>
            <a:pPr>
              <a:lnSpc>
                <a:spcPct val="100000"/>
              </a:lnSpc>
            </a:pPr>
            <a:r>
              <a:rPr lang="zh-CN" altLang="en-US" sz="2400" b="1" dirty="0">
                <a:latin typeface="Calibri" panose="020F0502020204030204" pitchFamily="34" charset="0"/>
                <a:ea typeface="宋体" panose="02010600030101010101" pitchFamily="2" charset="-122"/>
                <a:cs typeface="Calibri" panose="020F0502020204030204" pitchFamily="34" charset="0"/>
              </a:rPr>
              <a:t>②整数用函数</a:t>
            </a:r>
            <a:r>
              <a:rPr lang="zh-CN" altLang="en-US" sz="2400" dirty="0">
                <a:latin typeface="Calibri" panose="020F0502020204030204" pitchFamily="34" charset="0"/>
                <a:ea typeface="宋体" panose="02010600030101010101" pitchFamily="2" charset="-122"/>
                <a:cs typeface="Calibri" panose="020F0502020204030204" pitchFamily="34" charset="0"/>
              </a:rPr>
              <a:t>：生成满足某些条件的随机整数。</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r>
              <a:rPr lang="zh-CN" altLang="en-US" sz="2400" dirty="0">
                <a:latin typeface="Calibri" panose="020F0502020204030204" pitchFamily="34" charset="0"/>
                <a:ea typeface="宋体" panose="02010600030101010101" pitchFamily="2" charset="-122"/>
                <a:cs typeface="Calibri" panose="020F0502020204030204" pitchFamily="34" charset="0"/>
              </a:rPr>
              <a:t>示例：生成随机整数</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1</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5</a:t>
            </a:r>
          </a:p>
          <a:p>
            <a:pPr>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92374621"/>
              </p:ext>
            </p:extLst>
          </p:nvPr>
        </p:nvGraphicFramePr>
        <p:xfrm>
          <a:off x="1104900" y="2870639"/>
          <a:ext cx="9287692" cy="792353"/>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from random import *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fr-FR" altLang="zh-CN" sz="2000" b="0" kern="100" dirty="0">
                          <a:solidFill>
                            <a:schemeClr val="tx2"/>
                          </a:solidFill>
                          <a:latin typeface="Consolas" panose="020B0609020204030204" pitchFamily="49" charset="0"/>
                          <a:ea typeface="+mn-ea"/>
                          <a:cs typeface="Times New Roman" panose="02020603050405020304" pitchFamily="18" charset="0"/>
                        </a:rPr>
                        <a:t>random</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模块所有函数</a:t>
                      </a:r>
                    </a:p>
                    <a:p>
                      <a:pPr marL="0" lvl="1" algn="just" defTabSz="914400" rtl="0" eaLnBrk="1" latinLnBrk="0" hangingPunct="1">
                        <a:lnSpc>
                          <a:spcPct val="120000"/>
                        </a:lnSpc>
                      </a:pPr>
                      <a:r>
                        <a:rPr lang="fr-FR" altLang="zh-CN" sz="2000" b="0" kern="100" dirty="0">
                          <a:solidFill>
                            <a:schemeClr val="tx2"/>
                          </a:solidFill>
                          <a:latin typeface="Consolas" panose="020B0609020204030204" pitchFamily="49" charset="0"/>
                          <a:ea typeface="+mn-ea"/>
                          <a:cs typeface="Times New Roman" panose="02020603050405020304" pitchFamily="18" charset="0"/>
                        </a:rPr>
                        <a:t>randrange(1,10,2)         #</a:t>
                      </a:r>
                      <a:r>
                        <a:rPr lang="zh-CN" altLang="en-US" sz="2000" b="0" kern="100" dirty="0">
                          <a:solidFill>
                            <a:schemeClr val="tx2"/>
                          </a:solidFill>
                          <a:latin typeface="Consolas" panose="020B0609020204030204" pitchFamily="49" charset="0"/>
                          <a:ea typeface="+mn-ea"/>
                          <a:cs typeface="Times New Roman" panose="02020603050405020304" pitchFamily="18" charset="0"/>
                        </a:rPr>
                        <a:t>返回</a:t>
                      </a:r>
                      <a:r>
                        <a:rPr lang="en-US" altLang="zh-CN" sz="2000" b="0" kern="100" dirty="0">
                          <a:solidFill>
                            <a:schemeClr val="tx2"/>
                          </a:solidFill>
                          <a:latin typeface="Consolas" panose="020B0609020204030204" pitchFamily="49" charset="0"/>
                          <a:ea typeface="+mn-ea"/>
                          <a:cs typeface="Times New Roman" panose="02020603050405020304" pitchFamily="18" charset="0"/>
                        </a:rPr>
                        <a:t>[1,9]</a:t>
                      </a:r>
                      <a:r>
                        <a:rPr lang="zh-CN" altLang="en-US" sz="2000" b="0" kern="100" dirty="0">
                          <a:solidFill>
                            <a:schemeClr val="tx2"/>
                          </a:solidFill>
                          <a:latin typeface="Consolas" panose="020B0609020204030204" pitchFamily="49" charset="0"/>
                          <a:ea typeface="+mn-ea"/>
                          <a:cs typeface="Times New Roman" panose="02020603050405020304" pitchFamily="18" charset="0"/>
                        </a:rPr>
                        <a:t>范围内以</a:t>
                      </a:r>
                      <a:r>
                        <a:rPr lang="en-US" altLang="zh-CN" sz="2000" b="0" kern="100" dirty="0">
                          <a:solidFill>
                            <a:schemeClr val="tx2"/>
                          </a:solidFill>
                          <a:latin typeface="Consolas" panose="020B0609020204030204" pitchFamily="49" charset="0"/>
                          <a:ea typeface="+mn-ea"/>
                          <a:cs typeface="Times New Roman" panose="02020603050405020304" pitchFamily="18" charset="0"/>
                        </a:rPr>
                        <a:t>2</a:t>
                      </a:r>
                      <a:r>
                        <a:rPr lang="zh-CN" altLang="en-US" sz="2000" b="0" kern="100" dirty="0">
                          <a:solidFill>
                            <a:schemeClr val="tx2"/>
                          </a:solidFill>
                          <a:latin typeface="Consolas" panose="020B0609020204030204" pitchFamily="49" charset="0"/>
                          <a:ea typeface="+mn-ea"/>
                          <a:cs typeface="Times New Roman" panose="02020603050405020304" pitchFamily="18" charset="0"/>
                        </a:rPr>
                        <a:t>为步长的随机整数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619953635"/>
              </p:ext>
            </p:extLst>
          </p:nvPr>
        </p:nvGraphicFramePr>
        <p:xfrm>
          <a:off x="1104900" y="4229100"/>
          <a:ext cx="9287692" cy="538844"/>
        </p:xfrm>
        <a:graphic>
          <a:graphicData uri="http://schemas.openxmlformats.org/drawingml/2006/table">
            <a:tbl>
              <a:tblPr firstRow="1" bandRow="1">
                <a:tableStyleId>{5C22544A-7EE6-4342-B048-85BDC9FD1C3A}</a:tableStyleId>
              </a:tblPr>
              <a:tblGrid>
                <a:gridCol w="928769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randint</a:t>
                      </a:r>
                      <a:r>
                        <a:rPr lang="en-US" altLang="zh-CN" sz="2000" b="0" kern="100" dirty="0">
                          <a:solidFill>
                            <a:schemeClr val="tx2"/>
                          </a:solidFill>
                          <a:latin typeface="Consolas" panose="020B0609020204030204" pitchFamily="49" charset="0"/>
                          <a:ea typeface="+mn-ea"/>
                          <a:cs typeface="Times New Roman" panose="02020603050405020304" pitchFamily="18" charset="0"/>
                        </a:rPr>
                        <a:t>(1, 10)            #</a:t>
                      </a:r>
                      <a:r>
                        <a:rPr lang="zh-CN" altLang="en-US" sz="2000" b="0" kern="100" dirty="0">
                          <a:solidFill>
                            <a:schemeClr val="tx2"/>
                          </a:solidFill>
                          <a:latin typeface="Consolas" panose="020B0609020204030204" pitchFamily="49" charset="0"/>
                          <a:ea typeface="+mn-ea"/>
                          <a:cs typeface="Times New Roman" panose="02020603050405020304" pitchFamily="18" charset="0"/>
                        </a:rPr>
                        <a:t>返回</a:t>
                      </a:r>
                      <a:r>
                        <a:rPr lang="en-US" altLang="zh-CN" sz="2000" b="0" kern="100" dirty="0">
                          <a:solidFill>
                            <a:schemeClr val="tx2"/>
                          </a:solidFill>
                          <a:latin typeface="Consolas" panose="020B0609020204030204" pitchFamily="49" charset="0"/>
                          <a:ea typeface="+mn-ea"/>
                          <a:cs typeface="Times New Roman" panose="02020603050405020304" pitchFamily="18" charset="0"/>
                        </a:rPr>
                        <a:t>[1, 9]</a:t>
                      </a:r>
                      <a:r>
                        <a:rPr lang="zh-CN" altLang="en-US" sz="2000" b="0" kern="100" dirty="0">
                          <a:solidFill>
                            <a:schemeClr val="tx2"/>
                          </a:solidFill>
                          <a:latin typeface="Consolas" panose="020B0609020204030204" pitchFamily="49" charset="0"/>
                          <a:ea typeface="+mn-ea"/>
                          <a:cs typeface="Times New Roman" panose="02020603050405020304" pitchFamily="18" charset="0"/>
                        </a:rPr>
                        <a:t>范围内的随机整数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338665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850872074"/>
              </p:ext>
            </p:extLst>
          </p:nvPr>
        </p:nvGraphicFramePr>
        <p:xfrm>
          <a:off x="1104900" y="1988133"/>
          <a:ext cx="10186556" cy="4869867"/>
        </p:xfrm>
        <a:graphic>
          <a:graphicData uri="http://schemas.openxmlformats.org/drawingml/2006/table">
            <a:tbl>
              <a:tblPr firstRow="1" bandRow="1">
                <a:tableStyleId>{5C22544A-7EE6-4342-B048-85BDC9FD1C3A}</a:tableStyleId>
              </a:tblPr>
              <a:tblGrid>
                <a:gridCol w="1680430">
                  <a:extLst>
                    <a:ext uri="{9D8B030D-6E8A-4147-A177-3AD203B41FA5}">
                      <a16:colId xmlns:a16="http://schemas.microsoft.com/office/drawing/2014/main" val="3184177451"/>
                    </a:ext>
                  </a:extLst>
                </a:gridCol>
                <a:gridCol w="2347905">
                  <a:extLst>
                    <a:ext uri="{9D8B030D-6E8A-4147-A177-3AD203B41FA5}">
                      <a16:colId xmlns:a16="http://schemas.microsoft.com/office/drawing/2014/main" val="942967634"/>
                    </a:ext>
                  </a:extLst>
                </a:gridCol>
                <a:gridCol w="6158221">
                  <a:extLst>
                    <a:ext uri="{9D8B030D-6E8A-4147-A177-3AD203B41FA5}">
                      <a16:colId xmlns:a16="http://schemas.microsoft.com/office/drawing/2014/main" val="906984589"/>
                    </a:ext>
                  </a:extLst>
                </a:gridCol>
              </a:tblGrid>
              <a:tr h="395880">
                <a:tc>
                  <a:txBody>
                    <a:bodyPr/>
                    <a:lstStyle/>
                    <a:p>
                      <a:pPr algn="ctr">
                        <a:lnSpc>
                          <a:spcPts val="1900"/>
                        </a:lnSpc>
                        <a:spcAft>
                          <a:spcPts val="0"/>
                        </a:spcAft>
                      </a:pPr>
                      <a:r>
                        <a:rPr lang="zh-CN" sz="1600" kern="100" dirty="0">
                          <a:effectLst/>
                          <a:latin typeface="+mn-lt"/>
                          <a:ea typeface="宋体" panose="02010600030101010101" pitchFamily="2" charset="-122"/>
                          <a:cs typeface="Times New Roman" panose="02020603050405020304" pitchFamily="18" charset="0"/>
                        </a:rPr>
                        <a:t>索引</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latin typeface="+mn-lt"/>
                          <a:ea typeface="宋体" panose="02010600030101010101" pitchFamily="2" charset="-122"/>
                          <a:cs typeface="Times New Roman" panose="02020603050405020304" pitchFamily="18" charset="0"/>
                        </a:rPr>
                        <a:t>字段</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latin typeface="+mn-lt"/>
                          <a:ea typeface="宋体" panose="02010600030101010101" pitchFamily="2" charset="-122"/>
                          <a:cs typeface="Times New Roman" panose="02020603050405020304" pitchFamily="18" charset="0"/>
                        </a:rPr>
                        <a:t>值</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19592229"/>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0</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tm_year</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latin typeface="+mn-lt"/>
                          <a:ea typeface="宋体" panose="02010600030101010101" pitchFamily="2" charset="-122"/>
                          <a:cs typeface="Times New Roman" panose="02020603050405020304" pitchFamily="18" charset="0"/>
                        </a:rPr>
                        <a:t>（例如，</a:t>
                      </a:r>
                      <a:r>
                        <a:rPr lang="en-US" sz="1600" kern="100">
                          <a:effectLst/>
                          <a:latin typeface="+mn-lt"/>
                          <a:ea typeface="宋体" panose="02010600030101010101" pitchFamily="2" charset="-122"/>
                          <a:cs typeface="Times New Roman" panose="02020603050405020304" pitchFamily="18" charset="0"/>
                        </a:rPr>
                        <a:t>1993</a:t>
                      </a:r>
                      <a:r>
                        <a:rPr lang="zh-CN" sz="1600" kern="100">
                          <a:effectLst/>
                          <a:latin typeface="+mn-lt"/>
                          <a:ea typeface="宋体" panose="02010600030101010101" pitchFamily="2" charset="-122"/>
                          <a:cs typeface="Times New Roman" panose="02020603050405020304" pitchFamily="18" charset="0"/>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4876798"/>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1</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tm_mon</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range[1,12]</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6374723"/>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2</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tm_mday</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dirty="0">
                          <a:effectLst/>
                          <a:latin typeface="+mn-lt"/>
                          <a:ea typeface="宋体" panose="02010600030101010101" pitchFamily="2" charset="-122"/>
                          <a:cs typeface="Times New Roman" panose="02020603050405020304" pitchFamily="18" charset="0"/>
                        </a:rPr>
                        <a:t>range[1,31]</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04554394"/>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3</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tm_hour</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range[0,23]</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0528409"/>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4</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tm_min</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range[0,59]</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54301323"/>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5</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tm_sec</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dirty="0">
                          <a:effectLst/>
                          <a:latin typeface="+mn-lt"/>
                          <a:ea typeface="宋体" panose="02010600030101010101" pitchFamily="2" charset="-122"/>
                          <a:cs typeface="Times New Roman" panose="02020603050405020304" pitchFamily="18" charset="0"/>
                        </a:rPr>
                        <a:t>range[0,61]</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6828655"/>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6</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tm_wday</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range[0,6]</a:t>
                      </a:r>
                      <a:r>
                        <a:rPr lang="zh-CN" sz="1600" kern="100">
                          <a:effectLst/>
                          <a:latin typeface="+mn-lt"/>
                          <a:ea typeface="宋体" panose="02010600030101010101" pitchFamily="2" charset="-122"/>
                          <a:cs typeface="Times New Roman" panose="02020603050405020304" pitchFamily="18" charset="0"/>
                        </a:rPr>
                        <a:t>，周一为</a:t>
                      </a:r>
                      <a:r>
                        <a:rPr lang="en-US" sz="1600" kern="100">
                          <a:effectLst/>
                          <a:latin typeface="+mn-lt"/>
                          <a:ea typeface="宋体" panose="02010600030101010101" pitchFamily="2" charset="-122"/>
                          <a:cs typeface="Times New Roman" panose="02020603050405020304" pitchFamily="18" charset="0"/>
                        </a:rPr>
                        <a:t>0</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8943844"/>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7</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tm_yday</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range[1,366]</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9509850"/>
                  </a:ext>
                </a:extLst>
              </a:tr>
              <a:tr h="515187">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8</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tm_isdst</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0</a:t>
                      </a:r>
                      <a:r>
                        <a:rPr lang="zh-CN" sz="1600" kern="100">
                          <a:effectLst/>
                          <a:latin typeface="+mn-lt"/>
                          <a:ea typeface="宋体" panose="02010600030101010101" pitchFamily="2" charset="-122"/>
                          <a:cs typeface="Times New Roman" panose="02020603050405020304" pitchFamily="18" charset="0"/>
                        </a:rPr>
                        <a:t>，</a:t>
                      </a:r>
                      <a:r>
                        <a:rPr lang="en-US" sz="1600" kern="100">
                          <a:effectLst/>
                          <a:latin typeface="+mn-lt"/>
                          <a:ea typeface="宋体" panose="02010600030101010101" pitchFamily="2" charset="-122"/>
                          <a:cs typeface="Times New Roman" panose="02020603050405020304" pitchFamily="18" charset="0"/>
                        </a:rPr>
                        <a:t>1</a:t>
                      </a:r>
                      <a:r>
                        <a:rPr lang="zh-CN" sz="1600" kern="100">
                          <a:effectLst/>
                          <a:latin typeface="+mn-lt"/>
                          <a:ea typeface="宋体" panose="02010600030101010101" pitchFamily="2" charset="-122"/>
                          <a:cs typeface="Times New Roman" panose="02020603050405020304" pitchFamily="18" charset="0"/>
                        </a:rPr>
                        <a:t>或</a:t>
                      </a:r>
                      <a:r>
                        <a:rPr lang="en-US" sz="1600" kern="100">
                          <a:effectLst/>
                          <a:latin typeface="+mn-lt"/>
                          <a:ea typeface="宋体" panose="02010600030101010101" pitchFamily="2" charset="-122"/>
                          <a:cs typeface="Times New Roman" panose="02020603050405020304" pitchFamily="18" charset="0"/>
                        </a:rPr>
                        <a:t>-1</a:t>
                      </a:r>
                      <a:r>
                        <a:rPr lang="zh-CN" sz="1600" kern="100">
                          <a:effectLst/>
                          <a:latin typeface="+mn-lt"/>
                          <a:ea typeface="宋体" panose="02010600030101010101" pitchFamily="2" charset="-122"/>
                          <a:cs typeface="Times New Roman" panose="02020603050405020304" pitchFamily="18" charset="0"/>
                        </a:rPr>
                        <a:t>，夏令时生效时为</a:t>
                      </a:r>
                      <a:r>
                        <a:rPr lang="en-US" sz="1600" kern="100">
                          <a:effectLst/>
                          <a:latin typeface="+mn-lt"/>
                          <a:ea typeface="宋体" panose="02010600030101010101" pitchFamily="2" charset="-122"/>
                          <a:cs typeface="Times New Roman" panose="02020603050405020304" pitchFamily="18" charset="0"/>
                        </a:rPr>
                        <a:t>1</a:t>
                      </a:r>
                      <a:r>
                        <a:rPr lang="zh-CN" sz="1600" kern="100">
                          <a:effectLst/>
                          <a:latin typeface="+mn-lt"/>
                          <a:ea typeface="宋体" panose="02010600030101010101" pitchFamily="2" charset="-122"/>
                          <a:cs typeface="Times New Roman" panose="02020603050405020304" pitchFamily="18" charset="0"/>
                        </a:rPr>
                        <a:t>，不生效时为</a:t>
                      </a:r>
                      <a:r>
                        <a:rPr lang="en-US" sz="1600" kern="100">
                          <a:effectLst/>
                          <a:latin typeface="+mn-lt"/>
                          <a:ea typeface="宋体" panose="02010600030101010101" pitchFamily="2" charset="-122"/>
                          <a:cs typeface="Times New Roman" panose="02020603050405020304" pitchFamily="18" charset="0"/>
                        </a:rPr>
                        <a:t>0</a:t>
                      </a:r>
                      <a:r>
                        <a:rPr lang="zh-CN" sz="1600" kern="100">
                          <a:effectLst/>
                          <a:latin typeface="+mn-lt"/>
                          <a:ea typeface="宋体" panose="02010600030101010101" pitchFamily="2" charset="-122"/>
                          <a:cs typeface="Times New Roman" panose="02020603050405020304" pitchFamily="18" charset="0"/>
                        </a:rPr>
                        <a:t>，未知为</a:t>
                      </a:r>
                      <a:r>
                        <a:rPr lang="en-US" sz="1600" kern="100">
                          <a:effectLst/>
                          <a:latin typeface="+mn-lt"/>
                          <a:ea typeface="宋体" panose="02010600030101010101" pitchFamily="2" charset="-122"/>
                          <a:cs typeface="Times New Roman" panose="02020603050405020304" pitchFamily="18" charset="0"/>
                        </a:rPr>
                        <a:t>-1</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62323691"/>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N/A</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tm_zone</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a:effectLst/>
                          <a:latin typeface="+mn-lt"/>
                          <a:ea typeface="宋体" panose="02010600030101010101" pitchFamily="2" charset="-122"/>
                          <a:cs typeface="Times New Roman" panose="02020603050405020304" pitchFamily="18" charset="0"/>
                        </a:rPr>
                        <a:t>时区名称的缩写</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74849"/>
                  </a:ext>
                </a:extLst>
              </a:tr>
              <a:tr h="395880">
                <a:tc>
                  <a:txBody>
                    <a:bodyPr/>
                    <a:lstStyle/>
                    <a:p>
                      <a:pPr algn="ctr">
                        <a:lnSpc>
                          <a:spcPts val="1900"/>
                        </a:lnSpc>
                        <a:spcAft>
                          <a:spcPts val="0"/>
                        </a:spcAft>
                      </a:pPr>
                      <a:r>
                        <a:rPr lang="en-US" sz="1600" kern="100">
                          <a:effectLst/>
                          <a:latin typeface="+mn-lt"/>
                          <a:ea typeface="宋体" panose="02010600030101010101" pitchFamily="2" charset="-122"/>
                          <a:cs typeface="Times New Roman" panose="02020603050405020304" pitchFamily="18" charset="0"/>
                        </a:rPr>
                        <a:t>N/A</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en-US" sz="1600" b="1" kern="100" dirty="0" err="1">
                          <a:effectLst/>
                          <a:latin typeface="+mn-lt"/>
                          <a:ea typeface="宋体" panose="02010600030101010101" pitchFamily="2" charset="-122"/>
                          <a:cs typeface="Times New Roman" panose="02020603050405020304" pitchFamily="18" charset="0"/>
                        </a:rPr>
                        <a:t>tm_gmtoff</a:t>
                      </a:r>
                      <a:endParaRPr lang="zh-CN" sz="2000" b="1"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900"/>
                        </a:lnSpc>
                        <a:spcAft>
                          <a:spcPts val="0"/>
                        </a:spcAft>
                      </a:pPr>
                      <a:r>
                        <a:rPr lang="zh-CN" sz="1600" kern="100" dirty="0">
                          <a:effectLst/>
                          <a:latin typeface="+mn-lt"/>
                          <a:ea typeface="宋体" panose="02010600030101010101" pitchFamily="2" charset="-122"/>
                          <a:cs typeface="Times New Roman" panose="02020603050405020304" pitchFamily="18" charset="0"/>
                        </a:rPr>
                        <a:t>以秒为单位的协调世界时向东偏离</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5909856"/>
                  </a:ext>
                </a:extLst>
              </a:tr>
            </a:tbl>
          </a:graphicData>
        </a:graphic>
      </p:graphicFrame>
      <p:sp>
        <p:nvSpPr>
          <p:cNvPr id="6" name="文本框 5"/>
          <p:cNvSpPr txBox="1"/>
          <p:nvPr/>
        </p:nvSpPr>
        <p:spPr>
          <a:xfrm>
            <a:off x="3879273" y="1526468"/>
            <a:ext cx="6179127" cy="461665"/>
          </a:xfrm>
          <a:prstGeom prst="rect">
            <a:avLst/>
          </a:prstGeom>
          <a:noFill/>
        </p:spPr>
        <p:txBody>
          <a:bodyPr wrap="square" rtlCol="0">
            <a:spAutoFit/>
          </a:bodyPr>
          <a:lstStyle/>
          <a:p>
            <a:r>
              <a:rPr lang="zh-CN" altLang="en-US" sz="2400" dirty="0"/>
              <a:t>表</a:t>
            </a:r>
            <a:r>
              <a:rPr lang="en-US" altLang="zh-CN" sz="2400" dirty="0"/>
              <a:t>6-1 </a:t>
            </a:r>
            <a:r>
              <a:rPr lang="en-US" altLang="zh-CN" sz="2400" dirty="0" err="1"/>
              <a:t>struct_time</a:t>
            </a:r>
            <a:r>
              <a:rPr lang="zh-CN" altLang="en-US" sz="2400" dirty="0"/>
              <a:t>对象字段</a:t>
            </a:r>
          </a:p>
        </p:txBody>
      </p:sp>
    </p:spTree>
    <p:extLst>
      <p:ext uri="{BB962C8B-B14F-4D97-AF65-F5344CB8AC3E}">
        <p14:creationId xmlns:p14="http://schemas.microsoft.com/office/powerpoint/2010/main" val="17701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random</a:t>
            </a:r>
            <a:r>
              <a:rPr lang="zh-CN" altLang="en-US" dirty="0"/>
              <a:t>模块：常用函数</a:t>
            </a:r>
            <a:endParaRPr lang="en-US" dirty="0"/>
          </a:p>
        </p:txBody>
      </p:sp>
      <p:sp>
        <p:nvSpPr>
          <p:cNvPr id="14" name="Content Placeholder 13"/>
          <p:cNvSpPr>
            <a:spLocks noGrp="1"/>
          </p:cNvSpPr>
          <p:nvPr>
            <p:ph idx="1"/>
          </p:nvPr>
        </p:nvSpPr>
        <p:spPr>
          <a:xfrm>
            <a:off x="1104900" y="1600200"/>
            <a:ext cx="9982200" cy="5257800"/>
          </a:xfrm>
        </p:spPr>
        <p:txBody>
          <a:bodyPr>
            <a:normAutofit lnSpcReduction="10000"/>
          </a:bodyPr>
          <a:lstStyle/>
          <a:p>
            <a:pPr>
              <a:lnSpc>
                <a:spcPct val="100000"/>
              </a:lnSpc>
            </a:pPr>
            <a:r>
              <a:rPr lang="zh-CN" altLang="en-US" sz="2400" b="1" dirty="0">
                <a:latin typeface="Calibri" panose="020F0502020204030204" pitchFamily="34" charset="0"/>
                <a:ea typeface="宋体" panose="02010600030101010101" pitchFamily="2" charset="-122"/>
                <a:cs typeface="Calibri" panose="020F0502020204030204" pitchFamily="34" charset="0"/>
              </a:rPr>
              <a:t>③序列用函数</a:t>
            </a:r>
            <a:r>
              <a:rPr lang="zh-CN" altLang="en-US" sz="2400" dirty="0">
                <a:latin typeface="Calibri" panose="020F0502020204030204" pitchFamily="34" charset="0"/>
                <a:ea typeface="宋体" panose="02010600030101010101" pitchFamily="2" charset="-122"/>
                <a:cs typeface="Calibri" panose="020F0502020204030204" pitchFamily="34" charset="0"/>
              </a:rPr>
              <a:t>：包括提供随机元素的统一选择函数、用于生成列表的随机排列的函数以及用于随机抽样且不改变原列表的函数。</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r>
              <a:rPr lang="zh-CN" altLang="en-US" sz="2400" dirty="0">
                <a:latin typeface="Calibri" panose="020F0502020204030204" pitchFamily="34" charset="0"/>
                <a:ea typeface="宋体" panose="02010600030101010101" pitchFamily="2" charset="-122"/>
                <a:cs typeface="Calibri" panose="020F0502020204030204" pitchFamily="34" charset="0"/>
              </a:rPr>
              <a:t>示例：</a:t>
            </a: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7</a:t>
            </a:r>
          </a:p>
          <a:p>
            <a:pPr lvl="1">
              <a:lnSpc>
                <a:spcPct val="100000"/>
              </a:lnSpc>
            </a:pPr>
            <a:endParaRPr lang="en-US" altLang="zh-CN" sz="24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4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[9, 9, 4]</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[4, 1, 3]</a:t>
            </a:r>
          </a:p>
          <a:p>
            <a:pPr>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799277018"/>
              </p:ext>
            </p:extLst>
          </p:nvPr>
        </p:nvGraphicFramePr>
        <p:xfrm>
          <a:off x="1104900" y="2987296"/>
          <a:ext cx="9980682" cy="792353"/>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random import *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random</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模块所有函数</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choice(range(1,10))       #</a:t>
                      </a:r>
                      <a:r>
                        <a:rPr lang="zh-CN" altLang="en-US" sz="2000" b="0" kern="100" dirty="0">
                          <a:solidFill>
                            <a:schemeClr val="tx2"/>
                          </a:solidFill>
                          <a:latin typeface="Consolas" panose="020B0609020204030204" pitchFamily="49" charset="0"/>
                          <a:ea typeface="+mn-ea"/>
                          <a:cs typeface="Times New Roman" panose="02020603050405020304" pitchFamily="18" charset="0"/>
                        </a:rPr>
                        <a:t>返回</a:t>
                      </a:r>
                      <a:r>
                        <a:rPr lang="en-US" altLang="zh-CN" sz="2000" b="0" kern="100" dirty="0">
                          <a:solidFill>
                            <a:schemeClr val="tx2"/>
                          </a:solidFill>
                          <a:latin typeface="Consolas" panose="020B0609020204030204" pitchFamily="49" charset="0"/>
                          <a:ea typeface="+mn-ea"/>
                          <a:cs typeface="Times New Roman" panose="02020603050405020304" pitchFamily="18" charset="0"/>
                        </a:rPr>
                        <a:t>range(1,10)</a:t>
                      </a:r>
                      <a:r>
                        <a:rPr lang="zh-CN" altLang="en-US" sz="2000" b="0" kern="100" dirty="0">
                          <a:solidFill>
                            <a:schemeClr val="tx2"/>
                          </a:solidFill>
                          <a:latin typeface="Consolas" panose="020B0609020204030204" pitchFamily="49" charset="0"/>
                          <a:ea typeface="+mn-ea"/>
                          <a:cs typeface="Times New Roman" panose="02020603050405020304" pitchFamily="18" charset="0"/>
                        </a:rPr>
                        <a:t>之间的随机元素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41345256"/>
              </p:ext>
            </p:extLst>
          </p:nvPr>
        </p:nvGraphicFramePr>
        <p:xfrm>
          <a:off x="1104900" y="4383804"/>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choices(range(1,10),k=3)      #</a:t>
                      </a:r>
                      <a:r>
                        <a:rPr lang="zh-CN" altLang="en-US" sz="2000" b="0" kern="100" dirty="0">
                          <a:solidFill>
                            <a:schemeClr val="tx2"/>
                          </a:solidFill>
                          <a:latin typeface="Consolas" panose="020B0609020204030204" pitchFamily="49" charset="0"/>
                          <a:ea typeface="+mn-ea"/>
                          <a:cs typeface="Times New Roman" panose="02020603050405020304" pitchFamily="18" charset="0"/>
                        </a:rPr>
                        <a:t>返回</a:t>
                      </a:r>
                      <a:r>
                        <a:rPr lang="en-US" altLang="zh-CN" sz="2000" b="0" kern="100" dirty="0">
                          <a:solidFill>
                            <a:schemeClr val="tx2"/>
                          </a:solidFill>
                          <a:latin typeface="Consolas" panose="020B0609020204030204" pitchFamily="49" charset="0"/>
                          <a:ea typeface="+mn-ea"/>
                          <a:cs typeface="Times New Roman" panose="02020603050405020304" pitchFamily="18" charset="0"/>
                        </a:rPr>
                        <a:t>range(1,10)</a:t>
                      </a:r>
                      <a:r>
                        <a:rPr lang="zh-CN" altLang="en-US" sz="2000" b="0" kern="100" dirty="0">
                          <a:solidFill>
                            <a:schemeClr val="tx2"/>
                          </a:solidFill>
                          <a:latin typeface="Consolas" panose="020B0609020204030204" pitchFamily="49" charset="0"/>
                          <a:ea typeface="+mn-ea"/>
                          <a:cs typeface="Times New Roman" panose="02020603050405020304" pitchFamily="18" charset="0"/>
                        </a:rPr>
                        <a:t>之间</a:t>
                      </a:r>
                      <a:r>
                        <a:rPr lang="en-US" altLang="zh-CN" sz="2000" b="0" kern="100" dirty="0">
                          <a:solidFill>
                            <a:schemeClr val="tx2"/>
                          </a:solidFill>
                          <a:latin typeface="Consolas" panose="020B0609020204030204" pitchFamily="49" charset="0"/>
                          <a:ea typeface="+mn-ea"/>
                          <a:cs typeface="Times New Roman" panose="02020603050405020304" pitchFamily="18" charset="0"/>
                        </a:rPr>
                        <a:t>3</a:t>
                      </a:r>
                      <a:r>
                        <a:rPr lang="zh-CN" altLang="en-US" sz="2000" b="0" kern="100" dirty="0">
                          <a:solidFill>
                            <a:schemeClr val="tx2"/>
                          </a:solidFill>
                          <a:latin typeface="Consolas" panose="020B0609020204030204" pitchFamily="49" charset="0"/>
                          <a:ea typeface="+mn-ea"/>
                          <a:cs typeface="Times New Roman" panose="02020603050405020304" pitchFamily="18" charset="0"/>
                        </a:rPr>
                        <a:t>个随机元素的新列表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43945496"/>
              </p:ext>
            </p:extLst>
          </p:nvPr>
        </p:nvGraphicFramePr>
        <p:xfrm>
          <a:off x="1104900" y="5526803"/>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a:lnSpc>
                          <a:spcPct val="120000"/>
                        </a:lnSpc>
                      </a:pPr>
                      <a:r>
                        <a:rPr lang="en-US" altLang="zh-CN" sz="2000" b="0" kern="100" dirty="0">
                          <a:solidFill>
                            <a:schemeClr val="tx2"/>
                          </a:solidFill>
                          <a:latin typeface="+mn-ea"/>
                          <a:cs typeface="Times New Roman" panose="02020603050405020304" pitchFamily="18" charset="0"/>
                        </a:rPr>
                        <a:t> </a:t>
                      </a:r>
                      <a:r>
                        <a:rPr lang="en-US" altLang="zh-CN" sz="2000" b="0" kern="100" dirty="0">
                          <a:solidFill>
                            <a:schemeClr val="tx2"/>
                          </a:solidFill>
                          <a:latin typeface="Consolas" panose="020B0609020204030204" pitchFamily="49" charset="0"/>
                          <a:ea typeface="+mn-ea"/>
                          <a:cs typeface="Times New Roman" panose="02020603050405020304" pitchFamily="18" charset="0"/>
                        </a:rPr>
                        <a:t>sample(range(1,10),3)    #</a:t>
                      </a:r>
                      <a:r>
                        <a:rPr lang="zh-CN" altLang="en-US" sz="2000" b="0" kern="100" dirty="0">
                          <a:solidFill>
                            <a:schemeClr val="tx2"/>
                          </a:solidFill>
                          <a:latin typeface="Consolas" panose="020B0609020204030204" pitchFamily="49" charset="0"/>
                          <a:ea typeface="+mn-ea"/>
                          <a:cs typeface="Times New Roman" panose="02020603050405020304" pitchFamily="18" charset="0"/>
                        </a:rPr>
                        <a:t>返回</a:t>
                      </a:r>
                      <a:r>
                        <a:rPr lang="en-US" altLang="zh-CN" sz="2000" b="0" kern="100" dirty="0">
                          <a:solidFill>
                            <a:schemeClr val="tx2"/>
                          </a:solidFill>
                          <a:latin typeface="Consolas" panose="020B0609020204030204" pitchFamily="49" charset="0"/>
                          <a:ea typeface="+mn-ea"/>
                          <a:cs typeface="Times New Roman" panose="02020603050405020304" pitchFamily="18" charset="0"/>
                        </a:rPr>
                        <a:t>range(1,10)</a:t>
                      </a:r>
                      <a:r>
                        <a:rPr lang="zh-CN" altLang="en-US" sz="2000" b="0" kern="100" dirty="0">
                          <a:solidFill>
                            <a:schemeClr val="tx2"/>
                          </a:solidFill>
                          <a:latin typeface="Consolas" panose="020B0609020204030204" pitchFamily="49" charset="0"/>
                          <a:ea typeface="+mn-ea"/>
                          <a:cs typeface="Times New Roman" panose="02020603050405020304" pitchFamily="18" charset="0"/>
                        </a:rPr>
                        <a:t>之间的无重复抽样</a:t>
                      </a:r>
                      <a:r>
                        <a:rPr lang="en-US" altLang="zh-CN" sz="2000" b="0" kern="100" dirty="0">
                          <a:solidFill>
                            <a:schemeClr val="tx2"/>
                          </a:solidFill>
                          <a:latin typeface="Consolas" panose="020B0609020204030204" pitchFamily="49" charset="0"/>
                          <a:ea typeface="+mn-ea"/>
                          <a:cs typeface="Times New Roman" panose="02020603050405020304" pitchFamily="18" charset="0"/>
                        </a:rPr>
                        <a:t>3</a:t>
                      </a:r>
                      <a:r>
                        <a:rPr lang="zh-CN" altLang="en-US" sz="2000" b="0" kern="100" dirty="0">
                          <a:solidFill>
                            <a:schemeClr val="tx2"/>
                          </a:solidFill>
                          <a:latin typeface="Consolas" panose="020B0609020204030204" pitchFamily="49" charset="0"/>
                          <a:ea typeface="+mn-ea"/>
                          <a:cs typeface="Times New Roman" panose="02020603050405020304" pitchFamily="18" charset="0"/>
                        </a:rPr>
                        <a:t>个元素的新列表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9962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random</a:t>
            </a:r>
            <a:r>
              <a:rPr lang="zh-CN" altLang="en-US" dirty="0"/>
              <a:t>模块：常用函数</a:t>
            </a:r>
            <a:endParaRPr lang="en-US" dirty="0"/>
          </a:p>
        </p:txBody>
      </p:sp>
      <p:sp>
        <p:nvSpPr>
          <p:cNvPr id="14" name="Content Placeholder 13"/>
          <p:cNvSpPr>
            <a:spLocks noGrp="1"/>
          </p:cNvSpPr>
          <p:nvPr>
            <p:ph idx="1"/>
          </p:nvPr>
        </p:nvSpPr>
        <p:spPr>
          <a:xfrm>
            <a:off x="1104900" y="1600200"/>
            <a:ext cx="9982200" cy="5257800"/>
          </a:xfrm>
        </p:spPr>
        <p:txBody>
          <a:bodyPr>
            <a:normAutofit/>
          </a:bodyPr>
          <a:lstStyle/>
          <a:p>
            <a:pPr>
              <a:lnSpc>
                <a:spcPct val="100000"/>
              </a:lnSpc>
            </a:pPr>
            <a:r>
              <a:rPr lang="zh-CN" altLang="en-US" sz="2400" b="1" dirty="0">
                <a:latin typeface="Calibri" panose="020F0502020204030204" pitchFamily="34" charset="0"/>
                <a:ea typeface="宋体" panose="02010600030101010101" pitchFamily="2" charset="-122"/>
                <a:cs typeface="Calibri" panose="020F0502020204030204" pitchFamily="34" charset="0"/>
              </a:rPr>
              <a:t>③序列用函数</a:t>
            </a:r>
            <a:endParaRPr lang="en-US" altLang="zh-CN" sz="2400" b="1"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r>
              <a:rPr lang="zh-CN" altLang="en-US" sz="2400" dirty="0">
                <a:latin typeface="Calibri" panose="020F0502020204030204" pitchFamily="34" charset="0"/>
                <a:ea typeface="宋体" panose="02010600030101010101" pitchFamily="2" charset="-122"/>
                <a:cs typeface="Calibri" panose="020F0502020204030204" pitchFamily="34" charset="0"/>
              </a:rPr>
              <a:t>示例：</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[1, 2, 3, 4, 5]</a:t>
            </a: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0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[3, 5, 4, 1, 2]</a:t>
            </a:r>
          </a:p>
          <a:p>
            <a:pPr>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86415321"/>
              </p:ext>
            </p:extLst>
          </p:nvPr>
        </p:nvGraphicFramePr>
        <p:xfrm>
          <a:off x="1104900" y="2898004"/>
          <a:ext cx="9980682" cy="792353"/>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a:lnSpc>
                          <a:spcPct val="120000"/>
                        </a:lnSpc>
                      </a:pPr>
                      <a:r>
                        <a:rPr lang="en-US" altLang="zh-CN" sz="2000" b="0" kern="100" dirty="0">
                          <a:solidFill>
                            <a:schemeClr val="tx2"/>
                          </a:solidFill>
                          <a:latin typeface="+mn-ea"/>
                          <a:cs typeface="Times New Roman" panose="02020603050405020304" pitchFamily="18" charset="0"/>
                        </a:rPr>
                        <a:t> </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r>
                        <a:rPr lang="en-US" altLang="zh-CN" sz="2000" b="0" kern="100" dirty="0">
                          <a:solidFill>
                            <a:schemeClr val="tx2"/>
                          </a:solidFill>
                          <a:latin typeface="Consolas" panose="020B0609020204030204" pitchFamily="49" charset="0"/>
                          <a:ea typeface="+mn-ea"/>
                          <a:cs typeface="Times New Roman" panose="02020603050405020304" pitchFamily="18" charset="0"/>
                        </a:rPr>
                        <a:t> = [1,2,3,4,5]        #</a:t>
                      </a:r>
                      <a:r>
                        <a:rPr lang="zh-CN" altLang="en-US" sz="2000" b="0" kern="100" dirty="0">
                          <a:solidFill>
                            <a:schemeClr val="tx2"/>
                          </a:solidFill>
                          <a:latin typeface="Consolas" panose="020B0609020204030204" pitchFamily="49" charset="0"/>
                          <a:ea typeface="+mn-ea"/>
                          <a:cs typeface="Times New Roman" panose="02020603050405020304" pitchFamily="18" charset="0"/>
                        </a:rPr>
                        <a:t>定义一个列表</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p>
                      <a:pPr marL="0" lvl="1" algn="just">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79660306"/>
              </p:ext>
            </p:extLst>
          </p:nvPr>
        </p:nvGraphicFramePr>
        <p:xfrm>
          <a:off x="1104900" y="4466522"/>
          <a:ext cx="9980682" cy="792353"/>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shuffle(</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打乱</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print(</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输出打乱后的</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seq</a:t>
                      </a:r>
                      <a:endParaRPr lang="en-US" altLang="zh-CN" sz="2000" b="0" kern="100" dirty="0">
                        <a:solidFill>
                          <a:schemeClr val="tx2"/>
                        </a:solidFill>
                        <a:latin typeface="Consolas" panose="020B0609020204030204" pitchFamily="49"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02518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random</a:t>
            </a:r>
            <a:r>
              <a:rPr lang="zh-CN" altLang="en-US" dirty="0"/>
              <a:t>模块：常用函数</a:t>
            </a:r>
            <a:endParaRPr lang="en-US" dirty="0"/>
          </a:p>
        </p:txBody>
      </p:sp>
      <p:sp>
        <p:nvSpPr>
          <p:cNvPr id="14" name="Content Placeholder 13"/>
          <p:cNvSpPr>
            <a:spLocks noGrp="1"/>
          </p:cNvSpPr>
          <p:nvPr>
            <p:ph idx="1"/>
          </p:nvPr>
        </p:nvSpPr>
        <p:spPr>
          <a:xfrm>
            <a:off x="1104900" y="1600200"/>
            <a:ext cx="9982200" cy="5257800"/>
          </a:xfrm>
        </p:spPr>
        <p:txBody>
          <a:bodyPr>
            <a:normAutofit fontScale="92500" lnSpcReduction="20000"/>
          </a:bodyPr>
          <a:lstStyle/>
          <a:p>
            <a:pPr>
              <a:lnSpc>
                <a:spcPct val="100000"/>
              </a:lnSpc>
            </a:pPr>
            <a:r>
              <a:rPr lang="zh-CN" altLang="en-US" sz="2400" b="1" dirty="0">
                <a:latin typeface="Calibri" panose="020F0502020204030204" pitchFamily="34" charset="0"/>
                <a:ea typeface="宋体" panose="02010600030101010101" pitchFamily="2" charset="-122"/>
                <a:cs typeface="Calibri" panose="020F0502020204030204" pitchFamily="34" charset="0"/>
              </a:rPr>
              <a:t>④实值分布函数</a:t>
            </a:r>
            <a:r>
              <a:rPr lang="zh-CN" altLang="en-US" sz="2400" dirty="0">
                <a:latin typeface="Calibri" panose="020F0502020204030204" pitchFamily="34" charset="0"/>
                <a:ea typeface="宋体" panose="02010600030101010101" pitchFamily="2" charset="-122"/>
                <a:cs typeface="Calibri" panose="020F0502020204030204" pitchFamily="34" charset="0"/>
              </a:rPr>
              <a:t>：生成特定的实值分布，返回分布内的随机实数。</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r>
              <a:rPr lang="zh-CN" altLang="en-US" sz="2400" dirty="0">
                <a:latin typeface="Calibri" panose="020F0502020204030204" pitchFamily="34" charset="0"/>
                <a:ea typeface="宋体" panose="02010600030101010101" pitchFamily="2" charset="-122"/>
                <a:cs typeface="Calibri" panose="020F0502020204030204" pitchFamily="34" charset="0"/>
              </a:rPr>
              <a:t>示例：</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1">
              <a:lnSpc>
                <a:spcPct val="100000"/>
              </a:lnSpc>
            </a:pPr>
            <a:r>
              <a:rPr lang="en-US" altLang="zh-CN" sz="2200" dirty="0">
                <a:latin typeface="Consolas" panose="020B0609020204030204" pitchFamily="49" charset="0"/>
                <a:ea typeface="宋体" panose="02010600030101010101" pitchFamily="2" charset="-122"/>
                <a:cs typeface="Calibri" panose="020F0502020204030204" pitchFamily="34" charset="0"/>
              </a:rPr>
              <a:t>0.7657272075548429</a:t>
            </a:r>
          </a:p>
          <a:p>
            <a:pPr lvl="1">
              <a:lnSpc>
                <a:spcPct val="100000"/>
              </a:lnSpc>
            </a:pPr>
            <a:endParaRPr lang="en-US" altLang="zh-CN" sz="22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2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200" dirty="0">
                <a:latin typeface="Consolas" panose="020B0609020204030204" pitchFamily="49" charset="0"/>
                <a:ea typeface="宋体" panose="02010600030101010101" pitchFamily="2" charset="-122"/>
                <a:cs typeface="Calibri" panose="020F0502020204030204" pitchFamily="34" charset="0"/>
              </a:rPr>
              <a:t>2.1745669590691947</a:t>
            </a:r>
          </a:p>
          <a:p>
            <a:pPr lvl="1">
              <a:lnSpc>
                <a:spcPct val="100000"/>
              </a:lnSpc>
            </a:pPr>
            <a:endParaRPr lang="en-US" altLang="zh-CN" sz="22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2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200" dirty="0">
                <a:latin typeface="Consolas" panose="020B0609020204030204" pitchFamily="49" charset="0"/>
                <a:ea typeface="宋体" panose="02010600030101010101" pitchFamily="2" charset="-122"/>
                <a:cs typeface="Calibri" panose="020F0502020204030204" pitchFamily="34" charset="0"/>
              </a:rPr>
              <a:t>-0.5506009464471489</a:t>
            </a:r>
          </a:p>
          <a:p>
            <a:pPr lvl="1">
              <a:lnSpc>
                <a:spcPct val="100000"/>
              </a:lnSpc>
            </a:pPr>
            <a:endParaRPr lang="en-US" altLang="zh-CN" sz="22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endParaRPr lang="en-US" altLang="zh-CN" sz="2200" dirty="0">
              <a:latin typeface="Consolas" panose="020B0609020204030204" pitchFamily="49" charset="0"/>
              <a:ea typeface="宋体" panose="02010600030101010101" pitchFamily="2" charset="-122"/>
              <a:cs typeface="Calibri" panose="020F0502020204030204" pitchFamily="34" charset="0"/>
            </a:endParaRPr>
          </a:p>
          <a:p>
            <a:pPr lvl="1">
              <a:lnSpc>
                <a:spcPct val="100000"/>
              </a:lnSpc>
            </a:pPr>
            <a:r>
              <a:rPr lang="en-US" altLang="zh-CN" sz="2200" dirty="0">
                <a:latin typeface="Consolas" panose="020B0609020204030204" pitchFamily="49" charset="0"/>
                <a:ea typeface="宋体" panose="02010600030101010101" pitchFamily="2" charset="-122"/>
                <a:cs typeface="Calibri" panose="020F0502020204030204" pitchFamily="34" charset="0"/>
              </a:rPr>
              <a:t>0.7994256634811251</a:t>
            </a:r>
          </a:p>
          <a:p>
            <a:pPr>
              <a:lnSpc>
                <a:spcPct val="100000"/>
              </a:lnSpc>
            </a:pP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349868557"/>
              </p:ext>
            </p:extLst>
          </p:nvPr>
        </p:nvGraphicFramePr>
        <p:xfrm>
          <a:off x="1104900" y="2519619"/>
          <a:ext cx="9980682" cy="792353"/>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from random import *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random</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模块所有函数</a:t>
                      </a:r>
                    </a:p>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random()                   #</a:t>
                      </a:r>
                      <a:r>
                        <a:rPr lang="zh-CN" altLang="en-US" sz="2000" b="0" kern="100" dirty="0">
                          <a:solidFill>
                            <a:schemeClr val="tx2"/>
                          </a:solidFill>
                          <a:latin typeface="Consolas" panose="020B0609020204030204" pitchFamily="49" charset="0"/>
                          <a:ea typeface="+mn-ea"/>
                          <a:cs typeface="Times New Roman" panose="02020603050405020304" pitchFamily="18" charset="0"/>
                        </a:rPr>
                        <a:t>生成</a:t>
                      </a:r>
                      <a:r>
                        <a:rPr lang="en-US" altLang="zh-CN" sz="2000" b="0" kern="100" dirty="0">
                          <a:solidFill>
                            <a:schemeClr val="tx2"/>
                          </a:solidFill>
                          <a:latin typeface="Consolas" panose="020B0609020204030204" pitchFamily="49" charset="0"/>
                          <a:ea typeface="+mn-ea"/>
                          <a:cs typeface="Times New Roman" panose="02020603050405020304" pitchFamily="18" charset="0"/>
                        </a:rPr>
                        <a:t>[0.0,1.0)</a:t>
                      </a:r>
                      <a:r>
                        <a:rPr lang="zh-CN" altLang="en-US" sz="2000" b="0" kern="100" dirty="0">
                          <a:solidFill>
                            <a:schemeClr val="tx2"/>
                          </a:solidFill>
                          <a:latin typeface="Consolas" panose="020B0609020204030204" pitchFamily="49" charset="0"/>
                          <a:ea typeface="+mn-ea"/>
                          <a:cs typeface="Times New Roman" panose="02020603050405020304" pitchFamily="18" charset="0"/>
                        </a:rPr>
                        <a:t>内的随机浮点数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91894477"/>
              </p:ext>
            </p:extLst>
          </p:nvPr>
        </p:nvGraphicFramePr>
        <p:xfrm>
          <a:off x="1104900" y="3733295"/>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uniform(2.0,3.0)          #</a:t>
                      </a:r>
                      <a:r>
                        <a:rPr lang="zh-CN" altLang="en-US" sz="2000" b="0" kern="100" dirty="0">
                          <a:solidFill>
                            <a:schemeClr val="tx2"/>
                          </a:solidFill>
                          <a:latin typeface="Consolas" panose="020B0609020204030204" pitchFamily="49" charset="0"/>
                          <a:ea typeface="+mn-ea"/>
                          <a:cs typeface="Times New Roman" panose="02020603050405020304" pitchFamily="18" charset="0"/>
                        </a:rPr>
                        <a:t>生成</a:t>
                      </a:r>
                      <a:r>
                        <a:rPr lang="en-US" altLang="zh-CN" sz="2000" b="0" kern="100" dirty="0">
                          <a:solidFill>
                            <a:schemeClr val="tx2"/>
                          </a:solidFill>
                          <a:latin typeface="Consolas" panose="020B0609020204030204" pitchFamily="49" charset="0"/>
                          <a:ea typeface="+mn-ea"/>
                          <a:cs typeface="Times New Roman" panose="02020603050405020304" pitchFamily="18" charset="0"/>
                        </a:rPr>
                        <a:t>[2.0,3.0]</a:t>
                      </a:r>
                      <a:r>
                        <a:rPr lang="zh-CN" altLang="en-US" sz="2000" b="0" kern="100" dirty="0">
                          <a:solidFill>
                            <a:schemeClr val="tx2"/>
                          </a:solidFill>
                          <a:latin typeface="Consolas" panose="020B0609020204030204" pitchFamily="49" charset="0"/>
                          <a:ea typeface="+mn-ea"/>
                          <a:cs typeface="Times New Roman" panose="02020603050405020304" pitchFamily="18" charset="0"/>
                        </a:rPr>
                        <a:t>内的随机浮点数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91614609"/>
              </p:ext>
            </p:extLst>
          </p:nvPr>
        </p:nvGraphicFramePr>
        <p:xfrm>
          <a:off x="1104900" y="4699177"/>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triangular(-1,1)          #</a:t>
                      </a:r>
                      <a:r>
                        <a:rPr lang="zh-CN" altLang="en-US" sz="2000" b="0" kern="100" dirty="0">
                          <a:solidFill>
                            <a:schemeClr val="tx2"/>
                          </a:solidFill>
                          <a:latin typeface="Consolas" panose="020B0609020204030204" pitchFamily="49" charset="0"/>
                          <a:ea typeface="+mn-ea"/>
                          <a:cs typeface="Times New Roman" panose="02020603050405020304" pitchFamily="18" charset="0"/>
                        </a:rPr>
                        <a:t>生成</a:t>
                      </a:r>
                      <a:r>
                        <a:rPr lang="en-US" altLang="zh-CN" sz="2000" b="0" kern="100" dirty="0">
                          <a:solidFill>
                            <a:schemeClr val="tx2"/>
                          </a:solidFill>
                          <a:latin typeface="Consolas" panose="020B0609020204030204" pitchFamily="49" charset="0"/>
                          <a:ea typeface="+mn-ea"/>
                          <a:cs typeface="Times New Roman" panose="02020603050405020304" pitchFamily="18" charset="0"/>
                        </a:rPr>
                        <a:t>[-1,1]</a:t>
                      </a:r>
                      <a:r>
                        <a:rPr lang="zh-CN" altLang="en-US" sz="2000" b="0" kern="100" dirty="0">
                          <a:solidFill>
                            <a:schemeClr val="tx2"/>
                          </a:solidFill>
                          <a:latin typeface="Consolas" panose="020B0609020204030204" pitchFamily="49" charset="0"/>
                          <a:ea typeface="+mn-ea"/>
                          <a:cs typeface="Times New Roman" panose="02020603050405020304" pitchFamily="18" charset="0"/>
                        </a:rPr>
                        <a:t>内的以</a:t>
                      </a:r>
                      <a:r>
                        <a:rPr lang="en-US" altLang="zh-CN" sz="2000" b="0" kern="100" dirty="0">
                          <a:solidFill>
                            <a:schemeClr val="tx2"/>
                          </a:solidFill>
                          <a:latin typeface="Consolas" panose="020B0609020204030204" pitchFamily="49" charset="0"/>
                          <a:ea typeface="+mn-ea"/>
                          <a:cs typeface="Times New Roman" panose="02020603050405020304" pitchFamily="18" charset="0"/>
                        </a:rPr>
                        <a:t>0</a:t>
                      </a:r>
                      <a:r>
                        <a:rPr lang="zh-CN" altLang="en-US" sz="2000" b="0" kern="100" dirty="0">
                          <a:solidFill>
                            <a:schemeClr val="tx2"/>
                          </a:solidFill>
                          <a:latin typeface="Consolas" panose="020B0609020204030204" pitchFamily="49" charset="0"/>
                          <a:ea typeface="+mn-ea"/>
                          <a:cs typeface="Times New Roman" panose="02020603050405020304" pitchFamily="18" charset="0"/>
                        </a:rPr>
                        <a:t>为中点的对称分布的随机函数值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542980580"/>
              </p:ext>
            </p:extLst>
          </p:nvPr>
        </p:nvGraphicFramePr>
        <p:xfrm>
          <a:off x="1104900" y="5622020"/>
          <a:ext cx="9980682" cy="538844"/>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normalvariate</a:t>
                      </a:r>
                      <a:r>
                        <a:rPr lang="en-US" altLang="zh-CN" sz="2000" b="0" kern="100" dirty="0">
                          <a:solidFill>
                            <a:schemeClr val="tx2"/>
                          </a:solidFill>
                          <a:latin typeface="Consolas" panose="020B0609020204030204" pitchFamily="49" charset="0"/>
                          <a:ea typeface="+mn-ea"/>
                          <a:cs typeface="Times New Roman" panose="02020603050405020304" pitchFamily="18" charset="0"/>
                        </a:rPr>
                        <a:t>(0,1)        #</a:t>
                      </a:r>
                      <a:r>
                        <a:rPr lang="zh-CN" altLang="en-US" sz="2000" b="0" kern="100" dirty="0">
                          <a:solidFill>
                            <a:schemeClr val="tx2"/>
                          </a:solidFill>
                          <a:latin typeface="Consolas" panose="020B0609020204030204" pitchFamily="49" charset="0"/>
                          <a:ea typeface="+mn-ea"/>
                          <a:cs typeface="Times New Roman" panose="02020603050405020304" pitchFamily="18" charset="0"/>
                        </a:rPr>
                        <a:t>生成以</a:t>
                      </a:r>
                      <a:r>
                        <a:rPr lang="en-US" altLang="zh-CN" sz="2000" b="0" kern="100" dirty="0">
                          <a:solidFill>
                            <a:schemeClr val="tx2"/>
                          </a:solidFill>
                          <a:latin typeface="Consolas" panose="020B0609020204030204" pitchFamily="49" charset="0"/>
                          <a:ea typeface="+mn-ea"/>
                          <a:cs typeface="Times New Roman" panose="02020603050405020304" pitchFamily="18" charset="0"/>
                        </a:rPr>
                        <a:t>0</a:t>
                      </a:r>
                      <a:r>
                        <a:rPr lang="zh-CN" altLang="en-US" sz="2000" b="0" kern="100" dirty="0">
                          <a:solidFill>
                            <a:schemeClr val="tx2"/>
                          </a:solidFill>
                          <a:latin typeface="Consolas" panose="020B0609020204030204" pitchFamily="49" charset="0"/>
                          <a:ea typeface="+mn-ea"/>
                          <a:cs typeface="Times New Roman" panose="02020603050405020304" pitchFamily="18" charset="0"/>
                        </a:rPr>
                        <a:t>为均值，</a:t>
                      </a:r>
                      <a:r>
                        <a:rPr lang="en-US" altLang="zh-CN" sz="2000" b="0" kern="100" dirty="0">
                          <a:solidFill>
                            <a:schemeClr val="tx2"/>
                          </a:solidFill>
                          <a:latin typeface="Consolas" panose="020B0609020204030204" pitchFamily="49" charset="0"/>
                          <a:ea typeface="+mn-ea"/>
                          <a:cs typeface="Times New Roman" panose="02020603050405020304" pitchFamily="18" charset="0"/>
                        </a:rPr>
                        <a:t>1</a:t>
                      </a:r>
                      <a:r>
                        <a:rPr lang="zh-CN" altLang="en-US" sz="2000" b="0" kern="100" dirty="0">
                          <a:solidFill>
                            <a:schemeClr val="tx2"/>
                          </a:solidFill>
                          <a:latin typeface="Consolas" panose="020B0609020204030204" pitchFamily="49" charset="0"/>
                          <a:ea typeface="+mn-ea"/>
                          <a:cs typeface="Times New Roman" panose="02020603050405020304" pitchFamily="18" charset="0"/>
                        </a:rPr>
                        <a:t>为标准差的正态分布的随机函数值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3214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4" y="2964873"/>
            <a:ext cx="10071099" cy="2299854"/>
          </a:xfrm>
        </p:spPr>
        <p:txBody>
          <a:bodyPr/>
          <a:lstStyle/>
          <a:p>
            <a:r>
              <a:rPr lang="en-US" cap="none" dirty="0"/>
              <a:t>8.3 </a:t>
            </a:r>
            <a:r>
              <a:rPr lang="zh-CN" altLang="en-US" cap="none" dirty="0"/>
              <a:t>绘图模块：</a:t>
            </a:r>
            <a:r>
              <a:rPr lang="en-US" altLang="zh-CN" cap="none" dirty="0"/>
              <a:t>turtle</a:t>
            </a:r>
            <a:r>
              <a:rPr lang="zh-CN" altLang="en-US" cap="none" dirty="0"/>
              <a:t>（建议在</a:t>
            </a:r>
            <a:r>
              <a:rPr lang="en-US" altLang="zh-CN" cap="none" dirty="0"/>
              <a:t>IDLE</a:t>
            </a:r>
            <a:r>
              <a:rPr lang="zh-CN" altLang="en-US" cap="none" dirty="0"/>
              <a:t>或</a:t>
            </a:r>
            <a:r>
              <a:rPr lang="en-US" altLang="zh-CN" cap="none" dirty="0" err="1"/>
              <a:t>Pycharm</a:t>
            </a:r>
            <a:r>
              <a:rPr lang="zh-CN" altLang="en-US" cap="none" dirty="0"/>
              <a:t>中运行</a:t>
            </a:r>
            <a:r>
              <a:rPr lang="en-US" altLang="zh-CN" cap="none" dirty="0"/>
              <a:t>turtle</a:t>
            </a:r>
            <a:r>
              <a:rPr lang="zh-CN" altLang="en-US" cap="none" dirty="0"/>
              <a:t>相关程序）</a:t>
            </a:r>
            <a:endParaRPr lang="en-US" cap="none" dirty="0"/>
          </a:p>
        </p:txBody>
      </p:sp>
    </p:spTree>
    <p:extLst>
      <p:ext uri="{BB962C8B-B14F-4D97-AF65-F5344CB8AC3E}">
        <p14:creationId xmlns:p14="http://schemas.microsoft.com/office/powerpoint/2010/main" val="225787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a:t>
            </a:r>
            <a:endParaRPr lang="en-US" dirty="0"/>
          </a:p>
        </p:txBody>
      </p:sp>
      <p:sp>
        <p:nvSpPr>
          <p:cNvPr id="14" name="Content Placeholder 13"/>
          <p:cNvSpPr>
            <a:spLocks noGrp="1"/>
          </p:cNvSpPr>
          <p:nvPr>
            <p:ph idx="1"/>
          </p:nvPr>
        </p:nvSpPr>
        <p:spPr>
          <a:xfrm>
            <a:off x="1104899" y="1600200"/>
            <a:ext cx="10703923" cy="5257800"/>
          </a:xfrm>
        </p:spPr>
        <p:txBody>
          <a:bodyPr>
            <a:normAutofit/>
          </a:bodyPr>
          <a:lstStyle/>
          <a:p>
            <a:pPr>
              <a:lnSpc>
                <a:spcPct val="100000"/>
              </a:lnSpc>
            </a:pPr>
            <a:r>
              <a:rPr lang="en-US" altLang="zh-CN" sz="2400" dirty="0">
                <a:ea typeface="宋体" panose="02010600030101010101" pitchFamily="2" charset="-122"/>
                <a:cs typeface="Calibri" panose="020F0502020204030204" pitchFamily="34" charset="0"/>
              </a:rPr>
              <a:t>turtle</a:t>
            </a:r>
            <a:r>
              <a:rPr lang="zh-CN" altLang="en-US" sz="2400" dirty="0">
                <a:ea typeface="宋体" panose="02010600030101010101" pitchFamily="2" charset="-122"/>
                <a:cs typeface="Calibri" panose="020F0502020204030204" pitchFamily="34" charset="0"/>
              </a:rPr>
              <a:t>模块是</a:t>
            </a:r>
            <a:r>
              <a:rPr lang="en-US" altLang="zh-CN" sz="2400" dirty="0">
                <a:ea typeface="宋体" panose="02010600030101010101" pitchFamily="2" charset="-122"/>
                <a:cs typeface="Calibri" panose="020F0502020204030204" pitchFamily="34" charset="0"/>
              </a:rPr>
              <a:t>Python</a:t>
            </a:r>
            <a:r>
              <a:rPr lang="zh-CN" altLang="en-US" sz="2400" dirty="0">
                <a:ea typeface="宋体" panose="02010600030101010101" pitchFamily="2" charset="-122"/>
                <a:cs typeface="Calibri" panose="020F0502020204030204" pitchFamily="34" charset="0"/>
              </a:rPr>
              <a:t>中一个常用的绘图工具，其原理是想象在绘图区内有一只会移动的机器海龟，起始位置在</a:t>
            </a:r>
            <a:r>
              <a:rPr lang="en-US" altLang="zh-CN" sz="2400" dirty="0" err="1">
                <a:ea typeface="宋体" panose="02010600030101010101" pitchFamily="2" charset="-122"/>
                <a:cs typeface="Calibri" panose="020F0502020204030204" pitchFamily="34" charset="0"/>
              </a:rPr>
              <a:t>xy</a:t>
            </a:r>
            <a:r>
              <a:rPr lang="zh-CN" altLang="en-US" sz="2400" dirty="0">
                <a:ea typeface="宋体" panose="02010600030101010101" pitchFamily="2" charset="-122"/>
                <a:cs typeface="Calibri" panose="020F0502020204030204" pitchFamily="34" charset="0"/>
              </a:rPr>
              <a:t>二维平面的</a:t>
            </a:r>
            <a:r>
              <a:rPr lang="en-US" altLang="zh-CN" sz="2400" dirty="0">
                <a:ea typeface="宋体" panose="02010600030101010101" pitchFamily="2" charset="-122"/>
                <a:cs typeface="Calibri" panose="020F0502020204030204" pitchFamily="34" charset="0"/>
              </a:rPr>
              <a:t>(0, 0)</a:t>
            </a:r>
            <a:r>
              <a:rPr lang="zh-CN" altLang="en-US" sz="2400" dirty="0">
                <a:ea typeface="宋体" panose="02010600030101010101" pitchFamily="2" charset="-122"/>
                <a:cs typeface="Calibri" panose="020F0502020204030204" pitchFamily="34" charset="0"/>
              </a:rPr>
              <a:t>点，以海龟走过的路线为轨迹，通过控制海龟的前进方向、前进距离以及对画笔风格等元素，绘制出想要的图形。</a:t>
            </a:r>
            <a:endParaRPr lang="en-US" altLang="zh-CN" sz="2400" dirty="0">
              <a:ea typeface="宋体" panose="02010600030101010101" pitchFamily="2" charset="-122"/>
              <a:cs typeface="Calibri" panose="020F0502020204030204" pitchFamily="34" charset="0"/>
            </a:endParaRPr>
          </a:p>
          <a:p>
            <a:pPr>
              <a:lnSpc>
                <a:spcPct val="100000"/>
              </a:lnSpc>
            </a:pPr>
            <a:r>
              <a:rPr lang="zh-CN" altLang="en-US" sz="2400" dirty="0">
                <a:ea typeface="宋体" panose="02010600030101010101" pitchFamily="2" charset="-122"/>
                <a:cs typeface="Calibri" panose="020F0502020204030204" pitchFamily="34" charset="0"/>
              </a:rPr>
              <a:t>导入模块：</a:t>
            </a:r>
            <a:r>
              <a:rPr lang="en-US" altLang="zh-CN" sz="2400" b="1" dirty="0">
                <a:ea typeface="宋体" panose="02010600030101010101" pitchFamily="2" charset="-122"/>
                <a:cs typeface="Calibri" panose="020F0502020204030204" pitchFamily="34" charset="0"/>
              </a:rPr>
              <a:t>import turtle</a:t>
            </a:r>
            <a:r>
              <a:rPr lang="zh-CN" altLang="en-US" sz="2400" dirty="0">
                <a:ea typeface="宋体" panose="02010600030101010101" pitchFamily="2" charset="-122"/>
                <a:cs typeface="Calibri" panose="020F0502020204030204" pitchFamily="34" charset="0"/>
              </a:rPr>
              <a:t>或者 </a:t>
            </a:r>
            <a:r>
              <a:rPr lang="en-US" altLang="zh-CN" sz="2400" b="1" dirty="0">
                <a:ea typeface="宋体" panose="02010600030101010101" pitchFamily="2" charset="-122"/>
                <a:cs typeface="Calibri" panose="020F0502020204030204" pitchFamily="34" charset="0"/>
              </a:rPr>
              <a:t>from turtle import *</a:t>
            </a:r>
          </a:p>
          <a:p>
            <a:pPr>
              <a:lnSpc>
                <a:spcPct val="100000"/>
              </a:lnSpc>
            </a:pPr>
            <a:r>
              <a:rPr lang="en-US" altLang="zh-CN" sz="2400" dirty="0">
                <a:ea typeface="宋体" panose="02010600030101010101" pitchFamily="2" charset="-122"/>
                <a:cs typeface="Calibri" panose="020F0502020204030204" pitchFamily="34" charset="0"/>
              </a:rPr>
              <a:t>turtle</a:t>
            </a:r>
            <a:r>
              <a:rPr lang="zh-CN" altLang="en-US" sz="2400" dirty="0">
                <a:ea typeface="宋体" panose="02010600030101010101" pitchFamily="2" charset="-122"/>
                <a:cs typeface="Calibri" panose="020F0502020204030204" pitchFamily="34" charset="0"/>
              </a:rPr>
              <a:t>模块提供了面向对象和面向过程两种绘图方式，如果在图形界面中需要调用多个海龟同时绘图，则必须使用调用模块的面向对象方式接口进行绘图。面向对象的接口主要包括两个类：</a:t>
            </a:r>
            <a:endParaRPr lang="en-US" altLang="zh-CN" sz="2400" dirty="0">
              <a:ea typeface="宋体" panose="02010600030101010101" pitchFamily="2" charset="-122"/>
              <a:cs typeface="Calibri" panose="020F0502020204030204" pitchFamily="34" charset="0"/>
            </a:endParaRPr>
          </a:p>
          <a:p>
            <a:pPr lvl="1">
              <a:lnSpc>
                <a:spcPct val="100000"/>
              </a:lnSpc>
            </a:pPr>
            <a:r>
              <a:rPr lang="zh-CN" altLang="en-US" sz="2000" dirty="0">
                <a:ea typeface="宋体" panose="02010600030101010101" pitchFamily="2" charset="-122"/>
                <a:cs typeface="Calibri" panose="020F0502020204030204" pitchFamily="34" charset="0"/>
              </a:rPr>
              <a:t>（</a:t>
            </a:r>
            <a:r>
              <a:rPr lang="en-US" altLang="zh-CN" sz="2000" dirty="0">
                <a:ea typeface="宋体" panose="02010600030101010101" pitchFamily="2" charset="-122"/>
                <a:cs typeface="Calibri" panose="020F0502020204030204" pitchFamily="34" charset="0"/>
              </a:rPr>
              <a:t>1</a:t>
            </a:r>
            <a:r>
              <a:rPr lang="zh-CN" altLang="en-US" sz="2000" dirty="0">
                <a:ea typeface="宋体" panose="02010600030101010101" pitchFamily="2" charset="-122"/>
                <a:cs typeface="Calibri" panose="020F0502020204030204" pitchFamily="34" charset="0"/>
              </a:rPr>
              <a:t>）</a:t>
            </a:r>
            <a:r>
              <a:rPr lang="en-US" altLang="zh-CN" sz="2000" dirty="0" err="1">
                <a:ea typeface="宋体" panose="02010600030101010101" pitchFamily="2" charset="-122"/>
                <a:cs typeface="Calibri" panose="020F0502020204030204" pitchFamily="34" charset="0"/>
              </a:rPr>
              <a:t>TurtleScreen</a:t>
            </a:r>
            <a:r>
              <a:rPr lang="zh-CN" altLang="en-US" sz="2000" dirty="0">
                <a:ea typeface="宋体" panose="02010600030101010101" pitchFamily="2" charset="-122"/>
                <a:cs typeface="Calibri" panose="020F0502020204030204" pitchFamily="34" charset="0"/>
              </a:rPr>
              <a:t>类，定义图形窗口作为绘图场所，即绘图海龟的活动区域；</a:t>
            </a:r>
            <a:endParaRPr lang="en-US" altLang="zh-CN" sz="2000" dirty="0">
              <a:ea typeface="宋体" panose="02010600030101010101" pitchFamily="2" charset="-122"/>
              <a:cs typeface="Calibri" panose="020F0502020204030204" pitchFamily="34" charset="0"/>
            </a:endParaRPr>
          </a:p>
          <a:p>
            <a:pPr lvl="1">
              <a:lnSpc>
                <a:spcPct val="100000"/>
              </a:lnSpc>
            </a:pPr>
            <a:r>
              <a:rPr lang="zh-CN" altLang="en-US" sz="2000" dirty="0">
                <a:ea typeface="宋体" panose="02010600030101010101" pitchFamily="2" charset="-122"/>
                <a:cs typeface="Calibri" panose="020F0502020204030204" pitchFamily="34" charset="0"/>
              </a:rPr>
              <a:t>（</a:t>
            </a:r>
            <a:r>
              <a:rPr lang="en-US" altLang="zh-CN" sz="2000" dirty="0">
                <a:ea typeface="宋体" panose="02010600030101010101" pitchFamily="2" charset="-122"/>
                <a:cs typeface="Calibri" panose="020F0502020204030204" pitchFamily="34" charset="0"/>
              </a:rPr>
              <a:t>2</a:t>
            </a:r>
            <a:r>
              <a:rPr lang="zh-CN" altLang="en-US" sz="2000" dirty="0">
                <a:ea typeface="宋体" panose="02010600030101010101" pitchFamily="2" charset="-122"/>
                <a:cs typeface="Calibri" panose="020F0502020204030204" pitchFamily="34" charset="0"/>
              </a:rPr>
              <a:t>）</a:t>
            </a:r>
            <a:r>
              <a:rPr lang="en-US" altLang="zh-CN" sz="2000" dirty="0" err="1">
                <a:ea typeface="宋体" panose="02010600030101010101" pitchFamily="2" charset="-122"/>
                <a:cs typeface="Calibri" panose="020F0502020204030204" pitchFamily="34" charset="0"/>
              </a:rPr>
              <a:t>RawTurtle</a:t>
            </a:r>
            <a:r>
              <a:rPr lang="en-US" altLang="zh-CN" sz="2000" dirty="0">
                <a:ea typeface="宋体" panose="02010600030101010101" pitchFamily="2" charset="-122"/>
                <a:cs typeface="Calibri" panose="020F0502020204030204" pitchFamily="34" charset="0"/>
              </a:rPr>
              <a:t>/</a:t>
            </a:r>
            <a:r>
              <a:rPr lang="en-US" altLang="zh-CN" sz="2000" dirty="0" err="1">
                <a:ea typeface="宋体" panose="02010600030101010101" pitchFamily="2" charset="-122"/>
                <a:cs typeface="Calibri" panose="020F0502020204030204" pitchFamily="34" charset="0"/>
              </a:rPr>
              <a:t>RawPen</a:t>
            </a:r>
            <a:r>
              <a:rPr lang="zh-CN" altLang="en-US" sz="2000" dirty="0">
                <a:ea typeface="宋体" panose="02010600030101010101" pitchFamily="2" charset="-122"/>
                <a:cs typeface="Calibri" panose="020F0502020204030204" pitchFamily="34" charset="0"/>
              </a:rPr>
              <a:t>类，定义海龟对象在</a:t>
            </a:r>
            <a:r>
              <a:rPr lang="en-US" altLang="zh-CN" sz="2000" dirty="0" err="1">
                <a:ea typeface="宋体" panose="02010600030101010101" pitchFamily="2" charset="-122"/>
                <a:cs typeface="Calibri" panose="020F0502020204030204" pitchFamily="34" charset="0"/>
              </a:rPr>
              <a:t>TurtleScreen</a:t>
            </a:r>
            <a:r>
              <a:rPr lang="zh-CN" altLang="en-US" sz="2000" dirty="0">
                <a:ea typeface="宋体" panose="02010600030101010101" pitchFamily="2" charset="-122"/>
                <a:cs typeface="Calibri" panose="020F0502020204030204" pitchFamily="34" charset="0"/>
              </a:rPr>
              <a:t>上移动，即定义如何绘图。</a:t>
            </a:r>
            <a:endParaRPr lang="en-US" altLang="zh-CN" sz="20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10405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1</a:t>
            </a:r>
            <a:r>
              <a:rPr lang="zh-CN" altLang="en-US" dirty="0">
                <a:ea typeface="宋体" panose="02010600030101010101" pitchFamily="2" charset="-122"/>
                <a:cs typeface="Calibri" panose="020F0502020204030204" pitchFamily="34" charset="0"/>
              </a:rPr>
              <a:t>）动作类的方法，包括海龟（画笔）的移动和绘制、获取画笔状态、设置度量单位等操作。</a:t>
            </a:r>
            <a:endParaRPr lang="en-US" altLang="zh-CN" dirty="0">
              <a:ea typeface="宋体" panose="02010600030101010101" pitchFamily="2" charset="-122"/>
              <a:cs typeface="Calibri" panose="020F0502020204030204" pitchFamily="34" charset="0"/>
            </a:endParaRPr>
          </a:p>
          <a:p>
            <a:pPr>
              <a:lnSpc>
                <a:spcPts val="2000"/>
              </a:lnSpc>
            </a:pPr>
            <a:r>
              <a:rPr lang="zh-CN" altLang="en-US" b="1" dirty="0">
                <a:ea typeface="宋体" panose="02010600030101010101" pitchFamily="2" charset="-122"/>
                <a:cs typeface="Calibri" panose="020F0502020204030204" pitchFamily="34" charset="0"/>
              </a:rPr>
              <a:t>① 画笔的移动和绘制方法</a:t>
            </a:r>
            <a:endParaRPr lang="en-US" altLang="zh-CN"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forward(distance)</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fd</a:t>
            </a:r>
            <a:r>
              <a:rPr lang="en-US" altLang="zh-CN" b="1" dirty="0">
                <a:ea typeface="宋体" panose="02010600030101010101" pitchFamily="2" charset="-122"/>
                <a:cs typeface="Calibri" panose="020F0502020204030204" pitchFamily="34" charset="0"/>
              </a:rPr>
              <a:t>(distance)</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back(distance)</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bk</a:t>
            </a:r>
            <a:r>
              <a:rPr lang="en-US" altLang="zh-CN" b="1" dirty="0">
                <a:ea typeface="宋体" panose="02010600030101010101" pitchFamily="2" charset="-122"/>
                <a:cs typeface="Calibri" panose="020F0502020204030204" pitchFamily="34" charset="0"/>
              </a:rPr>
              <a:t>(distance)</a:t>
            </a:r>
            <a:r>
              <a:rPr lang="zh-CN" altLang="en-US" b="1" dirty="0">
                <a:ea typeface="宋体" panose="02010600030101010101" pitchFamily="2" charset="-122"/>
                <a:cs typeface="Calibri" panose="020F0502020204030204" pitchFamily="34" charset="0"/>
              </a:rPr>
              <a:t>或</a:t>
            </a:r>
            <a:r>
              <a:rPr lang="en-US" altLang="zh-CN" b="1" dirty="0">
                <a:ea typeface="宋体" panose="02010600030101010101" pitchFamily="2" charset="-122"/>
                <a:cs typeface="Calibri" panose="020F0502020204030204" pitchFamily="34" charset="0"/>
              </a:rPr>
              <a:t>backward(distance)</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right(angle)</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rt</a:t>
            </a:r>
            <a:r>
              <a:rPr lang="en-US" altLang="zh-CN" b="1" dirty="0">
                <a:ea typeface="宋体" panose="02010600030101010101" pitchFamily="2" charset="-122"/>
                <a:cs typeface="Calibri" panose="020F0502020204030204" pitchFamily="34" charset="0"/>
              </a:rPr>
              <a:t>(angle)</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left(angle)</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lt</a:t>
            </a:r>
            <a:r>
              <a:rPr lang="en-US" altLang="zh-CN" b="1" dirty="0">
                <a:ea typeface="宋体" panose="02010600030101010101" pitchFamily="2" charset="-122"/>
                <a:cs typeface="Calibri" panose="020F0502020204030204" pitchFamily="34" charset="0"/>
              </a:rPr>
              <a:t>(angle)</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setheading</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to_angle</a:t>
            </a:r>
            <a:r>
              <a:rPr lang="en-US" altLang="zh-CN" b="1" dirty="0">
                <a:ea typeface="宋体" panose="02010600030101010101" pitchFamily="2" charset="-122"/>
                <a:cs typeface="Calibri" panose="020F0502020204030204" pitchFamily="34" charset="0"/>
              </a:rPr>
              <a:t>)</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seth</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to_angle</a:t>
            </a:r>
            <a:r>
              <a:rPr lang="en-US" altLang="zh-CN" b="1" dirty="0">
                <a:ea typeface="宋体" panose="02010600030101010101" pitchFamily="2" charset="-122"/>
                <a:cs typeface="Calibri" panose="020F0502020204030204" pitchFamily="34" charset="0"/>
              </a:rPr>
              <a:t>)</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circle(radius, extent=None, steps=None)</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ct val="100000"/>
              </a:lnSpc>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2807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58982"/>
            <a:ext cx="9980683" cy="5199017"/>
          </a:xfrm>
        </p:spPr>
        <p:txBody>
          <a:bodyPr>
            <a:normAutofit/>
          </a:bodyPr>
          <a:lstStyle/>
          <a:p>
            <a:pPr>
              <a:lnSpc>
                <a:spcPts val="1400"/>
              </a:lnSpc>
            </a:pPr>
            <a:r>
              <a:rPr lang="zh-CN" altLang="en-US" sz="2400" dirty="0">
                <a:latin typeface="Calibri" panose="020F0502020204030204" pitchFamily="34" charset="0"/>
                <a:ea typeface="宋体" panose="02010600030101010101" pitchFamily="2" charset="-122"/>
                <a:cs typeface="Calibri" panose="020F0502020204030204" pitchFamily="34" charset="0"/>
              </a:rPr>
              <a:t>示例</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marL="0" indent="0">
              <a:lnSpc>
                <a:spcPts val="1400"/>
              </a:lnSpc>
              <a:buNone/>
            </a:pPr>
            <a:endParaRPr lang="zh-CN" altLang="en-US" sz="2400" dirty="0">
              <a:latin typeface="Calibri" panose="020F0502020204030204" pitchFamily="34" charset="0"/>
              <a:ea typeface="宋体" panose="02010600030101010101" pitchFamily="2" charset="-122"/>
              <a:cs typeface="Calibri" panose="020F0502020204030204" pitchFamily="34" charset="0"/>
            </a:endParaRPr>
          </a:p>
          <a:p>
            <a:pPr>
              <a:lnSpc>
                <a:spcPts val="14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566895044"/>
              </p:ext>
            </p:extLst>
          </p:nvPr>
        </p:nvGraphicFramePr>
        <p:xfrm>
          <a:off x="1104899" y="2088144"/>
          <a:ext cx="9980682" cy="4084193"/>
        </p:xfrm>
        <a:graphic>
          <a:graphicData uri="http://schemas.openxmlformats.org/drawingml/2006/table">
            <a:tbl>
              <a:tblPr firstRow="1" bandRow="1">
                <a:tableStyleId>{5C22544A-7EE6-4342-B048-85BDC9FD1C3A}</a:tableStyleId>
              </a:tblPr>
              <a:tblGrid>
                <a:gridCol w="9980682">
                  <a:extLst>
                    <a:ext uri="{9D8B030D-6E8A-4147-A177-3AD203B41FA5}">
                      <a16:colId xmlns:a16="http://schemas.microsoft.com/office/drawing/2014/main" val="2860933062"/>
                    </a:ext>
                  </a:extLst>
                </a:gridCol>
              </a:tblGrid>
              <a:tr h="538844">
                <a:tc>
                  <a:txBody>
                    <a:bodyPr/>
                    <a:lstStyle/>
                    <a:p>
                      <a:pPr marL="0" lvl="1" algn="just" defTabSz="914400" rtl="0" eaLnBrk="1" latinLnBrk="0" hangingPunct="1">
                        <a:lnSpc>
                          <a:spcPct val="12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import turtle</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turtle.position</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获取海龟当前位置</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turtle.forward</a:t>
                      </a:r>
                      <a:r>
                        <a:rPr lang="en-US" altLang="zh-CN" sz="2000" b="0" kern="100" dirty="0">
                          <a:solidFill>
                            <a:schemeClr val="tx2"/>
                          </a:solidFill>
                          <a:latin typeface="Consolas" panose="020B0609020204030204" pitchFamily="49" charset="0"/>
                          <a:ea typeface="+mn-ea"/>
                          <a:cs typeface="Times New Roman" panose="02020603050405020304" pitchFamily="18" charset="0"/>
                        </a:rPr>
                        <a:t>(100)    #</a:t>
                      </a:r>
                      <a:r>
                        <a:rPr lang="zh-CN" altLang="en-US" sz="2000" b="0" kern="100" dirty="0">
                          <a:solidFill>
                            <a:schemeClr val="tx2"/>
                          </a:solidFill>
                          <a:latin typeface="Consolas" panose="020B0609020204030204" pitchFamily="49" charset="0"/>
                          <a:ea typeface="+mn-ea"/>
                          <a:cs typeface="Times New Roman" panose="02020603050405020304" pitchFamily="18" charset="0"/>
                        </a:rPr>
                        <a:t>从当前画笔方向移动</a:t>
                      </a:r>
                      <a:r>
                        <a:rPr lang="en-US" altLang="zh-CN" sz="2000" b="0" kern="100" dirty="0">
                          <a:solidFill>
                            <a:schemeClr val="tx2"/>
                          </a:solidFill>
                          <a:latin typeface="Consolas" panose="020B0609020204030204" pitchFamily="49" charset="0"/>
                          <a:ea typeface="+mn-ea"/>
                          <a:cs typeface="Times New Roman" panose="02020603050405020304" pitchFamily="18" charset="0"/>
                        </a:rPr>
                        <a:t>100</a:t>
                      </a:r>
                      <a:r>
                        <a:rPr lang="zh-CN" altLang="en-US" sz="2000" b="0" kern="100" dirty="0">
                          <a:solidFill>
                            <a:schemeClr val="tx2"/>
                          </a:solidFill>
                          <a:latin typeface="Consolas" panose="020B0609020204030204" pitchFamily="49" charset="0"/>
                          <a:ea typeface="+mn-ea"/>
                          <a:cs typeface="Times New Roman" panose="02020603050405020304" pitchFamily="18" charset="0"/>
                        </a:rPr>
                        <a:t>个像素</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turtle.left</a:t>
                      </a:r>
                      <a:r>
                        <a:rPr lang="en-US" altLang="zh-CN" sz="2000" b="0" kern="100" dirty="0">
                          <a:solidFill>
                            <a:schemeClr val="tx2"/>
                          </a:solidFill>
                          <a:latin typeface="Consolas" panose="020B0609020204030204" pitchFamily="49" charset="0"/>
                          <a:ea typeface="+mn-ea"/>
                          <a:cs typeface="Times New Roman" panose="02020603050405020304" pitchFamily="18" charset="0"/>
                        </a:rPr>
                        <a:t>(90)        #</a:t>
                      </a:r>
                      <a:r>
                        <a:rPr lang="zh-CN" altLang="en-US" sz="2000" b="0" kern="100" dirty="0">
                          <a:solidFill>
                            <a:schemeClr val="tx2"/>
                          </a:solidFill>
                          <a:latin typeface="Consolas" panose="020B0609020204030204" pitchFamily="49" charset="0"/>
                          <a:ea typeface="+mn-ea"/>
                          <a:cs typeface="Times New Roman" panose="02020603050405020304" pitchFamily="18" charset="0"/>
                        </a:rPr>
                        <a:t>逆时针移动</a:t>
                      </a:r>
                      <a:r>
                        <a:rPr lang="en-US" altLang="zh-CN" sz="2000" b="0" kern="100" dirty="0">
                          <a:solidFill>
                            <a:schemeClr val="tx2"/>
                          </a:solidFill>
                          <a:latin typeface="Consolas" panose="020B0609020204030204" pitchFamily="49" charset="0"/>
                          <a:ea typeface="+mn-ea"/>
                          <a:cs typeface="Times New Roman" panose="02020603050405020304" pitchFamily="18" charset="0"/>
                        </a:rPr>
                        <a:t>90°</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turtle.backward</a:t>
                      </a:r>
                      <a:r>
                        <a:rPr lang="en-US" altLang="zh-CN" sz="2000" b="0" kern="100" dirty="0">
                          <a:solidFill>
                            <a:schemeClr val="tx2"/>
                          </a:solidFill>
                          <a:latin typeface="Consolas" panose="020B0609020204030204" pitchFamily="49" charset="0"/>
                          <a:ea typeface="+mn-ea"/>
                          <a:cs typeface="Times New Roman" panose="02020603050405020304" pitchFamily="18" charset="0"/>
                        </a:rPr>
                        <a:t>(200)   #</a:t>
                      </a:r>
                      <a:r>
                        <a:rPr lang="zh-CN" altLang="en-US" sz="2000" b="0" kern="100" dirty="0">
                          <a:solidFill>
                            <a:schemeClr val="tx2"/>
                          </a:solidFill>
                          <a:latin typeface="Consolas" panose="020B0609020204030204" pitchFamily="49" charset="0"/>
                          <a:ea typeface="+mn-ea"/>
                          <a:cs typeface="Times New Roman" panose="02020603050405020304" pitchFamily="18" charset="0"/>
                        </a:rPr>
                        <a:t>在当前画笔方向的反方向移动</a:t>
                      </a:r>
                      <a:r>
                        <a:rPr lang="en-US" altLang="zh-CN" sz="2000" b="0" kern="100" dirty="0">
                          <a:solidFill>
                            <a:schemeClr val="tx2"/>
                          </a:solidFill>
                          <a:latin typeface="Consolas" panose="020B0609020204030204" pitchFamily="49" charset="0"/>
                          <a:ea typeface="+mn-ea"/>
                          <a:cs typeface="Times New Roman" panose="02020603050405020304" pitchFamily="18" charset="0"/>
                        </a:rPr>
                        <a:t>200</a:t>
                      </a:r>
                      <a:r>
                        <a:rPr lang="zh-CN" altLang="en-US" sz="2000" b="0" kern="100" dirty="0">
                          <a:solidFill>
                            <a:schemeClr val="tx2"/>
                          </a:solidFill>
                          <a:latin typeface="Consolas" panose="020B0609020204030204" pitchFamily="49" charset="0"/>
                          <a:ea typeface="+mn-ea"/>
                          <a:cs typeface="Times New Roman" panose="02020603050405020304" pitchFamily="18" charset="0"/>
                        </a:rPr>
                        <a:t>个像素</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turtle.right</a:t>
                      </a:r>
                      <a:r>
                        <a:rPr lang="en-US" altLang="zh-CN" sz="2000" b="0" kern="100" dirty="0">
                          <a:solidFill>
                            <a:schemeClr val="tx2"/>
                          </a:solidFill>
                          <a:latin typeface="Consolas" panose="020B0609020204030204" pitchFamily="49" charset="0"/>
                          <a:ea typeface="+mn-ea"/>
                          <a:cs typeface="Times New Roman" panose="02020603050405020304" pitchFamily="18" charset="0"/>
                        </a:rPr>
                        <a:t>(90)       #</a:t>
                      </a:r>
                      <a:r>
                        <a:rPr lang="zh-CN" altLang="en-US" sz="2000" b="0" kern="100" dirty="0">
                          <a:solidFill>
                            <a:schemeClr val="tx2"/>
                          </a:solidFill>
                          <a:latin typeface="Consolas" panose="020B0609020204030204" pitchFamily="49" charset="0"/>
                          <a:ea typeface="+mn-ea"/>
                          <a:cs typeface="Times New Roman" panose="02020603050405020304" pitchFamily="18" charset="0"/>
                        </a:rPr>
                        <a:t>顺时针移动</a:t>
                      </a:r>
                      <a:r>
                        <a:rPr lang="en-US" altLang="zh-CN" sz="2000" b="0" kern="100" dirty="0">
                          <a:solidFill>
                            <a:schemeClr val="tx2"/>
                          </a:solidFill>
                          <a:latin typeface="Consolas" panose="020B0609020204030204" pitchFamily="49" charset="0"/>
                          <a:ea typeface="+mn-ea"/>
                          <a:cs typeface="Times New Roman" panose="02020603050405020304" pitchFamily="18" charset="0"/>
                        </a:rPr>
                        <a:t>90°</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turtle.circle</a:t>
                      </a:r>
                      <a:r>
                        <a:rPr lang="en-US" altLang="zh-CN" sz="2000" b="0" kern="100" dirty="0">
                          <a:solidFill>
                            <a:schemeClr val="tx2"/>
                          </a:solidFill>
                          <a:latin typeface="Consolas" panose="020B0609020204030204" pitchFamily="49" charset="0"/>
                          <a:ea typeface="+mn-ea"/>
                          <a:cs typeface="Times New Roman" panose="02020603050405020304" pitchFamily="18" charset="0"/>
                        </a:rPr>
                        <a:t>(200)     #</a:t>
                      </a:r>
                      <a:r>
                        <a:rPr lang="zh-CN" altLang="en-US" sz="2000" b="0" kern="100" dirty="0">
                          <a:solidFill>
                            <a:schemeClr val="tx2"/>
                          </a:solidFill>
                          <a:latin typeface="Consolas" panose="020B0609020204030204" pitchFamily="49" charset="0"/>
                          <a:ea typeface="+mn-ea"/>
                          <a:cs typeface="Times New Roman" panose="02020603050405020304" pitchFamily="18" charset="0"/>
                        </a:rPr>
                        <a:t>画一个半径为</a:t>
                      </a:r>
                      <a:r>
                        <a:rPr lang="en-US" altLang="zh-CN" sz="2000" b="0" kern="100" dirty="0">
                          <a:solidFill>
                            <a:schemeClr val="tx2"/>
                          </a:solidFill>
                          <a:latin typeface="Consolas" panose="020B0609020204030204" pitchFamily="49" charset="0"/>
                          <a:ea typeface="+mn-ea"/>
                          <a:cs typeface="Times New Roman" panose="02020603050405020304" pitchFamily="18" charset="0"/>
                        </a:rPr>
                        <a:t>200</a:t>
                      </a:r>
                      <a:r>
                        <a:rPr lang="zh-CN" altLang="en-US" sz="2000" b="0" kern="100" dirty="0">
                          <a:solidFill>
                            <a:schemeClr val="tx2"/>
                          </a:solidFill>
                          <a:latin typeface="Consolas" panose="020B0609020204030204" pitchFamily="49" charset="0"/>
                          <a:ea typeface="+mn-ea"/>
                          <a:cs typeface="Times New Roman" panose="02020603050405020304" pitchFamily="18" charset="0"/>
                        </a:rPr>
                        <a:t>的圆，圆心在画笔左边</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turtle.pendown</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落下画笔</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turtle.goto</a:t>
                      </a:r>
                      <a:r>
                        <a:rPr lang="en-US" altLang="zh-CN" sz="2000" b="0" kern="100" dirty="0">
                          <a:solidFill>
                            <a:schemeClr val="tx2"/>
                          </a:solidFill>
                          <a:latin typeface="Consolas" panose="020B0609020204030204" pitchFamily="49" charset="0"/>
                          <a:ea typeface="+mn-ea"/>
                          <a:cs typeface="Times New Roman" panose="02020603050405020304" pitchFamily="18" charset="0"/>
                        </a:rPr>
                        <a:t>(150,150)    #</a:t>
                      </a:r>
                      <a:r>
                        <a:rPr lang="zh-CN" altLang="en-US" sz="2000" b="0" kern="100" dirty="0">
                          <a:solidFill>
                            <a:schemeClr val="tx2"/>
                          </a:solidFill>
                          <a:latin typeface="Consolas" panose="020B0609020204030204" pitchFamily="49" charset="0"/>
                          <a:ea typeface="+mn-ea"/>
                          <a:cs typeface="Times New Roman" panose="02020603050405020304" pitchFamily="18" charset="0"/>
                        </a:rPr>
                        <a:t>移动到（</a:t>
                      </a:r>
                      <a:r>
                        <a:rPr lang="en-US" altLang="zh-CN" sz="2000" b="0" kern="100" dirty="0">
                          <a:solidFill>
                            <a:schemeClr val="tx2"/>
                          </a:solidFill>
                          <a:latin typeface="Consolas" panose="020B0609020204030204" pitchFamily="49" charset="0"/>
                          <a:ea typeface="+mn-ea"/>
                          <a:cs typeface="Times New Roman" panose="02020603050405020304" pitchFamily="18" charset="0"/>
                        </a:rPr>
                        <a:t>150</a:t>
                      </a:r>
                      <a:r>
                        <a:rPr lang="zh-CN" altLang="en-US" sz="2000" b="0" kern="100" dirty="0">
                          <a:solidFill>
                            <a:schemeClr val="tx2"/>
                          </a:solidFill>
                          <a:latin typeface="Consolas" panose="020B0609020204030204" pitchFamily="49" charset="0"/>
                          <a:ea typeface="+mn-ea"/>
                          <a:cs typeface="Times New Roman" panose="02020603050405020304" pitchFamily="18" charset="0"/>
                        </a:rPr>
                        <a:t>，</a:t>
                      </a:r>
                      <a:r>
                        <a:rPr lang="en-US" altLang="zh-CN" sz="2000" b="0" kern="100" dirty="0">
                          <a:solidFill>
                            <a:schemeClr val="tx2"/>
                          </a:solidFill>
                          <a:latin typeface="Consolas" panose="020B0609020204030204" pitchFamily="49" charset="0"/>
                          <a:ea typeface="+mn-ea"/>
                          <a:cs typeface="Times New Roman" panose="02020603050405020304" pitchFamily="18" charset="0"/>
                        </a:rPr>
                        <a:t>150</a:t>
                      </a:r>
                      <a:r>
                        <a:rPr lang="zh-CN" altLang="en-US" sz="2000" b="0" kern="100" dirty="0">
                          <a:solidFill>
                            <a:schemeClr val="tx2"/>
                          </a:solidFill>
                          <a:latin typeface="Consolas" panose="020B0609020204030204" pitchFamily="49" charset="0"/>
                          <a:ea typeface="+mn-ea"/>
                          <a:cs typeface="Times New Roman" panose="02020603050405020304" pitchFamily="18" charset="0"/>
                        </a:rPr>
                        <a:t>）的位置</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turtle.speed</a:t>
                      </a:r>
                      <a:r>
                        <a:rPr lang="en-US" altLang="zh-CN" sz="2000" b="0" kern="100" dirty="0">
                          <a:solidFill>
                            <a:schemeClr val="tx2"/>
                          </a:solidFill>
                          <a:latin typeface="Consolas" panose="020B0609020204030204" pitchFamily="49" charset="0"/>
                          <a:ea typeface="+mn-ea"/>
                          <a:cs typeface="Times New Roman" panose="02020603050405020304" pitchFamily="18" charset="0"/>
                        </a:rPr>
                        <a:t>(60)        #</a:t>
                      </a:r>
                      <a:r>
                        <a:rPr lang="zh-CN" altLang="en-US" sz="2000" b="0" kern="100" dirty="0">
                          <a:solidFill>
                            <a:schemeClr val="tx2"/>
                          </a:solidFill>
                          <a:latin typeface="Consolas" panose="020B0609020204030204" pitchFamily="49" charset="0"/>
                          <a:ea typeface="+mn-ea"/>
                          <a:cs typeface="Times New Roman" panose="02020603050405020304" pitchFamily="18" charset="0"/>
                        </a:rPr>
                        <a:t>速度为</a:t>
                      </a:r>
                      <a:r>
                        <a:rPr lang="en-US" altLang="zh-CN" sz="2000" b="0" kern="100" dirty="0">
                          <a:solidFill>
                            <a:schemeClr val="tx2"/>
                          </a:solidFill>
                          <a:latin typeface="Consolas" panose="020B0609020204030204" pitchFamily="49" charset="0"/>
                          <a:ea typeface="+mn-ea"/>
                          <a:cs typeface="Times New Roman" panose="02020603050405020304" pitchFamily="18" charset="0"/>
                        </a:rPr>
                        <a:t>60</a:t>
                      </a:r>
                    </a:p>
                    <a:p>
                      <a:pPr marL="0" lvl="1" algn="just" defTabSz="914400" rtl="0" eaLnBrk="1" latinLnBrk="0" hangingPunct="1">
                        <a:lnSpc>
                          <a:spcPct val="12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turtle.home</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海龟回到初始坐标</a:t>
                      </a:r>
                      <a:r>
                        <a:rPr lang="en-US" altLang="zh-CN" sz="2000" b="0" kern="100" dirty="0">
                          <a:solidFill>
                            <a:schemeClr val="tx2"/>
                          </a:solidFill>
                          <a:latin typeface="Consolas" panose="020B0609020204030204" pitchFamily="49" charset="0"/>
                          <a:ea typeface="+mn-ea"/>
                          <a:cs typeface="Times New Roman" panose="02020603050405020304" pitchFamily="18" charset="0"/>
                        </a:rPr>
                        <a:t>(0.00,0.00)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83631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58982"/>
            <a:ext cx="9980683" cy="5199017"/>
          </a:xfrm>
        </p:spPr>
        <p:txBody>
          <a:bodyPr>
            <a:normAutofit/>
          </a:bodyPr>
          <a:lstStyle/>
          <a:p>
            <a:pPr>
              <a:lnSpc>
                <a:spcPts val="1400"/>
              </a:lnSpc>
            </a:pPr>
            <a:r>
              <a:rPr lang="zh-CN" altLang="en-US" sz="2400" dirty="0">
                <a:latin typeface="Calibri" panose="020F0502020204030204" pitchFamily="34" charset="0"/>
                <a:ea typeface="宋体" panose="02010600030101010101" pitchFamily="2" charset="-122"/>
                <a:cs typeface="Calibri" panose="020F0502020204030204" pitchFamily="34" charset="0"/>
              </a:rPr>
              <a:t>示例</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ts val="1400"/>
              </a:lnSpc>
            </a:pPr>
            <a:r>
              <a:rPr lang="zh-CN" altLang="en-US" sz="2400" dirty="0">
                <a:latin typeface="Calibri" panose="020F0502020204030204" pitchFamily="34" charset="0"/>
                <a:ea typeface="宋体" panose="02010600030101010101" pitchFamily="2" charset="-122"/>
                <a:cs typeface="Calibri" panose="020F0502020204030204" pitchFamily="34" charset="0"/>
              </a:rPr>
              <a:t>运行结果如下图所示。</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a:p>
            <a:pPr>
              <a:lnSpc>
                <a:spcPts val="1400"/>
              </a:lnSpc>
            </a:pPr>
            <a:endParaRPr lang="zh-CN" altLang="en-US" sz="2400" dirty="0">
              <a:latin typeface="Calibri" panose="020F0502020204030204" pitchFamily="34" charset="0"/>
              <a:ea typeface="宋体" panose="02010600030101010101" pitchFamily="2" charset="-122"/>
              <a:cs typeface="Calibri" panose="020F0502020204030204" pitchFamily="34" charset="0"/>
            </a:endParaRPr>
          </a:p>
          <a:p>
            <a:pPr>
              <a:lnSpc>
                <a:spcPts val="14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p:txBody>
      </p:sp>
      <p:pic>
        <p:nvPicPr>
          <p:cNvPr id="4" name="图片 3"/>
          <p:cNvPicPr/>
          <p:nvPr/>
        </p:nvPicPr>
        <p:blipFill>
          <a:blip r:embed="rId3"/>
          <a:stretch>
            <a:fillRect/>
          </a:stretch>
        </p:blipFill>
        <p:spPr>
          <a:xfrm>
            <a:off x="4842048" y="1833545"/>
            <a:ext cx="5110661" cy="4395062"/>
          </a:xfrm>
          <a:prstGeom prst="rect">
            <a:avLst/>
          </a:prstGeom>
        </p:spPr>
      </p:pic>
    </p:spTree>
    <p:extLst>
      <p:ext uri="{BB962C8B-B14F-4D97-AF65-F5344CB8AC3E}">
        <p14:creationId xmlns:p14="http://schemas.microsoft.com/office/powerpoint/2010/main" val="92277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1</a:t>
            </a:r>
            <a:r>
              <a:rPr lang="zh-CN" altLang="en-US" dirty="0">
                <a:ea typeface="宋体" panose="02010600030101010101" pitchFamily="2" charset="-122"/>
                <a:cs typeface="Calibri" panose="020F0502020204030204" pitchFamily="34" charset="0"/>
              </a:rPr>
              <a:t>）动作类的方法，包括海龟（画笔）的移动和绘制、获取画笔状态、设置度量单位等操作。</a:t>
            </a:r>
            <a:endParaRPr lang="en-US" altLang="zh-CN" dirty="0">
              <a:ea typeface="宋体" panose="02010600030101010101" pitchFamily="2" charset="-122"/>
              <a:cs typeface="Calibri" panose="020F0502020204030204" pitchFamily="34" charset="0"/>
            </a:endParaRPr>
          </a:p>
          <a:p>
            <a:pPr>
              <a:lnSpc>
                <a:spcPts val="2000"/>
              </a:lnSpc>
            </a:pPr>
            <a:r>
              <a:rPr lang="zh-CN" altLang="en-US" b="1" dirty="0">
                <a:ea typeface="宋体" panose="02010600030101010101" pitchFamily="2" charset="-122"/>
                <a:cs typeface="Calibri" panose="020F0502020204030204" pitchFamily="34" charset="0"/>
              </a:rPr>
              <a:t>②获取画笔状态方法</a:t>
            </a:r>
            <a:endParaRPr lang="en-US" altLang="zh-CN"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position()</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pos</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：返回海龟当前的坐标</a:t>
            </a:r>
            <a:r>
              <a:rPr lang="en-US" altLang="zh-CN" dirty="0">
                <a:ea typeface="宋体" panose="02010600030101010101" pitchFamily="2" charset="-122"/>
                <a:cs typeface="Calibri" panose="020F0502020204030204" pitchFamily="34" charset="0"/>
              </a:rPr>
              <a:t>(x, y)</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towards(x, y=None)</a:t>
            </a:r>
            <a:r>
              <a:rPr lang="zh-CN" altLang="en-US" dirty="0">
                <a:ea typeface="宋体" panose="02010600030101010101" pitchFamily="2" charset="-122"/>
                <a:cs typeface="Calibri" panose="020F0502020204030204" pitchFamily="34" charset="0"/>
              </a:rPr>
              <a:t>：计算海龟位置到由</a:t>
            </a:r>
            <a:r>
              <a:rPr lang="en-US" altLang="zh-CN" dirty="0">
                <a:ea typeface="宋体" panose="02010600030101010101" pitchFamily="2" charset="-122"/>
                <a:cs typeface="Calibri" panose="020F0502020204030204" pitchFamily="34" charset="0"/>
              </a:rPr>
              <a:t>(x, y)</a:t>
            </a:r>
            <a:r>
              <a:rPr lang="zh-CN" altLang="en-US" dirty="0">
                <a:ea typeface="宋体" panose="02010600030101010101" pitchFamily="2" charset="-122"/>
                <a:cs typeface="Calibri" panose="020F0502020204030204" pitchFamily="34" charset="0"/>
              </a:rPr>
              <a:t>矢量或另一海龟对应位置的连线的夹角</a:t>
            </a: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xcor</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：返回海龟的</a:t>
            </a:r>
            <a:r>
              <a:rPr lang="en-US" altLang="zh-CN" dirty="0">
                <a:ea typeface="宋体" panose="02010600030101010101" pitchFamily="2" charset="-122"/>
                <a:cs typeface="Calibri" panose="020F0502020204030204" pitchFamily="34" charset="0"/>
              </a:rPr>
              <a:t>x</a:t>
            </a:r>
            <a:r>
              <a:rPr lang="zh-CN" altLang="en-US" dirty="0">
                <a:ea typeface="宋体" panose="02010600030101010101" pitchFamily="2" charset="-122"/>
                <a:cs typeface="Calibri" panose="020F0502020204030204" pitchFamily="34" charset="0"/>
              </a:rPr>
              <a:t>坐标</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ycor</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：返回海龟的</a:t>
            </a:r>
            <a:r>
              <a:rPr lang="en-US" altLang="zh-CN" dirty="0">
                <a:ea typeface="宋体" panose="02010600030101010101" pitchFamily="2" charset="-122"/>
                <a:cs typeface="Calibri" panose="020F0502020204030204" pitchFamily="34" charset="0"/>
              </a:rPr>
              <a:t>y</a:t>
            </a:r>
            <a:r>
              <a:rPr lang="zh-CN" altLang="en-US" dirty="0">
                <a:ea typeface="宋体" panose="02010600030101010101" pitchFamily="2" charset="-122"/>
                <a:cs typeface="Calibri" panose="020F0502020204030204" pitchFamily="34" charset="0"/>
              </a:rPr>
              <a:t>坐标</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heading()</a:t>
            </a:r>
            <a:r>
              <a:rPr lang="zh-CN" altLang="en-US" dirty="0">
                <a:ea typeface="宋体" panose="02010600030101010101" pitchFamily="2" charset="-122"/>
                <a:cs typeface="Calibri" panose="020F0502020204030204" pitchFamily="34" charset="0"/>
              </a:rPr>
              <a:t>：返回海龟当前的朝向</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distance(x, y=None)</a:t>
            </a:r>
            <a:r>
              <a:rPr lang="zh-CN" altLang="en-US" dirty="0">
                <a:ea typeface="宋体" panose="02010600030101010101" pitchFamily="2" charset="-122"/>
                <a:cs typeface="Calibri" panose="020F0502020204030204" pitchFamily="34" charset="0"/>
              </a:rPr>
              <a:t>：返回从海龟位置到由</a:t>
            </a:r>
            <a:r>
              <a:rPr lang="en-US" altLang="zh-CN" dirty="0">
                <a:ea typeface="宋体" panose="02010600030101010101" pitchFamily="2" charset="-122"/>
                <a:cs typeface="Calibri" panose="020F0502020204030204" pitchFamily="34" charset="0"/>
              </a:rPr>
              <a:t>(x, y)</a:t>
            </a:r>
            <a:r>
              <a:rPr lang="zh-CN" altLang="en-US" dirty="0">
                <a:ea typeface="宋体" panose="02010600030101010101" pitchFamily="2" charset="-122"/>
                <a:cs typeface="Calibri" panose="020F0502020204030204" pitchFamily="34" charset="0"/>
              </a:rPr>
              <a:t>矢量或另一海龟对应位置的单位距离</a:t>
            </a: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sz="2400" dirty="0">
              <a:ea typeface="宋体" panose="02010600030101010101" pitchFamily="2" charset="-122"/>
              <a:cs typeface="Calibri" panose="020F0502020204030204" pitchFamily="34" charset="0"/>
            </a:endParaRPr>
          </a:p>
          <a:p>
            <a:pPr>
              <a:lnSpc>
                <a:spcPts val="2000"/>
              </a:lnSpc>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39051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1</a:t>
            </a:r>
            <a:r>
              <a:rPr lang="zh-CN" altLang="en-US" dirty="0">
                <a:ea typeface="宋体" panose="02010600030101010101" pitchFamily="2" charset="-122"/>
                <a:cs typeface="Calibri" panose="020F0502020204030204" pitchFamily="34" charset="0"/>
              </a:rPr>
              <a:t>）动作类的方法，包括海龟（画笔）的移动和绘制、获取画笔状态、设置度量单位等操作。</a:t>
            </a:r>
            <a:endParaRPr lang="en-US" altLang="zh-CN" dirty="0">
              <a:ea typeface="宋体" panose="02010600030101010101" pitchFamily="2" charset="-122"/>
              <a:cs typeface="Calibri" panose="020F0502020204030204" pitchFamily="34" charset="0"/>
            </a:endParaRPr>
          </a:p>
          <a:p>
            <a:pPr>
              <a:lnSpc>
                <a:spcPts val="2000"/>
              </a:lnSpc>
            </a:pPr>
            <a:r>
              <a:rPr lang="zh-CN" altLang="en-US" b="1" dirty="0">
                <a:ea typeface="宋体" panose="02010600030101010101" pitchFamily="2" charset="-122"/>
                <a:cs typeface="Calibri" panose="020F0502020204030204" pitchFamily="34" charset="0"/>
              </a:rPr>
              <a:t>③设置度量单位方法</a:t>
            </a:r>
            <a:endParaRPr lang="en-US" altLang="zh-CN"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degrees(</a:t>
            </a:r>
            <a:r>
              <a:rPr lang="en-US" altLang="zh-CN" b="1" dirty="0" err="1">
                <a:ea typeface="宋体" panose="02010600030101010101" pitchFamily="2" charset="-122"/>
                <a:cs typeface="Calibri" panose="020F0502020204030204" pitchFamily="34" charset="0"/>
              </a:rPr>
              <a:t>fullcircle</a:t>
            </a:r>
            <a:r>
              <a:rPr lang="en-US" altLang="zh-CN" b="1" dirty="0">
                <a:ea typeface="宋体" panose="02010600030101010101" pitchFamily="2" charset="-122"/>
                <a:cs typeface="Calibri" panose="020F0502020204030204" pitchFamily="34" charset="0"/>
              </a:rPr>
              <a:t>=360.0)</a:t>
            </a:r>
            <a:r>
              <a:rPr lang="zh-CN" altLang="en-US" dirty="0">
                <a:ea typeface="宋体" panose="02010600030101010101" pitchFamily="2" charset="-122"/>
                <a:cs typeface="Calibri" panose="020F0502020204030204" pitchFamily="34" charset="0"/>
              </a:rPr>
              <a:t>：设置角度的度量单位，即设置一个圆周为多少“度”，默认值为</a:t>
            </a:r>
            <a:r>
              <a:rPr lang="en-US" altLang="zh-CN" dirty="0">
                <a:ea typeface="宋体" panose="02010600030101010101" pitchFamily="2" charset="-122"/>
                <a:cs typeface="Calibri" panose="020F0502020204030204" pitchFamily="34" charset="0"/>
              </a:rPr>
              <a:t>360</a:t>
            </a:r>
            <a:r>
              <a:rPr lang="zh-CN" altLang="en-US" dirty="0">
                <a:ea typeface="宋体" panose="02010600030101010101" pitchFamily="2" charset="-122"/>
                <a:cs typeface="Calibri" panose="020F0502020204030204" pitchFamily="34" charset="0"/>
              </a:rPr>
              <a:t>度</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radians()</a:t>
            </a:r>
            <a:r>
              <a:rPr lang="zh-CN" altLang="en-US" dirty="0">
                <a:ea typeface="宋体" panose="02010600030101010101" pitchFamily="2" charset="-122"/>
                <a:cs typeface="Calibri" panose="020F0502020204030204" pitchFamily="34" charset="0"/>
              </a:rPr>
              <a:t>：设置角度的度量单位为弧度，其值等于</a:t>
            </a:r>
            <a:r>
              <a:rPr lang="en-US" altLang="zh-CN" dirty="0">
                <a:ea typeface="宋体" panose="02010600030101010101" pitchFamily="2" charset="-122"/>
                <a:cs typeface="Calibri" panose="020F0502020204030204" pitchFamily="34" charset="0"/>
              </a:rPr>
              <a:t>degrees(2*</a:t>
            </a:r>
            <a:r>
              <a:rPr lang="en-US" altLang="zh-CN" dirty="0" err="1">
                <a:ea typeface="宋体" panose="02010600030101010101" pitchFamily="2" charset="-122"/>
                <a:cs typeface="Calibri" panose="020F0502020204030204" pitchFamily="34" charset="0"/>
              </a:rPr>
              <a:t>math.pi</a:t>
            </a:r>
            <a:r>
              <a:rPr lang="en-US" altLang="zh-CN" dirty="0">
                <a:ea typeface="宋体" panose="02010600030101010101" pitchFamily="2" charset="-122"/>
                <a:cs typeface="Calibri" panose="020F0502020204030204" pitchFamily="34" charset="0"/>
              </a:rPr>
              <a:t>)</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pPr>
            <a:endParaRPr lang="en-US" altLang="zh-CN" sz="2400" dirty="0">
              <a:ea typeface="宋体" panose="02010600030101010101" pitchFamily="2" charset="-122"/>
              <a:cs typeface="Calibri" panose="020F0502020204030204" pitchFamily="34" charset="0"/>
            </a:endParaRPr>
          </a:p>
          <a:p>
            <a:pPr>
              <a:lnSpc>
                <a:spcPts val="2000"/>
              </a:lnSpc>
            </a:pPr>
            <a:endParaRPr lang="en-US" altLang="zh-CN" sz="2400" dirty="0">
              <a:ea typeface="宋体" panose="02010600030101010101" pitchFamily="2" charset="-122"/>
              <a:cs typeface="Calibri" panose="020F0502020204030204" pitchFamily="34" charset="0"/>
            </a:endParaRPr>
          </a:p>
          <a:p>
            <a:pPr>
              <a:lnSpc>
                <a:spcPts val="2000"/>
              </a:lnSpc>
            </a:pPr>
            <a:endParaRPr lang="en-US" altLang="zh-CN" sz="2400"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1348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p:txBody>
          <a:bodyPr>
            <a:normAutofit/>
          </a:bodyPr>
          <a:lstStyle/>
          <a:p>
            <a:pPr>
              <a:lnSpc>
                <a:spcPct val="100000"/>
              </a:lnSpc>
            </a:pPr>
            <a:r>
              <a:rPr lang="zh-CN" altLang="en-US" sz="2400" dirty="0">
                <a:ea typeface="宋体" panose="02010600030101010101" pitchFamily="2" charset="-122"/>
              </a:rPr>
              <a:t>与</a:t>
            </a:r>
            <a:r>
              <a:rPr lang="en-US" altLang="zh-CN" sz="2400" dirty="0">
                <a:ea typeface="宋体" panose="02010600030101010101" pitchFamily="2" charset="-122"/>
              </a:rPr>
              <a:t>C</a:t>
            </a:r>
            <a:r>
              <a:rPr lang="zh-CN" altLang="en-US" sz="2400" dirty="0">
                <a:ea typeface="宋体" panose="02010600030101010101" pitchFamily="2" charset="-122"/>
              </a:rPr>
              <a:t>语言提供的时间结构不同，</a:t>
            </a:r>
            <a:r>
              <a:rPr lang="en-US" altLang="zh-CN" sz="2400" dirty="0">
                <a:ea typeface="宋体" panose="02010600030101010101" pitchFamily="2" charset="-122"/>
              </a:rPr>
              <a:t>Python</a:t>
            </a:r>
            <a:r>
              <a:rPr lang="zh-CN" altLang="en-US" sz="2400" dirty="0">
                <a:ea typeface="宋体" panose="02010600030101010101" pitchFamily="2" charset="-122"/>
              </a:rPr>
              <a:t>的</a:t>
            </a:r>
            <a:r>
              <a:rPr lang="en-US" altLang="zh-CN" sz="2400" dirty="0">
                <a:ea typeface="宋体" panose="02010600030101010101" pitchFamily="2" charset="-122"/>
              </a:rPr>
              <a:t>time</a:t>
            </a:r>
            <a:r>
              <a:rPr lang="zh-CN" altLang="en-US" sz="2400" dirty="0">
                <a:ea typeface="宋体" panose="02010600030101010101" pitchFamily="2" charset="-122"/>
              </a:rPr>
              <a:t>模块中</a:t>
            </a:r>
            <a:r>
              <a:rPr lang="en-US" altLang="zh-CN" sz="2400" dirty="0" err="1">
                <a:ea typeface="宋体" panose="02010600030101010101" pitchFamily="2" charset="-122"/>
              </a:rPr>
              <a:t>struct_time</a:t>
            </a:r>
            <a:r>
              <a:rPr lang="zh-CN" altLang="en-US" sz="2400" dirty="0">
                <a:ea typeface="宋体" panose="02010600030101010101" pitchFamily="2" charset="-122"/>
              </a:rPr>
              <a:t>对象的月份取值范围是</a:t>
            </a:r>
            <a:r>
              <a:rPr lang="en-US" altLang="zh-CN" sz="2400" dirty="0">
                <a:ea typeface="宋体" panose="02010600030101010101" pitchFamily="2" charset="-122"/>
              </a:rPr>
              <a:t>[1,12]</a:t>
            </a:r>
            <a:r>
              <a:rPr lang="zh-CN" altLang="en-US" sz="2400" dirty="0">
                <a:ea typeface="宋体" panose="02010600030101010101" pitchFamily="2" charset="-122"/>
              </a:rPr>
              <a:t>，而不是</a:t>
            </a:r>
            <a:r>
              <a:rPr lang="en-US" altLang="zh-CN" sz="2400" dirty="0">
                <a:ea typeface="宋体" panose="02010600030101010101" pitchFamily="2" charset="-122"/>
              </a:rPr>
              <a:t>[0,11]</a:t>
            </a:r>
            <a:r>
              <a:rPr lang="zh-CN" altLang="en-US" sz="2400" dirty="0">
                <a:ea typeface="宋体" panose="02010600030101010101" pitchFamily="2" charset="-122"/>
              </a:rPr>
              <a:t>。当一个长度不正确或具有错误类型元素的元组被传递给期望参数为</a:t>
            </a:r>
            <a:r>
              <a:rPr lang="en-US" altLang="zh-CN" sz="2400" dirty="0" err="1">
                <a:ea typeface="宋体" panose="02010600030101010101" pitchFamily="2" charset="-122"/>
              </a:rPr>
              <a:t>struct_time</a:t>
            </a:r>
            <a:r>
              <a:rPr lang="zh-CN" altLang="en-US" sz="2400" dirty="0">
                <a:ea typeface="宋体" panose="02010600030101010101" pitchFamily="2" charset="-122"/>
              </a:rPr>
              <a:t>对象的函数时，会引发</a:t>
            </a:r>
            <a:r>
              <a:rPr lang="en-US" altLang="zh-CN" sz="2400" dirty="0" err="1">
                <a:ea typeface="宋体" panose="02010600030101010101" pitchFamily="2" charset="-122"/>
              </a:rPr>
              <a:t>TypeError</a:t>
            </a:r>
            <a:r>
              <a:rPr lang="zh-CN" altLang="en-US" sz="2400" dirty="0">
                <a:ea typeface="宋体" panose="02010600030101010101" pitchFamily="2" charset="-122"/>
              </a:rPr>
              <a:t>异常。</a:t>
            </a:r>
          </a:p>
          <a:p>
            <a:pPr>
              <a:lnSpc>
                <a:spcPct val="100000"/>
              </a:lnSpc>
            </a:pPr>
            <a:r>
              <a:rPr lang="zh-CN" altLang="en-US" sz="2400" dirty="0">
                <a:ea typeface="宋体" panose="02010600030101010101" pitchFamily="2" charset="-122"/>
              </a:rPr>
              <a:t>例如：将字符串“</a:t>
            </a:r>
            <a:r>
              <a:rPr lang="en-US" altLang="zh-CN" sz="2400" dirty="0">
                <a:ea typeface="宋体" panose="02010600030101010101" pitchFamily="2" charset="-122"/>
              </a:rPr>
              <a:t>20190707”</a:t>
            </a:r>
            <a:r>
              <a:rPr lang="zh-CN" altLang="en-US" sz="2400" dirty="0">
                <a:ea typeface="宋体" panose="02010600030101010101" pitchFamily="2" charset="-122"/>
              </a:rPr>
              <a:t>作为参数传递给</a:t>
            </a:r>
            <a:r>
              <a:rPr lang="en-US" altLang="zh-CN" sz="2400" dirty="0" err="1">
                <a:ea typeface="宋体" panose="02010600030101010101" pitchFamily="2" charset="-122"/>
              </a:rPr>
              <a:t>mktime</a:t>
            </a:r>
            <a:r>
              <a:rPr lang="en-US" altLang="zh-CN" sz="2400" dirty="0">
                <a:ea typeface="宋体" panose="02010600030101010101" pitchFamily="2" charset="-122"/>
              </a:rPr>
              <a:t>()</a:t>
            </a:r>
            <a:r>
              <a:rPr lang="zh-CN" altLang="en-US" sz="2400" dirty="0">
                <a:ea typeface="宋体" panose="02010600030101010101" pitchFamily="2" charset="-122"/>
              </a:rPr>
              <a:t>，</a:t>
            </a:r>
            <a:r>
              <a:rPr lang="en-US" altLang="zh-CN" sz="2400" dirty="0" err="1">
                <a:ea typeface="宋体" panose="02010600030101010101" pitchFamily="2" charset="-122"/>
              </a:rPr>
              <a:t>mktime</a:t>
            </a:r>
            <a:r>
              <a:rPr lang="en-US" altLang="zh-CN" sz="2400" dirty="0">
                <a:ea typeface="宋体" panose="02010600030101010101" pitchFamily="2" charset="-122"/>
              </a:rPr>
              <a:t>()</a:t>
            </a:r>
            <a:r>
              <a:rPr lang="zh-CN" altLang="en-US" sz="2400" dirty="0">
                <a:ea typeface="宋体" panose="02010600030101010101" pitchFamily="2" charset="-122"/>
              </a:rPr>
              <a:t>函数的功能是将</a:t>
            </a:r>
            <a:r>
              <a:rPr lang="en-US" altLang="zh-CN" sz="2400" dirty="0" err="1">
                <a:ea typeface="宋体" panose="02010600030101010101" pitchFamily="2" charset="-122"/>
              </a:rPr>
              <a:t>struct_time</a:t>
            </a:r>
            <a:r>
              <a:rPr lang="zh-CN" altLang="en-US" sz="2400" dirty="0">
                <a:ea typeface="宋体" panose="02010600030101010101" pitchFamily="2" charset="-122"/>
              </a:rPr>
              <a:t>对象转换为浮点数形式的时间戳，代码如下，运行结果见图</a:t>
            </a:r>
            <a:r>
              <a:rPr lang="en-US" altLang="zh-CN" sz="2400" dirty="0">
                <a:ea typeface="宋体" panose="02010600030101010101" pitchFamily="2" charset="-122"/>
              </a:rPr>
              <a:t>6-1</a:t>
            </a:r>
            <a:r>
              <a:rPr lang="zh-CN" altLang="en-US" sz="2400" dirty="0">
                <a:ea typeface="宋体" panose="02010600030101010101" pitchFamily="2" charset="-122"/>
              </a:rPr>
              <a:t>：</a:t>
            </a:r>
            <a:endParaRPr lang="en-US" altLang="zh-CN" sz="2400" dirty="0">
              <a:ea typeface="宋体" panose="02010600030101010101" pitchFamily="2" charset="-122"/>
            </a:endParaRPr>
          </a:p>
        </p:txBody>
      </p:sp>
      <p:pic>
        <p:nvPicPr>
          <p:cNvPr id="4" name="图片 3"/>
          <p:cNvPicPr/>
          <p:nvPr/>
        </p:nvPicPr>
        <p:blipFill>
          <a:blip r:embed="rId3"/>
          <a:stretch>
            <a:fillRect/>
          </a:stretch>
        </p:blipFill>
        <p:spPr>
          <a:xfrm>
            <a:off x="5651896" y="4155613"/>
            <a:ext cx="5985922" cy="2043515"/>
          </a:xfrm>
          <a:prstGeom prst="rect">
            <a:avLst/>
          </a:prstGeom>
        </p:spPr>
      </p:pic>
      <p:sp>
        <p:nvSpPr>
          <p:cNvPr id="2" name="文本框 1"/>
          <p:cNvSpPr txBox="1"/>
          <p:nvPr/>
        </p:nvSpPr>
        <p:spPr>
          <a:xfrm>
            <a:off x="6747163" y="6199128"/>
            <a:ext cx="5444837" cy="400110"/>
          </a:xfrm>
          <a:prstGeom prst="rect">
            <a:avLst/>
          </a:prstGeom>
          <a:noFill/>
        </p:spPr>
        <p:txBody>
          <a:bodyPr wrap="square" rtlCol="0">
            <a:spAutoFit/>
          </a:bodyPr>
          <a:lstStyle/>
          <a:p>
            <a:r>
              <a:rPr lang="zh-CN" altLang="en-US" sz="2000" dirty="0"/>
              <a:t>图</a:t>
            </a:r>
            <a:r>
              <a:rPr lang="en-US" altLang="zh-CN" sz="2000" dirty="0"/>
              <a:t>6-1 </a:t>
            </a:r>
            <a:r>
              <a:rPr lang="en-US" altLang="zh-CN" sz="2000" dirty="0" err="1"/>
              <a:t>mktime</a:t>
            </a:r>
            <a:r>
              <a:rPr lang="en-US" altLang="zh-CN" sz="2000" dirty="0"/>
              <a:t>()</a:t>
            </a:r>
            <a:r>
              <a:rPr lang="zh-CN" altLang="en-US" sz="2000" dirty="0"/>
              <a:t>函数异常结果</a:t>
            </a:r>
          </a:p>
        </p:txBody>
      </p:sp>
      <p:graphicFrame>
        <p:nvGraphicFramePr>
          <p:cNvPr id="3" name="表格 2"/>
          <p:cNvGraphicFramePr>
            <a:graphicFrameLocks noGrp="1"/>
          </p:cNvGraphicFramePr>
          <p:nvPr>
            <p:extLst>
              <p:ext uri="{D42A27DB-BD31-4B8C-83A1-F6EECF244321}">
                <p14:modId xmlns:p14="http://schemas.microsoft.com/office/powerpoint/2010/main" val="480169931"/>
              </p:ext>
            </p:extLst>
          </p:nvPr>
        </p:nvGraphicFramePr>
        <p:xfrm>
          <a:off x="1104900" y="4806531"/>
          <a:ext cx="3992814" cy="741680"/>
        </p:xfrm>
        <a:graphic>
          <a:graphicData uri="http://schemas.openxmlformats.org/drawingml/2006/table">
            <a:tbl>
              <a:tblPr firstRow="1" bandRow="1">
                <a:tableStyleId>{5C22544A-7EE6-4342-B048-85BDC9FD1C3A}</a:tableStyleId>
              </a:tblPr>
              <a:tblGrid>
                <a:gridCol w="3992814">
                  <a:extLst>
                    <a:ext uri="{9D8B030D-6E8A-4147-A177-3AD203B41FA5}">
                      <a16:colId xmlns:a16="http://schemas.microsoft.com/office/drawing/2014/main" val="113038644"/>
                    </a:ext>
                  </a:extLst>
                </a:gridCol>
              </a:tblGrid>
              <a:tr h="741680">
                <a:tc>
                  <a:txBody>
                    <a:bodyPr/>
                    <a:lstStyle/>
                    <a:p>
                      <a:pPr marL="0" algn="just">
                        <a:lnSpc>
                          <a:spcPct val="100000"/>
                        </a:lnSpc>
                      </a:pPr>
                      <a:r>
                        <a:rPr lang="en-US" altLang="zh-CN" sz="2000" b="0" kern="100" dirty="0">
                          <a:solidFill>
                            <a:schemeClr val="tx2"/>
                          </a:solidFill>
                          <a:latin typeface="Consolas" panose="020B0609020204030204" pitchFamily="49" charset="0"/>
                          <a:cs typeface="Times New Roman" panose="02020603050405020304" pitchFamily="18" charset="0"/>
                        </a:rPr>
                        <a:t>import time</a:t>
                      </a:r>
                      <a:endParaRPr lang="zh-CN" altLang="zh-CN" sz="2000" b="0" kern="100" dirty="0">
                        <a:solidFill>
                          <a:schemeClr val="tx2"/>
                        </a:solidFill>
                        <a:latin typeface="Consolas" panose="020B0609020204030204" pitchFamily="49" charset="0"/>
                        <a:cs typeface="Times New Roman" panose="02020603050405020304" pitchFamily="18" charset="0"/>
                      </a:endParaRPr>
                    </a:p>
                    <a:p>
                      <a:pPr marL="0" algn="just">
                        <a:lnSpc>
                          <a:spcPct val="100000"/>
                        </a:lnSpc>
                      </a:pPr>
                      <a:r>
                        <a:rPr lang="en-US" altLang="zh-CN" sz="2000" b="0" kern="100" dirty="0" err="1">
                          <a:solidFill>
                            <a:schemeClr val="tx2"/>
                          </a:solidFill>
                          <a:latin typeface="Consolas" panose="020B0609020204030204" pitchFamily="49" charset="0"/>
                          <a:cs typeface="Times New Roman" panose="02020603050405020304" pitchFamily="18" charset="0"/>
                        </a:rPr>
                        <a:t>time.mktime</a:t>
                      </a:r>
                      <a:r>
                        <a:rPr lang="en-US" altLang="zh-CN" sz="2000" b="0" kern="100" dirty="0">
                          <a:solidFill>
                            <a:schemeClr val="tx2"/>
                          </a:solidFill>
                          <a:latin typeface="Consolas" panose="020B0609020204030204" pitchFamily="49" charset="0"/>
                          <a:cs typeface="Times New Roman" panose="02020603050405020304" pitchFamily="18" charset="0"/>
                        </a:rPr>
                        <a:t>("20190707")</a:t>
                      </a:r>
                      <a:endParaRPr lang="zh-CN" altLang="en-US" sz="2000" b="0" kern="100" dirty="0">
                        <a:solidFill>
                          <a:schemeClr val="tx2"/>
                        </a:solidFill>
                        <a:latin typeface="Consolas" panose="020B0609020204030204" pitchFamily="49"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953056365"/>
                  </a:ext>
                </a:extLst>
              </a:tr>
            </a:tbl>
          </a:graphicData>
        </a:graphic>
      </p:graphicFrame>
    </p:spTree>
    <p:extLst>
      <p:ext uri="{BB962C8B-B14F-4D97-AF65-F5344CB8AC3E}">
        <p14:creationId xmlns:p14="http://schemas.microsoft.com/office/powerpoint/2010/main" val="11334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2</a:t>
            </a:r>
            <a:r>
              <a:rPr lang="zh-CN" altLang="en-US" dirty="0">
                <a:ea typeface="宋体" panose="02010600030101010101" pitchFamily="2" charset="-122"/>
                <a:cs typeface="Calibri" panose="020F0502020204030204" pitchFamily="34" charset="0"/>
              </a:rPr>
              <a:t>）画笔状态类方法，包括设置可见性方法、设置外观方法方法。</a:t>
            </a:r>
            <a:endParaRPr lang="en-US" altLang="zh-CN" dirty="0">
              <a:ea typeface="宋体" panose="02010600030101010101" pitchFamily="2" charset="-122"/>
              <a:cs typeface="Calibri" panose="020F0502020204030204" pitchFamily="34" charset="0"/>
            </a:endParaRPr>
          </a:p>
          <a:p>
            <a:pPr>
              <a:lnSpc>
                <a:spcPts val="2000"/>
              </a:lnSpc>
            </a:pPr>
            <a:r>
              <a:rPr lang="zh-CN" altLang="en-US" b="1" dirty="0">
                <a:ea typeface="宋体" panose="02010600030101010101" pitchFamily="2" charset="-122"/>
                <a:cs typeface="Calibri" panose="020F0502020204030204" pitchFamily="34" charset="0"/>
              </a:rPr>
              <a:t>①设置可见性方法</a:t>
            </a:r>
            <a:endParaRPr lang="en-US" altLang="zh-CN"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hideturtle</a:t>
            </a:r>
            <a:r>
              <a:rPr lang="en-US" altLang="zh-CN" b="1" dirty="0">
                <a:ea typeface="宋体" panose="02010600030101010101" pitchFamily="2" charset="-122"/>
                <a:cs typeface="Calibri" panose="020F0502020204030204" pitchFamily="34" charset="0"/>
              </a:rPr>
              <a:t>()</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ht</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：设置海龟不可见，可加快绘制速度</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showturtle</a:t>
            </a:r>
            <a:r>
              <a:rPr lang="en-US" altLang="zh-CN" b="1" dirty="0">
                <a:ea typeface="宋体" panose="02010600030101010101" pitchFamily="2" charset="-122"/>
                <a:cs typeface="Calibri" panose="020F0502020204030204" pitchFamily="34" charset="0"/>
              </a:rPr>
              <a:t>()</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st</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：设置海龟可见</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isvisible</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：如果海龟可见返回</a:t>
            </a:r>
            <a:r>
              <a:rPr lang="en-US" altLang="zh-CN" dirty="0">
                <a:ea typeface="宋体" panose="02010600030101010101" pitchFamily="2" charset="-122"/>
                <a:cs typeface="Calibri" panose="020F0502020204030204" pitchFamily="34" charset="0"/>
              </a:rPr>
              <a:t>True</a:t>
            </a:r>
            <a:r>
              <a:rPr lang="zh-CN" altLang="en-US" dirty="0">
                <a:ea typeface="宋体" panose="02010600030101010101" pitchFamily="2" charset="-122"/>
                <a:cs typeface="Calibri" panose="020F0502020204030204" pitchFamily="34" charset="0"/>
              </a:rPr>
              <a:t>，否则返回</a:t>
            </a:r>
            <a:r>
              <a:rPr lang="en-US" altLang="zh-CN" dirty="0">
                <a:ea typeface="宋体" panose="02010600030101010101" pitchFamily="2" charset="-122"/>
                <a:cs typeface="Calibri" panose="020F0502020204030204" pitchFamily="34" charset="0"/>
              </a:rPr>
              <a:t>False</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pPr>
            <a:endParaRPr lang="en-US" altLang="zh-CN" sz="2400" dirty="0">
              <a:ea typeface="宋体" panose="02010600030101010101" pitchFamily="2" charset="-122"/>
              <a:cs typeface="Calibri" panose="020F0502020204030204" pitchFamily="34" charset="0"/>
            </a:endParaRPr>
          </a:p>
          <a:p>
            <a:pPr>
              <a:lnSpc>
                <a:spcPts val="2000"/>
              </a:lnSpc>
            </a:pPr>
            <a:endParaRPr lang="en-US" altLang="zh-CN" sz="2400"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140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2</a:t>
            </a:r>
            <a:r>
              <a:rPr lang="zh-CN" altLang="en-US" dirty="0">
                <a:ea typeface="宋体" panose="02010600030101010101" pitchFamily="2" charset="-122"/>
                <a:cs typeface="Calibri" panose="020F0502020204030204" pitchFamily="34" charset="0"/>
              </a:rPr>
              <a:t>）画笔状态类方法，包括设置可见性方法、设置外观方法方法。</a:t>
            </a:r>
            <a:endParaRPr lang="en-US" altLang="zh-CN" dirty="0">
              <a:ea typeface="宋体" panose="02010600030101010101" pitchFamily="2" charset="-122"/>
              <a:cs typeface="Calibri" panose="020F0502020204030204" pitchFamily="34" charset="0"/>
            </a:endParaRPr>
          </a:p>
          <a:p>
            <a:pPr>
              <a:lnSpc>
                <a:spcPts val="2000"/>
              </a:lnSpc>
            </a:pPr>
            <a:r>
              <a:rPr lang="zh-CN" altLang="en-US" b="1" dirty="0">
                <a:ea typeface="宋体" panose="02010600030101010101" pitchFamily="2" charset="-122"/>
                <a:cs typeface="Calibri" panose="020F0502020204030204" pitchFamily="34" charset="0"/>
              </a:rPr>
              <a:t>②设置外观方法</a:t>
            </a:r>
            <a:endParaRPr lang="en-US" altLang="zh-CN"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shape(name=None)</a:t>
            </a:r>
            <a:r>
              <a:rPr lang="zh-CN" altLang="en-US" dirty="0">
                <a:ea typeface="宋体" panose="02010600030101010101" pitchFamily="2" charset="-122"/>
                <a:cs typeface="Calibri" panose="020F0502020204030204" pitchFamily="34" charset="0"/>
              </a:rPr>
              <a:t>：设置海龟形状为</a:t>
            </a:r>
            <a:r>
              <a:rPr lang="en-US" altLang="zh-CN" dirty="0">
                <a:ea typeface="宋体" panose="02010600030101010101" pitchFamily="2" charset="-122"/>
                <a:cs typeface="Calibri" panose="020F0502020204030204" pitchFamily="34" charset="0"/>
              </a:rPr>
              <a:t>name</a:t>
            </a:r>
            <a:r>
              <a:rPr lang="zh-CN" altLang="en-US" dirty="0">
                <a:ea typeface="宋体" panose="02010600030101010101" pitchFamily="2" charset="-122"/>
                <a:cs typeface="Calibri" panose="020F0502020204030204" pitchFamily="34" charset="0"/>
              </a:rPr>
              <a:t>指定的形状名，如未指定形状名则返回当前的形状名，</a:t>
            </a:r>
            <a:r>
              <a:rPr lang="en-US" altLang="zh-CN" dirty="0">
                <a:ea typeface="宋体" panose="02010600030101010101" pitchFamily="2" charset="-122"/>
                <a:cs typeface="Calibri" panose="020F0502020204030204" pitchFamily="34" charset="0"/>
              </a:rPr>
              <a:t>name</a:t>
            </a:r>
            <a:r>
              <a:rPr lang="zh-CN" altLang="en-US" dirty="0">
                <a:ea typeface="宋体" panose="02010600030101010101" pitchFamily="2" charset="-122"/>
                <a:cs typeface="Calibri" panose="020F0502020204030204" pitchFamily="34" charset="0"/>
              </a:rPr>
              <a:t>指定的形状名应存在与</a:t>
            </a:r>
            <a:r>
              <a:rPr lang="en-US" altLang="zh-CN" dirty="0" err="1">
                <a:ea typeface="宋体" panose="02010600030101010101" pitchFamily="2" charset="-122"/>
                <a:cs typeface="Calibri" panose="020F0502020204030204" pitchFamily="34" charset="0"/>
              </a:rPr>
              <a:t>TurtleScreen</a:t>
            </a:r>
            <a:r>
              <a:rPr lang="zh-CN" altLang="en-US" dirty="0">
                <a:ea typeface="宋体" panose="02010600030101010101" pitchFamily="2" charset="-122"/>
                <a:cs typeface="Calibri" panose="020F0502020204030204" pitchFamily="34" charset="0"/>
              </a:rPr>
              <a:t>的</a:t>
            </a:r>
            <a:r>
              <a:rPr lang="en-US" altLang="zh-CN" dirty="0">
                <a:ea typeface="宋体" panose="02010600030101010101" pitchFamily="2" charset="-122"/>
                <a:cs typeface="Calibri" panose="020F0502020204030204" pitchFamily="34" charset="0"/>
              </a:rPr>
              <a:t>shape</a:t>
            </a:r>
            <a:r>
              <a:rPr lang="zh-CN" altLang="en-US" dirty="0">
                <a:ea typeface="宋体" panose="02010600030101010101" pitchFamily="2" charset="-122"/>
                <a:cs typeface="Calibri" panose="020F0502020204030204" pitchFamily="34" charset="0"/>
              </a:rPr>
              <a:t>字典中</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resizemode</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rmode</a:t>
            </a:r>
            <a:r>
              <a:rPr lang="en-US" altLang="zh-CN" b="1" dirty="0">
                <a:ea typeface="宋体" panose="02010600030101010101" pitchFamily="2" charset="-122"/>
                <a:cs typeface="Calibri" panose="020F0502020204030204" pitchFamily="34" charset="0"/>
              </a:rPr>
              <a:t>=None)</a:t>
            </a:r>
            <a:r>
              <a:rPr lang="zh-CN" altLang="en-US" dirty="0">
                <a:ea typeface="宋体" panose="02010600030101010101" pitchFamily="2" charset="-122"/>
                <a:cs typeface="Calibri" panose="020F0502020204030204" pitchFamily="34" charset="0"/>
              </a:rPr>
              <a:t>：设置海龟大小调整模式为以下值之一：“</a:t>
            </a:r>
            <a:r>
              <a:rPr lang="en-US" altLang="zh-CN" dirty="0">
                <a:ea typeface="宋体" panose="02010600030101010101" pitchFamily="2" charset="-122"/>
                <a:cs typeface="Calibri" panose="020F0502020204030204" pitchFamily="34" charset="0"/>
              </a:rPr>
              <a:t>auto”</a:t>
            </a: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user”</a:t>
            </a:r>
            <a:r>
              <a:rPr lang="zh-CN" altLang="en-US" dirty="0">
                <a:ea typeface="宋体" panose="02010600030101010101" pitchFamily="2" charset="-122"/>
                <a:cs typeface="Calibri" panose="020F0502020204030204" pitchFamily="34" charset="0"/>
              </a:rPr>
              <a:t>、“</a:t>
            </a:r>
            <a:r>
              <a:rPr lang="en-US" altLang="zh-CN" dirty="0" err="1">
                <a:ea typeface="宋体" panose="02010600030101010101" pitchFamily="2" charset="-122"/>
                <a:cs typeface="Calibri" panose="020F0502020204030204" pitchFamily="34" charset="0"/>
              </a:rPr>
              <a:t>noresize</a:t>
            </a:r>
            <a:r>
              <a:rPr lang="en-US" altLang="zh-CN"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auto”</a:t>
            </a:r>
            <a:r>
              <a:rPr lang="zh-CN" altLang="en-US" dirty="0">
                <a:ea typeface="宋体" panose="02010600030101010101" pitchFamily="2" charset="-122"/>
                <a:cs typeface="Calibri" panose="020F0502020204030204" pitchFamily="34" charset="0"/>
              </a:rPr>
              <a:t>表示根据画笔粗细调整，“</a:t>
            </a:r>
            <a:r>
              <a:rPr lang="en-US" altLang="zh-CN" dirty="0">
                <a:ea typeface="宋体" panose="02010600030101010101" pitchFamily="2" charset="-122"/>
                <a:cs typeface="Calibri" panose="020F0502020204030204" pitchFamily="34" charset="0"/>
              </a:rPr>
              <a:t>user”</a:t>
            </a:r>
            <a:r>
              <a:rPr lang="zh-CN" altLang="en-US" dirty="0">
                <a:ea typeface="宋体" panose="02010600030101010101" pitchFamily="2" charset="-122"/>
                <a:cs typeface="Calibri" panose="020F0502020204030204" pitchFamily="34" charset="0"/>
              </a:rPr>
              <a:t>表示根据</a:t>
            </a:r>
            <a:r>
              <a:rPr lang="en-US" altLang="zh-CN" dirty="0" err="1">
                <a:ea typeface="宋体" panose="02010600030101010101" pitchFamily="2" charset="-122"/>
                <a:cs typeface="Calibri" panose="020F0502020204030204" pitchFamily="34" charset="0"/>
              </a:rPr>
              <a:t>shapesize</a:t>
            </a:r>
            <a:r>
              <a:rPr lang="en-US" altLang="zh-CN"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设置值调整，“</a:t>
            </a:r>
            <a:r>
              <a:rPr lang="en-US" altLang="zh-CN" dirty="0" err="1">
                <a:ea typeface="宋体" panose="02010600030101010101" pitchFamily="2" charset="-122"/>
                <a:cs typeface="Calibri" panose="020F0502020204030204" pitchFamily="34" charset="0"/>
              </a:rPr>
              <a:t>noresize</a:t>
            </a:r>
            <a:r>
              <a:rPr lang="en-US" altLang="zh-CN"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表示不调整</a:t>
            </a: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pPr>
            <a:endParaRPr lang="en-US" altLang="zh-CN" sz="2400" dirty="0">
              <a:ea typeface="宋体" panose="02010600030101010101" pitchFamily="2" charset="-122"/>
              <a:cs typeface="Calibri" panose="020F0502020204030204" pitchFamily="34" charset="0"/>
            </a:endParaRPr>
          </a:p>
          <a:p>
            <a:pPr>
              <a:lnSpc>
                <a:spcPts val="2000"/>
              </a:lnSpc>
            </a:pPr>
            <a:endParaRPr lang="en-US" altLang="zh-CN" sz="2400"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2937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3</a:t>
            </a:r>
            <a:r>
              <a:rPr lang="zh-CN" altLang="en-US" dirty="0">
                <a:ea typeface="宋体" panose="02010600030101010101" pitchFamily="2" charset="-122"/>
                <a:cs typeface="Calibri" panose="020F0502020204030204" pitchFamily="34" charset="0"/>
              </a:rPr>
              <a:t>）画笔控制方法，包括绘图状态相关方法、颜色控制相关方法、设置填充方法和其他方法等。</a:t>
            </a:r>
          </a:p>
          <a:p>
            <a:pPr>
              <a:lnSpc>
                <a:spcPts val="2000"/>
              </a:lnSpc>
            </a:pPr>
            <a:r>
              <a:rPr lang="zh-CN" altLang="en-US" b="1" dirty="0">
                <a:ea typeface="宋体" panose="02010600030101010101" pitchFamily="2" charset="-122"/>
                <a:cs typeface="Calibri" panose="020F0502020204030204" pitchFamily="34" charset="0"/>
              </a:rPr>
              <a:t>① 绘图状态相关方法</a:t>
            </a:r>
            <a:endParaRPr lang="en-US" altLang="zh-CN" sz="2400"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pendown</a:t>
            </a:r>
            <a:r>
              <a:rPr lang="en-US" altLang="zh-CN" b="1" dirty="0">
                <a:ea typeface="宋体" panose="02010600030101010101" pitchFamily="2" charset="-122"/>
                <a:cs typeface="Calibri" panose="020F0502020204030204" pitchFamily="34" charset="0"/>
              </a:rPr>
              <a:t>()</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pd</a:t>
            </a:r>
            <a:r>
              <a:rPr lang="en-US" altLang="zh-CN" b="1" dirty="0">
                <a:ea typeface="宋体" panose="02010600030101010101" pitchFamily="2" charset="-122"/>
                <a:cs typeface="Calibri" panose="020F0502020204030204" pitchFamily="34" charset="0"/>
              </a:rPr>
              <a:t>()</a:t>
            </a:r>
            <a:r>
              <a:rPr lang="zh-CN" altLang="en-US" b="1" dirty="0">
                <a:ea typeface="宋体" panose="02010600030101010101" pitchFamily="2" charset="-122"/>
                <a:cs typeface="Calibri" panose="020F0502020204030204" pitchFamily="34" charset="0"/>
              </a:rPr>
              <a:t>或</a:t>
            </a:r>
            <a:r>
              <a:rPr lang="en-US" altLang="zh-CN" b="1" dirty="0">
                <a:ea typeface="宋体" panose="02010600030101010101" pitchFamily="2" charset="-122"/>
                <a:cs typeface="Calibri" panose="020F0502020204030204" pitchFamily="34" charset="0"/>
              </a:rPr>
              <a:t>down()</a:t>
            </a:r>
            <a:r>
              <a:rPr lang="zh-CN" altLang="en-US" dirty="0">
                <a:ea typeface="宋体" panose="02010600030101010101" pitchFamily="2" charset="-122"/>
                <a:cs typeface="Calibri" panose="020F0502020204030204" pitchFamily="34" charset="0"/>
              </a:rPr>
              <a:t>：画笔落下，即移动时将画线</a:t>
            </a: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penup</a:t>
            </a:r>
            <a:r>
              <a:rPr lang="en-US" altLang="zh-CN" b="1" dirty="0">
                <a:ea typeface="宋体" panose="02010600030101010101" pitchFamily="2" charset="-122"/>
                <a:cs typeface="Calibri" panose="020F0502020204030204" pitchFamily="34" charset="0"/>
              </a:rPr>
              <a:t>()</a:t>
            </a:r>
            <a:r>
              <a:rPr lang="zh-CN" altLang="en-US" b="1" dirty="0">
                <a:ea typeface="宋体" panose="02010600030101010101" pitchFamily="2" charset="-122"/>
                <a:cs typeface="Calibri" panose="020F0502020204030204" pitchFamily="34" charset="0"/>
              </a:rPr>
              <a:t>或</a:t>
            </a:r>
            <a:r>
              <a:rPr lang="en-US" altLang="zh-CN" b="1" dirty="0" err="1">
                <a:ea typeface="宋体" panose="02010600030101010101" pitchFamily="2" charset="-122"/>
                <a:cs typeface="Calibri" panose="020F0502020204030204" pitchFamily="34" charset="0"/>
              </a:rPr>
              <a:t>pu</a:t>
            </a:r>
            <a:r>
              <a:rPr lang="en-US" altLang="zh-CN" b="1" dirty="0">
                <a:ea typeface="宋体" panose="02010600030101010101" pitchFamily="2" charset="-122"/>
                <a:cs typeface="Calibri" panose="020F0502020204030204" pitchFamily="34" charset="0"/>
              </a:rPr>
              <a:t>()</a:t>
            </a:r>
            <a:r>
              <a:rPr lang="zh-CN" altLang="en-US" b="1" dirty="0">
                <a:ea typeface="宋体" panose="02010600030101010101" pitchFamily="2" charset="-122"/>
                <a:cs typeface="Calibri" panose="020F0502020204030204" pitchFamily="34" charset="0"/>
              </a:rPr>
              <a:t>或</a:t>
            </a:r>
            <a:r>
              <a:rPr lang="en-US" altLang="zh-CN" b="1" dirty="0">
                <a:ea typeface="宋体" panose="02010600030101010101" pitchFamily="2" charset="-122"/>
                <a:cs typeface="Calibri" panose="020F0502020204030204" pitchFamily="34" charset="0"/>
              </a:rPr>
              <a:t>up()</a:t>
            </a:r>
            <a:r>
              <a:rPr lang="zh-CN" altLang="en-US" dirty="0">
                <a:ea typeface="宋体" panose="02010600030101010101" pitchFamily="2" charset="-122"/>
                <a:cs typeface="Calibri" panose="020F0502020204030204" pitchFamily="34" charset="0"/>
              </a:rPr>
              <a:t>：画笔抬起，即移动时不画线</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pensize</a:t>
            </a:r>
            <a:r>
              <a:rPr lang="en-US" altLang="zh-CN" b="1" dirty="0">
                <a:ea typeface="宋体" panose="02010600030101010101" pitchFamily="2" charset="-122"/>
                <a:cs typeface="Calibri" panose="020F0502020204030204" pitchFamily="34" charset="0"/>
              </a:rPr>
              <a:t>(width=None)</a:t>
            </a:r>
            <a:r>
              <a:rPr lang="zh-CN" altLang="en-US" b="1" dirty="0">
                <a:ea typeface="宋体" panose="02010600030101010101" pitchFamily="2" charset="-122"/>
                <a:cs typeface="Calibri" panose="020F0502020204030204" pitchFamily="34" charset="0"/>
              </a:rPr>
              <a:t>或</a:t>
            </a:r>
            <a:r>
              <a:rPr lang="en-US" altLang="zh-CN" b="1" dirty="0">
                <a:ea typeface="宋体" panose="02010600030101010101" pitchFamily="2" charset="-122"/>
                <a:cs typeface="Calibri" panose="020F0502020204030204" pitchFamily="34" charset="0"/>
              </a:rPr>
              <a:t>width(width=None)</a:t>
            </a:r>
            <a:r>
              <a:rPr lang="zh-CN" altLang="en-US" dirty="0">
                <a:ea typeface="宋体" panose="02010600030101010101" pitchFamily="2" charset="-122"/>
                <a:cs typeface="Calibri" panose="020F0502020204030204" pitchFamily="34" charset="0"/>
              </a:rPr>
              <a:t>：设置画笔的粗细为</a:t>
            </a:r>
            <a:r>
              <a:rPr lang="en-US" altLang="zh-CN" dirty="0">
                <a:ea typeface="宋体" panose="02010600030101010101" pitchFamily="2" charset="-122"/>
                <a:cs typeface="Calibri" panose="020F0502020204030204" pitchFamily="34" charset="0"/>
              </a:rPr>
              <a:t>width</a:t>
            </a:r>
            <a:r>
              <a:rPr lang="zh-CN" altLang="en-US" dirty="0">
                <a:ea typeface="宋体" panose="02010600030101010101" pitchFamily="2" charset="-122"/>
                <a:cs typeface="Calibri" panose="020F0502020204030204" pitchFamily="34" charset="0"/>
              </a:rPr>
              <a:t>，若不指定</a:t>
            </a:r>
            <a:r>
              <a:rPr lang="en-US" altLang="zh-CN" dirty="0">
                <a:ea typeface="宋体" panose="02010600030101010101" pitchFamily="2" charset="-122"/>
                <a:cs typeface="Calibri" panose="020F0502020204030204" pitchFamily="34" charset="0"/>
              </a:rPr>
              <a:t>width</a:t>
            </a:r>
            <a:r>
              <a:rPr lang="zh-CN" altLang="en-US" dirty="0">
                <a:ea typeface="宋体" panose="02010600030101010101" pitchFamily="2" charset="-122"/>
                <a:cs typeface="Calibri" panose="020F0502020204030204" pitchFamily="34" charset="0"/>
              </a:rPr>
              <a:t>则返回当前画笔粗细值</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pen(pen=None, **</a:t>
            </a:r>
            <a:r>
              <a:rPr lang="en-US" altLang="zh-CN" b="1" dirty="0" err="1">
                <a:ea typeface="宋体" panose="02010600030101010101" pitchFamily="2" charset="-122"/>
                <a:cs typeface="Calibri" panose="020F0502020204030204" pitchFamily="34" charset="0"/>
              </a:rPr>
              <a:t>pendict</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：设置画笔的属性，若不指定则返回当前画笔属性</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isdown</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：若画笔落下返回</a:t>
            </a:r>
            <a:r>
              <a:rPr lang="en-US" altLang="zh-CN" dirty="0">
                <a:ea typeface="宋体" panose="02010600030101010101" pitchFamily="2" charset="-122"/>
                <a:cs typeface="Calibri" panose="020F0502020204030204" pitchFamily="34" charset="0"/>
              </a:rPr>
              <a:t>True</a:t>
            </a:r>
            <a:r>
              <a:rPr lang="zh-CN" altLang="en-US" dirty="0">
                <a:ea typeface="宋体" panose="02010600030101010101" pitchFamily="2" charset="-122"/>
                <a:cs typeface="Calibri" panose="020F0502020204030204" pitchFamily="34" charset="0"/>
              </a:rPr>
              <a:t>，否则返回</a:t>
            </a:r>
            <a:r>
              <a:rPr lang="en-US" altLang="zh-CN" dirty="0">
                <a:ea typeface="宋体" panose="02010600030101010101" pitchFamily="2" charset="-122"/>
                <a:cs typeface="Calibri" panose="020F0502020204030204" pitchFamily="34" charset="0"/>
              </a:rPr>
              <a:t>False</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pPr>
            <a:endParaRPr lang="en-US" altLang="zh-CN"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79763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3</a:t>
            </a:r>
            <a:r>
              <a:rPr lang="zh-CN" altLang="en-US" dirty="0">
                <a:ea typeface="宋体" panose="02010600030101010101" pitchFamily="2" charset="-122"/>
                <a:cs typeface="Calibri" panose="020F0502020204030204" pitchFamily="34" charset="0"/>
              </a:rPr>
              <a:t>）画笔控制方法，包括绘图状态相关方法、颜色控制相关方法、设置填充方法和其他方法等。</a:t>
            </a:r>
          </a:p>
          <a:p>
            <a:pPr>
              <a:lnSpc>
                <a:spcPts val="2000"/>
              </a:lnSpc>
            </a:pPr>
            <a:r>
              <a:rPr lang="zh-CN" altLang="en-US" b="1" dirty="0">
                <a:ea typeface="宋体" panose="02010600030101010101" pitchFamily="2" charset="-122"/>
                <a:cs typeface="Calibri" panose="020F0502020204030204" pitchFamily="34" charset="0"/>
              </a:rPr>
              <a:t>② 颜色控制相关方法</a:t>
            </a:r>
            <a:endParaRPr lang="en-US" altLang="zh-CN" sz="2400"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pencolor</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args</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：设置画笔颜色，若不指定则返回当前画笔颜色，参数可为一个颜色字符串或颜色数值元组</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fillcolor</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args</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：设置填充颜色，若不指定则返回当前填充颜色，参数可为一个颜色字符串或颜色数值元组</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color(*</a:t>
            </a:r>
            <a:r>
              <a:rPr lang="en-US" altLang="zh-CN" b="1" dirty="0" err="1">
                <a:ea typeface="宋体" panose="02010600030101010101" pitchFamily="2" charset="-122"/>
                <a:cs typeface="Calibri" panose="020F0502020204030204" pitchFamily="34" charset="0"/>
              </a:rPr>
              <a:t>args</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：设置画笔颜色和填充颜色，若不指定则返回当前画笔颜色和填充颜色，参数可提供一个或两个颜色字符串和颜色数值元组</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47878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3</a:t>
            </a:r>
            <a:r>
              <a:rPr lang="zh-CN" altLang="en-US" dirty="0">
                <a:ea typeface="宋体" panose="02010600030101010101" pitchFamily="2" charset="-122"/>
                <a:cs typeface="Calibri" panose="020F0502020204030204" pitchFamily="34" charset="0"/>
              </a:rPr>
              <a:t>）画笔控制方法，包括绘图状态相关方法、颜色控制相关方法、设置填充方法和其他方法等。</a:t>
            </a:r>
          </a:p>
          <a:p>
            <a:pPr>
              <a:lnSpc>
                <a:spcPts val="2000"/>
              </a:lnSpc>
            </a:pPr>
            <a:r>
              <a:rPr lang="zh-CN" altLang="en-US" b="1" dirty="0">
                <a:ea typeface="宋体" panose="02010600030101010101" pitchFamily="2" charset="-122"/>
                <a:cs typeface="Calibri" panose="020F0502020204030204" pitchFamily="34" charset="0"/>
              </a:rPr>
              <a:t>③ 设置填充方法</a:t>
            </a:r>
            <a:endParaRPr lang="en-US" altLang="zh-CN" sz="2400"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filling()</a:t>
            </a:r>
            <a:r>
              <a:rPr lang="zh-CN" altLang="en-US" dirty="0">
                <a:ea typeface="宋体" panose="02010600030101010101" pitchFamily="2" charset="-122"/>
                <a:cs typeface="Calibri" panose="020F0502020204030204" pitchFamily="34" charset="0"/>
              </a:rPr>
              <a:t>：返回填充状态，填充为</a:t>
            </a:r>
            <a:r>
              <a:rPr lang="en-US" altLang="zh-CN" dirty="0">
                <a:ea typeface="宋体" panose="02010600030101010101" pitchFamily="2" charset="-122"/>
                <a:cs typeface="Calibri" panose="020F0502020204030204" pitchFamily="34" charset="0"/>
              </a:rPr>
              <a:t>True</a:t>
            </a:r>
            <a:r>
              <a:rPr lang="zh-CN" altLang="en-US" dirty="0">
                <a:ea typeface="宋体" panose="02010600030101010101" pitchFamily="2" charset="-122"/>
                <a:cs typeface="Calibri" panose="020F0502020204030204" pitchFamily="34" charset="0"/>
              </a:rPr>
              <a:t>，否则为</a:t>
            </a:r>
            <a:r>
              <a:rPr lang="en-US" altLang="zh-CN" dirty="0">
                <a:ea typeface="宋体" panose="02010600030101010101" pitchFamily="2" charset="-122"/>
                <a:cs typeface="Calibri" panose="020F0502020204030204" pitchFamily="34" charset="0"/>
              </a:rPr>
              <a:t>False</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begin_fill</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：在绘制要填充的形状之前调用</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end_fill</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：填充上次调用</a:t>
            </a:r>
            <a:r>
              <a:rPr lang="en-US" altLang="zh-CN" dirty="0" err="1">
                <a:ea typeface="宋体" panose="02010600030101010101" pitchFamily="2" charset="-122"/>
                <a:cs typeface="Calibri" panose="020F0502020204030204" pitchFamily="34" charset="0"/>
              </a:rPr>
              <a:t>begin_fill</a:t>
            </a:r>
            <a:r>
              <a:rPr lang="en-US" altLang="zh-CN"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之后绘制的形状</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647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模块：海龟绘图相关函数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Turtle</a:t>
            </a:r>
            <a:r>
              <a:rPr lang="zh-CN" altLang="en-US" dirty="0">
                <a:ea typeface="宋体" panose="02010600030101010101" pitchFamily="2" charset="-122"/>
                <a:cs typeface="Calibri" panose="020F0502020204030204" pitchFamily="34" charset="0"/>
              </a:rPr>
              <a:t>类的方法可分为三个类别：动作类、状态类和画笔控制类。</a:t>
            </a:r>
            <a:endParaRPr lang="en-US" altLang="zh-CN" dirty="0">
              <a:ea typeface="宋体" panose="02010600030101010101" pitchFamily="2" charset="-122"/>
              <a:cs typeface="Calibri" panose="020F0502020204030204" pitchFamily="34" charset="0"/>
            </a:endParaRPr>
          </a:p>
          <a:p>
            <a:pPr>
              <a:lnSpc>
                <a:spcPts val="2000"/>
              </a:lnSpc>
            </a:pP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3</a:t>
            </a:r>
            <a:r>
              <a:rPr lang="zh-CN" altLang="en-US" dirty="0">
                <a:ea typeface="宋体" panose="02010600030101010101" pitchFamily="2" charset="-122"/>
                <a:cs typeface="Calibri" panose="020F0502020204030204" pitchFamily="34" charset="0"/>
              </a:rPr>
              <a:t>）画笔控制方法，包括绘图状态相关方法、颜色控制相关方法、设置填充方法和其他方法等。</a:t>
            </a:r>
          </a:p>
          <a:p>
            <a:pPr>
              <a:lnSpc>
                <a:spcPts val="2000"/>
              </a:lnSpc>
            </a:pPr>
            <a:r>
              <a:rPr lang="zh-CN" altLang="en-US" b="1" dirty="0">
                <a:ea typeface="宋体" panose="02010600030101010101" pitchFamily="2" charset="-122"/>
                <a:cs typeface="Calibri" panose="020F0502020204030204" pitchFamily="34" charset="0"/>
              </a:rPr>
              <a:t>④ 其他方法</a:t>
            </a:r>
            <a:endParaRPr lang="en-US" altLang="zh-CN" sz="2400"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reset()</a:t>
            </a:r>
            <a:r>
              <a:rPr lang="zh-CN" altLang="en-US" dirty="0">
                <a:ea typeface="宋体" panose="02010600030101010101" pitchFamily="2" charset="-122"/>
                <a:cs typeface="Calibri" panose="020F0502020204030204" pitchFamily="34" charset="0"/>
              </a:rPr>
              <a:t>：从屏幕中删除该海龟的绘图，海龟回到原点并设置所有变量为默认值</a:t>
            </a:r>
          </a:p>
          <a:p>
            <a:pPr>
              <a:lnSpc>
                <a:spcPts val="2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clear()</a:t>
            </a:r>
            <a:r>
              <a:rPr lang="zh-CN" altLang="en-US" dirty="0">
                <a:ea typeface="宋体" panose="02010600030101010101" pitchFamily="2" charset="-122"/>
                <a:cs typeface="Calibri" panose="020F0502020204030204" pitchFamily="34" charset="0"/>
              </a:rPr>
              <a:t>：从屏幕中删除该海龟的绘图，海龟的状态和位置以及其他海龟的绘图不受影响</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9049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模块：窗口设置相关函数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Screen</a:t>
            </a:r>
            <a:r>
              <a:rPr lang="zh-CN" altLang="en-US" dirty="0">
                <a:ea typeface="宋体" panose="02010600030101010101" pitchFamily="2" charset="-122"/>
                <a:cs typeface="Calibri" panose="020F0502020204030204" pitchFamily="34" charset="0"/>
              </a:rPr>
              <a:t>类的函数可分为四个类别：窗口控制、窗口设置、屏幕事件以及</a:t>
            </a:r>
            <a:r>
              <a:rPr lang="en-US" altLang="zh-CN" dirty="0">
                <a:ea typeface="宋体" panose="02010600030101010101" pitchFamily="2" charset="-122"/>
                <a:cs typeface="Calibri" panose="020F0502020204030204" pitchFamily="34" charset="0"/>
              </a:rPr>
              <a:t>screen</a:t>
            </a:r>
            <a:r>
              <a:rPr lang="zh-CN" altLang="en-US" dirty="0">
                <a:ea typeface="宋体" panose="02010600030101010101" pitchFamily="2" charset="-122"/>
                <a:cs typeface="Calibri" panose="020F0502020204030204" pitchFamily="34" charset="0"/>
              </a:rPr>
              <a:t>专有方法等。下面将介绍常用的窗口控制以及</a:t>
            </a:r>
            <a:r>
              <a:rPr lang="en-US" altLang="zh-CN" dirty="0">
                <a:ea typeface="宋体" panose="02010600030101010101" pitchFamily="2" charset="-122"/>
                <a:cs typeface="Calibri" panose="020F0502020204030204" pitchFamily="34" charset="0"/>
              </a:rPr>
              <a:t>screen</a:t>
            </a:r>
            <a:r>
              <a:rPr lang="zh-CN" altLang="en-US" dirty="0">
                <a:ea typeface="宋体" panose="02010600030101010101" pitchFamily="2" charset="-122"/>
                <a:cs typeface="Calibri" panose="020F0502020204030204" pitchFamily="34" charset="0"/>
              </a:rPr>
              <a:t>专有方法，用于设置绘图窗口的属性，包括设置背景颜色和图片、窗口大小和位置等。</a:t>
            </a:r>
            <a:endParaRPr lang="en-US" altLang="zh-CN" dirty="0">
              <a:ea typeface="宋体" panose="02010600030101010101" pitchFamily="2" charset="-122"/>
              <a:cs typeface="Calibri" panose="020F0502020204030204" pitchFamily="34" charset="0"/>
            </a:endParaRPr>
          </a:p>
          <a:p>
            <a:pPr>
              <a:lnSpc>
                <a:spcPts val="2000"/>
              </a:lnSpc>
            </a:pPr>
            <a:r>
              <a:rPr lang="zh-CN" altLang="en-US" b="1" dirty="0">
                <a:ea typeface="宋体" panose="02010600030101010101" pitchFamily="2" charset="-122"/>
                <a:cs typeface="Calibri" panose="020F0502020204030204" pitchFamily="34" charset="0"/>
              </a:rPr>
              <a:t>（</a:t>
            </a:r>
            <a:r>
              <a:rPr lang="en-US" altLang="zh-CN" b="1" dirty="0">
                <a:ea typeface="宋体" panose="02010600030101010101" pitchFamily="2" charset="-122"/>
                <a:cs typeface="Calibri" panose="020F0502020204030204" pitchFamily="34" charset="0"/>
              </a:rPr>
              <a:t>1</a:t>
            </a:r>
            <a:r>
              <a:rPr lang="zh-CN" altLang="en-US" b="1" dirty="0">
                <a:ea typeface="宋体" panose="02010600030101010101" pitchFamily="2" charset="-122"/>
                <a:cs typeface="Calibri" panose="020F0502020204030204" pitchFamily="34" charset="0"/>
              </a:rPr>
              <a:t>）窗口控制相关方法</a:t>
            </a:r>
            <a:endParaRPr lang="en-US" altLang="zh-CN" b="1"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bgcolor</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args</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：设置或返回（不给定参数时）</a:t>
            </a:r>
            <a:r>
              <a:rPr lang="en-US" altLang="zh-CN" dirty="0" err="1">
                <a:ea typeface="宋体" panose="02010600030101010101" pitchFamily="2" charset="-122"/>
                <a:cs typeface="Calibri" panose="020F0502020204030204" pitchFamily="34" charset="0"/>
              </a:rPr>
              <a:t>TurtleScreen</a:t>
            </a:r>
            <a:r>
              <a:rPr lang="zh-CN" altLang="en-US" dirty="0">
                <a:ea typeface="宋体" panose="02010600030101010101" pitchFamily="2" charset="-122"/>
                <a:cs typeface="Calibri" panose="020F0502020204030204" pitchFamily="34" charset="0"/>
              </a:rPr>
              <a:t>的背景颜色，参数可为一个颜色字符串或颜色数值元组</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bgpic</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picname</a:t>
            </a:r>
            <a:r>
              <a:rPr lang="en-US" altLang="zh-CN" b="1" dirty="0">
                <a:ea typeface="宋体" panose="02010600030101010101" pitchFamily="2" charset="-122"/>
                <a:cs typeface="Calibri" panose="020F0502020204030204" pitchFamily="34" charset="0"/>
              </a:rPr>
              <a:t>=None)</a:t>
            </a:r>
            <a:r>
              <a:rPr lang="zh-CN" altLang="en-US" dirty="0">
                <a:ea typeface="宋体" panose="02010600030101010101" pitchFamily="2" charset="-122"/>
                <a:cs typeface="Calibri" panose="020F0502020204030204" pitchFamily="34" charset="0"/>
              </a:rPr>
              <a:t>：设置背景图片或返回当前背景图片名称，</a:t>
            </a:r>
            <a:r>
              <a:rPr lang="en-US" altLang="zh-CN" dirty="0" err="1">
                <a:ea typeface="宋体" panose="02010600030101010101" pitchFamily="2" charset="-122"/>
                <a:cs typeface="Calibri" panose="020F0502020204030204" pitchFamily="34" charset="0"/>
              </a:rPr>
              <a:t>picname</a:t>
            </a:r>
            <a:r>
              <a:rPr lang="zh-CN" altLang="en-US" dirty="0">
                <a:ea typeface="宋体" panose="02010600030101010101" pitchFamily="2" charset="-122"/>
                <a:cs typeface="Calibri" panose="020F0502020204030204" pitchFamily="34" charset="0"/>
              </a:rPr>
              <a:t>可为一个字符串、文件名、”</a:t>
            </a:r>
            <a:r>
              <a:rPr lang="en-US" altLang="zh-CN" dirty="0" err="1">
                <a:ea typeface="宋体" panose="02010600030101010101" pitchFamily="2" charset="-122"/>
                <a:cs typeface="Calibri" panose="020F0502020204030204" pitchFamily="34" charset="0"/>
              </a:rPr>
              <a:t>nopic</a:t>
            </a:r>
            <a:r>
              <a:rPr lang="en-US" altLang="zh-CN"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None</a:t>
            </a:r>
            <a:r>
              <a:rPr lang="zh-CN" altLang="en-US" dirty="0">
                <a:ea typeface="宋体" panose="02010600030101010101" pitchFamily="2" charset="-122"/>
                <a:cs typeface="Calibri" panose="020F0502020204030204" pitchFamily="34" charset="0"/>
              </a:rPr>
              <a:t>，若为”</a:t>
            </a:r>
            <a:r>
              <a:rPr lang="en-US" altLang="zh-CN" dirty="0" err="1">
                <a:ea typeface="宋体" panose="02010600030101010101" pitchFamily="2" charset="-122"/>
                <a:cs typeface="Calibri" panose="020F0502020204030204" pitchFamily="34" charset="0"/>
              </a:rPr>
              <a:t>nopic</a:t>
            </a:r>
            <a:r>
              <a:rPr lang="en-US" altLang="zh-CN"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则删除当前背景图片，默认值</a:t>
            </a:r>
            <a:r>
              <a:rPr lang="en-US" altLang="zh-CN" dirty="0">
                <a:ea typeface="宋体" panose="02010600030101010101" pitchFamily="2" charset="-122"/>
                <a:cs typeface="Calibri" panose="020F0502020204030204" pitchFamily="34" charset="0"/>
              </a:rPr>
              <a:t>None</a:t>
            </a:r>
            <a:r>
              <a:rPr lang="zh-CN" altLang="en-US" dirty="0">
                <a:ea typeface="宋体" panose="02010600030101010101" pitchFamily="2" charset="-122"/>
                <a:cs typeface="Calibri" panose="020F0502020204030204" pitchFamily="34" charset="0"/>
              </a:rPr>
              <a:t>返回当前背景图片文件名</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screensize</a:t>
            </a:r>
            <a:r>
              <a:rPr lang="en-US" altLang="zh-CN" b="1" dirty="0">
                <a:ea typeface="宋体" panose="02010600030101010101" pitchFamily="2" charset="-122"/>
                <a:cs typeface="Calibri" panose="020F0502020204030204" pitchFamily="34" charset="0"/>
              </a:rPr>
              <a:t>(</a:t>
            </a:r>
            <a:r>
              <a:rPr lang="en-US" altLang="zh-CN" b="1" dirty="0" err="1">
                <a:ea typeface="宋体" panose="02010600030101010101" pitchFamily="2" charset="-122"/>
                <a:cs typeface="Calibri" panose="020F0502020204030204" pitchFamily="34" charset="0"/>
              </a:rPr>
              <a:t>canvwidth</a:t>
            </a:r>
            <a:r>
              <a:rPr lang="en-US" altLang="zh-CN" b="1" dirty="0">
                <a:ea typeface="宋体" panose="02010600030101010101" pitchFamily="2" charset="-122"/>
                <a:cs typeface="Calibri" panose="020F0502020204030204" pitchFamily="34" charset="0"/>
              </a:rPr>
              <a:t>=None, </a:t>
            </a:r>
            <a:r>
              <a:rPr lang="en-US" altLang="zh-CN" b="1" dirty="0" err="1">
                <a:ea typeface="宋体" panose="02010600030101010101" pitchFamily="2" charset="-122"/>
                <a:cs typeface="Calibri" panose="020F0502020204030204" pitchFamily="34" charset="0"/>
              </a:rPr>
              <a:t>canvheight</a:t>
            </a:r>
            <a:r>
              <a:rPr lang="en-US" altLang="zh-CN" b="1" dirty="0">
                <a:ea typeface="宋体" panose="02010600030101010101" pitchFamily="2" charset="-122"/>
                <a:cs typeface="Calibri" panose="020F0502020204030204" pitchFamily="34" charset="0"/>
              </a:rPr>
              <a:t>=None, </a:t>
            </a:r>
            <a:r>
              <a:rPr lang="en-US" altLang="zh-CN" b="1" dirty="0" err="1">
                <a:ea typeface="宋体" panose="02010600030101010101" pitchFamily="2" charset="-122"/>
                <a:cs typeface="Calibri" panose="020F0502020204030204" pitchFamily="34" charset="0"/>
              </a:rPr>
              <a:t>bg</a:t>
            </a:r>
            <a:r>
              <a:rPr lang="en-US" altLang="zh-CN" b="1" dirty="0">
                <a:ea typeface="宋体" panose="02010600030101010101" pitchFamily="2" charset="-122"/>
                <a:cs typeface="Calibri" panose="020F0502020204030204" pitchFamily="34" charset="0"/>
              </a:rPr>
              <a:t>=None)</a:t>
            </a:r>
            <a:r>
              <a:rPr lang="zh-CN" altLang="en-US" dirty="0">
                <a:ea typeface="宋体" panose="02010600030101010101" pitchFamily="2" charset="-122"/>
                <a:cs typeface="Calibri" panose="020F0502020204030204" pitchFamily="34" charset="0"/>
              </a:rPr>
              <a:t>：设置或返回当前画布的宽度、高度和背景颜色，</a:t>
            </a:r>
            <a:r>
              <a:rPr lang="en-US" altLang="zh-CN" dirty="0" err="1">
                <a:ea typeface="宋体" panose="02010600030101010101" pitchFamily="2" charset="-122"/>
                <a:cs typeface="Calibri" panose="020F0502020204030204" pitchFamily="34" charset="0"/>
              </a:rPr>
              <a:t>canvwidth</a:t>
            </a:r>
            <a:r>
              <a:rPr lang="zh-CN" altLang="en-US" dirty="0">
                <a:ea typeface="宋体" panose="02010600030101010101" pitchFamily="2" charset="-122"/>
                <a:cs typeface="Calibri" panose="020F0502020204030204" pitchFamily="34" charset="0"/>
              </a:rPr>
              <a:t>和</a:t>
            </a:r>
            <a:r>
              <a:rPr lang="en-US" altLang="zh-CN" dirty="0" err="1">
                <a:ea typeface="宋体" panose="02010600030101010101" pitchFamily="2" charset="-122"/>
                <a:cs typeface="Calibri" panose="020F0502020204030204" pitchFamily="34" charset="0"/>
              </a:rPr>
              <a:t>canvheight</a:t>
            </a:r>
            <a:r>
              <a:rPr lang="zh-CN" altLang="en-US" dirty="0">
                <a:ea typeface="宋体" panose="02010600030101010101" pitchFamily="2" charset="-122"/>
                <a:cs typeface="Calibri" panose="020F0502020204030204" pitchFamily="34" charset="0"/>
              </a:rPr>
              <a:t>应为正整数，</a:t>
            </a:r>
            <a:r>
              <a:rPr lang="en-US" altLang="zh-CN" dirty="0" err="1">
                <a:ea typeface="宋体" panose="02010600030101010101" pitchFamily="2" charset="-122"/>
                <a:cs typeface="Calibri" panose="020F0502020204030204" pitchFamily="34" charset="0"/>
              </a:rPr>
              <a:t>bg</a:t>
            </a:r>
            <a:r>
              <a:rPr lang="zh-CN" altLang="en-US" dirty="0">
                <a:ea typeface="宋体" panose="02010600030101010101" pitchFamily="2" charset="-122"/>
                <a:cs typeface="Calibri" panose="020F0502020204030204" pitchFamily="34" charset="0"/>
              </a:rPr>
              <a:t>为颜色字符串或颜色元组</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clearscreen</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：删除所有海龟的全部绘图，并将已清空的</a:t>
            </a:r>
            <a:r>
              <a:rPr lang="en-US" altLang="zh-CN" dirty="0" err="1">
                <a:ea typeface="宋体" panose="02010600030101010101" pitchFamily="2" charset="-122"/>
                <a:cs typeface="Calibri" panose="020F0502020204030204" pitchFamily="34" charset="0"/>
              </a:rPr>
              <a:t>TurtleScreen</a:t>
            </a:r>
            <a:r>
              <a:rPr lang="zh-CN" altLang="en-US" dirty="0">
                <a:ea typeface="宋体" panose="02010600030101010101" pitchFamily="2" charset="-122"/>
                <a:cs typeface="Calibri" panose="020F0502020204030204" pitchFamily="34" charset="0"/>
              </a:rPr>
              <a:t>重置为初始状态</a:t>
            </a:r>
          </a:p>
          <a:p>
            <a:pPr>
              <a:lnSpc>
                <a:spcPts val="2000"/>
              </a:lnSpc>
              <a:buFont typeface="Wingdings" panose="05000000000000000000" pitchFamily="2" charset="2"/>
              <a:buChar char="Ø"/>
            </a:pPr>
            <a:r>
              <a:rPr lang="en-US" altLang="zh-CN" b="1" dirty="0" err="1">
                <a:ea typeface="宋体" panose="02010600030101010101" pitchFamily="2" charset="-122"/>
                <a:cs typeface="Calibri" panose="020F0502020204030204" pitchFamily="34" charset="0"/>
              </a:rPr>
              <a:t>resetscreen</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：将屏幕上的所有海龟重置为初始状态</a:t>
            </a: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ts val="2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marL="0" indent="0">
              <a:lnSpc>
                <a:spcPts val="2000"/>
              </a:lnSpc>
              <a:buNone/>
            </a:pPr>
            <a:endParaRPr lang="zh-CN" altLang="en-US" sz="2400" dirty="0">
              <a:ea typeface="宋体" panose="02010600030101010101" pitchFamily="2" charset="-122"/>
              <a:cs typeface="Calibri" panose="020F0502020204030204" pitchFamily="34" charset="0"/>
            </a:endParaRPr>
          </a:p>
          <a:p>
            <a:pPr>
              <a:lnSpc>
                <a:spcPct val="100000"/>
              </a:lnSpc>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200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turtle</a:t>
            </a:r>
            <a:r>
              <a:rPr lang="zh-CN" altLang="en-US" dirty="0"/>
              <a:t>模块：窗口设置相关函数</a:t>
            </a:r>
            <a:endParaRPr lang="en-US" dirty="0"/>
          </a:p>
        </p:txBody>
      </p:sp>
      <p:sp>
        <p:nvSpPr>
          <p:cNvPr id="14" name="Content Placeholder 13"/>
          <p:cNvSpPr>
            <a:spLocks noGrp="1"/>
          </p:cNvSpPr>
          <p:nvPr>
            <p:ph idx="1"/>
          </p:nvPr>
        </p:nvSpPr>
        <p:spPr>
          <a:xfrm>
            <a:off x="1104899" y="1600200"/>
            <a:ext cx="9980683" cy="5257800"/>
          </a:xfrm>
        </p:spPr>
        <p:txBody>
          <a:bodyPr>
            <a:normAutofit/>
          </a:bodyPr>
          <a:lstStyle/>
          <a:p>
            <a:pPr>
              <a:lnSpc>
                <a:spcPts val="2000"/>
              </a:lnSpc>
            </a:pPr>
            <a:r>
              <a:rPr lang="en-US" altLang="zh-CN" dirty="0">
                <a:ea typeface="宋体" panose="02010600030101010101" pitchFamily="2" charset="-122"/>
                <a:cs typeface="Calibri" panose="020F0502020204030204" pitchFamily="34" charset="0"/>
              </a:rPr>
              <a:t>Screen</a:t>
            </a:r>
            <a:r>
              <a:rPr lang="zh-CN" altLang="en-US" dirty="0">
                <a:ea typeface="宋体" panose="02010600030101010101" pitchFamily="2" charset="-122"/>
                <a:cs typeface="Calibri" panose="020F0502020204030204" pitchFamily="34" charset="0"/>
              </a:rPr>
              <a:t>类的函数可分为四个类别：窗口控制、窗口设置、屏幕事件以及</a:t>
            </a:r>
            <a:r>
              <a:rPr lang="en-US" altLang="zh-CN" dirty="0">
                <a:ea typeface="宋体" panose="02010600030101010101" pitchFamily="2" charset="-122"/>
                <a:cs typeface="Calibri" panose="020F0502020204030204" pitchFamily="34" charset="0"/>
              </a:rPr>
              <a:t>screen</a:t>
            </a:r>
            <a:r>
              <a:rPr lang="zh-CN" altLang="en-US" dirty="0">
                <a:ea typeface="宋体" panose="02010600030101010101" pitchFamily="2" charset="-122"/>
                <a:cs typeface="Calibri" panose="020F0502020204030204" pitchFamily="34" charset="0"/>
              </a:rPr>
              <a:t>专有方法等。下面将介绍常用的窗口控制以及</a:t>
            </a:r>
            <a:r>
              <a:rPr lang="en-US" altLang="zh-CN" dirty="0">
                <a:ea typeface="宋体" panose="02010600030101010101" pitchFamily="2" charset="-122"/>
                <a:cs typeface="Calibri" panose="020F0502020204030204" pitchFamily="34" charset="0"/>
              </a:rPr>
              <a:t>screen</a:t>
            </a:r>
            <a:r>
              <a:rPr lang="zh-CN" altLang="en-US" dirty="0">
                <a:ea typeface="宋体" panose="02010600030101010101" pitchFamily="2" charset="-122"/>
                <a:cs typeface="Calibri" panose="020F0502020204030204" pitchFamily="34" charset="0"/>
              </a:rPr>
              <a:t>专有方法，用于设置绘图窗口的属性，包括设置背景颜色和图片、窗口大小和位置等。</a:t>
            </a:r>
            <a:endParaRPr lang="en-US" altLang="zh-CN" dirty="0">
              <a:ea typeface="宋体" panose="02010600030101010101" pitchFamily="2" charset="-122"/>
              <a:cs typeface="Calibri" panose="020F0502020204030204" pitchFamily="34" charset="0"/>
            </a:endParaRPr>
          </a:p>
          <a:p>
            <a:pPr>
              <a:lnSpc>
                <a:spcPts val="2000"/>
              </a:lnSpc>
            </a:pPr>
            <a:r>
              <a:rPr lang="zh-CN" altLang="en-US" b="1" dirty="0">
                <a:ea typeface="宋体" panose="02010600030101010101" pitchFamily="2" charset="-122"/>
                <a:cs typeface="Calibri" panose="020F0502020204030204" pitchFamily="34" charset="0"/>
              </a:rPr>
              <a:t>（</a:t>
            </a:r>
            <a:r>
              <a:rPr lang="en-US" altLang="zh-CN" b="1" dirty="0">
                <a:ea typeface="宋体" panose="02010600030101010101" pitchFamily="2" charset="-122"/>
                <a:cs typeface="Calibri" panose="020F0502020204030204" pitchFamily="34" charset="0"/>
              </a:rPr>
              <a:t>2</a:t>
            </a:r>
            <a:r>
              <a:rPr lang="zh-CN" altLang="en-US" b="1" dirty="0">
                <a:ea typeface="宋体" panose="02010600030101010101" pitchFamily="2" charset="-122"/>
                <a:cs typeface="Calibri" panose="020F0502020204030204" pitchFamily="34" charset="0"/>
              </a:rPr>
              <a:t>）</a:t>
            </a:r>
            <a:r>
              <a:rPr lang="en-US" altLang="zh-CN" b="1" dirty="0">
                <a:ea typeface="宋体" panose="02010600030101010101" pitchFamily="2" charset="-122"/>
                <a:cs typeface="Calibri" panose="020F0502020204030204" pitchFamily="34" charset="0"/>
              </a:rPr>
              <a:t>screen</a:t>
            </a:r>
            <a:r>
              <a:rPr lang="zh-CN" altLang="en-US" b="1" dirty="0">
                <a:ea typeface="宋体" panose="02010600030101010101" pitchFamily="2" charset="-122"/>
                <a:cs typeface="Calibri" panose="020F0502020204030204" pitchFamily="34" charset="0"/>
              </a:rPr>
              <a:t>专有方法</a:t>
            </a:r>
            <a:endParaRPr lang="zh-CN" altLang="en-US" sz="2400" b="1" dirty="0">
              <a:ea typeface="宋体" panose="02010600030101010101" pitchFamily="2" charset="-122"/>
              <a:cs typeface="Calibri" panose="020F0502020204030204" pitchFamily="34" charset="0"/>
            </a:endParaRPr>
          </a:p>
          <a:p>
            <a:pPr>
              <a:lnSpc>
                <a:spcPct val="100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bye()</a:t>
            </a:r>
            <a:r>
              <a:rPr lang="zh-CN" altLang="en-US" dirty="0">
                <a:ea typeface="宋体" panose="02010600030101010101" pitchFamily="2" charset="-122"/>
                <a:cs typeface="Calibri" panose="020F0502020204030204" pitchFamily="34" charset="0"/>
              </a:rPr>
              <a:t>：关闭海龟绘图窗口</a:t>
            </a:r>
          </a:p>
          <a:p>
            <a:pPr>
              <a:lnSpc>
                <a:spcPct val="100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setup(width, height, </a:t>
            </a:r>
            <a:r>
              <a:rPr lang="en-US" altLang="zh-CN" b="1" dirty="0" err="1">
                <a:ea typeface="宋体" panose="02010600030101010101" pitchFamily="2" charset="-122"/>
                <a:cs typeface="Calibri" panose="020F0502020204030204" pitchFamily="34" charset="0"/>
              </a:rPr>
              <a:t>startx</a:t>
            </a:r>
            <a:r>
              <a:rPr lang="en-US" altLang="zh-CN" b="1" dirty="0">
                <a:ea typeface="宋体" panose="02010600030101010101" pitchFamily="2" charset="-122"/>
                <a:cs typeface="Calibri" panose="020F0502020204030204" pitchFamily="34" charset="0"/>
              </a:rPr>
              <a:t>, </a:t>
            </a:r>
            <a:r>
              <a:rPr lang="en-US" altLang="zh-CN" b="1" dirty="0" err="1">
                <a:ea typeface="宋体" panose="02010600030101010101" pitchFamily="2" charset="-122"/>
                <a:cs typeface="Calibri" panose="020F0502020204030204" pitchFamily="34" charset="0"/>
              </a:rPr>
              <a:t>starty</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：设置绘图窗口的大小和位置，</a:t>
            </a:r>
            <a:r>
              <a:rPr lang="en-US" altLang="zh-CN" dirty="0">
                <a:ea typeface="宋体" panose="02010600030101010101" pitchFamily="2" charset="-122"/>
                <a:cs typeface="Calibri" panose="020F0502020204030204" pitchFamily="34" charset="0"/>
              </a:rPr>
              <a:t>width</a:t>
            </a:r>
            <a:r>
              <a:rPr lang="zh-CN" altLang="en-US" dirty="0">
                <a:ea typeface="宋体" panose="02010600030101010101" pitchFamily="2" charset="-122"/>
                <a:cs typeface="Calibri" panose="020F0502020204030204" pitchFamily="34" charset="0"/>
              </a:rPr>
              <a:t>和</a:t>
            </a:r>
            <a:r>
              <a:rPr lang="en-US" altLang="zh-CN" dirty="0">
                <a:ea typeface="宋体" panose="02010600030101010101" pitchFamily="2" charset="-122"/>
                <a:cs typeface="Calibri" panose="020F0502020204030204" pitchFamily="34" charset="0"/>
              </a:rPr>
              <a:t>height</a:t>
            </a:r>
            <a:r>
              <a:rPr lang="zh-CN" altLang="en-US" dirty="0">
                <a:ea typeface="宋体" panose="02010600030101010101" pitchFamily="2" charset="-122"/>
                <a:cs typeface="Calibri" panose="020F0502020204030204" pitchFamily="34" charset="0"/>
              </a:rPr>
              <a:t>可为整数数值（表示像素）或浮点数值（表示屏幕占比），默认</a:t>
            </a:r>
            <a:r>
              <a:rPr lang="en-US" altLang="zh-CN" dirty="0">
                <a:ea typeface="宋体" panose="02010600030101010101" pitchFamily="2" charset="-122"/>
                <a:cs typeface="Calibri" panose="020F0502020204030204" pitchFamily="34" charset="0"/>
              </a:rPr>
              <a:t>width</a:t>
            </a:r>
            <a:r>
              <a:rPr lang="zh-CN" altLang="en-US" dirty="0">
                <a:ea typeface="宋体" panose="02010600030101010101" pitchFamily="2" charset="-122"/>
                <a:cs typeface="Calibri" panose="020F0502020204030204" pitchFamily="34" charset="0"/>
              </a:rPr>
              <a:t>为屏幕</a:t>
            </a:r>
            <a:r>
              <a:rPr lang="en-US" altLang="zh-CN" dirty="0">
                <a:ea typeface="宋体" panose="02010600030101010101" pitchFamily="2" charset="-122"/>
                <a:cs typeface="Calibri" panose="020F0502020204030204" pitchFamily="34" charset="0"/>
              </a:rPr>
              <a:t>50%</a:t>
            </a:r>
            <a:r>
              <a:rPr lang="zh-CN" altLang="en-US" dirty="0">
                <a:ea typeface="宋体" panose="02010600030101010101" pitchFamily="2" charset="-122"/>
                <a:cs typeface="Calibri" panose="020F0502020204030204" pitchFamily="34" charset="0"/>
              </a:rPr>
              <a:t>，</a:t>
            </a:r>
            <a:r>
              <a:rPr lang="en-US" altLang="zh-CN" dirty="0">
                <a:ea typeface="宋体" panose="02010600030101010101" pitchFamily="2" charset="-122"/>
                <a:cs typeface="Calibri" panose="020F0502020204030204" pitchFamily="34" charset="0"/>
              </a:rPr>
              <a:t>height</a:t>
            </a:r>
            <a:r>
              <a:rPr lang="zh-CN" altLang="en-US" dirty="0">
                <a:ea typeface="宋体" panose="02010600030101010101" pitchFamily="2" charset="-122"/>
                <a:cs typeface="Calibri" panose="020F0502020204030204" pitchFamily="34" charset="0"/>
              </a:rPr>
              <a:t>为屏幕</a:t>
            </a:r>
            <a:r>
              <a:rPr lang="en-US" altLang="zh-CN" dirty="0">
                <a:ea typeface="宋体" panose="02010600030101010101" pitchFamily="2" charset="-122"/>
                <a:cs typeface="Calibri" panose="020F0502020204030204" pitchFamily="34" charset="0"/>
              </a:rPr>
              <a:t>75%</a:t>
            </a:r>
            <a:r>
              <a:rPr lang="zh-CN" altLang="en-US" dirty="0">
                <a:ea typeface="宋体" panose="02010600030101010101" pitchFamily="2" charset="-122"/>
                <a:cs typeface="Calibri" panose="020F0502020204030204" pitchFamily="34" charset="0"/>
              </a:rPr>
              <a:t>；</a:t>
            </a:r>
            <a:r>
              <a:rPr lang="en-US" altLang="zh-CN" dirty="0" err="1">
                <a:ea typeface="宋体" panose="02010600030101010101" pitchFamily="2" charset="-122"/>
                <a:cs typeface="Calibri" panose="020F0502020204030204" pitchFamily="34" charset="0"/>
              </a:rPr>
              <a:t>startx</a:t>
            </a:r>
            <a:r>
              <a:rPr lang="zh-CN" altLang="en-US" dirty="0">
                <a:ea typeface="宋体" panose="02010600030101010101" pitchFamily="2" charset="-122"/>
                <a:cs typeface="Calibri" panose="020F0502020204030204" pitchFamily="34" charset="0"/>
              </a:rPr>
              <a:t>表示初始位置距屏幕左边缘多少像素，</a:t>
            </a:r>
            <a:r>
              <a:rPr lang="en-US" altLang="zh-CN" dirty="0" err="1">
                <a:ea typeface="宋体" panose="02010600030101010101" pitchFamily="2" charset="-122"/>
                <a:cs typeface="Calibri" panose="020F0502020204030204" pitchFamily="34" charset="0"/>
              </a:rPr>
              <a:t>starty</a:t>
            </a:r>
            <a:r>
              <a:rPr lang="zh-CN" altLang="en-US" dirty="0">
                <a:ea typeface="宋体" panose="02010600030101010101" pitchFamily="2" charset="-122"/>
                <a:cs typeface="Calibri" panose="020F0502020204030204" pitchFamily="34" charset="0"/>
              </a:rPr>
              <a:t>表示距上边缘多少像素，默认为居中</a:t>
            </a:r>
          </a:p>
          <a:p>
            <a:pPr>
              <a:lnSpc>
                <a:spcPct val="100000"/>
              </a:lnSpc>
              <a:buFont typeface="Wingdings" panose="05000000000000000000" pitchFamily="2" charset="2"/>
              <a:buChar char="Ø"/>
            </a:pPr>
            <a:r>
              <a:rPr lang="en-US" altLang="zh-CN" b="1" dirty="0">
                <a:ea typeface="宋体" panose="02010600030101010101" pitchFamily="2" charset="-122"/>
                <a:cs typeface="Calibri" panose="020F0502020204030204" pitchFamily="34" charset="0"/>
              </a:rPr>
              <a:t>title(</a:t>
            </a:r>
            <a:r>
              <a:rPr lang="en-US" altLang="zh-CN" b="1" dirty="0" err="1">
                <a:ea typeface="宋体" panose="02010600030101010101" pitchFamily="2" charset="-122"/>
                <a:cs typeface="Calibri" panose="020F0502020204030204" pitchFamily="34" charset="0"/>
              </a:rPr>
              <a:t>titlestring</a:t>
            </a:r>
            <a:r>
              <a:rPr lang="en-US" altLang="zh-CN" b="1" dirty="0">
                <a:ea typeface="宋体" panose="02010600030101010101" pitchFamily="2" charset="-122"/>
                <a:cs typeface="Calibri" panose="020F0502020204030204" pitchFamily="34" charset="0"/>
              </a:rPr>
              <a:t>)</a:t>
            </a:r>
            <a:r>
              <a:rPr lang="zh-CN" altLang="en-US" dirty="0">
                <a:ea typeface="宋体" panose="02010600030101010101" pitchFamily="2" charset="-122"/>
                <a:cs typeface="Calibri" panose="020F0502020204030204" pitchFamily="34" charset="0"/>
              </a:rPr>
              <a:t>：设置海龟绘图窗口的标题为</a:t>
            </a:r>
            <a:r>
              <a:rPr lang="en-US" altLang="zh-CN" dirty="0" err="1">
                <a:ea typeface="宋体" panose="02010600030101010101" pitchFamily="2" charset="-122"/>
                <a:cs typeface="Calibri" panose="020F0502020204030204" pitchFamily="34" charset="0"/>
              </a:rPr>
              <a:t>titlestring</a:t>
            </a:r>
            <a:r>
              <a:rPr lang="zh-CN" altLang="en-US" dirty="0">
                <a:ea typeface="宋体" panose="02010600030101010101" pitchFamily="2" charset="-122"/>
                <a:cs typeface="Calibri" panose="020F0502020204030204" pitchFamily="34" charset="0"/>
              </a:rPr>
              <a:t>指定的文本</a:t>
            </a:r>
          </a:p>
          <a:p>
            <a:pPr>
              <a:lnSpc>
                <a:spcPct val="100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ct val="100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ct val="100000"/>
              </a:lnSpc>
              <a:buFont typeface="Wingdings" panose="05000000000000000000" pitchFamily="2" charset="2"/>
              <a:buChar char="Ø"/>
            </a:pPr>
            <a:endParaRPr lang="en-US" altLang="zh-CN" dirty="0">
              <a:ea typeface="宋体" panose="02010600030101010101" pitchFamily="2" charset="-122"/>
              <a:cs typeface="Calibri" panose="020F0502020204030204" pitchFamily="34" charset="0"/>
            </a:endParaRPr>
          </a:p>
          <a:p>
            <a:pPr>
              <a:lnSpc>
                <a:spcPct val="100000"/>
              </a:lnSpc>
              <a:buFont typeface="Wingdings" panose="05000000000000000000" pitchFamily="2" charset="2"/>
              <a:buChar char="Ø"/>
            </a:pPr>
            <a:endParaRPr lang="en-US" altLang="zh-CN" sz="2000" dirty="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76079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1EA5-127A-C443-9FE5-BEB121BF11B3}"/>
              </a:ext>
            </a:extLst>
          </p:cNvPr>
          <p:cNvSpPr>
            <a:spLocks noGrp="1"/>
          </p:cNvSpPr>
          <p:nvPr>
            <p:ph type="title"/>
          </p:nvPr>
        </p:nvSpPr>
        <p:spPr/>
        <p:txBody>
          <a:bodyPr/>
          <a:lstStyle/>
          <a:p>
            <a:r>
              <a:rPr kumimoji="1" lang="zh-TW" altLang="en-US" dirty="0"/>
              <a:t>案例</a:t>
            </a:r>
            <a:r>
              <a:rPr kumimoji="1" lang="zh-CN" altLang="en-US" dirty="0"/>
              <a:t>：</a:t>
            </a:r>
            <a:r>
              <a:rPr lang="zh-CN" altLang="en-US" dirty="0">
                <a:solidFill>
                  <a:srgbClr val="262626"/>
                </a:solidFill>
                <a:latin typeface="微软雅黑" panose="020B0503020204020204" pitchFamily="34" charset="-122"/>
                <a:ea typeface="微软雅黑" panose="020B0503020204020204" pitchFamily="34" charset="-122"/>
              </a:rPr>
              <a:t>七段数码管绘制</a:t>
            </a:r>
            <a:endParaRPr kumimoji="1" lang="zh-CN" altLang="en-US" dirty="0"/>
          </a:p>
        </p:txBody>
      </p:sp>
      <p:sp>
        <p:nvSpPr>
          <p:cNvPr id="3" name="Rectangle 2">
            <a:extLst>
              <a:ext uri="{FF2B5EF4-FFF2-40B4-BE49-F238E27FC236}">
                <a16:creationId xmlns:a16="http://schemas.microsoft.com/office/drawing/2014/main" id="{ABAD180D-4EFF-2D43-9AC6-57EE1F0F08B2}"/>
              </a:ext>
            </a:extLst>
          </p:cNvPr>
          <p:cNvSpPr/>
          <p:nvPr/>
        </p:nvSpPr>
        <p:spPr>
          <a:xfrm>
            <a:off x="1397330" y="1382760"/>
            <a:ext cx="8126680" cy="874407"/>
          </a:xfrm>
          <a:prstGeom prst="rect">
            <a:avLst/>
          </a:prstGeom>
        </p:spPr>
        <p:txBody>
          <a:bodyPr wrap="square">
            <a:spAutoFit/>
          </a:bodyPr>
          <a:lstStyle/>
          <a:p>
            <a:pPr>
              <a:lnSpc>
                <a:spcPct val="150000"/>
              </a:lnSpc>
              <a:spcBef>
                <a:spcPct val="0"/>
              </a:spcBef>
              <a:buFontTx/>
              <a:buNone/>
            </a:pP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实例代码定义了</a:t>
            </a:r>
            <a:r>
              <a:rPr lang="en-US" altLang="zh-CN" dirty="0" err="1">
                <a:solidFill>
                  <a:srgbClr val="0432FF"/>
                </a:solidFill>
                <a:latin typeface="微软雅黑" panose="020B0503020204020204" pitchFamily="34" charset="-122"/>
                <a:ea typeface="微软雅黑" panose="020B0503020204020204" pitchFamily="34" charset="-122"/>
                <a:cs typeface="Times New Roman" panose="02020603050405020304" pitchFamily="18" charset="0"/>
              </a:rPr>
              <a:t>drawDigit</a:t>
            </a:r>
            <a:r>
              <a:rPr lang="en-US" altLang="zh-CN" dirty="0">
                <a:solidFill>
                  <a:srgbClr val="0432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函数，该函数根据输入的数字</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绘制七段数码管，结合七段数码管结构，每个数码管的绘制采用图所示顺序。</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4">
            <a:extLst>
              <a:ext uri="{FF2B5EF4-FFF2-40B4-BE49-F238E27FC236}">
                <a16:creationId xmlns:a16="http://schemas.microsoft.com/office/drawing/2014/main" id="{7A571363-5626-EA4A-BC59-1283FD857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8827" y="1382760"/>
            <a:ext cx="1962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C6C2421-63D4-7046-AF43-401A780ABB79}"/>
              </a:ext>
            </a:extLst>
          </p:cNvPr>
          <p:cNvSpPr/>
          <p:nvPr/>
        </p:nvSpPr>
        <p:spPr>
          <a:xfrm>
            <a:off x="1397330" y="2613866"/>
            <a:ext cx="7497288" cy="1289905"/>
          </a:xfrm>
          <a:prstGeom prst="rect">
            <a:avLst/>
          </a:prstGeom>
        </p:spPr>
        <p:txBody>
          <a:bodyPr wrap="square">
            <a:spAutoFit/>
          </a:bodyPr>
          <a:lstStyle/>
          <a:p>
            <a:pPr marL="285750" indent="-285750" algn="just">
              <a:lnSpc>
                <a:spcPct val="150000"/>
              </a:lnSpc>
              <a:spcBef>
                <a:spcPct val="0"/>
              </a:spcBef>
              <a:buFont typeface="Arial" panose="020B0604020202020204" pitchFamily="34" charset="0"/>
              <a:buChar char="•"/>
            </a:pP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绘制起点在数码管中部左侧，无论每段数码管是否被绘制出来，</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turtle</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画笔都按顺序“画完”所有</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个数码管。</a:t>
            </a:r>
            <a:endPar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spcBef>
                <a:spcPct val="0"/>
              </a:spcBef>
              <a:buFont typeface="Arial" panose="020B0604020202020204" pitchFamily="34" charset="0"/>
              <a:buChar char="•"/>
            </a:pP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对于给定数字</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，哪个数码段被绘制出来采用</a:t>
            </a:r>
            <a:r>
              <a:rPr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if…else…</a:t>
            </a:r>
            <a:r>
              <a:rPr lang="zh-CN"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语句判断。</a:t>
            </a:r>
            <a:endParaRPr lang="zh-CN"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Rectangle 5">
            <a:extLst>
              <a:ext uri="{FF2B5EF4-FFF2-40B4-BE49-F238E27FC236}">
                <a16:creationId xmlns:a16="http://schemas.microsoft.com/office/drawing/2014/main" id="{CFF6BE28-0930-C14F-B53F-0503E82D5D52}"/>
              </a:ext>
            </a:extLst>
          </p:cNvPr>
          <p:cNvSpPr/>
          <p:nvPr/>
        </p:nvSpPr>
        <p:spPr>
          <a:xfrm>
            <a:off x="2586780" y="4024699"/>
            <a:ext cx="8708571" cy="353943"/>
          </a:xfrm>
          <a:prstGeom prst="rect">
            <a:avLst/>
          </a:prstGeom>
          <a:solidFill>
            <a:schemeClr val="tx1">
              <a:lumMod val="20000"/>
              <a:lumOff val="80000"/>
            </a:schemeClr>
          </a:solidFill>
          <a:ln>
            <a:solidFill>
              <a:srgbClr val="92D050"/>
            </a:solidFill>
          </a:ln>
        </p:spPr>
        <p:txBody>
          <a:bodyPr wrap="square">
            <a:spAutoFit/>
          </a:bodyPr>
          <a:lstStyle/>
          <a:p>
            <a:pPr indent="266700" algn="just" fontAlgn="base">
              <a:lnSpc>
                <a:spcPts val="2000"/>
              </a:lnSpc>
              <a:spcAft>
                <a:spcPts val="0"/>
              </a:spcAft>
            </a:pPr>
            <a:r>
              <a:rPr lang="en-US" b="1" kern="0" dirty="0" err="1">
                <a:latin typeface="Courier New" charset="0"/>
                <a:ea typeface="宋体" charset="0"/>
                <a:cs typeface="Times New Roman" charset="0"/>
              </a:rPr>
              <a:t>drawLine</a:t>
            </a:r>
            <a:r>
              <a:rPr lang="en-US" b="1" kern="0" dirty="0">
                <a:latin typeface="Courier New" charset="0"/>
                <a:ea typeface="宋体" charset="0"/>
                <a:cs typeface="Times New Roman" charset="0"/>
              </a:rPr>
              <a:t>(True) if d in [2,3,4,5,6,8,9] else </a:t>
            </a:r>
            <a:r>
              <a:rPr lang="en-US" b="1" kern="0" dirty="0" err="1">
                <a:latin typeface="Courier New" charset="0"/>
                <a:ea typeface="宋体" charset="0"/>
                <a:cs typeface="Times New Roman" charset="0"/>
              </a:rPr>
              <a:t>drawLine</a:t>
            </a:r>
            <a:r>
              <a:rPr lang="en-US" b="1" kern="0" dirty="0">
                <a:latin typeface="Courier New" charset="0"/>
                <a:ea typeface="宋体" charset="0"/>
                <a:cs typeface="Times New Roman" charset="0"/>
              </a:rPr>
              <a:t>(False)</a:t>
            </a:r>
            <a:endParaRPr lang="zh-CN" altLang="en-US" sz="2000" kern="100" dirty="0">
              <a:latin typeface="Calibri" charset="0"/>
              <a:ea typeface="宋体" charset="0"/>
              <a:cs typeface="Times New Roman" charset="0"/>
            </a:endParaRPr>
          </a:p>
        </p:txBody>
      </p:sp>
      <p:pic>
        <p:nvPicPr>
          <p:cNvPr id="7" name="图片 4">
            <a:extLst>
              <a:ext uri="{FF2B5EF4-FFF2-40B4-BE49-F238E27FC236}">
                <a16:creationId xmlns:a16="http://schemas.microsoft.com/office/drawing/2014/main" id="{194903FE-40DD-F442-B2F4-7ECE66157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4726031"/>
            <a:ext cx="3873182" cy="189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a:extLst>
              <a:ext uri="{FF2B5EF4-FFF2-40B4-BE49-F238E27FC236}">
                <a16:creationId xmlns:a16="http://schemas.microsoft.com/office/drawing/2014/main" id="{662576FD-657F-E445-8645-117751FD05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378" y="4726031"/>
            <a:ext cx="3580453" cy="18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a:extLst>
              <a:ext uri="{FF2B5EF4-FFF2-40B4-BE49-F238E27FC236}">
                <a16:creationId xmlns:a16="http://schemas.microsoft.com/office/drawing/2014/main" id="{2935496C-115D-7244-927E-CFB310A5B199}"/>
              </a:ext>
            </a:extLst>
          </p:cNvPr>
          <p:cNvSpPr/>
          <p:nvPr/>
        </p:nvSpPr>
        <p:spPr>
          <a:xfrm>
            <a:off x="5539777" y="5519183"/>
            <a:ext cx="1401288" cy="301408"/>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4166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9865D2-1022-9747-9F0A-B57371B80956}"/>
              </a:ext>
            </a:extLst>
          </p:cNvPr>
          <p:cNvSpPr/>
          <p:nvPr/>
        </p:nvSpPr>
        <p:spPr>
          <a:xfrm>
            <a:off x="257298" y="532979"/>
            <a:ext cx="6096000" cy="5973430"/>
          </a:xfrm>
          <a:prstGeom prst="rect">
            <a:avLst/>
          </a:prstGeom>
          <a:solidFill>
            <a:schemeClr val="tx1">
              <a:lumMod val="20000"/>
              <a:lumOff val="80000"/>
            </a:schemeClr>
          </a:solidFill>
          <a:ln>
            <a:solidFill>
              <a:srgbClr val="0070C0"/>
            </a:solidFill>
          </a:ln>
        </p:spPr>
        <p:txBody>
          <a:bodyPr>
            <a:spAutoFit/>
          </a:bodyPr>
          <a:lstStyle/>
          <a:p>
            <a:pPr lvl="0" algn="just" fontAlgn="base">
              <a:lnSpc>
                <a:spcPts val="2000"/>
              </a:lnSpc>
              <a:spcBef>
                <a:spcPct val="0"/>
              </a:spcBef>
              <a:spcAft>
                <a:spcPct val="0"/>
              </a:spcAft>
            </a:pPr>
            <a:r>
              <a:rPr lang="en-US" altLang="zh-CN" sz="1200" b="1" dirty="0">
                <a:solidFill>
                  <a:srgbClr val="00B0F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dirty="0" err="1">
                <a:solidFill>
                  <a:srgbClr val="00B0F0"/>
                </a:solidFill>
                <a:latin typeface="Courier New" panose="02070309020205020404" pitchFamily="49" charset="0"/>
                <a:ea typeface="宋体" panose="02010600030101010101" pitchFamily="2" charset="-122"/>
                <a:cs typeface="Times New Roman" panose="02020603050405020304" pitchFamily="18" charset="0"/>
              </a:rPr>
              <a:t>DrawSevenSegDisplay.py</a:t>
            </a:r>
            <a:endParaRPr lang="zh-CN" altLang="zh-CN" sz="1200" dirty="0">
              <a:solidFill>
                <a:srgbClr val="00B0F0"/>
              </a:solidFill>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import turtle, datetime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def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drawGap</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zh-CN" altLang="zh-CN" sz="1200" b="1" dirty="0">
                <a:latin typeface="Courier New" panose="02070309020205020404" pitchFamily="49" charset="0"/>
                <a:ea typeface="宋体" panose="02010600030101010101" pitchFamily="2" charset="-122"/>
                <a:cs typeface="Courier New" panose="02070309020205020404" pitchFamily="49" charset="0"/>
              </a:rPr>
              <a:t>绘制数码管间隔</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turtle.penup</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turtle.fd</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(5)</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def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(draw):   #</a:t>
            </a:r>
            <a:r>
              <a:rPr lang="zh-CN" altLang="zh-CN" sz="1200" b="1" dirty="0">
                <a:latin typeface="Courier New" panose="02070309020205020404" pitchFamily="49" charset="0"/>
                <a:ea typeface="宋体" panose="02010600030101010101" pitchFamily="2" charset="-122"/>
                <a:cs typeface="Courier New" panose="02070309020205020404" pitchFamily="49" charset="0"/>
              </a:rPr>
              <a:t>绘制单段数码管</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drawGap</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turtle.pendown</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if draw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turtle.penup</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turtle.fd</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(40)</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drawGap</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turtle.right</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(90)</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def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drawDigit</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(d): #</a:t>
            </a:r>
            <a:r>
              <a:rPr lang="zh-CN" altLang="zh-CN" sz="1200" b="1" dirty="0">
                <a:latin typeface="Courier New" panose="02070309020205020404" pitchFamily="49" charset="0"/>
                <a:ea typeface="宋体" panose="02010600030101010101" pitchFamily="2" charset="-122"/>
                <a:cs typeface="Courier New" panose="02070309020205020404" pitchFamily="49" charset="0"/>
              </a:rPr>
              <a:t>根据数字绘制七段数码管</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(True) if d in [2,3,4,5,6,8,9]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(False)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(True) if d in [0,1,3,4,5,6,7,8,9]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(False)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(True) if d in [0,2,3,5,6,8,9]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(False)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(True) if d in [0,2,6,8]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(False)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turtle.left</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(90)</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(True) if d in [0,4,5,6,8,9]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(False)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(True) if d in [0,2,3,5,6,7,8,9]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(False)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zh-CN" altLang="en-US"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(True) if d in [0,1,2,3,4,7,8,9] else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drawLine</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(False)</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turtle.left</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(180)</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turtle.penup</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a:p>
            <a:pPr lvl="0" algn="just" fontAlgn="base">
              <a:lnSpc>
                <a:spcPts val="2000"/>
              </a:lnSpc>
              <a:spcBef>
                <a:spcPct val="0"/>
              </a:spcBef>
              <a:spcAft>
                <a:spcPct val="0"/>
              </a:spcAft>
            </a:pPr>
            <a:r>
              <a:rPr lang="en-US" altLang="zh-CN" sz="1200" b="1">
                <a:latin typeface="Courier New" panose="02070309020205020404" pitchFamily="49" charset="0"/>
                <a:ea typeface="宋体" panose="02010600030101010101" pitchFamily="2" charset="-122"/>
                <a:cs typeface="Times New Roman" panose="02020603050405020304" pitchFamily="18" charset="0"/>
              </a:rPr>
              <a:t>  turtle</a:t>
            </a:r>
            <a:r>
              <a:rPr lang="en-US" altLang="zh-CN" sz="1200" b="1" dirty="0" err="1">
                <a:latin typeface="Courier New" panose="02070309020205020404" pitchFamily="49" charset="0"/>
                <a:ea typeface="宋体" panose="02010600030101010101" pitchFamily="2" charset="-122"/>
                <a:cs typeface="Times New Roman" panose="02020603050405020304" pitchFamily="18" charset="0"/>
              </a:rPr>
              <a:t>.fd</a:t>
            </a:r>
            <a:r>
              <a:rPr lang="en-US" altLang="zh-CN" sz="1200" b="1" dirty="0">
                <a:latin typeface="Courier New" panose="02070309020205020404" pitchFamily="49" charset="0"/>
                <a:ea typeface="宋体" panose="02010600030101010101" pitchFamily="2" charset="-122"/>
                <a:cs typeface="Times New Roman" panose="02020603050405020304" pitchFamily="18" charset="0"/>
              </a:rPr>
              <a:t>(20) </a:t>
            </a:r>
            <a:endParaRPr lang="zh-CN" altLang="zh-CN" sz="12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94073DD-7293-DD49-951A-C8DA791FCE5D}"/>
              </a:ext>
            </a:extLst>
          </p:cNvPr>
          <p:cNvGraphicFramePr>
            <a:graphicFrameLocks noGrp="1"/>
          </p:cNvGraphicFramePr>
          <p:nvPr>
            <p:extLst>
              <p:ext uri="{D42A27DB-BD31-4B8C-83A1-F6EECF244321}">
                <p14:modId xmlns:p14="http://schemas.microsoft.com/office/powerpoint/2010/main" val="1261900866"/>
              </p:ext>
            </p:extLst>
          </p:nvPr>
        </p:nvGraphicFramePr>
        <p:xfrm>
          <a:off x="6353298" y="537599"/>
          <a:ext cx="5640283" cy="5968810"/>
        </p:xfrm>
        <a:graphic>
          <a:graphicData uri="http://schemas.openxmlformats.org/drawingml/2006/table">
            <a:tbl>
              <a:tblPr/>
              <a:tblGrid>
                <a:gridCol w="5640283">
                  <a:extLst>
                    <a:ext uri="{9D8B030D-6E8A-4147-A177-3AD203B41FA5}">
                      <a16:colId xmlns:a16="http://schemas.microsoft.com/office/drawing/2014/main" val="2337079349"/>
                    </a:ext>
                  </a:extLst>
                </a:gridCol>
              </a:tblGrid>
              <a:tr h="583926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drawDate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(date):</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turtle.pencolor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("red")</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for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in date:</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turtle.write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年</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',font=("Arial", 18, "normal"))</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turtle.pencolor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("green")</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turtle.fd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(40)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elif</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turtle.write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月</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',font=("Arial", 18, "normal"))</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turtle.pencolor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("blue")</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turtle.fd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(40)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elif</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turtle.write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日</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',font=("Arial", 18, "normal"))</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drawDigit</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eval</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main():</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turtle.setup</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(800, 350, 200, 200)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turtle.penup</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turtle.fd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(-350)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turtle.pensize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drawDate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datetime.datetime.now</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strftime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('%Y-%m=%d+'))</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turtle.hideturtle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main()</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a:noFill/>
                    </a:lnB>
                    <a:lnTlToBr>
                      <a:noFill/>
                    </a:lnTlToBr>
                    <a:lnBlToTr>
                      <a:noFill/>
                    </a:lnBlToTr>
                    <a:solidFill>
                      <a:schemeClr val="tx1">
                        <a:lumMod val="20000"/>
                        <a:lumOff val="80000"/>
                      </a:schemeClr>
                    </a:solidFill>
                  </a:tcPr>
                </a:tc>
                <a:extLst>
                  <a:ext uri="{0D108BD9-81ED-4DB2-BD59-A6C34878D82A}">
                    <a16:rowId xmlns:a16="http://schemas.microsoft.com/office/drawing/2014/main" val="3895839419"/>
                  </a:ext>
                </a:extLst>
              </a:tr>
              <a:tr h="1295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a:noFill/>
                    </a:lnT>
                    <a:lnB w="12700" cap="flat" cmpd="sng" algn="ctr">
                      <a:solidFill>
                        <a:srgbClr val="0070C0"/>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3037394451"/>
                  </a:ext>
                </a:extLst>
              </a:tr>
            </a:tbl>
          </a:graphicData>
        </a:graphic>
      </p:graphicFrame>
    </p:spTree>
    <p:extLst>
      <p:ext uri="{BB962C8B-B14F-4D97-AF65-F5344CB8AC3E}">
        <p14:creationId xmlns:p14="http://schemas.microsoft.com/office/powerpoint/2010/main" val="4045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p:txBody>
          <a:bodyPr>
            <a:normAutofit/>
          </a:bodyPr>
          <a:lstStyle/>
          <a:p>
            <a:pPr>
              <a:lnSpc>
                <a:spcPct val="100000"/>
              </a:lnSpc>
            </a:pPr>
            <a:r>
              <a:rPr lang="zh-CN" altLang="en-US" sz="2800" dirty="0">
                <a:latin typeface="宋体" panose="02010600030101010101" pitchFamily="2" charset="-122"/>
                <a:ea typeface="宋体" panose="02010600030101010101" pitchFamily="2" charset="-122"/>
              </a:rPr>
              <a:t>常用函数</a:t>
            </a:r>
            <a:endParaRPr lang="en-US" altLang="zh-CN" sz="2800" dirty="0">
              <a:latin typeface="宋体" panose="02010600030101010101" pitchFamily="2" charset="-122"/>
              <a:ea typeface="宋体" panose="02010600030101010101" pitchFamily="2" charset="-122"/>
            </a:endParaRPr>
          </a:p>
          <a:p>
            <a:pPr lvl="1">
              <a:lnSpc>
                <a:spcPct val="100000"/>
              </a:lnSpc>
            </a:pPr>
            <a:r>
              <a:rPr lang="zh-CN" altLang="en-US" sz="2400" b="1" dirty="0">
                <a:latin typeface="宋体" panose="02010600030101010101" pitchFamily="2" charset="-122"/>
                <a:ea typeface="宋体" panose="02010600030101010101" pitchFamily="2" charset="-122"/>
              </a:rPr>
              <a:t>时间获取及格式转化相关函数</a:t>
            </a:r>
            <a:endParaRPr lang="en-US" altLang="zh-CN" sz="2400" b="1" dirty="0">
              <a:latin typeface="宋体" panose="02010600030101010101" pitchFamily="2" charset="-122"/>
              <a:ea typeface="宋体" panose="02010600030101010101" pitchFamily="2" charset="-122"/>
            </a:endParaRPr>
          </a:p>
          <a:p>
            <a:pPr lvl="1">
              <a:lnSpc>
                <a:spcPct val="100000"/>
              </a:lnSpc>
            </a:pPr>
            <a:endParaRPr lang="en-US" altLang="zh-CN" sz="2400" b="1"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Ø"/>
            </a:pPr>
            <a:r>
              <a:rPr lang="en-US" altLang="zh-CN" sz="2200" b="1" dirty="0">
                <a:ea typeface="宋体" panose="02010600030101010101" pitchFamily="2" charset="-122"/>
              </a:rPr>
              <a:t>time()</a:t>
            </a:r>
            <a:r>
              <a:rPr lang="zh-CN" altLang="en-US" sz="2200" dirty="0">
                <a:ea typeface="宋体" panose="02010600030101010101" pitchFamily="2" charset="-122"/>
              </a:rPr>
              <a:t>：返回当前浮点数形式的时间戳</a:t>
            </a:r>
            <a:endParaRPr lang="en-US" altLang="zh-CN" sz="2200" dirty="0">
              <a:ea typeface="宋体" panose="02010600030101010101" pitchFamily="2" charset="-122"/>
            </a:endParaRPr>
          </a:p>
          <a:p>
            <a:pPr lvl="1">
              <a:lnSpc>
                <a:spcPct val="150000"/>
              </a:lnSpc>
              <a:buFont typeface="Wingdings" panose="05000000000000000000" pitchFamily="2" charset="2"/>
              <a:buChar char="Ø"/>
            </a:pPr>
            <a:r>
              <a:rPr lang="en-US" altLang="zh-CN" sz="2200" b="1" dirty="0" err="1">
                <a:ea typeface="宋体" panose="02010600030101010101" pitchFamily="2" charset="-122"/>
              </a:rPr>
              <a:t>ctime</a:t>
            </a:r>
            <a:r>
              <a:rPr lang="en-US" altLang="zh-CN" sz="2200" b="1" dirty="0">
                <a:ea typeface="宋体" panose="02010600030101010101" pitchFamily="2" charset="-122"/>
              </a:rPr>
              <a:t>([timestamp])</a:t>
            </a:r>
            <a:r>
              <a:rPr lang="zh-CN" altLang="en-US" sz="2200" dirty="0">
                <a:ea typeface="宋体" panose="02010600030101010101" pitchFamily="2" charset="-122"/>
              </a:rPr>
              <a:t>：将时间戳转换为表示当地时间的字符串</a:t>
            </a:r>
            <a:endParaRPr lang="en-US" altLang="zh-CN" sz="2200" dirty="0">
              <a:ea typeface="宋体" panose="02010600030101010101" pitchFamily="2" charset="-122"/>
            </a:endParaRPr>
          </a:p>
          <a:p>
            <a:pPr lvl="1">
              <a:lnSpc>
                <a:spcPct val="150000"/>
              </a:lnSpc>
              <a:buFont typeface="Wingdings" panose="05000000000000000000" pitchFamily="2" charset="2"/>
              <a:buChar char="Ø"/>
            </a:pPr>
            <a:r>
              <a:rPr lang="en-US" altLang="zh-CN" sz="2200" b="1" dirty="0" err="1">
                <a:ea typeface="宋体" panose="02010600030101010101" pitchFamily="2" charset="-122"/>
              </a:rPr>
              <a:t>gmtime</a:t>
            </a:r>
            <a:r>
              <a:rPr lang="en-US" altLang="zh-CN" sz="2200" b="1" dirty="0">
                <a:ea typeface="宋体" panose="02010600030101010101" pitchFamily="2" charset="-122"/>
              </a:rPr>
              <a:t>([timestamp])</a:t>
            </a:r>
            <a:r>
              <a:rPr lang="zh-CN" altLang="en-US" sz="2200" dirty="0">
                <a:ea typeface="宋体" panose="02010600030101010101" pitchFamily="2" charset="-122"/>
              </a:rPr>
              <a:t>：将时间戳转换为</a:t>
            </a:r>
            <a:r>
              <a:rPr lang="en-US" altLang="zh-CN" sz="2200" dirty="0" err="1">
                <a:ea typeface="宋体" panose="02010600030101010101" pitchFamily="2" charset="-122"/>
              </a:rPr>
              <a:t>struct_time</a:t>
            </a:r>
            <a:r>
              <a:rPr lang="zh-CN" altLang="en-US" sz="2200" dirty="0">
                <a:ea typeface="宋体" panose="02010600030101010101" pitchFamily="2" charset="-122"/>
              </a:rPr>
              <a:t>对象</a:t>
            </a:r>
            <a:endParaRPr lang="en-US" altLang="zh-CN" sz="2200" dirty="0">
              <a:ea typeface="宋体" panose="02010600030101010101" pitchFamily="2" charset="-122"/>
            </a:endParaRPr>
          </a:p>
          <a:p>
            <a:pPr lvl="1">
              <a:lnSpc>
                <a:spcPct val="150000"/>
              </a:lnSpc>
              <a:buFont typeface="Wingdings" panose="05000000000000000000" pitchFamily="2" charset="2"/>
              <a:buChar char="Ø"/>
            </a:pPr>
            <a:r>
              <a:rPr lang="en-US" altLang="zh-CN" sz="2200" b="1" dirty="0" err="1">
                <a:ea typeface="宋体" panose="02010600030101010101" pitchFamily="2" charset="-122"/>
              </a:rPr>
              <a:t>localtime</a:t>
            </a:r>
            <a:r>
              <a:rPr lang="en-US" altLang="zh-CN" sz="2200" b="1" dirty="0">
                <a:ea typeface="宋体" panose="02010600030101010101" pitchFamily="2" charset="-122"/>
              </a:rPr>
              <a:t>([timestamp])</a:t>
            </a:r>
            <a:r>
              <a:rPr lang="zh-CN" altLang="en-US" sz="2200" dirty="0">
                <a:ea typeface="宋体" panose="02010600030101010101" pitchFamily="2" charset="-122"/>
              </a:rPr>
              <a:t>：将时间戳转换为当地时间的</a:t>
            </a:r>
            <a:r>
              <a:rPr lang="en-US" altLang="zh-CN" sz="2200" dirty="0" err="1">
                <a:ea typeface="宋体" panose="02010600030101010101" pitchFamily="2" charset="-122"/>
              </a:rPr>
              <a:t>struct_time</a:t>
            </a:r>
            <a:r>
              <a:rPr lang="zh-CN" altLang="en-US" sz="2200" dirty="0">
                <a:ea typeface="宋体" panose="02010600030101010101" pitchFamily="2" charset="-122"/>
              </a:rPr>
              <a:t>对象</a:t>
            </a:r>
            <a:endParaRPr lang="en-US" altLang="zh-CN" sz="2200" dirty="0">
              <a:ea typeface="宋体" panose="02010600030101010101" pitchFamily="2" charset="-122"/>
            </a:endParaRPr>
          </a:p>
          <a:p>
            <a:pPr lvl="1">
              <a:lnSpc>
                <a:spcPct val="150000"/>
              </a:lnSpc>
              <a:buFont typeface="Wingdings" panose="05000000000000000000" pitchFamily="2" charset="2"/>
              <a:buChar char="Ø"/>
            </a:pPr>
            <a:r>
              <a:rPr lang="en-US" altLang="zh-CN" sz="2200" b="1" dirty="0" err="1">
                <a:ea typeface="宋体" panose="02010600030101010101" pitchFamily="2" charset="-122"/>
              </a:rPr>
              <a:t>mktime</a:t>
            </a:r>
            <a:r>
              <a:rPr lang="en-US" altLang="zh-CN" sz="2200" b="1" dirty="0">
                <a:ea typeface="宋体" panose="02010600030101010101" pitchFamily="2" charset="-122"/>
              </a:rPr>
              <a:t>(t)</a:t>
            </a:r>
            <a:r>
              <a:rPr lang="zh-CN" altLang="en-US" sz="2200" dirty="0">
                <a:ea typeface="宋体" panose="02010600030101010101" pitchFamily="2" charset="-122"/>
              </a:rPr>
              <a:t>：</a:t>
            </a:r>
            <a:r>
              <a:rPr lang="en-US" altLang="zh-CN" sz="2200" dirty="0" err="1">
                <a:ea typeface="宋体" panose="02010600030101010101" pitchFamily="2" charset="-122"/>
              </a:rPr>
              <a:t>localtime</a:t>
            </a:r>
            <a:r>
              <a:rPr lang="en-US" altLang="zh-CN" sz="2200" dirty="0">
                <a:ea typeface="宋体" panose="02010600030101010101" pitchFamily="2" charset="-122"/>
              </a:rPr>
              <a:t>()</a:t>
            </a:r>
            <a:r>
              <a:rPr lang="zh-CN" altLang="en-US" sz="2200" dirty="0">
                <a:ea typeface="宋体" panose="02010600030101010101" pitchFamily="2" charset="-122"/>
              </a:rPr>
              <a:t>的反函数</a:t>
            </a:r>
            <a:endParaRPr lang="en-US" altLang="zh-CN" sz="2200" dirty="0">
              <a:ea typeface="宋体" panose="02010600030101010101" pitchFamily="2" charset="-122"/>
            </a:endParaRPr>
          </a:p>
          <a:p>
            <a:pPr lvl="1">
              <a:lnSpc>
                <a:spcPct val="100000"/>
              </a:lnSpc>
              <a:buFont typeface="Wingdings" panose="05000000000000000000" pitchFamily="2" charset="2"/>
              <a:buChar char="Ø"/>
            </a:pPr>
            <a:endParaRPr lang="en-US" altLang="zh-CN" sz="2400" dirty="0">
              <a:ea typeface="宋体" panose="02010600030101010101" pitchFamily="2" charset="-122"/>
            </a:endParaRPr>
          </a:p>
          <a:p>
            <a:pPr lvl="1">
              <a:lnSpc>
                <a:spcPct val="100000"/>
              </a:lnSpc>
              <a:buFont typeface="Wingdings" panose="05000000000000000000" pitchFamily="2" charset="2"/>
              <a:buChar char="Ø"/>
            </a:pPr>
            <a:endParaRPr lang="en-US" altLang="zh-CN" sz="2400" dirty="0">
              <a:ea typeface="宋体" panose="02010600030101010101" pitchFamily="2" charset="-122"/>
            </a:endParaRPr>
          </a:p>
          <a:p>
            <a:pPr lvl="1">
              <a:lnSpc>
                <a:spcPct val="100000"/>
              </a:lnSpc>
              <a:buFont typeface="Wingdings" panose="05000000000000000000" pitchFamily="2" charset="2"/>
              <a:buChar char="Ø"/>
            </a:pPr>
            <a:endParaRPr lang="en-US" altLang="zh-CN" sz="2400" dirty="0">
              <a:ea typeface="宋体" panose="02010600030101010101" pitchFamily="2" charset="-122"/>
            </a:endParaRPr>
          </a:p>
          <a:p>
            <a:pPr marL="457200" lvl="1" indent="0">
              <a:lnSpc>
                <a:spcPct val="100000"/>
              </a:lnSpc>
              <a:buNone/>
            </a:pPr>
            <a:endParaRPr lang="en-US" altLang="zh-CN" sz="2400" dirty="0">
              <a:latin typeface="宋体" panose="02010600030101010101" pitchFamily="2" charset="-122"/>
              <a:ea typeface="宋体" panose="02010600030101010101" pitchFamily="2" charset="-122"/>
            </a:endParaRPr>
          </a:p>
          <a:p>
            <a:pPr>
              <a:lnSpc>
                <a:spcPct val="100000"/>
              </a:lnSpc>
            </a:pPr>
            <a:endParaRPr 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83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br>
              <a:rPr lang="en-US" altLang="zh-CN" dirty="0"/>
            </a:br>
            <a:r>
              <a:rPr lang="en-US" altLang="zh-CN" dirty="0"/>
              <a:t>——The 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6416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a:xfrm>
            <a:off x="1104900" y="1600200"/>
            <a:ext cx="9982200" cy="5257800"/>
          </a:xfrm>
        </p:spPr>
        <p:txBody>
          <a:bodyPr>
            <a:normAutofit fontScale="92500"/>
          </a:bodyPr>
          <a:lstStyle/>
          <a:p>
            <a:pPr>
              <a:lnSpc>
                <a:spcPct val="100000"/>
              </a:lnSpc>
            </a:pPr>
            <a:r>
              <a:rPr lang="zh-CN" altLang="en-US" sz="2800" dirty="0">
                <a:ea typeface="宋体" panose="02010600030101010101" pitchFamily="2" charset="-122"/>
              </a:rPr>
              <a:t>常用函数</a:t>
            </a:r>
            <a:endParaRPr lang="en-US" altLang="zh-CN" sz="2800" dirty="0">
              <a:ea typeface="宋体" panose="02010600030101010101" pitchFamily="2" charset="-122"/>
            </a:endParaRPr>
          </a:p>
          <a:p>
            <a:pPr lvl="1">
              <a:lnSpc>
                <a:spcPct val="100000"/>
              </a:lnSpc>
            </a:pPr>
            <a:r>
              <a:rPr lang="zh-CN" altLang="en-US" sz="2200" b="1" dirty="0">
                <a:ea typeface="宋体" panose="02010600030101010101" pitchFamily="2" charset="-122"/>
              </a:rPr>
              <a:t>时间获取及格式转化相关函数：获取当前时间，并转换为时间字符串或</a:t>
            </a:r>
            <a:r>
              <a:rPr lang="en-US" altLang="zh-CN" sz="2200" b="1" dirty="0" err="1">
                <a:ea typeface="宋体" panose="02010600030101010101" pitchFamily="2" charset="-122"/>
              </a:rPr>
              <a:t>struct_time</a:t>
            </a:r>
            <a:r>
              <a:rPr lang="zh-CN" altLang="en-US" sz="2200" b="1" dirty="0">
                <a:ea typeface="宋体" panose="02010600030101010101" pitchFamily="2" charset="-122"/>
              </a:rPr>
              <a:t>对象</a:t>
            </a:r>
            <a:endParaRPr lang="en-US" altLang="zh-CN" sz="2200" b="1" dirty="0">
              <a:ea typeface="宋体" panose="02010600030101010101" pitchFamily="2" charset="-122"/>
            </a:endParaRPr>
          </a:p>
          <a:p>
            <a:pPr lvl="1">
              <a:lnSpc>
                <a:spcPct val="100000"/>
              </a:lnSpc>
            </a:pPr>
            <a:r>
              <a:rPr lang="zh-CN" altLang="en-US" sz="2200" dirty="0">
                <a:ea typeface="宋体" panose="02010600030101010101" pitchFamily="2" charset="-122"/>
              </a:rPr>
              <a:t>使用示例</a:t>
            </a:r>
            <a:r>
              <a:rPr lang="zh-CN" altLang="en-US" sz="2200" dirty="0">
                <a:ea typeface="宋体" panose="02010600030101010101" pitchFamily="2" charset="-122"/>
                <a:sym typeface="Wingdings" panose="05000000000000000000" pitchFamily="2" charset="2"/>
              </a:rPr>
              <a:t>（</a:t>
            </a:r>
            <a:r>
              <a:rPr lang="en-US" altLang="zh-CN" sz="2200" dirty="0">
                <a:ea typeface="宋体" panose="02010600030101010101" pitchFamily="2" charset="-122"/>
                <a:sym typeface="Wingdings" panose="05000000000000000000" pitchFamily="2" charset="2"/>
              </a:rPr>
              <a:t>1</a:t>
            </a:r>
            <a:r>
              <a:rPr lang="zh-CN" altLang="en-US" sz="2200" dirty="0">
                <a:ea typeface="宋体" panose="02010600030101010101" pitchFamily="2" charset="-122"/>
                <a:sym typeface="Wingdings" panose="05000000000000000000" pitchFamily="2" charset="2"/>
              </a:rPr>
              <a:t>）</a:t>
            </a:r>
            <a:r>
              <a:rPr lang="zh-CN" altLang="en-US" sz="2200" dirty="0">
                <a:ea typeface="宋体" panose="02010600030101010101" pitchFamily="2" charset="-122"/>
              </a:rPr>
              <a:t>分别获取当前时间戳、当地时间字符串、当前的</a:t>
            </a:r>
            <a:r>
              <a:rPr lang="en-US" altLang="zh-CN" sz="2200" dirty="0" err="1">
                <a:ea typeface="宋体" panose="02010600030101010101" pitchFamily="2" charset="-122"/>
              </a:rPr>
              <a:t>struct_time</a:t>
            </a:r>
            <a:r>
              <a:rPr lang="zh-CN" altLang="en-US" sz="2200" dirty="0">
                <a:ea typeface="宋体" panose="02010600030101010101" pitchFamily="2" charset="-122"/>
              </a:rPr>
              <a:t>对象以及当地时间的</a:t>
            </a:r>
            <a:r>
              <a:rPr lang="en-US" altLang="zh-CN" sz="2200" dirty="0" err="1">
                <a:ea typeface="宋体" panose="02010600030101010101" pitchFamily="2" charset="-122"/>
              </a:rPr>
              <a:t>struct_time</a:t>
            </a:r>
            <a:r>
              <a:rPr lang="zh-CN" altLang="en-US" sz="2200" dirty="0">
                <a:ea typeface="宋体" panose="02010600030101010101" pitchFamily="2" charset="-122"/>
              </a:rPr>
              <a:t>对象。</a:t>
            </a:r>
            <a:endParaRPr lang="en-US" altLang="zh-CN" sz="2200" dirty="0">
              <a:ea typeface="宋体" panose="02010600030101010101" pitchFamily="2" charset="-122"/>
            </a:endParaRPr>
          </a:p>
          <a:p>
            <a:pPr lvl="2">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200" dirty="0">
              <a:latin typeface="Calibri" panose="020F0502020204030204" pitchFamily="34" charset="0"/>
              <a:ea typeface="宋体" panose="02010600030101010101" pitchFamily="2" charset="-122"/>
              <a:cs typeface="Calibri" panose="020F0502020204030204" pitchFamily="34" charset="0"/>
            </a:endParaRPr>
          </a:p>
          <a:p>
            <a:pPr marL="0" lvl="1" algn="just">
              <a:lnSpc>
                <a:spcPct val="110000"/>
              </a:lnSpc>
            </a:pPr>
            <a:r>
              <a:rPr lang="en-US" altLang="zh-CN" sz="2000" kern="100" dirty="0">
                <a:solidFill>
                  <a:schemeClr val="tx2"/>
                </a:solidFill>
                <a:latin typeface="Consolas" panose="020B0609020204030204" pitchFamily="49" charset="0"/>
                <a:cs typeface="Times New Roman" panose="02020603050405020304" pitchFamily="18" charset="0"/>
              </a:rPr>
              <a:t>1562383033.924262                            'Sat Jul  6 11:17:24 2019'  </a:t>
            </a:r>
          </a:p>
          <a:p>
            <a:pPr marL="0" lvl="1" algn="just">
              <a:lnSpc>
                <a:spcPct val="110000"/>
              </a:lnSpc>
            </a:pPr>
            <a:endParaRPr lang="en-US" altLang="zh-CN" sz="2000" kern="100" dirty="0">
              <a:solidFill>
                <a:schemeClr val="tx2"/>
              </a:solidFill>
              <a:latin typeface="Consolas" panose="020B0609020204030204" pitchFamily="49" charset="0"/>
              <a:cs typeface="Times New Roman" panose="02020603050405020304" pitchFamily="18" charset="0"/>
            </a:endParaRPr>
          </a:p>
          <a:p>
            <a:pPr marL="0" lvl="1" algn="just">
              <a:lnSpc>
                <a:spcPct val="110000"/>
              </a:lnSpc>
            </a:pPr>
            <a:r>
              <a:rPr lang="en-US" altLang="zh-CN" sz="2000" kern="100" dirty="0" err="1">
                <a:solidFill>
                  <a:schemeClr val="tx2"/>
                </a:solidFill>
                <a:latin typeface="Consolas" panose="020B0609020204030204" pitchFamily="49" charset="0"/>
                <a:cs typeface="Times New Roman" panose="02020603050405020304" pitchFamily="18" charset="0"/>
              </a:rPr>
              <a:t>time.struct_time</a:t>
            </a:r>
            <a:r>
              <a:rPr lang="en-US" altLang="zh-CN" sz="2000" kern="100" dirty="0">
                <a:solidFill>
                  <a:schemeClr val="tx2"/>
                </a:solidFill>
                <a:latin typeface="Consolas" panose="020B0609020204030204" pitchFamily="49" charset="0"/>
                <a:cs typeface="Times New Roman" panose="02020603050405020304" pitchFamily="18" charset="0"/>
              </a:rPr>
              <a:t>(</a:t>
            </a:r>
            <a:r>
              <a:rPr lang="en-US" altLang="zh-CN" sz="2000" kern="100" dirty="0" err="1">
                <a:solidFill>
                  <a:schemeClr val="tx2"/>
                </a:solidFill>
                <a:latin typeface="Consolas" panose="020B0609020204030204" pitchFamily="49" charset="0"/>
                <a:cs typeface="Times New Roman" panose="02020603050405020304" pitchFamily="18" charset="0"/>
              </a:rPr>
              <a:t>tm_year</a:t>
            </a:r>
            <a:r>
              <a:rPr lang="en-US" altLang="zh-CN" sz="2000" kern="100" dirty="0">
                <a:solidFill>
                  <a:schemeClr val="tx2"/>
                </a:solidFill>
                <a:latin typeface="Consolas" panose="020B0609020204030204" pitchFamily="49" charset="0"/>
                <a:cs typeface="Times New Roman" panose="02020603050405020304" pitchFamily="18" charset="0"/>
              </a:rPr>
              <a:t>=2019, </a:t>
            </a:r>
            <a:r>
              <a:rPr lang="en-US" altLang="zh-CN" sz="2000" kern="100" dirty="0" err="1">
                <a:solidFill>
                  <a:schemeClr val="tx2"/>
                </a:solidFill>
                <a:latin typeface="Consolas" panose="020B0609020204030204" pitchFamily="49" charset="0"/>
                <a:cs typeface="Times New Roman" panose="02020603050405020304" pitchFamily="18" charset="0"/>
              </a:rPr>
              <a:t>tm_mon</a:t>
            </a:r>
            <a:r>
              <a:rPr lang="en-US" altLang="zh-CN" sz="2000" kern="100" dirty="0">
                <a:solidFill>
                  <a:schemeClr val="tx2"/>
                </a:solidFill>
                <a:latin typeface="Consolas" panose="020B0609020204030204" pitchFamily="49" charset="0"/>
                <a:cs typeface="Times New Roman" panose="02020603050405020304" pitchFamily="18" charset="0"/>
              </a:rPr>
              <a:t>=7, </a:t>
            </a:r>
            <a:r>
              <a:rPr lang="en-US" altLang="zh-CN" sz="2000" kern="100" dirty="0" err="1">
                <a:solidFill>
                  <a:schemeClr val="tx2"/>
                </a:solidFill>
                <a:latin typeface="Consolas" panose="020B0609020204030204" pitchFamily="49" charset="0"/>
                <a:cs typeface="Times New Roman" panose="02020603050405020304" pitchFamily="18" charset="0"/>
              </a:rPr>
              <a:t>tm_mday</a:t>
            </a:r>
            <a:r>
              <a:rPr lang="en-US" altLang="zh-CN" sz="2000" kern="100" dirty="0">
                <a:solidFill>
                  <a:schemeClr val="tx2"/>
                </a:solidFill>
                <a:latin typeface="Consolas" panose="020B0609020204030204" pitchFamily="49" charset="0"/>
                <a:cs typeface="Times New Roman" panose="02020603050405020304" pitchFamily="18" charset="0"/>
              </a:rPr>
              <a:t>=6, </a:t>
            </a:r>
            <a:r>
              <a:rPr lang="en-US" altLang="zh-CN" sz="2000" kern="100" dirty="0" err="1">
                <a:solidFill>
                  <a:schemeClr val="tx2"/>
                </a:solidFill>
                <a:latin typeface="Consolas" panose="020B0609020204030204" pitchFamily="49" charset="0"/>
                <a:cs typeface="Times New Roman" panose="02020603050405020304" pitchFamily="18" charset="0"/>
              </a:rPr>
              <a:t>tm_hour</a:t>
            </a:r>
            <a:r>
              <a:rPr lang="en-US" altLang="zh-CN" sz="2000" kern="100" dirty="0">
                <a:solidFill>
                  <a:schemeClr val="tx2"/>
                </a:solidFill>
                <a:latin typeface="Consolas" panose="020B0609020204030204" pitchFamily="49" charset="0"/>
                <a:cs typeface="Times New Roman" panose="02020603050405020304" pitchFamily="18" charset="0"/>
              </a:rPr>
              <a:t>=3, </a:t>
            </a:r>
            <a:r>
              <a:rPr lang="en-US" altLang="zh-CN" sz="2000" kern="100" dirty="0" err="1">
                <a:solidFill>
                  <a:schemeClr val="tx2"/>
                </a:solidFill>
                <a:latin typeface="Consolas" panose="020B0609020204030204" pitchFamily="49" charset="0"/>
                <a:cs typeface="Times New Roman" panose="02020603050405020304" pitchFamily="18" charset="0"/>
              </a:rPr>
              <a:t>tm_min</a:t>
            </a:r>
            <a:r>
              <a:rPr lang="en-US" altLang="zh-CN" sz="2000" kern="100" dirty="0">
                <a:solidFill>
                  <a:schemeClr val="tx2"/>
                </a:solidFill>
                <a:latin typeface="Consolas" panose="020B0609020204030204" pitchFamily="49" charset="0"/>
                <a:cs typeface="Times New Roman" panose="02020603050405020304" pitchFamily="18" charset="0"/>
              </a:rPr>
              <a:t>=17, </a:t>
            </a:r>
            <a:r>
              <a:rPr lang="en-US" altLang="zh-CN" sz="2000" kern="100" dirty="0" err="1">
                <a:solidFill>
                  <a:schemeClr val="tx2"/>
                </a:solidFill>
                <a:latin typeface="Consolas" panose="020B0609020204030204" pitchFamily="49" charset="0"/>
                <a:cs typeface="Times New Roman" panose="02020603050405020304" pitchFamily="18" charset="0"/>
              </a:rPr>
              <a:t>tm_sec</a:t>
            </a:r>
            <a:r>
              <a:rPr lang="en-US" altLang="zh-CN" sz="2000" kern="100" dirty="0">
                <a:solidFill>
                  <a:schemeClr val="tx2"/>
                </a:solidFill>
                <a:latin typeface="Consolas" panose="020B0609020204030204" pitchFamily="49" charset="0"/>
                <a:cs typeface="Times New Roman" panose="02020603050405020304" pitchFamily="18" charset="0"/>
              </a:rPr>
              <a:t>=36, </a:t>
            </a:r>
            <a:r>
              <a:rPr lang="en-US" altLang="zh-CN" sz="2000" kern="100" dirty="0" err="1">
                <a:solidFill>
                  <a:schemeClr val="tx2"/>
                </a:solidFill>
                <a:latin typeface="Consolas" panose="020B0609020204030204" pitchFamily="49" charset="0"/>
                <a:cs typeface="Times New Roman" panose="02020603050405020304" pitchFamily="18" charset="0"/>
              </a:rPr>
              <a:t>tm_wday</a:t>
            </a:r>
            <a:r>
              <a:rPr lang="en-US" altLang="zh-CN" sz="2000" kern="100" dirty="0">
                <a:solidFill>
                  <a:schemeClr val="tx2"/>
                </a:solidFill>
                <a:latin typeface="Consolas" panose="020B0609020204030204" pitchFamily="49" charset="0"/>
                <a:cs typeface="Times New Roman" panose="02020603050405020304" pitchFamily="18" charset="0"/>
              </a:rPr>
              <a:t>=5, </a:t>
            </a:r>
            <a:r>
              <a:rPr lang="en-US" altLang="zh-CN" sz="2000" kern="100" dirty="0" err="1">
                <a:solidFill>
                  <a:schemeClr val="tx2"/>
                </a:solidFill>
                <a:latin typeface="Consolas" panose="020B0609020204030204" pitchFamily="49" charset="0"/>
                <a:cs typeface="Times New Roman" panose="02020603050405020304" pitchFamily="18" charset="0"/>
              </a:rPr>
              <a:t>tm_yday</a:t>
            </a:r>
            <a:r>
              <a:rPr lang="en-US" altLang="zh-CN" sz="2000" kern="100" dirty="0">
                <a:solidFill>
                  <a:schemeClr val="tx2"/>
                </a:solidFill>
                <a:latin typeface="Consolas" panose="020B0609020204030204" pitchFamily="49" charset="0"/>
                <a:cs typeface="Times New Roman" panose="02020603050405020304" pitchFamily="18" charset="0"/>
              </a:rPr>
              <a:t>=187, </a:t>
            </a:r>
            <a:r>
              <a:rPr lang="en-US" altLang="zh-CN" sz="2000" kern="100" dirty="0" err="1">
                <a:solidFill>
                  <a:schemeClr val="tx2"/>
                </a:solidFill>
                <a:latin typeface="Consolas" panose="020B0609020204030204" pitchFamily="49" charset="0"/>
                <a:cs typeface="Times New Roman" panose="02020603050405020304" pitchFamily="18" charset="0"/>
              </a:rPr>
              <a:t>tm_isdst</a:t>
            </a:r>
            <a:r>
              <a:rPr lang="en-US" altLang="zh-CN" sz="2000" kern="100" dirty="0">
                <a:solidFill>
                  <a:schemeClr val="tx2"/>
                </a:solidFill>
                <a:latin typeface="Consolas" panose="020B0609020204030204" pitchFamily="49" charset="0"/>
                <a:cs typeface="Times New Roman" panose="02020603050405020304" pitchFamily="18" charset="0"/>
              </a:rPr>
              <a:t>=0)  </a:t>
            </a:r>
          </a:p>
          <a:p>
            <a:pPr marL="0" lvl="1" algn="just">
              <a:lnSpc>
                <a:spcPct val="110000"/>
              </a:lnSpc>
            </a:pPr>
            <a:endParaRPr lang="en-US" altLang="zh-CN" sz="2000" kern="100" dirty="0">
              <a:solidFill>
                <a:schemeClr val="tx2"/>
              </a:solidFill>
              <a:latin typeface="Consolas" panose="020B0609020204030204" pitchFamily="49" charset="0"/>
              <a:cs typeface="Times New Roman" panose="02020603050405020304" pitchFamily="18" charset="0"/>
            </a:endParaRPr>
          </a:p>
          <a:p>
            <a:pPr marL="0" lvl="1" algn="just">
              <a:lnSpc>
                <a:spcPct val="110000"/>
              </a:lnSpc>
            </a:pPr>
            <a:r>
              <a:rPr lang="en-US" altLang="zh-CN" sz="2000" kern="100" dirty="0" err="1">
                <a:solidFill>
                  <a:schemeClr val="tx2"/>
                </a:solidFill>
                <a:latin typeface="Consolas" panose="020B0609020204030204" pitchFamily="49" charset="0"/>
                <a:cs typeface="Times New Roman" panose="02020603050405020304" pitchFamily="18" charset="0"/>
              </a:rPr>
              <a:t>time.struct_time</a:t>
            </a:r>
            <a:r>
              <a:rPr lang="en-US" altLang="zh-CN" sz="2000" kern="100" dirty="0">
                <a:solidFill>
                  <a:schemeClr val="tx2"/>
                </a:solidFill>
                <a:latin typeface="Consolas" panose="020B0609020204030204" pitchFamily="49" charset="0"/>
                <a:cs typeface="Times New Roman" panose="02020603050405020304" pitchFamily="18" charset="0"/>
              </a:rPr>
              <a:t>(</a:t>
            </a:r>
            <a:r>
              <a:rPr lang="en-US" altLang="zh-CN" sz="2000" kern="100" dirty="0" err="1">
                <a:solidFill>
                  <a:schemeClr val="tx2"/>
                </a:solidFill>
                <a:latin typeface="Consolas" panose="020B0609020204030204" pitchFamily="49" charset="0"/>
                <a:cs typeface="Times New Roman" panose="02020603050405020304" pitchFamily="18" charset="0"/>
              </a:rPr>
              <a:t>tm_year</a:t>
            </a:r>
            <a:r>
              <a:rPr lang="en-US" altLang="zh-CN" sz="2000" kern="100" dirty="0">
                <a:solidFill>
                  <a:schemeClr val="tx2"/>
                </a:solidFill>
                <a:latin typeface="Consolas" panose="020B0609020204030204" pitchFamily="49" charset="0"/>
                <a:cs typeface="Times New Roman" panose="02020603050405020304" pitchFamily="18" charset="0"/>
              </a:rPr>
              <a:t>=2019, </a:t>
            </a:r>
            <a:r>
              <a:rPr lang="en-US" altLang="zh-CN" sz="2000" kern="100" dirty="0" err="1">
                <a:solidFill>
                  <a:schemeClr val="tx2"/>
                </a:solidFill>
                <a:latin typeface="Consolas" panose="020B0609020204030204" pitchFamily="49" charset="0"/>
                <a:cs typeface="Times New Roman" panose="02020603050405020304" pitchFamily="18" charset="0"/>
              </a:rPr>
              <a:t>tm_mon</a:t>
            </a:r>
            <a:r>
              <a:rPr lang="en-US" altLang="zh-CN" sz="2000" kern="100" dirty="0">
                <a:solidFill>
                  <a:schemeClr val="tx2"/>
                </a:solidFill>
                <a:latin typeface="Consolas" panose="020B0609020204030204" pitchFamily="49" charset="0"/>
                <a:cs typeface="Times New Roman" panose="02020603050405020304" pitchFamily="18" charset="0"/>
              </a:rPr>
              <a:t>=7, </a:t>
            </a:r>
            <a:r>
              <a:rPr lang="en-US" altLang="zh-CN" sz="2000" kern="100" dirty="0" err="1">
                <a:solidFill>
                  <a:schemeClr val="tx2"/>
                </a:solidFill>
                <a:latin typeface="Consolas" panose="020B0609020204030204" pitchFamily="49" charset="0"/>
                <a:cs typeface="Times New Roman" panose="02020603050405020304" pitchFamily="18" charset="0"/>
              </a:rPr>
              <a:t>tm_mday</a:t>
            </a:r>
            <a:r>
              <a:rPr lang="en-US" altLang="zh-CN" sz="2000" kern="100" dirty="0">
                <a:solidFill>
                  <a:schemeClr val="tx2"/>
                </a:solidFill>
                <a:latin typeface="Consolas" panose="020B0609020204030204" pitchFamily="49" charset="0"/>
                <a:cs typeface="Times New Roman" panose="02020603050405020304" pitchFamily="18" charset="0"/>
              </a:rPr>
              <a:t>=6, </a:t>
            </a:r>
            <a:r>
              <a:rPr lang="en-US" altLang="zh-CN" sz="2000" kern="100" dirty="0" err="1">
                <a:solidFill>
                  <a:schemeClr val="tx2"/>
                </a:solidFill>
                <a:latin typeface="Consolas" panose="020B0609020204030204" pitchFamily="49" charset="0"/>
                <a:cs typeface="Times New Roman" panose="02020603050405020304" pitchFamily="18" charset="0"/>
              </a:rPr>
              <a:t>tm_hour</a:t>
            </a:r>
            <a:r>
              <a:rPr lang="en-US" altLang="zh-CN" sz="2000" kern="100" dirty="0">
                <a:solidFill>
                  <a:schemeClr val="tx2"/>
                </a:solidFill>
                <a:latin typeface="Consolas" panose="020B0609020204030204" pitchFamily="49" charset="0"/>
                <a:cs typeface="Times New Roman" panose="02020603050405020304" pitchFamily="18" charset="0"/>
              </a:rPr>
              <a:t>=11, </a:t>
            </a:r>
            <a:r>
              <a:rPr lang="en-US" altLang="zh-CN" sz="2000" kern="100" dirty="0" err="1">
                <a:solidFill>
                  <a:schemeClr val="tx2"/>
                </a:solidFill>
                <a:latin typeface="Consolas" panose="020B0609020204030204" pitchFamily="49" charset="0"/>
                <a:cs typeface="Times New Roman" panose="02020603050405020304" pitchFamily="18" charset="0"/>
              </a:rPr>
              <a:t>tm_min</a:t>
            </a:r>
            <a:r>
              <a:rPr lang="en-US" altLang="zh-CN" sz="2000" kern="100" dirty="0">
                <a:solidFill>
                  <a:schemeClr val="tx2"/>
                </a:solidFill>
                <a:latin typeface="Consolas" panose="020B0609020204030204" pitchFamily="49" charset="0"/>
                <a:cs typeface="Times New Roman" panose="02020603050405020304" pitchFamily="18" charset="0"/>
              </a:rPr>
              <a:t>=17, </a:t>
            </a:r>
            <a:r>
              <a:rPr lang="en-US" altLang="zh-CN" sz="2000" kern="100" dirty="0" err="1">
                <a:solidFill>
                  <a:schemeClr val="tx2"/>
                </a:solidFill>
                <a:latin typeface="Consolas" panose="020B0609020204030204" pitchFamily="49" charset="0"/>
                <a:cs typeface="Times New Roman" panose="02020603050405020304" pitchFamily="18" charset="0"/>
              </a:rPr>
              <a:t>tm_sec</a:t>
            </a:r>
            <a:r>
              <a:rPr lang="en-US" altLang="zh-CN" sz="2000" kern="100" dirty="0">
                <a:solidFill>
                  <a:schemeClr val="tx2"/>
                </a:solidFill>
                <a:latin typeface="Consolas" panose="020B0609020204030204" pitchFamily="49" charset="0"/>
                <a:cs typeface="Times New Roman" panose="02020603050405020304" pitchFamily="18" charset="0"/>
              </a:rPr>
              <a:t>=44, </a:t>
            </a:r>
            <a:r>
              <a:rPr lang="en-US" altLang="zh-CN" sz="2000" kern="100" dirty="0" err="1">
                <a:solidFill>
                  <a:schemeClr val="tx2"/>
                </a:solidFill>
                <a:latin typeface="Consolas" panose="020B0609020204030204" pitchFamily="49" charset="0"/>
                <a:cs typeface="Times New Roman" panose="02020603050405020304" pitchFamily="18" charset="0"/>
              </a:rPr>
              <a:t>tm_wday</a:t>
            </a:r>
            <a:r>
              <a:rPr lang="en-US" altLang="zh-CN" sz="2000" kern="100" dirty="0">
                <a:solidFill>
                  <a:schemeClr val="tx2"/>
                </a:solidFill>
                <a:latin typeface="Consolas" panose="020B0609020204030204" pitchFamily="49" charset="0"/>
                <a:cs typeface="Times New Roman" panose="02020603050405020304" pitchFamily="18" charset="0"/>
              </a:rPr>
              <a:t>=5, </a:t>
            </a:r>
            <a:r>
              <a:rPr lang="en-US" altLang="zh-CN" sz="2000" kern="100" dirty="0" err="1">
                <a:solidFill>
                  <a:schemeClr val="tx2"/>
                </a:solidFill>
                <a:latin typeface="Consolas" panose="020B0609020204030204" pitchFamily="49" charset="0"/>
                <a:cs typeface="Times New Roman" panose="02020603050405020304" pitchFamily="18" charset="0"/>
              </a:rPr>
              <a:t>tm_yday</a:t>
            </a:r>
            <a:r>
              <a:rPr lang="en-US" altLang="zh-CN" sz="2000" kern="100" dirty="0">
                <a:solidFill>
                  <a:schemeClr val="tx2"/>
                </a:solidFill>
                <a:latin typeface="Consolas" panose="020B0609020204030204" pitchFamily="49" charset="0"/>
                <a:cs typeface="Times New Roman" panose="02020603050405020304" pitchFamily="18" charset="0"/>
              </a:rPr>
              <a:t>=187, </a:t>
            </a:r>
            <a:r>
              <a:rPr lang="en-US" altLang="zh-CN" sz="2000" kern="100" dirty="0" err="1">
                <a:solidFill>
                  <a:schemeClr val="tx2"/>
                </a:solidFill>
                <a:latin typeface="Consolas" panose="020B0609020204030204" pitchFamily="49" charset="0"/>
                <a:cs typeface="Times New Roman" panose="02020603050405020304" pitchFamily="18" charset="0"/>
              </a:rPr>
              <a:t>tm_isdst</a:t>
            </a:r>
            <a:r>
              <a:rPr lang="en-US" altLang="zh-CN" sz="2000" kern="100" dirty="0">
                <a:solidFill>
                  <a:schemeClr val="tx2"/>
                </a:solidFill>
                <a:latin typeface="Consolas" panose="020B0609020204030204" pitchFamily="49" charset="0"/>
                <a:cs typeface="Times New Roman" panose="02020603050405020304" pitchFamily="18" charset="0"/>
              </a:rPr>
              <a:t>=0)  </a:t>
            </a:r>
            <a:r>
              <a:rPr lang="en-US" altLang="zh-CN" sz="2200" dirty="0">
                <a:latin typeface="宋体" panose="02010600030101010101" pitchFamily="2" charset="-122"/>
                <a:ea typeface="宋体" panose="02010600030101010101" pitchFamily="2" charset="-122"/>
              </a:rPr>
              <a:t>	</a:t>
            </a:r>
          </a:p>
          <a:p>
            <a:pPr lvl="1">
              <a:lnSpc>
                <a:spcPct val="100000"/>
              </a:lnSpc>
            </a:pPr>
            <a:endParaRPr lang="en-US" altLang="zh-CN" sz="2400" dirty="0">
              <a:latin typeface="宋体" panose="02010600030101010101" pitchFamily="2" charset="-122"/>
              <a:ea typeface="宋体" panose="02010600030101010101" pitchFamily="2" charset="-122"/>
            </a:endParaRPr>
          </a:p>
          <a:p>
            <a:pPr lvl="1">
              <a:lnSpc>
                <a:spcPct val="100000"/>
              </a:lnSpc>
            </a:pPr>
            <a:endParaRPr lang="en-US" altLang="zh-CN" sz="2400" dirty="0">
              <a:latin typeface="宋体" panose="02010600030101010101" pitchFamily="2" charset="-122"/>
              <a:ea typeface="宋体" panose="02010600030101010101" pitchFamily="2" charset="-122"/>
            </a:endParaRPr>
          </a:p>
          <a:p>
            <a:pPr marL="457200" lvl="1" indent="0">
              <a:lnSpc>
                <a:spcPct val="100000"/>
              </a:lnSpc>
              <a:buNone/>
            </a:pPr>
            <a:endParaRPr lang="en-US" altLang="zh-CN" sz="2400" dirty="0">
              <a:latin typeface="宋体" panose="02010600030101010101" pitchFamily="2" charset="-122"/>
              <a:ea typeface="宋体" panose="02010600030101010101" pitchFamily="2" charset="-122"/>
            </a:endParaRPr>
          </a:p>
          <a:p>
            <a:pPr>
              <a:lnSpc>
                <a:spcPct val="100000"/>
              </a:lnSpc>
            </a:pPr>
            <a:endParaRPr lang="en-US" sz="2400" dirty="0">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99256612"/>
              </p:ext>
            </p:extLst>
          </p:nvPr>
        </p:nvGraphicFramePr>
        <p:xfrm>
          <a:off x="1104900" y="3463897"/>
          <a:ext cx="4312193" cy="741680"/>
        </p:xfrm>
        <a:graphic>
          <a:graphicData uri="http://schemas.openxmlformats.org/drawingml/2006/table">
            <a:tbl>
              <a:tblPr firstRow="1" bandRow="1">
                <a:tableStyleId>{5C22544A-7EE6-4342-B048-85BDC9FD1C3A}</a:tableStyleId>
              </a:tblPr>
              <a:tblGrid>
                <a:gridCol w="4312193">
                  <a:extLst>
                    <a:ext uri="{9D8B030D-6E8A-4147-A177-3AD203B41FA5}">
                      <a16:colId xmlns:a16="http://schemas.microsoft.com/office/drawing/2014/main" val="2860933062"/>
                    </a:ext>
                  </a:extLst>
                </a:gridCol>
              </a:tblGrid>
              <a:tr h="741680">
                <a:tc>
                  <a:txBody>
                    <a:bodyPr/>
                    <a:lstStyle/>
                    <a:p>
                      <a:pPr marL="0" lvl="1" algn="just" defTabSz="914400" rtl="0" eaLnBrk="1" latinLnBrk="0" hangingPunct="1">
                        <a:lnSpc>
                          <a:spcPct val="100000"/>
                        </a:lnSpc>
                      </a:pPr>
                      <a:r>
                        <a:rPr lang="en-US" altLang="zh-CN" sz="2000" b="0" kern="100" dirty="0">
                          <a:solidFill>
                            <a:schemeClr val="tx2"/>
                          </a:solidFill>
                          <a:latin typeface="Consolas" panose="020B0609020204030204" pitchFamily="49" charset="0"/>
                          <a:ea typeface="+mn-ea"/>
                          <a:cs typeface="Times New Roman" panose="02020603050405020304" pitchFamily="18" charset="0"/>
                        </a:rPr>
                        <a:t>import time #</a:t>
                      </a:r>
                      <a:r>
                        <a:rPr lang="zh-CN" altLang="en-US" sz="2000" b="0" kern="100" dirty="0">
                          <a:solidFill>
                            <a:schemeClr val="tx2"/>
                          </a:solidFill>
                          <a:latin typeface="Consolas" panose="020B0609020204030204" pitchFamily="49" charset="0"/>
                          <a:ea typeface="+mn-ea"/>
                          <a:cs typeface="Times New Roman" panose="02020603050405020304" pitchFamily="18" charset="0"/>
                        </a:rPr>
                        <a:t>导入</a:t>
                      </a:r>
                      <a:r>
                        <a:rPr lang="en-US" altLang="zh-CN" sz="2000" b="0" kern="100" dirty="0">
                          <a:solidFill>
                            <a:schemeClr val="tx2"/>
                          </a:solidFill>
                          <a:latin typeface="Consolas" panose="020B0609020204030204" pitchFamily="49" charset="0"/>
                          <a:ea typeface="+mn-ea"/>
                          <a:cs typeface="Times New Roman" panose="02020603050405020304" pitchFamily="18" charset="0"/>
                        </a:rPr>
                        <a:t>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模块</a:t>
                      </a:r>
                    </a:p>
                    <a:p>
                      <a:pPr marL="0" lvl="1" algn="just" defTabSz="914400" rtl="0" eaLnBrk="1" latinLnBrk="0" hangingPunct="1">
                        <a:lnSpc>
                          <a:spcPct val="10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time.time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获取当前时间戳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937462025"/>
              </p:ext>
            </p:extLst>
          </p:nvPr>
        </p:nvGraphicFramePr>
        <p:xfrm>
          <a:off x="6466113" y="3463234"/>
          <a:ext cx="4619468" cy="741680"/>
        </p:xfrm>
        <a:graphic>
          <a:graphicData uri="http://schemas.openxmlformats.org/drawingml/2006/table">
            <a:tbl>
              <a:tblPr firstRow="1" bandRow="1">
                <a:tableStyleId>{5C22544A-7EE6-4342-B048-85BDC9FD1C3A}</a:tableStyleId>
              </a:tblPr>
              <a:tblGrid>
                <a:gridCol w="4619468">
                  <a:extLst>
                    <a:ext uri="{9D8B030D-6E8A-4147-A177-3AD203B41FA5}">
                      <a16:colId xmlns:a16="http://schemas.microsoft.com/office/drawing/2014/main" val="2860933062"/>
                    </a:ext>
                  </a:extLst>
                </a:gridCol>
              </a:tblGrid>
              <a:tr h="741680">
                <a:tc>
                  <a:txBody>
                    <a:bodyPr/>
                    <a:lstStyle/>
                    <a:p>
                      <a:pPr marL="0" lvl="1" algn="just" defTabSz="914400" rtl="0" eaLnBrk="1" latinLnBrk="0" hangingPunct="1">
                        <a:lnSpc>
                          <a:spcPct val="10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time.ctime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获取当前字符串形式时间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70518440"/>
              </p:ext>
            </p:extLst>
          </p:nvPr>
        </p:nvGraphicFramePr>
        <p:xfrm>
          <a:off x="1104900" y="4631952"/>
          <a:ext cx="9980681" cy="452766"/>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2860933062"/>
                    </a:ext>
                  </a:extLst>
                </a:gridCol>
              </a:tblGrid>
              <a:tr h="452766">
                <a:tc>
                  <a:txBody>
                    <a:bodyPr/>
                    <a:lstStyle/>
                    <a:p>
                      <a:pPr marL="0" lvl="1" algn="just" defTabSz="914400" rtl="0" eaLnBrk="1" latinLnBrk="0" hangingPunct="1">
                        <a:lnSpc>
                          <a:spcPct val="10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time.gmtime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获取当前时间的</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struct_time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17528324"/>
              </p:ext>
            </p:extLst>
          </p:nvPr>
        </p:nvGraphicFramePr>
        <p:xfrm>
          <a:off x="1104900" y="5710554"/>
          <a:ext cx="9980681" cy="413841"/>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2860933062"/>
                    </a:ext>
                  </a:extLst>
                </a:gridCol>
              </a:tblGrid>
              <a:tr h="413841">
                <a:tc>
                  <a:txBody>
                    <a:bodyPr/>
                    <a:lstStyle/>
                    <a:p>
                      <a:pPr marL="0" lvl="1" algn="just" defTabSz="914400" rtl="0" eaLnBrk="1" latinLnBrk="0" hangingPunct="1">
                        <a:lnSpc>
                          <a:spcPct val="100000"/>
                        </a:lnSpc>
                      </a:pPr>
                      <a:r>
                        <a:rPr lang="en-US" altLang="zh-CN" sz="2000" b="0" kern="100" dirty="0" err="1">
                          <a:solidFill>
                            <a:schemeClr val="tx2"/>
                          </a:solidFill>
                          <a:latin typeface="Consolas" panose="020B0609020204030204" pitchFamily="49" charset="0"/>
                          <a:ea typeface="+mn-ea"/>
                          <a:cs typeface="Times New Roman" panose="02020603050405020304" pitchFamily="18" charset="0"/>
                        </a:rPr>
                        <a:t>time.localtime</a:t>
                      </a:r>
                      <a:r>
                        <a:rPr lang="en-US" altLang="zh-CN" sz="2000" b="0" kern="100" dirty="0">
                          <a:solidFill>
                            <a:schemeClr val="tx2"/>
                          </a:solidFill>
                          <a:latin typeface="Consolas" panose="020B0609020204030204" pitchFamily="49" charset="0"/>
                          <a:ea typeface="+mn-ea"/>
                          <a:cs typeface="Times New Roman" panose="02020603050405020304" pitchFamily="18" charset="0"/>
                        </a:rPr>
                        <a:t>() #</a:t>
                      </a:r>
                      <a:r>
                        <a:rPr lang="zh-CN" altLang="en-US" sz="2000" b="0" kern="100" dirty="0">
                          <a:solidFill>
                            <a:schemeClr val="tx2"/>
                          </a:solidFill>
                          <a:latin typeface="Consolas" panose="020B0609020204030204" pitchFamily="49" charset="0"/>
                          <a:ea typeface="+mn-ea"/>
                          <a:cs typeface="Times New Roman" panose="02020603050405020304" pitchFamily="18" charset="0"/>
                        </a:rPr>
                        <a:t>获取当前当地时间的</a:t>
                      </a:r>
                      <a:r>
                        <a:rPr lang="en-US" altLang="zh-CN" sz="2000" b="0" kern="100" dirty="0" err="1">
                          <a:solidFill>
                            <a:schemeClr val="tx2"/>
                          </a:solidFill>
                          <a:latin typeface="Consolas" panose="020B0609020204030204" pitchFamily="49" charset="0"/>
                          <a:ea typeface="+mn-ea"/>
                          <a:cs typeface="Times New Roman" panose="02020603050405020304" pitchFamily="18" charset="0"/>
                        </a:rPr>
                        <a:t>struct_time</a:t>
                      </a:r>
                      <a:r>
                        <a:rPr lang="zh-CN" altLang="en-US" sz="2000" b="0" kern="100" dirty="0">
                          <a:solidFill>
                            <a:schemeClr val="tx2"/>
                          </a:solidFill>
                          <a:latin typeface="Consolas" panose="020B0609020204030204" pitchFamily="49" charset="0"/>
                          <a:ea typeface="+mn-ea"/>
                          <a:cs typeface="Times New Roman" panose="02020603050405020304" pitchFamily="18" charset="0"/>
                        </a:rPr>
                        <a:t>对象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282830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vert="horz" lIns="0" tIns="45720" rIns="0" bIns="45720" rtlCol="0" anchor="b">
            <a:normAutofit/>
          </a:bodyPr>
          <a:lstStyle/>
          <a:p>
            <a:r>
              <a:rPr lang="en-US" altLang="zh-CN" dirty="0"/>
              <a:t>time</a:t>
            </a:r>
            <a:r>
              <a:rPr lang="zh-CN" altLang="en-US" dirty="0"/>
              <a:t>模块</a:t>
            </a:r>
            <a:r>
              <a:rPr lang="en-US" altLang="zh-CN" dirty="0"/>
              <a:t>——</a:t>
            </a:r>
            <a:r>
              <a:rPr lang="zh-CN" altLang="en-US" dirty="0"/>
              <a:t>时间的访问与转换</a:t>
            </a:r>
            <a:endParaRPr lang="en-US" dirty="0"/>
          </a:p>
        </p:txBody>
      </p:sp>
      <p:sp>
        <p:nvSpPr>
          <p:cNvPr id="14" name="Content Placeholder 13"/>
          <p:cNvSpPr>
            <a:spLocks noGrp="1"/>
          </p:cNvSpPr>
          <p:nvPr>
            <p:ph idx="1"/>
          </p:nvPr>
        </p:nvSpPr>
        <p:spPr>
          <a:xfrm>
            <a:off x="1104900" y="1600200"/>
            <a:ext cx="9982200" cy="5257800"/>
          </a:xfrm>
        </p:spPr>
        <p:txBody>
          <a:bodyPr>
            <a:normAutofit/>
          </a:bodyPr>
          <a:lstStyle/>
          <a:p>
            <a:pPr>
              <a:lnSpc>
                <a:spcPct val="100000"/>
              </a:lnSpc>
            </a:pPr>
            <a:r>
              <a:rPr lang="zh-CN" altLang="en-US" sz="2800" dirty="0">
                <a:ea typeface="宋体" panose="02010600030101010101" pitchFamily="2" charset="-122"/>
              </a:rPr>
              <a:t>常用函数</a:t>
            </a:r>
            <a:endParaRPr lang="en-US" altLang="zh-CN" sz="2800" dirty="0">
              <a:ea typeface="宋体" panose="02010600030101010101" pitchFamily="2" charset="-122"/>
            </a:endParaRPr>
          </a:p>
          <a:p>
            <a:pPr lvl="1">
              <a:lnSpc>
                <a:spcPct val="100000"/>
              </a:lnSpc>
            </a:pPr>
            <a:r>
              <a:rPr lang="zh-CN" altLang="en-US" sz="2400" b="1" dirty="0">
                <a:ea typeface="宋体" panose="02010600030101010101" pitchFamily="2" charset="-122"/>
              </a:rPr>
              <a:t>时间获取及格式转化相关函数</a:t>
            </a:r>
            <a:endParaRPr lang="en-US" altLang="zh-CN" sz="2400" b="1" dirty="0">
              <a:ea typeface="宋体" panose="02010600030101010101" pitchFamily="2" charset="-122"/>
            </a:endParaRPr>
          </a:p>
          <a:p>
            <a:pPr lvl="1">
              <a:lnSpc>
                <a:spcPct val="100000"/>
              </a:lnSpc>
            </a:pPr>
            <a:r>
              <a:rPr lang="zh-CN" altLang="en-US" sz="2400" dirty="0">
                <a:ea typeface="宋体" panose="02010600030101010101" pitchFamily="2" charset="-122"/>
              </a:rPr>
              <a:t>使用示例</a:t>
            </a:r>
            <a:endParaRPr lang="en-US" altLang="zh-CN" sz="2400" dirty="0">
              <a:ea typeface="宋体" panose="02010600030101010101" pitchFamily="2" charset="-122"/>
            </a:endParaRPr>
          </a:p>
          <a:p>
            <a:pPr lvl="1">
              <a:lnSpc>
                <a:spcPct val="100000"/>
              </a:lnSpc>
            </a:pPr>
            <a:r>
              <a:rPr lang="zh-CN" altLang="en-US" sz="2400" dirty="0">
                <a:ea typeface="宋体" panose="02010600030101010101" pitchFamily="2" charset="-122"/>
                <a:sym typeface="Wingdings" panose="05000000000000000000" pitchFamily="2" charset="2"/>
              </a:rPr>
              <a:t>（</a:t>
            </a:r>
            <a:r>
              <a:rPr lang="en-US" altLang="zh-CN" sz="2400" dirty="0">
                <a:ea typeface="宋体" panose="02010600030101010101" pitchFamily="2" charset="-122"/>
                <a:sym typeface="Wingdings" panose="05000000000000000000" pitchFamily="2" charset="2"/>
              </a:rPr>
              <a:t>2</a:t>
            </a:r>
            <a:r>
              <a:rPr lang="zh-CN" altLang="en-US" sz="2400" dirty="0">
                <a:ea typeface="宋体" panose="02010600030101010101" pitchFamily="2" charset="-122"/>
                <a:sym typeface="Wingdings" panose="05000000000000000000" pitchFamily="2" charset="2"/>
              </a:rPr>
              <a:t>）</a:t>
            </a:r>
            <a:r>
              <a:rPr lang="zh-CN" altLang="en-US" sz="2400" dirty="0">
                <a:ea typeface="宋体" panose="02010600030101010101" pitchFamily="2" charset="-122"/>
              </a:rPr>
              <a:t>调用</a:t>
            </a:r>
            <a:r>
              <a:rPr lang="en-US" altLang="zh-CN" sz="2400" dirty="0" err="1">
                <a:ea typeface="宋体" panose="02010600030101010101" pitchFamily="2" charset="-122"/>
              </a:rPr>
              <a:t>mktime</a:t>
            </a:r>
            <a:r>
              <a:rPr lang="en-US" altLang="zh-CN" sz="2400" dirty="0">
                <a:ea typeface="宋体" panose="02010600030101010101" pitchFamily="2" charset="-122"/>
              </a:rPr>
              <a:t>()</a:t>
            </a:r>
            <a:r>
              <a:rPr lang="zh-CN" altLang="en-US" sz="2400" dirty="0">
                <a:ea typeface="宋体" panose="02010600030101010101" pitchFamily="2" charset="-122"/>
              </a:rPr>
              <a:t>函数将当地时间的</a:t>
            </a:r>
            <a:r>
              <a:rPr lang="en-US" altLang="zh-CN" sz="2400" dirty="0" err="1">
                <a:ea typeface="宋体" panose="02010600030101010101" pitchFamily="2" charset="-122"/>
              </a:rPr>
              <a:t>struct_time</a:t>
            </a:r>
            <a:r>
              <a:rPr lang="zh-CN" altLang="en-US" sz="2400" dirty="0">
                <a:ea typeface="宋体" panose="02010600030101010101" pitchFamily="2" charset="-122"/>
              </a:rPr>
              <a:t>对象转换为浮点数形式的时间戳。</a:t>
            </a:r>
            <a:endParaRPr lang="en-US" altLang="zh-CN" sz="2200" dirty="0">
              <a:ea typeface="宋体" panose="02010600030101010101" pitchFamily="2" charset="-122"/>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2">
              <a:lnSpc>
                <a:spcPct val="100000"/>
              </a:lnSpc>
            </a:pPr>
            <a:r>
              <a:rPr lang="en-US" altLang="zh-CN" sz="2000" dirty="0">
                <a:latin typeface="Consolas" panose="020B0609020204030204" pitchFamily="49" charset="0"/>
                <a:ea typeface="宋体" panose="02010600030101010101" pitchFamily="2" charset="-122"/>
                <a:cs typeface="Calibri" panose="020F0502020204030204" pitchFamily="34" charset="0"/>
              </a:rPr>
              <a:t>1562383161.0 </a:t>
            </a:r>
          </a:p>
          <a:p>
            <a:pPr lvl="1">
              <a:lnSpc>
                <a:spcPct val="100000"/>
              </a:lnSpc>
            </a:pPr>
            <a:endParaRPr lang="en-US" altLang="zh-CN" sz="2400" dirty="0">
              <a:latin typeface="宋体" panose="02010600030101010101" pitchFamily="2" charset="-122"/>
              <a:ea typeface="宋体" panose="02010600030101010101" pitchFamily="2" charset="-122"/>
            </a:endParaRPr>
          </a:p>
          <a:p>
            <a:pPr lvl="1">
              <a:lnSpc>
                <a:spcPct val="100000"/>
              </a:lnSpc>
            </a:pPr>
            <a:endParaRPr lang="en-US" altLang="zh-CN" sz="2400" dirty="0">
              <a:latin typeface="宋体" panose="02010600030101010101" pitchFamily="2" charset="-122"/>
              <a:ea typeface="宋体" panose="02010600030101010101" pitchFamily="2" charset="-122"/>
            </a:endParaRPr>
          </a:p>
          <a:p>
            <a:pPr marL="457200" lvl="1" indent="0">
              <a:lnSpc>
                <a:spcPct val="100000"/>
              </a:lnSpc>
              <a:buNone/>
            </a:pPr>
            <a:endParaRPr lang="en-US" altLang="zh-CN" sz="2400" dirty="0">
              <a:latin typeface="宋体" panose="02010600030101010101" pitchFamily="2" charset="-122"/>
              <a:ea typeface="宋体" panose="02010600030101010101" pitchFamily="2" charset="-122"/>
            </a:endParaRPr>
          </a:p>
          <a:p>
            <a:pPr>
              <a:lnSpc>
                <a:spcPct val="100000"/>
              </a:lnSpc>
            </a:pPr>
            <a:endParaRPr lang="en-US" sz="2400" dirty="0">
              <a:latin typeface="宋体" panose="02010600030101010101" pitchFamily="2" charset="-122"/>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446911392"/>
              </p:ext>
            </p:extLst>
          </p:nvPr>
        </p:nvGraphicFramePr>
        <p:xfrm>
          <a:off x="1536633" y="3959678"/>
          <a:ext cx="9548949" cy="538844"/>
        </p:xfrm>
        <a:graphic>
          <a:graphicData uri="http://schemas.openxmlformats.org/drawingml/2006/table">
            <a:tbl>
              <a:tblPr firstRow="1" bandRow="1">
                <a:tableStyleId>{5C22544A-7EE6-4342-B048-85BDC9FD1C3A}</a:tableStyleId>
              </a:tblPr>
              <a:tblGrid>
                <a:gridCol w="9548949">
                  <a:extLst>
                    <a:ext uri="{9D8B030D-6E8A-4147-A177-3AD203B41FA5}">
                      <a16:colId xmlns:a16="http://schemas.microsoft.com/office/drawing/2014/main" val="2860933062"/>
                    </a:ext>
                  </a:extLst>
                </a:gridCol>
              </a:tblGrid>
              <a:tr h="538844">
                <a:tc>
                  <a:txBody>
                    <a:bodyPr/>
                    <a:lstStyle/>
                    <a:p>
                      <a:pPr marL="0" lvl="1" algn="just">
                        <a:lnSpc>
                          <a:spcPct val="120000"/>
                        </a:lnSpc>
                      </a:pPr>
                      <a:r>
                        <a:rPr lang="en-US" altLang="zh-CN" sz="2000" b="0" kern="100" dirty="0" err="1">
                          <a:solidFill>
                            <a:schemeClr val="tx2"/>
                          </a:solidFill>
                          <a:latin typeface="Consolas" panose="020B0609020204030204" pitchFamily="49" charset="0"/>
                          <a:cs typeface="Times New Roman" panose="02020603050405020304" pitchFamily="18" charset="0"/>
                        </a:rPr>
                        <a:t>time.mktime</a:t>
                      </a:r>
                      <a:r>
                        <a:rPr lang="en-US" altLang="zh-CN" sz="2000" b="0" kern="100" dirty="0">
                          <a:solidFill>
                            <a:schemeClr val="tx2"/>
                          </a:solidFill>
                          <a:latin typeface="Consolas" panose="020B0609020204030204" pitchFamily="49" charset="0"/>
                          <a:cs typeface="Times New Roman" panose="02020603050405020304" pitchFamily="18" charset="0"/>
                        </a:rPr>
                        <a:t>(</a:t>
                      </a:r>
                      <a:r>
                        <a:rPr lang="en-US" altLang="zh-CN" sz="2000" b="0" kern="100" dirty="0" err="1">
                          <a:solidFill>
                            <a:schemeClr val="tx2"/>
                          </a:solidFill>
                          <a:latin typeface="Consolas" panose="020B0609020204030204" pitchFamily="49" charset="0"/>
                          <a:cs typeface="Times New Roman" panose="02020603050405020304" pitchFamily="18" charset="0"/>
                        </a:rPr>
                        <a:t>time.localtime</a:t>
                      </a:r>
                      <a:r>
                        <a:rPr lang="en-US" altLang="zh-CN" sz="2000" b="0" kern="100" dirty="0">
                          <a:solidFill>
                            <a:schemeClr val="tx2"/>
                          </a:solidFill>
                          <a:latin typeface="Consolas" panose="020B0609020204030204" pitchFamily="49" charset="0"/>
                          <a:cs typeface="Times New Roman" panose="02020603050405020304" pitchFamily="18" charset="0"/>
                        </a:rPr>
                        <a:t>()) #</a:t>
                      </a:r>
                      <a:r>
                        <a:rPr lang="zh-CN" altLang="en-US" sz="2000" b="0" kern="100" dirty="0">
                          <a:solidFill>
                            <a:schemeClr val="tx2"/>
                          </a:solidFill>
                          <a:latin typeface="Consolas" panose="020B0609020204030204" pitchFamily="49" charset="0"/>
                          <a:cs typeface="Times New Roman" panose="02020603050405020304" pitchFamily="18" charset="0"/>
                        </a:rPr>
                        <a:t>获取转换后的当前时间戳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51767066"/>
                  </a:ext>
                </a:extLst>
              </a:tr>
            </a:tbl>
          </a:graphicData>
        </a:graphic>
      </p:graphicFrame>
    </p:spTree>
    <p:extLst>
      <p:ext uri="{BB962C8B-B14F-4D97-AF65-F5344CB8AC3E}">
        <p14:creationId xmlns:p14="http://schemas.microsoft.com/office/powerpoint/2010/main" val="187998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2DDC6030-8312-4894-9236-1E15DA4F39C5}">
  <ds:schemaRefs>
    <ds:schemaRef ds:uri="http://schemas.microsoft.com/sharepoint/v3/contenttype/forms"/>
  </ds:schemaRefs>
</ds:datastoreItem>
</file>

<file path=customXml/itemProps2.xml><?xml version="1.0" encoding="utf-8"?>
<ds:datastoreItem xmlns:ds="http://schemas.openxmlformats.org/officeDocument/2006/customXml" ds:itemID="{5400D5F3-AA73-4EC6-BCD9-0DC3E330E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BAFF00-647E-4627-9B6C-A5CDC1F32200}">
  <ds:schemaRefs>
    <ds:schemaRef ds:uri="a4f35948-e619-41b3-aa29-22878b09cfd2"/>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40262f94-9f35-4ac3-9a90-690165a166b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1599</TotalTime>
  <Words>8557</Words>
  <Application>Microsoft Macintosh PowerPoint</Application>
  <PresentationFormat>Widescreen</PresentationFormat>
  <Paragraphs>975</Paragraphs>
  <Slides>70</Slides>
  <Notes>68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微软雅黑</vt:lpstr>
      <vt:lpstr>宋体</vt:lpstr>
      <vt:lpstr>Arial</vt:lpstr>
      <vt:lpstr>Calibri</vt:lpstr>
      <vt:lpstr>Consolas</vt:lpstr>
      <vt:lpstr>Courier New</vt:lpstr>
      <vt:lpstr>Euphemia</vt:lpstr>
      <vt:lpstr>Palatino Linotype</vt:lpstr>
      <vt:lpstr>Plantagenet Cherokee</vt:lpstr>
      <vt:lpstr>Times New Roman</vt:lpstr>
      <vt:lpstr>Wingdings</vt:lpstr>
      <vt:lpstr>Academic Literature 16x9</vt:lpstr>
      <vt:lpstr>第8章 Python基础扩展模块</vt:lpstr>
      <vt:lpstr>教学内容</vt:lpstr>
      <vt:lpstr>8.1 时间模块</vt:lpstr>
      <vt:lpstr>time模块——时间的访问与转换</vt:lpstr>
      <vt:lpstr>time模块——时间的访问与转换</vt:lpstr>
      <vt:lpstr>time模块——时间的访问与转换</vt:lpstr>
      <vt:lpstr>time模块——时间的访问与转换</vt:lpstr>
      <vt:lpstr>time模块——时间的访问与转换</vt:lpstr>
      <vt:lpstr>time模块——时间的访问与转换</vt:lpstr>
      <vt:lpstr>time模块——时间的访问与转换</vt:lpstr>
      <vt:lpstr>time模块——时间的访问与转换</vt:lpstr>
      <vt:lpstr>time模块——时间的访问与转换</vt:lpstr>
      <vt:lpstr>time模块——时间的访问与转换</vt:lpstr>
      <vt:lpstr>datetime模块——操作日期和时间</vt:lpstr>
      <vt:lpstr>datetime模块：date类</vt:lpstr>
      <vt:lpstr>datetime模块：date类</vt:lpstr>
      <vt:lpstr>datetime模块：date类</vt:lpstr>
      <vt:lpstr>datetime模块：date类</vt:lpstr>
      <vt:lpstr>datetime模块：date类</vt:lpstr>
      <vt:lpstr>datetime模块：time类</vt:lpstr>
      <vt:lpstr>datetime模块：time类</vt:lpstr>
      <vt:lpstr>datetime模块：time类</vt:lpstr>
      <vt:lpstr>datetime模块：time类</vt:lpstr>
      <vt:lpstr>datetime模块：datetime类</vt:lpstr>
      <vt:lpstr>datetime模块：datetime类</vt:lpstr>
      <vt:lpstr>datetime模块：datetime类</vt:lpstr>
      <vt:lpstr>datetime模块：datetime类</vt:lpstr>
      <vt:lpstr>datetime模块：timedelta类</vt:lpstr>
      <vt:lpstr>datetime模块：timedelta类</vt:lpstr>
      <vt:lpstr>datetime模块：timedelta类</vt:lpstr>
      <vt:lpstr>calendar模块——输出日历格式，并且提供其他与日历相关的函数</vt:lpstr>
      <vt:lpstr>calendar模块：TextCalendar子类</vt:lpstr>
      <vt:lpstr>calendar模块：HTMLCalendar子类</vt:lpstr>
      <vt:lpstr>calendar模块</vt:lpstr>
      <vt:lpstr>8.2 数学模块</vt:lpstr>
      <vt:lpstr>math模块——数学函数的访问</vt:lpstr>
      <vt:lpstr>math模块——数学函数的访问</vt:lpstr>
      <vt:lpstr>math模块：常用函数</vt:lpstr>
      <vt:lpstr>math模块：常用函数</vt:lpstr>
      <vt:lpstr>decimal模块：十进制定点和浮点运算</vt:lpstr>
      <vt:lpstr>decimal模块：Decimal对象方法</vt:lpstr>
      <vt:lpstr>fractions模块：分数运算</vt:lpstr>
      <vt:lpstr>fractions模块：分数运算</vt:lpstr>
      <vt:lpstr>fractions模块：分数运算</vt:lpstr>
      <vt:lpstr>fractions模块：分数运算</vt:lpstr>
      <vt:lpstr>fractions模块：分数运算</vt:lpstr>
      <vt:lpstr>random模块：各种分布的伪随机数生成器</vt:lpstr>
      <vt:lpstr>random模块：常用函数</vt:lpstr>
      <vt:lpstr>random模块：常用函数</vt:lpstr>
      <vt:lpstr>random模块：常用函数</vt:lpstr>
      <vt:lpstr>random模块：常用函数</vt:lpstr>
      <vt:lpstr>random模块：常用函数</vt:lpstr>
      <vt:lpstr>8.3 绘图模块：turtle（建议在IDLE或Pycharm中运行turtle相关程序）</vt:lpstr>
      <vt:lpstr>turtle模块：海龟绘图</vt:lpstr>
      <vt:lpstr>turtle模块：海龟绘图相关函数</vt:lpstr>
      <vt:lpstr>turtle模块：海龟绘图相关函数</vt:lpstr>
      <vt:lpstr>turtle模块：海龟绘图相关函数</vt:lpstr>
      <vt:lpstr>turtle模块：海龟绘图相关函数</vt:lpstr>
      <vt:lpstr>turtle模块：海龟绘图相关函数</vt:lpstr>
      <vt:lpstr>turtle模块：海龟绘图相关函数</vt:lpstr>
      <vt:lpstr>turtle模块：海龟绘图相关函数</vt:lpstr>
      <vt:lpstr>turtle模块：海龟绘图相关函数</vt:lpstr>
      <vt:lpstr>turtle模块：海龟绘图相关函数</vt:lpstr>
      <vt:lpstr>turtle模块：海龟绘图相关函数</vt:lpstr>
      <vt:lpstr>turtle模块：海龟绘图相关函数</vt:lpstr>
      <vt:lpstr>turtle模块：窗口设置相关函数</vt:lpstr>
      <vt:lpstr>turtle模块：窗口设置相关函数</vt:lpstr>
      <vt:lpstr>案例：七段数码管绘制</vt:lpstr>
      <vt:lpstr>PowerPoint Presentation</vt:lpstr>
      <vt:lpstr> ——The 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肖燕</dc:creator>
  <cp:lastModifiedBy>Hao Fan</cp:lastModifiedBy>
  <cp:revision>188</cp:revision>
  <dcterms:created xsi:type="dcterms:W3CDTF">2014-04-17T22:28:38Z</dcterms:created>
  <dcterms:modified xsi:type="dcterms:W3CDTF">2020-08-26T02:42:06Z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