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9"/>
  </p:notesMasterIdLst>
  <p:handoutMasterIdLst>
    <p:handoutMasterId r:id="rId70"/>
  </p:handoutMasterIdLst>
  <p:sldIdLst>
    <p:sldId id="256" r:id="rId5"/>
    <p:sldId id="257" r:id="rId6"/>
    <p:sldId id="269" r:id="rId7"/>
    <p:sldId id="271" r:id="rId8"/>
    <p:sldId id="413" r:id="rId9"/>
    <p:sldId id="414" r:id="rId10"/>
    <p:sldId id="416" r:id="rId11"/>
    <p:sldId id="464" r:id="rId12"/>
    <p:sldId id="417" r:id="rId13"/>
    <p:sldId id="418" r:id="rId14"/>
    <p:sldId id="419" r:id="rId15"/>
    <p:sldId id="420" r:id="rId16"/>
    <p:sldId id="465" r:id="rId17"/>
    <p:sldId id="421" r:id="rId18"/>
    <p:sldId id="422" r:id="rId19"/>
    <p:sldId id="423" r:id="rId20"/>
    <p:sldId id="466" r:id="rId21"/>
    <p:sldId id="424" r:id="rId22"/>
    <p:sldId id="467" r:id="rId23"/>
    <p:sldId id="425" r:id="rId24"/>
    <p:sldId id="426" r:id="rId25"/>
    <p:sldId id="427" r:id="rId26"/>
    <p:sldId id="468" r:id="rId27"/>
    <p:sldId id="428" r:id="rId28"/>
    <p:sldId id="469" r:id="rId29"/>
    <p:sldId id="429" r:id="rId30"/>
    <p:sldId id="470" r:id="rId31"/>
    <p:sldId id="471" r:id="rId32"/>
    <p:sldId id="430" r:id="rId33"/>
    <p:sldId id="431" r:id="rId34"/>
    <p:sldId id="432" r:id="rId35"/>
    <p:sldId id="433" r:id="rId36"/>
    <p:sldId id="434" r:id="rId37"/>
    <p:sldId id="472" r:id="rId38"/>
    <p:sldId id="435" r:id="rId39"/>
    <p:sldId id="436" r:id="rId40"/>
    <p:sldId id="437" r:id="rId41"/>
    <p:sldId id="438" r:id="rId42"/>
    <p:sldId id="439" r:id="rId43"/>
    <p:sldId id="440" r:id="rId44"/>
    <p:sldId id="441" r:id="rId45"/>
    <p:sldId id="442" r:id="rId46"/>
    <p:sldId id="443" r:id="rId47"/>
    <p:sldId id="444" r:id="rId48"/>
    <p:sldId id="445" r:id="rId49"/>
    <p:sldId id="446" r:id="rId50"/>
    <p:sldId id="473" r:id="rId51"/>
    <p:sldId id="449" r:id="rId52"/>
    <p:sldId id="448" r:id="rId53"/>
    <p:sldId id="451" r:id="rId54"/>
    <p:sldId id="452" r:id="rId55"/>
    <p:sldId id="453" r:id="rId56"/>
    <p:sldId id="454" r:id="rId57"/>
    <p:sldId id="455" r:id="rId58"/>
    <p:sldId id="456" r:id="rId59"/>
    <p:sldId id="474" r:id="rId60"/>
    <p:sldId id="457" r:id="rId61"/>
    <p:sldId id="458" r:id="rId62"/>
    <p:sldId id="459" r:id="rId63"/>
    <p:sldId id="460" r:id="rId64"/>
    <p:sldId id="461" r:id="rId65"/>
    <p:sldId id="462" r:id="rId66"/>
    <p:sldId id="463" r:id="rId67"/>
    <p:sldId id="35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8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95083" autoAdjust="0"/>
  </p:normalViewPr>
  <p:slideViewPr>
    <p:cSldViewPr snapToGrid="0" showGuides="1">
      <p:cViewPr varScale="1">
        <p:scale>
          <a:sx n="97" d="100"/>
          <a:sy n="97" d="100"/>
        </p:scale>
        <p:origin x="208" y="208"/>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8/26/20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8/26/20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744718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11</a:t>
            </a:fld>
            <a:endParaRPr lang="en-US"/>
          </a:p>
        </p:txBody>
      </p:sp>
    </p:spTree>
    <p:extLst>
      <p:ext uri="{BB962C8B-B14F-4D97-AF65-F5344CB8AC3E}">
        <p14:creationId xmlns:p14="http://schemas.microsoft.com/office/powerpoint/2010/main" val="3168817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221344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13</a:t>
            </a:fld>
            <a:endParaRPr lang="en-US"/>
          </a:p>
        </p:txBody>
      </p:sp>
    </p:spTree>
    <p:extLst>
      <p:ext uri="{BB962C8B-B14F-4D97-AF65-F5344CB8AC3E}">
        <p14:creationId xmlns:p14="http://schemas.microsoft.com/office/powerpoint/2010/main" val="2015467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331945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15</a:t>
            </a:fld>
            <a:endParaRPr lang="en-US"/>
          </a:p>
        </p:txBody>
      </p:sp>
    </p:spTree>
    <p:extLst>
      <p:ext uri="{BB962C8B-B14F-4D97-AF65-F5344CB8AC3E}">
        <p14:creationId xmlns:p14="http://schemas.microsoft.com/office/powerpoint/2010/main" val="9692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16</a:t>
            </a:fld>
            <a:endParaRPr lang="en-US"/>
          </a:p>
        </p:txBody>
      </p:sp>
    </p:spTree>
    <p:extLst>
      <p:ext uri="{BB962C8B-B14F-4D97-AF65-F5344CB8AC3E}">
        <p14:creationId xmlns:p14="http://schemas.microsoft.com/office/powerpoint/2010/main" val="121742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17</a:t>
            </a:fld>
            <a:endParaRPr lang="en-US"/>
          </a:p>
        </p:txBody>
      </p:sp>
    </p:spTree>
    <p:extLst>
      <p:ext uri="{BB962C8B-B14F-4D97-AF65-F5344CB8AC3E}">
        <p14:creationId xmlns:p14="http://schemas.microsoft.com/office/powerpoint/2010/main" val="986139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18</a:t>
            </a:fld>
            <a:endParaRPr lang="en-US"/>
          </a:p>
        </p:txBody>
      </p:sp>
    </p:spTree>
    <p:extLst>
      <p:ext uri="{BB962C8B-B14F-4D97-AF65-F5344CB8AC3E}">
        <p14:creationId xmlns:p14="http://schemas.microsoft.com/office/powerpoint/2010/main" val="1891979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19</a:t>
            </a:fld>
            <a:endParaRPr lang="en-US"/>
          </a:p>
        </p:txBody>
      </p:sp>
    </p:spTree>
    <p:extLst>
      <p:ext uri="{BB962C8B-B14F-4D97-AF65-F5344CB8AC3E}">
        <p14:creationId xmlns:p14="http://schemas.microsoft.com/office/powerpoint/2010/main" val="4157878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20</a:t>
            </a:fld>
            <a:endParaRPr lang="en-US"/>
          </a:p>
        </p:txBody>
      </p:sp>
    </p:spTree>
    <p:extLst>
      <p:ext uri="{BB962C8B-B14F-4D97-AF65-F5344CB8AC3E}">
        <p14:creationId xmlns:p14="http://schemas.microsoft.com/office/powerpoint/2010/main" val="3382369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21</a:t>
            </a:fld>
            <a:endParaRPr lang="en-US"/>
          </a:p>
        </p:txBody>
      </p:sp>
    </p:spTree>
    <p:extLst>
      <p:ext uri="{BB962C8B-B14F-4D97-AF65-F5344CB8AC3E}">
        <p14:creationId xmlns:p14="http://schemas.microsoft.com/office/powerpoint/2010/main" val="79840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22</a:t>
            </a:fld>
            <a:endParaRPr lang="en-US"/>
          </a:p>
        </p:txBody>
      </p:sp>
    </p:spTree>
    <p:extLst>
      <p:ext uri="{BB962C8B-B14F-4D97-AF65-F5344CB8AC3E}">
        <p14:creationId xmlns:p14="http://schemas.microsoft.com/office/powerpoint/2010/main" val="3596172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23</a:t>
            </a:fld>
            <a:endParaRPr lang="en-US"/>
          </a:p>
        </p:txBody>
      </p:sp>
    </p:spTree>
    <p:extLst>
      <p:ext uri="{BB962C8B-B14F-4D97-AF65-F5344CB8AC3E}">
        <p14:creationId xmlns:p14="http://schemas.microsoft.com/office/powerpoint/2010/main" val="4144716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24</a:t>
            </a:fld>
            <a:endParaRPr lang="en-US"/>
          </a:p>
        </p:txBody>
      </p:sp>
    </p:spTree>
    <p:extLst>
      <p:ext uri="{BB962C8B-B14F-4D97-AF65-F5344CB8AC3E}">
        <p14:creationId xmlns:p14="http://schemas.microsoft.com/office/powerpoint/2010/main" val="120788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25</a:t>
            </a:fld>
            <a:endParaRPr lang="en-US"/>
          </a:p>
        </p:txBody>
      </p:sp>
    </p:spTree>
    <p:extLst>
      <p:ext uri="{BB962C8B-B14F-4D97-AF65-F5344CB8AC3E}">
        <p14:creationId xmlns:p14="http://schemas.microsoft.com/office/powerpoint/2010/main" val="1672376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26</a:t>
            </a:fld>
            <a:endParaRPr lang="en-US"/>
          </a:p>
        </p:txBody>
      </p:sp>
    </p:spTree>
    <p:extLst>
      <p:ext uri="{BB962C8B-B14F-4D97-AF65-F5344CB8AC3E}">
        <p14:creationId xmlns:p14="http://schemas.microsoft.com/office/powerpoint/2010/main" val="2295679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27</a:t>
            </a:fld>
            <a:endParaRPr lang="en-US"/>
          </a:p>
        </p:txBody>
      </p:sp>
    </p:spTree>
    <p:extLst>
      <p:ext uri="{BB962C8B-B14F-4D97-AF65-F5344CB8AC3E}">
        <p14:creationId xmlns:p14="http://schemas.microsoft.com/office/powerpoint/2010/main" val="1383762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28</a:t>
            </a:fld>
            <a:endParaRPr lang="en-US"/>
          </a:p>
        </p:txBody>
      </p:sp>
    </p:spTree>
    <p:extLst>
      <p:ext uri="{BB962C8B-B14F-4D97-AF65-F5344CB8AC3E}">
        <p14:creationId xmlns:p14="http://schemas.microsoft.com/office/powerpoint/2010/main" val="796078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29</a:t>
            </a:fld>
            <a:endParaRPr lang="en-US"/>
          </a:p>
        </p:txBody>
      </p:sp>
    </p:spTree>
    <p:extLst>
      <p:ext uri="{BB962C8B-B14F-4D97-AF65-F5344CB8AC3E}">
        <p14:creationId xmlns:p14="http://schemas.microsoft.com/office/powerpoint/2010/main" val="166935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742456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30</a:t>
            </a:fld>
            <a:endParaRPr lang="en-US"/>
          </a:p>
        </p:txBody>
      </p:sp>
    </p:spTree>
    <p:extLst>
      <p:ext uri="{BB962C8B-B14F-4D97-AF65-F5344CB8AC3E}">
        <p14:creationId xmlns:p14="http://schemas.microsoft.com/office/powerpoint/2010/main" val="3863087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31</a:t>
            </a:fld>
            <a:endParaRPr lang="en-US"/>
          </a:p>
        </p:txBody>
      </p:sp>
    </p:spTree>
    <p:extLst>
      <p:ext uri="{BB962C8B-B14F-4D97-AF65-F5344CB8AC3E}">
        <p14:creationId xmlns:p14="http://schemas.microsoft.com/office/powerpoint/2010/main" val="53163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32</a:t>
            </a:fld>
            <a:endParaRPr lang="en-US"/>
          </a:p>
        </p:txBody>
      </p:sp>
    </p:spTree>
    <p:extLst>
      <p:ext uri="{BB962C8B-B14F-4D97-AF65-F5344CB8AC3E}">
        <p14:creationId xmlns:p14="http://schemas.microsoft.com/office/powerpoint/2010/main" val="2612579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33</a:t>
            </a:fld>
            <a:endParaRPr lang="en-US"/>
          </a:p>
        </p:txBody>
      </p:sp>
    </p:spTree>
    <p:extLst>
      <p:ext uri="{BB962C8B-B14F-4D97-AF65-F5344CB8AC3E}">
        <p14:creationId xmlns:p14="http://schemas.microsoft.com/office/powerpoint/2010/main" val="4193507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34</a:t>
            </a:fld>
            <a:endParaRPr lang="en-US"/>
          </a:p>
        </p:txBody>
      </p:sp>
    </p:spTree>
    <p:extLst>
      <p:ext uri="{BB962C8B-B14F-4D97-AF65-F5344CB8AC3E}">
        <p14:creationId xmlns:p14="http://schemas.microsoft.com/office/powerpoint/2010/main" val="3277968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35</a:t>
            </a:fld>
            <a:endParaRPr lang="en-US"/>
          </a:p>
        </p:txBody>
      </p:sp>
    </p:spTree>
    <p:extLst>
      <p:ext uri="{BB962C8B-B14F-4D97-AF65-F5344CB8AC3E}">
        <p14:creationId xmlns:p14="http://schemas.microsoft.com/office/powerpoint/2010/main" val="444999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36</a:t>
            </a:fld>
            <a:endParaRPr lang="en-US"/>
          </a:p>
        </p:txBody>
      </p:sp>
    </p:spTree>
    <p:extLst>
      <p:ext uri="{BB962C8B-B14F-4D97-AF65-F5344CB8AC3E}">
        <p14:creationId xmlns:p14="http://schemas.microsoft.com/office/powerpoint/2010/main" val="1153357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37</a:t>
            </a:fld>
            <a:endParaRPr lang="en-US"/>
          </a:p>
        </p:txBody>
      </p:sp>
    </p:spTree>
    <p:extLst>
      <p:ext uri="{BB962C8B-B14F-4D97-AF65-F5344CB8AC3E}">
        <p14:creationId xmlns:p14="http://schemas.microsoft.com/office/powerpoint/2010/main" val="3491992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38</a:t>
            </a:fld>
            <a:endParaRPr lang="en-US"/>
          </a:p>
        </p:txBody>
      </p:sp>
    </p:spTree>
    <p:extLst>
      <p:ext uri="{BB962C8B-B14F-4D97-AF65-F5344CB8AC3E}">
        <p14:creationId xmlns:p14="http://schemas.microsoft.com/office/powerpoint/2010/main" val="41646337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39</a:t>
            </a:fld>
            <a:endParaRPr lang="en-US"/>
          </a:p>
        </p:txBody>
      </p:sp>
    </p:spTree>
    <p:extLst>
      <p:ext uri="{BB962C8B-B14F-4D97-AF65-F5344CB8AC3E}">
        <p14:creationId xmlns:p14="http://schemas.microsoft.com/office/powerpoint/2010/main" val="350749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8934119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40</a:t>
            </a:fld>
            <a:endParaRPr lang="en-US"/>
          </a:p>
        </p:txBody>
      </p:sp>
    </p:spTree>
    <p:extLst>
      <p:ext uri="{BB962C8B-B14F-4D97-AF65-F5344CB8AC3E}">
        <p14:creationId xmlns:p14="http://schemas.microsoft.com/office/powerpoint/2010/main" val="7616420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41</a:t>
            </a:fld>
            <a:endParaRPr lang="en-US"/>
          </a:p>
        </p:txBody>
      </p:sp>
    </p:spTree>
    <p:extLst>
      <p:ext uri="{BB962C8B-B14F-4D97-AF65-F5344CB8AC3E}">
        <p14:creationId xmlns:p14="http://schemas.microsoft.com/office/powerpoint/2010/main" val="1236954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42</a:t>
            </a:fld>
            <a:endParaRPr lang="en-US"/>
          </a:p>
        </p:txBody>
      </p:sp>
    </p:spTree>
    <p:extLst>
      <p:ext uri="{BB962C8B-B14F-4D97-AF65-F5344CB8AC3E}">
        <p14:creationId xmlns:p14="http://schemas.microsoft.com/office/powerpoint/2010/main" val="1474305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43</a:t>
            </a:fld>
            <a:endParaRPr lang="en-US"/>
          </a:p>
        </p:txBody>
      </p:sp>
    </p:spTree>
    <p:extLst>
      <p:ext uri="{BB962C8B-B14F-4D97-AF65-F5344CB8AC3E}">
        <p14:creationId xmlns:p14="http://schemas.microsoft.com/office/powerpoint/2010/main" val="2519355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44</a:t>
            </a:fld>
            <a:endParaRPr lang="en-US"/>
          </a:p>
        </p:txBody>
      </p:sp>
    </p:spTree>
    <p:extLst>
      <p:ext uri="{BB962C8B-B14F-4D97-AF65-F5344CB8AC3E}">
        <p14:creationId xmlns:p14="http://schemas.microsoft.com/office/powerpoint/2010/main" val="22941667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45</a:t>
            </a:fld>
            <a:endParaRPr lang="en-US"/>
          </a:p>
        </p:txBody>
      </p:sp>
    </p:spTree>
    <p:extLst>
      <p:ext uri="{BB962C8B-B14F-4D97-AF65-F5344CB8AC3E}">
        <p14:creationId xmlns:p14="http://schemas.microsoft.com/office/powerpoint/2010/main" val="4372962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46</a:t>
            </a:fld>
            <a:endParaRPr lang="en-US"/>
          </a:p>
        </p:txBody>
      </p:sp>
    </p:spTree>
    <p:extLst>
      <p:ext uri="{BB962C8B-B14F-4D97-AF65-F5344CB8AC3E}">
        <p14:creationId xmlns:p14="http://schemas.microsoft.com/office/powerpoint/2010/main" val="8176682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47</a:t>
            </a:fld>
            <a:endParaRPr lang="en-US"/>
          </a:p>
        </p:txBody>
      </p:sp>
    </p:spTree>
    <p:extLst>
      <p:ext uri="{BB962C8B-B14F-4D97-AF65-F5344CB8AC3E}">
        <p14:creationId xmlns:p14="http://schemas.microsoft.com/office/powerpoint/2010/main" val="40263986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48</a:t>
            </a:fld>
            <a:endParaRPr lang="en-US"/>
          </a:p>
        </p:txBody>
      </p:sp>
    </p:spTree>
    <p:extLst>
      <p:ext uri="{BB962C8B-B14F-4D97-AF65-F5344CB8AC3E}">
        <p14:creationId xmlns:p14="http://schemas.microsoft.com/office/powerpoint/2010/main" val="4060246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49</a:t>
            </a:fld>
            <a:endParaRPr lang="en-US"/>
          </a:p>
        </p:txBody>
      </p:sp>
    </p:spTree>
    <p:extLst>
      <p:ext uri="{BB962C8B-B14F-4D97-AF65-F5344CB8AC3E}">
        <p14:creationId xmlns:p14="http://schemas.microsoft.com/office/powerpoint/2010/main" val="3687621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2715363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50</a:t>
            </a:fld>
            <a:endParaRPr lang="en-US"/>
          </a:p>
        </p:txBody>
      </p:sp>
    </p:spTree>
    <p:extLst>
      <p:ext uri="{BB962C8B-B14F-4D97-AF65-F5344CB8AC3E}">
        <p14:creationId xmlns:p14="http://schemas.microsoft.com/office/powerpoint/2010/main" val="3743554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51</a:t>
            </a:fld>
            <a:endParaRPr lang="en-US"/>
          </a:p>
        </p:txBody>
      </p:sp>
    </p:spTree>
    <p:extLst>
      <p:ext uri="{BB962C8B-B14F-4D97-AF65-F5344CB8AC3E}">
        <p14:creationId xmlns:p14="http://schemas.microsoft.com/office/powerpoint/2010/main" val="21761980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52</a:t>
            </a:fld>
            <a:endParaRPr lang="en-US"/>
          </a:p>
        </p:txBody>
      </p:sp>
    </p:spTree>
    <p:extLst>
      <p:ext uri="{BB962C8B-B14F-4D97-AF65-F5344CB8AC3E}">
        <p14:creationId xmlns:p14="http://schemas.microsoft.com/office/powerpoint/2010/main" val="140603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53</a:t>
            </a:fld>
            <a:endParaRPr lang="en-US"/>
          </a:p>
        </p:txBody>
      </p:sp>
    </p:spTree>
    <p:extLst>
      <p:ext uri="{BB962C8B-B14F-4D97-AF65-F5344CB8AC3E}">
        <p14:creationId xmlns:p14="http://schemas.microsoft.com/office/powerpoint/2010/main" val="5598093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54</a:t>
            </a:fld>
            <a:endParaRPr lang="en-US"/>
          </a:p>
        </p:txBody>
      </p:sp>
    </p:spTree>
    <p:extLst>
      <p:ext uri="{BB962C8B-B14F-4D97-AF65-F5344CB8AC3E}">
        <p14:creationId xmlns:p14="http://schemas.microsoft.com/office/powerpoint/2010/main" val="37837732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55</a:t>
            </a:fld>
            <a:endParaRPr lang="en-US"/>
          </a:p>
        </p:txBody>
      </p:sp>
    </p:spTree>
    <p:extLst>
      <p:ext uri="{BB962C8B-B14F-4D97-AF65-F5344CB8AC3E}">
        <p14:creationId xmlns:p14="http://schemas.microsoft.com/office/powerpoint/2010/main" val="26057379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56</a:t>
            </a:fld>
            <a:endParaRPr lang="en-US"/>
          </a:p>
        </p:txBody>
      </p:sp>
    </p:spTree>
    <p:extLst>
      <p:ext uri="{BB962C8B-B14F-4D97-AF65-F5344CB8AC3E}">
        <p14:creationId xmlns:p14="http://schemas.microsoft.com/office/powerpoint/2010/main" val="4520275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57</a:t>
            </a:fld>
            <a:endParaRPr lang="en-US"/>
          </a:p>
        </p:txBody>
      </p:sp>
    </p:spTree>
    <p:extLst>
      <p:ext uri="{BB962C8B-B14F-4D97-AF65-F5344CB8AC3E}">
        <p14:creationId xmlns:p14="http://schemas.microsoft.com/office/powerpoint/2010/main" val="33071144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58</a:t>
            </a:fld>
            <a:endParaRPr lang="en-US"/>
          </a:p>
        </p:txBody>
      </p:sp>
    </p:spTree>
    <p:extLst>
      <p:ext uri="{BB962C8B-B14F-4D97-AF65-F5344CB8AC3E}">
        <p14:creationId xmlns:p14="http://schemas.microsoft.com/office/powerpoint/2010/main" val="6310203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59</a:t>
            </a:fld>
            <a:endParaRPr lang="en-US"/>
          </a:p>
        </p:txBody>
      </p:sp>
    </p:spTree>
    <p:extLst>
      <p:ext uri="{BB962C8B-B14F-4D97-AF65-F5344CB8AC3E}">
        <p14:creationId xmlns:p14="http://schemas.microsoft.com/office/powerpoint/2010/main" val="3288118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17930232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60</a:t>
            </a:fld>
            <a:endParaRPr lang="en-US"/>
          </a:p>
        </p:txBody>
      </p:sp>
    </p:spTree>
    <p:extLst>
      <p:ext uri="{BB962C8B-B14F-4D97-AF65-F5344CB8AC3E}">
        <p14:creationId xmlns:p14="http://schemas.microsoft.com/office/powerpoint/2010/main" val="376760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61</a:t>
            </a:fld>
            <a:endParaRPr lang="en-US"/>
          </a:p>
        </p:txBody>
      </p:sp>
    </p:spTree>
    <p:extLst>
      <p:ext uri="{BB962C8B-B14F-4D97-AF65-F5344CB8AC3E}">
        <p14:creationId xmlns:p14="http://schemas.microsoft.com/office/powerpoint/2010/main" val="8463664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62</a:t>
            </a:fld>
            <a:endParaRPr lang="en-US"/>
          </a:p>
        </p:txBody>
      </p:sp>
    </p:spTree>
    <p:extLst>
      <p:ext uri="{BB962C8B-B14F-4D97-AF65-F5344CB8AC3E}">
        <p14:creationId xmlns:p14="http://schemas.microsoft.com/office/powerpoint/2010/main" val="37638944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63</a:t>
            </a:fld>
            <a:endParaRPr lang="en-US"/>
          </a:p>
        </p:txBody>
      </p:sp>
    </p:spTree>
    <p:extLst>
      <p:ext uri="{BB962C8B-B14F-4D97-AF65-F5344CB8AC3E}">
        <p14:creationId xmlns:p14="http://schemas.microsoft.com/office/powerpoint/2010/main" val="34542751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64</a:t>
            </a:fld>
            <a:endParaRPr lang="en-US"/>
          </a:p>
        </p:txBody>
      </p:sp>
    </p:spTree>
    <p:extLst>
      <p:ext uri="{BB962C8B-B14F-4D97-AF65-F5344CB8AC3E}">
        <p14:creationId xmlns:p14="http://schemas.microsoft.com/office/powerpoint/2010/main" val="297755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21780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118443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35887850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8" name="Picture 7">
            <a:extLst>
              <a:ext uri="{FF2B5EF4-FFF2-40B4-BE49-F238E27FC236}">
                <a16:creationId xmlns:a16="http://schemas.microsoft.com/office/drawing/2014/main" id="{D7BD9AE7-B410-0F41-9CF1-7EB2080B6841}"/>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8/26/20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8/26/20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8/26/20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8/26/20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pic>
        <p:nvPicPr>
          <p:cNvPr id="5" name="Picture 4">
            <a:extLst>
              <a:ext uri="{FF2B5EF4-FFF2-40B4-BE49-F238E27FC236}">
                <a16:creationId xmlns:a16="http://schemas.microsoft.com/office/drawing/2014/main" id="{460E5311-D21D-0F4C-8247-28A53E0B0DC2}"/>
              </a:ext>
            </a:extLst>
          </p:cNvPr>
          <p:cNvPicPr>
            <a:picLocks noChangeAspect="1"/>
          </p:cNvPicPr>
          <p:nvPr userDrawn="1"/>
        </p:nvPicPr>
        <p:blipFill>
          <a:blip r:embed="rId2"/>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8/26/20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8/26/20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1FD7FC35-76A9-A241-ACA0-06E04C76B338}"/>
              </a:ext>
            </a:extLst>
          </p:cNvPr>
          <p:cNvPicPr>
            <a:picLocks noChangeAspect="1"/>
          </p:cNvPicPr>
          <p:nvPr userDrawn="1"/>
        </p:nvPicPr>
        <p:blipFill>
          <a:blip r:embed="rId14"/>
          <a:stretch>
            <a:fillRect/>
          </a:stretch>
        </p:blipFill>
        <p:spPr>
          <a:xfrm>
            <a:off x="10616510" y="150927"/>
            <a:ext cx="965037" cy="968447"/>
          </a:xfrm>
          <a:prstGeom prst="rect">
            <a:avLst/>
          </a:prstGeom>
        </p:spPr>
      </p:pic>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zh-CN" altLang="en-US" b="1" dirty="0">
                <a:latin typeface="宋体" panose="02010600030101010101" pitchFamily="2" charset="-122"/>
                <a:ea typeface="宋体" panose="02010600030101010101" pitchFamily="2" charset="-122"/>
              </a:rPr>
              <a:t>第</a:t>
            </a:r>
            <a:r>
              <a:rPr lang="en-US" altLang="zh-CN" b="1" dirty="0">
                <a:latin typeface="宋体" panose="02010600030101010101" pitchFamily="2" charset="-122"/>
                <a:ea typeface="宋体" panose="02010600030101010101" pitchFamily="2" charset="-122"/>
              </a:rPr>
              <a:t>9</a:t>
            </a:r>
            <a:r>
              <a:rPr lang="zh-TW" altLang="en-US" dirty="0"/>
              <a:t>章</a:t>
            </a:r>
            <a:br>
              <a:rPr lang="en-US" altLang="zh-TW" dirty="0"/>
            </a:br>
            <a:r>
              <a:rPr lang="en-US" altLang="zh-CN" b="1" dirty="0"/>
              <a:t>Python</a:t>
            </a:r>
            <a:r>
              <a:rPr lang="zh-CN" altLang="en-US" b="1" dirty="0"/>
              <a:t>文件读写和数据格式化</a:t>
            </a:r>
            <a:endParaRPr lang="en-US" dirty="0">
              <a:latin typeface="宋体" panose="02010600030101010101" pitchFamily="2" charset="-122"/>
              <a:ea typeface="宋体" panose="02010600030101010101" pitchFamily="2" charset="-122"/>
            </a:endParaRPr>
          </a:p>
        </p:txBody>
      </p:sp>
      <p:pic>
        <p:nvPicPr>
          <p:cNvPr id="4" name="Picture Placeholder 3" title="Open book on table, blurred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p:pic>
      <p:sp>
        <p:nvSpPr>
          <p:cNvPr id="5" name="副标题 1">
            <a:extLst>
              <a:ext uri="{FF2B5EF4-FFF2-40B4-BE49-F238E27FC236}">
                <a16:creationId xmlns:a16="http://schemas.microsoft.com/office/drawing/2014/main" id="{0686E0E2-CB63-FD40-B396-0EECB1AA435A}"/>
              </a:ext>
            </a:extLst>
          </p:cNvPr>
          <p:cNvSpPr>
            <a:spLocks noGrp="1"/>
          </p:cNvSpPr>
          <p:nvPr>
            <p:ph type="subTitle" idx="1"/>
          </p:nvPr>
        </p:nvSpPr>
        <p:spPr>
          <a:xfrm>
            <a:off x="1104900" y="4511784"/>
            <a:ext cx="5734050" cy="955565"/>
          </a:xfrm>
        </p:spPr>
        <p:txBody>
          <a:bodyPr>
            <a:normAutofit/>
          </a:bodyPr>
          <a:lstStyle/>
          <a:p>
            <a:pPr algn="r">
              <a:lnSpc>
                <a:spcPct val="150000"/>
              </a:lnSpc>
            </a:pPr>
            <a:r>
              <a:rPr lang="en-US" altLang="zh-CN" sz="2000" dirty="0"/>
              <a:t>Python</a:t>
            </a:r>
            <a:r>
              <a:rPr lang="zh-TW" altLang="en-US" sz="2000" dirty="0"/>
              <a:t>课程组</a:t>
            </a:r>
            <a:endParaRPr lang="en-US" altLang="zh-TW" sz="2000"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3.</a:t>
            </a:r>
            <a:r>
              <a:rPr lang="zh-CN" altLang="en-US" sz="2200" dirty="0"/>
              <a:t>文件的读写</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500781"/>
            <a:ext cx="8297379" cy="3054018"/>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dirty="0"/>
              <a:t>本讲将介绍五种常用类型文件的读写操作实现</a:t>
            </a:r>
            <a:endParaRPr lang="en-US" altLang="zh-CN" dirty="0"/>
          </a:p>
          <a:p>
            <a:pPr marL="914400" lvl="1" indent="-457200" algn="just">
              <a:lnSpc>
                <a:spcPct val="150000"/>
              </a:lnSpc>
              <a:spcBef>
                <a:spcPts val="0"/>
              </a:spcBef>
              <a:buFont typeface="+mj-ea"/>
              <a:buAutoNum type="circleNumDbPlain"/>
            </a:pPr>
            <a:r>
              <a:rPr lang="en-US" altLang="zh-CN" sz="1800" dirty="0"/>
              <a:t>txt</a:t>
            </a:r>
            <a:r>
              <a:rPr lang="zh-CN" altLang="en-US" sz="1800" dirty="0"/>
              <a:t>：可通过</a:t>
            </a:r>
            <a:r>
              <a:rPr lang="en-US" altLang="zh-CN" sz="1800" dirty="0"/>
              <a:t>Python</a:t>
            </a:r>
            <a:r>
              <a:rPr lang="zh-CN" altLang="en-US" sz="1800" dirty="0"/>
              <a:t>的文件对象直接进行操作</a:t>
            </a:r>
            <a:endParaRPr lang="en-US" altLang="zh-CN" sz="1800" dirty="0"/>
          </a:p>
          <a:p>
            <a:pPr marL="914400" lvl="1" indent="-457200" algn="just">
              <a:lnSpc>
                <a:spcPct val="150000"/>
              </a:lnSpc>
              <a:spcBef>
                <a:spcPts val="0"/>
              </a:spcBef>
              <a:buFont typeface="+mj-ea"/>
              <a:buAutoNum type="circleNumDbPlain"/>
            </a:pPr>
            <a:r>
              <a:rPr lang="en-US" altLang="zh-CN" sz="1800" dirty="0"/>
              <a:t>csv</a:t>
            </a:r>
            <a:r>
              <a:rPr lang="zh-CN" altLang="en-US" sz="1800" dirty="0"/>
              <a:t>：</a:t>
            </a:r>
            <a:r>
              <a:rPr lang="en-US" altLang="zh-CN" sz="1800" dirty="0"/>
              <a:t>csv</a:t>
            </a:r>
            <a:r>
              <a:rPr lang="zh-CN" altLang="en-US" sz="1800" dirty="0"/>
              <a:t>模块</a:t>
            </a:r>
            <a:endParaRPr lang="en-US" altLang="zh-CN" sz="1800" dirty="0"/>
          </a:p>
          <a:p>
            <a:pPr marL="914400" lvl="1" indent="-457200" algn="just">
              <a:lnSpc>
                <a:spcPct val="150000"/>
              </a:lnSpc>
              <a:spcBef>
                <a:spcPts val="0"/>
              </a:spcBef>
              <a:buFont typeface="+mj-ea"/>
              <a:buAutoNum type="circleNumDbPlain"/>
            </a:pPr>
            <a:r>
              <a:rPr lang="en-US" altLang="zh-CN" sz="1800" dirty="0"/>
              <a:t>excel</a:t>
            </a:r>
            <a:r>
              <a:rPr lang="zh-CN" altLang="en-US" sz="1800" dirty="0"/>
              <a:t>：</a:t>
            </a:r>
            <a:r>
              <a:rPr lang="en-US" altLang="zh-CN" sz="1800" dirty="0" err="1"/>
              <a:t>xlrd</a:t>
            </a:r>
            <a:r>
              <a:rPr lang="zh-CN" altLang="en-US" sz="1800" dirty="0"/>
              <a:t>模块、</a:t>
            </a:r>
            <a:r>
              <a:rPr lang="en-US" altLang="zh-CN" sz="1800" dirty="0" err="1"/>
              <a:t>xlwt</a:t>
            </a:r>
            <a:r>
              <a:rPr lang="zh-CN" altLang="en-US" sz="1800" dirty="0"/>
              <a:t>模块</a:t>
            </a:r>
            <a:endParaRPr lang="en-US" altLang="zh-CN" sz="1800" dirty="0"/>
          </a:p>
          <a:p>
            <a:pPr marL="914400" lvl="1" indent="-457200" algn="just">
              <a:lnSpc>
                <a:spcPct val="150000"/>
              </a:lnSpc>
              <a:spcBef>
                <a:spcPts val="0"/>
              </a:spcBef>
              <a:buFont typeface="+mj-ea"/>
              <a:buAutoNum type="circleNumDbPlain"/>
            </a:pPr>
            <a:r>
              <a:rPr lang="en-US" altLang="zh-CN" sz="1800" dirty="0"/>
              <a:t>json</a:t>
            </a:r>
            <a:r>
              <a:rPr lang="zh-CN" altLang="en-US" sz="1800" dirty="0"/>
              <a:t>：</a:t>
            </a:r>
            <a:r>
              <a:rPr lang="en-US" altLang="zh-CN" sz="1800" dirty="0"/>
              <a:t>json</a:t>
            </a:r>
            <a:r>
              <a:rPr lang="zh-CN" altLang="en-US" sz="1800" dirty="0"/>
              <a:t>模块</a:t>
            </a:r>
            <a:endParaRPr lang="en-US" altLang="zh-CN" sz="1800" dirty="0"/>
          </a:p>
          <a:p>
            <a:pPr marL="914400" lvl="1" indent="-457200" algn="just">
              <a:lnSpc>
                <a:spcPct val="150000"/>
              </a:lnSpc>
              <a:spcBef>
                <a:spcPts val="0"/>
              </a:spcBef>
              <a:buFont typeface="+mj-ea"/>
              <a:buAutoNum type="circleNumDbPlain"/>
            </a:pPr>
            <a:r>
              <a:rPr lang="en-US" altLang="zh-CN" sz="1800" dirty="0" err="1"/>
              <a:t>sql</a:t>
            </a:r>
            <a:r>
              <a:rPr lang="zh-CN" altLang="en-US" sz="1800" dirty="0"/>
              <a:t>文件：</a:t>
            </a:r>
            <a:r>
              <a:rPr lang="en-US" altLang="zh-CN" sz="1800" dirty="0" err="1"/>
              <a:t>pymysql</a:t>
            </a:r>
            <a:r>
              <a:rPr lang="zh-CN" altLang="en-US" sz="1800" dirty="0"/>
              <a:t>模块</a:t>
            </a:r>
            <a:endParaRPr lang="en-US" altLang="zh-CN" sz="18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latin typeface="宋体" panose="02010600030101010101" pitchFamily="2" charset="-122"/>
                <a:ea typeface="宋体" panose="02010600030101010101" pitchFamily="2" charset="-122"/>
              </a:rPr>
              <a:t> </a:t>
            </a:r>
            <a:r>
              <a:rPr lang="en-US" altLang="zh-CN" dirty="0"/>
              <a:t>9.1 </a:t>
            </a:r>
            <a:r>
              <a:rPr lang="zh-CN" altLang="en-US" dirty="0"/>
              <a:t>文件数据读写</a:t>
            </a:r>
          </a:p>
        </p:txBody>
      </p:sp>
    </p:spTree>
    <p:extLst>
      <p:ext uri="{BB962C8B-B14F-4D97-AF65-F5344CB8AC3E}">
        <p14:creationId xmlns:p14="http://schemas.microsoft.com/office/powerpoint/2010/main" val="17738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latin typeface="宋体" panose="02010600030101010101" pitchFamily="2" charset="-122"/>
                <a:ea typeface="宋体" panose="02010600030101010101" pitchFamily="2" charset="-122"/>
              </a:rPr>
              <a:t> </a:t>
            </a:r>
            <a:r>
              <a:rPr lang="en-US" altLang="zh-CN" b="1" dirty="0"/>
              <a:t>9.2 txt</a:t>
            </a:r>
            <a:r>
              <a:rPr lang="zh-CN" altLang="en-US" b="1" dirty="0"/>
              <a:t>文件读写</a:t>
            </a:r>
            <a:endParaRPr lang="en-US" b="1" dirty="0"/>
          </a:p>
        </p:txBody>
      </p:sp>
    </p:spTree>
    <p:extLst>
      <p:ext uri="{BB962C8B-B14F-4D97-AF65-F5344CB8AC3E}">
        <p14:creationId xmlns:p14="http://schemas.microsoft.com/office/powerpoint/2010/main" val="20843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0" y="2210874"/>
            <a:ext cx="10132819" cy="387496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dirty="0">
                <a:latin typeface="宋体" panose="02010600030101010101" pitchFamily="2" charset="-122"/>
                <a:ea typeface="宋体" panose="02010600030101010101" pitchFamily="2" charset="-122"/>
              </a:rPr>
              <a:t>    </a:t>
            </a:r>
            <a:r>
              <a:rPr lang="en-US" altLang="zh-CN" dirty="0"/>
              <a:t>txt</a:t>
            </a:r>
            <a:r>
              <a:rPr lang="zh-CN" altLang="en-US" dirty="0"/>
              <a:t>是一种最常见的文件格式，主要存储文本信息，即文字信息，大多使用记事本等程序保存，并且可通过大多数软件查看，包括记事本、浏览器等。</a:t>
            </a:r>
            <a:endParaRPr lang="en-US" altLang="zh-CN" dirty="0"/>
          </a:p>
          <a:p>
            <a:pPr marL="0" indent="0" algn="just">
              <a:lnSpc>
                <a:spcPct val="150000"/>
              </a:lnSpc>
              <a:spcBef>
                <a:spcPts val="0"/>
              </a:spcBef>
              <a:buNone/>
            </a:pPr>
            <a:r>
              <a:rPr lang="en-US" altLang="zh-CN" dirty="0"/>
              <a:t>    txt</a:t>
            </a:r>
            <a:r>
              <a:rPr lang="zh-CN" altLang="en-US" dirty="0"/>
              <a:t>格式具有三大优势：</a:t>
            </a:r>
            <a:endParaRPr lang="en-US" altLang="zh-CN" dirty="0"/>
          </a:p>
          <a:p>
            <a:pPr lvl="1" algn="just">
              <a:lnSpc>
                <a:spcPct val="150000"/>
              </a:lnSpc>
              <a:spcBef>
                <a:spcPts val="0"/>
              </a:spcBef>
            </a:pPr>
            <a:r>
              <a:rPr lang="zh-CN" altLang="en-US" dirty="0"/>
              <a:t>体积小，存储简单方便；</a:t>
            </a:r>
            <a:endParaRPr lang="en-US" altLang="zh-CN" dirty="0"/>
          </a:p>
          <a:p>
            <a:pPr lvl="1" algn="just">
              <a:lnSpc>
                <a:spcPct val="150000"/>
              </a:lnSpc>
              <a:spcBef>
                <a:spcPts val="0"/>
              </a:spcBef>
            </a:pPr>
            <a:r>
              <a:rPr lang="zh-CN" altLang="en-US" dirty="0"/>
              <a:t>格式简单，不会中毒；</a:t>
            </a:r>
            <a:endParaRPr lang="en-US" altLang="zh-CN" dirty="0"/>
          </a:p>
          <a:p>
            <a:pPr lvl="1" algn="just">
              <a:lnSpc>
                <a:spcPct val="150000"/>
              </a:lnSpc>
              <a:spcBef>
                <a:spcPts val="0"/>
              </a:spcBef>
            </a:pPr>
            <a:r>
              <a:rPr lang="zh-CN" altLang="en-US" dirty="0"/>
              <a:t>在电脑和很多移动设备上通用。</a:t>
            </a:r>
            <a:endParaRPr lang="en-US" altLang="zh-CN" dirty="0"/>
          </a:p>
          <a:p>
            <a:pPr marL="0" indent="0" algn="just">
              <a:lnSpc>
                <a:spcPct val="150000"/>
              </a:lnSpc>
              <a:spcBef>
                <a:spcPts val="0"/>
              </a:spcBef>
              <a:buNone/>
            </a:pPr>
            <a:r>
              <a:rPr lang="en-US" altLang="zh-CN" dirty="0"/>
              <a:t>    txt</a:t>
            </a:r>
            <a:r>
              <a:rPr lang="zh-CN" altLang="en-US" dirty="0"/>
              <a:t>格式同时也存在一些不足，例如不支持标签记录，只能支持纯文字，不支持图像等。</a:t>
            </a:r>
          </a:p>
          <a:p>
            <a:pPr marL="0" indent="0" algn="just">
              <a:lnSpc>
                <a:spcPct val="150000"/>
              </a:lnSpc>
              <a:spcBef>
                <a:spcPts val="0"/>
              </a:spcBef>
              <a:buNone/>
            </a:pPr>
            <a:r>
              <a:rPr lang="zh-CN" altLang="en-US" dirty="0"/>
              <a:t>    </a:t>
            </a:r>
            <a:r>
              <a:rPr lang="zh-CN" altLang="en-US" dirty="0">
                <a:solidFill>
                  <a:srgbClr val="FF0000"/>
                </a:solidFill>
              </a:rPr>
              <a:t>假设已打开一个</a:t>
            </a:r>
            <a:r>
              <a:rPr lang="en-US" altLang="zh-CN" dirty="0">
                <a:solidFill>
                  <a:srgbClr val="FF0000"/>
                </a:solidFill>
              </a:rPr>
              <a:t>txt</a:t>
            </a:r>
            <a:r>
              <a:rPr lang="zh-CN" altLang="en-US" dirty="0">
                <a:solidFill>
                  <a:srgbClr val="FF0000"/>
                </a:solidFill>
              </a:rPr>
              <a:t>文件，并创建了名为</a:t>
            </a:r>
            <a:r>
              <a:rPr lang="en-US" altLang="zh-CN" dirty="0">
                <a:solidFill>
                  <a:srgbClr val="FF0000"/>
                </a:solidFill>
              </a:rPr>
              <a:t>f</a:t>
            </a:r>
            <a:r>
              <a:rPr lang="zh-CN" altLang="en-US" dirty="0">
                <a:solidFill>
                  <a:srgbClr val="FF0000"/>
                </a:solidFill>
              </a:rPr>
              <a:t>的文件对象。</a:t>
            </a:r>
          </a:p>
          <a:p>
            <a:pPr marL="0" indent="0" algn="just">
              <a:lnSpc>
                <a:spcPct val="150000"/>
              </a:lnSpc>
              <a:buNone/>
            </a:pPr>
            <a:endParaRPr lang="zh-CN" altLang="zh-CN"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Tree>
    <p:extLst>
      <p:ext uri="{BB962C8B-B14F-4D97-AF65-F5344CB8AC3E}">
        <p14:creationId xmlns:p14="http://schemas.microsoft.com/office/powerpoint/2010/main" val="207346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 txt</a:t>
            </a:r>
            <a:r>
              <a:rPr lang="zh-CN" altLang="en-US" sz="2200" dirty="0"/>
              <a:t>文件读取</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1951118"/>
            <a:ext cx="9982200" cy="452653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dirty="0"/>
              <a:t>从</a:t>
            </a:r>
            <a:r>
              <a:rPr lang="en-US" altLang="zh-CN" dirty="0"/>
              <a:t>txt</a:t>
            </a:r>
            <a:r>
              <a:rPr lang="zh-CN" altLang="en-US" dirty="0"/>
              <a:t>文件中读取数据可调用三个函数，分别是</a:t>
            </a:r>
            <a:r>
              <a:rPr lang="en-US" altLang="zh-CN" dirty="0" err="1">
                <a:solidFill>
                  <a:srgbClr val="FF0000"/>
                </a:solidFill>
              </a:rPr>
              <a:t>f.read</a:t>
            </a:r>
            <a:r>
              <a:rPr lang="en-US" altLang="zh-CN" dirty="0">
                <a:solidFill>
                  <a:srgbClr val="FF0000"/>
                </a:solidFill>
              </a:rPr>
              <a:t>(size=-1)</a:t>
            </a:r>
            <a:r>
              <a:rPr lang="zh-CN" altLang="en-US" dirty="0">
                <a:solidFill>
                  <a:srgbClr val="FF0000"/>
                </a:solidFill>
              </a:rPr>
              <a:t>、</a:t>
            </a:r>
            <a:r>
              <a:rPr lang="en-US" altLang="zh-CN" dirty="0" err="1">
                <a:solidFill>
                  <a:srgbClr val="FF0000"/>
                </a:solidFill>
              </a:rPr>
              <a:t>f.readline</a:t>
            </a:r>
            <a:r>
              <a:rPr lang="en-US" altLang="zh-CN" dirty="0">
                <a:solidFill>
                  <a:srgbClr val="FF0000"/>
                </a:solidFill>
              </a:rPr>
              <a:t>(size=-1)</a:t>
            </a:r>
            <a:r>
              <a:rPr lang="zh-CN" altLang="en-US" dirty="0">
                <a:solidFill>
                  <a:srgbClr val="FF0000"/>
                </a:solidFill>
              </a:rPr>
              <a:t>、</a:t>
            </a:r>
            <a:r>
              <a:rPr lang="en-US" altLang="zh-CN" dirty="0" err="1">
                <a:solidFill>
                  <a:srgbClr val="FF0000"/>
                </a:solidFill>
              </a:rPr>
              <a:t>f.readlines</a:t>
            </a:r>
            <a:r>
              <a:rPr lang="en-US" altLang="zh-CN" dirty="0">
                <a:solidFill>
                  <a:srgbClr val="FF0000"/>
                </a:solidFill>
              </a:rPr>
              <a:t>(hint=-1)[ ]</a:t>
            </a:r>
            <a:r>
              <a:rPr lang="zh-CN" altLang="en-US" dirty="0">
                <a:solidFill>
                  <a:srgbClr val="FF0000"/>
                </a:solidFill>
              </a:rPr>
              <a:t>。</a:t>
            </a:r>
            <a:endParaRPr lang="en-US" altLang="zh-CN" dirty="0">
              <a:solidFill>
                <a:srgbClr val="FF0000"/>
              </a:solidFill>
            </a:endParaRPr>
          </a:p>
          <a:p>
            <a:pPr marL="0" indent="0" algn="just">
              <a:lnSpc>
                <a:spcPct val="150000"/>
              </a:lnSpc>
              <a:spcBef>
                <a:spcPts val="0"/>
              </a:spcBef>
              <a:buNone/>
            </a:pPr>
            <a:endParaRPr lang="zh-CN" altLang="en-US" dirty="0">
              <a:solidFill>
                <a:srgbClr val="FF0000"/>
              </a:solidFill>
            </a:endParaRPr>
          </a:p>
          <a:p>
            <a:pPr marL="914400" lvl="1" indent="-457200" algn="just">
              <a:lnSpc>
                <a:spcPct val="150000"/>
              </a:lnSpc>
              <a:spcBef>
                <a:spcPts val="0"/>
              </a:spcBef>
              <a:buFont typeface="+mj-ea"/>
              <a:buAutoNum type="circleNumDbPlain"/>
            </a:pPr>
            <a:r>
              <a:rPr lang="en-US" altLang="zh-CN" sz="2000" dirty="0" err="1"/>
              <a:t>f.read</a:t>
            </a:r>
            <a:r>
              <a:rPr lang="en-US" altLang="zh-CN" sz="2000" dirty="0"/>
              <a:t>(size=-1)</a:t>
            </a:r>
            <a:r>
              <a:rPr lang="zh-CN" altLang="en-US" sz="2000" dirty="0"/>
              <a:t>：从文件中读取</a:t>
            </a:r>
            <a:r>
              <a:rPr lang="en-US" altLang="zh-CN" sz="2000" dirty="0"/>
              <a:t>size</a:t>
            </a:r>
            <a:r>
              <a:rPr lang="zh-CN" altLang="en-US" sz="2000" dirty="0"/>
              <a:t>指定的字符数并将其作为字符串（文本模式下）或字节对象（二进制模式下）返回。</a:t>
            </a:r>
            <a:r>
              <a:rPr lang="en-US" altLang="zh-CN" sz="2000" dirty="0"/>
              <a:t>size</a:t>
            </a:r>
            <a:r>
              <a:rPr lang="zh-CN" altLang="en-US" sz="2000" dirty="0"/>
              <a:t>是一个可选的数字参数，如果</a:t>
            </a:r>
            <a:r>
              <a:rPr lang="zh-CN" altLang="en-US" sz="2000" dirty="0">
                <a:solidFill>
                  <a:srgbClr val="FF0000"/>
                </a:solidFill>
              </a:rPr>
              <a:t>未给定</a:t>
            </a:r>
            <a:r>
              <a:rPr lang="en-US" altLang="zh-CN" sz="2000" dirty="0">
                <a:solidFill>
                  <a:srgbClr val="FF0000"/>
                </a:solidFill>
              </a:rPr>
              <a:t>size</a:t>
            </a:r>
            <a:r>
              <a:rPr lang="zh-CN" altLang="en-US" sz="2000" dirty="0">
                <a:solidFill>
                  <a:srgbClr val="FF0000"/>
                </a:solidFill>
              </a:rPr>
              <a:t>或</a:t>
            </a:r>
            <a:r>
              <a:rPr lang="en-US" altLang="zh-CN" sz="2000" dirty="0">
                <a:solidFill>
                  <a:srgbClr val="FF0000"/>
                </a:solidFill>
              </a:rPr>
              <a:t>size</a:t>
            </a:r>
            <a:r>
              <a:rPr lang="zh-CN" altLang="en-US" sz="2000" dirty="0">
                <a:solidFill>
                  <a:srgbClr val="FF0000"/>
                </a:solidFill>
              </a:rPr>
              <a:t>为负数，则读取并返回文件的全部内容</a:t>
            </a:r>
            <a:r>
              <a:rPr lang="zh-CN" altLang="en-US" sz="2000" dirty="0"/>
              <a:t>。如果已到达文件末尾，</a:t>
            </a:r>
            <a:r>
              <a:rPr lang="en-US" altLang="zh-CN" sz="2000" dirty="0" err="1"/>
              <a:t>f.read</a:t>
            </a:r>
            <a:r>
              <a:rPr lang="en-US" altLang="zh-CN" sz="2000" dirty="0"/>
              <a:t>()</a:t>
            </a:r>
            <a:r>
              <a:rPr lang="zh-CN" altLang="en-US" sz="2000" dirty="0"/>
              <a:t>将返回一个空字符串“”。</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Tree>
    <p:extLst>
      <p:ext uri="{BB962C8B-B14F-4D97-AF65-F5344CB8AC3E}">
        <p14:creationId xmlns:p14="http://schemas.microsoft.com/office/powerpoint/2010/main" val="308799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 txt</a:t>
            </a:r>
            <a:r>
              <a:rPr lang="zh-CN" altLang="en-US" sz="2200" dirty="0"/>
              <a:t>文件读取</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1951118"/>
            <a:ext cx="9982200" cy="452653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914400" lvl="1" indent="-457200" algn="just">
              <a:lnSpc>
                <a:spcPct val="150000"/>
              </a:lnSpc>
              <a:spcBef>
                <a:spcPts val="0"/>
              </a:spcBef>
              <a:buFont typeface="+mj-ea"/>
              <a:buAutoNum type="circleNumDbPlain" startAt="2"/>
            </a:pPr>
            <a:r>
              <a:rPr lang="en-US" altLang="zh-CN" sz="2000" dirty="0" err="1"/>
              <a:t>f.readline</a:t>
            </a:r>
            <a:r>
              <a:rPr lang="en-US" altLang="zh-CN" sz="2000" dirty="0"/>
              <a:t>()</a:t>
            </a:r>
            <a:r>
              <a:rPr lang="zh-CN" altLang="en-US" sz="2000" dirty="0"/>
              <a:t>：</a:t>
            </a:r>
            <a:r>
              <a:rPr lang="zh-CN" altLang="en-US" sz="2000" dirty="0">
                <a:solidFill>
                  <a:srgbClr val="FF0000"/>
                </a:solidFill>
              </a:rPr>
              <a:t>从文件中读取一行内容，返回的字符串末尾为换行符’</a:t>
            </a:r>
            <a:r>
              <a:rPr lang="en-US" altLang="zh-CN" sz="2000" dirty="0">
                <a:solidFill>
                  <a:srgbClr val="FF0000"/>
                </a:solidFill>
              </a:rPr>
              <a:t>\n’</a:t>
            </a:r>
            <a:r>
              <a:rPr lang="zh-CN" altLang="en-US" sz="2000" dirty="0"/>
              <a:t>，如果文件不以换行符结尾，则在文件的最后一行省略。空行用’</a:t>
            </a:r>
            <a:r>
              <a:rPr lang="en-US" altLang="zh-CN" sz="2000" dirty="0"/>
              <a:t>\n’</a:t>
            </a:r>
            <a:r>
              <a:rPr lang="zh-CN" altLang="en-US" sz="2000" dirty="0"/>
              <a:t>表示，该字符串只包含一个换行符。如果已到达文件末尾，</a:t>
            </a:r>
            <a:r>
              <a:rPr lang="en-US" altLang="zh-CN" sz="2000" dirty="0" err="1"/>
              <a:t>f.readline</a:t>
            </a:r>
            <a:r>
              <a:rPr lang="en-US" altLang="zh-CN" sz="2000" dirty="0"/>
              <a:t>()</a:t>
            </a:r>
            <a:r>
              <a:rPr lang="zh-CN" altLang="en-US" sz="2000" dirty="0"/>
              <a:t>将返回一个空字符串。</a:t>
            </a:r>
          </a:p>
          <a:p>
            <a:pPr marL="914400" lvl="1" indent="-457200" algn="just">
              <a:lnSpc>
                <a:spcPct val="150000"/>
              </a:lnSpc>
              <a:spcBef>
                <a:spcPts val="0"/>
              </a:spcBef>
              <a:buFont typeface="+mj-ea"/>
              <a:buAutoNum type="circleNumDbPlain" startAt="2"/>
            </a:pPr>
            <a:r>
              <a:rPr lang="en-US" altLang="zh-CN" sz="2000" dirty="0" err="1"/>
              <a:t>f.readlines</a:t>
            </a:r>
            <a:r>
              <a:rPr lang="en-US" altLang="zh-CN" sz="2000" dirty="0"/>
              <a:t>(hint=-1)</a:t>
            </a:r>
            <a:r>
              <a:rPr lang="zh-CN" altLang="en-US" sz="2000" dirty="0"/>
              <a:t>：</a:t>
            </a:r>
            <a:r>
              <a:rPr lang="zh-CN" altLang="en-US" sz="2000" dirty="0">
                <a:solidFill>
                  <a:srgbClr val="FF0000"/>
                </a:solidFill>
              </a:rPr>
              <a:t>从文件中读取</a:t>
            </a:r>
            <a:r>
              <a:rPr lang="en-US" altLang="zh-CN" sz="2000" dirty="0">
                <a:solidFill>
                  <a:srgbClr val="FF0000"/>
                </a:solidFill>
              </a:rPr>
              <a:t>hint</a:t>
            </a:r>
            <a:r>
              <a:rPr lang="zh-CN" altLang="en-US" sz="2000" dirty="0">
                <a:solidFill>
                  <a:srgbClr val="FF0000"/>
                </a:solidFill>
              </a:rPr>
              <a:t>指定的行数，如果未给定</a:t>
            </a:r>
            <a:r>
              <a:rPr lang="en-US" altLang="zh-CN" sz="2000" dirty="0">
                <a:solidFill>
                  <a:srgbClr val="FF0000"/>
                </a:solidFill>
              </a:rPr>
              <a:t>hint</a:t>
            </a:r>
            <a:r>
              <a:rPr lang="zh-CN" altLang="en-US" sz="2000" dirty="0">
                <a:solidFill>
                  <a:srgbClr val="FF0000"/>
                </a:solidFill>
              </a:rPr>
              <a:t>或</a:t>
            </a:r>
            <a:r>
              <a:rPr lang="en-US" altLang="zh-CN" sz="2000" dirty="0">
                <a:solidFill>
                  <a:srgbClr val="FF0000"/>
                </a:solidFill>
              </a:rPr>
              <a:t>hint</a:t>
            </a:r>
            <a:r>
              <a:rPr lang="zh-CN" altLang="en-US" sz="2000" dirty="0">
                <a:solidFill>
                  <a:srgbClr val="FF0000"/>
                </a:solidFill>
              </a:rPr>
              <a:t>为负数，则读取所有行内容</a:t>
            </a:r>
            <a:r>
              <a:rPr lang="zh-CN" altLang="en-US" sz="2000" dirty="0"/>
              <a:t>，并返回以每行内容为元素形成的一个列表。</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graphicFrame>
        <p:nvGraphicFramePr>
          <p:cNvPr id="5" name="表格 5">
            <a:extLst>
              <a:ext uri="{FF2B5EF4-FFF2-40B4-BE49-F238E27FC236}">
                <a16:creationId xmlns:a16="http://schemas.microsoft.com/office/drawing/2014/main" id="{E6CDB800-41A4-4A02-B2E0-EB5CE892413B}"/>
              </a:ext>
            </a:extLst>
          </p:cNvPr>
          <p:cNvGraphicFramePr>
            <a:graphicFrameLocks noGrp="1"/>
          </p:cNvGraphicFramePr>
          <p:nvPr>
            <p:extLst>
              <p:ext uri="{D42A27DB-BD31-4B8C-83A1-F6EECF244321}">
                <p14:modId xmlns:p14="http://schemas.microsoft.com/office/powerpoint/2010/main" val="632362076"/>
              </p:ext>
            </p:extLst>
          </p:nvPr>
        </p:nvGraphicFramePr>
        <p:xfrm>
          <a:off x="1699690" y="4636703"/>
          <a:ext cx="9420251" cy="579120"/>
        </p:xfrm>
        <a:graphic>
          <a:graphicData uri="http://schemas.openxmlformats.org/drawingml/2006/table">
            <a:tbl>
              <a:tblPr firstRow="1" bandRow="1">
                <a:tableStyleId>{5C22544A-7EE6-4342-B048-85BDC9FD1C3A}</a:tableStyleId>
              </a:tblPr>
              <a:tblGrid>
                <a:gridCol w="9420251">
                  <a:extLst>
                    <a:ext uri="{9D8B030D-6E8A-4147-A177-3AD203B41FA5}">
                      <a16:colId xmlns:a16="http://schemas.microsoft.com/office/drawing/2014/main" val="1478211251"/>
                    </a:ext>
                  </a:extLst>
                </a:gridCol>
              </a:tblGrid>
              <a:tr h="518747">
                <a:tc>
                  <a:txBody>
                    <a:bodyPr/>
                    <a:lstStyle/>
                    <a:p>
                      <a:r>
                        <a:rPr lang="en-US" altLang="zh-CN" sz="1600" b="1" kern="1200" dirty="0">
                          <a:solidFill>
                            <a:schemeClr val="lt1"/>
                          </a:solidFill>
                          <a:effectLst/>
                          <a:latin typeface="Consolas" panose="020B0609020204030204" pitchFamily="49" charset="0"/>
                          <a:ea typeface="+mn-ea"/>
                          <a:cs typeface="+mn-cs"/>
                        </a:rPr>
                        <a:t>for line in f:</a:t>
                      </a:r>
                    </a:p>
                    <a:p>
                      <a:r>
                        <a:rPr lang="en-US" altLang="zh-CN" sz="1600" b="1" kern="1200" dirty="0">
                          <a:solidFill>
                            <a:schemeClr val="lt1"/>
                          </a:solidFill>
                          <a:effectLst/>
                          <a:latin typeface="Consolas" panose="020B0609020204030204" pitchFamily="49" charset="0"/>
                          <a:ea typeface="+mn-ea"/>
                          <a:cs typeface="+mn-cs"/>
                        </a:rPr>
                        <a:t>     print(line, end=’’)</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EB088A33-A224-45C0-B0F9-DE1CCB496792}"/>
              </a:ext>
            </a:extLst>
          </p:cNvPr>
          <p:cNvSpPr/>
          <p:nvPr/>
        </p:nvSpPr>
        <p:spPr>
          <a:xfrm>
            <a:off x="1644377" y="5183165"/>
            <a:ext cx="5753701" cy="709168"/>
          </a:xfrm>
          <a:prstGeom prst="rect">
            <a:avLst/>
          </a:prstGeom>
        </p:spPr>
        <p:txBody>
          <a:bodyPr wrap="square">
            <a:spAutoFit/>
          </a:bodyPr>
          <a:lstStyle/>
          <a:p>
            <a:pPr algn="just">
              <a:lnSpc>
                <a:spcPct val="115000"/>
              </a:lnSpc>
              <a:spcAft>
                <a:spcPts val="0"/>
              </a:spcAft>
            </a:pPr>
            <a:r>
              <a:rPr lang="en-US" altLang="zh-CN" kern="100" dirty="0">
                <a:latin typeface="Consolas" panose="020B0609020204030204" pitchFamily="49" charset="0"/>
                <a:ea typeface="宋体" panose="02010600030101010101" pitchFamily="2" charset="-122"/>
                <a:cs typeface="Times New Roman" panose="02020603050405020304" pitchFamily="18" charset="0"/>
              </a:rPr>
              <a:t>This is the first line of the file.</a:t>
            </a:r>
          </a:p>
          <a:p>
            <a:pPr algn="just">
              <a:lnSpc>
                <a:spcPct val="115000"/>
              </a:lnSpc>
              <a:spcAft>
                <a:spcPts val="0"/>
              </a:spcAft>
            </a:pPr>
            <a:r>
              <a:rPr lang="en-US" altLang="zh-CN" kern="100" dirty="0">
                <a:latin typeface="Consolas" panose="020B0609020204030204" pitchFamily="49" charset="0"/>
                <a:ea typeface="宋体" panose="02010600030101010101" pitchFamily="2" charset="-122"/>
                <a:cs typeface="Times New Roman" panose="02020603050405020304" pitchFamily="18" charset="0"/>
              </a:rPr>
              <a:t>Second line of the file</a:t>
            </a:r>
          </a:p>
        </p:txBody>
      </p:sp>
      <p:grpSp>
        <p:nvGrpSpPr>
          <p:cNvPr id="7" name="组合 6">
            <a:extLst>
              <a:ext uri="{FF2B5EF4-FFF2-40B4-BE49-F238E27FC236}">
                <a16:creationId xmlns:a16="http://schemas.microsoft.com/office/drawing/2014/main" id="{5EF707AF-6A43-43E0-8AD6-4EA5EBE17BC0}"/>
              </a:ext>
            </a:extLst>
          </p:cNvPr>
          <p:cNvGrpSpPr/>
          <p:nvPr/>
        </p:nvGrpSpPr>
        <p:grpSpPr>
          <a:xfrm>
            <a:off x="8341111" y="4513520"/>
            <a:ext cx="3759449" cy="2048457"/>
            <a:chOff x="7556303" y="3060441"/>
            <a:chExt cx="4144285" cy="2351314"/>
          </a:xfrm>
        </p:grpSpPr>
        <p:sp>
          <p:nvSpPr>
            <p:cNvPr id="8" name="对话气泡: 椭圆形 7">
              <a:extLst>
                <a:ext uri="{FF2B5EF4-FFF2-40B4-BE49-F238E27FC236}">
                  <a16:creationId xmlns:a16="http://schemas.microsoft.com/office/drawing/2014/main" id="{686BA8C9-E66D-4847-994F-5431EC3198F2}"/>
                </a:ext>
              </a:extLst>
            </p:cNvPr>
            <p:cNvSpPr/>
            <p:nvPr/>
          </p:nvSpPr>
          <p:spPr>
            <a:xfrm>
              <a:off x="7556303" y="3060441"/>
              <a:ext cx="4144285" cy="2351314"/>
            </a:xfrm>
            <a:prstGeom prst="wedgeEllipseCallout">
              <a:avLst>
                <a:gd name="adj1" fmla="val -85096"/>
                <a:gd name="adj2" fmla="val -2926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0" name="文本框 9">
              <a:extLst>
                <a:ext uri="{FF2B5EF4-FFF2-40B4-BE49-F238E27FC236}">
                  <a16:creationId xmlns:a16="http://schemas.microsoft.com/office/drawing/2014/main" id="{D383BDD1-84D3-4488-A954-9189C8777791}"/>
                </a:ext>
              </a:extLst>
            </p:cNvPr>
            <p:cNvSpPr txBox="1"/>
            <p:nvPr/>
          </p:nvSpPr>
          <p:spPr>
            <a:xfrm>
              <a:off x="7827637" y="3719129"/>
              <a:ext cx="3601616" cy="1059841"/>
            </a:xfrm>
            <a:prstGeom prst="rect">
              <a:avLst/>
            </a:prstGeom>
            <a:noFill/>
          </p:spPr>
          <p:txBody>
            <a:bodyPr wrap="square" rtlCol="0">
              <a:spAutoFit/>
            </a:bodyPr>
            <a:lstStyle/>
            <a:p>
              <a:pPr marL="0" lvl="1" algn="just"/>
              <a:r>
                <a:rPr lang="zh-CN" altLang="en-US" dirty="0"/>
                <a:t>另外，可以通过</a:t>
              </a:r>
              <a:r>
                <a:rPr lang="zh-CN" altLang="en-US" dirty="0">
                  <a:solidFill>
                    <a:srgbClr val="FF0000"/>
                  </a:solidFill>
                </a:rPr>
                <a:t>循环遍历文件对象来读取文件中的行</a:t>
              </a:r>
              <a:r>
                <a:rPr lang="zh-CN" altLang="en-US" dirty="0"/>
                <a:t>，这能够简化代码并且提高运行效率</a:t>
              </a:r>
              <a:endParaRPr lang="zh-CN" altLang="en-US" dirty="0">
                <a:solidFill>
                  <a:srgbClr val="FF0000"/>
                </a:solidFill>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341629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 txt</a:t>
            </a:r>
            <a:r>
              <a:rPr lang="zh-CN" altLang="en-US" sz="2200" dirty="0"/>
              <a:t>文件写入</a:t>
            </a:r>
          </a:p>
          <a:p>
            <a:pPr marL="0" indent="0">
              <a:lnSpc>
                <a:spcPct val="100000"/>
              </a:lnSpc>
              <a:buNone/>
            </a:pPr>
            <a:endParaRPr lang="zh-CN" altLang="en-US" sz="2800" b="1" dirty="0">
              <a:latin typeface="宋体" panose="02010600030101010101" pitchFamily="2" charset="-122"/>
              <a:ea typeface="宋体" panose="02010600030101010101" pitchFamily="2" charset="-122"/>
              <a:cs typeface="+mj-cs"/>
            </a:endParaRP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42879"/>
            <a:ext cx="9982200" cy="1298268"/>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00000"/>
              </a:lnSpc>
              <a:buNone/>
            </a:pPr>
            <a:r>
              <a:rPr lang="zh-CN" altLang="en-US" sz="1800" dirty="0">
                <a:latin typeface="宋体" panose="02010600030101010101" pitchFamily="2" charset="-122"/>
                <a:ea typeface="宋体" panose="02010600030101010101" pitchFamily="2" charset="-122"/>
              </a:rPr>
              <a:t>    </a:t>
            </a:r>
            <a:r>
              <a:rPr lang="zh-CN" altLang="en-US" sz="1800" dirty="0"/>
              <a:t>向文件中写入数据可以调用两个函数：</a:t>
            </a:r>
            <a:r>
              <a:rPr lang="en-US" altLang="zh-CN" sz="1800" dirty="0" err="1">
                <a:solidFill>
                  <a:srgbClr val="FF0000"/>
                </a:solidFill>
              </a:rPr>
              <a:t>f.write</a:t>
            </a:r>
            <a:r>
              <a:rPr lang="en-US" altLang="zh-CN" sz="1800" dirty="0">
                <a:solidFill>
                  <a:srgbClr val="FF0000"/>
                </a:solidFill>
              </a:rPr>
              <a:t>(string)</a:t>
            </a:r>
            <a:r>
              <a:rPr lang="zh-CN" altLang="en-US" sz="1800" dirty="0">
                <a:solidFill>
                  <a:srgbClr val="FF0000"/>
                </a:solidFill>
              </a:rPr>
              <a:t>和</a:t>
            </a:r>
            <a:r>
              <a:rPr lang="en-US" altLang="zh-CN" sz="1800" dirty="0" err="1">
                <a:solidFill>
                  <a:srgbClr val="FF0000"/>
                </a:solidFill>
              </a:rPr>
              <a:t>f.writelines</a:t>
            </a:r>
            <a:r>
              <a:rPr lang="en-US" altLang="zh-CN" sz="1800" dirty="0">
                <a:solidFill>
                  <a:srgbClr val="FF0000"/>
                </a:solidFill>
              </a:rPr>
              <a:t>(sequence)[ ]</a:t>
            </a:r>
            <a:r>
              <a:rPr lang="zh-CN" altLang="en-US" sz="1800" dirty="0"/>
              <a:t>。</a:t>
            </a:r>
          </a:p>
          <a:p>
            <a:pPr marL="457200" indent="-457200" algn="just">
              <a:lnSpc>
                <a:spcPct val="100000"/>
              </a:lnSpc>
              <a:buFont typeface="+mj-ea"/>
              <a:buAutoNum type="circleNumDbPlain"/>
            </a:pPr>
            <a:r>
              <a:rPr lang="en-US" altLang="zh-CN" sz="1800" dirty="0" err="1"/>
              <a:t>f.write</a:t>
            </a:r>
            <a:r>
              <a:rPr lang="en-US" altLang="zh-CN" sz="1800" dirty="0"/>
              <a:t>(string)</a:t>
            </a:r>
            <a:r>
              <a:rPr lang="zh-CN" altLang="en-US" sz="1800" dirty="0"/>
              <a:t>：</a:t>
            </a:r>
            <a:r>
              <a:rPr lang="zh-CN" altLang="en-US" sz="1800" dirty="0">
                <a:solidFill>
                  <a:srgbClr val="FF0000"/>
                </a:solidFill>
              </a:rPr>
              <a:t>向文件中写入</a:t>
            </a:r>
            <a:r>
              <a:rPr lang="en-US" altLang="zh-CN" sz="1800" dirty="0">
                <a:solidFill>
                  <a:srgbClr val="FF0000"/>
                </a:solidFill>
              </a:rPr>
              <a:t>string</a:t>
            </a:r>
            <a:r>
              <a:rPr lang="zh-CN" altLang="en-US" sz="1800" dirty="0">
                <a:solidFill>
                  <a:srgbClr val="FF0000"/>
                </a:solidFill>
              </a:rPr>
              <a:t>字符串，并返回写入的字符数，且不会自动在字符串末尾添加‘</a:t>
            </a:r>
            <a:r>
              <a:rPr lang="en-US" altLang="zh-CN" sz="1800" dirty="0">
                <a:solidFill>
                  <a:srgbClr val="FF0000"/>
                </a:solidFill>
              </a:rPr>
              <a:t>\n’</a:t>
            </a:r>
            <a:r>
              <a:rPr lang="zh-CN" altLang="en-US" sz="1800" dirty="0">
                <a:solidFill>
                  <a:srgbClr val="FF0000"/>
                </a:solidFill>
              </a:rPr>
              <a:t>换行字符</a:t>
            </a:r>
            <a:r>
              <a:rPr lang="zh-CN" altLang="en-US" sz="1800" dirty="0"/>
              <a:t>。例如：</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graphicFrame>
        <p:nvGraphicFramePr>
          <p:cNvPr id="5" name="表格 5">
            <a:extLst>
              <a:ext uri="{FF2B5EF4-FFF2-40B4-BE49-F238E27FC236}">
                <a16:creationId xmlns:a16="http://schemas.microsoft.com/office/drawing/2014/main" id="{E6CDB800-41A4-4A02-B2E0-EB5CE892413B}"/>
              </a:ext>
            </a:extLst>
          </p:cNvPr>
          <p:cNvGraphicFramePr>
            <a:graphicFrameLocks noGrp="1"/>
          </p:cNvGraphicFramePr>
          <p:nvPr>
            <p:extLst>
              <p:ext uri="{D42A27DB-BD31-4B8C-83A1-F6EECF244321}">
                <p14:modId xmlns:p14="http://schemas.microsoft.com/office/powerpoint/2010/main" val="1343291123"/>
              </p:ext>
            </p:extLst>
          </p:nvPr>
        </p:nvGraphicFramePr>
        <p:xfrm>
          <a:off x="1261807" y="3263100"/>
          <a:ext cx="9668385" cy="518747"/>
        </p:xfrm>
        <a:graphic>
          <a:graphicData uri="http://schemas.openxmlformats.org/drawingml/2006/table">
            <a:tbl>
              <a:tblPr firstRow="1" bandRow="1">
                <a:tableStyleId>{5C22544A-7EE6-4342-B048-85BDC9FD1C3A}</a:tableStyleId>
              </a:tblPr>
              <a:tblGrid>
                <a:gridCol w="9668385">
                  <a:extLst>
                    <a:ext uri="{9D8B030D-6E8A-4147-A177-3AD203B41FA5}">
                      <a16:colId xmlns:a16="http://schemas.microsoft.com/office/drawing/2014/main" val="1478211251"/>
                    </a:ext>
                  </a:extLst>
                </a:gridCol>
              </a:tblGrid>
              <a:tr h="518747">
                <a:tc>
                  <a:txBody>
                    <a:bodyPr/>
                    <a:lstStyle/>
                    <a:p>
                      <a:r>
                        <a:rPr lang="en-US" altLang="zh-CN" sz="1600" b="1" kern="1200" dirty="0" err="1">
                          <a:solidFill>
                            <a:schemeClr val="lt1"/>
                          </a:solidFill>
                          <a:effectLst/>
                          <a:latin typeface="Consolas" panose="020B0609020204030204" pitchFamily="49" charset="0"/>
                          <a:ea typeface="+mn-ea"/>
                          <a:cs typeface="+mn-cs"/>
                        </a:rPr>
                        <a:t>f.write</a:t>
                      </a:r>
                      <a:r>
                        <a:rPr lang="en-US" altLang="zh-CN" sz="1600" b="1" kern="1200" dirty="0">
                          <a:solidFill>
                            <a:schemeClr val="lt1"/>
                          </a:solidFill>
                          <a:effectLst/>
                          <a:latin typeface="Consolas" panose="020B0609020204030204" pitchFamily="49" charset="0"/>
                          <a:ea typeface="+mn-ea"/>
                          <a:cs typeface="+mn-cs"/>
                        </a:rPr>
                        <a:t>(‘This is a test\n’)</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EB088A33-A224-45C0-B0F9-DE1CCB496792}"/>
              </a:ext>
            </a:extLst>
          </p:cNvPr>
          <p:cNvSpPr/>
          <p:nvPr/>
        </p:nvSpPr>
        <p:spPr>
          <a:xfrm>
            <a:off x="1261806" y="3809562"/>
            <a:ext cx="5849943" cy="390620"/>
          </a:xfrm>
          <a:prstGeom prst="rect">
            <a:avLst/>
          </a:prstGeom>
        </p:spPr>
        <p:txBody>
          <a:bodyPr wrap="square">
            <a:spAutoFit/>
          </a:bodyPr>
          <a:lstStyle/>
          <a:p>
            <a:pPr algn="just">
              <a:lnSpc>
                <a:spcPct val="115000"/>
              </a:lnSpc>
              <a:spcAft>
                <a:spcPts val="0"/>
              </a:spcAft>
            </a:pPr>
            <a:r>
              <a:rPr lang="en-US" altLang="zh-CN" kern="100" dirty="0">
                <a:latin typeface="Consolas" panose="020B0609020204030204" pitchFamily="49" charset="0"/>
                <a:ea typeface="宋体" panose="02010600030101010101" pitchFamily="2" charset="-122"/>
                <a:cs typeface="Times New Roman" panose="02020603050405020304" pitchFamily="18" charset="0"/>
              </a:rPr>
              <a:t>15</a:t>
            </a:r>
          </a:p>
        </p:txBody>
      </p:sp>
      <p:sp>
        <p:nvSpPr>
          <p:cNvPr id="7" name="Content Placeholder 13">
            <a:extLst>
              <a:ext uri="{FF2B5EF4-FFF2-40B4-BE49-F238E27FC236}">
                <a16:creationId xmlns:a16="http://schemas.microsoft.com/office/drawing/2014/main" id="{BC42F90F-25E7-462E-B940-B4A8A8F68941}"/>
              </a:ext>
            </a:extLst>
          </p:cNvPr>
          <p:cNvSpPr txBox="1">
            <a:spLocks/>
          </p:cNvSpPr>
          <p:nvPr/>
        </p:nvSpPr>
        <p:spPr>
          <a:xfrm>
            <a:off x="5191928" y="4668597"/>
            <a:ext cx="5849943" cy="761478"/>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457200" indent="-457200" algn="just">
              <a:lnSpc>
                <a:spcPct val="100000"/>
              </a:lnSpc>
              <a:buFont typeface="+mj-ea"/>
              <a:buAutoNum type="circleNumDbPlain" startAt="2"/>
            </a:pPr>
            <a:r>
              <a:rPr lang="en-US" altLang="zh-CN" sz="1800" dirty="0" err="1"/>
              <a:t>f.writelines</a:t>
            </a:r>
            <a:r>
              <a:rPr lang="en-US" altLang="zh-CN" sz="1800" dirty="0"/>
              <a:t>(sequence)</a:t>
            </a:r>
            <a:r>
              <a:rPr lang="zh-CN" altLang="en-US" sz="1800" dirty="0"/>
              <a:t>：</a:t>
            </a:r>
            <a:r>
              <a:rPr lang="zh-CN" altLang="en-US" sz="1800" dirty="0">
                <a:solidFill>
                  <a:srgbClr val="FF0000"/>
                </a:solidFill>
              </a:rPr>
              <a:t>向文件中写入</a:t>
            </a:r>
            <a:r>
              <a:rPr lang="en-US" altLang="zh-CN" sz="1800" dirty="0">
                <a:solidFill>
                  <a:srgbClr val="FF0000"/>
                </a:solidFill>
              </a:rPr>
              <a:t>sequence</a:t>
            </a:r>
            <a:r>
              <a:rPr lang="zh-CN" altLang="en-US" sz="1800" dirty="0">
                <a:solidFill>
                  <a:srgbClr val="FF0000"/>
                </a:solidFill>
              </a:rPr>
              <a:t>字符串列表，不会自动在字符串末尾添加‘</a:t>
            </a:r>
            <a:r>
              <a:rPr lang="en-US" altLang="zh-CN" sz="1800" dirty="0">
                <a:solidFill>
                  <a:srgbClr val="FF0000"/>
                </a:solidFill>
              </a:rPr>
              <a:t>\n’</a:t>
            </a:r>
            <a:r>
              <a:rPr lang="zh-CN" altLang="en-US" sz="1800" dirty="0">
                <a:solidFill>
                  <a:srgbClr val="FF0000"/>
                </a:solidFill>
              </a:rPr>
              <a:t>换行字符。</a:t>
            </a:r>
          </a:p>
        </p:txBody>
      </p:sp>
      <p:grpSp>
        <p:nvGrpSpPr>
          <p:cNvPr id="12" name="组合 11">
            <a:extLst>
              <a:ext uri="{FF2B5EF4-FFF2-40B4-BE49-F238E27FC236}">
                <a16:creationId xmlns:a16="http://schemas.microsoft.com/office/drawing/2014/main" id="{5FE6F79F-473E-48A0-AFF2-8570B894E7C2}"/>
              </a:ext>
            </a:extLst>
          </p:cNvPr>
          <p:cNvGrpSpPr/>
          <p:nvPr/>
        </p:nvGrpSpPr>
        <p:grpSpPr>
          <a:xfrm>
            <a:off x="903991" y="4515664"/>
            <a:ext cx="3759449" cy="2122057"/>
            <a:chOff x="7556303" y="3060441"/>
            <a:chExt cx="4144285" cy="2351314"/>
          </a:xfrm>
        </p:grpSpPr>
        <p:sp>
          <p:nvSpPr>
            <p:cNvPr id="13" name="对话气泡: 椭圆形 12">
              <a:extLst>
                <a:ext uri="{FF2B5EF4-FFF2-40B4-BE49-F238E27FC236}">
                  <a16:creationId xmlns:a16="http://schemas.microsoft.com/office/drawing/2014/main" id="{80BA6E0D-AA58-4558-903A-B25F03466C75}"/>
                </a:ext>
              </a:extLst>
            </p:cNvPr>
            <p:cNvSpPr/>
            <p:nvPr/>
          </p:nvSpPr>
          <p:spPr>
            <a:xfrm>
              <a:off x="7556303" y="3060441"/>
              <a:ext cx="4144285" cy="2351314"/>
            </a:xfrm>
            <a:prstGeom prst="wedgeEllipseCallout">
              <a:avLst>
                <a:gd name="adj1" fmla="val -32667"/>
                <a:gd name="adj2" fmla="val -62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文本框 13">
              <a:extLst>
                <a:ext uri="{FF2B5EF4-FFF2-40B4-BE49-F238E27FC236}">
                  <a16:creationId xmlns:a16="http://schemas.microsoft.com/office/drawing/2014/main" id="{EBAE852F-D021-47DF-8F93-D60B29873027}"/>
                </a:ext>
              </a:extLst>
            </p:cNvPr>
            <p:cNvSpPr txBox="1"/>
            <p:nvPr/>
          </p:nvSpPr>
          <p:spPr>
            <a:xfrm>
              <a:off x="7827637" y="3719129"/>
              <a:ext cx="3601616" cy="1059841"/>
            </a:xfrm>
            <a:prstGeom prst="rect">
              <a:avLst/>
            </a:prstGeom>
            <a:noFill/>
          </p:spPr>
          <p:txBody>
            <a:bodyPr wrap="square" rtlCol="0">
              <a:spAutoFit/>
            </a:bodyPr>
            <a:lstStyle/>
            <a:p>
              <a:r>
                <a:rPr lang="zh-CN" altLang="en-US" dirty="0"/>
                <a:t>当用户向文件中写入‘</a:t>
              </a:r>
              <a:r>
                <a:rPr lang="en-US" altLang="zh-CN" dirty="0"/>
                <a:t>This is a test\n’</a:t>
              </a:r>
              <a:r>
                <a:rPr lang="zh-CN" altLang="en-US" dirty="0"/>
                <a:t>时，程序运行成功后将</a:t>
              </a:r>
              <a:r>
                <a:rPr lang="zh-CN" altLang="en-US" dirty="0">
                  <a:solidFill>
                    <a:srgbClr val="FF0000"/>
                  </a:solidFill>
                </a:rPr>
                <a:t>返回字符串的长度</a:t>
              </a:r>
              <a:r>
                <a:rPr lang="en-US" altLang="zh-CN" dirty="0">
                  <a:solidFill>
                    <a:srgbClr val="FF0000"/>
                  </a:solidFill>
                </a:rPr>
                <a:t>15</a:t>
              </a:r>
              <a:r>
                <a:rPr lang="zh-CN" altLang="en-US" dirty="0"/>
                <a:t>。</a:t>
              </a:r>
            </a:p>
          </p:txBody>
        </p:sp>
      </p:grpSp>
    </p:spTree>
    <p:extLst>
      <p:ext uri="{BB962C8B-B14F-4D97-AF65-F5344CB8AC3E}">
        <p14:creationId xmlns:p14="http://schemas.microsoft.com/office/powerpoint/2010/main" val="187621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3.</a:t>
            </a:r>
            <a:r>
              <a:rPr lang="zh-CN" altLang="en-US" sz="2200" dirty="0"/>
              <a:t>使用指针随机读写</a:t>
            </a:r>
          </a:p>
          <a:p>
            <a:pPr marL="0" indent="0">
              <a:lnSpc>
                <a:spcPct val="100000"/>
              </a:lnSpc>
              <a:buNone/>
            </a:pPr>
            <a:endParaRPr lang="zh-CN" altLang="en-US" sz="2400" b="1" dirty="0">
              <a:latin typeface="宋体" panose="02010600030101010101" pitchFamily="2" charset="-122"/>
              <a:ea typeface="宋体" panose="02010600030101010101" pitchFamily="2" charset="-122"/>
              <a:cs typeface="+mj-cs"/>
            </a:endParaRP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1951117"/>
            <a:ext cx="9982200" cy="3982323"/>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在对文件进行读写操作时，文件对象的位置指针指向当前读写的位置，顺序读写一个字符后，该位置指针自动移动指向下一个字符。除顺序读写外，</a:t>
            </a:r>
            <a:r>
              <a:rPr lang="en-US" altLang="zh-CN" sz="1800" dirty="0">
                <a:solidFill>
                  <a:srgbClr val="FF0000"/>
                </a:solidFill>
              </a:rPr>
              <a:t>Python</a:t>
            </a:r>
            <a:r>
              <a:rPr lang="zh-CN" altLang="en-US" sz="1800" dirty="0">
                <a:solidFill>
                  <a:srgbClr val="FF0000"/>
                </a:solidFill>
              </a:rPr>
              <a:t>提供了</a:t>
            </a:r>
            <a:r>
              <a:rPr lang="en-US" altLang="zh-CN" sz="1800" dirty="0">
                <a:solidFill>
                  <a:srgbClr val="FF0000"/>
                </a:solidFill>
              </a:rPr>
              <a:t>seek</a:t>
            </a:r>
            <a:r>
              <a:rPr lang="zh-CN" altLang="en-US" sz="1800" dirty="0">
                <a:solidFill>
                  <a:srgbClr val="FF0000"/>
                </a:solidFill>
              </a:rPr>
              <a:t>函数改变位置指针的指向</a:t>
            </a:r>
            <a:r>
              <a:rPr lang="zh-CN" altLang="en-US" sz="1800" dirty="0"/>
              <a:t>，从而实现对文件的随机读写。另外，</a:t>
            </a:r>
            <a:r>
              <a:rPr lang="zh-CN" altLang="en-US" sz="1800" dirty="0">
                <a:solidFill>
                  <a:srgbClr val="FF0000"/>
                </a:solidFill>
              </a:rPr>
              <a:t>通过</a:t>
            </a:r>
            <a:r>
              <a:rPr lang="en-US" altLang="zh-CN" sz="1800" dirty="0">
                <a:solidFill>
                  <a:srgbClr val="FF0000"/>
                </a:solidFill>
              </a:rPr>
              <a:t>tell</a:t>
            </a:r>
            <a:r>
              <a:rPr lang="zh-CN" altLang="en-US" sz="1800" dirty="0">
                <a:solidFill>
                  <a:srgbClr val="FF0000"/>
                </a:solidFill>
              </a:rPr>
              <a:t>函数可以得知位置指针的当前位置</a:t>
            </a:r>
            <a:r>
              <a:rPr lang="zh-CN" altLang="en-US" sz="1800" dirty="0"/>
              <a:t>。</a:t>
            </a:r>
          </a:p>
          <a:p>
            <a:pPr marL="0" indent="0" algn="just">
              <a:lnSpc>
                <a:spcPct val="150000"/>
              </a:lnSpc>
              <a:spcBef>
                <a:spcPts val="0"/>
              </a:spcBef>
              <a:buNone/>
            </a:pPr>
            <a:r>
              <a:rPr lang="en-US" altLang="zh-CN" sz="1800" dirty="0"/>
              <a:t>    seek</a:t>
            </a:r>
            <a:r>
              <a:rPr lang="zh-CN" altLang="en-US" sz="1800" dirty="0"/>
              <a:t>函数的调用形式为：</a:t>
            </a:r>
            <a:endParaRPr lang="en-US" altLang="zh-CN" sz="1800" dirty="0"/>
          </a:p>
          <a:p>
            <a:pPr marL="0" indent="0" algn="just">
              <a:lnSpc>
                <a:spcPct val="150000"/>
              </a:lnSpc>
              <a:spcBef>
                <a:spcPts val="0"/>
              </a:spcBef>
              <a:buNone/>
            </a:pPr>
            <a:r>
              <a:rPr lang="en-US" altLang="zh-CN" sz="1800" b="1" dirty="0">
                <a:solidFill>
                  <a:srgbClr val="FF0000"/>
                </a:solidFill>
              </a:rPr>
              <a:t>    </a:t>
            </a:r>
            <a:r>
              <a:rPr lang="en-US" altLang="zh-CN" sz="1800" b="1" dirty="0" err="1">
                <a:solidFill>
                  <a:srgbClr val="FF0000"/>
                </a:solidFill>
              </a:rPr>
              <a:t>f.seek</a:t>
            </a:r>
            <a:r>
              <a:rPr lang="en-US" altLang="zh-CN" sz="1800" b="1" dirty="0">
                <a:solidFill>
                  <a:srgbClr val="FF0000"/>
                </a:solidFill>
              </a:rPr>
              <a:t>(</a:t>
            </a:r>
            <a:r>
              <a:rPr lang="en-US" altLang="zh-CN" sz="1800" b="1" dirty="0" err="1">
                <a:solidFill>
                  <a:srgbClr val="FF0000"/>
                </a:solidFill>
              </a:rPr>
              <a:t>offset,startpoint</a:t>
            </a:r>
            <a:r>
              <a:rPr lang="en-US" altLang="zh-CN" sz="1800" b="1" dirty="0">
                <a:solidFill>
                  <a:srgbClr val="FF0000"/>
                </a:solidFill>
              </a:rPr>
              <a:t>=0)</a:t>
            </a:r>
          </a:p>
          <a:p>
            <a:pPr marL="0" indent="0" algn="just">
              <a:lnSpc>
                <a:spcPct val="150000"/>
              </a:lnSpc>
              <a:spcBef>
                <a:spcPts val="0"/>
              </a:spcBef>
              <a:buNone/>
            </a:pPr>
            <a:r>
              <a:rPr lang="zh-CN" altLang="en-US" sz="1800" dirty="0"/>
              <a:t>    通过向参考点</a:t>
            </a:r>
            <a:r>
              <a:rPr lang="en-US" altLang="zh-CN" sz="1800" dirty="0" err="1"/>
              <a:t>startpoint</a:t>
            </a:r>
            <a:r>
              <a:rPr lang="zh-CN" altLang="en-US" sz="1800" dirty="0"/>
              <a:t>添加偏移量</a:t>
            </a:r>
            <a:r>
              <a:rPr lang="en-US" altLang="zh-CN" sz="1800" dirty="0"/>
              <a:t>offset</a:t>
            </a:r>
            <a:r>
              <a:rPr lang="zh-CN" altLang="en-US" sz="1800" dirty="0"/>
              <a:t>来计算位置。其中，</a:t>
            </a:r>
            <a:r>
              <a:rPr lang="en-US" altLang="zh-CN" sz="1800" dirty="0" err="1"/>
              <a:t>startpoint</a:t>
            </a:r>
            <a:r>
              <a:rPr lang="zh-CN" altLang="en-US" sz="1800" dirty="0"/>
              <a:t>参数在</a:t>
            </a:r>
            <a:r>
              <a:rPr lang="en-US" altLang="zh-CN" sz="1800" dirty="0"/>
              <a:t>0,1,2</a:t>
            </a:r>
            <a:r>
              <a:rPr lang="zh-CN" altLang="en-US" sz="1800" dirty="0"/>
              <a:t>中取值，</a:t>
            </a:r>
            <a:r>
              <a:rPr lang="en-US" altLang="zh-CN" sz="1800" dirty="0"/>
              <a:t>0</a:t>
            </a:r>
            <a:r>
              <a:rPr lang="zh-CN" altLang="en-US" sz="1800" dirty="0"/>
              <a:t>表示文件开始，</a:t>
            </a:r>
            <a:r>
              <a:rPr lang="en-US" altLang="zh-CN" sz="1800" dirty="0"/>
              <a:t>1</a:t>
            </a:r>
            <a:r>
              <a:rPr lang="zh-CN" altLang="en-US" sz="1800" dirty="0"/>
              <a:t>表示当前位置，</a:t>
            </a:r>
            <a:r>
              <a:rPr lang="en-US" altLang="zh-CN" sz="1800" dirty="0"/>
              <a:t>2</a:t>
            </a:r>
            <a:r>
              <a:rPr lang="zh-CN" altLang="en-US" sz="1800" dirty="0"/>
              <a:t>表示文件末尾。</a:t>
            </a:r>
            <a:endParaRPr lang="en-US" altLang="zh-CN" sz="1800" dirty="0"/>
          </a:p>
          <a:p>
            <a:pPr lvl="1" algn="just">
              <a:lnSpc>
                <a:spcPct val="150000"/>
              </a:lnSpc>
              <a:spcBef>
                <a:spcPts val="0"/>
              </a:spcBef>
            </a:pPr>
            <a:r>
              <a:rPr lang="en-US" altLang="zh-CN" dirty="0" err="1"/>
              <a:t>startpoint</a:t>
            </a:r>
            <a:r>
              <a:rPr lang="zh-CN" altLang="en-US" dirty="0"/>
              <a:t>参数可缺省，默认值为</a:t>
            </a:r>
            <a:r>
              <a:rPr lang="en-US" altLang="zh-CN" dirty="0"/>
              <a:t>0</a:t>
            </a:r>
            <a:r>
              <a:rPr lang="zh-CN" altLang="en-US" dirty="0"/>
              <a:t>，即从文件开始进行读写。</a:t>
            </a:r>
            <a:endParaRPr lang="en-US" altLang="zh-CN" dirty="0"/>
          </a:p>
          <a:p>
            <a:pPr lvl="1" algn="just">
              <a:lnSpc>
                <a:spcPct val="150000"/>
              </a:lnSpc>
              <a:spcBef>
                <a:spcPts val="0"/>
              </a:spcBef>
            </a:pPr>
            <a:r>
              <a:rPr lang="en-US" altLang="zh-CN" dirty="0"/>
              <a:t>offset</a:t>
            </a:r>
            <a:r>
              <a:rPr lang="zh-CN" altLang="en-US" dirty="0"/>
              <a:t>偏移量指以</a:t>
            </a:r>
            <a:r>
              <a:rPr lang="en-US" altLang="zh-CN" dirty="0" err="1"/>
              <a:t>startpoint</a:t>
            </a:r>
            <a:r>
              <a:rPr lang="zh-CN" altLang="en-US" dirty="0"/>
              <a:t>为基点，往后移动的字节数。</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Tree>
    <p:extLst>
      <p:ext uri="{BB962C8B-B14F-4D97-AF65-F5344CB8AC3E}">
        <p14:creationId xmlns:p14="http://schemas.microsoft.com/office/powerpoint/2010/main" val="279297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3.</a:t>
            </a:r>
            <a:r>
              <a:rPr lang="zh-CN" altLang="en-US" sz="2200" dirty="0"/>
              <a:t>使用指针随机读写</a:t>
            </a:r>
          </a:p>
          <a:p>
            <a:pPr marL="0" indent="0">
              <a:lnSpc>
                <a:spcPct val="100000"/>
              </a:lnSpc>
              <a:buNone/>
            </a:pPr>
            <a:endParaRPr lang="zh-CN" altLang="en-US" sz="2400" b="1" dirty="0">
              <a:latin typeface="宋体" panose="02010600030101010101" pitchFamily="2" charset="-122"/>
              <a:ea typeface="宋体" panose="02010600030101010101" pitchFamily="2" charset="-122"/>
              <a:cs typeface="+mj-cs"/>
            </a:endParaRP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281009"/>
            <a:ext cx="9982200" cy="974963"/>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a:t>    seek</a:t>
            </a:r>
            <a:r>
              <a:rPr lang="zh-CN" altLang="en-US" sz="1800" dirty="0"/>
              <a:t>函数返回值为移动后位置指针的位置，用相对于文件开头的偏移量（单位是字节）来表示。示例如下：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graphicFrame>
        <p:nvGraphicFramePr>
          <p:cNvPr id="8" name="表格 5">
            <a:extLst>
              <a:ext uri="{FF2B5EF4-FFF2-40B4-BE49-F238E27FC236}">
                <a16:creationId xmlns:a16="http://schemas.microsoft.com/office/drawing/2014/main" id="{6C3E17D3-54AD-4D33-AD2C-B47929794842}"/>
              </a:ext>
            </a:extLst>
          </p:cNvPr>
          <p:cNvGraphicFramePr>
            <a:graphicFrameLocks noGrp="1"/>
          </p:cNvGraphicFramePr>
          <p:nvPr>
            <p:extLst>
              <p:ext uri="{D42A27DB-BD31-4B8C-83A1-F6EECF244321}">
                <p14:modId xmlns:p14="http://schemas.microsoft.com/office/powerpoint/2010/main" val="1793013097"/>
              </p:ext>
            </p:extLst>
          </p:nvPr>
        </p:nvGraphicFramePr>
        <p:xfrm>
          <a:off x="1104141" y="3433809"/>
          <a:ext cx="9668385" cy="822960"/>
        </p:xfrm>
        <a:graphic>
          <a:graphicData uri="http://schemas.openxmlformats.org/drawingml/2006/table">
            <a:tbl>
              <a:tblPr firstRow="1" bandRow="1">
                <a:tableStyleId>{5C22544A-7EE6-4342-B048-85BDC9FD1C3A}</a:tableStyleId>
              </a:tblPr>
              <a:tblGrid>
                <a:gridCol w="9668385">
                  <a:extLst>
                    <a:ext uri="{9D8B030D-6E8A-4147-A177-3AD203B41FA5}">
                      <a16:colId xmlns:a16="http://schemas.microsoft.com/office/drawing/2014/main" val="1478211251"/>
                    </a:ext>
                  </a:extLst>
                </a:gridCol>
              </a:tblGrid>
              <a:tr h="615663">
                <a:tc>
                  <a:txBody>
                    <a:bodyPr/>
                    <a:lstStyle/>
                    <a:p>
                      <a:r>
                        <a:rPr lang="en-US" altLang="zh-CN" sz="1600" b="1" kern="1200" dirty="0">
                          <a:solidFill>
                            <a:schemeClr val="lt1"/>
                          </a:solidFill>
                          <a:effectLst/>
                          <a:latin typeface="Consolas" panose="020B0609020204030204" pitchFamily="49" charset="0"/>
                          <a:ea typeface="+mn-ea"/>
                          <a:cs typeface="+mn-cs"/>
                        </a:rPr>
                        <a:t>f = open(‘</a:t>
                      </a:r>
                      <a:r>
                        <a:rPr lang="en-US" altLang="zh-CN" sz="1600" b="1" kern="1200" dirty="0" err="1">
                          <a:solidFill>
                            <a:schemeClr val="lt1"/>
                          </a:solidFill>
                          <a:effectLst/>
                          <a:latin typeface="Consolas" panose="020B0609020204030204" pitchFamily="49" charset="0"/>
                          <a:ea typeface="+mn-ea"/>
                          <a:cs typeface="+mn-cs"/>
                        </a:rPr>
                        <a:t>workfile</a:t>
                      </a:r>
                      <a:r>
                        <a:rPr lang="en-US" altLang="zh-CN"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rb</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二进制读写模式打开文件</a:t>
                      </a:r>
                    </a:p>
                    <a:p>
                      <a:r>
                        <a:rPr lang="en-US" altLang="zh-CN" sz="1600" b="1" kern="1200" dirty="0" err="1">
                          <a:solidFill>
                            <a:schemeClr val="lt1"/>
                          </a:solidFill>
                          <a:effectLst/>
                          <a:latin typeface="Consolas" panose="020B0609020204030204" pitchFamily="49" charset="0"/>
                          <a:ea typeface="+mn-ea"/>
                          <a:cs typeface="+mn-cs"/>
                        </a:rPr>
                        <a:t>f.write</a:t>
                      </a:r>
                      <a:r>
                        <a:rPr lang="en-US" altLang="zh-CN" sz="1600" b="1" kern="1200" dirty="0">
                          <a:solidFill>
                            <a:schemeClr val="lt1"/>
                          </a:solidFill>
                          <a:effectLst/>
                          <a:latin typeface="Consolas" panose="020B0609020204030204" pitchFamily="49" charset="0"/>
                          <a:ea typeface="+mn-ea"/>
                          <a:cs typeface="+mn-cs"/>
                        </a:rPr>
                        <a:t>(b’0123456789abcdef’)</a:t>
                      </a:r>
                    </a:p>
                    <a:p>
                      <a:r>
                        <a:rPr lang="en-US" altLang="zh-CN" sz="1600" b="1" kern="1200" dirty="0" err="1">
                          <a:solidFill>
                            <a:schemeClr val="lt1"/>
                          </a:solidFill>
                          <a:effectLst/>
                          <a:latin typeface="Consolas" panose="020B0609020204030204" pitchFamily="49" charset="0"/>
                          <a:ea typeface="+mn-ea"/>
                          <a:cs typeface="+mn-cs"/>
                        </a:rPr>
                        <a:t>f.seek</a:t>
                      </a:r>
                      <a:r>
                        <a:rPr lang="en-US" altLang="zh-CN" sz="1600" b="1" kern="1200" dirty="0">
                          <a:solidFill>
                            <a:schemeClr val="lt1"/>
                          </a:solidFill>
                          <a:effectLst/>
                          <a:latin typeface="Consolas" panose="020B0609020204030204" pitchFamily="49" charset="0"/>
                          <a:ea typeface="+mn-ea"/>
                          <a:cs typeface="+mn-cs"/>
                        </a:rPr>
                        <a:t>(5)</a:t>
                      </a: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B3B737A1-30CC-492B-BA81-030A45123E96}"/>
              </a:ext>
            </a:extLst>
          </p:cNvPr>
          <p:cNvSpPr/>
          <p:nvPr/>
        </p:nvSpPr>
        <p:spPr>
          <a:xfrm>
            <a:off x="1104141" y="4206958"/>
            <a:ext cx="5849943" cy="709168"/>
          </a:xfrm>
          <a:prstGeom prst="rect">
            <a:avLst/>
          </a:prstGeom>
        </p:spPr>
        <p:txBody>
          <a:bodyPr wrap="square">
            <a:spAutoFit/>
          </a:bodyPr>
          <a:lstStyle/>
          <a:p>
            <a:pPr algn="just">
              <a:lnSpc>
                <a:spcPct val="115000"/>
              </a:lnSpc>
              <a:spcAft>
                <a:spcPts val="0"/>
              </a:spcAft>
            </a:pPr>
            <a:r>
              <a:rPr lang="en-US" altLang="zh-CN" kern="100" dirty="0">
                <a:latin typeface="Consolas" panose="020B0609020204030204" pitchFamily="49" charset="0"/>
                <a:ea typeface="宋体" panose="02010600030101010101" pitchFamily="2" charset="-122"/>
                <a:cs typeface="Times New Roman" panose="02020603050405020304" pitchFamily="18" charset="0"/>
              </a:rPr>
              <a:t>16</a:t>
            </a:r>
          </a:p>
          <a:p>
            <a:pPr algn="just">
              <a:lnSpc>
                <a:spcPct val="115000"/>
              </a:lnSpc>
              <a:spcAft>
                <a:spcPts val="0"/>
              </a:spcAft>
            </a:pPr>
            <a:r>
              <a:rPr lang="en-US" altLang="zh-CN" kern="100" dirty="0">
                <a:latin typeface="Consolas" panose="020B0609020204030204" pitchFamily="49" charset="0"/>
                <a:ea typeface="宋体" panose="02010600030101010101" pitchFamily="2" charset="-122"/>
                <a:cs typeface="Times New Roman" panose="02020603050405020304" pitchFamily="18" charset="0"/>
              </a:rPr>
              <a:t>5</a:t>
            </a:r>
          </a:p>
        </p:txBody>
      </p:sp>
      <p:grpSp>
        <p:nvGrpSpPr>
          <p:cNvPr id="12" name="组合 11">
            <a:extLst>
              <a:ext uri="{FF2B5EF4-FFF2-40B4-BE49-F238E27FC236}">
                <a16:creationId xmlns:a16="http://schemas.microsoft.com/office/drawing/2014/main" id="{3D978BCB-DEE7-4247-A185-AF530D760C97}"/>
              </a:ext>
            </a:extLst>
          </p:cNvPr>
          <p:cNvGrpSpPr/>
          <p:nvPr/>
        </p:nvGrpSpPr>
        <p:grpSpPr>
          <a:xfrm>
            <a:off x="5719831" y="4256769"/>
            <a:ext cx="6289289" cy="1930672"/>
            <a:chOff x="7556303" y="3060441"/>
            <a:chExt cx="4715622" cy="2351314"/>
          </a:xfrm>
        </p:grpSpPr>
        <p:sp>
          <p:nvSpPr>
            <p:cNvPr id="13" name="对话气泡: 椭圆形 12">
              <a:extLst>
                <a:ext uri="{FF2B5EF4-FFF2-40B4-BE49-F238E27FC236}">
                  <a16:creationId xmlns:a16="http://schemas.microsoft.com/office/drawing/2014/main" id="{780EB00B-B297-4A5A-8248-63D6F6F6F39C}"/>
                </a:ext>
              </a:extLst>
            </p:cNvPr>
            <p:cNvSpPr/>
            <p:nvPr/>
          </p:nvSpPr>
          <p:spPr>
            <a:xfrm>
              <a:off x="7556303" y="3060441"/>
              <a:ext cx="4715622" cy="2351314"/>
            </a:xfrm>
            <a:prstGeom prst="wedgeEllipseCallout">
              <a:avLst>
                <a:gd name="adj1" fmla="val -32667"/>
                <a:gd name="adj2" fmla="val -62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文本框 13">
              <a:extLst>
                <a:ext uri="{FF2B5EF4-FFF2-40B4-BE49-F238E27FC236}">
                  <a16:creationId xmlns:a16="http://schemas.microsoft.com/office/drawing/2014/main" id="{AB69B40B-41CC-4F0D-8E2B-06A8D6DBD7E9}"/>
                </a:ext>
              </a:extLst>
            </p:cNvPr>
            <p:cNvSpPr txBox="1"/>
            <p:nvPr/>
          </p:nvSpPr>
          <p:spPr>
            <a:xfrm>
              <a:off x="7720133" y="3643540"/>
              <a:ext cx="4330875" cy="124530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zh-CN" altLang="zh-CN" sz="1400" dirty="0">
                  <a:solidFill>
                    <a:srgbClr val="FF0000"/>
                  </a:solidFill>
                </a:rPr>
                <a:t>首先使用</a:t>
              </a:r>
              <a:r>
                <a:rPr lang="en-US" altLang="zh-CN" sz="1400" dirty="0">
                  <a:solidFill>
                    <a:srgbClr val="FF0000"/>
                  </a:solidFill>
                </a:rPr>
                <a:t>write</a:t>
              </a:r>
              <a:r>
                <a:rPr lang="zh-CN" altLang="zh-CN" sz="1400" dirty="0">
                  <a:solidFill>
                    <a:srgbClr val="FF0000"/>
                  </a:solidFill>
                </a:rPr>
                <a:t>将字符串写入文件</a:t>
              </a:r>
              <a:r>
                <a:rPr lang="zh-CN" altLang="zh-CN" sz="1400" dirty="0"/>
                <a:t>当中，运行结果返回字符串的总长度。</a:t>
              </a:r>
            </a:p>
            <a:p>
              <a:pPr marL="171450" indent="-171450" algn="just">
                <a:lnSpc>
                  <a:spcPct val="150000"/>
                </a:lnSpc>
                <a:buFont typeface="Arial" panose="020B0604020202020204" pitchFamily="34" charset="0"/>
                <a:buChar char="•"/>
              </a:pPr>
              <a:r>
                <a:rPr lang="zh-CN" altLang="en-US" sz="1400" dirty="0"/>
                <a:t>上面的代码中</a:t>
              </a:r>
              <a:r>
                <a:rPr lang="en-US" altLang="zh-CN" sz="1400" dirty="0" err="1"/>
                <a:t>startpoint</a:t>
              </a:r>
              <a:r>
                <a:rPr lang="zh-CN" altLang="en-US" sz="1400" dirty="0"/>
                <a:t>值缺省，默认为</a:t>
              </a:r>
              <a:r>
                <a:rPr lang="en-US" altLang="zh-CN" sz="1400" dirty="0"/>
                <a:t>0</a:t>
              </a:r>
              <a:r>
                <a:rPr lang="zh-CN" altLang="en-US" sz="1400" dirty="0"/>
                <a:t>，表示从文件开头位置开始，</a:t>
              </a:r>
              <a:r>
                <a:rPr lang="zh-CN" altLang="en-US" sz="1400" dirty="0">
                  <a:solidFill>
                    <a:srgbClr val="FF0000"/>
                  </a:solidFill>
                </a:rPr>
                <a:t>偏移量为</a:t>
              </a:r>
              <a:r>
                <a:rPr lang="en-US" altLang="zh-CN" sz="1400" dirty="0">
                  <a:solidFill>
                    <a:srgbClr val="FF0000"/>
                  </a:solidFill>
                </a:rPr>
                <a:t>5</a:t>
              </a:r>
              <a:r>
                <a:rPr lang="zh-CN" altLang="en-US" sz="1400" dirty="0">
                  <a:solidFill>
                    <a:srgbClr val="FF0000"/>
                  </a:solidFill>
                </a:rPr>
                <a:t>，因此索引为</a:t>
              </a:r>
              <a:r>
                <a:rPr lang="en-US" altLang="zh-CN" sz="1400" dirty="0">
                  <a:solidFill>
                    <a:srgbClr val="FF0000"/>
                  </a:solidFill>
                </a:rPr>
                <a:t>5</a:t>
              </a:r>
              <a:r>
                <a:rPr lang="zh-CN" altLang="en-US" sz="1400" dirty="0">
                  <a:solidFill>
                    <a:srgbClr val="FF0000"/>
                  </a:solidFill>
                </a:rPr>
                <a:t>的运行结果为指针指向第</a:t>
              </a:r>
              <a:r>
                <a:rPr lang="en-US" altLang="zh-CN" sz="1400" dirty="0">
                  <a:solidFill>
                    <a:srgbClr val="FF0000"/>
                  </a:solidFill>
                </a:rPr>
                <a:t>5</a:t>
              </a:r>
              <a:r>
                <a:rPr lang="zh-CN" altLang="en-US" sz="1400" dirty="0">
                  <a:solidFill>
                    <a:srgbClr val="FF0000"/>
                  </a:solidFill>
                </a:rPr>
                <a:t>个位置</a:t>
              </a:r>
              <a:r>
                <a:rPr lang="zh-CN" altLang="en-US" sz="1400" dirty="0"/>
                <a:t>。</a:t>
              </a:r>
            </a:p>
          </p:txBody>
        </p:sp>
      </p:grpSp>
    </p:spTree>
    <p:extLst>
      <p:ext uri="{BB962C8B-B14F-4D97-AF65-F5344CB8AC3E}">
        <p14:creationId xmlns:p14="http://schemas.microsoft.com/office/powerpoint/2010/main" val="209685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400" dirty="0"/>
              <a:t>3.</a:t>
            </a:r>
            <a:r>
              <a:rPr lang="zh-CN" altLang="en-US" sz="2400" dirty="0"/>
              <a:t>使用指针随机读写</a:t>
            </a:r>
          </a:p>
          <a:p>
            <a:pPr marL="0" indent="0">
              <a:lnSpc>
                <a:spcPct val="100000"/>
              </a:lnSpc>
              <a:buNone/>
            </a:pPr>
            <a:endParaRPr lang="zh-CN" altLang="en-US" sz="2400" b="1" dirty="0">
              <a:latin typeface="宋体" panose="02010600030101010101" pitchFamily="2" charset="-122"/>
              <a:ea typeface="宋体" panose="02010600030101010101" pitchFamily="2" charset="-122"/>
              <a:cs typeface="+mj-cs"/>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graphicFrame>
        <p:nvGraphicFramePr>
          <p:cNvPr id="8" name="表格 5">
            <a:extLst>
              <a:ext uri="{FF2B5EF4-FFF2-40B4-BE49-F238E27FC236}">
                <a16:creationId xmlns:a16="http://schemas.microsoft.com/office/drawing/2014/main" id="{6C3E17D3-54AD-4D33-AD2C-B47929794842}"/>
              </a:ext>
            </a:extLst>
          </p:cNvPr>
          <p:cNvGraphicFramePr>
            <a:graphicFrameLocks noGrp="1"/>
          </p:cNvGraphicFramePr>
          <p:nvPr>
            <p:extLst>
              <p:ext uri="{D42A27DB-BD31-4B8C-83A1-F6EECF244321}">
                <p14:modId xmlns:p14="http://schemas.microsoft.com/office/powerpoint/2010/main" val="382680502"/>
              </p:ext>
            </p:extLst>
          </p:nvPr>
        </p:nvGraphicFramePr>
        <p:xfrm>
          <a:off x="1091599" y="3114115"/>
          <a:ext cx="2761246" cy="518747"/>
        </p:xfrm>
        <a:graphic>
          <a:graphicData uri="http://schemas.openxmlformats.org/drawingml/2006/table">
            <a:tbl>
              <a:tblPr firstRow="1" bandRow="1">
                <a:tableStyleId>{5C22544A-7EE6-4342-B048-85BDC9FD1C3A}</a:tableStyleId>
              </a:tblPr>
              <a:tblGrid>
                <a:gridCol w="2761246">
                  <a:extLst>
                    <a:ext uri="{9D8B030D-6E8A-4147-A177-3AD203B41FA5}">
                      <a16:colId xmlns:a16="http://schemas.microsoft.com/office/drawing/2014/main" val="1478211251"/>
                    </a:ext>
                  </a:extLst>
                </a:gridCol>
              </a:tblGrid>
              <a:tr h="518747">
                <a:tc>
                  <a:txBody>
                    <a:bodyPr/>
                    <a:lstStyle/>
                    <a:p>
                      <a:r>
                        <a:rPr lang="en-US" altLang="zh-CN" sz="1600" b="1" kern="1200" dirty="0" err="1">
                          <a:solidFill>
                            <a:schemeClr val="lt1"/>
                          </a:solidFill>
                          <a:effectLst/>
                          <a:latin typeface="Consolas" panose="020B0609020204030204" pitchFamily="49" charset="0"/>
                          <a:ea typeface="+mn-ea"/>
                          <a:cs typeface="+mn-cs"/>
                        </a:rPr>
                        <a:t>f.read</a:t>
                      </a:r>
                      <a:r>
                        <a:rPr lang="en-US" altLang="zh-CN" sz="1600" b="1" kern="1200" dirty="0">
                          <a:solidFill>
                            <a:schemeClr val="lt1"/>
                          </a:solidFill>
                          <a:effectLst/>
                          <a:latin typeface="Consolas" panose="020B0609020204030204" pitchFamily="49" charset="0"/>
                          <a:ea typeface="+mn-ea"/>
                          <a:cs typeface="+mn-cs"/>
                        </a:rPr>
                        <a:t>(1)</a:t>
                      </a:r>
                    </a:p>
                  </a:txBody>
                  <a:tcPr/>
                </a:tc>
                <a:extLst>
                  <a:ext uri="{0D108BD9-81ED-4DB2-BD59-A6C34878D82A}">
                    <a16:rowId xmlns:a16="http://schemas.microsoft.com/office/drawing/2014/main" val="3026568749"/>
                  </a:ext>
                </a:extLst>
              </a:tr>
            </a:tbl>
          </a:graphicData>
        </a:graphic>
      </p:graphicFrame>
      <p:sp>
        <p:nvSpPr>
          <p:cNvPr id="10" name="矩形 9">
            <a:extLst>
              <a:ext uri="{FF2B5EF4-FFF2-40B4-BE49-F238E27FC236}">
                <a16:creationId xmlns:a16="http://schemas.microsoft.com/office/drawing/2014/main" id="{B3B737A1-30CC-492B-BA81-030A45123E96}"/>
              </a:ext>
            </a:extLst>
          </p:cNvPr>
          <p:cNvSpPr/>
          <p:nvPr/>
        </p:nvSpPr>
        <p:spPr>
          <a:xfrm>
            <a:off x="1070541" y="3751901"/>
            <a:ext cx="1786960" cy="357470"/>
          </a:xfrm>
          <a:prstGeom prst="rect">
            <a:avLst/>
          </a:prstGeom>
        </p:spPr>
        <p:txBody>
          <a:bodyPr wrap="square">
            <a:spAutoFit/>
          </a:bodyPr>
          <a:lstStyle/>
          <a:p>
            <a:pPr algn="just">
              <a:lnSpc>
                <a:spcPct val="115000"/>
              </a:lnSpc>
              <a:spcAft>
                <a:spcPts val="0"/>
              </a:spcAft>
            </a:pPr>
            <a:r>
              <a:rPr lang="en-US" altLang="zh-CN" sz="1600" kern="100" dirty="0">
                <a:latin typeface="Consolas" panose="020B0609020204030204" pitchFamily="49" charset="0"/>
                <a:ea typeface="宋体" panose="02010600030101010101" pitchFamily="2" charset="-122"/>
                <a:cs typeface="Times New Roman" panose="02020603050405020304" pitchFamily="18" charset="0"/>
              </a:rPr>
              <a:t>b’5’</a:t>
            </a:r>
          </a:p>
        </p:txBody>
      </p:sp>
      <p:graphicFrame>
        <p:nvGraphicFramePr>
          <p:cNvPr id="12" name="表格 5">
            <a:extLst>
              <a:ext uri="{FF2B5EF4-FFF2-40B4-BE49-F238E27FC236}">
                <a16:creationId xmlns:a16="http://schemas.microsoft.com/office/drawing/2014/main" id="{8D48B116-047A-4A6C-92B4-C4409A6B63F1}"/>
              </a:ext>
            </a:extLst>
          </p:cNvPr>
          <p:cNvGraphicFramePr>
            <a:graphicFrameLocks noGrp="1"/>
          </p:cNvGraphicFramePr>
          <p:nvPr>
            <p:extLst>
              <p:ext uri="{D42A27DB-BD31-4B8C-83A1-F6EECF244321}">
                <p14:modId xmlns:p14="http://schemas.microsoft.com/office/powerpoint/2010/main" val="4112484651"/>
              </p:ext>
            </p:extLst>
          </p:nvPr>
        </p:nvGraphicFramePr>
        <p:xfrm>
          <a:off x="4078660" y="3117056"/>
          <a:ext cx="3612173" cy="579120"/>
        </p:xfrm>
        <a:graphic>
          <a:graphicData uri="http://schemas.openxmlformats.org/drawingml/2006/table">
            <a:tbl>
              <a:tblPr firstRow="1" bandRow="1">
                <a:tableStyleId>{5C22544A-7EE6-4342-B048-85BDC9FD1C3A}</a:tableStyleId>
              </a:tblPr>
              <a:tblGrid>
                <a:gridCol w="3612173">
                  <a:extLst>
                    <a:ext uri="{9D8B030D-6E8A-4147-A177-3AD203B41FA5}">
                      <a16:colId xmlns:a16="http://schemas.microsoft.com/office/drawing/2014/main" val="1478211251"/>
                    </a:ext>
                  </a:extLst>
                </a:gridCol>
              </a:tblGrid>
              <a:tr h="518747">
                <a:tc>
                  <a:txBody>
                    <a:bodyPr/>
                    <a:lstStyle/>
                    <a:p>
                      <a:r>
                        <a:rPr lang="en-US" altLang="zh-CN" sz="1600" b="1" kern="1200" dirty="0" err="1">
                          <a:solidFill>
                            <a:schemeClr val="lt1"/>
                          </a:solidFill>
                          <a:effectLst/>
                          <a:latin typeface="Consolas" panose="020B0609020204030204" pitchFamily="49" charset="0"/>
                          <a:ea typeface="+mn-ea"/>
                          <a:cs typeface="+mn-cs"/>
                        </a:rPr>
                        <a:t>f.seek</a:t>
                      </a:r>
                      <a:r>
                        <a:rPr lang="en-US" altLang="zh-CN" sz="1600" b="1" kern="1200" dirty="0">
                          <a:solidFill>
                            <a:schemeClr val="lt1"/>
                          </a:solidFill>
                          <a:effectLst/>
                          <a:latin typeface="Consolas" panose="020B0609020204030204" pitchFamily="49" charset="0"/>
                          <a:ea typeface="+mn-ea"/>
                          <a:cs typeface="+mn-cs"/>
                        </a:rPr>
                        <a:t>(-3,2)   </a:t>
                      </a:r>
                    </a:p>
                    <a:p>
                      <a:r>
                        <a:rPr lang="en-US" altLang="zh-CN" sz="1600" b="1" kern="1200" dirty="0">
                          <a:solidFill>
                            <a:schemeClr val="lt1"/>
                          </a:solidFill>
                          <a:effectLst/>
                          <a:latin typeface="Consolas" panose="020B0609020204030204" pitchFamily="49" charset="0"/>
                          <a:ea typeface="+mn-ea"/>
                          <a:cs typeface="+mn-cs"/>
                        </a:rPr>
                        <a:t>#</a:t>
                      </a:r>
                      <a:r>
                        <a:rPr lang="zh-CN" altLang="en-US" sz="1600" b="1" kern="1200" dirty="0">
                          <a:solidFill>
                            <a:schemeClr val="lt1"/>
                          </a:solidFill>
                          <a:effectLst/>
                          <a:latin typeface="Consolas" panose="020B0609020204030204" pitchFamily="49" charset="0"/>
                          <a:ea typeface="+mn-ea"/>
                          <a:cs typeface="+mn-cs"/>
                        </a:rPr>
                        <a:t>位置指针指向文件末尾的前</a:t>
                      </a:r>
                      <a:r>
                        <a:rPr lang="en-US" altLang="zh-CN" sz="1600" b="1" kern="1200" dirty="0">
                          <a:solidFill>
                            <a:schemeClr val="lt1"/>
                          </a:solidFill>
                          <a:effectLst/>
                          <a:latin typeface="Consolas" panose="020B0609020204030204" pitchFamily="49" charset="0"/>
                          <a:ea typeface="+mn-ea"/>
                          <a:cs typeface="+mn-cs"/>
                        </a:rPr>
                        <a:t>3</a:t>
                      </a:r>
                      <a:r>
                        <a:rPr lang="zh-CN" altLang="en-US" sz="1600" b="1" kern="1200" dirty="0">
                          <a:solidFill>
                            <a:schemeClr val="lt1"/>
                          </a:solidFill>
                          <a:effectLst/>
                          <a:latin typeface="Consolas" panose="020B0609020204030204" pitchFamily="49" charset="0"/>
                          <a:ea typeface="+mn-ea"/>
                          <a:cs typeface="+mn-cs"/>
                        </a:rPr>
                        <a:t>个位置</a:t>
                      </a:r>
                      <a:endParaRPr lang="en-US" altLang="zh-CN" sz="1600" b="1" kern="1200" dirty="0">
                        <a:solidFill>
                          <a:schemeClr val="lt1"/>
                        </a:solidFill>
                        <a:effectLst/>
                        <a:latin typeface="Consolas" panose="020B0609020204030204" pitchFamily="49" charset="0"/>
                        <a:ea typeface="+mn-ea"/>
                        <a:cs typeface="+mn-cs"/>
                      </a:endParaRPr>
                    </a:p>
                  </a:txBody>
                  <a:tcPr/>
                </a:tc>
                <a:extLst>
                  <a:ext uri="{0D108BD9-81ED-4DB2-BD59-A6C34878D82A}">
                    <a16:rowId xmlns:a16="http://schemas.microsoft.com/office/drawing/2014/main" val="3026568749"/>
                  </a:ext>
                </a:extLst>
              </a:tr>
            </a:tbl>
          </a:graphicData>
        </a:graphic>
      </p:graphicFrame>
      <p:sp>
        <p:nvSpPr>
          <p:cNvPr id="13" name="矩形 12">
            <a:extLst>
              <a:ext uri="{FF2B5EF4-FFF2-40B4-BE49-F238E27FC236}">
                <a16:creationId xmlns:a16="http://schemas.microsoft.com/office/drawing/2014/main" id="{184E983D-61A8-4D35-A94E-C6AA74269D3E}"/>
              </a:ext>
            </a:extLst>
          </p:cNvPr>
          <p:cNvSpPr/>
          <p:nvPr/>
        </p:nvSpPr>
        <p:spPr>
          <a:xfrm>
            <a:off x="4078660" y="3828041"/>
            <a:ext cx="2193161" cy="357470"/>
          </a:xfrm>
          <a:prstGeom prst="rect">
            <a:avLst/>
          </a:prstGeom>
        </p:spPr>
        <p:txBody>
          <a:bodyPr wrap="square">
            <a:spAutoFit/>
          </a:bodyPr>
          <a:lstStyle/>
          <a:p>
            <a:pPr algn="just">
              <a:lnSpc>
                <a:spcPct val="115000"/>
              </a:lnSpc>
              <a:spcAft>
                <a:spcPts val="0"/>
              </a:spcAft>
            </a:pPr>
            <a:r>
              <a:rPr lang="en-US" altLang="zh-CN" sz="1600" kern="100" dirty="0">
                <a:latin typeface="Consolas" panose="020B0609020204030204" pitchFamily="49" charset="0"/>
                <a:ea typeface="宋体" panose="02010600030101010101" pitchFamily="2" charset="-122"/>
                <a:cs typeface="Times New Roman" panose="02020603050405020304" pitchFamily="18" charset="0"/>
              </a:rPr>
              <a:t>13</a:t>
            </a:r>
          </a:p>
        </p:txBody>
      </p:sp>
      <p:graphicFrame>
        <p:nvGraphicFramePr>
          <p:cNvPr id="15" name="表格 5">
            <a:extLst>
              <a:ext uri="{FF2B5EF4-FFF2-40B4-BE49-F238E27FC236}">
                <a16:creationId xmlns:a16="http://schemas.microsoft.com/office/drawing/2014/main" id="{31CB4FF0-D7B5-4E98-86CC-FAFFB7567507}"/>
              </a:ext>
            </a:extLst>
          </p:cNvPr>
          <p:cNvGraphicFramePr>
            <a:graphicFrameLocks noGrp="1"/>
          </p:cNvGraphicFramePr>
          <p:nvPr>
            <p:extLst>
              <p:ext uri="{D42A27DB-BD31-4B8C-83A1-F6EECF244321}">
                <p14:modId xmlns:p14="http://schemas.microsoft.com/office/powerpoint/2010/main" val="1489020366"/>
              </p:ext>
            </p:extLst>
          </p:nvPr>
        </p:nvGraphicFramePr>
        <p:xfrm>
          <a:off x="8325093" y="3114114"/>
          <a:ext cx="2796365" cy="518747"/>
        </p:xfrm>
        <a:graphic>
          <a:graphicData uri="http://schemas.openxmlformats.org/drawingml/2006/table">
            <a:tbl>
              <a:tblPr firstRow="1" bandRow="1">
                <a:tableStyleId>{5C22544A-7EE6-4342-B048-85BDC9FD1C3A}</a:tableStyleId>
              </a:tblPr>
              <a:tblGrid>
                <a:gridCol w="2796365">
                  <a:extLst>
                    <a:ext uri="{9D8B030D-6E8A-4147-A177-3AD203B41FA5}">
                      <a16:colId xmlns:a16="http://schemas.microsoft.com/office/drawing/2014/main" val="1478211251"/>
                    </a:ext>
                  </a:extLst>
                </a:gridCol>
              </a:tblGrid>
              <a:tr h="518747">
                <a:tc>
                  <a:txBody>
                    <a:bodyPr/>
                    <a:lstStyle/>
                    <a:p>
                      <a:r>
                        <a:rPr lang="en-US" altLang="zh-CN" sz="1600" b="1" kern="1200" dirty="0" err="1">
                          <a:solidFill>
                            <a:schemeClr val="lt1"/>
                          </a:solidFill>
                          <a:effectLst/>
                          <a:latin typeface="Consolas" panose="020B0609020204030204" pitchFamily="49" charset="0"/>
                          <a:ea typeface="+mn-ea"/>
                          <a:cs typeface="+mn-cs"/>
                        </a:rPr>
                        <a:t>f.read</a:t>
                      </a:r>
                      <a:r>
                        <a:rPr lang="en-US" altLang="zh-CN" sz="1600" b="1" kern="1200" dirty="0">
                          <a:solidFill>
                            <a:schemeClr val="lt1"/>
                          </a:solidFill>
                          <a:effectLst/>
                          <a:latin typeface="Consolas" panose="020B0609020204030204" pitchFamily="49" charset="0"/>
                          <a:ea typeface="+mn-ea"/>
                          <a:cs typeface="+mn-cs"/>
                        </a:rPr>
                        <a:t>(1)</a:t>
                      </a:r>
                    </a:p>
                  </a:txBody>
                  <a:tcPr/>
                </a:tc>
                <a:extLst>
                  <a:ext uri="{0D108BD9-81ED-4DB2-BD59-A6C34878D82A}">
                    <a16:rowId xmlns:a16="http://schemas.microsoft.com/office/drawing/2014/main" val="3026568749"/>
                  </a:ext>
                </a:extLst>
              </a:tr>
            </a:tbl>
          </a:graphicData>
        </a:graphic>
      </p:graphicFrame>
      <p:sp>
        <p:nvSpPr>
          <p:cNvPr id="16" name="矩形 15">
            <a:extLst>
              <a:ext uri="{FF2B5EF4-FFF2-40B4-BE49-F238E27FC236}">
                <a16:creationId xmlns:a16="http://schemas.microsoft.com/office/drawing/2014/main" id="{F09BF6A2-531C-4227-AEAF-3ACDA1175CC2}"/>
              </a:ext>
            </a:extLst>
          </p:cNvPr>
          <p:cNvSpPr/>
          <p:nvPr/>
        </p:nvSpPr>
        <p:spPr>
          <a:xfrm>
            <a:off x="8325094" y="3767668"/>
            <a:ext cx="2796365" cy="357470"/>
          </a:xfrm>
          <a:prstGeom prst="rect">
            <a:avLst/>
          </a:prstGeom>
        </p:spPr>
        <p:txBody>
          <a:bodyPr wrap="square">
            <a:spAutoFit/>
          </a:bodyPr>
          <a:lstStyle/>
          <a:p>
            <a:pPr algn="just">
              <a:lnSpc>
                <a:spcPct val="115000"/>
              </a:lnSpc>
              <a:spcAft>
                <a:spcPts val="0"/>
              </a:spcAft>
            </a:pPr>
            <a:r>
              <a:rPr lang="en-US" altLang="zh-CN" sz="1600" kern="100" dirty="0" err="1">
                <a:latin typeface="Consolas" panose="020B0609020204030204" pitchFamily="49" charset="0"/>
                <a:ea typeface="宋体" panose="02010600030101010101" pitchFamily="2" charset="-122"/>
                <a:cs typeface="Times New Roman" panose="02020603050405020304" pitchFamily="18" charset="0"/>
              </a:rPr>
              <a:t>b’d</a:t>
            </a:r>
            <a:r>
              <a:rPr lang="en-US" altLang="zh-CN" sz="1600" kern="100" dirty="0">
                <a:latin typeface="Consolas" panose="020B0609020204030204" pitchFamily="49" charset="0"/>
                <a:ea typeface="宋体" panose="02010600030101010101" pitchFamily="2" charset="-122"/>
                <a:cs typeface="Times New Roman" panose="02020603050405020304" pitchFamily="18" charset="0"/>
              </a:rPr>
              <a:t>’</a:t>
            </a:r>
          </a:p>
        </p:txBody>
      </p:sp>
      <p:grpSp>
        <p:nvGrpSpPr>
          <p:cNvPr id="20" name="组合 19">
            <a:extLst>
              <a:ext uri="{FF2B5EF4-FFF2-40B4-BE49-F238E27FC236}">
                <a16:creationId xmlns:a16="http://schemas.microsoft.com/office/drawing/2014/main" id="{5A968EA6-6D26-46AA-BFBA-189B5071F639}"/>
              </a:ext>
            </a:extLst>
          </p:cNvPr>
          <p:cNvGrpSpPr/>
          <p:nvPr/>
        </p:nvGrpSpPr>
        <p:grpSpPr>
          <a:xfrm>
            <a:off x="1070541" y="4627341"/>
            <a:ext cx="2741540" cy="1415364"/>
            <a:chOff x="7556303" y="3060441"/>
            <a:chExt cx="4144285" cy="2351314"/>
          </a:xfrm>
        </p:grpSpPr>
        <p:sp>
          <p:nvSpPr>
            <p:cNvPr id="21" name="对话气泡: 椭圆形 20">
              <a:extLst>
                <a:ext uri="{FF2B5EF4-FFF2-40B4-BE49-F238E27FC236}">
                  <a16:creationId xmlns:a16="http://schemas.microsoft.com/office/drawing/2014/main" id="{C98CF70B-C9A7-4569-84C3-BC789E5D1616}"/>
                </a:ext>
              </a:extLst>
            </p:cNvPr>
            <p:cNvSpPr/>
            <p:nvPr/>
          </p:nvSpPr>
          <p:spPr>
            <a:xfrm>
              <a:off x="7556303" y="3060441"/>
              <a:ext cx="4144285" cy="2351314"/>
            </a:xfrm>
            <a:prstGeom prst="wedgeEllipseCallout">
              <a:avLst>
                <a:gd name="adj1" fmla="val -32667"/>
                <a:gd name="adj2" fmla="val -62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2" name="文本框 21">
              <a:extLst>
                <a:ext uri="{FF2B5EF4-FFF2-40B4-BE49-F238E27FC236}">
                  <a16:creationId xmlns:a16="http://schemas.microsoft.com/office/drawing/2014/main" id="{A02FF835-CA88-4BE1-AB03-B99A560D45D9}"/>
                </a:ext>
              </a:extLst>
            </p:cNvPr>
            <p:cNvSpPr txBox="1"/>
            <p:nvPr/>
          </p:nvSpPr>
          <p:spPr>
            <a:xfrm>
              <a:off x="7918721" y="3364327"/>
              <a:ext cx="3601616" cy="1789559"/>
            </a:xfrm>
            <a:prstGeom prst="rect">
              <a:avLst/>
            </a:prstGeom>
            <a:noFill/>
          </p:spPr>
          <p:txBody>
            <a:bodyPr wrap="square" rtlCol="0">
              <a:spAutoFit/>
            </a:bodyPr>
            <a:lstStyle/>
            <a:p>
              <a:r>
                <a:rPr lang="zh-CN" altLang="en-US" sz="1600" dirty="0"/>
                <a:t>指针</a:t>
              </a:r>
              <a:r>
                <a:rPr lang="zh-CN" altLang="en-US" sz="1600" dirty="0">
                  <a:solidFill>
                    <a:srgbClr val="FF0000"/>
                  </a:solidFill>
                </a:rPr>
                <a:t>当前位置开始读取，指定读取</a:t>
              </a:r>
              <a:r>
                <a:rPr lang="en-US" altLang="zh-CN" sz="1600" dirty="0">
                  <a:solidFill>
                    <a:srgbClr val="FF0000"/>
                  </a:solidFill>
                </a:rPr>
                <a:t>1</a:t>
              </a:r>
              <a:r>
                <a:rPr lang="zh-CN" altLang="en-US" sz="1600" dirty="0">
                  <a:solidFill>
                    <a:srgbClr val="FF0000"/>
                  </a:solidFill>
                </a:rPr>
                <a:t>位</a:t>
              </a:r>
              <a:r>
                <a:rPr lang="zh-CN" altLang="en-US" sz="1600" dirty="0"/>
                <a:t>，因此运行结果为</a:t>
              </a:r>
              <a:r>
                <a:rPr lang="en-US" altLang="zh-CN" sz="1600" dirty="0"/>
                <a:t>5</a:t>
              </a:r>
              <a:r>
                <a:rPr lang="zh-CN" altLang="en-US" sz="1600" dirty="0"/>
                <a:t>，表示指针所指位置读取的字符为</a:t>
              </a:r>
              <a:r>
                <a:rPr lang="en-US" altLang="zh-CN" sz="1600" dirty="0"/>
                <a:t>5</a:t>
              </a:r>
              <a:endParaRPr lang="zh-CN" altLang="en-US" sz="1600" dirty="0"/>
            </a:p>
          </p:txBody>
        </p:sp>
      </p:grpSp>
      <p:grpSp>
        <p:nvGrpSpPr>
          <p:cNvPr id="23" name="组合 22">
            <a:extLst>
              <a:ext uri="{FF2B5EF4-FFF2-40B4-BE49-F238E27FC236}">
                <a16:creationId xmlns:a16="http://schemas.microsoft.com/office/drawing/2014/main" id="{BD081A8E-F4F5-43C8-8580-5D5CF47663C9}"/>
              </a:ext>
            </a:extLst>
          </p:cNvPr>
          <p:cNvGrpSpPr/>
          <p:nvPr/>
        </p:nvGrpSpPr>
        <p:grpSpPr>
          <a:xfrm>
            <a:off x="4375344" y="4627341"/>
            <a:ext cx="3204016" cy="1506362"/>
            <a:chOff x="7556303" y="3060441"/>
            <a:chExt cx="4144285" cy="2502487"/>
          </a:xfrm>
        </p:grpSpPr>
        <p:sp>
          <p:nvSpPr>
            <p:cNvPr id="24" name="对话气泡: 椭圆形 23">
              <a:extLst>
                <a:ext uri="{FF2B5EF4-FFF2-40B4-BE49-F238E27FC236}">
                  <a16:creationId xmlns:a16="http://schemas.microsoft.com/office/drawing/2014/main" id="{FFA20DFE-71AB-4BC7-AB67-4D00E3EFC1E9}"/>
                </a:ext>
              </a:extLst>
            </p:cNvPr>
            <p:cNvSpPr/>
            <p:nvPr/>
          </p:nvSpPr>
          <p:spPr>
            <a:xfrm>
              <a:off x="7556303" y="3060441"/>
              <a:ext cx="4144285" cy="2351314"/>
            </a:xfrm>
            <a:prstGeom prst="wedgeEllipseCallout">
              <a:avLst>
                <a:gd name="adj1" fmla="val -32667"/>
                <a:gd name="adj2" fmla="val -62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5" name="文本框 24">
              <a:extLst>
                <a:ext uri="{FF2B5EF4-FFF2-40B4-BE49-F238E27FC236}">
                  <a16:creationId xmlns:a16="http://schemas.microsoft.com/office/drawing/2014/main" id="{B7E801F1-B52F-471C-8864-C46ADDF2048F}"/>
                </a:ext>
              </a:extLst>
            </p:cNvPr>
            <p:cNvSpPr txBox="1"/>
            <p:nvPr/>
          </p:nvSpPr>
          <p:spPr>
            <a:xfrm>
              <a:off x="7918721" y="3364327"/>
              <a:ext cx="3601616" cy="2198601"/>
            </a:xfrm>
            <a:prstGeom prst="rect">
              <a:avLst/>
            </a:prstGeom>
            <a:noFill/>
          </p:spPr>
          <p:txBody>
            <a:bodyPr wrap="square" rtlCol="0">
              <a:spAutoFit/>
            </a:bodyPr>
            <a:lstStyle/>
            <a:p>
              <a:r>
                <a:rPr lang="en-US" altLang="zh-CN" sz="1600" dirty="0" err="1"/>
                <a:t>startpoint</a:t>
              </a:r>
              <a:r>
                <a:rPr lang="zh-CN" altLang="en-US" sz="1600" dirty="0"/>
                <a:t>值为</a:t>
              </a:r>
              <a:r>
                <a:rPr lang="en-US" altLang="zh-CN" sz="1600" dirty="0"/>
                <a:t>2</a:t>
              </a:r>
              <a:r>
                <a:rPr lang="zh-CN" altLang="en-US" sz="1600" dirty="0"/>
                <a:t>，表示</a:t>
              </a:r>
              <a:r>
                <a:rPr lang="zh-CN" altLang="en-US" sz="1600" dirty="0">
                  <a:solidFill>
                    <a:srgbClr val="FF0000"/>
                  </a:solidFill>
                </a:rPr>
                <a:t>从文件末尾位置开始查找，并向前偏移</a:t>
              </a:r>
              <a:r>
                <a:rPr lang="en-US" altLang="zh-CN" sz="1600" dirty="0">
                  <a:solidFill>
                    <a:srgbClr val="FF0000"/>
                  </a:solidFill>
                </a:rPr>
                <a:t>3</a:t>
              </a:r>
              <a:r>
                <a:rPr lang="zh-CN" altLang="en-US" sz="1600" dirty="0">
                  <a:solidFill>
                    <a:srgbClr val="FF0000"/>
                  </a:solidFill>
                </a:rPr>
                <a:t>个位置</a:t>
              </a:r>
              <a:r>
                <a:rPr lang="zh-CN" altLang="en-US" sz="1600" dirty="0"/>
                <a:t>，因此指针指向</a:t>
              </a:r>
              <a:r>
                <a:rPr lang="en-US" altLang="zh-CN" sz="1600" dirty="0"/>
                <a:t>13</a:t>
              </a:r>
              <a:r>
                <a:rPr lang="zh-CN" altLang="en-US" sz="1600" dirty="0"/>
                <a:t>这个位置。</a:t>
              </a:r>
            </a:p>
          </p:txBody>
        </p:sp>
      </p:grpSp>
      <p:grpSp>
        <p:nvGrpSpPr>
          <p:cNvPr id="26" name="组合 25">
            <a:extLst>
              <a:ext uri="{FF2B5EF4-FFF2-40B4-BE49-F238E27FC236}">
                <a16:creationId xmlns:a16="http://schemas.microsoft.com/office/drawing/2014/main" id="{996C90B9-760B-486E-A234-10A11ACD3924}"/>
              </a:ext>
            </a:extLst>
          </p:cNvPr>
          <p:cNvGrpSpPr/>
          <p:nvPr/>
        </p:nvGrpSpPr>
        <p:grpSpPr>
          <a:xfrm>
            <a:off x="8065426" y="4646581"/>
            <a:ext cx="3477685" cy="1415363"/>
            <a:chOff x="12132176" y="2839228"/>
            <a:chExt cx="4144285" cy="2351314"/>
          </a:xfrm>
        </p:grpSpPr>
        <p:sp>
          <p:nvSpPr>
            <p:cNvPr id="27" name="对话气泡: 椭圆形 26">
              <a:extLst>
                <a:ext uri="{FF2B5EF4-FFF2-40B4-BE49-F238E27FC236}">
                  <a16:creationId xmlns:a16="http://schemas.microsoft.com/office/drawing/2014/main" id="{4524B589-C043-4CEB-B8AC-FC3D17DC3CA5}"/>
                </a:ext>
              </a:extLst>
            </p:cNvPr>
            <p:cNvSpPr/>
            <p:nvPr/>
          </p:nvSpPr>
          <p:spPr>
            <a:xfrm>
              <a:off x="12132176" y="2839228"/>
              <a:ext cx="4144285" cy="2351314"/>
            </a:xfrm>
            <a:prstGeom prst="wedgeEllipseCallout">
              <a:avLst>
                <a:gd name="adj1" fmla="val -32667"/>
                <a:gd name="adj2" fmla="val -62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8" name="文本框 27">
              <a:extLst>
                <a:ext uri="{FF2B5EF4-FFF2-40B4-BE49-F238E27FC236}">
                  <a16:creationId xmlns:a16="http://schemas.microsoft.com/office/drawing/2014/main" id="{1B836CB2-A9BF-4353-91C8-B99AB0588513}"/>
                </a:ext>
              </a:extLst>
            </p:cNvPr>
            <p:cNvSpPr txBox="1"/>
            <p:nvPr/>
          </p:nvSpPr>
          <p:spPr>
            <a:xfrm>
              <a:off x="12558068" y="3152074"/>
              <a:ext cx="3601617" cy="1789560"/>
            </a:xfrm>
            <a:prstGeom prst="rect">
              <a:avLst/>
            </a:prstGeom>
            <a:noFill/>
          </p:spPr>
          <p:txBody>
            <a:bodyPr wrap="square" rtlCol="0">
              <a:spAutoFit/>
            </a:bodyPr>
            <a:lstStyle/>
            <a:p>
              <a:r>
                <a:rPr lang="zh-CN" altLang="en-US" sz="1600" dirty="0">
                  <a:solidFill>
                    <a:srgbClr val="FF0000"/>
                  </a:solidFill>
                </a:rPr>
                <a:t>从当前指针指向的位置进行字符的读取，指定读取</a:t>
              </a:r>
              <a:r>
                <a:rPr lang="en-US" altLang="zh-CN" sz="1600" dirty="0">
                  <a:solidFill>
                    <a:srgbClr val="FF0000"/>
                  </a:solidFill>
                </a:rPr>
                <a:t>1</a:t>
              </a:r>
              <a:r>
                <a:rPr lang="zh-CN" altLang="en-US" sz="1600" dirty="0">
                  <a:solidFill>
                    <a:srgbClr val="FF0000"/>
                  </a:solidFill>
                </a:rPr>
                <a:t>位字符</a:t>
              </a:r>
              <a:r>
                <a:rPr lang="zh-CN" altLang="en-US" sz="1600" dirty="0"/>
                <a:t>，可以看到运行结果为</a:t>
              </a:r>
              <a:r>
                <a:rPr lang="en-US" altLang="zh-CN" sz="1600" dirty="0"/>
                <a:t>d</a:t>
              </a:r>
              <a:r>
                <a:rPr lang="zh-CN" altLang="en-US" sz="1600" dirty="0"/>
                <a:t>，表示当前指针指向位置的字符为</a:t>
              </a:r>
              <a:r>
                <a:rPr lang="en-US" altLang="zh-CN" sz="1600" dirty="0"/>
                <a:t>d</a:t>
              </a:r>
              <a:r>
                <a:rPr lang="zh-CN" altLang="en-US" sz="1600" dirty="0"/>
                <a:t>。</a:t>
              </a:r>
            </a:p>
          </p:txBody>
        </p:sp>
      </p:grpSp>
      <p:sp>
        <p:nvSpPr>
          <p:cNvPr id="29" name="Content Placeholder 13">
            <a:extLst>
              <a:ext uri="{FF2B5EF4-FFF2-40B4-BE49-F238E27FC236}">
                <a16:creationId xmlns:a16="http://schemas.microsoft.com/office/drawing/2014/main" id="{FBFB3280-B21E-4807-9A0C-82642E44DC0E}"/>
              </a:ext>
            </a:extLst>
          </p:cNvPr>
          <p:cNvSpPr txBox="1">
            <a:spLocks/>
          </p:cNvSpPr>
          <p:nvPr/>
        </p:nvSpPr>
        <p:spPr>
          <a:xfrm>
            <a:off x="1137741" y="232199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zh-CN" altLang="en-US" sz="1800" dirty="0"/>
              <a:t>承接上一页代码：</a:t>
            </a:r>
            <a:endParaRPr lang="zh-CN" altLang="en-US" sz="1800" b="1" dirty="0">
              <a:latin typeface="宋体" panose="02010600030101010101" pitchFamily="2" charset="-122"/>
              <a:ea typeface="宋体" panose="02010600030101010101" pitchFamily="2" charset="-122"/>
              <a:cs typeface="+mj-cs"/>
            </a:endParaRPr>
          </a:p>
        </p:txBody>
      </p:sp>
    </p:spTree>
    <p:extLst>
      <p:ext uri="{BB962C8B-B14F-4D97-AF65-F5344CB8AC3E}">
        <p14:creationId xmlns:p14="http://schemas.microsoft.com/office/powerpoint/2010/main" val="376339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400" dirty="0"/>
              <a:t>3.</a:t>
            </a:r>
            <a:r>
              <a:rPr lang="zh-CN" altLang="en-US" sz="2400" dirty="0"/>
              <a:t>使用指针随机读写</a:t>
            </a:r>
          </a:p>
          <a:p>
            <a:pPr marL="0" indent="0">
              <a:lnSpc>
                <a:spcPct val="100000"/>
              </a:lnSpc>
              <a:buNone/>
            </a:pPr>
            <a:endParaRPr lang="zh-CN" altLang="en-US" sz="2400" b="1" dirty="0">
              <a:latin typeface="宋体" panose="02010600030101010101" pitchFamily="2" charset="-122"/>
              <a:ea typeface="宋体" panose="02010600030101010101" pitchFamily="2" charset="-122"/>
              <a:cs typeface="+mj-cs"/>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
        <p:nvSpPr>
          <p:cNvPr id="17" name="Content Placeholder 13">
            <a:extLst>
              <a:ext uri="{FF2B5EF4-FFF2-40B4-BE49-F238E27FC236}">
                <a16:creationId xmlns:a16="http://schemas.microsoft.com/office/drawing/2014/main" id="{3389367C-D074-40F0-AD79-0D55DEF2A743}"/>
              </a:ext>
            </a:extLst>
          </p:cNvPr>
          <p:cNvSpPr txBox="1">
            <a:spLocks/>
          </p:cNvSpPr>
          <p:nvPr/>
        </p:nvSpPr>
        <p:spPr>
          <a:xfrm>
            <a:off x="1137741" y="2454217"/>
            <a:ext cx="9982200" cy="129727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当开发者多次调用指针偏移函数后不知道当前指针所指向的位置时，可以</a:t>
            </a:r>
            <a:r>
              <a:rPr lang="zh-CN" altLang="en-US" sz="1800" dirty="0">
                <a:solidFill>
                  <a:srgbClr val="FF0000"/>
                </a:solidFill>
              </a:rPr>
              <a:t>调用</a:t>
            </a:r>
            <a:r>
              <a:rPr lang="en-US" altLang="zh-CN" sz="1800" dirty="0">
                <a:solidFill>
                  <a:srgbClr val="FF0000"/>
                </a:solidFill>
              </a:rPr>
              <a:t>tell</a:t>
            </a:r>
            <a:r>
              <a:rPr lang="zh-CN" altLang="en-US" sz="1800" dirty="0">
                <a:solidFill>
                  <a:srgbClr val="FF0000"/>
                </a:solidFill>
              </a:rPr>
              <a:t>函数得到位置指针的当前位置</a:t>
            </a:r>
            <a:r>
              <a:rPr lang="zh-CN" altLang="en-US" sz="1800" dirty="0"/>
              <a:t>，用相对于文件开头的偏移量（单位是字节）来表示。调用形式为：</a:t>
            </a:r>
            <a:r>
              <a:rPr lang="en-US" altLang="zh-CN" sz="1800" dirty="0" err="1"/>
              <a:t>f.tell</a:t>
            </a:r>
            <a:r>
              <a:rPr lang="en-US" altLang="zh-CN" sz="1800" dirty="0"/>
              <a:t>()</a:t>
            </a:r>
            <a:r>
              <a:rPr lang="zh-CN" altLang="en-US" sz="1800" dirty="0"/>
              <a:t>。</a:t>
            </a:r>
          </a:p>
        </p:txBody>
      </p:sp>
      <p:graphicFrame>
        <p:nvGraphicFramePr>
          <p:cNvPr id="18" name="表格 5">
            <a:extLst>
              <a:ext uri="{FF2B5EF4-FFF2-40B4-BE49-F238E27FC236}">
                <a16:creationId xmlns:a16="http://schemas.microsoft.com/office/drawing/2014/main" id="{5B28830B-B6A7-464E-8495-28B239CC8523}"/>
              </a:ext>
            </a:extLst>
          </p:cNvPr>
          <p:cNvGraphicFramePr>
            <a:graphicFrameLocks noGrp="1"/>
          </p:cNvGraphicFramePr>
          <p:nvPr>
            <p:extLst>
              <p:ext uri="{D42A27DB-BD31-4B8C-83A1-F6EECF244321}">
                <p14:modId xmlns:p14="http://schemas.microsoft.com/office/powerpoint/2010/main" val="2695294727"/>
              </p:ext>
            </p:extLst>
          </p:nvPr>
        </p:nvGraphicFramePr>
        <p:xfrm>
          <a:off x="1171342" y="3751493"/>
          <a:ext cx="9948599" cy="118872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21047">
                <a:tc>
                  <a:txBody>
                    <a:bodyPr/>
                    <a:lstStyle/>
                    <a:p>
                      <a:r>
                        <a:rPr lang="en-US" altLang="zh-CN" sz="1800" b="1" kern="1200" dirty="0">
                          <a:solidFill>
                            <a:schemeClr val="lt1"/>
                          </a:solidFill>
                          <a:effectLst/>
                          <a:latin typeface="Consolas" panose="020B0609020204030204" pitchFamily="49" charset="0"/>
                          <a:ea typeface="+mn-ea"/>
                          <a:cs typeface="+mn-cs"/>
                        </a:rPr>
                        <a:t>f = open('E:/test.txt','</a:t>
                      </a:r>
                      <a:r>
                        <a:rPr lang="en-US" altLang="zh-CN" sz="1800" b="1" kern="1200" dirty="0" err="1">
                          <a:solidFill>
                            <a:schemeClr val="lt1"/>
                          </a:solidFill>
                          <a:effectLst/>
                          <a:latin typeface="Consolas" panose="020B0609020204030204" pitchFamily="49" charset="0"/>
                          <a:ea typeface="+mn-ea"/>
                          <a:cs typeface="+mn-cs"/>
                        </a:rPr>
                        <a:t>rb</a:t>
                      </a:r>
                      <a:r>
                        <a:rPr lang="en-US" altLang="zh-CN" sz="1800" b="1" kern="1200" dirty="0">
                          <a:solidFill>
                            <a:schemeClr val="lt1"/>
                          </a:solidFill>
                          <a:effectLst/>
                          <a:latin typeface="Consolas" panose="020B0609020204030204" pitchFamily="49" charset="0"/>
                          <a:ea typeface="+mn-ea"/>
                          <a:cs typeface="+mn-cs"/>
                        </a:rPr>
                        <a:t>+')   #</a:t>
                      </a:r>
                      <a:r>
                        <a:rPr lang="zh-CN" altLang="en-US" sz="1800" b="1" kern="1200" dirty="0">
                          <a:solidFill>
                            <a:schemeClr val="lt1"/>
                          </a:solidFill>
                          <a:effectLst/>
                          <a:latin typeface="Consolas" panose="020B0609020204030204" pitchFamily="49" charset="0"/>
                          <a:ea typeface="+mn-ea"/>
                          <a:cs typeface="+mn-cs"/>
                        </a:rPr>
                        <a:t>二进制读写模式打开文件</a:t>
                      </a:r>
                    </a:p>
                    <a:p>
                      <a:r>
                        <a:rPr lang="en-US" altLang="zh-CN" sz="1800" b="1" kern="1200" dirty="0" err="1">
                          <a:solidFill>
                            <a:schemeClr val="lt1"/>
                          </a:solidFill>
                          <a:effectLst/>
                          <a:latin typeface="Consolas" panose="020B0609020204030204" pitchFamily="49" charset="0"/>
                          <a:ea typeface="+mn-ea"/>
                          <a:cs typeface="+mn-cs"/>
                        </a:rPr>
                        <a:t>f.write</a:t>
                      </a:r>
                      <a:r>
                        <a:rPr lang="en-US" altLang="zh-CN" sz="1800" b="1" kern="1200" dirty="0">
                          <a:solidFill>
                            <a:schemeClr val="lt1"/>
                          </a:solidFill>
                          <a:effectLst/>
                          <a:latin typeface="Consolas" panose="020B0609020204030204" pitchFamily="49" charset="0"/>
                          <a:ea typeface="+mn-ea"/>
                          <a:cs typeface="+mn-cs"/>
                        </a:rPr>
                        <a:t>(b'0123456787abcdef')</a:t>
                      </a:r>
                    </a:p>
                    <a:p>
                      <a:r>
                        <a:rPr lang="en-US" altLang="zh-CN" sz="1800" b="1" kern="1200" dirty="0" err="1">
                          <a:solidFill>
                            <a:schemeClr val="lt1"/>
                          </a:solidFill>
                          <a:effectLst/>
                          <a:latin typeface="Consolas" panose="020B0609020204030204" pitchFamily="49" charset="0"/>
                          <a:ea typeface="+mn-ea"/>
                          <a:cs typeface="+mn-cs"/>
                        </a:rPr>
                        <a:t>f.seek</a:t>
                      </a:r>
                      <a:r>
                        <a:rPr lang="en-US" altLang="zh-CN" sz="1800" b="1" kern="1200" dirty="0">
                          <a:solidFill>
                            <a:schemeClr val="lt1"/>
                          </a:solidFill>
                          <a:effectLst/>
                          <a:latin typeface="Consolas" panose="020B0609020204030204" pitchFamily="49" charset="0"/>
                          <a:ea typeface="+mn-ea"/>
                          <a:cs typeface="+mn-cs"/>
                        </a:rPr>
                        <a:t>(-3,2)</a:t>
                      </a:r>
                    </a:p>
                    <a:p>
                      <a:r>
                        <a:rPr lang="en-US" altLang="zh-CN" sz="1800" b="1" kern="1200" dirty="0">
                          <a:solidFill>
                            <a:schemeClr val="lt1"/>
                          </a:solidFill>
                          <a:effectLst/>
                          <a:latin typeface="Consolas" panose="020B0609020204030204" pitchFamily="49" charset="0"/>
                          <a:ea typeface="+mn-ea"/>
                          <a:cs typeface="+mn-cs"/>
                        </a:rPr>
                        <a:t>print(</a:t>
                      </a:r>
                      <a:r>
                        <a:rPr lang="en-US" altLang="zh-CN" sz="1800" b="1" kern="1200" dirty="0" err="1">
                          <a:solidFill>
                            <a:schemeClr val="lt1"/>
                          </a:solidFill>
                          <a:effectLst/>
                          <a:latin typeface="Consolas" panose="020B0609020204030204" pitchFamily="49" charset="0"/>
                          <a:ea typeface="+mn-ea"/>
                          <a:cs typeface="+mn-cs"/>
                        </a:rPr>
                        <a:t>f.tell</a:t>
                      </a:r>
                      <a:r>
                        <a:rPr lang="en-US" altLang="zh-CN" sz="1800" b="1" kern="1200" dirty="0">
                          <a:solidFill>
                            <a:schemeClr val="lt1"/>
                          </a:solidFill>
                          <a:effectLst/>
                          <a:latin typeface="Consolas" panose="020B0609020204030204" pitchFamily="49" charset="0"/>
                          <a:ea typeface="+mn-ea"/>
                          <a:cs typeface="+mn-cs"/>
                        </a:rPr>
                        <a:t>())</a:t>
                      </a:r>
                    </a:p>
                  </a:txBody>
                  <a:tcPr/>
                </a:tc>
                <a:extLst>
                  <a:ext uri="{0D108BD9-81ED-4DB2-BD59-A6C34878D82A}">
                    <a16:rowId xmlns:a16="http://schemas.microsoft.com/office/drawing/2014/main" val="3026568749"/>
                  </a:ext>
                </a:extLst>
              </a:tr>
            </a:tbl>
          </a:graphicData>
        </a:graphic>
      </p:graphicFrame>
      <p:sp>
        <p:nvSpPr>
          <p:cNvPr id="19" name="矩形 18">
            <a:extLst>
              <a:ext uri="{FF2B5EF4-FFF2-40B4-BE49-F238E27FC236}">
                <a16:creationId xmlns:a16="http://schemas.microsoft.com/office/drawing/2014/main" id="{10238529-893D-4E3F-933F-B3AAB27F7260}"/>
              </a:ext>
            </a:extLst>
          </p:cNvPr>
          <p:cNvSpPr/>
          <p:nvPr/>
        </p:nvSpPr>
        <p:spPr>
          <a:xfrm>
            <a:off x="1171342" y="5293945"/>
            <a:ext cx="1786960" cy="390620"/>
          </a:xfrm>
          <a:prstGeom prst="rect">
            <a:avLst/>
          </a:prstGeom>
        </p:spPr>
        <p:txBody>
          <a:bodyPr wrap="square">
            <a:spAutoFit/>
          </a:bodyPr>
          <a:lstStyle/>
          <a:p>
            <a:pPr algn="just">
              <a:lnSpc>
                <a:spcPct val="115000"/>
              </a:lnSpc>
              <a:spcAft>
                <a:spcPts val="0"/>
              </a:spcAft>
            </a:pPr>
            <a:r>
              <a:rPr lang="en-US" altLang="zh-CN" kern="100" dirty="0">
                <a:latin typeface="Consolas" panose="020B0609020204030204" pitchFamily="49" charset="0"/>
                <a:ea typeface="宋体" panose="02010600030101010101" pitchFamily="2" charset="-122"/>
                <a:cs typeface="Times New Roman" panose="02020603050405020304" pitchFamily="18" charset="0"/>
              </a:rPr>
              <a:t>13</a:t>
            </a:r>
          </a:p>
        </p:txBody>
      </p:sp>
      <p:grpSp>
        <p:nvGrpSpPr>
          <p:cNvPr id="29" name="组合 28">
            <a:extLst>
              <a:ext uri="{FF2B5EF4-FFF2-40B4-BE49-F238E27FC236}">
                <a16:creationId xmlns:a16="http://schemas.microsoft.com/office/drawing/2014/main" id="{94EFBCBD-4689-4B83-B941-6697D6DD918E}"/>
              </a:ext>
            </a:extLst>
          </p:cNvPr>
          <p:cNvGrpSpPr/>
          <p:nvPr/>
        </p:nvGrpSpPr>
        <p:grpSpPr>
          <a:xfrm>
            <a:off x="9226145" y="5489255"/>
            <a:ext cx="1893796" cy="950666"/>
            <a:chOff x="7556303" y="3060441"/>
            <a:chExt cx="4392057" cy="2351314"/>
          </a:xfrm>
        </p:grpSpPr>
        <p:sp>
          <p:nvSpPr>
            <p:cNvPr id="30" name="对话气泡: 椭圆形 29">
              <a:extLst>
                <a:ext uri="{FF2B5EF4-FFF2-40B4-BE49-F238E27FC236}">
                  <a16:creationId xmlns:a16="http://schemas.microsoft.com/office/drawing/2014/main" id="{172235BF-1710-48C7-8073-66F4FC42ED43}"/>
                </a:ext>
              </a:extLst>
            </p:cNvPr>
            <p:cNvSpPr/>
            <p:nvPr/>
          </p:nvSpPr>
          <p:spPr>
            <a:xfrm>
              <a:off x="7556303" y="3060441"/>
              <a:ext cx="4144285" cy="2351314"/>
            </a:xfrm>
            <a:prstGeom prst="wedgeEllipseCallout">
              <a:avLst>
                <a:gd name="adj1" fmla="val -32667"/>
                <a:gd name="adj2" fmla="val -62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31" name="文本框 30">
              <a:extLst>
                <a:ext uri="{FF2B5EF4-FFF2-40B4-BE49-F238E27FC236}">
                  <a16:creationId xmlns:a16="http://schemas.microsoft.com/office/drawing/2014/main" id="{A55267B3-8DDC-4695-AD12-56801861C752}"/>
                </a:ext>
              </a:extLst>
            </p:cNvPr>
            <p:cNvSpPr txBox="1"/>
            <p:nvPr/>
          </p:nvSpPr>
          <p:spPr>
            <a:xfrm>
              <a:off x="7804075" y="3598569"/>
              <a:ext cx="4144285" cy="971473"/>
            </a:xfrm>
            <a:prstGeom prst="rect">
              <a:avLst/>
            </a:prstGeom>
            <a:noFill/>
          </p:spPr>
          <p:txBody>
            <a:bodyPr wrap="square" rtlCol="0">
              <a:spAutoFit/>
            </a:bodyPr>
            <a:lstStyle/>
            <a:p>
              <a:r>
                <a:rPr lang="zh-CN" altLang="en-US" sz="1600" dirty="0"/>
                <a:t>表示当前指针指向</a:t>
              </a:r>
              <a:r>
                <a:rPr lang="en-US" altLang="zh-CN" sz="1600" dirty="0"/>
                <a:t>13</a:t>
              </a:r>
              <a:r>
                <a:rPr lang="zh-CN" altLang="en-US" sz="1600" dirty="0"/>
                <a:t>这个位置。</a:t>
              </a:r>
            </a:p>
          </p:txBody>
        </p:sp>
      </p:grpSp>
    </p:spTree>
    <p:extLst>
      <p:ext uri="{BB962C8B-B14F-4D97-AF65-F5344CB8AC3E}">
        <p14:creationId xmlns:p14="http://schemas.microsoft.com/office/powerpoint/2010/main" val="80640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教学内容</a:t>
            </a:r>
            <a:endParaRPr lang="en-US" dirty="0"/>
          </a:p>
        </p:txBody>
      </p:sp>
      <p:sp>
        <p:nvSpPr>
          <p:cNvPr id="14" name="Content Placeholder 13"/>
          <p:cNvSpPr>
            <a:spLocks noGrp="1"/>
          </p:cNvSpPr>
          <p:nvPr>
            <p:ph idx="1"/>
          </p:nvPr>
        </p:nvSpPr>
        <p:spPr/>
        <p:txBody>
          <a:bodyPr>
            <a:normAutofit/>
          </a:bodyPr>
          <a:lstStyle/>
          <a:p>
            <a:pPr marL="0" indent="0">
              <a:lnSpc>
                <a:spcPct val="100000"/>
              </a:lnSpc>
              <a:buNone/>
            </a:pPr>
            <a:r>
              <a:rPr lang="en-US" altLang="zh-CN" dirty="0"/>
              <a:t>9.1</a:t>
            </a:r>
            <a:r>
              <a:rPr lang="en-US" altLang="zh-CN" dirty="0">
                <a:latin typeface="宋体" panose="02010600030101010101" pitchFamily="2" charset="-122"/>
                <a:ea typeface="宋体" panose="02010600030101010101" pitchFamily="2" charset="-122"/>
              </a:rPr>
              <a:t> </a:t>
            </a:r>
            <a:r>
              <a:rPr lang="zh-CN" altLang="en-US" dirty="0"/>
              <a:t>文件数据读写</a:t>
            </a:r>
            <a:endParaRPr lang="en-US" altLang="zh-CN" dirty="0"/>
          </a:p>
          <a:p>
            <a:pPr marL="0" indent="0">
              <a:lnSpc>
                <a:spcPct val="100000"/>
              </a:lnSpc>
              <a:buNone/>
            </a:pPr>
            <a:r>
              <a:rPr lang="en-US" altLang="zh-CN" dirty="0"/>
              <a:t>9.2 txt</a:t>
            </a:r>
            <a:r>
              <a:rPr lang="zh-CN" altLang="en-US" dirty="0"/>
              <a:t>文件读写</a:t>
            </a:r>
            <a:endParaRPr lang="en-US" altLang="zh-CN" dirty="0"/>
          </a:p>
          <a:p>
            <a:pPr marL="0" indent="0">
              <a:lnSpc>
                <a:spcPct val="100000"/>
              </a:lnSpc>
              <a:buNone/>
            </a:pPr>
            <a:r>
              <a:rPr lang="en-US" altLang="zh-CN" dirty="0"/>
              <a:t>9.3 csv</a:t>
            </a:r>
            <a:r>
              <a:rPr lang="zh-CN" altLang="en-US" dirty="0"/>
              <a:t>文件读写</a:t>
            </a:r>
            <a:endParaRPr lang="en-US" altLang="zh-CN" dirty="0"/>
          </a:p>
          <a:p>
            <a:pPr marL="0" indent="0">
              <a:lnSpc>
                <a:spcPct val="100000"/>
              </a:lnSpc>
              <a:buNone/>
            </a:pPr>
            <a:r>
              <a:rPr lang="en-US" altLang="zh-CN" dirty="0"/>
              <a:t>9.4 </a:t>
            </a:r>
            <a:r>
              <a:rPr lang="en-US" altLang="zh-CN" dirty="0" err="1"/>
              <a:t>xls</a:t>
            </a:r>
            <a:r>
              <a:rPr lang="zh-CN" altLang="en-US" dirty="0"/>
              <a:t>与</a:t>
            </a:r>
            <a:r>
              <a:rPr lang="en-US" altLang="zh-CN" dirty="0"/>
              <a:t>xlsx</a:t>
            </a:r>
            <a:r>
              <a:rPr lang="zh-CN" altLang="en-US" dirty="0"/>
              <a:t>文件读写</a:t>
            </a:r>
            <a:endParaRPr lang="en-US" altLang="zh-CN" dirty="0"/>
          </a:p>
          <a:p>
            <a:pPr marL="0" indent="0">
              <a:lnSpc>
                <a:spcPct val="100000"/>
              </a:lnSpc>
              <a:buNone/>
            </a:pPr>
            <a:r>
              <a:rPr lang="en-US" altLang="zh-CN" dirty="0"/>
              <a:t>9.5 json</a:t>
            </a:r>
            <a:r>
              <a:rPr lang="zh-CN" altLang="en-US" dirty="0"/>
              <a:t>文件读写</a:t>
            </a:r>
            <a:endParaRPr lang="en-US" altLang="zh-CN" dirty="0"/>
          </a:p>
          <a:p>
            <a:pPr marL="0" indent="0">
              <a:lnSpc>
                <a:spcPct val="100000"/>
              </a:lnSpc>
              <a:buNone/>
            </a:pPr>
            <a:r>
              <a:rPr lang="en-US" altLang="zh-CN" dirty="0"/>
              <a:t>9.6 </a:t>
            </a:r>
            <a:r>
              <a:rPr lang="en-US" altLang="zh-CN" dirty="0" err="1"/>
              <a:t>sql</a:t>
            </a:r>
            <a:r>
              <a:rPr lang="zh-CN" altLang="en-US" dirty="0"/>
              <a:t>文件读写</a:t>
            </a:r>
            <a:endParaRPr lang="en-US" altLang="zh-CN" dirty="0"/>
          </a:p>
        </p:txBody>
      </p:sp>
      <p:pic>
        <p:nvPicPr>
          <p:cNvPr id="4" name="图片 3">
            <a:extLst>
              <a:ext uri="{FF2B5EF4-FFF2-40B4-BE49-F238E27FC236}">
                <a16:creationId xmlns:a16="http://schemas.microsoft.com/office/drawing/2014/main" id="{6E77C269-4FA4-4D26-A59A-C49D61D8DA41}"/>
              </a:ext>
            </a:extLst>
          </p:cNvPr>
          <p:cNvPicPr>
            <a:picLocks noChangeAspect="1"/>
          </p:cNvPicPr>
          <p:nvPr/>
        </p:nvPicPr>
        <p:blipFill>
          <a:blip r:embed="rId3"/>
          <a:stretch>
            <a:fillRect/>
          </a:stretch>
        </p:blipFill>
        <p:spPr>
          <a:xfrm>
            <a:off x="4502729" y="2494609"/>
            <a:ext cx="6858310" cy="2783182"/>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b="1" dirty="0"/>
              <a:t>9.3 csv</a:t>
            </a:r>
            <a:r>
              <a:rPr lang="zh-CN" altLang="en-US" b="1" dirty="0"/>
              <a:t>文件读写</a:t>
            </a:r>
            <a:endParaRPr lang="en-US" b="1" dirty="0"/>
          </a:p>
        </p:txBody>
      </p:sp>
    </p:spTree>
    <p:extLst>
      <p:ext uri="{BB962C8B-B14F-4D97-AF65-F5344CB8AC3E}">
        <p14:creationId xmlns:p14="http://schemas.microsoft.com/office/powerpoint/2010/main" val="262550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210874"/>
            <a:ext cx="9982200" cy="2867312"/>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dirty="0">
                <a:latin typeface="宋体" panose="02010600030101010101" pitchFamily="2" charset="-122"/>
                <a:ea typeface="宋体" panose="02010600030101010101" pitchFamily="2" charset="-122"/>
              </a:rPr>
              <a:t>    </a:t>
            </a:r>
            <a:r>
              <a:rPr lang="zh-CN" altLang="en-US" sz="2200" dirty="0"/>
              <a:t>逗号分隔值（</a:t>
            </a:r>
            <a:r>
              <a:rPr lang="en-US" altLang="zh-CN" sz="2200" dirty="0"/>
              <a:t>comma-separated values</a:t>
            </a:r>
            <a:r>
              <a:rPr lang="zh-CN" altLang="en-US" sz="2200" dirty="0"/>
              <a:t>）是一种电子表格和数据库中最常见的输入、输出文件格式。</a:t>
            </a:r>
            <a:r>
              <a:rPr lang="en-US" altLang="zh-CN" sz="2200" dirty="0"/>
              <a:t>csv</a:t>
            </a:r>
            <a:r>
              <a:rPr lang="zh-CN" altLang="en-US" sz="2200" dirty="0"/>
              <a:t>文件将表格数据存储为纯文本，便于进行存储、转换和处理数据，以行为单位，每行数据通常以逗号为分隔符分隔成单元格。尽管</a:t>
            </a:r>
            <a:r>
              <a:rPr lang="en-US" altLang="zh-CN" sz="2200" dirty="0"/>
              <a:t>csv</a:t>
            </a:r>
            <a:r>
              <a:rPr lang="zh-CN" altLang="en-US" sz="2200" dirty="0"/>
              <a:t>文件的分隔符可能有所不同，但文件的大致格式是相似的，因此</a:t>
            </a:r>
            <a:r>
              <a:rPr lang="en-US" altLang="zh-CN" sz="2200" dirty="0"/>
              <a:t>Python</a:t>
            </a:r>
            <a:r>
              <a:rPr lang="zh-CN" altLang="en-US" sz="2200" dirty="0"/>
              <a:t>提供了一个专门处理</a:t>
            </a:r>
            <a:r>
              <a:rPr lang="en-US" altLang="zh-CN" sz="2200" dirty="0"/>
              <a:t>csv</a:t>
            </a:r>
            <a:r>
              <a:rPr lang="zh-CN" altLang="en-US" sz="2200" dirty="0"/>
              <a:t>文件的模块来高效处理此类数据，忽略读写数据的繁琐细节，专注于对数据的处理。</a:t>
            </a:r>
          </a:p>
          <a:p>
            <a:pPr marL="0" indent="0" algn="just">
              <a:lnSpc>
                <a:spcPct val="150000"/>
              </a:lnSpc>
              <a:spcBef>
                <a:spcPts val="0"/>
              </a:spcBef>
              <a:buNone/>
            </a:pPr>
            <a:r>
              <a:rPr lang="zh-CN" altLang="en-US" sz="2200" dirty="0"/>
              <a:t>    要使用</a:t>
            </a:r>
            <a:r>
              <a:rPr lang="en-US" altLang="zh-CN" sz="2200" dirty="0"/>
              <a:t>csv</a:t>
            </a:r>
            <a:r>
              <a:rPr lang="zh-CN" altLang="en-US" sz="2200" dirty="0"/>
              <a:t>模块，必须先导入</a:t>
            </a:r>
            <a:r>
              <a:rPr lang="en-US" altLang="zh-CN" sz="2200" dirty="0"/>
              <a:t>csv</a:t>
            </a:r>
            <a:r>
              <a:rPr lang="zh-CN" altLang="en-US" sz="2200" dirty="0"/>
              <a:t>模块，</a:t>
            </a:r>
            <a:r>
              <a:rPr lang="zh-CN" altLang="en-US" sz="2400" dirty="0">
                <a:solidFill>
                  <a:srgbClr val="FF0000"/>
                </a:solidFill>
              </a:rPr>
              <a:t>使用</a:t>
            </a:r>
            <a:r>
              <a:rPr lang="en-US" altLang="zh-CN" sz="2400" dirty="0">
                <a:solidFill>
                  <a:srgbClr val="FF0000"/>
                </a:solidFill>
              </a:rPr>
              <a:t>import csv</a:t>
            </a:r>
            <a:r>
              <a:rPr lang="zh-CN" altLang="en-US" sz="2400" dirty="0">
                <a:solidFill>
                  <a:srgbClr val="FF0000"/>
                </a:solidFill>
              </a:rPr>
              <a:t>语句</a:t>
            </a:r>
            <a:r>
              <a:rPr lang="zh-CN" altLang="en-US" sz="2200" dirty="0"/>
              <a:t>。</a:t>
            </a:r>
          </a:p>
          <a:p>
            <a:pPr marL="0" indent="0" algn="just">
              <a:lnSpc>
                <a:spcPct val="150000"/>
              </a:lnSpc>
              <a:buNone/>
            </a:pPr>
            <a:endParaRPr lang="zh-CN" altLang="zh-CN"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9.3 csv</a:t>
            </a:r>
            <a:r>
              <a:rPr lang="zh-CN" altLang="en-US" dirty="0"/>
              <a:t>文件读写</a:t>
            </a:r>
          </a:p>
        </p:txBody>
      </p:sp>
    </p:spTree>
    <p:extLst>
      <p:ext uri="{BB962C8B-B14F-4D97-AF65-F5344CB8AC3E}">
        <p14:creationId xmlns:p14="http://schemas.microsoft.com/office/powerpoint/2010/main" val="298792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 csv</a:t>
            </a:r>
            <a:r>
              <a:rPr lang="zh-CN" altLang="en-US" sz="2200" dirty="0"/>
              <a:t>文件读写</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198338"/>
            <a:ext cx="9982200" cy="3159725"/>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50000"/>
              </a:lnSpc>
              <a:spcBef>
                <a:spcPts val="0"/>
              </a:spcBef>
              <a:buNone/>
            </a:pPr>
            <a:r>
              <a:rPr lang="en-US" altLang="zh-CN" sz="1800" dirty="0">
                <a:latin typeface="宋体" panose="02010600030101010101" pitchFamily="2" charset="-122"/>
                <a:ea typeface="宋体" panose="02010600030101010101" pitchFamily="2" charset="-122"/>
              </a:rPr>
              <a:t>    </a:t>
            </a:r>
            <a:r>
              <a:rPr lang="en-US" altLang="zh-CN" sz="1800" dirty="0"/>
              <a:t>csv</a:t>
            </a:r>
            <a:r>
              <a:rPr lang="zh-CN" altLang="en-US" sz="1800" dirty="0"/>
              <a:t>模块定义了</a:t>
            </a:r>
            <a:r>
              <a:rPr lang="en-US" altLang="zh-CN" sz="1800" dirty="0"/>
              <a:t>reader</a:t>
            </a:r>
            <a:r>
              <a:rPr lang="zh-CN" altLang="en-US" sz="1800" dirty="0"/>
              <a:t>和</a:t>
            </a:r>
            <a:r>
              <a:rPr lang="en-US" altLang="zh-CN" sz="1800" dirty="0"/>
              <a:t>writer</a:t>
            </a:r>
            <a:r>
              <a:rPr lang="zh-CN" altLang="en-US" sz="1800" dirty="0"/>
              <a:t>两个常用函数</a:t>
            </a:r>
            <a:r>
              <a:rPr lang="en-US" altLang="zh-CN" sz="1800" dirty="0"/>
              <a:t>[ ]</a:t>
            </a:r>
          </a:p>
          <a:p>
            <a:pPr marL="0" indent="0">
              <a:lnSpc>
                <a:spcPct val="150000"/>
              </a:lnSpc>
              <a:spcBef>
                <a:spcPts val="0"/>
              </a:spcBef>
              <a:buNone/>
            </a:pPr>
            <a:r>
              <a:rPr lang="en-US" altLang="zh-CN" sz="1800" dirty="0"/>
              <a:t>    </a:t>
            </a:r>
            <a:r>
              <a:rPr lang="en-US" altLang="zh-CN" sz="1800" dirty="0" err="1">
                <a:solidFill>
                  <a:srgbClr val="FF0000"/>
                </a:solidFill>
              </a:rPr>
              <a:t>csv.reader</a:t>
            </a:r>
            <a:r>
              <a:rPr lang="en-US" altLang="zh-CN" sz="1800" dirty="0">
                <a:solidFill>
                  <a:srgbClr val="FF0000"/>
                </a:solidFill>
              </a:rPr>
              <a:t>(</a:t>
            </a:r>
            <a:r>
              <a:rPr lang="en-US" altLang="zh-CN" sz="1800" dirty="0" err="1">
                <a:solidFill>
                  <a:srgbClr val="FF0000"/>
                </a:solidFill>
              </a:rPr>
              <a:t>csvfile</a:t>
            </a:r>
            <a:r>
              <a:rPr lang="en-US" altLang="zh-CN" sz="1800" dirty="0">
                <a:solidFill>
                  <a:srgbClr val="FF0000"/>
                </a:solidFill>
              </a:rPr>
              <a:t>, dialect=’excel’, **</a:t>
            </a:r>
            <a:r>
              <a:rPr lang="en-US" altLang="zh-CN" sz="1800" dirty="0" err="1">
                <a:solidFill>
                  <a:srgbClr val="FF0000"/>
                </a:solidFill>
              </a:rPr>
              <a:t>fmtparams</a:t>
            </a:r>
            <a:r>
              <a:rPr lang="en-US" altLang="zh-CN" sz="1800" dirty="0">
                <a:solidFill>
                  <a:srgbClr val="FF0000"/>
                </a:solidFill>
              </a:rPr>
              <a:t>)</a:t>
            </a:r>
          </a:p>
          <a:p>
            <a:pPr marL="0" indent="0">
              <a:lnSpc>
                <a:spcPct val="150000"/>
              </a:lnSpc>
              <a:spcBef>
                <a:spcPts val="0"/>
              </a:spcBef>
              <a:buNone/>
            </a:pPr>
            <a:r>
              <a:rPr lang="zh-CN" altLang="en-US" sz="1800" dirty="0"/>
              <a:t>    该函数用于从</a:t>
            </a:r>
            <a:r>
              <a:rPr lang="en-US" altLang="zh-CN" sz="1800" dirty="0"/>
              <a:t>csv</a:t>
            </a:r>
            <a:r>
              <a:rPr lang="zh-CN" altLang="en-US" sz="1800" dirty="0"/>
              <a:t>文件中读取数据，返回一个在给定的</a:t>
            </a:r>
            <a:r>
              <a:rPr lang="en-US" altLang="zh-CN" sz="1800" dirty="0" err="1"/>
              <a:t>csvfile</a:t>
            </a:r>
            <a:r>
              <a:rPr lang="zh-CN" altLang="en-US" sz="1800" dirty="0"/>
              <a:t>中的行上迭代的</a:t>
            </a:r>
            <a:r>
              <a:rPr lang="en-US" altLang="zh-CN" sz="1800" dirty="0"/>
              <a:t>reader</a:t>
            </a:r>
            <a:r>
              <a:rPr lang="zh-CN" altLang="en-US" sz="1800" dirty="0"/>
              <a:t>对象。</a:t>
            </a:r>
            <a:endParaRPr lang="en-US" altLang="zh-CN" sz="1800" dirty="0"/>
          </a:p>
          <a:p>
            <a:pPr lvl="1">
              <a:lnSpc>
                <a:spcPct val="150000"/>
              </a:lnSpc>
              <a:spcBef>
                <a:spcPts val="0"/>
              </a:spcBef>
            </a:pPr>
            <a:r>
              <a:rPr lang="en-US" altLang="zh-CN" dirty="0" err="1"/>
              <a:t>csvfile</a:t>
            </a:r>
            <a:r>
              <a:rPr lang="zh-CN" altLang="en-US" dirty="0"/>
              <a:t>是文件对象或列表对象，如果</a:t>
            </a:r>
            <a:r>
              <a:rPr lang="en-US" altLang="zh-CN" dirty="0"/>
              <a:t>csv</a:t>
            </a:r>
            <a:r>
              <a:rPr lang="zh-CN" altLang="en-US" dirty="0"/>
              <a:t>是文件对象，则应该使用</a:t>
            </a:r>
            <a:r>
              <a:rPr lang="en-US" altLang="zh-CN" dirty="0"/>
              <a:t>newline=’’</a:t>
            </a:r>
            <a:r>
              <a:rPr lang="zh-CN" altLang="en-US" dirty="0"/>
              <a:t>打开它；</a:t>
            </a:r>
            <a:endParaRPr lang="en-US" altLang="zh-CN" dirty="0"/>
          </a:p>
          <a:p>
            <a:pPr lvl="1">
              <a:lnSpc>
                <a:spcPct val="150000"/>
              </a:lnSpc>
              <a:spcBef>
                <a:spcPts val="0"/>
              </a:spcBef>
            </a:pPr>
            <a:r>
              <a:rPr lang="en-US" altLang="zh-CN" dirty="0"/>
              <a:t>dialect</a:t>
            </a:r>
            <a:r>
              <a:rPr lang="zh-CN" altLang="en-US" dirty="0"/>
              <a:t>是一个可选参数，用于指定</a:t>
            </a:r>
            <a:r>
              <a:rPr lang="en-US" altLang="zh-CN" dirty="0"/>
              <a:t>csv</a:t>
            </a:r>
            <a:r>
              <a:rPr lang="zh-CN" altLang="en-US" dirty="0"/>
              <a:t>文件的格式，包括一系列特定参数的取值，可以是</a:t>
            </a:r>
            <a:r>
              <a:rPr lang="en-US" altLang="zh-CN" dirty="0"/>
              <a:t>Dialect</a:t>
            </a:r>
            <a:r>
              <a:rPr lang="zh-CN" altLang="en-US" dirty="0"/>
              <a:t>类的子类实例或者由</a:t>
            </a:r>
            <a:r>
              <a:rPr lang="en-US" altLang="zh-CN" dirty="0" err="1"/>
              <a:t>list_dialect</a:t>
            </a:r>
            <a:r>
              <a:rPr lang="en-US" altLang="zh-CN" dirty="0"/>
              <a:t>()</a:t>
            </a:r>
            <a:r>
              <a:rPr lang="zh-CN" altLang="en-US" dirty="0"/>
              <a:t>函数返回的字符串，默认值是</a:t>
            </a:r>
            <a:r>
              <a:rPr lang="en-US" altLang="zh-CN" dirty="0"/>
              <a:t>excel</a:t>
            </a:r>
            <a:r>
              <a:rPr lang="zh-CN" altLang="en-US" dirty="0"/>
              <a:t>，即以逗号为分隔符；</a:t>
            </a:r>
            <a:endParaRPr lang="en-US" altLang="zh-CN" dirty="0"/>
          </a:p>
          <a:p>
            <a:pPr lvl="1">
              <a:lnSpc>
                <a:spcPct val="150000"/>
              </a:lnSpc>
              <a:spcBef>
                <a:spcPts val="0"/>
              </a:spcBef>
            </a:pPr>
            <a:r>
              <a:rPr lang="zh-CN" altLang="en-US" dirty="0"/>
              <a:t>其他可选的</a:t>
            </a:r>
            <a:r>
              <a:rPr lang="en-US" altLang="zh-CN" dirty="0" err="1"/>
              <a:t>fmtparams</a:t>
            </a:r>
            <a:r>
              <a:rPr lang="zh-CN" altLang="en-US" dirty="0"/>
              <a:t>关键字参数用于指定当前</a:t>
            </a:r>
            <a:r>
              <a:rPr lang="en-US" altLang="zh-CN" dirty="0"/>
              <a:t>dialect</a:t>
            </a:r>
            <a:r>
              <a:rPr lang="zh-CN" altLang="en-US" dirty="0"/>
              <a:t>状态下特定的格式参数，可以覆盖</a:t>
            </a:r>
            <a:r>
              <a:rPr lang="en-US" altLang="zh-CN" dirty="0"/>
              <a:t>dialect</a:t>
            </a:r>
            <a:r>
              <a:rPr lang="zh-CN" altLang="en-US" dirty="0"/>
              <a:t>中的格式。</a:t>
            </a:r>
          </a:p>
          <a:p>
            <a:pPr marL="0" indent="0">
              <a:lnSpc>
                <a:spcPct val="150000"/>
              </a:lnSpc>
              <a:spcBef>
                <a:spcPts val="0"/>
              </a:spcBef>
              <a:buNone/>
            </a:pPr>
            <a:r>
              <a:rPr lang="zh-CN" altLang="en-US" sz="1800" dirty="0"/>
              <a:t>    </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Tree>
    <p:extLst>
      <p:ext uri="{BB962C8B-B14F-4D97-AF65-F5344CB8AC3E}">
        <p14:creationId xmlns:p14="http://schemas.microsoft.com/office/powerpoint/2010/main" val="73731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 csv</a:t>
            </a:r>
            <a:r>
              <a:rPr lang="zh-CN" altLang="en-US" sz="2200" dirty="0"/>
              <a:t>文件读写</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198339"/>
            <a:ext cx="9982200" cy="1418622"/>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50000"/>
              </a:lnSpc>
              <a:spcBef>
                <a:spcPts val="0"/>
              </a:spcBef>
              <a:buNone/>
            </a:pPr>
            <a:r>
              <a:rPr lang="zh-CN" altLang="en-US" sz="1800" dirty="0"/>
              <a:t>    从</a:t>
            </a:r>
            <a:r>
              <a:rPr lang="en-US" altLang="zh-CN" sz="1800" dirty="0"/>
              <a:t>csv</a:t>
            </a:r>
            <a:r>
              <a:rPr lang="zh-CN" altLang="en-US" sz="1800" dirty="0"/>
              <a:t>文件读取的每一行都作为字符串列表返回，除非指定了</a:t>
            </a:r>
            <a:r>
              <a:rPr lang="en-US" altLang="zh-CN" sz="1800" dirty="0"/>
              <a:t>QUOTE_NONNUMERIC</a:t>
            </a:r>
            <a:r>
              <a:rPr lang="zh-CN" altLang="en-US" sz="1800" dirty="0"/>
              <a:t>（引号</a:t>
            </a:r>
            <a:r>
              <a:rPr lang="en-US" altLang="zh-CN" sz="1800" dirty="0"/>
              <a:t>-</a:t>
            </a:r>
            <a:r>
              <a:rPr lang="zh-CN" altLang="en-US" sz="1800" dirty="0"/>
              <a:t>非数字）格式选项（在这种情况下，未引号字段转换为浮点数），否则不会执行自动数据类型转换。</a:t>
            </a:r>
            <a:r>
              <a:rPr lang="en-US" altLang="zh-CN" sz="1800" dirty="0"/>
              <a:t> reader</a:t>
            </a:r>
            <a:r>
              <a:rPr lang="zh-CN" altLang="en-US" sz="1800" dirty="0"/>
              <a:t>函数使用示例：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graphicFrame>
        <p:nvGraphicFramePr>
          <p:cNvPr id="7" name="表格 5">
            <a:extLst>
              <a:ext uri="{FF2B5EF4-FFF2-40B4-BE49-F238E27FC236}">
                <a16:creationId xmlns:a16="http://schemas.microsoft.com/office/drawing/2014/main" id="{FDB9DBF2-4A68-4EA8-9ACD-1FE1CFC95A5F}"/>
              </a:ext>
            </a:extLst>
          </p:cNvPr>
          <p:cNvGraphicFramePr>
            <a:graphicFrameLocks noGrp="1"/>
          </p:cNvGraphicFramePr>
          <p:nvPr>
            <p:extLst>
              <p:ext uri="{D42A27DB-BD31-4B8C-83A1-F6EECF244321}">
                <p14:modId xmlns:p14="http://schemas.microsoft.com/office/powerpoint/2010/main" val="1170366524"/>
              </p:ext>
            </p:extLst>
          </p:nvPr>
        </p:nvGraphicFramePr>
        <p:xfrm>
          <a:off x="1171342" y="3933024"/>
          <a:ext cx="9948599" cy="131064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18747">
                <a:tc>
                  <a:txBody>
                    <a:bodyPr/>
                    <a:lstStyle/>
                    <a:p>
                      <a:r>
                        <a:rPr lang="en-US" altLang="zh-CN" sz="1600" b="1" kern="1200" dirty="0">
                          <a:solidFill>
                            <a:schemeClr val="lt1"/>
                          </a:solidFill>
                          <a:effectLst/>
                          <a:latin typeface="Consolas" panose="020B0609020204030204" pitchFamily="49" charset="0"/>
                          <a:ea typeface="+mn-ea"/>
                          <a:cs typeface="+mn-cs"/>
                        </a:rPr>
                        <a:t>import csv</a:t>
                      </a:r>
                    </a:p>
                    <a:p>
                      <a:r>
                        <a:rPr lang="en-US" altLang="zh-CN" sz="1600" b="1" kern="1200" dirty="0">
                          <a:solidFill>
                            <a:schemeClr val="lt1"/>
                          </a:solidFill>
                          <a:effectLst/>
                          <a:latin typeface="Consolas" panose="020B0609020204030204" pitchFamily="49" charset="0"/>
                          <a:ea typeface="+mn-ea"/>
                          <a:cs typeface="+mn-cs"/>
                        </a:rPr>
                        <a:t>with open(‘eggs.csv’, newline=’’) as </a:t>
                      </a:r>
                      <a:r>
                        <a:rPr lang="en-US" altLang="zh-CN" sz="1600" b="1" kern="1200" dirty="0" err="1">
                          <a:solidFill>
                            <a:schemeClr val="lt1"/>
                          </a:solidFill>
                          <a:effectLst/>
                          <a:latin typeface="Consolas" panose="020B0609020204030204" pitchFamily="49" charset="0"/>
                          <a:ea typeface="+mn-ea"/>
                          <a:cs typeface="+mn-cs"/>
                        </a:rPr>
                        <a:t>csvfile</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使用</a:t>
                      </a:r>
                      <a:r>
                        <a:rPr lang="en-US" altLang="zh-CN" sz="1600" b="1" kern="1200" dirty="0">
                          <a:solidFill>
                            <a:schemeClr val="lt1"/>
                          </a:solidFill>
                          <a:effectLst/>
                          <a:latin typeface="Consolas" panose="020B0609020204030204" pitchFamily="49" charset="0"/>
                          <a:ea typeface="+mn-ea"/>
                          <a:cs typeface="+mn-cs"/>
                        </a:rPr>
                        <a:t>with</a:t>
                      </a:r>
                      <a:r>
                        <a:rPr lang="zh-CN" altLang="en-US" sz="1600" b="1" kern="1200" dirty="0">
                          <a:solidFill>
                            <a:schemeClr val="lt1"/>
                          </a:solidFill>
                          <a:effectLst/>
                          <a:latin typeface="Consolas" panose="020B0609020204030204" pitchFamily="49" charset="0"/>
                          <a:ea typeface="+mn-ea"/>
                          <a:cs typeface="+mn-cs"/>
                        </a:rPr>
                        <a:t>语句保证文件关闭</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spamreader</a:t>
                      </a:r>
                      <a:r>
                        <a:rPr lang="en-US" altLang="zh-CN" sz="1600" b="1" kern="1200" dirty="0">
                          <a:solidFill>
                            <a:schemeClr val="lt1"/>
                          </a:solidFill>
                          <a:effectLst/>
                          <a:latin typeface="Consolas" panose="020B0609020204030204" pitchFamily="49" charset="0"/>
                          <a:ea typeface="+mn-ea"/>
                          <a:cs typeface="+mn-cs"/>
                        </a:rPr>
                        <a:t> = </a:t>
                      </a:r>
                      <a:r>
                        <a:rPr lang="en-US" altLang="zh-CN" sz="1600" b="1" kern="1200" dirty="0" err="1">
                          <a:solidFill>
                            <a:schemeClr val="lt1"/>
                          </a:solidFill>
                          <a:effectLst/>
                          <a:latin typeface="Consolas" panose="020B0609020204030204" pitchFamily="49" charset="0"/>
                          <a:ea typeface="+mn-ea"/>
                          <a:cs typeface="+mn-cs"/>
                        </a:rPr>
                        <a:t>csv.reader</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csvfile</a:t>
                      </a:r>
                      <a:r>
                        <a:rPr lang="en-US" altLang="zh-CN" sz="1600" b="1" kern="1200" dirty="0">
                          <a:solidFill>
                            <a:schemeClr val="lt1"/>
                          </a:solidFill>
                          <a:effectLst/>
                          <a:latin typeface="Consolas" panose="020B0609020204030204" pitchFamily="49" charset="0"/>
                          <a:ea typeface="+mn-ea"/>
                          <a:cs typeface="+mn-cs"/>
                        </a:rPr>
                        <a:t>, delimiter=’ ‘, </a:t>
                      </a:r>
                      <a:r>
                        <a:rPr lang="en-US" altLang="zh-CN" sz="1600" b="1" kern="1200" dirty="0" err="1">
                          <a:solidFill>
                            <a:schemeClr val="lt1"/>
                          </a:solidFill>
                          <a:effectLst/>
                          <a:latin typeface="Consolas" panose="020B0609020204030204" pitchFamily="49" charset="0"/>
                          <a:ea typeface="+mn-ea"/>
                          <a:cs typeface="+mn-cs"/>
                        </a:rPr>
                        <a:t>quotechar</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构造</a:t>
                      </a:r>
                      <a:r>
                        <a:rPr lang="en-US" altLang="zh-CN" sz="1600" b="1" kern="1200" dirty="0">
                          <a:solidFill>
                            <a:schemeClr val="lt1"/>
                          </a:solidFill>
                          <a:effectLst/>
                          <a:latin typeface="Consolas" panose="020B0609020204030204" pitchFamily="49" charset="0"/>
                          <a:ea typeface="+mn-ea"/>
                          <a:cs typeface="+mn-cs"/>
                        </a:rPr>
                        <a:t>reader</a:t>
                      </a:r>
                      <a:r>
                        <a:rPr lang="zh-CN" altLang="en-US" sz="1600" b="1" kern="1200" dirty="0">
                          <a:solidFill>
                            <a:schemeClr val="lt1"/>
                          </a:solidFill>
                          <a:effectLst/>
                          <a:latin typeface="Consolas" panose="020B0609020204030204" pitchFamily="49" charset="0"/>
                          <a:ea typeface="+mn-ea"/>
                          <a:cs typeface="+mn-cs"/>
                        </a:rPr>
                        <a:t>对象</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a:solidFill>
                            <a:schemeClr val="lt1"/>
                          </a:solidFill>
                          <a:effectLst/>
                          <a:latin typeface="Consolas" panose="020B0609020204030204" pitchFamily="49" charset="0"/>
                          <a:ea typeface="+mn-ea"/>
                          <a:cs typeface="+mn-cs"/>
                        </a:rPr>
                        <a:t>for row in </a:t>
                      </a:r>
                      <a:r>
                        <a:rPr lang="en-US" altLang="zh-CN" sz="1600" b="1" kern="1200" dirty="0" err="1">
                          <a:solidFill>
                            <a:schemeClr val="lt1"/>
                          </a:solidFill>
                          <a:effectLst/>
                          <a:latin typeface="Consolas" panose="020B0609020204030204" pitchFamily="49" charset="0"/>
                          <a:ea typeface="+mn-ea"/>
                          <a:cs typeface="+mn-cs"/>
                        </a:rPr>
                        <a:t>spamreader</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循环遍历每行数据</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a:solidFill>
                            <a:schemeClr val="lt1"/>
                          </a:solidFill>
                          <a:effectLst/>
                          <a:latin typeface="Consolas" panose="020B0609020204030204" pitchFamily="49" charset="0"/>
                          <a:ea typeface="+mn-ea"/>
                          <a:cs typeface="+mn-cs"/>
                        </a:rPr>
                        <a:t>print(‘,’.join(row))   #</a:t>
                      </a:r>
                      <a:r>
                        <a:rPr lang="zh-CN" altLang="en-US" sz="1600" b="1" kern="1200" dirty="0">
                          <a:solidFill>
                            <a:schemeClr val="lt1"/>
                          </a:solidFill>
                          <a:effectLst/>
                          <a:latin typeface="Consolas" panose="020B0609020204030204" pitchFamily="49" charset="0"/>
                          <a:ea typeface="+mn-ea"/>
                          <a:cs typeface="+mn-cs"/>
                        </a:rPr>
                        <a:t>以逗号为分隔符输出数据</a:t>
                      </a:r>
                    </a:p>
                  </a:txBody>
                  <a:tcPr/>
                </a:tc>
                <a:extLst>
                  <a:ext uri="{0D108BD9-81ED-4DB2-BD59-A6C34878D82A}">
                    <a16:rowId xmlns:a16="http://schemas.microsoft.com/office/drawing/2014/main" val="3026568749"/>
                  </a:ext>
                </a:extLst>
              </a:tr>
            </a:tbl>
          </a:graphicData>
        </a:graphic>
      </p:graphicFrame>
    </p:spTree>
    <p:extLst>
      <p:ext uri="{BB962C8B-B14F-4D97-AF65-F5344CB8AC3E}">
        <p14:creationId xmlns:p14="http://schemas.microsoft.com/office/powerpoint/2010/main" val="294223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 csv</a:t>
            </a:r>
            <a:r>
              <a:rPr lang="zh-CN" altLang="en-US" sz="2200" dirty="0"/>
              <a:t>文件读写</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7"/>
            <a:ext cx="9982200" cy="4237185"/>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a:latin typeface="宋体" panose="02010600030101010101" pitchFamily="2" charset="-122"/>
                <a:ea typeface="宋体" panose="02010600030101010101" pitchFamily="2" charset="-122"/>
              </a:rPr>
              <a:t>    </a:t>
            </a:r>
            <a:r>
              <a:rPr lang="en-US" altLang="zh-CN" sz="1800" dirty="0" err="1">
                <a:solidFill>
                  <a:srgbClr val="FF0000"/>
                </a:solidFill>
              </a:rPr>
              <a:t>csv.writer</a:t>
            </a:r>
            <a:r>
              <a:rPr lang="en-US" altLang="zh-CN" sz="1800" dirty="0">
                <a:solidFill>
                  <a:srgbClr val="FF0000"/>
                </a:solidFill>
              </a:rPr>
              <a:t>(</a:t>
            </a:r>
            <a:r>
              <a:rPr lang="en-US" altLang="zh-CN" sz="1800" dirty="0" err="1">
                <a:solidFill>
                  <a:srgbClr val="FF0000"/>
                </a:solidFill>
              </a:rPr>
              <a:t>csvfile</a:t>
            </a:r>
            <a:r>
              <a:rPr lang="en-US" altLang="zh-CN" sz="1800" dirty="0">
                <a:solidFill>
                  <a:srgbClr val="FF0000"/>
                </a:solidFill>
              </a:rPr>
              <a:t>, dialect=’excel’, **</a:t>
            </a:r>
            <a:r>
              <a:rPr lang="en-US" altLang="zh-CN" sz="1800" dirty="0" err="1">
                <a:solidFill>
                  <a:srgbClr val="FF0000"/>
                </a:solidFill>
              </a:rPr>
              <a:t>fmtparams</a:t>
            </a:r>
            <a:r>
              <a:rPr lang="en-US" altLang="zh-CN" sz="1800" dirty="0">
                <a:solidFill>
                  <a:srgbClr val="FF0000"/>
                </a:solidFill>
              </a:rPr>
              <a:t>)</a:t>
            </a:r>
          </a:p>
          <a:p>
            <a:pPr marL="0" indent="0" algn="just">
              <a:lnSpc>
                <a:spcPct val="150000"/>
              </a:lnSpc>
              <a:spcBef>
                <a:spcPts val="0"/>
              </a:spcBef>
              <a:buNone/>
            </a:pPr>
            <a:r>
              <a:rPr lang="zh-CN" altLang="en-US" sz="1800" dirty="0"/>
              <a:t>    </a:t>
            </a:r>
            <a:r>
              <a:rPr lang="en-US" altLang="zh-CN" sz="1800" dirty="0"/>
              <a:t>writer</a:t>
            </a:r>
            <a:r>
              <a:rPr lang="zh-CN" altLang="en-US" sz="1800" dirty="0"/>
              <a:t>函数用于向</a:t>
            </a:r>
            <a:r>
              <a:rPr lang="en-US" altLang="zh-CN" sz="1800" dirty="0"/>
              <a:t>csv</a:t>
            </a:r>
            <a:r>
              <a:rPr lang="zh-CN" altLang="en-US" sz="1800" dirty="0"/>
              <a:t>文件写入数据，返回一个</a:t>
            </a:r>
            <a:r>
              <a:rPr lang="en-US" altLang="zh-CN" sz="1800" dirty="0"/>
              <a:t>writer</a:t>
            </a:r>
            <a:r>
              <a:rPr lang="zh-CN" altLang="en-US" sz="1800" dirty="0"/>
              <a:t>对象，负责将用户的数据在给定的文件类对象上转换为带分隔符的字符串。</a:t>
            </a:r>
            <a:endParaRPr lang="en-US" altLang="zh-CN" sz="1800" dirty="0"/>
          </a:p>
          <a:p>
            <a:pPr marL="0" indent="0" algn="just">
              <a:lnSpc>
                <a:spcPct val="150000"/>
              </a:lnSpc>
              <a:spcBef>
                <a:spcPts val="0"/>
              </a:spcBef>
              <a:buNone/>
            </a:pPr>
            <a:endParaRPr lang="en-US" altLang="zh-CN" sz="1800" dirty="0"/>
          </a:p>
          <a:p>
            <a:pPr lvl="1" algn="just">
              <a:lnSpc>
                <a:spcPct val="150000"/>
              </a:lnSpc>
              <a:spcBef>
                <a:spcPts val="0"/>
              </a:spcBef>
            </a:pPr>
            <a:r>
              <a:rPr lang="en-US" altLang="zh-CN" dirty="0" err="1"/>
              <a:t>csvfile</a:t>
            </a:r>
            <a:r>
              <a:rPr lang="zh-CN" altLang="en-US" dirty="0"/>
              <a:t>可以是具有</a:t>
            </a:r>
            <a:r>
              <a:rPr lang="en-US" altLang="zh-CN" dirty="0"/>
              <a:t>write()</a:t>
            </a:r>
            <a:r>
              <a:rPr lang="zh-CN" altLang="en-US" dirty="0"/>
              <a:t>方法的任何对象。如果</a:t>
            </a:r>
            <a:r>
              <a:rPr lang="en-US" altLang="zh-CN" dirty="0" err="1"/>
              <a:t>csvfile</a:t>
            </a:r>
            <a:r>
              <a:rPr lang="zh-CN" altLang="en-US" dirty="0"/>
              <a:t>是文件对象，则应使用</a:t>
            </a:r>
            <a:r>
              <a:rPr lang="en-US" altLang="zh-CN" dirty="0"/>
              <a:t>newline=’’</a:t>
            </a:r>
            <a:r>
              <a:rPr lang="zh-CN" altLang="en-US" dirty="0"/>
              <a:t>打开它。</a:t>
            </a:r>
            <a:endParaRPr lang="en-US" altLang="zh-CN" dirty="0"/>
          </a:p>
          <a:p>
            <a:pPr lvl="1" algn="just">
              <a:lnSpc>
                <a:spcPct val="150000"/>
              </a:lnSpc>
              <a:spcBef>
                <a:spcPts val="0"/>
              </a:spcBef>
            </a:pPr>
            <a:r>
              <a:rPr lang="en-US" altLang="zh-CN" dirty="0"/>
              <a:t>dialect</a:t>
            </a:r>
            <a:r>
              <a:rPr lang="zh-CN" altLang="en-US" dirty="0"/>
              <a:t>参数可选，用于定义特定于当前</a:t>
            </a:r>
            <a:r>
              <a:rPr lang="en-US" altLang="zh-CN" dirty="0"/>
              <a:t>csv dialect</a:t>
            </a:r>
            <a:r>
              <a:rPr lang="zh-CN" altLang="en-US" dirty="0"/>
              <a:t>的一组参数，它可以是方言类的子类的实例，也可以是</a:t>
            </a:r>
            <a:r>
              <a:rPr lang="en-US" altLang="zh-CN" dirty="0" err="1"/>
              <a:t>list_dialogens</a:t>
            </a:r>
            <a:r>
              <a:rPr lang="en-US" altLang="zh-CN" dirty="0"/>
              <a:t>()</a:t>
            </a:r>
            <a:r>
              <a:rPr lang="zh-CN" altLang="en-US" dirty="0"/>
              <a:t>函数返回的字符串之一，默认值是</a:t>
            </a:r>
            <a:r>
              <a:rPr lang="en-US" altLang="zh-CN" dirty="0"/>
              <a:t>excel</a:t>
            </a:r>
            <a:r>
              <a:rPr lang="zh-CN" altLang="en-US" dirty="0"/>
              <a:t>，即以逗号为分隔符。</a:t>
            </a:r>
            <a:endParaRPr lang="en-US" altLang="zh-CN" dirty="0"/>
          </a:p>
          <a:p>
            <a:pPr lvl="1" algn="just">
              <a:lnSpc>
                <a:spcPct val="150000"/>
              </a:lnSpc>
              <a:spcBef>
                <a:spcPts val="0"/>
              </a:spcBef>
            </a:pPr>
            <a:r>
              <a:rPr lang="zh-CN" altLang="en-US" dirty="0"/>
              <a:t>其他可选的</a:t>
            </a:r>
            <a:r>
              <a:rPr lang="en-US" altLang="zh-CN" dirty="0" err="1"/>
              <a:t>fmtparams</a:t>
            </a:r>
            <a:r>
              <a:rPr lang="zh-CN" altLang="en-US" dirty="0"/>
              <a:t>关键字参数可用于覆盖当前</a:t>
            </a:r>
            <a:r>
              <a:rPr lang="en-US" altLang="zh-CN" dirty="0"/>
              <a:t>dialect</a:t>
            </a:r>
            <a:r>
              <a:rPr lang="zh-CN" altLang="en-US" dirty="0"/>
              <a:t>中的单个格式参数。</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Tree>
    <p:extLst>
      <p:ext uri="{BB962C8B-B14F-4D97-AF65-F5344CB8AC3E}">
        <p14:creationId xmlns:p14="http://schemas.microsoft.com/office/powerpoint/2010/main" val="210774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 csv</a:t>
            </a:r>
            <a:r>
              <a:rPr lang="zh-CN" altLang="en-US" sz="2200" dirty="0"/>
              <a:t>文件读写</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336800"/>
            <a:ext cx="9982200" cy="762000"/>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a:t>writer</a:t>
            </a:r>
            <a:r>
              <a:rPr lang="zh-CN" altLang="en-US" sz="1800" dirty="0"/>
              <a:t>对象的</a:t>
            </a:r>
            <a:r>
              <a:rPr lang="en-US" altLang="zh-CN" sz="1800" dirty="0" err="1"/>
              <a:t>writerow</a:t>
            </a:r>
            <a:r>
              <a:rPr lang="zh-CN" altLang="en-US" sz="1800" dirty="0"/>
              <a:t>方法能够写入一行数据，</a:t>
            </a:r>
            <a:r>
              <a:rPr lang="en-US" altLang="zh-CN" sz="1800" dirty="0" err="1"/>
              <a:t>writerrows</a:t>
            </a:r>
            <a:r>
              <a:rPr lang="zh-CN" altLang="en-US" sz="1800" dirty="0"/>
              <a:t>方法写入多行数据。</a:t>
            </a:r>
            <a:endParaRPr lang="zh-CN" altLang="en-US" sz="18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1469218572"/>
              </p:ext>
            </p:extLst>
          </p:nvPr>
        </p:nvGraphicFramePr>
        <p:xfrm>
          <a:off x="1171342" y="3370179"/>
          <a:ext cx="9948599" cy="173736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18747">
                <a:tc>
                  <a:txBody>
                    <a:bodyPr/>
                    <a:lstStyle/>
                    <a:p>
                      <a:r>
                        <a:rPr lang="en-US" altLang="zh-CN" sz="1800" b="1" kern="1200" dirty="0">
                          <a:solidFill>
                            <a:schemeClr val="lt1"/>
                          </a:solidFill>
                          <a:effectLst/>
                          <a:latin typeface="Consolas" panose="020B0609020204030204" pitchFamily="49" charset="0"/>
                          <a:ea typeface="+mn-ea"/>
                          <a:cs typeface="+mn-cs"/>
                        </a:rPr>
                        <a:t>import csv</a:t>
                      </a:r>
                    </a:p>
                    <a:p>
                      <a:r>
                        <a:rPr lang="en-US" altLang="zh-CN" sz="1800" b="1" kern="1200" dirty="0">
                          <a:solidFill>
                            <a:schemeClr val="lt1"/>
                          </a:solidFill>
                          <a:effectLst/>
                          <a:latin typeface="Consolas" panose="020B0609020204030204" pitchFamily="49" charset="0"/>
                          <a:ea typeface="+mn-ea"/>
                          <a:cs typeface="+mn-cs"/>
                        </a:rPr>
                        <a:t>with open('eggs.csv', 'w', newline='') as </a:t>
                      </a:r>
                      <a:r>
                        <a:rPr lang="en-US" altLang="zh-CN" sz="1800" b="1" kern="1200" dirty="0" err="1">
                          <a:solidFill>
                            <a:schemeClr val="lt1"/>
                          </a:solidFill>
                          <a:effectLst/>
                          <a:latin typeface="Consolas" panose="020B0609020204030204" pitchFamily="49" charset="0"/>
                          <a:ea typeface="+mn-ea"/>
                          <a:cs typeface="+mn-cs"/>
                        </a:rPr>
                        <a:t>csvfile</a:t>
                      </a:r>
                      <a:r>
                        <a:rPr lang="en-US" altLang="zh-CN" sz="1800" b="1" kern="1200" dirty="0">
                          <a:solidFill>
                            <a:schemeClr val="lt1"/>
                          </a:solidFill>
                          <a:effectLst/>
                          <a:latin typeface="Consolas" panose="020B0609020204030204" pitchFamily="49" charset="0"/>
                          <a:ea typeface="+mn-ea"/>
                          <a:cs typeface="+mn-cs"/>
                        </a:rPr>
                        <a:t>:</a:t>
                      </a:r>
                    </a:p>
                    <a:p>
                      <a:r>
                        <a:rPr lang="en-US" altLang="zh-CN" sz="1800" b="1" kern="1200" dirty="0" err="1">
                          <a:solidFill>
                            <a:schemeClr val="lt1"/>
                          </a:solidFill>
                          <a:effectLst/>
                          <a:latin typeface="Consolas" panose="020B0609020204030204" pitchFamily="49" charset="0"/>
                          <a:ea typeface="+mn-ea"/>
                          <a:cs typeface="+mn-cs"/>
                        </a:rPr>
                        <a:t>spamwriter</a:t>
                      </a:r>
                      <a:r>
                        <a:rPr lang="en-US" altLang="zh-CN" sz="1800" b="1" kern="1200" dirty="0">
                          <a:solidFill>
                            <a:schemeClr val="lt1"/>
                          </a:solidFill>
                          <a:effectLst/>
                          <a:latin typeface="Consolas" panose="020B0609020204030204" pitchFamily="49" charset="0"/>
                          <a:ea typeface="+mn-ea"/>
                          <a:cs typeface="+mn-cs"/>
                        </a:rPr>
                        <a:t> = </a:t>
                      </a:r>
                      <a:r>
                        <a:rPr lang="en-US" altLang="zh-CN" sz="1800" b="1" kern="1200" dirty="0" err="1">
                          <a:solidFill>
                            <a:schemeClr val="lt1"/>
                          </a:solidFill>
                          <a:effectLst/>
                          <a:latin typeface="Consolas" panose="020B0609020204030204" pitchFamily="49" charset="0"/>
                          <a:ea typeface="+mn-ea"/>
                          <a:cs typeface="+mn-cs"/>
                        </a:rPr>
                        <a:t>csv.writer</a:t>
                      </a:r>
                      <a:r>
                        <a:rPr lang="en-US" altLang="zh-CN" sz="1800" b="1" kern="1200" dirty="0">
                          <a:solidFill>
                            <a:schemeClr val="lt1"/>
                          </a:solidFill>
                          <a:effectLst/>
                          <a:latin typeface="Consolas" panose="020B0609020204030204" pitchFamily="49" charset="0"/>
                          <a:ea typeface="+mn-ea"/>
                          <a:cs typeface="+mn-cs"/>
                        </a:rPr>
                        <a:t>(</a:t>
                      </a:r>
                      <a:r>
                        <a:rPr lang="en-US" altLang="zh-CN" sz="1800" b="1" kern="1200" dirty="0" err="1">
                          <a:solidFill>
                            <a:schemeClr val="lt1"/>
                          </a:solidFill>
                          <a:effectLst/>
                          <a:latin typeface="Consolas" panose="020B0609020204030204" pitchFamily="49" charset="0"/>
                          <a:ea typeface="+mn-ea"/>
                          <a:cs typeface="+mn-cs"/>
                        </a:rPr>
                        <a:t>csvfile</a:t>
                      </a:r>
                      <a:r>
                        <a:rPr lang="en-US" altLang="zh-CN" sz="1800" b="1" kern="1200" dirty="0">
                          <a:solidFill>
                            <a:schemeClr val="lt1"/>
                          </a:solidFill>
                          <a:effectLst/>
                          <a:latin typeface="Consolas" panose="020B0609020204030204" pitchFamily="49" charset="0"/>
                          <a:ea typeface="+mn-ea"/>
                          <a:cs typeface="+mn-cs"/>
                        </a:rPr>
                        <a:t>, delimiter=' ',</a:t>
                      </a:r>
                      <a:r>
                        <a:rPr lang="en-US" altLang="zh-CN" sz="1800" b="1" kern="1200" dirty="0" err="1">
                          <a:solidFill>
                            <a:schemeClr val="lt1"/>
                          </a:solidFill>
                          <a:effectLst/>
                          <a:latin typeface="Consolas" panose="020B0609020204030204" pitchFamily="49" charset="0"/>
                          <a:ea typeface="+mn-ea"/>
                          <a:cs typeface="+mn-cs"/>
                        </a:rPr>
                        <a:t>quotechar</a:t>
                      </a:r>
                      <a:r>
                        <a:rPr lang="en-US" altLang="zh-CN" sz="1800" b="1" kern="1200" dirty="0">
                          <a:solidFill>
                            <a:schemeClr val="lt1"/>
                          </a:solidFill>
                          <a:effectLst/>
                          <a:latin typeface="Consolas" panose="020B0609020204030204" pitchFamily="49" charset="0"/>
                          <a:ea typeface="+mn-ea"/>
                          <a:cs typeface="+mn-cs"/>
                        </a:rPr>
                        <a:t>='|', quoting=</a:t>
                      </a:r>
                      <a:r>
                        <a:rPr lang="en-US" altLang="zh-CN" sz="1800" b="1" kern="1200" dirty="0" err="1">
                          <a:solidFill>
                            <a:schemeClr val="lt1"/>
                          </a:solidFill>
                          <a:effectLst/>
                          <a:latin typeface="Consolas" panose="020B0609020204030204" pitchFamily="49" charset="0"/>
                          <a:ea typeface="+mn-ea"/>
                          <a:cs typeface="+mn-cs"/>
                        </a:rPr>
                        <a:t>csv.QUOTE_MINIMAL</a:t>
                      </a:r>
                      <a:r>
                        <a:rPr lang="en-US" altLang="zh-CN" sz="1800" b="1" kern="1200" dirty="0">
                          <a:solidFill>
                            <a:schemeClr val="lt1"/>
                          </a:solidFill>
                          <a:effectLst/>
                          <a:latin typeface="Consolas" panose="020B0609020204030204" pitchFamily="49" charset="0"/>
                          <a:ea typeface="+mn-ea"/>
                          <a:cs typeface="+mn-cs"/>
                        </a:rPr>
                        <a:t>)   #</a:t>
                      </a:r>
                      <a:r>
                        <a:rPr lang="zh-CN" altLang="en-US" sz="1800" b="1" kern="1200" dirty="0">
                          <a:solidFill>
                            <a:schemeClr val="lt1"/>
                          </a:solidFill>
                          <a:effectLst/>
                          <a:latin typeface="Consolas" panose="020B0609020204030204" pitchFamily="49" charset="0"/>
                          <a:ea typeface="+mn-ea"/>
                          <a:cs typeface="+mn-cs"/>
                        </a:rPr>
                        <a:t>构造</a:t>
                      </a:r>
                      <a:r>
                        <a:rPr lang="en-US" altLang="zh-CN" sz="1800" b="1" kern="1200" dirty="0">
                          <a:solidFill>
                            <a:schemeClr val="lt1"/>
                          </a:solidFill>
                          <a:effectLst/>
                          <a:latin typeface="Consolas" panose="020B0609020204030204" pitchFamily="49" charset="0"/>
                          <a:ea typeface="+mn-ea"/>
                          <a:cs typeface="+mn-cs"/>
                        </a:rPr>
                        <a:t>writer</a:t>
                      </a:r>
                      <a:r>
                        <a:rPr lang="zh-CN" altLang="en-US" sz="1800" b="1" kern="1200" dirty="0">
                          <a:solidFill>
                            <a:schemeClr val="lt1"/>
                          </a:solidFill>
                          <a:effectLst/>
                          <a:latin typeface="Consolas" panose="020B0609020204030204" pitchFamily="49" charset="0"/>
                          <a:ea typeface="+mn-ea"/>
                          <a:cs typeface="+mn-cs"/>
                        </a:rPr>
                        <a:t>对象</a:t>
                      </a:r>
                    </a:p>
                    <a:p>
                      <a:r>
                        <a:rPr lang="en-US" altLang="zh-CN" sz="1800" b="1" kern="1200" dirty="0" err="1">
                          <a:solidFill>
                            <a:schemeClr val="lt1"/>
                          </a:solidFill>
                          <a:effectLst/>
                          <a:latin typeface="Consolas" panose="020B0609020204030204" pitchFamily="49" charset="0"/>
                          <a:ea typeface="+mn-ea"/>
                          <a:cs typeface="+mn-cs"/>
                        </a:rPr>
                        <a:t>spamwriter.writerow</a:t>
                      </a:r>
                      <a:r>
                        <a:rPr lang="en-US" altLang="zh-CN" sz="1800" b="1" kern="1200" dirty="0">
                          <a:solidFill>
                            <a:schemeClr val="lt1"/>
                          </a:solidFill>
                          <a:effectLst/>
                          <a:latin typeface="Consolas" panose="020B0609020204030204" pitchFamily="49" charset="0"/>
                          <a:ea typeface="+mn-ea"/>
                          <a:cs typeface="+mn-cs"/>
                        </a:rPr>
                        <a:t>(['Spam'] * 5 + ['Baked Beans'])   #</a:t>
                      </a:r>
                      <a:r>
                        <a:rPr lang="zh-CN" altLang="en-US" sz="1800" b="1" kern="1200" dirty="0">
                          <a:solidFill>
                            <a:schemeClr val="lt1"/>
                          </a:solidFill>
                          <a:effectLst/>
                          <a:latin typeface="Consolas" panose="020B0609020204030204" pitchFamily="49" charset="0"/>
                          <a:ea typeface="+mn-ea"/>
                          <a:cs typeface="+mn-cs"/>
                        </a:rPr>
                        <a:t>写入行</a:t>
                      </a:r>
                    </a:p>
                    <a:p>
                      <a:r>
                        <a:rPr lang="en-US" altLang="zh-CN" sz="1800" b="1" kern="1200" dirty="0" err="1">
                          <a:solidFill>
                            <a:schemeClr val="lt1"/>
                          </a:solidFill>
                          <a:effectLst/>
                          <a:latin typeface="Consolas" panose="020B0609020204030204" pitchFamily="49" charset="0"/>
                          <a:ea typeface="+mn-ea"/>
                          <a:cs typeface="+mn-cs"/>
                        </a:rPr>
                        <a:t>spamwriter.writerow</a:t>
                      </a:r>
                      <a:r>
                        <a:rPr lang="en-US" altLang="zh-CN" sz="1800" b="1" kern="1200" dirty="0">
                          <a:solidFill>
                            <a:schemeClr val="lt1"/>
                          </a:solidFill>
                          <a:effectLst/>
                          <a:latin typeface="Consolas" panose="020B0609020204030204" pitchFamily="49" charset="0"/>
                          <a:ea typeface="+mn-ea"/>
                          <a:cs typeface="+mn-cs"/>
                        </a:rPr>
                        <a:t>(['Spam', 'Lovely Spam', 'Wonderful Spam'])</a:t>
                      </a:r>
                    </a:p>
                  </a:txBody>
                  <a:tcPr/>
                </a:tc>
                <a:extLst>
                  <a:ext uri="{0D108BD9-81ED-4DB2-BD59-A6C34878D82A}">
                    <a16:rowId xmlns:a16="http://schemas.microsoft.com/office/drawing/2014/main" val="3026568749"/>
                  </a:ext>
                </a:extLst>
              </a:tr>
            </a:tbl>
          </a:graphicData>
        </a:graphic>
      </p:graphicFrame>
    </p:spTree>
    <p:extLst>
      <p:ext uri="{BB962C8B-B14F-4D97-AF65-F5344CB8AC3E}">
        <p14:creationId xmlns:p14="http://schemas.microsoft.com/office/powerpoint/2010/main" val="171439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以字典形式读写</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226637"/>
            <a:ext cx="9982200" cy="2851768"/>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a:latin typeface="宋体" panose="02010600030101010101" pitchFamily="2" charset="-122"/>
                <a:ea typeface="宋体" panose="02010600030101010101" pitchFamily="2" charset="-122"/>
              </a:rPr>
              <a:t>    </a:t>
            </a:r>
            <a:r>
              <a:rPr lang="en-US" altLang="zh-CN" sz="1800" dirty="0"/>
              <a:t>csv</a:t>
            </a:r>
            <a:r>
              <a:rPr lang="zh-CN" altLang="en-US" sz="1800" dirty="0"/>
              <a:t>模块定义了</a:t>
            </a:r>
            <a:r>
              <a:rPr lang="en-US" altLang="zh-CN" sz="1800" dirty="0" err="1"/>
              <a:t>DictReader</a:t>
            </a:r>
            <a:r>
              <a:rPr lang="zh-CN" altLang="en-US" sz="1800" dirty="0"/>
              <a:t>和</a:t>
            </a:r>
            <a:r>
              <a:rPr lang="en-US" altLang="zh-CN" sz="1800" dirty="0" err="1"/>
              <a:t>DictWriter</a:t>
            </a:r>
            <a:r>
              <a:rPr lang="zh-CN" altLang="en-US" sz="1800" dirty="0"/>
              <a:t>两个类用于以字典的形式读写数据。</a:t>
            </a:r>
            <a:endParaRPr lang="en-US" altLang="zh-CN" sz="1800" dirty="0"/>
          </a:p>
          <a:p>
            <a:pPr marL="0" indent="0" algn="just">
              <a:lnSpc>
                <a:spcPct val="150000"/>
              </a:lnSpc>
              <a:spcBef>
                <a:spcPts val="0"/>
              </a:spcBef>
              <a:buNone/>
            </a:pPr>
            <a:r>
              <a:rPr lang="en-US" altLang="zh-CN" sz="1800" dirty="0"/>
              <a:t>    </a:t>
            </a:r>
            <a:r>
              <a:rPr lang="en-US" altLang="zh-CN" sz="1800" dirty="0" err="1"/>
              <a:t>DictReader</a:t>
            </a:r>
            <a:r>
              <a:rPr lang="zh-CN" altLang="en-US" sz="1800" dirty="0"/>
              <a:t>类的使用形式为：</a:t>
            </a:r>
            <a:endParaRPr lang="en-US" altLang="zh-CN" sz="1800" dirty="0"/>
          </a:p>
          <a:p>
            <a:pPr marL="0" indent="0" algn="just">
              <a:lnSpc>
                <a:spcPct val="150000"/>
              </a:lnSpc>
              <a:spcBef>
                <a:spcPts val="0"/>
              </a:spcBef>
              <a:buNone/>
            </a:pPr>
            <a:r>
              <a:rPr lang="en-US" altLang="zh-CN" sz="1800" dirty="0"/>
              <a:t>    </a:t>
            </a:r>
            <a:r>
              <a:rPr lang="en-US" altLang="zh-CN" sz="1800" dirty="0" err="1">
                <a:solidFill>
                  <a:srgbClr val="FF0000"/>
                </a:solidFill>
              </a:rPr>
              <a:t>csv.DictReader</a:t>
            </a:r>
            <a:r>
              <a:rPr lang="en-US" altLang="zh-CN" sz="1800" dirty="0">
                <a:solidFill>
                  <a:srgbClr val="FF0000"/>
                </a:solidFill>
              </a:rPr>
              <a:t>(f, fieldnames=None, </a:t>
            </a:r>
            <a:r>
              <a:rPr lang="en-US" altLang="zh-CN" sz="1800" dirty="0" err="1">
                <a:solidFill>
                  <a:srgbClr val="FF0000"/>
                </a:solidFill>
              </a:rPr>
              <a:t>restkey</a:t>
            </a:r>
            <a:r>
              <a:rPr lang="en-US" altLang="zh-CN" sz="1800" dirty="0">
                <a:solidFill>
                  <a:srgbClr val="FF0000"/>
                </a:solidFill>
              </a:rPr>
              <a:t>=None, </a:t>
            </a:r>
            <a:r>
              <a:rPr lang="en-US" altLang="zh-CN" sz="1800" dirty="0" err="1">
                <a:solidFill>
                  <a:srgbClr val="FF0000"/>
                </a:solidFill>
              </a:rPr>
              <a:t>restval</a:t>
            </a:r>
            <a:r>
              <a:rPr lang="en-US" altLang="zh-CN" sz="1800" dirty="0">
                <a:solidFill>
                  <a:srgbClr val="FF0000"/>
                </a:solidFill>
              </a:rPr>
              <a:t>=None, dialect='excel', *</a:t>
            </a:r>
            <a:r>
              <a:rPr lang="en-US" altLang="zh-CN" sz="1800" dirty="0" err="1">
                <a:solidFill>
                  <a:srgbClr val="FF0000"/>
                </a:solidFill>
              </a:rPr>
              <a:t>args</a:t>
            </a:r>
            <a:r>
              <a:rPr lang="en-US" altLang="zh-CN" sz="1800" dirty="0">
                <a:solidFill>
                  <a:srgbClr val="FF0000"/>
                </a:solidFill>
              </a:rPr>
              <a:t>, **</a:t>
            </a:r>
            <a:r>
              <a:rPr lang="en-US" altLang="zh-CN" sz="1800" dirty="0" err="1">
                <a:solidFill>
                  <a:srgbClr val="FF0000"/>
                </a:solidFill>
              </a:rPr>
              <a:t>kwds</a:t>
            </a:r>
            <a:r>
              <a:rPr lang="en-US" altLang="zh-CN" sz="1800" dirty="0">
                <a:solidFill>
                  <a:srgbClr val="FF0000"/>
                </a:solidFill>
              </a:rPr>
              <a:t>)</a:t>
            </a:r>
            <a:endParaRPr lang="zh-CN" altLang="en-US" sz="1800" dirty="0">
              <a:solidFill>
                <a:srgbClr val="FF0000"/>
              </a:solidFill>
            </a:endParaRPr>
          </a:p>
          <a:p>
            <a:pPr marL="0" indent="0" algn="just">
              <a:lnSpc>
                <a:spcPct val="150000"/>
              </a:lnSpc>
              <a:spcBef>
                <a:spcPts val="0"/>
              </a:spcBef>
              <a:buNone/>
            </a:pPr>
            <a:r>
              <a:rPr lang="zh-CN" altLang="en-US" sz="1800" dirty="0"/>
              <a:t>    该函数创建一个</a:t>
            </a:r>
            <a:r>
              <a:rPr lang="en-US" altLang="zh-CN" sz="1800" dirty="0" err="1"/>
              <a:t>DictReader</a:t>
            </a:r>
            <a:r>
              <a:rPr lang="zh-CN" altLang="en-US" sz="1800" dirty="0"/>
              <a:t>对象，将每行中的信息映射到一个</a:t>
            </a:r>
            <a:r>
              <a:rPr lang="en-US" altLang="zh-CN" sz="1800" dirty="0" err="1"/>
              <a:t>ordereddict</a:t>
            </a:r>
            <a:r>
              <a:rPr lang="zh-CN" altLang="en-US" sz="1800" dirty="0"/>
              <a:t>上。该</a:t>
            </a:r>
            <a:r>
              <a:rPr lang="en-US" altLang="zh-CN" sz="1800" dirty="0" err="1"/>
              <a:t>ordereddict</a:t>
            </a:r>
            <a:r>
              <a:rPr lang="zh-CN" altLang="en-US" sz="1800" dirty="0"/>
              <a:t>对象的键由可选的</a:t>
            </a:r>
            <a:r>
              <a:rPr lang="en-US" altLang="zh-CN" sz="1800" dirty="0"/>
              <a:t>fieldname</a:t>
            </a:r>
            <a:r>
              <a:rPr lang="zh-CN" altLang="en-US" sz="1800" dirty="0"/>
              <a:t>参数给定。</a:t>
            </a:r>
            <a:endParaRPr lang="zh-CN" altLang="en-US" sz="18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Tree>
    <p:extLst>
      <p:ext uri="{BB962C8B-B14F-4D97-AF65-F5344CB8AC3E}">
        <p14:creationId xmlns:p14="http://schemas.microsoft.com/office/powerpoint/2010/main" val="194907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以字典形式读写</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03117"/>
            <a:ext cx="9982200" cy="2851768"/>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a:t>    fieldnames</a:t>
            </a:r>
            <a:r>
              <a:rPr lang="zh-CN" altLang="en-US" sz="1800" dirty="0"/>
              <a:t>参数是一个序列，如果省略了该参数，则文件</a:t>
            </a:r>
            <a:r>
              <a:rPr lang="en-US" altLang="zh-CN" sz="1800" dirty="0"/>
              <a:t>f</a:t>
            </a:r>
            <a:r>
              <a:rPr lang="zh-CN" altLang="en-US" sz="1800" dirty="0"/>
              <a:t>第一行中的值将用作字段名。</a:t>
            </a:r>
            <a:endParaRPr lang="en-US" altLang="zh-CN" sz="1800" dirty="0"/>
          </a:p>
          <a:p>
            <a:pPr marL="0" indent="0" algn="just">
              <a:lnSpc>
                <a:spcPct val="150000"/>
              </a:lnSpc>
              <a:spcBef>
                <a:spcPts val="0"/>
              </a:spcBef>
              <a:buNone/>
            </a:pPr>
            <a:r>
              <a:rPr lang="zh-CN" altLang="en-US" sz="1800" dirty="0"/>
              <a:t>    如果一行中的字段多于字段名，则剩余数据将放入列表中，并使用</a:t>
            </a:r>
            <a:r>
              <a:rPr lang="en-US" altLang="zh-CN" sz="1800" dirty="0" err="1"/>
              <a:t>restkey</a:t>
            </a:r>
            <a:r>
              <a:rPr lang="zh-CN" altLang="en-US" sz="1800" dirty="0"/>
              <a:t>指定的字段名存储（默认为无）。</a:t>
            </a:r>
            <a:endParaRPr lang="en-US" altLang="zh-CN" sz="1800" dirty="0"/>
          </a:p>
          <a:p>
            <a:pPr marL="0" indent="0" algn="just">
              <a:lnSpc>
                <a:spcPct val="150000"/>
              </a:lnSpc>
              <a:spcBef>
                <a:spcPts val="0"/>
              </a:spcBef>
              <a:buNone/>
            </a:pPr>
            <a:r>
              <a:rPr lang="zh-CN" altLang="en-US" sz="1800" dirty="0"/>
              <a:t>    如果非空行的字段少于字段名，则缺少的值将用’</a:t>
            </a:r>
            <a:r>
              <a:rPr lang="en-US" altLang="zh-CN" sz="1800" dirty="0"/>
              <a:t>None’</a:t>
            </a:r>
            <a:r>
              <a:rPr lang="zh-CN" altLang="en-US" sz="1800" dirty="0"/>
              <a:t>填充。不管字段名是如何确定的，有序字典都会保留其原始顺序。所有其他可选参数或关键字参数都将传递给基础</a:t>
            </a:r>
            <a:r>
              <a:rPr lang="en-US" altLang="zh-CN" sz="1800" dirty="0"/>
              <a:t>reader</a:t>
            </a:r>
            <a:r>
              <a:rPr lang="zh-CN" altLang="en-US" sz="1800" dirty="0"/>
              <a:t>实例。</a:t>
            </a:r>
          </a:p>
          <a:p>
            <a:pPr marL="0" indent="0" algn="just">
              <a:lnSpc>
                <a:spcPct val="150000"/>
              </a:lnSpc>
              <a:spcBef>
                <a:spcPts val="0"/>
              </a:spcBef>
              <a:buNone/>
            </a:pPr>
            <a:r>
              <a:rPr lang="zh-CN" altLang="en-US" sz="1800" dirty="0"/>
              <a:t>    示例如下：</a:t>
            </a:r>
          </a:p>
          <a:p>
            <a:pPr marL="0" indent="0" algn="just">
              <a:lnSpc>
                <a:spcPct val="150000"/>
              </a:lnSpc>
              <a:spcBef>
                <a:spcPts val="0"/>
              </a:spcBef>
              <a:buNone/>
            </a:pPr>
            <a:endParaRPr lang="zh-CN" altLang="en-US" sz="18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2739919002"/>
              </p:ext>
            </p:extLst>
          </p:nvPr>
        </p:nvGraphicFramePr>
        <p:xfrm>
          <a:off x="1171342" y="4702743"/>
          <a:ext cx="9948599" cy="131064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18747">
                <a:tc>
                  <a:txBody>
                    <a:bodyPr/>
                    <a:lstStyle/>
                    <a:p>
                      <a:r>
                        <a:rPr lang="en-US" altLang="zh-CN" sz="1600" b="1" kern="1200" dirty="0">
                          <a:solidFill>
                            <a:schemeClr val="lt1"/>
                          </a:solidFill>
                          <a:effectLst/>
                          <a:latin typeface="Consolas" panose="020B0609020204030204" pitchFamily="49" charset="0"/>
                          <a:ea typeface="+mn-ea"/>
                          <a:cs typeface="+mn-cs"/>
                        </a:rPr>
                        <a:t>import csv</a:t>
                      </a:r>
                    </a:p>
                    <a:p>
                      <a:r>
                        <a:rPr lang="en-US" altLang="zh-CN" sz="1600" b="1" kern="1200" dirty="0">
                          <a:solidFill>
                            <a:schemeClr val="lt1"/>
                          </a:solidFill>
                          <a:effectLst/>
                          <a:latin typeface="Consolas" panose="020B0609020204030204" pitchFamily="49" charset="0"/>
                          <a:ea typeface="+mn-ea"/>
                          <a:cs typeface="+mn-cs"/>
                        </a:rPr>
                        <a:t>with open('names.csv', newline='') as </a:t>
                      </a:r>
                      <a:r>
                        <a:rPr lang="en-US" altLang="zh-CN" sz="1600" b="1" kern="1200" dirty="0" err="1">
                          <a:solidFill>
                            <a:schemeClr val="lt1"/>
                          </a:solidFill>
                          <a:effectLst/>
                          <a:latin typeface="Consolas" panose="020B0609020204030204" pitchFamily="49" charset="0"/>
                          <a:ea typeface="+mn-ea"/>
                          <a:cs typeface="+mn-cs"/>
                        </a:rPr>
                        <a:t>csvfile</a:t>
                      </a:r>
                      <a:r>
                        <a:rPr lang="en-US" altLang="zh-CN" sz="1600" b="1" kern="1200" dirty="0">
                          <a:solidFill>
                            <a:schemeClr val="lt1"/>
                          </a:solidFill>
                          <a:effectLst/>
                          <a:latin typeface="Consolas" panose="020B0609020204030204" pitchFamily="49" charset="0"/>
                          <a:ea typeface="+mn-ea"/>
                          <a:cs typeface="+mn-cs"/>
                        </a:rPr>
                        <a:t>:</a:t>
                      </a:r>
                    </a:p>
                    <a:p>
                      <a:r>
                        <a:rPr lang="en-US" altLang="zh-CN" sz="1600" b="1" kern="1200" dirty="0">
                          <a:solidFill>
                            <a:schemeClr val="lt1"/>
                          </a:solidFill>
                          <a:effectLst/>
                          <a:latin typeface="Consolas" panose="020B0609020204030204" pitchFamily="49" charset="0"/>
                          <a:ea typeface="+mn-ea"/>
                          <a:cs typeface="+mn-cs"/>
                        </a:rPr>
                        <a:t>   reader = </a:t>
                      </a:r>
                      <a:r>
                        <a:rPr lang="en-US" altLang="zh-CN" sz="1600" b="1" kern="1200" dirty="0" err="1">
                          <a:solidFill>
                            <a:schemeClr val="lt1"/>
                          </a:solidFill>
                          <a:effectLst/>
                          <a:latin typeface="Consolas" panose="020B0609020204030204" pitchFamily="49" charset="0"/>
                          <a:ea typeface="+mn-ea"/>
                          <a:cs typeface="+mn-cs"/>
                        </a:rPr>
                        <a:t>csv.DictReader</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csvfile</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构造</a:t>
                      </a:r>
                      <a:r>
                        <a:rPr lang="en-US" altLang="zh-CN" sz="1600" b="1" kern="1200" dirty="0" err="1">
                          <a:solidFill>
                            <a:schemeClr val="lt1"/>
                          </a:solidFill>
                          <a:effectLst/>
                          <a:latin typeface="Consolas" panose="020B0609020204030204" pitchFamily="49" charset="0"/>
                          <a:ea typeface="+mn-ea"/>
                          <a:cs typeface="+mn-cs"/>
                        </a:rPr>
                        <a:t>DictReader</a:t>
                      </a:r>
                      <a:r>
                        <a:rPr lang="zh-CN" altLang="en-US" sz="1600" b="1" kern="1200" dirty="0">
                          <a:solidFill>
                            <a:schemeClr val="lt1"/>
                          </a:solidFill>
                          <a:effectLst/>
                          <a:latin typeface="Consolas" panose="020B0609020204030204" pitchFamily="49" charset="0"/>
                          <a:ea typeface="+mn-ea"/>
                          <a:cs typeface="+mn-cs"/>
                        </a:rPr>
                        <a:t>对象</a:t>
                      </a:r>
                    </a:p>
                    <a:p>
                      <a:r>
                        <a:rPr lang="en-US" altLang="zh-CN" sz="1600" b="1" kern="1200" dirty="0">
                          <a:solidFill>
                            <a:schemeClr val="lt1"/>
                          </a:solidFill>
                          <a:effectLst/>
                          <a:latin typeface="Consolas" panose="020B0609020204030204" pitchFamily="49" charset="0"/>
                          <a:ea typeface="+mn-ea"/>
                          <a:cs typeface="+mn-cs"/>
                        </a:rPr>
                        <a:t>   for row in reader:   #</a:t>
                      </a:r>
                      <a:r>
                        <a:rPr lang="zh-CN" altLang="en-US" sz="1600" b="1" kern="1200" dirty="0">
                          <a:solidFill>
                            <a:schemeClr val="lt1"/>
                          </a:solidFill>
                          <a:effectLst/>
                          <a:latin typeface="Consolas" panose="020B0609020204030204" pitchFamily="49" charset="0"/>
                          <a:ea typeface="+mn-ea"/>
                          <a:cs typeface="+mn-cs"/>
                        </a:rPr>
                        <a:t>循环遍历</a:t>
                      </a:r>
                      <a:r>
                        <a:rPr lang="en-US" altLang="zh-CN" sz="1600" b="1" kern="1200" dirty="0">
                          <a:solidFill>
                            <a:schemeClr val="lt1"/>
                          </a:solidFill>
                          <a:effectLst/>
                          <a:latin typeface="Consolas" panose="020B0609020204030204" pitchFamily="49" charset="0"/>
                          <a:ea typeface="+mn-ea"/>
                          <a:cs typeface="+mn-cs"/>
                        </a:rPr>
                        <a:t>reader</a:t>
                      </a:r>
                      <a:r>
                        <a:rPr lang="zh-CN" altLang="en-US" sz="1600" b="1" kern="1200" dirty="0">
                          <a:solidFill>
                            <a:schemeClr val="lt1"/>
                          </a:solidFill>
                          <a:effectLst/>
                          <a:latin typeface="Consolas" panose="020B0609020204030204" pitchFamily="49" charset="0"/>
                          <a:ea typeface="+mn-ea"/>
                          <a:cs typeface="+mn-cs"/>
                        </a:rPr>
                        <a:t>中的行</a:t>
                      </a:r>
                    </a:p>
                    <a:p>
                      <a:r>
                        <a:rPr lang="en-US" altLang="zh-CN" sz="1600" b="1" kern="1200" dirty="0">
                          <a:solidFill>
                            <a:schemeClr val="lt1"/>
                          </a:solidFill>
                          <a:effectLst/>
                          <a:latin typeface="Consolas" panose="020B0609020204030204" pitchFamily="49" charset="0"/>
                          <a:ea typeface="+mn-ea"/>
                          <a:cs typeface="+mn-cs"/>
                        </a:rPr>
                        <a:t>   print(row['</a:t>
                      </a:r>
                      <a:r>
                        <a:rPr lang="en-US" altLang="zh-CN" sz="1600" b="1" kern="1200" dirty="0" err="1">
                          <a:solidFill>
                            <a:schemeClr val="lt1"/>
                          </a:solidFill>
                          <a:effectLst/>
                          <a:latin typeface="Consolas" panose="020B0609020204030204" pitchFamily="49" charset="0"/>
                          <a:ea typeface="+mn-ea"/>
                          <a:cs typeface="+mn-cs"/>
                        </a:rPr>
                        <a:t>first_name</a:t>
                      </a:r>
                      <a:r>
                        <a:rPr lang="en-US" altLang="zh-CN" sz="1600" b="1" kern="1200" dirty="0">
                          <a:solidFill>
                            <a:schemeClr val="lt1"/>
                          </a:solidFill>
                          <a:effectLst/>
                          <a:latin typeface="Consolas" panose="020B0609020204030204" pitchFamily="49" charset="0"/>
                          <a:ea typeface="+mn-ea"/>
                          <a:cs typeface="+mn-cs"/>
                        </a:rPr>
                        <a:t>'], row['</a:t>
                      </a:r>
                      <a:r>
                        <a:rPr lang="en-US" altLang="zh-CN" sz="1600" b="1" kern="1200" dirty="0" err="1">
                          <a:solidFill>
                            <a:schemeClr val="lt1"/>
                          </a:solidFill>
                          <a:effectLst/>
                          <a:latin typeface="Consolas" panose="020B0609020204030204" pitchFamily="49" charset="0"/>
                          <a:ea typeface="+mn-ea"/>
                          <a:cs typeface="+mn-cs"/>
                        </a:rPr>
                        <a:t>last_name</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输出名和姓</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EA566B79-575C-4BFC-A490-59B6AEFEA0E4}"/>
              </a:ext>
            </a:extLst>
          </p:cNvPr>
          <p:cNvSpPr/>
          <p:nvPr/>
        </p:nvSpPr>
        <p:spPr>
          <a:xfrm>
            <a:off x="1104141" y="6013383"/>
            <a:ext cx="1786960" cy="640625"/>
          </a:xfrm>
          <a:prstGeom prst="rect">
            <a:avLst/>
          </a:prstGeom>
        </p:spPr>
        <p:txBody>
          <a:bodyPr wrap="square">
            <a:spAutoFit/>
          </a:bodyPr>
          <a:lstStyle/>
          <a:p>
            <a:pPr algn="just">
              <a:lnSpc>
                <a:spcPct val="115000"/>
              </a:lnSpc>
              <a:spcAft>
                <a:spcPts val="0"/>
              </a:spcAft>
            </a:pPr>
            <a:r>
              <a:rPr lang="en-US" altLang="zh-CN" sz="1600" kern="100" dirty="0">
                <a:latin typeface="Consolas" panose="020B0609020204030204" pitchFamily="49" charset="0"/>
                <a:ea typeface="宋体" panose="02010600030101010101" pitchFamily="2" charset="-122"/>
                <a:cs typeface="Times New Roman" panose="02020603050405020304" pitchFamily="18" charset="0"/>
              </a:rPr>
              <a:t>Eric Idle</a:t>
            </a:r>
          </a:p>
          <a:p>
            <a:pPr algn="just">
              <a:lnSpc>
                <a:spcPct val="115000"/>
              </a:lnSpc>
              <a:spcAft>
                <a:spcPts val="0"/>
              </a:spcAft>
            </a:pPr>
            <a:r>
              <a:rPr lang="en-US" altLang="zh-CN" sz="1600" kern="100" dirty="0">
                <a:latin typeface="Consolas" panose="020B0609020204030204" pitchFamily="49" charset="0"/>
                <a:ea typeface="宋体" panose="02010600030101010101" pitchFamily="2" charset="-122"/>
                <a:cs typeface="Times New Roman" panose="02020603050405020304" pitchFamily="18" charset="0"/>
              </a:rPr>
              <a:t>John Cleese</a:t>
            </a:r>
          </a:p>
        </p:txBody>
      </p:sp>
    </p:spTree>
    <p:extLst>
      <p:ext uri="{BB962C8B-B14F-4D97-AF65-F5344CB8AC3E}">
        <p14:creationId xmlns:p14="http://schemas.microsoft.com/office/powerpoint/2010/main" val="81483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以字典形式读写</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1937800"/>
            <a:ext cx="9982200" cy="4310599"/>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第二个函数是</a:t>
            </a:r>
            <a:r>
              <a:rPr lang="en-US" altLang="zh-CN" sz="1800" dirty="0" err="1"/>
              <a:t>DictWriter</a:t>
            </a:r>
            <a:r>
              <a:rPr lang="zh-CN" altLang="en-US" sz="1800" dirty="0"/>
              <a:t>类，使用形式为</a:t>
            </a:r>
            <a:endParaRPr lang="en-US" altLang="zh-CN" sz="1800" dirty="0"/>
          </a:p>
          <a:p>
            <a:pPr marL="0" indent="0" algn="just">
              <a:lnSpc>
                <a:spcPct val="150000"/>
              </a:lnSpc>
              <a:spcBef>
                <a:spcPts val="0"/>
              </a:spcBef>
              <a:buNone/>
            </a:pPr>
            <a:r>
              <a:rPr lang="en-US" altLang="zh-CN" sz="1800" dirty="0">
                <a:solidFill>
                  <a:srgbClr val="FF0000"/>
                </a:solidFill>
              </a:rPr>
              <a:t>    </a:t>
            </a:r>
            <a:r>
              <a:rPr lang="en-US" altLang="zh-CN" sz="1800" dirty="0" err="1">
                <a:solidFill>
                  <a:srgbClr val="FF0000"/>
                </a:solidFill>
              </a:rPr>
              <a:t>csv.DictWriter</a:t>
            </a:r>
            <a:r>
              <a:rPr lang="en-US" altLang="zh-CN" sz="1800" dirty="0">
                <a:solidFill>
                  <a:srgbClr val="FF0000"/>
                </a:solidFill>
              </a:rPr>
              <a:t>(f, fieldnames, </a:t>
            </a:r>
            <a:r>
              <a:rPr lang="en-US" altLang="zh-CN" sz="1800" dirty="0" err="1">
                <a:solidFill>
                  <a:srgbClr val="FF0000"/>
                </a:solidFill>
              </a:rPr>
              <a:t>restval</a:t>
            </a:r>
            <a:r>
              <a:rPr lang="en-US" altLang="zh-CN" sz="1800" dirty="0">
                <a:solidFill>
                  <a:srgbClr val="FF0000"/>
                </a:solidFill>
              </a:rPr>
              <a:t>=‘’, </a:t>
            </a:r>
            <a:r>
              <a:rPr lang="en-US" altLang="zh-CN" sz="1800" dirty="0" err="1">
                <a:solidFill>
                  <a:srgbClr val="FF0000"/>
                </a:solidFill>
              </a:rPr>
              <a:t>extrasaction</a:t>
            </a:r>
            <a:r>
              <a:rPr lang="en-US" altLang="zh-CN" sz="1800" dirty="0">
                <a:solidFill>
                  <a:srgbClr val="FF0000"/>
                </a:solidFill>
              </a:rPr>
              <a:t>='raise', dialect='excel', *</a:t>
            </a:r>
            <a:r>
              <a:rPr lang="en-US" altLang="zh-CN" sz="1800" dirty="0" err="1">
                <a:solidFill>
                  <a:srgbClr val="FF0000"/>
                </a:solidFill>
              </a:rPr>
              <a:t>args</a:t>
            </a:r>
            <a:r>
              <a:rPr lang="en-US" altLang="zh-CN" sz="1800" dirty="0">
                <a:solidFill>
                  <a:srgbClr val="FF0000"/>
                </a:solidFill>
              </a:rPr>
              <a:t>, **</a:t>
            </a:r>
            <a:r>
              <a:rPr lang="en-US" altLang="zh-CN" sz="1800" dirty="0" err="1">
                <a:solidFill>
                  <a:srgbClr val="FF0000"/>
                </a:solidFill>
              </a:rPr>
              <a:t>kwds</a:t>
            </a:r>
            <a:r>
              <a:rPr lang="en-US" altLang="zh-CN" sz="1800" dirty="0">
                <a:solidFill>
                  <a:srgbClr val="FF0000"/>
                </a:solidFill>
              </a:rPr>
              <a:t>)</a:t>
            </a:r>
            <a:endParaRPr lang="zh-CN" altLang="en-US" sz="1800" dirty="0">
              <a:solidFill>
                <a:srgbClr val="FF0000"/>
              </a:solidFill>
            </a:endParaRPr>
          </a:p>
          <a:p>
            <a:pPr marL="0" indent="0" algn="just">
              <a:lnSpc>
                <a:spcPct val="150000"/>
              </a:lnSpc>
              <a:spcBef>
                <a:spcPts val="0"/>
              </a:spcBef>
              <a:buNone/>
            </a:pPr>
            <a:r>
              <a:rPr lang="zh-CN" altLang="en-US" sz="1800" dirty="0"/>
              <a:t>    该函数创建一个</a:t>
            </a:r>
            <a:r>
              <a:rPr lang="en-US" altLang="zh-CN" sz="1800" dirty="0" err="1"/>
              <a:t>DictWriter</a:t>
            </a:r>
            <a:r>
              <a:rPr lang="zh-CN" altLang="en-US" sz="1800" dirty="0"/>
              <a:t>对象，将字典映射到输出行。</a:t>
            </a:r>
            <a:endParaRPr lang="en-US" altLang="zh-CN" sz="1800" dirty="0"/>
          </a:p>
          <a:p>
            <a:pPr marL="0" indent="0" algn="just">
              <a:lnSpc>
                <a:spcPct val="150000"/>
              </a:lnSpc>
              <a:spcBef>
                <a:spcPts val="0"/>
              </a:spcBef>
              <a:buNone/>
            </a:pPr>
            <a:endParaRPr lang="en-US" altLang="zh-CN" sz="1800" dirty="0"/>
          </a:p>
          <a:p>
            <a:pPr lvl="1" algn="just">
              <a:lnSpc>
                <a:spcPct val="150000"/>
              </a:lnSpc>
              <a:spcBef>
                <a:spcPts val="0"/>
              </a:spcBef>
            </a:pPr>
            <a:r>
              <a:rPr lang="en-US" altLang="zh-CN" sz="1400" dirty="0" err="1"/>
              <a:t>FieldNames</a:t>
            </a:r>
            <a:r>
              <a:rPr lang="zh-CN" altLang="en-US" sz="1400" dirty="0"/>
              <a:t>参数是一个键序列，用于标识传递给</a:t>
            </a:r>
            <a:r>
              <a:rPr lang="en-US" altLang="zh-CN" sz="1400" dirty="0" err="1"/>
              <a:t>writeRow</a:t>
            </a:r>
            <a:r>
              <a:rPr lang="en-US" altLang="zh-CN" sz="1400" dirty="0"/>
              <a:t>()</a:t>
            </a:r>
            <a:r>
              <a:rPr lang="zh-CN" altLang="en-US" sz="1400" dirty="0"/>
              <a:t>方法的字典中的值写入文件</a:t>
            </a:r>
            <a:r>
              <a:rPr lang="en-US" altLang="zh-CN" sz="1400" dirty="0"/>
              <a:t>f</a:t>
            </a:r>
            <a:r>
              <a:rPr lang="zh-CN" altLang="en-US" sz="1400" dirty="0"/>
              <a:t>的顺序。</a:t>
            </a:r>
            <a:endParaRPr lang="en-US" altLang="zh-CN" sz="1400" dirty="0"/>
          </a:p>
          <a:p>
            <a:pPr lvl="1" algn="just">
              <a:lnSpc>
                <a:spcPct val="150000"/>
              </a:lnSpc>
              <a:spcBef>
                <a:spcPts val="0"/>
              </a:spcBef>
            </a:pPr>
            <a:r>
              <a:rPr lang="en-US" altLang="zh-CN" sz="1400" dirty="0" err="1"/>
              <a:t>restval</a:t>
            </a:r>
            <a:r>
              <a:rPr lang="zh-CN" altLang="en-US" sz="1400" dirty="0"/>
              <a:t>参数可选，用于指定当字典在</a:t>
            </a:r>
            <a:r>
              <a:rPr lang="en-US" altLang="zh-CN" sz="1400" dirty="0" err="1"/>
              <a:t>FieldNames</a:t>
            </a:r>
            <a:r>
              <a:rPr lang="zh-CN" altLang="en-US" sz="1400" dirty="0"/>
              <a:t>中缺少键时要写入的值。</a:t>
            </a:r>
            <a:endParaRPr lang="en-US" altLang="zh-CN" sz="1400" dirty="0"/>
          </a:p>
          <a:p>
            <a:pPr lvl="1" algn="just">
              <a:lnSpc>
                <a:spcPct val="150000"/>
              </a:lnSpc>
              <a:spcBef>
                <a:spcPts val="0"/>
              </a:spcBef>
            </a:pPr>
            <a:r>
              <a:rPr lang="zh-CN" altLang="en-US" sz="1400" dirty="0"/>
              <a:t>如果传递给</a:t>
            </a:r>
            <a:r>
              <a:rPr lang="en-US" altLang="zh-CN" sz="1400" dirty="0" err="1"/>
              <a:t>writerow</a:t>
            </a:r>
            <a:r>
              <a:rPr lang="en-US" altLang="zh-CN" sz="1400" dirty="0"/>
              <a:t>()</a:t>
            </a:r>
            <a:r>
              <a:rPr lang="zh-CN" altLang="en-US" sz="1400" dirty="0"/>
              <a:t>方法的字典包含在字段名中找不到的键，则可选的</a:t>
            </a:r>
            <a:r>
              <a:rPr lang="en-US" altLang="zh-CN" sz="1400" dirty="0" err="1"/>
              <a:t>extrasaction</a:t>
            </a:r>
            <a:r>
              <a:rPr lang="zh-CN" altLang="en-US" sz="1400" dirty="0"/>
              <a:t>参数指示要采取的操作。如果将其设置为“</a:t>
            </a:r>
            <a:r>
              <a:rPr lang="en-US" altLang="zh-CN" sz="1400" dirty="0"/>
              <a:t>raise”</a:t>
            </a:r>
            <a:r>
              <a:rPr lang="zh-CN" altLang="en-US" sz="1400" dirty="0"/>
              <a:t>，则会引发默认值</a:t>
            </a:r>
            <a:r>
              <a:rPr lang="en-US" altLang="zh-CN" sz="1400" dirty="0" err="1"/>
              <a:t>ValueError</a:t>
            </a:r>
            <a:r>
              <a:rPr lang="zh-CN" altLang="en-US" sz="1400" dirty="0"/>
              <a:t>；如果设置为“</a:t>
            </a:r>
            <a:r>
              <a:rPr lang="en-US" altLang="zh-CN" sz="1400" dirty="0"/>
              <a:t>ignore”</a:t>
            </a:r>
            <a:r>
              <a:rPr lang="zh-CN" altLang="en-US" sz="1400" dirty="0"/>
              <a:t>，则忽略字典中的额外值。</a:t>
            </a:r>
            <a:endParaRPr lang="en-US" altLang="zh-CN" sz="1400" dirty="0"/>
          </a:p>
          <a:p>
            <a:pPr lvl="1" algn="just">
              <a:lnSpc>
                <a:spcPct val="150000"/>
              </a:lnSpc>
              <a:spcBef>
                <a:spcPts val="0"/>
              </a:spcBef>
            </a:pPr>
            <a:r>
              <a:rPr lang="zh-CN" altLang="en-US" sz="1400" dirty="0"/>
              <a:t>任何其他可选参数或关键字参数都将传递给基础</a:t>
            </a:r>
            <a:r>
              <a:rPr lang="en-US" altLang="zh-CN" sz="1400" dirty="0"/>
              <a:t>writer</a:t>
            </a:r>
            <a:r>
              <a:rPr lang="zh-CN" altLang="en-US" sz="1400" dirty="0"/>
              <a:t>实例。</a:t>
            </a:r>
          </a:p>
          <a:p>
            <a:pPr lvl="1" algn="just">
              <a:lnSpc>
                <a:spcPct val="150000"/>
              </a:lnSpc>
              <a:spcBef>
                <a:spcPts val="0"/>
              </a:spcBef>
            </a:pPr>
            <a:r>
              <a:rPr lang="zh-CN" altLang="en-US" sz="1400" dirty="0"/>
              <a:t>注意，与</a:t>
            </a:r>
            <a:r>
              <a:rPr lang="en-US" altLang="zh-CN" sz="1400" dirty="0" err="1"/>
              <a:t>DictReader</a:t>
            </a:r>
            <a:r>
              <a:rPr lang="zh-CN" altLang="en-US" sz="1400" dirty="0"/>
              <a:t>类不同，</a:t>
            </a:r>
            <a:r>
              <a:rPr lang="en-US" altLang="zh-CN" sz="1400" dirty="0" err="1"/>
              <a:t>DictWriter</a:t>
            </a:r>
            <a:r>
              <a:rPr lang="zh-CN" altLang="en-US" sz="1400" dirty="0"/>
              <a:t>类的</a:t>
            </a:r>
            <a:r>
              <a:rPr lang="en-US" altLang="zh-CN" sz="1400" dirty="0"/>
              <a:t>fieldname</a:t>
            </a:r>
            <a:r>
              <a:rPr lang="zh-CN" altLang="en-US" sz="1400" dirty="0"/>
              <a:t>参数不是可选的。</a:t>
            </a:r>
          </a:p>
          <a:p>
            <a:pPr marL="0" indent="0" algn="just">
              <a:lnSpc>
                <a:spcPct val="150000"/>
              </a:lnSpc>
              <a:spcBef>
                <a:spcPts val="0"/>
              </a:spcBef>
              <a:buNone/>
            </a:pPr>
            <a:endParaRPr lang="zh-CN" altLang="en-US" sz="18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Tree>
    <p:extLst>
      <p:ext uri="{BB962C8B-B14F-4D97-AF65-F5344CB8AC3E}">
        <p14:creationId xmlns:p14="http://schemas.microsoft.com/office/powerpoint/2010/main" val="384277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以字典形式读写</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143723887"/>
              </p:ext>
            </p:extLst>
          </p:nvPr>
        </p:nvGraphicFramePr>
        <p:xfrm>
          <a:off x="1120941" y="3315903"/>
          <a:ext cx="9948599" cy="204216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18747">
                <a:tc>
                  <a:txBody>
                    <a:bodyPr/>
                    <a:lstStyle/>
                    <a:p>
                      <a:r>
                        <a:rPr lang="en-US" altLang="zh-CN" sz="1600" b="1" kern="1200" dirty="0">
                          <a:solidFill>
                            <a:schemeClr val="lt1"/>
                          </a:solidFill>
                          <a:effectLst/>
                          <a:latin typeface="Consolas" panose="020B0609020204030204" pitchFamily="49" charset="0"/>
                          <a:ea typeface="+mn-ea"/>
                          <a:cs typeface="+mn-cs"/>
                        </a:rPr>
                        <a:t>import csv</a:t>
                      </a:r>
                    </a:p>
                    <a:p>
                      <a:r>
                        <a:rPr lang="en-US" altLang="zh-CN" sz="1600" b="1" kern="1200" dirty="0">
                          <a:solidFill>
                            <a:schemeClr val="lt1"/>
                          </a:solidFill>
                          <a:effectLst/>
                          <a:latin typeface="Consolas" panose="020B0609020204030204" pitchFamily="49" charset="0"/>
                          <a:ea typeface="+mn-ea"/>
                          <a:cs typeface="+mn-cs"/>
                        </a:rPr>
                        <a:t>with open('names.csv', 'w', newline='') as </a:t>
                      </a:r>
                      <a:r>
                        <a:rPr lang="en-US" altLang="zh-CN" sz="1600" b="1" kern="1200" dirty="0" err="1">
                          <a:solidFill>
                            <a:schemeClr val="lt1"/>
                          </a:solidFill>
                          <a:effectLst/>
                          <a:latin typeface="Consolas" panose="020B0609020204030204" pitchFamily="49" charset="0"/>
                          <a:ea typeface="+mn-ea"/>
                          <a:cs typeface="+mn-cs"/>
                        </a:rPr>
                        <a:t>csvfile</a:t>
                      </a:r>
                      <a:r>
                        <a:rPr lang="en-US" altLang="zh-CN" sz="1600" b="1" kern="1200" dirty="0">
                          <a:solidFill>
                            <a:schemeClr val="lt1"/>
                          </a:solidFill>
                          <a:effectLst/>
                          <a:latin typeface="Consolas" panose="020B0609020204030204" pitchFamily="49" charset="0"/>
                          <a:ea typeface="+mn-ea"/>
                          <a:cs typeface="+mn-cs"/>
                        </a:rPr>
                        <a:t>:</a:t>
                      </a:r>
                    </a:p>
                    <a:p>
                      <a:r>
                        <a:rPr lang="en-US" altLang="zh-CN" sz="1600" b="1" kern="1200" dirty="0">
                          <a:solidFill>
                            <a:schemeClr val="lt1"/>
                          </a:solidFill>
                          <a:effectLst/>
                          <a:latin typeface="Consolas" panose="020B0609020204030204" pitchFamily="49" charset="0"/>
                          <a:ea typeface="+mn-ea"/>
                          <a:cs typeface="+mn-cs"/>
                        </a:rPr>
                        <a:t>      fieldnames = ['</a:t>
                      </a:r>
                      <a:r>
                        <a:rPr lang="en-US" altLang="zh-CN" sz="1600" b="1" kern="1200" dirty="0" err="1">
                          <a:solidFill>
                            <a:schemeClr val="lt1"/>
                          </a:solidFill>
                          <a:effectLst/>
                          <a:latin typeface="Consolas" panose="020B0609020204030204" pitchFamily="49" charset="0"/>
                          <a:ea typeface="+mn-ea"/>
                          <a:cs typeface="+mn-cs"/>
                        </a:rPr>
                        <a:t>first_name</a:t>
                      </a:r>
                      <a:r>
                        <a:rPr lang="en-US" altLang="zh-CN"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last_name</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定义键序列</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a:solidFill>
                            <a:schemeClr val="lt1"/>
                          </a:solidFill>
                          <a:effectLst/>
                          <a:latin typeface="Consolas" panose="020B0609020204030204" pitchFamily="49" charset="0"/>
                          <a:ea typeface="+mn-ea"/>
                          <a:cs typeface="+mn-cs"/>
                        </a:rPr>
                        <a:t>writer = </a:t>
                      </a:r>
                      <a:r>
                        <a:rPr lang="en-US" altLang="zh-CN" sz="1600" b="1" kern="1200" dirty="0" err="1">
                          <a:solidFill>
                            <a:schemeClr val="lt1"/>
                          </a:solidFill>
                          <a:effectLst/>
                          <a:latin typeface="Consolas" panose="020B0609020204030204" pitchFamily="49" charset="0"/>
                          <a:ea typeface="+mn-ea"/>
                          <a:cs typeface="+mn-cs"/>
                        </a:rPr>
                        <a:t>csv.DictWriter</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csvfile</a:t>
                      </a:r>
                      <a:r>
                        <a:rPr lang="en-US" altLang="zh-CN" sz="1600" b="1" kern="1200" dirty="0">
                          <a:solidFill>
                            <a:schemeClr val="lt1"/>
                          </a:solidFill>
                          <a:effectLst/>
                          <a:latin typeface="Consolas" panose="020B0609020204030204" pitchFamily="49" charset="0"/>
                          <a:ea typeface="+mn-ea"/>
                          <a:cs typeface="+mn-cs"/>
                        </a:rPr>
                        <a:t>, fieldnames=fieldnames)  #</a:t>
                      </a:r>
                      <a:r>
                        <a:rPr lang="zh-CN" altLang="en-US" sz="1600" b="1" kern="1200" dirty="0">
                          <a:solidFill>
                            <a:schemeClr val="lt1"/>
                          </a:solidFill>
                          <a:effectLst/>
                          <a:latin typeface="Consolas" panose="020B0609020204030204" pitchFamily="49" charset="0"/>
                          <a:ea typeface="+mn-ea"/>
                          <a:cs typeface="+mn-cs"/>
                        </a:rPr>
                        <a:t>构造</a:t>
                      </a:r>
                      <a:r>
                        <a:rPr lang="en-US" altLang="zh-CN" sz="1600" b="1" kern="1200" dirty="0" err="1">
                          <a:solidFill>
                            <a:schemeClr val="lt1"/>
                          </a:solidFill>
                          <a:effectLst/>
                          <a:latin typeface="Consolas" panose="020B0609020204030204" pitchFamily="49" charset="0"/>
                          <a:ea typeface="+mn-ea"/>
                          <a:cs typeface="+mn-cs"/>
                        </a:rPr>
                        <a:t>DictWriter</a:t>
                      </a:r>
                      <a:r>
                        <a:rPr lang="zh-CN" altLang="en-US" sz="1600" b="1" kern="1200" dirty="0">
                          <a:solidFill>
                            <a:schemeClr val="lt1"/>
                          </a:solidFill>
                          <a:effectLst/>
                          <a:latin typeface="Consolas" panose="020B0609020204030204" pitchFamily="49" charset="0"/>
                          <a:ea typeface="+mn-ea"/>
                          <a:cs typeface="+mn-cs"/>
                        </a:rPr>
                        <a:t>对象</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writer.writeheader</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写入构造函数指定的字段名</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writer.writerow</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first_name</a:t>
                      </a:r>
                      <a:r>
                        <a:rPr lang="en-US" altLang="zh-CN" sz="1600" b="1" kern="1200" dirty="0">
                          <a:solidFill>
                            <a:schemeClr val="lt1"/>
                          </a:solidFill>
                          <a:effectLst/>
                          <a:latin typeface="Consolas" panose="020B0609020204030204" pitchFamily="49" charset="0"/>
                          <a:ea typeface="+mn-ea"/>
                          <a:cs typeface="+mn-cs"/>
                        </a:rPr>
                        <a:t>': 'Baked', '</a:t>
                      </a:r>
                      <a:r>
                        <a:rPr lang="en-US" altLang="zh-CN" sz="1600" b="1" kern="1200" dirty="0" err="1">
                          <a:solidFill>
                            <a:schemeClr val="lt1"/>
                          </a:solidFill>
                          <a:effectLst/>
                          <a:latin typeface="Consolas" panose="020B0609020204030204" pitchFamily="49" charset="0"/>
                          <a:ea typeface="+mn-ea"/>
                          <a:cs typeface="+mn-cs"/>
                        </a:rPr>
                        <a:t>last_name</a:t>
                      </a:r>
                      <a:r>
                        <a:rPr lang="en-US" altLang="zh-CN" sz="1600" b="1" kern="1200" dirty="0">
                          <a:solidFill>
                            <a:schemeClr val="lt1"/>
                          </a:solidFill>
                          <a:effectLst/>
                          <a:latin typeface="Consolas" panose="020B0609020204030204" pitchFamily="49" charset="0"/>
                          <a:ea typeface="+mn-ea"/>
                          <a:cs typeface="+mn-cs"/>
                        </a:rPr>
                        <a:t>': 'Beans'})   #</a:t>
                      </a:r>
                      <a:r>
                        <a:rPr lang="zh-CN" altLang="en-US" sz="1600" b="1" kern="1200" dirty="0">
                          <a:solidFill>
                            <a:schemeClr val="lt1"/>
                          </a:solidFill>
                          <a:effectLst/>
                          <a:latin typeface="Consolas" panose="020B0609020204030204" pitchFamily="49" charset="0"/>
                          <a:ea typeface="+mn-ea"/>
                          <a:cs typeface="+mn-cs"/>
                        </a:rPr>
                        <a:t>写入行</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writer.writerow</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first_name</a:t>
                      </a:r>
                      <a:r>
                        <a:rPr lang="en-US" altLang="zh-CN" sz="1600" b="1" kern="1200" dirty="0">
                          <a:solidFill>
                            <a:schemeClr val="lt1"/>
                          </a:solidFill>
                          <a:effectLst/>
                          <a:latin typeface="Consolas" panose="020B0609020204030204" pitchFamily="49" charset="0"/>
                          <a:ea typeface="+mn-ea"/>
                          <a:cs typeface="+mn-cs"/>
                        </a:rPr>
                        <a:t>': 'Lovely', '</a:t>
                      </a:r>
                      <a:r>
                        <a:rPr lang="en-US" altLang="zh-CN" sz="1600" b="1" kern="1200" dirty="0" err="1">
                          <a:solidFill>
                            <a:schemeClr val="lt1"/>
                          </a:solidFill>
                          <a:effectLst/>
                          <a:latin typeface="Consolas" panose="020B0609020204030204" pitchFamily="49" charset="0"/>
                          <a:ea typeface="+mn-ea"/>
                          <a:cs typeface="+mn-cs"/>
                        </a:rPr>
                        <a:t>last_name</a:t>
                      </a:r>
                      <a:r>
                        <a:rPr lang="en-US" altLang="zh-CN" sz="1600" b="1" kern="1200" dirty="0">
                          <a:solidFill>
                            <a:schemeClr val="lt1"/>
                          </a:solidFill>
                          <a:effectLst/>
                          <a:latin typeface="Consolas" panose="020B0609020204030204" pitchFamily="49" charset="0"/>
                          <a:ea typeface="+mn-ea"/>
                          <a:cs typeface="+mn-cs"/>
                        </a:rPr>
                        <a:t>': 'Spam'})</a:t>
                      </a:r>
                    </a:p>
                    <a:p>
                      <a:r>
                        <a:rPr lang="en-US" altLang="zh-CN"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writer.writerow</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first_name</a:t>
                      </a:r>
                      <a:r>
                        <a:rPr lang="en-US" altLang="zh-CN" sz="1600" b="1" kern="1200" dirty="0">
                          <a:solidFill>
                            <a:schemeClr val="lt1"/>
                          </a:solidFill>
                          <a:effectLst/>
                          <a:latin typeface="Consolas" panose="020B0609020204030204" pitchFamily="49" charset="0"/>
                          <a:ea typeface="+mn-ea"/>
                          <a:cs typeface="+mn-cs"/>
                        </a:rPr>
                        <a:t>': 'Wonderful', '</a:t>
                      </a:r>
                      <a:r>
                        <a:rPr lang="en-US" altLang="zh-CN" sz="1600" b="1" kern="1200" dirty="0" err="1">
                          <a:solidFill>
                            <a:schemeClr val="lt1"/>
                          </a:solidFill>
                          <a:effectLst/>
                          <a:latin typeface="Consolas" panose="020B0609020204030204" pitchFamily="49" charset="0"/>
                          <a:ea typeface="+mn-ea"/>
                          <a:cs typeface="+mn-cs"/>
                        </a:rPr>
                        <a:t>last_name</a:t>
                      </a:r>
                      <a:r>
                        <a:rPr lang="en-US" altLang="zh-CN" sz="1600" b="1" kern="1200" dirty="0">
                          <a:solidFill>
                            <a:schemeClr val="lt1"/>
                          </a:solidFill>
                          <a:effectLst/>
                          <a:latin typeface="Consolas" panose="020B0609020204030204" pitchFamily="49" charset="0"/>
                          <a:ea typeface="+mn-ea"/>
                          <a:cs typeface="+mn-cs"/>
                        </a:rPr>
                        <a:t>': 'Spam'})</a:t>
                      </a:r>
                    </a:p>
                  </a:txBody>
                  <a:tcPr/>
                </a:tc>
                <a:extLst>
                  <a:ext uri="{0D108BD9-81ED-4DB2-BD59-A6C34878D82A}">
                    <a16:rowId xmlns:a16="http://schemas.microsoft.com/office/drawing/2014/main" val="3026568749"/>
                  </a:ext>
                </a:extLst>
              </a:tr>
            </a:tbl>
          </a:graphicData>
        </a:graphic>
      </p:graphicFrame>
      <p:sp>
        <p:nvSpPr>
          <p:cNvPr id="2" name="矩形 1">
            <a:extLst>
              <a:ext uri="{FF2B5EF4-FFF2-40B4-BE49-F238E27FC236}">
                <a16:creationId xmlns:a16="http://schemas.microsoft.com/office/drawing/2014/main" id="{E6BABFF2-2705-42DB-A093-B0FE459F4DB4}"/>
              </a:ext>
            </a:extLst>
          </p:cNvPr>
          <p:cNvSpPr/>
          <p:nvPr/>
        </p:nvSpPr>
        <p:spPr>
          <a:xfrm>
            <a:off x="1288670" y="2468396"/>
            <a:ext cx="2492990" cy="369332"/>
          </a:xfrm>
          <a:prstGeom prst="rect">
            <a:avLst/>
          </a:prstGeom>
        </p:spPr>
        <p:txBody>
          <a:bodyPr wrap="none">
            <a:spAutoFit/>
          </a:bodyPr>
          <a:lstStyle/>
          <a:p>
            <a:r>
              <a:rPr lang="zh-CN" altLang="en-US" dirty="0">
                <a:solidFill>
                  <a:srgbClr val="4B4B4B"/>
                </a:solidFill>
                <a:latin typeface="Verdana" panose="020B0604030504040204" pitchFamily="34" charset="0"/>
              </a:rPr>
              <a:t>一个简短的用法示例：</a:t>
            </a:r>
            <a:endParaRPr lang="zh-CN" altLang="en-US" dirty="0"/>
          </a:p>
        </p:txBody>
      </p:sp>
    </p:spTree>
    <p:extLst>
      <p:ext uri="{BB962C8B-B14F-4D97-AF65-F5344CB8AC3E}">
        <p14:creationId xmlns:p14="http://schemas.microsoft.com/office/powerpoint/2010/main" val="402988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dirty="0">
                <a:latin typeface="宋体" panose="02010600030101010101" pitchFamily="2" charset="-122"/>
                <a:ea typeface="宋体" panose="02010600030101010101" pitchFamily="2" charset="-122"/>
              </a:rPr>
              <a:t> </a:t>
            </a:r>
            <a:r>
              <a:rPr lang="en-US" altLang="zh-CN" b="1" dirty="0"/>
              <a:t>9.1 </a:t>
            </a:r>
            <a:r>
              <a:rPr lang="zh-CN" altLang="en-US" b="1" dirty="0"/>
              <a:t>文件数据读写</a:t>
            </a:r>
            <a:endParaRPr lang="en-US" b="1" dirty="0"/>
          </a:p>
        </p:txBody>
      </p:sp>
    </p:spTree>
    <p:extLst>
      <p:ext uri="{BB962C8B-B14F-4D97-AF65-F5344CB8AC3E}">
        <p14:creationId xmlns:p14="http://schemas.microsoft.com/office/powerpoint/2010/main" val="417224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3858802"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3. Reader</a:t>
            </a:r>
            <a:r>
              <a:rPr lang="zh-CN" altLang="en-US" sz="2200" dirty="0"/>
              <a:t>对象的方法和属性</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1937800"/>
            <a:ext cx="9982200" cy="4584919"/>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en-US" altLang="zh-CN" sz="1800" dirty="0"/>
              <a:t>csv</a:t>
            </a:r>
            <a:r>
              <a:rPr lang="zh-CN" altLang="en-US" sz="1800" dirty="0"/>
              <a:t>模块提供了对于</a:t>
            </a:r>
            <a:r>
              <a:rPr lang="en-US" altLang="zh-CN" sz="1800" dirty="0"/>
              <a:t>Reader</a:t>
            </a:r>
            <a:r>
              <a:rPr lang="zh-CN" altLang="en-US" sz="1800" dirty="0"/>
              <a:t>对象的方法和属性，可用于</a:t>
            </a:r>
            <a:r>
              <a:rPr lang="en-US" altLang="zh-CN" sz="1800" dirty="0" err="1"/>
              <a:t>DictReader</a:t>
            </a:r>
            <a:r>
              <a:rPr lang="zh-CN" altLang="en-US" sz="1800" dirty="0"/>
              <a:t>实例和由</a:t>
            </a:r>
            <a:r>
              <a:rPr lang="en-US" altLang="zh-CN" sz="1800" dirty="0"/>
              <a:t>reader()</a:t>
            </a:r>
            <a:r>
              <a:rPr lang="zh-CN" altLang="en-US" sz="1800" dirty="0"/>
              <a:t>函数返回的对象。</a:t>
            </a:r>
          </a:p>
          <a:p>
            <a:pPr>
              <a:lnSpc>
                <a:spcPct val="150000"/>
              </a:lnSpc>
              <a:spcBef>
                <a:spcPts val="0"/>
              </a:spcBef>
              <a:buFont typeface="Wingdings" panose="05000000000000000000" pitchFamily="2" charset="2"/>
              <a:buChar char="Ø"/>
            </a:pPr>
            <a:r>
              <a:rPr lang="en-US" altLang="zh-CN" sz="1800" dirty="0"/>
              <a:t>    Reader</a:t>
            </a:r>
            <a:r>
              <a:rPr lang="zh-CN" altLang="en-US" sz="1800" dirty="0"/>
              <a:t>对象的通用方法：</a:t>
            </a:r>
          </a:p>
          <a:p>
            <a:pPr lvl="1">
              <a:lnSpc>
                <a:spcPct val="150000"/>
              </a:lnSpc>
              <a:spcBef>
                <a:spcPts val="0"/>
              </a:spcBef>
            </a:pPr>
            <a:r>
              <a:rPr lang="en-US" altLang="zh-CN" dirty="0" err="1"/>
              <a:t>csvreader</a:t>
            </a:r>
            <a:r>
              <a:rPr lang="en-US" altLang="zh-CN" dirty="0"/>
              <a:t>.__next__()</a:t>
            </a:r>
            <a:r>
              <a:rPr lang="zh-CN" altLang="en-US" dirty="0"/>
              <a:t>：将可迭代的</a:t>
            </a:r>
            <a:r>
              <a:rPr lang="en-US" altLang="zh-CN" dirty="0"/>
              <a:t>Reader</a:t>
            </a:r>
            <a:r>
              <a:rPr lang="zh-CN" altLang="en-US" dirty="0"/>
              <a:t>对象的下一行内容作为列表（如果对象由</a:t>
            </a:r>
            <a:r>
              <a:rPr lang="en-US" altLang="zh-CN" dirty="0"/>
              <a:t>read()</a:t>
            </a:r>
            <a:r>
              <a:rPr lang="zh-CN" altLang="en-US" dirty="0"/>
              <a:t>函数返回）或字典（如果对象是一个</a:t>
            </a:r>
            <a:r>
              <a:rPr lang="en-US" altLang="zh-CN" dirty="0" err="1"/>
              <a:t>DictReader</a:t>
            </a:r>
            <a:r>
              <a:rPr lang="zh-CN" altLang="en-US" dirty="0"/>
              <a:t>实例）返回。</a:t>
            </a:r>
          </a:p>
          <a:p>
            <a:pPr>
              <a:lnSpc>
                <a:spcPct val="150000"/>
              </a:lnSpc>
              <a:spcBef>
                <a:spcPts val="0"/>
              </a:spcBef>
              <a:buFont typeface="Wingdings" panose="05000000000000000000" pitchFamily="2" charset="2"/>
              <a:buChar char="Ø"/>
            </a:pPr>
            <a:r>
              <a:rPr lang="en-US" altLang="zh-CN" sz="1800" dirty="0"/>
              <a:t>    Reader</a:t>
            </a:r>
            <a:r>
              <a:rPr lang="zh-CN" altLang="en-US" sz="1800" dirty="0"/>
              <a:t>对象的共有属性：</a:t>
            </a:r>
          </a:p>
          <a:p>
            <a:pPr lvl="1">
              <a:lnSpc>
                <a:spcPct val="150000"/>
              </a:lnSpc>
              <a:spcBef>
                <a:spcPts val="0"/>
              </a:spcBef>
            </a:pPr>
            <a:r>
              <a:rPr lang="en-US" altLang="zh-CN" dirty="0" err="1"/>
              <a:t>csvreader.dialect</a:t>
            </a:r>
            <a:r>
              <a:rPr lang="zh-CN" altLang="en-US" dirty="0"/>
              <a:t>：解析器正在使用的</a:t>
            </a:r>
            <a:r>
              <a:rPr lang="en-US" altLang="zh-CN" dirty="0"/>
              <a:t>dialect</a:t>
            </a:r>
            <a:r>
              <a:rPr lang="zh-CN" altLang="en-US" dirty="0"/>
              <a:t>的只读描述。</a:t>
            </a:r>
          </a:p>
          <a:p>
            <a:pPr lvl="1">
              <a:lnSpc>
                <a:spcPct val="150000"/>
              </a:lnSpc>
              <a:spcBef>
                <a:spcPts val="0"/>
              </a:spcBef>
            </a:pPr>
            <a:r>
              <a:rPr lang="en-US" altLang="zh-CN" dirty="0" err="1"/>
              <a:t>csvreader.line_num</a:t>
            </a:r>
            <a:r>
              <a:rPr lang="zh-CN" altLang="en-US" dirty="0"/>
              <a:t>：从源迭代器中读取的行数，与返回的记录数不同，因为记录可以跨多行。</a:t>
            </a:r>
          </a:p>
          <a:p>
            <a:pPr>
              <a:lnSpc>
                <a:spcPct val="150000"/>
              </a:lnSpc>
              <a:spcBef>
                <a:spcPts val="0"/>
              </a:spcBef>
              <a:buFont typeface="Wingdings" panose="05000000000000000000" pitchFamily="2" charset="2"/>
              <a:buChar char="Ø"/>
            </a:pPr>
            <a:r>
              <a:rPr lang="en-US" altLang="zh-CN" sz="1800" dirty="0"/>
              <a:t>    </a:t>
            </a:r>
            <a:r>
              <a:rPr lang="en-US" altLang="zh-CN" sz="1800" dirty="0" err="1"/>
              <a:t>DictReader</a:t>
            </a:r>
            <a:r>
              <a:rPr lang="zh-CN" altLang="en-US" sz="1800" dirty="0"/>
              <a:t>对象独有的共有属性：</a:t>
            </a:r>
          </a:p>
          <a:p>
            <a:pPr lvl="1">
              <a:lnSpc>
                <a:spcPct val="150000"/>
              </a:lnSpc>
              <a:spcBef>
                <a:spcPts val="0"/>
              </a:spcBef>
            </a:pPr>
            <a:r>
              <a:rPr lang="en-US" altLang="zh-CN" dirty="0" err="1"/>
              <a:t>DictReader.fieldnames</a:t>
            </a:r>
            <a:r>
              <a:rPr lang="zh-CN" altLang="en-US" dirty="0"/>
              <a:t>：如果在创建对象时未作为参数传递，则在第一次访问或从文件中读取第一条记录时初始化此属性。</a:t>
            </a:r>
          </a:p>
          <a:p>
            <a:pPr marL="0" indent="0">
              <a:lnSpc>
                <a:spcPct val="150000"/>
              </a:lnSpc>
              <a:spcBef>
                <a:spcPts val="0"/>
              </a:spcBef>
              <a:buNone/>
            </a:pPr>
            <a:endParaRPr lang="zh-CN" altLang="en-US" sz="18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Tree>
    <p:extLst>
      <p:ext uri="{BB962C8B-B14F-4D97-AF65-F5344CB8AC3E}">
        <p14:creationId xmlns:p14="http://schemas.microsoft.com/office/powerpoint/2010/main" val="338258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3858802"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4. Writer</a:t>
            </a:r>
            <a:r>
              <a:rPr lang="zh-CN" altLang="en-US" sz="2200" dirty="0"/>
              <a:t>对象的方法和属性</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65421"/>
            <a:ext cx="9982200" cy="4136428"/>
          </a:xfrm>
          <a:prstGeom prst="rect">
            <a:avLst/>
          </a:prstGeom>
        </p:spPr>
        <p:txBody>
          <a:bodyPr>
            <a:normAutofit fontScale="92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50000"/>
              </a:lnSpc>
              <a:spcBef>
                <a:spcPts val="0"/>
              </a:spcBef>
              <a:buNone/>
            </a:pPr>
            <a:r>
              <a:rPr lang="en-US" altLang="zh-CN" sz="1900" dirty="0">
                <a:latin typeface="宋体" panose="02010600030101010101" pitchFamily="2" charset="-122"/>
                <a:ea typeface="宋体" panose="02010600030101010101" pitchFamily="2" charset="-122"/>
              </a:rPr>
              <a:t>    </a:t>
            </a:r>
            <a:r>
              <a:rPr lang="en-US" altLang="zh-CN" sz="1900" dirty="0"/>
              <a:t>csv</a:t>
            </a:r>
            <a:r>
              <a:rPr lang="zh-CN" altLang="en-US" sz="1900" dirty="0"/>
              <a:t>模块提供了对于</a:t>
            </a:r>
            <a:r>
              <a:rPr lang="en-US" altLang="zh-CN" sz="1900" dirty="0"/>
              <a:t>Writer</a:t>
            </a:r>
            <a:r>
              <a:rPr lang="zh-CN" altLang="en-US" sz="1900" dirty="0"/>
              <a:t>对象的方法和属性，可用于</a:t>
            </a:r>
            <a:r>
              <a:rPr lang="en-US" altLang="zh-CN" sz="1900" dirty="0" err="1"/>
              <a:t>DictWriter</a:t>
            </a:r>
            <a:r>
              <a:rPr lang="zh-CN" altLang="en-US" sz="1900" dirty="0"/>
              <a:t>实例和由</a:t>
            </a:r>
            <a:r>
              <a:rPr lang="en-US" altLang="zh-CN" sz="1900" dirty="0"/>
              <a:t>writer()</a:t>
            </a:r>
            <a:r>
              <a:rPr lang="zh-CN" altLang="en-US" sz="1900" dirty="0"/>
              <a:t>函数返回的对象。对于</a:t>
            </a:r>
            <a:r>
              <a:rPr lang="en-US" altLang="zh-CN" sz="1900" dirty="0"/>
              <a:t>Writer</a:t>
            </a:r>
            <a:r>
              <a:rPr lang="zh-CN" altLang="en-US" sz="1900" dirty="0"/>
              <a:t>对象，行必须是可迭代的字符串或数字，对于</a:t>
            </a:r>
            <a:r>
              <a:rPr lang="en-US" altLang="zh-CN" sz="1900" dirty="0" err="1"/>
              <a:t>DictWriter</a:t>
            </a:r>
            <a:r>
              <a:rPr lang="zh-CN" altLang="en-US" sz="1900" dirty="0"/>
              <a:t>对象，行必须是将字段名映射为字符串或数字的字典（首先通过</a:t>
            </a:r>
            <a:r>
              <a:rPr lang="en-US" altLang="zh-CN" sz="1900" dirty="0"/>
              <a:t>str()</a:t>
            </a:r>
            <a:r>
              <a:rPr lang="zh-CN" altLang="en-US" sz="1900" dirty="0"/>
              <a:t>传递）。</a:t>
            </a:r>
          </a:p>
          <a:p>
            <a:pPr>
              <a:lnSpc>
                <a:spcPct val="150000"/>
              </a:lnSpc>
              <a:spcBef>
                <a:spcPts val="0"/>
              </a:spcBef>
              <a:buFont typeface="Wingdings" panose="05000000000000000000" pitchFamily="2" charset="2"/>
              <a:buChar char="Ø"/>
            </a:pPr>
            <a:r>
              <a:rPr lang="en-US" altLang="zh-CN" sz="1900" dirty="0"/>
              <a:t>    Writer</a:t>
            </a:r>
            <a:r>
              <a:rPr lang="zh-CN" altLang="en-US" sz="1900" dirty="0"/>
              <a:t>对象的通用方法：</a:t>
            </a:r>
          </a:p>
          <a:p>
            <a:pPr lvl="1">
              <a:lnSpc>
                <a:spcPct val="150000"/>
              </a:lnSpc>
              <a:spcBef>
                <a:spcPts val="0"/>
              </a:spcBef>
            </a:pPr>
            <a:r>
              <a:rPr lang="en-US" altLang="zh-CN" sz="1800" dirty="0" err="1"/>
              <a:t>csvwriter.writerow</a:t>
            </a:r>
            <a:r>
              <a:rPr lang="en-US" altLang="zh-CN" sz="1800" dirty="0"/>
              <a:t>(row)</a:t>
            </a:r>
            <a:r>
              <a:rPr lang="zh-CN" altLang="en-US" sz="1800" dirty="0"/>
              <a:t>：将</a:t>
            </a:r>
            <a:r>
              <a:rPr lang="en-US" altLang="zh-CN" sz="1800" dirty="0"/>
              <a:t>row</a:t>
            </a:r>
            <a:r>
              <a:rPr lang="zh-CN" altLang="en-US" sz="1800" dirty="0"/>
              <a:t>参数写入</a:t>
            </a:r>
            <a:r>
              <a:rPr lang="en-US" altLang="zh-CN" sz="1800" dirty="0"/>
              <a:t>Writer</a:t>
            </a:r>
            <a:r>
              <a:rPr lang="zh-CN" altLang="en-US" sz="1800" dirty="0"/>
              <a:t>的文件对象，并根据当前</a:t>
            </a:r>
            <a:r>
              <a:rPr lang="en-US" altLang="zh-CN" sz="1800" dirty="0"/>
              <a:t>dialect</a:t>
            </a:r>
            <a:r>
              <a:rPr lang="zh-CN" altLang="en-US" sz="1800" dirty="0"/>
              <a:t>进行格式化。</a:t>
            </a:r>
          </a:p>
          <a:p>
            <a:pPr lvl="1">
              <a:lnSpc>
                <a:spcPct val="150000"/>
              </a:lnSpc>
              <a:spcBef>
                <a:spcPts val="0"/>
              </a:spcBef>
            </a:pPr>
            <a:r>
              <a:rPr lang="en-US" altLang="zh-CN" sz="1800" dirty="0" err="1"/>
              <a:t>csvwriter.writerows</a:t>
            </a:r>
            <a:r>
              <a:rPr lang="en-US" altLang="zh-CN" sz="1800" dirty="0"/>
              <a:t>(rows)</a:t>
            </a:r>
            <a:r>
              <a:rPr lang="zh-CN" altLang="en-US" sz="1800" dirty="0"/>
              <a:t>：将</a:t>
            </a:r>
            <a:r>
              <a:rPr lang="en-US" altLang="zh-CN" sz="1800" dirty="0"/>
              <a:t>rows</a:t>
            </a:r>
            <a:r>
              <a:rPr lang="zh-CN" altLang="en-US" sz="1800" dirty="0"/>
              <a:t>中的所有元素（一个可迭代的行对象）写入</a:t>
            </a:r>
            <a:r>
              <a:rPr lang="en-US" altLang="zh-CN" sz="1800" dirty="0"/>
              <a:t>Writer</a:t>
            </a:r>
            <a:r>
              <a:rPr lang="zh-CN" altLang="en-US" sz="1800" dirty="0"/>
              <a:t>的文件对象，并根据当前</a:t>
            </a:r>
            <a:r>
              <a:rPr lang="en-US" altLang="zh-CN" sz="1800" dirty="0"/>
              <a:t>dialect</a:t>
            </a:r>
            <a:r>
              <a:rPr lang="zh-CN" altLang="en-US" sz="1800" dirty="0"/>
              <a:t>进行格式化。</a:t>
            </a:r>
          </a:p>
          <a:p>
            <a:pPr>
              <a:lnSpc>
                <a:spcPct val="150000"/>
              </a:lnSpc>
              <a:spcBef>
                <a:spcPts val="0"/>
              </a:spcBef>
              <a:buFont typeface="Wingdings" panose="05000000000000000000" pitchFamily="2" charset="2"/>
              <a:buChar char="Ø"/>
            </a:pPr>
            <a:r>
              <a:rPr lang="en-US" altLang="zh-CN" sz="1800" dirty="0"/>
              <a:t>    </a:t>
            </a:r>
            <a:r>
              <a:rPr lang="en-US" altLang="zh-CN" sz="1900" dirty="0"/>
              <a:t>Writer</a:t>
            </a:r>
            <a:r>
              <a:rPr lang="zh-CN" altLang="en-US" sz="1900" dirty="0"/>
              <a:t>对象的共有属性：</a:t>
            </a:r>
          </a:p>
          <a:p>
            <a:pPr lvl="1">
              <a:lnSpc>
                <a:spcPct val="150000"/>
              </a:lnSpc>
              <a:spcBef>
                <a:spcPts val="0"/>
              </a:spcBef>
            </a:pPr>
            <a:r>
              <a:rPr lang="en-US" altLang="zh-CN" sz="1800" dirty="0" err="1"/>
              <a:t>csvwriter.dialect</a:t>
            </a:r>
            <a:r>
              <a:rPr lang="zh-CN" altLang="en-US" sz="1800" dirty="0"/>
              <a:t>：当前</a:t>
            </a:r>
            <a:r>
              <a:rPr lang="en-US" altLang="zh-CN" sz="1800" dirty="0"/>
              <a:t>Writer</a:t>
            </a:r>
            <a:r>
              <a:rPr lang="zh-CN" altLang="en-US" sz="1800" dirty="0"/>
              <a:t>对象正在使用的</a:t>
            </a:r>
            <a:r>
              <a:rPr lang="en-US" altLang="zh-CN" sz="1800" dirty="0"/>
              <a:t>dialect</a:t>
            </a:r>
            <a:r>
              <a:rPr lang="zh-CN" altLang="en-US" sz="1800" dirty="0"/>
              <a:t>的只读描述。</a:t>
            </a:r>
          </a:p>
          <a:p>
            <a:pPr lvl="1">
              <a:lnSpc>
                <a:spcPct val="150000"/>
              </a:lnSpc>
              <a:spcBef>
                <a:spcPts val="0"/>
              </a:spcBef>
            </a:pPr>
            <a:r>
              <a:rPr lang="en-US" altLang="zh-CN" sz="1800" dirty="0" err="1"/>
              <a:t>DictWriter</a:t>
            </a:r>
            <a:r>
              <a:rPr lang="zh-CN" altLang="en-US" sz="1800" dirty="0"/>
              <a:t>对象独有的通用方法：</a:t>
            </a:r>
          </a:p>
          <a:p>
            <a:pPr lvl="1">
              <a:lnSpc>
                <a:spcPct val="150000"/>
              </a:lnSpc>
              <a:spcBef>
                <a:spcPts val="0"/>
              </a:spcBef>
            </a:pPr>
            <a:r>
              <a:rPr lang="en-US" altLang="zh-CN" sz="1800" dirty="0" err="1"/>
              <a:t>DictWriter.writeheader</a:t>
            </a:r>
            <a:r>
              <a:rPr lang="en-US" altLang="zh-CN" sz="1800" dirty="0"/>
              <a:t>()</a:t>
            </a:r>
            <a:r>
              <a:rPr lang="zh-CN" altLang="en-US" sz="1800" dirty="0"/>
              <a:t>：写入一行在构造函数中指定的字段名。</a:t>
            </a:r>
          </a:p>
          <a:p>
            <a:pPr marL="0" indent="0">
              <a:lnSpc>
                <a:spcPct val="150000"/>
              </a:lnSpc>
              <a:spcBef>
                <a:spcPts val="0"/>
              </a:spcBef>
              <a:buNone/>
            </a:pPr>
            <a:endParaRPr lang="zh-CN" altLang="en-US" sz="18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9.2 txt</a:t>
            </a:r>
            <a:r>
              <a:rPr lang="zh-CN" altLang="en-US" dirty="0"/>
              <a:t>文件读写</a:t>
            </a:r>
          </a:p>
        </p:txBody>
      </p:sp>
    </p:spTree>
    <p:extLst>
      <p:ext uri="{BB962C8B-B14F-4D97-AF65-F5344CB8AC3E}">
        <p14:creationId xmlns:p14="http://schemas.microsoft.com/office/powerpoint/2010/main" val="345548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b="1" dirty="0"/>
              <a:t>9.4 </a:t>
            </a:r>
            <a:r>
              <a:rPr lang="en-US" altLang="zh-CN" b="1" dirty="0" err="1"/>
              <a:t>xls</a:t>
            </a:r>
            <a:r>
              <a:rPr lang="zh-CN" altLang="en-US" b="1" dirty="0"/>
              <a:t>与</a:t>
            </a:r>
            <a:r>
              <a:rPr lang="en-US" altLang="zh-CN" b="1" dirty="0"/>
              <a:t>xlsx</a:t>
            </a:r>
            <a:r>
              <a:rPr lang="zh-CN" altLang="en-US" b="1" dirty="0"/>
              <a:t>文件读写</a:t>
            </a:r>
            <a:endParaRPr lang="en-US" b="1" dirty="0"/>
          </a:p>
        </p:txBody>
      </p:sp>
    </p:spTree>
    <p:extLst>
      <p:ext uri="{BB962C8B-B14F-4D97-AF65-F5344CB8AC3E}">
        <p14:creationId xmlns:p14="http://schemas.microsoft.com/office/powerpoint/2010/main" val="269718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1698171"/>
            <a:ext cx="9982200" cy="4628351"/>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2100" dirty="0">
                <a:latin typeface="宋体" panose="02010600030101010101" pitchFamily="2" charset="-122"/>
                <a:ea typeface="宋体" panose="02010600030101010101" pitchFamily="2" charset="-122"/>
              </a:rPr>
              <a:t>    </a:t>
            </a:r>
            <a:r>
              <a:rPr lang="en-US" altLang="zh-CN" sz="1800" dirty="0" err="1"/>
              <a:t>xls</a:t>
            </a:r>
            <a:r>
              <a:rPr lang="zh-CN" altLang="en-US" sz="1800" dirty="0"/>
              <a:t>与</a:t>
            </a:r>
            <a:r>
              <a:rPr lang="en-US" altLang="zh-CN" sz="1800" dirty="0"/>
              <a:t>xlsx</a:t>
            </a:r>
            <a:r>
              <a:rPr lang="zh-CN" altLang="en-US" sz="1800" dirty="0"/>
              <a:t>都是</a:t>
            </a:r>
            <a:r>
              <a:rPr lang="en-US" altLang="zh-CN" sz="1800" dirty="0"/>
              <a:t>excel</a:t>
            </a:r>
            <a:r>
              <a:rPr lang="zh-CN" altLang="en-US" sz="1800" dirty="0"/>
              <a:t>的文件格式，也是广泛使用的二进制数据格式，其区别在于</a:t>
            </a:r>
            <a:endParaRPr lang="en-US" altLang="zh-CN" sz="1800" dirty="0"/>
          </a:p>
          <a:p>
            <a:pPr lvl="1" algn="just">
              <a:lnSpc>
                <a:spcPct val="150000"/>
              </a:lnSpc>
              <a:spcBef>
                <a:spcPts val="0"/>
              </a:spcBef>
            </a:pPr>
            <a:r>
              <a:rPr lang="en-US" altLang="zh-CN" dirty="0" err="1"/>
              <a:t>xls</a:t>
            </a:r>
            <a:r>
              <a:rPr lang="zh-CN" altLang="en-US" dirty="0"/>
              <a:t>是</a:t>
            </a:r>
            <a:r>
              <a:rPr lang="en-US" altLang="zh-CN" dirty="0"/>
              <a:t>2003</a:t>
            </a:r>
            <a:r>
              <a:rPr lang="zh-CN" altLang="en-US" dirty="0"/>
              <a:t>及以前版本生成的文件格式，是一个特有的二进制格式，其核心结构是复合文档类型的结构，</a:t>
            </a:r>
            <a:endParaRPr lang="en-US" altLang="zh-CN" dirty="0"/>
          </a:p>
          <a:p>
            <a:pPr lvl="1" algn="just">
              <a:lnSpc>
                <a:spcPct val="150000"/>
              </a:lnSpc>
              <a:spcBef>
                <a:spcPts val="0"/>
              </a:spcBef>
            </a:pPr>
            <a:r>
              <a:rPr lang="en-US" altLang="zh-CN" dirty="0"/>
              <a:t>xlsx</a:t>
            </a:r>
            <a:r>
              <a:rPr lang="zh-CN" altLang="en-US" dirty="0"/>
              <a:t>是</a:t>
            </a:r>
            <a:r>
              <a:rPr lang="en-US" altLang="zh-CN" dirty="0"/>
              <a:t>2007</a:t>
            </a:r>
            <a:r>
              <a:rPr lang="zh-CN" altLang="en-US" dirty="0"/>
              <a:t>及以后版本生成的文件格式，且</a:t>
            </a:r>
            <a:r>
              <a:rPr lang="en-US" altLang="zh-CN" dirty="0"/>
              <a:t>2007</a:t>
            </a:r>
            <a:r>
              <a:rPr lang="zh-CN" altLang="en-US" dirty="0"/>
              <a:t>之后版本可以打开</a:t>
            </a:r>
            <a:r>
              <a:rPr lang="en-US" altLang="zh-CN" dirty="0" err="1"/>
              <a:t>xls</a:t>
            </a:r>
            <a:r>
              <a:rPr lang="zh-CN" altLang="en-US" dirty="0"/>
              <a:t>格式的文件，核心结构是</a:t>
            </a:r>
            <a:r>
              <a:rPr lang="en-US" altLang="zh-CN" dirty="0"/>
              <a:t>XML</a:t>
            </a:r>
            <a:r>
              <a:rPr lang="zh-CN" altLang="en-US" dirty="0"/>
              <a:t>类型的结构，采用的是基于</a:t>
            </a:r>
            <a:r>
              <a:rPr lang="en-US" altLang="zh-CN" dirty="0"/>
              <a:t>XML</a:t>
            </a:r>
            <a:r>
              <a:rPr lang="zh-CN" altLang="en-US" dirty="0"/>
              <a:t>的压缩方式，使其占用的空间更小。</a:t>
            </a:r>
          </a:p>
          <a:p>
            <a:pPr marL="0" indent="0" algn="just">
              <a:lnSpc>
                <a:spcPct val="150000"/>
              </a:lnSpc>
              <a:spcBef>
                <a:spcPts val="0"/>
              </a:spcBef>
              <a:buNone/>
            </a:pPr>
            <a:r>
              <a:rPr lang="zh-CN" altLang="en-US" sz="1600" dirty="0"/>
              <a:t>    通常可以使用</a:t>
            </a:r>
            <a:r>
              <a:rPr lang="en-US" altLang="zh-CN" sz="1600" dirty="0" err="1"/>
              <a:t>xlrd</a:t>
            </a:r>
            <a:r>
              <a:rPr lang="zh-CN" altLang="en-US" sz="1600" dirty="0"/>
              <a:t>模块与</a:t>
            </a:r>
            <a:r>
              <a:rPr lang="en-US" altLang="zh-CN" sz="1600" dirty="0" err="1"/>
              <a:t>xlwt</a:t>
            </a:r>
            <a:r>
              <a:rPr lang="zh-CN" altLang="en-US" sz="1600" dirty="0"/>
              <a:t>模块实现对</a:t>
            </a:r>
            <a:r>
              <a:rPr lang="en-US" altLang="zh-CN" sz="1600" dirty="0"/>
              <a:t>excel</a:t>
            </a:r>
            <a:r>
              <a:rPr lang="zh-CN" altLang="en-US" sz="1600" dirty="0"/>
              <a:t>文件内容读取和写入。</a:t>
            </a:r>
          </a:p>
          <a:p>
            <a:pPr marL="0" indent="0" algn="just">
              <a:lnSpc>
                <a:spcPct val="150000"/>
              </a:lnSpc>
              <a:spcBef>
                <a:spcPts val="0"/>
              </a:spcBef>
              <a:buNone/>
            </a:pPr>
            <a:endParaRPr lang="en-US" altLang="zh-CN" sz="2100" dirty="0"/>
          </a:p>
          <a:p>
            <a:pPr marL="0" indent="0" algn="just">
              <a:lnSpc>
                <a:spcPct val="150000"/>
              </a:lnSpc>
              <a:spcBef>
                <a:spcPts val="0"/>
              </a:spcBef>
              <a:buNone/>
            </a:pPr>
            <a:r>
              <a:rPr lang="zh-CN" altLang="en-US" sz="1800" dirty="0"/>
              <a:t>    模块的安装：</a:t>
            </a:r>
            <a:r>
              <a:rPr lang="en-US" altLang="zh-CN" sz="1800" dirty="0"/>
              <a:t>install </a:t>
            </a:r>
            <a:r>
              <a:rPr lang="en-US" altLang="zh-CN" sz="1800" dirty="0" err="1"/>
              <a:t>xlwt</a:t>
            </a:r>
            <a:r>
              <a:rPr lang="zh-CN" altLang="en-US" sz="1800" dirty="0"/>
              <a:t>，</a:t>
            </a:r>
            <a:r>
              <a:rPr lang="en-US" altLang="zh-CN" sz="1800" dirty="0"/>
              <a:t>pip install </a:t>
            </a:r>
            <a:r>
              <a:rPr lang="en-US" altLang="zh-CN" sz="1800" dirty="0" err="1"/>
              <a:t>xlrd</a:t>
            </a:r>
            <a:endParaRPr lang="en-US" altLang="zh-CN" sz="1800" dirty="0"/>
          </a:p>
          <a:p>
            <a:pPr marL="0" indent="0" algn="just">
              <a:lnSpc>
                <a:spcPct val="150000"/>
              </a:lnSpc>
              <a:spcBef>
                <a:spcPts val="0"/>
              </a:spcBef>
              <a:buNone/>
            </a:pPr>
            <a:r>
              <a:rPr lang="zh-CN" altLang="en-US" sz="1800" dirty="0"/>
              <a:t>    模块的调用：</a:t>
            </a:r>
            <a:r>
              <a:rPr lang="en-US" altLang="zh-CN" sz="1800" dirty="0"/>
              <a:t>import </a:t>
            </a:r>
            <a:r>
              <a:rPr lang="en-US" altLang="zh-CN" sz="1800" dirty="0" err="1"/>
              <a:t>xlwt</a:t>
            </a:r>
            <a:r>
              <a:rPr lang="zh-CN" altLang="en-US" sz="1800" dirty="0"/>
              <a:t>，</a:t>
            </a:r>
            <a:r>
              <a:rPr lang="en-US" altLang="zh-CN" sz="1800" dirty="0"/>
              <a:t>import </a:t>
            </a:r>
            <a:r>
              <a:rPr lang="en-US" altLang="zh-CN" sz="1800" dirty="0" err="1"/>
              <a:t>xlrd</a:t>
            </a:r>
            <a:endParaRPr lang="en-US" altLang="zh-CN" sz="1800" dirty="0"/>
          </a:p>
          <a:p>
            <a:pPr marL="0" indent="0" algn="just">
              <a:lnSpc>
                <a:spcPct val="150000"/>
              </a:lnSpc>
              <a:buNone/>
            </a:pPr>
            <a:endParaRPr lang="zh-CN" altLang="zh-CN" sz="18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p>
        </p:txBody>
      </p:sp>
    </p:spTree>
    <p:extLst>
      <p:ext uri="{BB962C8B-B14F-4D97-AF65-F5344CB8AC3E}">
        <p14:creationId xmlns:p14="http://schemas.microsoft.com/office/powerpoint/2010/main" val="283534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144866"/>
            <a:ext cx="9982200" cy="1808480"/>
          </a:xfrm>
          <a:prstGeom prst="rect">
            <a:avLst/>
          </a:prstGeom>
        </p:spPr>
        <p:txBody>
          <a:bodyPr>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dirty="0"/>
              <a:t>    一般，</a:t>
            </a:r>
            <a:r>
              <a:rPr lang="en-US" altLang="zh-CN" dirty="0" err="1"/>
              <a:t>xlrd</a:t>
            </a:r>
            <a:r>
              <a:rPr lang="zh-CN" altLang="en-US" dirty="0"/>
              <a:t>模块实现内容读取，</a:t>
            </a:r>
            <a:r>
              <a:rPr lang="en-US" altLang="zh-CN" dirty="0" err="1"/>
              <a:t>xlwt</a:t>
            </a:r>
            <a:r>
              <a:rPr lang="zh-CN" altLang="en-US" dirty="0"/>
              <a:t>模块实现内容写入。</a:t>
            </a:r>
          </a:p>
          <a:p>
            <a:pPr marL="0" indent="0" algn="just">
              <a:lnSpc>
                <a:spcPct val="150000"/>
              </a:lnSpc>
              <a:spcBef>
                <a:spcPts val="0"/>
              </a:spcBef>
              <a:buNone/>
            </a:pPr>
            <a:r>
              <a:rPr lang="zh-CN" altLang="en-US" dirty="0"/>
              <a:t>    本小节首先将介绍如何运用</a:t>
            </a:r>
            <a:r>
              <a:rPr lang="en-US" altLang="zh-CN" dirty="0" err="1"/>
              <a:t>xlrd</a:t>
            </a:r>
            <a:r>
              <a:rPr lang="zh-CN" altLang="en-US" dirty="0"/>
              <a:t>模块实现对表格文件的读取。为介绍数据读取基本操作及代码运行实例，</a:t>
            </a:r>
            <a:r>
              <a:rPr lang="zh-CN" altLang="en-US" dirty="0">
                <a:solidFill>
                  <a:srgbClr val="FF0000"/>
                </a:solidFill>
              </a:rPr>
              <a:t>在</a:t>
            </a:r>
            <a:r>
              <a:rPr lang="en-US" altLang="zh-CN" dirty="0">
                <a:solidFill>
                  <a:srgbClr val="FF0000"/>
                </a:solidFill>
              </a:rPr>
              <a:t>E</a:t>
            </a:r>
            <a:r>
              <a:rPr lang="zh-CN" altLang="en-US" dirty="0">
                <a:solidFill>
                  <a:srgbClr val="FF0000"/>
                </a:solidFill>
              </a:rPr>
              <a:t>盘新建一个</a:t>
            </a:r>
            <a:r>
              <a:rPr lang="en-US" altLang="zh-CN" dirty="0">
                <a:solidFill>
                  <a:srgbClr val="FF0000"/>
                </a:solidFill>
              </a:rPr>
              <a:t>excel</a:t>
            </a:r>
            <a:r>
              <a:rPr lang="zh-CN" altLang="en-US" dirty="0">
                <a:solidFill>
                  <a:srgbClr val="FF0000"/>
                </a:solidFill>
              </a:rPr>
              <a:t>文件，命名为</a:t>
            </a:r>
            <a:r>
              <a:rPr lang="en-US" altLang="zh-CN" dirty="0">
                <a:solidFill>
                  <a:srgbClr val="FF0000"/>
                </a:solidFill>
              </a:rPr>
              <a:t>example</a:t>
            </a:r>
            <a:r>
              <a:rPr lang="zh-CN" altLang="en-US" dirty="0">
                <a:solidFill>
                  <a:srgbClr val="FF0000"/>
                </a:solidFill>
              </a:rPr>
              <a:t>，同时在该工作簿中建立两张工作表（</a:t>
            </a:r>
            <a:r>
              <a:rPr lang="en-US" altLang="zh-CN" dirty="0">
                <a:solidFill>
                  <a:srgbClr val="FF0000"/>
                </a:solidFill>
              </a:rPr>
              <a:t>sheet</a:t>
            </a:r>
            <a:r>
              <a:rPr lang="zh-CN" altLang="en-US" dirty="0">
                <a:solidFill>
                  <a:srgbClr val="FF0000"/>
                </a:solidFill>
              </a:rPr>
              <a:t>），分别为</a:t>
            </a:r>
            <a:r>
              <a:rPr lang="en-US" altLang="zh-CN" dirty="0">
                <a:solidFill>
                  <a:srgbClr val="FF0000"/>
                </a:solidFill>
              </a:rPr>
              <a:t>STUDENT</a:t>
            </a:r>
            <a:r>
              <a:rPr lang="zh-CN" altLang="en-US" dirty="0">
                <a:solidFill>
                  <a:srgbClr val="FF0000"/>
                </a:solidFill>
              </a:rPr>
              <a:t>和</a:t>
            </a:r>
            <a:r>
              <a:rPr lang="en-US" altLang="zh-CN" dirty="0">
                <a:solidFill>
                  <a:srgbClr val="FF0000"/>
                </a:solidFill>
              </a:rPr>
              <a:t>BOOK</a:t>
            </a:r>
            <a:r>
              <a:rPr lang="zh-CN" altLang="en-US" dirty="0"/>
              <a:t>。</a:t>
            </a:r>
          </a:p>
          <a:p>
            <a:pPr marL="0" indent="0" algn="just">
              <a:lnSpc>
                <a:spcPct val="150000"/>
              </a:lnSpc>
              <a:buNone/>
            </a:pPr>
            <a:endParaRPr lang="zh-CN" altLang="zh-CN"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p>
        </p:txBody>
      </p:sp>
      <p:pic>
        <p:nvPicPr>
          <p:cNvPr id="2" name="图片 1">
            <a:extLst>
              <a:ext uri="{FF2B5EF4-FFF2-40B4-BE49-F238E27FC236}">
                <a16:creationId xmlns:a16="http://schemas.microsoft.com/office/drawing/2014/main" id="{42BF70A2-EE24-478D-B5F9-BC5221D2B3CA}"/>
              </a:ext>
            </a:extLst>
          </p:cNvPr>
          <p:cNvPicPr>
            <a:picLocks noChangeAspect="1"/>
          </p:cNvPicPr>
          <p:nvPr/>
        </p:nvPicPr>
        <p:blipFill>
          <a:blip r:embed="rId3"/>
          <a:stretch>
            <a:fillRect/>
          </a:stretch>
        </p:blipFill>
        <p:spPr>
          <a:xfrm>
            <a:off x="7000240" y="5001250"/>
            <a:ext cx="4086101" cy="486441"/>
          </a:xfrm>
          <a:prstGeom prst="rect">
            <a:avLst/>
          </a:prstGeom>
        </p:spPr>
      </p:pic>
      <p:pic>
        <p:nvPicPr>
          <p:cNvPr id="3" name="图片 2">
            <a:extLst>
              <a:ext uri="{FF2B5EF4-FFF2-40B4-BE49-F238E27FC236}">
                <a16:creationId xmlns:a16="http://schemas.microsoft.com/office/drawing/2014/main" id="{6E92F962-2A65-44D0-A751-EEAB9E3F175A}"/>
              </a:ext>
            </a:extLst>
          </p:cNvPr>
          <p:cNvPicPr>
            <a:picLocks noChangeAspect="1"/>
          </p:cNvPicPr>
          <p:nvPr/>
        </p:nvPicPr>
        <p:blipFill rotWithShape="1">
          <a:blip r:embed="rId4"/>
          <a:srcRect b="10140"/>
          <a:stretch/>
        </p:blipFill>
        <p:spPr>
          <a:xfrm>
            <a:off x="1104141" y="4504663"/>
            <a:ext cx="5461248" cy="993174"/>
          </a:xfrm>
          <a:prstGeom prst="rect">
            <a:avLst/>
          </a:prstGeom>
        </p:spPr>
      </p:pic>
    </p:spTree>
    <p:extLst>
      <p:ext uri="{BB962C8B-B14F-4D97-AF65-F5344CB8AC3E}">
        <p14:creationId xmlns:p14="http://schemas.microsoft.com/office/powerpoint/2010/main" val="363778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400" dirty="0"/>
              <a:t>1.</a:t>
            </a:r>
            <a:r>
              <a:rPr lang="zh-CN" altLang="en-US" sz="2400" dirty="0"/>
              <a:t>打开</a:t>
            </a:r>
            <a:r>
              <a:rPr lang="en-US" altLang="zh-CN" sz="2400" dirty="0"/>
              <a:t>example</a:t>
            </a:r>
            <a:r>
              <a:rPr lang="zh-CN" altLang="en-US" sz="2400" dirty="0"/>
              <a:t>文件并获取所有</a:t>
            </a:r>
            <a:r>
              <a:rPr lang="en-US" altLang="zh-CN" sz="2400" dirty="0"/>
              <a:t>sheet</a:t>
            </a:r>
            <a:r>
              <a:rPr lang="zh-CN" altLang="en-US" sz="2400" dirty="0"/>
              <a:t>的名称</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8"/>
            <a:ext cx="9982200" cy="784492"/>
          </a:xfrm>
          <a:prstGeom prst="rect">
            <a:avLst/>
          </a:prstGeom>
        </p:spPr>
        <p:txBody>
          <a:bodyPr>
            <a:normAutofit fontScale="85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2100" dirty="0"/>
              <a:t>在</a:t>
            </a:r>
            <a:r>
              <a:rPr lang="en-US" altLang="zh-CN" sz="2100" dirty="0" err="1"/>
              <a:t>xlrd</a:t>
            </a:r>
            <a:r>
              <a:rPr lang="zh-CN" altLang="en-US" sz="2100" dirty="0"/>
              <a:t>模块中可以使用</a:t>
            </a:r>
            <a:r>
              <a:rPr lang="en-US" altLang="zh-CN" sz="2100" dirty="0" err="1"/>
              <a:t>xlrd.open_workbook</a:t>
            </a:r>
            <a:r>
              <a:rPr lang="en-US" altLang="zh-CN" sz="2100" dirty="0"/>
              <a:t>(</a:t>
            </a:r>
            <a:r>
              <a:rPr lang="en-US" altLang="zh-CN" sz="2100" dirty="0" err="1"/>
              <a:t>r'path</a:t>
            </a:r>
            <a:r>
              <a:rPr lang="en-US" altLang="zh-CN" sz="2100" dirty="0"/>
              <a:t>')</a:t>
            </a:r>
            <a:r>
              <a:rPr lang="zh-CN" altLang="en-US" sz="2100" dirty="0"/>
              <a:t>打开表格文件，其中</a:t>
            </a:r>
            <a:r>
              <a:rPr lang="en-US" altLang="zh-CN" sz="2100" dirty="0"/>
              <a:t>path</a:t>
            </a:r>
            <a:r>
              <a:rPr lang="zh-CN" altLang="en-US" sz="2100" dirty="0"/>
              <a:t>为文件的路径，使用</a:t>
            </a:r>
            <a:r>
              <a:rPr lang="en-US" altLang="zh-CN" sz="2100" dirty="0" err="1"/>
              <a:t>sheet_names</a:t>
            </a:r>
            <a:r>
              <a:rPr lang="en-US" altLang="zh-CN" sz="2100" dirty="0"/>
              <a:t>()</a:t>
            </a:r>
            <a:r>
              <a:rPr lang="zh-CN" altLang="en-US" sz="2100" dirty="0"/>
              <a:t>函数可以获取具体表格的名称。</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xlrd</a:t>
            </a:r>
            <a:r>
              <a:rPr lang="zh-CN" altLang="en-US" dirty="0"/>
              <a:t>模块</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287347581"/>
              </p:ext>
            </p:extLst>
          </p:nvPr>
        </p:nvGraphicFramePr>
        <p:xfrm>
          <a:off x="1104141" y="3057797"/>
          <a:ext cx="9948599" cy="1171303"/>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1171303">
                <a:tc>
                  <a:txBody>
                    <a:bodyPr/>
                    <a:lstStyle/>
                    <a:p>
                      <a:r>
                        <a:rPr lang="en-US" altLang="zh-CN" sz="1600" b="1" kern="1200" dirty="0">
                          <a:solidFill>
                            <a:schemeClr val="lt1"/>
                          </a:solidFill>
                          <a:effectLst/>
                          <a:latin typeface="Consolas" panose="020B0609020204030204" pitchFamily="49" charset="0"/>
                          <a:ea typeface="+mn-ea"/>
                          <a:cs typeface="+mn-cs"/>
                        </a:rPr>
                        <a:t>import </a:t>
                      </a:r>
                      <a:r>
                        <a:rPr lang="en-US" altLang="zh-CN" sz="1600" b="1" kern="1200" dirty="0" err="1">
                          <a:solidFill>
                            <a:schemeClr val="lt1"/>
                          </a:solidFill>
                          <a:effectLst/>
                          <a:latin typeface="Consolas" panose="020B0609020204030204" pitchFamily="49" charset="0"/>
                          <a:ea typeface="+mn-ea"/>
                          <a:cs typeface="+mn-cs"/>
                        </a:rPr>
                        <a:t>xlrd</a:t>
                      </a:r>
                      <a:endParaRPr lang="en-US"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data = </a:t>
                      </a:r>
                      <a:r>
                        <a:rPr lang="en-US" altLang="zh-CN" sz="1600" b="1" kern="1200" dirty="0" err="1">
                          <a:solidFill>
                            <a:schemeClr val="lt1"/>
                          </a:solidFill>
                          <a:effectLst/>
                          <a:latin typeface="Consolas" panose="020B0609020204030204" pitchFamily="49" charset="0"/>
                          <a:ea typeface="+mn-ea"/>
                          <a:cs typeface="+mn-cs"/>
                        </a:rPr>
                        <a:t>xlrd.open_workbook</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r'E</a:t>
                      </a:r>
                      <a:r>
                        <a:rPr lang="en-US" altLang="zh-CN" sz="1600" b="1" kern="1200" dirty="0">
                          <a:solidFill>
                            <a:schemeClr val="lt1"/>
                          </a:solidFill>
                          <a:effectLst/>
                          <a:latin typeface="Consolas" panose="020B0609020204030204" pitchFamily="49" charset="0"/>
                          <a:ea typeface="+mn-ea"/>
                          <a:cs typeface="+mn-cs"/>
                        </a:rPr>
                        <a:t>:\</a:t>
                      </a:r>
                      <a:r>
                        <a:rPr lang="en-US" altLang="zh-CN" sz="1400" b="1" kern="1200" dirty="0">
                          <a:solidFill>
                            <a:schemeClr val="lt1"/>
                          </a:solidFill>
                          <a:effectLst/>
                          <a:latin typeface="Consolas" panose="020B0609020204030204" pitchFamily="49" charset="0"/>
                          <a:ea typeface="+mn-ea"/>
                          <a:cs typeface="+mn-cs"/>
                        </a:rPr>
                        <a:t>example</a:t>
                      </a:r>
                      <a:r>
                        <a:rPr lang="en-US" altLang="zh-CN" sz="1600" b="1" kern="1200" dirty="0">
                          <a:solidFill>
                            <a:schemeClr val="lt1"/>
                          </a:solidFill>
                          <a:effectLst/>
                          <a:latin typeface="Consolas" panose="020B0609020204030204" pitchFamily="49" charset="0"/>
                          <a:ea typeface="+mn-ea"/>
                          <a:cs typeface="+mn-cs"/>
                        </a:rPr>
                        <a:t>.xlsx')</a:t>
                      </a:r>
                    </a:p>
                    <a:p>
                      <a:r>
                        <a:rPr lang="en-US" altLang="zh-CN" sz="1600" b="1" kern="1200" dirty="0" err="1">
                          <a:solidFill>
                            <a:schemeClr val="lt1"/>
                          </a:solidFill>
                          <a:effectLst/>
                          <a:latin typeface="Consolas" panose="020B0609020204030204" pitchFamily="49" charset="0"/>
                          <a:ea typeface="+mn-ea"/>
                          <a:cs typeface="+mn-cs"/>
                        </a:rPr>
                        <a:t>sheet_name</a:t>
                      </a:r>
                      <a:r>
                        <a:rPr lang="en-US" altLang="zh-CN" sz="1600" b="1" kern="1200" dirty="0">
                          <a:solidFill>
                            <a:schemeClr val="lt1"/>
                          </a:solidFill>
                          <a:effectLst/>
                          <a:latin typeface="Consolas" panose="020B0609020204030204" pitchFamily="49" charset="0"/>
                          <a:ea typeface="+mn-ea"/>
                          <a:cs typeface="+mn-cs"/>
                        </a:rPr>
                        <a:t> = </a:t>
                      </a:r>
                      <a:r>
                        <a:rPr lang="en-US" altLang="zh-CN" sz="1600" b="1" kern="1200" dirty="0" err="1">
                          <a:solidFill>
                            <a:schemeClr val="lt1"/>
                          </a:solidFill>
                          <a:effectLst/>
                          <a:latin typeface="Consolas" panose="020B0609020204030204" pitchFamily="49" charset="0"/>
                          <a:ea typeface="+mn-ea"/>
                          <a:cs typeface="+mn-cs"/>
                        </a:rPr>
                        <a:t>data.sheet_names</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获取所有</a:t>
                      </a:r>
                      <a:r>
                        <a:rPr lang="en-US" altLang="zh-CN" sz="1600" b="1" kern="1200" dirty="0">
                          <a:solidFill>
                            <a:schemeClr val="lt1"/>
                          </a:solidFill>
                          <a:effectLst/>
                          <a:latin typeface="Consolas" panose="020B0609020204030204" pitchFamily="49" charset="0"/>
                          <a:ea typeface="+mn-ea"/>
                          <a:cs typeface="+mn-cs"/>
                        </a:rPr>
                        <a:t>sheet</a:t>
                      </a:r>
                      <a:r>
                        <a:rPr lang="zh-CN" altLang="en-US" sz="1600" b="1" kern="1200" dirty="0">
                          <a:solidFill>
                            <a:schemeClr val="lt1"/>
                          </a:solidFill>
                          <a:effectLst/>
                          <a:latin typeface="Consolas" panose="020B0609020204030204" pitchFamily="49" charset="0"/>
                          <a:ea typeface="+mn-ea"/>
                          <a:cs typeface="+mn-cs"/>
                        </a:rPr>
                        <a:t>的名称</a:t>
                      </a:r>
                    </a:p>
                    <a:p>
                      <a:r>
                        <a:rPr lang="en-US" altLang="zh-CN" sz="1600" b="1" kern="1200" dirty="0">
                          <a:solidFill>
                            <a:schemeClr val="lt1"/>
                          </a:solidFill>
                          <a:effectLst/>
                          <a:latin typeface="Consolas" panose="020B0609020204030204" pitchFamily="49" charset="0"/>
                          <a:ea typeface="+mn-ea"/>
                          <a:cs typeface="+mn-cs"/>
                        </a:rPr>
                        <a:t>print(</a:t>
                      </a:r>
                      <a:r>
                        <a:rPr lang="en-US" altLang="zh-CN" sz="1600" b="1" kern="1200" dirty="0" err="1">
                          <a:solidFill>
                            <a:schemeClr val="lt1"/>
                          </a:solidFill>
                          <a:effectLst/>
                          <a:latin typeface="Consolas" panose="020B0609020204030204" pitchFamily="49" charset="0"/>
                          <a:ea typeface="+mn-ea"/>
                          <a:cs typeface="+mn-cs"/>
                        </a:rPr>
                        <a:t>sheet_name</a:t>
                      </a:r>
                      <a:r>
                        <a:rPr lang="en-US" altLang="zh-CN" sz="1600" b="1" kern="1200" dirty="0">
                          <a:solidFill>
                            <a:schemeClr val="lt1"/>
                          </a:solidFill>
                          <a:effectLst/>
                          <a:latin typeface="Consolas" panose="020B0609020204030204" pitchFamily="49" charset="0"/>
                          <a:ea typeface="+mn-ea"/>
                          <a:cs typeface="+mn-cs"/>
                        </a:rPr>
                        <a:t>)</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48C1A1A9-33D6-4599-8C24-0E638BE45EC0}"/>
              </a:ext>
            </a:extLst>
          </p:cNvPr>
          <p:cNvSpPr/>
          <p:nvPr/>
        </p:nvSpPr>
        <p:spPr>
          <a:xfrm>
            <a:off x="1137741" y="4271410"/>
            <a:ext cx="1786960" cy="709168"/>
          </a:xfrm>
          <a:prstGeom prst="rect">
            <a:avLst/>
          </a:prstGeom>
        </p:spPr>
        <p:txBody>
          <a:bodyPr wrap="square">
            <a:spAutoFit/>
          </a:bodyPr>
          <a:lstStyle/>
          <a:p>
            <a:pPr algn="just">
              <a:lnSpc>
                <a:spcPct val="115000"/>
              </a:lnSpc>
              <a:spcAft>
                <a:spcPts val="0"/>
              </a:spcAft>
            </a:pPr>
            <a:r>
              <a:rPr lang="en-US" altLang="zh-CN" kern="100" dirty="0">
                <a:latin typeface="Consolas" panose="020B0609020204030204" pitchFamily="49" charset="0"/>
                <a:ea typeface="宋体" panose="02010600030101010101" pitchFamily="2" charset="-122"/>
                <a:cs typeface="Times New Roman" panose="02020603050405020304" pitchFamily="18" charset="0"/>
              </a:rPr>
              <a:t>['STUDENT', 'BOOK']</a:t>
            </a:r>
          </a:p>
        </p:txBody>
      </p:sp>
      <p:sp>
        <p:nvSpPr>
          <p:cNvPr id="7" name="Content Placeholder 13">
            <a:extLst>
              <a:ext uri="{FF2B5EF4-FFF2-40B4-BE49-F238E27FC236}">
                <a16:creationId xmlns:a16="http://schemas.microsoft.com/office/drawing/2014/main" id="{5B5CE325-F40C-46C2-B825-35C6120669BB}"/>
              </a:ext>
            </a:extLst>
          </p:cNvPr>
          <p:cNvSpPr txBox="1">
            <a:spLocks/>
          </p:cNvSpPr>
          <p:nvPr/>
        </p:nvSpPr>
        <p:spPr>
          <a:xfrm>
            <a:off x="7975601" y="4903429"/>
            <a:ext cx="2661920" cy="893398"/>
          </a:xfrm>
          <a:prstGeom prst="rect">
            <a:avLst/>
          </a:prstGeom>
        </p:spPr>
        <p:txBody>
          <a:bodyPr>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spcBef>
                <a:spcPts val="0"/>
              </a:spcBef>
              <a:buNone/>
            </a:pPr>
            <a:r>
              <a:rPr lang="zh-CN" altLang="en-US" sz="1100" dirty="0">
                <a:latin typeface="宋体" panose="02010600030101010101" pitchFamily="2" charset="-122"/>
                <a:ea typeface="宋体" panose="02010600030101010101" pitchFamily="2" charset="-122"/>
              </a:rPr>
              <a:t>    </a:t>
            </a:r>
            <a:r>
              <a:rPr lang="zh-CN" altLang="en-US" sz="1600" dirty="0"/>
              <a:t>在打开表格文件时需要注意文件路径的填写，</a:t>
            </a:r>
            <a:r>
              <a:rPr lang="zh-CN" altLang="en-US" sz="1600" dirty="0">
                <a:solidFill>
                  <a:srgbClr val="FF0000"/>
                </a:solidFill>
              </a:rPr>
              <a:t>如果路径错误会导致程序运行失败</a:t>
            </a:r>
            <a:r>
              <a:rPr lang="zh-CN" altLang="en-US" sz="1600" dirty="0"/>
              <a:t>。</a:t>
            </a:r>
          </a:p>
        </p:txBody>
      </p:sp>
      <p:sp>
        <p:nvSpPr>
          <p:cNvPr id="2" name="爆炸形: 14 pt  1">
            <a:extLst>
              <a:ext uri="{FF2B5EF4-FFF2-40B4-BE49-F238E27FC236}">
                <a16:creationId xmlns:a16="http://schemas.microsoft.com/office/drawing/2014/main" id="{82C6824B-B6F3-4F71-8BD6-EEF0EE70B36B}"/>
              </a:ext>
            </a:extLst>
          </p:cNvPr>
          <p:cNvSpPr/>
          <p:nvPr/>
        </p:nvSpPr>
        <p:spPr>
          <a:xfrm>
            <a:off x="7287171" y="3971796"/>
            <a:ext cx="4368800" cy="249936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0AD43AB-B2E2-4E04-B93B-21FB1F4EA97E}"/>
              </a:ext>
            </a:extLst>
          </p:cNvPr>
          <p:cNvSpPr/>
          <p:nvPr/>
        </p:nvSpPr>
        <p:spPr>
          <a:xfrm>
            <a:off x="1104141" y="5532415"/>
            <a:ext cx="6096000" cy="646331"/>
          </a:xfrm>
          <a:prstGeom prst="rect">
            <a:avLst/>
          </a:prstGeom>
        </p:spPr>
        <p:txBody>
          <a:bodyPr>
            <a:spAutoFit/>
          </a:bodyPr>
          <a:lstStyle/>
          <a:p>
            <a:r>
              <a:rPr lang="zh-CN" altLang="en-US" dirty="0"/>
              <a:t>以上结果可以看出在</a:t>
            </a:r>
            <a:r>
              <a:rPr lang="en-US" altLang="zh-CN" dirty="0"/>
              <a:t>example</a:t>
            </a:r>
            <a:r>
              <a:rPr lang="zh-CN" altLang="en-US" dirty="0"/>
              <a:t>表格中包含两张工作表单，名称分别为</a:t>
            </a:r>
            <a:r>
              <a:rPr lang="en-US" altLang="zh-CN" dirty="0"/>
              <a:t>STUDENT</a:t>
            </a:r>
            <a:r>
              <a:rPr lang="zh-CN" altLang="en-US" dirty="0"/>
              <a:t>和</a:t>
            </a:r>
            <a:r>
              <a:rPr lang="en-US" altLang="zh-CN" dirty="0"/>
              <a:t>BOOK</a:t>
            </a:r>
            <a:r>
              <a:rPr lang="zh-CN" altLang="en-US" dirty="0"/>
              <a:t>。</a:t>
            </a:r>
          </a:p>
        </p:txBody>
      </p:sp>
    </p:spTree>
    <p:extLst>
      <p:ext uri="{BB962C8B-B14F-4D97-AF65-F5344CB8AC3E}">
        <p14:creationId xmlns:p14="http://schemas.microsoft.com/office/powerpoint/2010/main" val="157962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获取</a:t>
            </a:r>
            <a:r>
              <a:rPr lang="en-US" altLang="zh-CN" sz="2200" dirty="0"/>
              <a:t>STUDENT</a:t>
            </a:r>
            <a:r>
              <a:rPr lang="zh-CN" altLang="en-US" sz="2200" dirty="0"/>
              <a:t>工作表</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1984166"/>
            <a:ext cx="9982200" cy="1303426"/>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latin typeface="宋体" panose="02010600030101010101" pitchFamily="2" charset="-122"/>
                <a:ea typeface="宋体" panose="02010600030101010101" pitchFamily="2" charset="-122"/>
              </a:rPr>
              <a:t>    </a:t>
            </a:r>
            <a:r>
              <a:rPr lang="zh-CN" altLang="en-US" sz="1800" dirty="0"/>
              <a:t>获取工作表的方式有两种</a:t>
            </a:r>
            <a:endParaRPr lang="en-US" altLang="zh-CN" sz="1800" dirty="0"/>
          </a:p>
          <a:p>
            <a:pPr algn="just">
              <a:lnSpc>
                <a:spcPct val="150000"/>
              </a:lnSpc>
              <a:spcBef>
                <a:spcPts val="0"/>
              </a:spcBef>
            </a:pPr>
            <a:r>
              <a:rPr lang="zh-CN" altLang="en-US" sz="1600" dirty="0"/>
              <a:t>使用</a:t>
            </a:r>
            <a:r>
              <a:rPr lang="en-US" altLang="zh-CN" sz="1600" dirty="0"/>
              <a:t>sheets()[index]</a:t>
            </a:r>
            <a:r>
              <a:rPr lang="zh-CN" altLang="en-US" sz="1600" dirty="0"/>
              <a:t>函数通过索引获取表单，其中，</a:t>
            </a:r>
            <a:r>
              <a:rPr lang="en-US" altLang="zh-CN" sz="1600" dirty="0"/>
              <a:t>index</a:t>
            </a:r>
            <a:r>
              <a:rPr lang="zh-CN" altLang="en-US" sz="1600" dirty="0"/>
              <a:t>表示表单的索引；</a:t>
            </a:r>
            <a:endParaRPr lang="en-US" altLang="zh-CN" sz="1600" dirty="0"/>
          </a:p>
          <a:p>
            <a:pPr algn="just">
              <a:lnSpc>
                <a:spcPct val="150000"/>
              </a:lnSpc>
              <a:spcBef>
                <a:spcPts val="0"/>
              </a:spcBef>
            </a:pPr>
            <a:r>
              <a:rPr lang="zh-CN" altLang="en-US" sz="1600" dirty="0"/>
              <a:t>通过</a:t>
            </a:r>
            <a:r>
              <a:rPr lang="en-US" altLang="zh-CN" sz="1600" dirty="0" err="1"/>
              <a:t>sheet_by_index</a:t>
            </a:r>
            <a:r>
              <a:rPr lang="en-US" altLang="zh-CN" sz="1600" dirty="0"/>
              <a:t>(num)</a:t>
            </a:r>
            <a:r>
              <a:rPr lang="zh-CN" altLang="en-US" sz="1600" dirty="0"/>
              <a:t>函数的方式获取表单，其中，</a:t>
            </a:r>
            <a:r>
              <a:rPr lang="en-US" altLang="zh-CN" sz="1600" dirty="0"/>
              <a:t>num</a:t>
            </a:r>
            <a:r>
              <a:rPr lang="zh-CN" altLang="en-US" sz="1600" dirty="0"/>
              <a:t>表示表单的索引。</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xlrd</a:t>
            </a:r>
            <a:r>
              <a:rPr lang="zh-CN" altLang="en-US" dirty="0"/>
              <a:t>模块</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4094744944"/>
              </p:ext>
            </p:extLst>
          </p:nvPr>
        </p:nvGraphicFramePr>
        <p:xfrm>
          <a:off x="1137741" y="3287592"/>
          <a:ext cx="9948599" cy="201168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1171303">
                <a:tc>
                  <a:txBody>
                    <a:bodyPr/>
                    <a:lstStyle/>
                    <a:p>
                      <a:r>
                        <a:rPr lang="en-US" altLang="zh-CN" sz="1400" b="1" kern="1200" dirty="0">
                          <a:solidFill>
                            <a:schemeClr val="lt1"/>
                          </a:solidFill>
                          <a:effectLst/>
                          <a:latin typeface="Consolas" panose="020B0609020204030204" pitchFamily="49" charset="0"/>
                          <a:ea typeface="+mn-ea"/>
                          <a:cs typeface="+mn-cs"/>
                        </a:rPr>
                        <a:t>#</a:t>
                      </a:r>
                      <a:r>
                        <a:rPr lang="zh-CN" altLang="en-US" sz="1400" b="1" kern="1200" dirty="0">
                          <a:solidFill>
                            <a:schemeClr val="lt1"/>
                          </a:solidFill>
                          <a:effectLst/>
                          <a:latin typeface="Consolas" panose="020B0609020204030204" pitchFamily="49" charset="0"/>
                          <a:ea typeface="+mn-ea"/>
                          <a:cs typeface="+mn-cs"/>
                        </a:rPr>
                        <a:t>通过</a:t>
                      </a:r>
                      <a:r>
                        <a:rPr lang="en-US" altLang="zh-CN" sz="1400" b="1" kern="1200" dirty="0">
                          <a:solidFill>
                            <a:schemeClr val="lt1"/>
                          </a:solidFill>
                          <a:effectLst/>
                          <a:latin typeface="Consolas" panose="020B0609020204030204" pitchFamily="49" charset="0"/>
                          <a:ea typeface="+mn-ea"/>
                          <a:cs typeface="+mn-cs"/>
                        </a:rPr>
                        <a:t>sheet</a:t>
                      </a:r>
                      <a:r>
                        <a:rPr lang="zh-CN" altLang="en-US" sz="1400" b="1" kern="1200" dirty="0">
                          <a:solidFill>
                            <a:schemeClr val="lt1"/>
                          </a:solidFill>
                          <a:effectLst/>
                          <a:latin typeface="Consolas" panose="020B0609020204030204" pitchFamily="49" charset="0"/>
                          <a:ea typeface="+mn-ea"/>
                          <a:cs typeface="+mn-cs"/>
                        </a:rPr>
                        <a:t>页的索引获取</a:t>
                      </a:r>
                      <a:r>
                        <a:rPr lang="en-US" altLang="zh-CN" sz="1400" b="1" kern="1200" dirty="0">
                          <a:solidFill>
                            <a:schemeClr val="lt1"/>
                          </a:solidFill>
                          <a:effectLst/>
                          <a:latin typeface="Consolas" panose="020B0609020204030204" pitchFamily="49" charset="0"/>
                          <a:ea typeface="+mn-ea"/>
                          <a:cs typeface="+mn-cs"/>
                        </a:rPr>
                        <a:t>sheet</a:t>
                      </a:r>
                      <a:r>
                        <a:rPr lang="zh-CN" altLang="en-US" sz="1400" b="1" kern="1200" dirty="0">
                          <a:solidFill>
                            <a:schemeClr val="lt1"/>
                          </a:solidFill>
                          <a:effectLst/>
                          <a:latin typeface="Consolas" panose="020B0609020204030204" pitchFamily="49" charset="0"/>
                          <a:ea typeface="+mn-ea"/>
                          <a:cs typeface="+mn-cs"/>
                        </a:rPr>
                        <a:t>表</a:t>
                      </a:r>
                    </a:p>
                    <a:p>
                      <a:r>
                        <a:rPr lang="en-US" altLang="zh-CN" sz="1400" b="1" kern="1200" dirty="0">
                          <a:solidFill>
                            <a:schemeClr val="lt1"/>
                          </a:solidFill>
                          <a:effectLst/>
                          <a:latin typeface="Consolas" panose="020B0609020204030204" pitchFamily="49" charset="0"/>
                          <a:ea typeface="+mn-ea"/>
                          <a:cs typeface="+mn-cs"/>
                        </a:rPr>
                        <a:t>workbook1 = </a:t>
                      </a:r>
                      <a:r>
                        <a:rPr lang="en-US" altLang="zh-CN" sz="1400" b="1" kern="1200" dirty="0" err="1">
                          <a:solidFill>
                            <a:schemeClr val="lt1"/>
                          </a:solidFill>
                          <a:effectLst/>
                          <a:latin typeface="Consolas" panose="020B0609020204030204" pitchFamily="49" charset="0"/>
                          <a:ea typeface="+mn-ea"/>
                          <a:cs typeface="+mn-cs"/>
                        </a:rPr>
                        <a:t>data.sheets</a:t>
                      </a:r>
                      <a:r>
                        <a:rPr lang="en-US" altLang="zh-CN" sz="1400" b="1" kern="1200" dirty="0">
                          <a:solidFill>
                            <a:schemeClr val="lt1"/>
                          </a:solidFill>
                          <a:effectLst/>
                          <a:latin typeface="Consolas" panose="020B0609020204030204" pitchFamily="49" charset="0"/>
                          <a:ea typeface="+mn-ea"/>
                          <a:cs typeface="+mn-cs"/>
                        </a:rPr>
                        <a:t>()[0]</a:t>
                      </a:r>
                    </a:p>
                    <a:p>
                      <a:r>
                        <a:rPr lang="en-US" altLang="zh-CN" sz="1400" b="1" kern="1200" dirty="0">
                          <a:solidFill>
                            <a:schemeClr val="lt1"/>
                          </a:solidFill>
                          <a:effectLst/>
                          <a:latin typeface="Consolas" panose="020B0609020204030204" pitchFamily="49" charset="0"/>
                          <a:ea typeface="+mn-ea"/>
                          <a:cs typeface="+mn-cs"/>
                        </a:rPr>
                        <a:t>print(workbook1)</a:t>
                      </a:r>
                    </a:p>
                    <a:p>
                      <a:r>
                        <a:rPr lang="en-US" altLang="zh-CN" sz="1400" b="1" kern="1200" dirty="0">
                          <a:solidFill>
                            <a:schemeClr val="lt1"/>
                          </a:solidFill>
                          <a:effectLst/>
                          <a:latin typeface="Consolas" panose="020B0609020204030204" pitchFamily="49" charset="0"/>
                          <a:ea typeface="+mn-ea"/>
                          <a:cs typeface="+mn-cs"/>
                        </a:rPr>
                        <a:t>#</a:t>
                      </a:r>
                      <a:r>
                        <a:rPr lang="zh-CN" altLang="en-US" sz="1400" b="1" kern="1200" dirty="0">
                          <a:solidFill>
                            <a:schemeClr val="lt1"/>
                          </a:solidFill>
                          <a:effectLst/>
                          <a:latin typeface="Consolas" panose="020B0609020204030204" pitchFamily="49" charset="0"/>
                          <a:ea typeface="+mn-ea"/>
                          <a:cs typeface="+mn-cs"/>
                        </a:rPr>
                        <a:t>另一种索引方式</a:t>
                      </a:r>
                    </a:p>
                    <a:p>
                      <a:r>
                        <a:rPr lang="en-US" altLang="zh-CN" sz="1400" b="1" kern="1200" dirty="0">
                          <a:solidFill>
                            <a:schemeClr val="lt1"/>
                          </a:solidFill>
                          <a:effectLst/>
                          <a:latin typeface="Consolas" panose="020B0609020204030204" pitchFamily="49" charset="0"/>
                          <a:ea typeface="+mn-ea"/>
                          <a:cs typeface="+mn-cs"/>
                        </a:rPr>
                        <a:t>workbook1 = </a:t>
                      </a:r>
                      <a:r>
                        <a:rPr lang="en-US" altLang="zh-CN" sz="1400" b="1" kern="1200" dirty="0" err="1">
                          <a:solidFill>
                            <a:schemeClr val="lt1"/>
                          </a:solidFill>
                          <a:effectLst/>
                          <a:latin typeface="Consolas" panose="020B0609020204030204" pitchFamily="49" charset="0"/>
                          <a:ea typeface="+mn-ea"/>
                          <a:cs typeface="+mn-cs"/>
                        </a:rPr>
                        <a:t>data.sheet_by_index</a:t>
                      </a:r>
                      <a:r>
                        <a:rPr lang="en-US" altLang="zh-CN" sz="1400" b="1" kern="1200" dirty="0">
                          <a:solidFill>
                            <a:schemeClr val="lt1"/>
                          </a:solidFill>
                          <a:effectLst/>
                          <a:latin typeface="Consolas" panose="020B0609020204030204" pitchFamily="49" charset="0"/>
                          <a:ea typeface="+mn-ea"/>
                          <a:cs typeface="+mn-cs"/>
                        </a:rPr>
                        <a:t>(1)</a:t>
                      </a:r>
                    </a:p>
                    <a:p>
                      <a:r>
                        <a:rPr lang="en-US" altLang="zh-CN" sz="1400" b="1" kern="1200" dirty="0">
                          <a:solidFill>
                            <a:schemeClr val="lt1"/>
                          </a:solidFill>
                          <a:effectLst/>
                          <a:latin typeface="Consolas" panose="020B0609020204030204" pitchFamily="49" charset="0"/>
                          <a:ea typeface="+mn-ea"/>
                          <a:cs typeface="+mn-cs"/>
                        </a:rPr>
                        <a:t>print(workbook1)</a:t>
                      </a:r>
                    </a:p>
                    <a:p>
                      <a:r>
                        <a:rPr lang="en-US" altLang="zh-CN" sz="1400" b="1" kern="1200" dirty="0">
                          <a:solidFill>
                            <a:schemeClr val="lt1"/>
                          </a:solidFill>
                          <a:effectLst/>
                          <a:latin typeface="Consolas" panose="020B0609020204030204" pitchFamily="49" charset="0"/>
                          <a:ea typeface="+mn-ea"/>
                          <a:cs typeface="+mn-cs"/>
                        </a:rPr>
                        <a:t>#</a:t>
                      </a:r>
                      <a:r>
                        <a:rPr lang="zh-CN" altLang="en-US" sz="1400" b="1" kern="1200" dirty="0">
                          <a:solidFill>
                            <a:schemeClr val="lt1"/>
                          </a:solidFill>
                          <a:effectLst/>
                          <a:latin typeface="Consolas" panose="020B0609020204030204" pitchFamily="49" charset="0"/>
                          <a:ea typeface="+mn-ea"/>
                          <a:cs typeface="+mn-cs"/>
                        </a:rPr>
                        <a:t>通过</a:t>
                      </a:r>
                      <a:r>
                        <a:rPr lang="en-US" altLang="zh-CN" sz="1400" b="1" kern="1200" dirty="0">
                          <a:solidFill>
                            <a:schemeClr val="lt1"/>
                          </a:solidFill>
                          <a:effectLst/>
                          <a:latin typeface="Consolas" panose="020B0609020204030204" pitchFamily="49" charset="0"/>
                          <a:ea typeface="+mn-ea"/>
                          <a:cs typeface="+mn-cs"/>
                        </a:rPr>
                        <a:t>sheet</a:t>
                      </a:r>
                      <a:r>
                        <a:rPr lang="zh-CN" altLang="en-US" sz="1400" b="1" kern="1200" dirty="0">
                          <a:solidFill>
                            <a:schemeClr val="lt1"/>
                          </a:solidFill>
                          <a:effectLst/>
                          <a:latin typeface="Consolas" panose="020B0609020204030204" pitchFamily="49" charset="0"/>
                          <a:ea typeface="+mn-ea"/>
                          <a:cs typeface="+mn-cs"/>
                        </a:rPr>
                        <a:t>页的名字获取</a:t>
                      </a:r>
                      <a:r>
                        <a:rPr lang="en-US" altLang="zh-CN" sz="1400" b="1" kern="1200" dirty="0">
                          <a:solidFill>
                            <a:schemeClr val="lt1"/>
                          </a:solidFill>
                          <a:effectLst/>
                          <a:latin typeface="Consolas" panose="020B0609020204030204" pitchFamily="49" charset="0"/>
                          <a:ea typeface="+mn-ea"/>
                          <a:cs typeface="+mn-cs"/>
                        </a:rPr>
                        <a:t>sheet</a:t>
                      </a:r>
                      <a:r>
                        <a:rPr lang="zh-CN" altLang="en-US" sz="1400" b="1" kern="1200" dirty="0">
                          <a:solidFill>
                            <a:schemeClr val="lt1"/>
                          </a:solidFill>
                          <a:effectLst/>
                          <a:latin typeface="Consolas" panose="020B0609020204030204" pitchFamily="49" charset="0"/>
                          <a:ea typeface="+mn-ea"/>
                          <a:cs typeface="+mn-cs"/>
                        </a:rPr>
                        <a:t>表</a:t>
                      </a:r>
                    </a:p>
                    <a:p>
                      <a:r>
                        <a:rPr lang="en-US" altLang="zh-CN" sz="1400" b="1" kern="1200" dirty="0">
                          <a:solidFill>
                            <a:schemeClr val="lt1"/>
                          </a:solidFill>
                          <a:effectLst/>
                          <a:latin typeface="Consolas" panose="020B0609020204030204" pitchFamily="49" charset="0"/>
                          <a:ea typeface="+mn-ea"/>
                          <a:cs typeface="+mn-cs"/>
                        </a:rPr>
                        <a:t>workbook1 = </a:t>
                      </a:r>
                      <a:r>
                        <a:rPr lang="en-US" altLang="zh-CN" sz="1400" b="1" kern="1200" dirty="0" err="1">
                          <a:solidFill>
                            <a:schemeClr val="lt1"/>
                          </a:solidFill>
                          <a:effectLst/>
                          <a:latin typeface="Consolas" panose="020B0609020204030204" pitchFamily="49" charset="0"/>
                          <a:ea typeface="+mn-ea"/>
                          <a:cs typeface="+mn-cs"/>
                        </a:rPr>
                        <a:t>data.sheet_by_name</a:t>
                      </a:r>
                      <a:r>
                        <a:rPr lang="en-US" altLang="zh-CN" sz="1400" b="1" kern="1200" dirty="0">
                          <a:solidFill>
                            <a:schemeClr val="lt1"/>
                          </a:solidFill>
                          <a:effectLst/>
                          <a:latin typeface="Consolas" panose="020B0609020204030204" pitchFamily="49" charset="0"/>
                          <a:ea typeface="+mn-ea"/>
                          <a:cs typeface="+mn-cs"/>
                        </a:rPr>
                        <a:t>('STUDENT')</a:t>
                      </a:r>
                    </a:p>
                    <a:p>
                      <a:r>
                        <a:rPr lang="en-US" altLang="zh-CN" sz="1400" b="1" kern="1200" dirty="0">
                          <a:solidFill>
                            <a:schemeClr val="lt1"/>
                          </a:solidFill>
                          <a:effectLst/>
                          <a:latin typeface="Consolas" panose="020B0609020204030204" pitchFamily="49" charset="0"/>
                          <a:ea typeface="+mn-ea"/>
                          <a:cs typeface="+mn-cs"/>
                        </a:rPr>
                        <a:t>print(workbook1)</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48C1A1A9-33D6-4599-8C24-0E638BE45EC0}"/>
              </a:ext>
            </a:extLst>
          </p:cNvPr>
          <p:cNvSpPr/>
          <p:nvPr/>
        </p:nvSpPr>
        <p:spPr>
          <a:xfrm>
            <a:off x="1087340" y="5299272"/>
            <a:ext cx="8155103" cy="738664"/>
          </a:xfrm>
          <a:prstGeom prst="rect">
            <a:avLst/>
          </a:prstGeom>
        </p:spPr>
        <p:txBody>
          <a:bodyPr wrap="square">
            <a:spAutoFit/>
          </a:bodyPr>
          <a:lstStyle/>
          <a:p>
            <a:r>
              <a:rPr lang="en-US" altLang="zh-CN" sz="1400" dirty="0">
                <a:latin typeface="Consolas" panose="020B0609020204030204" pitchFamily="49" charset="0"/>
              </a:rPr>
              <a:t>&lt;</a:t>
            </a:r>
            <a:r>
              <a:rPr lang="en-US" altLang="zh-CN" sz="1400" dirty="0" err="1">
                <a:latin typeface="Consolas" panose="020B0609020204030204" pitchFamily="49" charset="0"/>
              </a:rPr>
              <a:t>xlrd.sheet.Sheet</a:t>
            </a:r>
            <a:r>
              <a:rPr lang="en-US" altLang="zh-CN" sz="1400" dirty="0">
                <a:latin typeface="Consolas" panose="020B0609020204030204" pitchFamily="49" charset="0"/>
              </a:rPr>
              <a:t> object at 0x000002C1DEC22278&gt;</a:t>
            </a:r>
          </a:p>
          <a:p>
            <a:r>
              <a:rPr lang="en-US" altLang="zh-CN" sz="1400" dirty="0">
                <a:latin typeface="Consolas" panose="020B0609020204030204" pitchFamily="49" charset="0"/>
              </a:rPr>
              <a:t>&lt;</a:t>
            </a:r>
            <a:r>
              <a:rPr lang="en-US" altLang="zh-CN" sz="1400" dirty="0" err="1">
                <a:latin typeface="Consolas" panose="020B0609020204030204" pitchFamily="49" charset="0"/>
              </a:rPr>
              <a:t>xlrd.sheet.Sheet</a:t>
            </a:r>
            <a:r>
              <a:rPr lang="en-US" altLang="zh-CN" sz="1400" dirty="0">
                <a:latin typeface="Consolas" panose="020B0609020204030204" pitchFamily="49" charset="0"/>
              </a:rPr>
              <a:t> object at 0x000002C1DEC22CF8&gt;</a:t>
            </a:r>
          </a:p>
          <a:p>
            <a:r>
              <a:rPr lang="en-US" altLang="zh-CN" sz="1400" dirty="0">
                <a:latin typeface="Consolas" panose="020B0609020204030204" pitchFamily="49" charset="0"/>
              </a:rPr>
              <a:t>&lt;</a:t>
            </a:r>
            <a:r>
              <a:rPr lang="en-US" altLang="zh-CN" sz="1400" dirty="0" err="1">
                <a:latin typeface="Consolas" panose="020B0609020204030204" pitchFamily="49" charset="0"/>
              </a:rPr>
              <a:t>xlrd.sheet.Sheet</a:t>
            </a:r>
            <a:r>
              <a:rPr lang="en-US" altLang="zh-CN" sz="1400" dirty="0">
                <a:latin typeface="Consolas" panose="020B0609020204030204" pitchFamily="49" charset="0"/>
              </a:rPr>
              <a:t> object at 0x000002C1DEC22278&gt;</a:t>
            </a:r>
          </a:p>
        </p:txBody>
      </p:sp>
      <p:sp>
        <p:nvSpPr>
          <p:cNvPr id="7" name="Content Placeholder 13">
            <a:extLst>
              <a:ext uri="{FF2B5EF4-FFF2-40B4-BE49-F238E27FC236}">
                <a16:creationId xmlns:a16="http://schemas.microsoft.com/office/drawing/2014/main" id="{5B5CE325-F40C-46C2-B825-35C6120669BB}"/>
              </a:ext>
            </a:extLst>
          </p:cNvPr>
          <p:cNvSpPr txBox="1">
            <a:spLocks/>
          </p:cNvSpPr>
          <p:nvPr/>
        </p:nvSpPr>
        <p:spPr>
          <a:xfrm>
            <a:off x="1087340" y="6037936"/>
            <a:ext cx="9982200" cy="784492"/>
          </a:xfrm>
          <a:prstGeom prst="rect">
            <a:avLst/>
          </a:prstGeom>
        </p:spPr>
        <p:txBody>
          <a:bodyPr>
            <a:normAutofit fontScale="77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2300" dirty="0"/>
              <a:t>运行结果表明</a:t>
            </a:r>
            <a:r>
              <a:rPr lang="en-US" altLang="zh-CN" sz="2300" dirty="0"/>
              <a:t>STUDENT</a:t>
            </a:r>
            <a:r>
              <a:rPr lang="zh-CN" altLang="en-US" sz="2300" dirty="0"/>
              <a:t>表单的索引为</a:t>
            </a:r>
            <a:r>
              <a:rPr lang="en-US" altLang="zh-CN" sz="2300" dirty="0"/>
              <a:t>0x000002C1DEC22278</a:t>
            </a:r>
            <a:r>
              <a:rPr lang="zh-CN" altLang="en-US" sz="2300" dirty="0"/>
              <a:t>，</a:t>
            </a:r>
            <a:r>
              <a:rPr lang="en-US" altLang="zh-CN" sz="2300" dirty="0"/>
              <a:t>BOOK</a:t>
            </a:r>
            <a:r>
              <a:rPr lang="zh-CN" altLang="en-US" sz="2300" dirty="0"/>
              <a:t>表单的索引为</a:t>
            </a:r>
            <a:r>
              <a:rPr lang="en-US" altLang="zh-CN" sz="2300" dirty="0"/>
              <a:t>0x000002C1DEC22CF8</a:t>
            </a:r>
            <a:r>
              <a:rPr lang="zh-CN" altLang="en-US" sz="2300" dirty="0"/>
              <a:t>。</a:t>
            </a:r>
          </a:p>
        </p:txBody>
      </p:sp>
    </p:spTree>
    <p:extLst>
      <p:ext uri="{BB962C8B-B14F-4D97-AF65-F5344CB8AC3E}">
        <p14:creationId xmlns:p14="http://schemas.microsoft.com/office/powerpoint/2010/main" val="231205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3.</a:t>
            </a:r>
            <a:r>
              <a:rPr lang="zh-CN" altLang="en-US" sz="2200" dirty="0"/>
              <a:t>获取</a:t>
            </a:r>
            <a:r>
              <a:rPr lang="en-US" altLang="zh-CN" sz="2200" dirty="0"/>
              <a:t>sheet</a:t>
            </a:r>
            <a:r>
              <a:rPr lang="zh-CN" altLang="en-US" sz="2200" dirty="0"/>
              <a:t>表的行数和列数</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7"/>
            <a:ext cx="9982200" cy="96845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800" dirty="0"/>
              <a:t>可以使用</a:t>
            </a:r>
            <a:r>
              <a:rPr lang="en-US" altLang="zh-CN" sz="1800" dirty="0" err="1"/>
              <a:t>workbook.nrows</a:t>
            </a:r>
            <a:r>
              <a:rPr lang="zh-CN" altLang="en-US" sz="1800" dirty="0"/>
              <a:t>和</a:t>
            </a:r>
            <a:r>
              <a:rPr lang="en-US" altLang="zh-CN" sz="1800" dirty="0" err="1"/>
              <a:t>workbook.ncols</a:t>
            </a:r>
            <a:r>
              <a:rPr lang="zh-CN" altLang="en-US" sz="1800" dirty="0"/>
              <a:t>函数获取表单内容的行数和列数，例如获取</a:t>
            </a:r>
            <a:r>
              <a:rPr lang="en-US" altLang="zh-CN" sz="1800" dirty="0"/>
              <a:t>STUNDT</a:t>
            </a:r>
            <a:r>
              <a:rPr lang="zh-CN" altLang="en-US" sz="1800" dirty="0"/>
              <a:t>工作表的行数和列数：</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xlrd</a:t>
            </a:r>
            <a:r>
              <a:rPr lang="zh-CN" altLang="en-US" dirty="0"/>
              <a:t>模块</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156241616"/>
              </p:ext>
            </p:extLst>
          </p:nvPr>
        </p:nvGraphicFramePr>
        <p:xfrm>
          <a:off x="1104141" y="3057797"/>
          <a:ext cx="9948599" cy="1171303"/>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1171303">
                <a:tc>
                  <a:txBody>
                    <a:bodyPr/>
                    <a:lstStyle/>
                    <a:p>
                      <a:r>
                        <a:rPr lang="en-US" altLang="zh-CN" sz="1600" b="1" kern="1200" dirty="0" err="1">
                          <a:solidFill>
                            <a:schemeClr val="lt1"/>
                          </a:solidFill>
                          <a:effectLst/>
                          <a:latin typeface="Consolas" panose="020B0609020204030204" pitchFamily="49" charset="0"/>
                          <a:ea typeface="+mn-ea"/>
                          <a:cs typeface="+mn-cs"/>
                        </a:rPr>
                        <a:t>num_rows</a:t>
                      </a:r>
                      <a:r>
                        <a:rPr lang="en-US" altLang="zh-CN" sz="1600" b="1" kern="1200" dirty="0">
                          <a:solidFill>
                            <a:schemeClr val="lt1"/>
                          </a:solidFill>
                          <a:effectLst/>
                          <a:latin typeface="Consolas" panose="020B0609020204030204" pitchFamily="49" charset="0"/>
                          <a:ea typeface="+mn-ea"/>
                          <a:cs typeface="+mn-cs"/>
                        </a:rPr>
                        <a:t> = workbook1.nrows</a:t>
                      </a:r>
                    </a:p>
                    <a:p>
                      <a:r>
                        <a:rPr lang="en-US" altLang="zh-CN" sz="1600" b="1" kern="1200" dirty="0">
                          <a:solidFill>
                            <a:schemeClr val="lt1"/>
                          </a:solidFill>
                          <a:effectLst/>
                          <a:latin typeface="Consolas" panose="020B0609020204030204" pitchFamily="49" charset="0"/>
                          <a:ea typeface="+mn-ea"/>
                          <a:cs typeface="+mn-cs"/>
                        </a:rPr>
                        <a:t>print("STUNDT</a:t>
                      </a:r>
                      <a:r>
                        <a:rPr lang="zh-CN" altLang="en-US" sz="1600" b="1" kern="1200" dirty="0">
                          <a:solidFill>
                            <a:schemeClr val="lt1"/>
                          </a:solidFill>
                          <a:effectLst/>
                          <a:latin typeface="Consolas" panose="020B0609020204030204" pitchFamily="49" charset="0"/>
                          <a:ea typeface="+mn-ea"/>
                          <a:cs typeface="+mn-cs"/>
                        </a:rPr>
                        <a:t>工作表行数为：</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num_rows</a:t>
                      </a:r>
                      <a:r>
                        <a:rPr lang="en-US" altLang="zh-CN" sz="1600" b="1" kern="1200" dirty="0">
                          <a:solidFill>
                            <a:schemeClr val="lt1"/>
                          </a:solidFill>
                          <a:effectLst/>
                          <a:latin typeface="Consolas" panose="020B0609020204030204" pitchFamily="49" charset="0"/>
                          <a:ea typeface="+mn-ea"/>
                          <a:cs typeface="+mn-cs"/>
                        </a:rPr>
                        <a:t>)</a:t>
                      </a:r>
                    </a:p>
                    <a:p>
                      <a:r>
                        <a:rPr lang="en-US" altLang="zh-CN" sz="1600" b="1" kern="1200" dirty="0" err="1">
                          <a:solidFill>
                            <a:schemeClr val="lt1"/>
                          </a:solidFill>
                          <a:effectLst/>
                          <a:latin typeface="Consolas" panose="020B0609020204030204" pitchFamily="49" charset="0"/>
                          <a:ea typeface="+mn-ea"/>
                          <a:cs typeface="+mn-cs"/>
                        </a:rPr>
                        <a:t>num_cols</a:t>
                      </a:r>
                      <a:r>
                        <a:rPr lang="en-US" altLang="zh-CN" sz="1600" b="1" kern="1200" dirty="0">
                          <a:solidFill>
                            <a:schemeClr val="lt1"/>
                          </a:solidFill>
                          <a:effectLst/>
                          <a:latin typeface="Consolas" panose="020B0609020204030204" pitchFamily="49" charset="0"/>
                          <a:ea typeface="+mn-ea"/>
                          <a:cs typeface="+mn-cs"/>
                        </a:rPr>
                        <a:t> = workbook1.ncols</a:t>
                      </a:r>
                    </a:p>
                    <a:p>
                      <a:r>
                        <a:rPr lang="en-US" altLang="zh-CN" sz="1600" b="1" kern="1200" dirty="0">
                          <a:solidFill>
                            <a:schemeClr val="lt1"/>
                          </a:solidFill>
                          <a:effectLst/>
                          <a:latin typeface="Consolas" panose="020B0609020204030204" pitchFamily="49" charset="0"/>
                          <a:ea typeface="+mn-ea"/>
                          <a:cs typeface="+mn-cs"/>
                        </a:rPr>
                        <a:t>print("STUNDT</a:t>
                      </a:r>
                      <a:r>
                        <a:rPr lang="zh-CN" altLang="en-US" sz="1600" b="1" kern="1200" dirty="0">
                          <a:solidFill>
                            <a:schemeClr val="lt1"/>
                          </a:solidFill>
                          <a:effectLst/>
                          <a:latin typeface="Consolas" panose="020B0609020204030204" pitchFamily="49" charset="0"/>
                          <a:ea typeface="+mn-ea"/>
                          <a:cs typeface="+mn-cs"/>
                        </a:rPr>
                        <a:t>工作表列数为：</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num_cols</a:t>
                      </a:r>
                      <a:r>
                        <a:rPr lang="en-US" altLang="zh-CN" sz="1600" b="1" kern="1200" dirty="0">
                          <a:solidFill>
                            <a:schemeClr val="lt1"/>
                          </a:solidFill>
                          <a:effectLst/>
                          <a:latin typeface="Consolas" panose="020B0609020204030204" pitchFamily="49" charset="0"/>
                          <a:ea typeface="+mn-ea"/>
                          <a:cs typeface="+mn-cs"/>
                        </a:rPr>
                        <a:t>)</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48C1A1A9-33D6-4599-8C24-0E638BE45EC0}"/>
              </a:ext>
            </a:extLst>
          </p:cNvPr>
          <p:cNvSpPr/>
          <p:nvPr/>
        </p:nvSpPr>
        <p:spPr>
          <a:xfrm>
            <a:off x="1087340" y="4298146"/>
            <a:ext cx="8155103" cy="584775"/>
          </a:xfrm>
          <a:prstGeom prst="rect">
            <a:avLst/>
          </a:prstGeom>
        </p:spPr>
        <p:txBody>
          <a:bodyPr wrap="square">
            <a:spAutoFit/>
          </a:bodyPr>
          <a:lstStyle/>
          <a:p>
            <a:r>
              <a:rPr lang="en-US" altLang="zh-CN" sz="1600" dirty="0">
                <a:latin typeface="Consolas" panose="020B0609020204030204" pitchFamily="49" charset="0"/>
              </a:rPr>
              <a:t>STUNDT</a:t>
            </a:r>
            <a:r>
              <a:rPr lang="zh-CN" altLang="en-US" sz="1600" dirty="0">
                <a:latin typeface="Consolas" panose="020B0609020204030204" pitchFamily="49" charset="0"/>
              </a:rPr>
              <a:t>工作表行数为： </a:t>
            </a:r>
            <a:r>
              <a:rPr lang="en-US" altLang="zh-CN" sz="1600" dirty="0">
                <a:latin typeface="Consolas" panose="020B0609020204030204" pitchFamily="49" charset="0"/>
              </a:rPr>
              <a:t>5</a:t>
            </a:r>
          </a:p>
          <a:p>
            <a:r>
              <a:rPr lang="en-US" altLang="zh-CN" sz="1600" dirty="0">
                <a:latin typeface="Consolas" panose="020B0609020204030204" pitchFamily="49" charset="0"/>
              </a:rPr>
              <a:t>STUNDT</a:t>
            </a:r>
            <a:r>
              <a:rPr lang="zh-CN" altLang="en-US" sz="1600" dirty="0">
                <a:latin typeface="Consolas" panose="020B0609020204030204" pitchFamily="49" charset="0"/>
              </a:rPr>
              <a:t>工作表列数为： </a:t>
            </a:r>
            <a:r>
              <a:rPr lang="en-US" altLang="zh-CN" sz="1600" dirty="0">
                <a:latin typeface="Consolas" panose="020B0609020204030204" pitchFamily="49" charset="0"/>
              </a:rPr>
              <a:t>3</a:t>
            </a:r>
          </a:p>
        </p:txBody>
      </p:sp>
    </p:spTree>
    <p:extLst>
      <p:ext uri="{BB962C8B-B14F-4D97-AF65-F5344CB8AC3E}">
        <p14:creationId xmlns:p14="http://schemas.microsoft.com/office/powerpoint/2010/main" val="92812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4.</a:t>
            </a:r>
            <a:r>
              <a:rPr lang="zh-CN" altLang="en-US" sz="2200" dirty="0"/>
              <a:t>获取整行和整列的值</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7"/>
            <a:ext cx="9982200" cy="96845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    </a:t>
            </a:r>
            <a:r>
              <a:rPr lang="en-US" altLang="zh-CN" sz="1800" dirty="0" err="1"/>
              <a:t>row_values</a:t>
            </a:r>
            <a:r>
              <a:rPr lang="en-US" altLang="zh-CN" sz="1800" dirty="0"/>
              <a:t>()</a:t>
            </a:r>
            <a:r>
              <a:rPr lang="zh-CN" altLang="en-US" sz="1800" dirty="0"/>
              <a:t>函数和</a:t>
            </a:r>
            <a:r>
              <a:rPr lang="en-US" altLang="zh-CN" sz="1800" dirty="0" err="1"/>
              <a:t>col_values</a:t>
            </a:r>
            <a:r>
              <a:rPr lang="en-US" altLang="zh-CN" sz="1800" dirty="0"/>
              <a:t>()</a:t>
            </a:r>
            <a:r>
              <a:rPr lang="zh-CN" altLang="en-US" sz="1800" dirty="0"/>
              <a:t>函数分别被用于获取表单中整行和整列的表单内容，括号中可以填写数值，表示获取第几行或第几列的内容。</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xlrd</a:t>
            </a:r>
            <a:r>
              <a:rPr lang="zh-CN" altLang="en-US" dirty="0"/>
              <a:t>模块</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4005385560"/>
              </p:ext>
            </p:extLst>
          </p:nvPr>
        </p:nvGraphicFramePr>
        <p:xfrm>
          <a:off x="1104141" y="3057797"/>
          <a:ext cx="9948599" cy="1171303"/>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1171303">
                <a:tc>
                  <a:txBody>
                    <a:bodyPr/>
                    <a:lstStyle/>
                    <a:p>
                      <a:r>
                        <a:rPr lang="en-US" altLang="zh-CN" sz="1600" b="1" kern="1200" dirty="0" err="1">
                          <a:solidFill>
                            <a:schemeClr val="lt1"/>
                          </a:solidFill>
                          <a:effectLst/>
                          <a:latin typeface="Consolas" panose="020B0609020204030204" pitchFamily="49" charset="0"/>
                          <a:ea typeface="+mn-ea"/>
                          <a:cs typeface="+mn-cs"/>
                        </a:rPr>
                        <a:t>first_row</a:t>
                      </a:r>
                      <a:r>
                        <a:rPr lang="en-US" altLang="zh-CN" sz="1600" b="1" kern="1200" dirty="0">
                          <a:solidFill>
                            <a:schemeClr val="lt1"/>
                          </a:solidFill>
                          <a:effectLst/>
                          <a:latin typeface="Consolas" panose="020B0609020204030204" pitchFamily="49" charset="0"/>
                          <a:ea typeface="+mn-ea"/>
                          <a:cs typeface="+mn-cs"/>
                        </a:rPr>
                        <a:t> = workbook1.row_values(0)</a:t>
                      </a:r>
                    </a:p>
                    <a:p>
                      <a:r>
                        <a:rPr lang="en-US" altLang="zh-CN" sz="1600" b="1" kern="1200" dirty="0">
                          <a:solidFill>
                            <a:schemeClr val="lt1"/>
                          </a:solidFill>
                          <a:effectLst/>
                          <a:latin typeface="Consolas" panose="020B0609020204030204" pitchFamily="49" charset="0"/>
                          <a:ea typeface="+mn-ea"/>
                          <a:cs typeface="+mn-cs"/>
                        </a:rPr>
                        <a:t>print(</a:t>
                      </a:r>
                      <a:r>
                        <a:rPr lang="en-US" altLang="zh-CN" sz="1600" b="1" kern="1200" dirty="0" err="1">
                          <a:solidFill>
                            <a:schemeClr val="lt1"/>
                          </a:solidFill>
                          <a:effectLst/>
                          <a:latin typeface="Consolas" panose="020B0609020204030204" pitchFamily="49" charset="0"/>
                          <a:ea typeface="+mn-ea"/>
                          <a:cs typeface="+mn-cs"/>
                        </a:rPr>
                        <a:t>first_row</a:t>
                      </a:r>
                      <a:r>
                        <a:rPr lang="en-US" altLang="zh-CN" sz="1600" b="1" kern="1200" dirty="0">
                          <a:solidFill>
                            <a:schemeClr val="lt1"/>
                          </a:solidFill>
                          <a:effectLst/>
                          <a:latin typeface="Consolas" panose="020B0609020204030204" pitchFamily="49" charset="0"/>
                          <a:ea typeface="+mn-ea"/>
                          <a:cs typeface="+mn-cs"/>
                        </a:rPr>
                        <a:t>)</a:t>
                      </a:r>
                    </a:p>
                    <a:p>
                      <a:r>
                        <a:rPr lang="en-US" altLang="zh-CN" sz="1600" b="1" kern="1200" dirty="0" err="1">
                          <a:solidFill>
                            <a:schemeClr val="lt1"/>
                          </a:solidFill>
                          <a:effectLst/>
                          <a:latin typeface="Consolas" panose="020B0609020204030204" pitchFamily="49" charset="0"/>
                          <a:ea typeface="+mn-ea"/>
                          <a:cs typeface="+mn-cs"/>
                        </a:rPr>
                        <a:t>first_col</a:t>
                      </a:r>
                      <a:r>
                        <a:rPr lang="en-US" altLang="zh-CN" sz="1600" b="1" kern="1200" dirty="0">
                          <a:solidFill>
                            <a:schemeClr val="lt1"/>
                          </a:solidFill>
                          <a:effectLst/>
                          <a:latin typeface="Consolas" panose="020B0609020204030204" pitchFamily="49" charset="0"/>
                          <a:ea typeface="+mn-ea"/>
                          <a:cs typeface="+mn-cs"/>
                        </a:rPr>
                        <a:t> = workbook1.col_values(0)</a:t>
                      </a:r>
                    </a:p>
                    <a:p>
                      <a:r>
                        <a:rPr lang="en-US" altLang="zh-CN" sz="1600" b="1" kern="1200" dirty="0">
                          <a:solidFill>
                            <a:schemeClr val="lt1"/>
                          </a:solidFill>
                          <a:effectLst/>
                          <a:latin typeface="Consolas" panose="020B0609020204030204" pitchFamily="49" charset="0"/>
                          <a:ea typeface="+mn-ea"/>
                          <a:cs typeface="+mn-cs"/>
                        </a:rPr>
                        <a:t>print(</a:t>
                      </a:r>
                      <a:r>
                        <a:rPr lang="en-US" altLang="zh-CN" sz="1600" b="1" kern="1200" dirty="0" err="1">
                          <a:solidFill>
                            <a:schemeClr val="lt1"/>
                          </a:solidFill>
                          <a:effectLst/>
                          <a:latin typeface="Consolas" panose="020B0609020204030204" pitchFamily="49" charset="0"/>
                          <a:ea typeface="+mn-ea"/>
                          <a:cs typeface="+mn-cs"/>
                        </a:rPr>
                        <a:t>first_col</a:t>
                      </a:r>
                      <a:r>
                        <a:rPr lang="en-US" altLang="zh-CN" sz="1600" b="1" kern="1200" dirty="0">
                          <a:solidFill>
                            <a:schemeClr val="lt1"/>
                          </a:solidFill>
                          <a:effectLst/>
                          <a:latin typeface="Consolas" panose="020B0609020204030204" pitchFamily="49" charset="0"/>
                          <a:ea typeface="+mn-ea"/>
                          <a:cs typeface="+mn-cs"/>
                        </a:rPr>
                        <a:t>)</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48C1A1A9-33D6-4599-8C24-0E638BE45EC0}"/>
              </a:ext>
            </a:extLst>
          </p:cNvPr>
          <p:cNvSpPr/>
          <p:nvPr/>
        </p:nvSpPr>
        <p:spPr>
          <a:xfrm>
            <a:off x="1087340" y="4298146"/>
            <a:ext cx="8155103" cy="523220"/>
          </a:xfrm>
          <a:prstGeom prst="rect">
            <a:avLst/>
          </a:prstGeom>
        </p:spPr>
        <p:txBody>
          <a:bodyPr wrap="square">
            <a:spAutoFit/>
          </a:bodyPr>
          <a:lstStyle/>
          <a:p>
            <a:r>
              <a:rPr lang="en-US" altLang="zh-CN" sz="1400" dirty="0">
                <a:latin typeface="Consolas" panose="020B0609020204030204" pitchFamily="49" charset="0"/>
              </a:rPr>
              <a:t>['NAME', 'AGE', 'GENDER']</a:t>
            </a:r>
          </a:p>
          <a:p>
            <a:r>
              <a:rPr lang="en-US" altLang="zh-CN" sz="1400" dirty="0">
                <a:latin typeface="Consolas" panose="020B0609020204030204" pitchFamily="49" charset="0"/>
              </a:rPr>
              <a:t>['NAME', 'A', 'B', 'C', 'D']</a:t>
            </a:r>
          </a:p>
        </p:txBody>
      </p:sp>
      <p:sp>
        <p:nvSpPr>
          <p:cNvPr id="7" name="Content Placeholder 13">
            <a:extLst>
              <a:ext uri="{FF2B5EF4-FFF2-40B4-BE49-F238E27FC236}">
                <a16:creationId xmlns:a16="http://schemas.microsoft.com/office/drawing/2014/main" id="{688CB862-1566-4319-9819-1AEA573995EA}"/>
              </a:ext>
            </a:extLst>
          </p:cNvPr>
          <p:cNvSpPr txBox="1">
            <a:spLocks/>
          </p:cNvSpPr>
          <p:nvPr/>
        </p:nvSpPr>
        <p:spPr>
          <a:xfrm>
            <a:off x="1122460" y="4821366"/>
            <a:ext cx="9982200" cy="96845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t>    以上代码运行结果表明</a:t>
            </a:r>
            <a:r>
              <a:rPr lang="en-US" altLang="zh-CN" sz="1600" dirty="0"/>
              <a:t>STUDENT</a:t>
            </a:r>
            <a:r>
              <a:rPr lang="zh-CN" altLang="en-US" sz="1600" dirty="0"/>
              <a:t>表中第一行和第一列的内容分别是</a:t>
            </a:r>
            <a:r>
              <a:rPr lang="en-US" altLang="zh-CN" sz="1600" dirty="0"/>
              <a:t>['NAME', 'AGE', 'GENDER']</a:t>
            </a:r>
            <a:r>
              <a:rPr lang="zh-CN" altLang="en-US" sz="1600" dirty="0"/>
              <a:t>和</a:t>
            </a:r>
            <a:r>
              <a:rPr lang="en-US" altLang="zh-CN" sz="1600" dirty="0"/>
              <a:t>['NAME', 'A', 'B', 'C', 'D']</a:t>
            </a:r>
            <a:r>
              <a:rPr lang="zh-CN" altLang="en-US" sz="1600" dirty="0"/>
              <a:t>。</a:t>
            </a:r>
          </a:p>
        </p:txBody>
      </p:sp>
    </p:spTree>
    <p:extLst>
      <p:ext uri="{BB962C8B-B14F-4D97-AF65-F5344CB8AC3E}">
        <p14:creationId xmlns:p14="http://schemas.microsoft.com/office/powerpoint/2010/main" val="264783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5.</a:t>
            </a:r>
            <a:r>
              <a:rPr lang="zh-CN" altLang="en-US" sz="2200" dirty="0"/>
              <a:t>循环获取整个表格内容</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7"/>
            <a:ext cx="9982200" cy="1339663"/>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2100" dirty="0"/>
              <a:t>通过</a:t>
            </a:r>
            <a:r>
              <a:rPr lang="en-US" altLang="zh-CN" sz="2100" dirty="0" err="1"/>
              <a:t>workbook.nrows</a:t>
            </a:r>
            <a:r>
              <a:rPr lang="zh-CN" altLang="en-US" sz="2100" dirty="0"/>
              <a:t>和</a:t>
            </a:r>
            <a:r>
              <a:rPr lang="en-US" altLang="zh-CN" sz="2100" dirty="0" err="1"/>
              <a:t>workbook.ncols</a:t>
            </a:r>
            <a:r>
              <a:rPr lang="zh-CN" altLang="en-US" sz="2100" dirty="0"/>
              <a:t>函数获取表单内容的行数和列数后，将其赋值给</a:t>
            </a:r>
            <a:r>
              <a:rPr lang="en-US" altLang="zh-CN" sz="2100" dirty="0" err="1"/>
              <a:t>num_rows</a:t>
            </a:r>
            <a:r>
              <a:rPr lang="zh-CN" altLang="en-US" sz="2100" dirty="0"/>
              <a:t>和</a:t>
            </a:r>
            <a:r>
              <a:rPr lang="en-US" altLang="zh-CN" sz="2100" dirty="0" err="1"/>
              <a:t>num_cols</a:t>
            </a:r>
            <a:r>
              <a:rPr lang="zh-CN" altLang="en-US" sz="2100" dirty="0"/>
              <a:t>。因此，在下述代码块中，</a:t>
            </a:r>
            <a:r>
              <a:rPr lang="en-US" altLang="zh-CN" sz="2100" dirty="0" err="1"/>
              <a:t>num_rows</a:t>
            </a:r>
            <a:r>
              <a:rPr lang="zh-CN" altLang="en-US" sz="2100" dirty="0"/>
              <a:t>表示整个表格内容所占行总数，</a:t>
            </a:r>
            <a:r>
              <a:rPr lang="en-US" altLang="zh-CN" sz="2100" dirty="0" err="1"/>
              <a:t>num_cols</a:t>
            </a:r>
            <a:r>
              <a:rPr lang="zh-CN" altLang="en-US" sz="2100" dirty="0"/>
              <a:t>表示整个表格内容所占列总数，通过循环遍历的形式可以输出整个表格的内容。</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xlrd</a:t>
            </a:r>
            <a:r>
              <a:rPr lang="zh-CN" altLang="en-US" dirty="0"/>
              <a:t>模块</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711084007"/>
              </p:ext>
            </p:extLst>
          </p:nvPr>
        </p:nvGraphicFramePr>
        <p:xfrm>
          <a:off x="1171342" y="3429000"/>
          <a:ext cx="9948599" cy="286512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1171303">
                <a:tc>
                  <a:txBody>
                    <a:bodyPr/>
                    <a:lstStyle/>
                    <a:p>
                      <a:r>
                        <a:rPr lang="en-US" altLang="zh-CN" sz="1400" b="1" kern="1200" dirty="0">
                          <a:solidFill>
                            <a:schemeClr val="lt1"/>
                          </a:solidFill>
                          <a:effectLst/>
                          <a:latin typeface="Consolas" panose="020B0609020204030204" pitchFamily="49" charset="0"/>
                          <a:ea typeface="+mn-ea"/>
                          <a:cs typeface="+mn-cs"/>
                        </a:rPr>
                        <a:t>print('</a:t>
                      </a:r>
                      <a:r>
                        <a:rPr lang="zh-CN" altLang="en-US" sz="1400" b="1" kern="1200" dirty="0">
                          <a:solidFill>
                            <a:schemeClr val="lt1"/>
                          </a:solidFill>
                          <a:effectLst/>
                          <a:latin typeface="Consolas" panose="020B0609020204030204" pitchFamily="49" charset="0"/>
                          <a:ea typeface="+mn-ea"/>
                          <a:cs typeface="+mn-cs"/>
                        </a:rPr>
                        <a:t>按行循环获取整个表格内容</a:t>
                      </a:r>
                      <a:r>
                        <a:rPr lang="en-US" altLang="zh-CN" sz="1400" b="1" kern="1200" dirty="0">
                          <a:solidFill>
                            <a:schemeClr val="lt1"/>
                          </a:solidFill>
                          <a:effectLst/>
                          <a:latin typeface="Consolas" panose="020B0609020204030204" pitchFamily="49" charset="0"/>
                          <a:ea typeface="+mn-ea"/>
                          <a:cs typeface="+mn-cs"/>
                        </a:rPr>
                        <a:t>')</a:t>
                      </a:r>
                    </a:p>
                    <a:p>
                      <a:r>
                        <a:rPr lang="en-US" altLang="zh-CN" sz="1400" b="1" kern="1200" dirty="0">
                          <a:solidFill>
                            <a:schemeClr val="lt1"/>
                          </a:solidFill>
                          <a:effectLst/>
                          <a:latin typeface="Consolas" panose="020B0609020204030204" pitchFamily="49" charset="0"/>
                          <a:ea typeface="+mn-ea"/>
                          <a:cs typeface="+mn-cs"/>
                        </a:rPr>
                        <a:t>for </a:t>
                      </a:r>
                      <a:r>
                        <a:rPr lang="en-US" altLang="zh-CN" sz="1400" b="1" kern="1200" dirty="0" err="1">
                          <a:solidFill>
                            <a:schemeClr val="lt1"/>
                          </a:solidFill>
                          <a:effectLst/>
                          <a:latin typeface="Consolas" panose="020B0609020204030204" pitchFamily="49" charset="0"/>
                          <a:ea typeface="+mn-ea"/>
                          <a:cs typeface="+mn-cs"/>
                        </a:rPr>
                        <a:t>all_row</a:t>
                      </a:r>
                      <a:r>
                        <a:rPr lang="en-US" altLang="zh-CN" sz="1400" b="1" kern="1200" dirty="0">
                          <a:solidFill>
                            <a:schemeClr val="lt1"/>
                          </a:solidFill>
                          <a:effectLst/>
                          <a:latin typeface="Consolas" panose="020B0609020204030204" pitchFamily="49" charset="0"/>
                          <a:ea typeface="+mn-ea"/>
                          <a:cs typeface="+mn-cs"/>
                        </a:rPr>
                        <a:t> in range(</a:t>
                      </a:r>
                      <a:r>
                        <a:rPr lang="en-US" altLang="zh-CN" sz="1400" b="1" kern="1200" dirty="0" err="1">
                          <a:solidFill>
                            <a:schemeClr val="lt1"/>
                          </a:solidFill>
                          <a:effectLst/>
                          <a:latin typeface="Consolas" panose="020B0609020204030204" pitchFamily="49" charset="0"/>
                          <a:ea typeface="+mn-ea"/>
                          <a:cs typeface="+mn-cs"/>
                        </a:rPr>
                        <a:t>num_rows</a:t>
                      </a:r>
                      <a:r>
                        <a:rPr lang="en-US" altLang="zh-CN" sz="1400" b="1" kern="1200" dirty="0">
                          <a:solidFill>
                            <a:schemeClr val="lt1"/>
                          </a:solidFill>
                          <a:effectLst/>
                          <a:latin typeface="Consolas" panose="020B0609020204030204" pitchFamily="49" charset="0"/>
                          <a:ea typeface="+mn-ea"/>
                          <a:cs typeface="+mn-cs"/>
                        </a:rPr>
                        <a:t>):                        #</a:t>
                      </a:r>
                      <a:r>
                        <a:rPr lang="zh-CN" altLang="en-US" sz="1400" b="1" kern="1200" dirty="0">
                          <a:solidFill>
                            <a:schemeClr val="lt1"/>
                          </a:solidFill>
                          <a:effectLst/>
                          <a:latin typeface="Consolas" panose="020B0609020204030204" pitchFamily="49" charset="0"/>
                          <a:ea typeface="+mn-ea"/>
                          <a:cs typeface="+mn-cs"/>
                        </a:rPr>
                        <a:t>按行循环获取整个表格内容</a:t>
                      </a:r>
                    </a:p>
                    <a:p>
                      <a:r>
                        <a:rPr lang="zh-CN" altLang="en-US" sz="1400" b="1" kern="1200" dirty="0">
                          <a:solidFill>
                            <a:schemeClr val="lt1"/>
                          </a:solidFill>
                          <a:effectLst/>
                          <a:latin typeface="Consolas" panose="020B0609020204030204" pitchFamily="49" charset="0"/>
                          <a:ea typeface="+mn-ea"/>
                          <a:cs typeface="+mn-cs"/>
                        </a:rPr>
                        <a:t>    </a:t>
                      </a:r>
                      <a:r>
                        <a:rPr lang="en-US" altLang="zh-CN" sz="1400" b="1" kern="1200" dirty="0" err="1">
                          <a:solidFill>
                            <a:schemeClr val="lt1"/>
                          </a:solidFill>
                          <a:effectLst/>
                          <a:latin typeface="Consolas" panose="020B0609020204030204" pitchFamily="49" charset="0"/>
                          <a:ea typeface="+mn-ea"/>
                          <a:cs typeface="+mn-cs"/>
                        </a:rPr>
                        <a:t>row_value</a:t>
                      </a:r>
                      <a:r>
                        <a:rPr lang="en-US" altLang="zh-CN" sz="1400" b="1" kern="1200" dirty="0">
                          <a:solidFill>
                            <a:schemeClr val="lt1"/>
                          </a:solidFill>
                          <a:effectLst/>
                          <a:latin typeface="Consolas" panose="020B0609020204030204" pitchFamily="49" charset="0"/>
                          <a:ea typeface="+mn-ea"/>
                          <a:cs typeface="+mn-cs"/>
                        </a:rPr>
                        <a:t> = workbook1.row_values(</a:t>
                      </a:r>
                      <a:r>
                        <a:rPr lang="en-US" altLang="zh-CN" sz="1400" b="1" kern="1200" dirty="0" err="1">
                          <a:solidFill>
                            <a:schemeClr val="lt1"/>
                          </a:solidFill>
                          <a:effectLst/>
                          <a:latin typeface="Consolas" panose="020B0609020204030204" pitchFamily="49" charset="0"/>
                          <a:ea typeface="+mn-ea"/>
                          <a:cs typeface="+mn-cs"/>
                        </a:rPr>
                        <a:t>all_row</a:t>
                      </a:r>
                      <a:r>
                        <a:rPr lang="en-US" altLang="zh-CN" sz="1400" b="1" kern="1200" dirty="0">
                          <a:solidFill>
                            <a:schemeClr val="lt1"/>
                          </a:solidFill>
                          <a:effectLst/>
                          <a:latin typeface="Consolas" panose="020B0609020204030204" pitchFamily="49" charset="0"/>
                          <a:ea typeface="+mn-ea"/>
                          <a:cs typeface="+mn-cs"/>
                        </a:rPr>
                        <a:t>)</a:t>
                      </a:r>
                    </a:p>
                    <a:p>
                      <a:r>
                        <a:rPr lang="en-US" altLang="zh-CN" sz="1400" b="1" kern="1200" dirty="0">
                          <a:solidFill>
                            <a:schemeClr val="lt1"/>
                          </a:solidFill>
                          <a:effectLst/>
                          <a:latin typeface="Consolas" panose="020B0609020204030204" pitchFamily="49" charset="0"/>
                          <a:ea typeface="+mn-ea"/>
                          <a:cs typeface="+mn-cs"/>
                        </a:rPr>
                        <a:t>    print('</a:t>
                      </a:r>
                      <a:r>
                        <a:rPr lang="en-US" altLang="zh-CN" sz="1400" b="1" kern="1200" dirty="0" err="1">
                          <a:solidFill>
                            <a:schemeClr val="lt1"/>
                          </a:solidFill>
                          <a:effectLst/>
                          <a:latin typeface="Consolas" panose="020B0609020204030204" pitchFamily="49" charset="0"/>
                          <a:ea typeface="+mn-ea"/>
                          <a:cs typeface="+mn-cs"/>
                        </a:rPr>
                        <a:t>row%s</a:t>
                      </a:r>
                      <a:r>
                        <a:rPr lang="en-US" altLang="zh-CN" sz="1400" b="1" kern="1200" dirty="0">
                          <a:solidFill>
                            <a:schemeClr val="lt1"/>
                          </a:solidFill>
                          <a:effectLst/>
                          <a:latin typeface="Consolas" panose="020B0609020204030204" pitchFamily="49" charset="0"/>
                          <a:ea typeface="+mn-ea"/>
                          <a:cs typeface="+mn-cs"/>
                        </a:rPr>
                        <a:t> value is %s' % (</a:t>
                      </a:r>
                      <a:r>
                        <a:rPr lang="en-US" altLang="zh-CN" sz="1400" b="1" kern="1200" dirty="0" err="1">
                          <a:solidFill>
                            <a:schemeClr val="lt1"/>
                          </a:solidFill>
                          <a:effectLst/>
                          <a:latin typeface="Consolas" panose="020B0609020204030204" pitchFamily="49" charset="0"/>
                          <a:ea typeface="+mn-ea"/>
                          <a:cs typeface="+mn-cs"/>
                        </a:rPr>
                        <a:t>all_row</a:t>
                      </a:r>
                      <a:r>
                        <a:rPr lang="en-US" altLang="zh-CN" sz="1400" b="1" kern="1200" dirty="0">
                          <a:solidFill>
                            <a:schemeClr val="lt1"/>
                          </a:solidFill>
                          <a:effectLst/>
                          <a:latin typeface="Consolas" panose="020B0609020204030204" pitchFamily="49" charset="0"/>
                          <a:ea typeface="+mn-ea"/>
                          <a:cs typeface="+mn-cs"/>
                        </a:rPr>
                        <a:t>, </a:t>
                      </a:r>
                      <a:r>
                        <a:rPr lang="en-US" altLang="zh-CN" sz="1400" b="1" kern="1200" dirty="0" err="1">
                          <a:solidFill>
                            <a:schemeClr val="lt1"/>
                          </a:solidFill>
                          <a:effectLst/>
                          <a:latin typeface="Consolas" panose="020B0609020204030204" pitchFamily="49" charset="0"/>
                          <a:ea typeface="+mn-ea"/>
                          <a:cs typeface="+mn-cs"/>
                        </a:rPr>
                        <a:t>row_value</a:t>
                      </a:r>
                      <a:r>
                        <a:rPr lang="en-US" altLang="zh-CN" sz="1400" b="1" kern="1200" dirty="0">
                          <a:solidFill>
                            <a:schemeClr val="lt1"/>
                          </a:solidFill>
                          <a:effectLst/>
                          <a:latin typeface="Consolas" panose="020B0609020204030204" pitchFamily="49" charset="0"/>
                          <a:ea typeface="+mn-ea"/>
                          <a:cs typeface="+mn-cs"/>
                        </a:rPr>
                        <a:t>))</a:t>
                      </a:r>
                    </a:p>
                    <a:p>
                      <a:r>
                        <a:rPr lang="en-US" altLang="zh-CN" sz="1400" b="1" kern="1200" dirty="0">
                          <a:solidFill>
                            <a:schemeClr val="lt1"/>
                          </a:solidFill>
                          <a:effectLst/>
                          <a:latin typeface="Consolas" panose="020B0609020204030204" pitchFamily="49" charset="0"/>
                          <a:ea typeface="+mn-ea"/>
                          <a:cs typeface="+mn-cs"/>
                        </a:rPr>
                        <a:t>print('</a:t>
                      </a:r>
                      <a:r>
                        <a:rPr lang="zh-CN" altLang="en-US" sz="1400" b="1" kern="1200" dirty="0">
                          <a:solidFill>
                            <a:schemeClr val="lt1"/>
                          </a:solidFill>
                          <a:effectLst/>
                          <a:latin typeface="Consolas" panose="020B0609020204030204" pitchFamily="49" charset="0"/>
                          <a:ea typeface="+mn-ea"/>
                          <a:cs typeface="+mn-cs"/>
                        </a:rPr>
                        <a:t>按列循环获取整个表格内容</a:t>
                      </a:r>
                      <a:r>
                        <a:rPr lang="en-US" altLang="zh-CN" sz="1400" b="1" kern="1200" dirty="0">
                          <a:solidFill>
                            <a:schemeClr val="lt1"/>
                          </a:solidFill>
                          <a:effectLst/>
                          <a:latin typeface="Consolas" panose="020B0609020204030204" pitchFamily="49" charset="0"/>
                          <a:ea typeface="+mn-ea"/>
                          <a:cs typeface="+mn-cs"/>
                        </a:rPr>
                        <a:t>')</a:t>
                      </a:r>
                    </a:p>
                    <a:p>
                      <a:r>
                        <a:rPr lang="en-US" altLang="zh-CN" sz="1400" b="1" kern="1200" dirty="0">
                          <a:solidFill>
                            <a:schemeClr val="lt1"/>
                          </a:solidFill>
                          <a:effectLst/>
                          <a:latin typeface="Consolas" panose="020B0609020204030204" pitchFamily="49" charset="0"/>
                          <a:ea typeface="+mn-ea"/>
                          <a:cs typeface="+mn-cs"/>
                        </a:rPr>
                        <a:t>for </a:t>
                      </a:r>
                      <a:r>
                        <a:rPr lang="en-US" altLang="zh-CN" sz="1400" b="1" kern="1200" dirty="0" err="1">
                          <a:solidFill>
                            <a:schemeClr val="lt1"/>
                          </a:solidFill>
                          <a:effectLst/>
                          <a:latin typeface="Consolas" panose="020B0609020204030204" pitchFamily="49" charset="0"/>
                          <a:ea typeface="+mn-ea"/>
                          <a:cs typeface="+mn-cs"/>
                        </a:rPr>
                        <a:t>all_col</a:t>
                      </a:r>
                      <a:r>
                        <a:rPr lang="en-US" altLang="zh-CN" sz="1400" b="1" kern="1200" dirty="0">
                          <a:solidFill>
                            <a:schemeClr val="lt1"/>
                          </a:solidFill>
                          <a:effectLst/>
                          <a:latin typeface="Consolas" panose="020B0609020204030204" pitchFamily="49" charset="0"/>
                          <a:ea typeface="+mn-ea"/>
                          <a:cs typeface="+mn-cs"/>
                        </a:rPr>
                        <a:t> in range(</a:t>
                      </a:r>
                      <a:r>
                        <a:rPr lang="en-US" altLang="zh-CN" sz="1400" b="1" kern="1200" dirty="0" err="1">
                          <a:solidFill>
                            <a:schemeClr val="lt1"/>
                          </a:solidFill>
                          <a:effectLst/>
                          <a:latin typeface="Consolas" panose="020B0609020204030204" pitchFamily="49" charset="0"/>
                          <a:ea typeface="+mn-ea"/>
                          <a:cs typeface="+mn-cs"/>
                        </a:rPr>
                        <a:t>num_cols</a:t>
                      </a:r>
                      <a:r>
                        <a:rPr lang="en-US" altLang="zh-CN" sz="1400" b="1" kern="1200" dirty="0">
                          <a:solidFill>
                            <a:schemeClr val="lt1"/>
                          </a:solidFill>
                          <a:effectLst/>
                          <a:latin typeface="Consolas" panose="020B0609020204030204" pitchFamily="49" charset="0"/>
                          <a:ea typeface="+mn-ea"/>
                          <a:cs typeface="+mn-cs"/>
                        </a:rPr>
                        <a:t>):                        #</a:t>
                      </a:r>
                      <a:r>
                        <a:rPr lang="zh-CN" altLang="en-US" sz="1400" b="1" kern="1200" dirty="0">
                          <a:solidFill>
                            <a:schemeClr val="lt1"/>
                          </a:solidFill>
                          <a:effectLst/>
                          <a:latin typeface="Consolas" panose="020B0609020204030204" pitchFamily="49" charset="0"/>
                          <a:ea typeface="+mn-ea"/>
                          <a:cs typeface="+mn-cs"/>
                        </a:rPr>
                        <a:t>按列循环获取整个表格内容</a:t>
                      </a:r>
                    </a:p>
                    <a:p>
                      <a:r>
                        <a:rPr lang="zh-CN" altLang="en-US" sz="1400" b="1" kern="1200" dirty="0">
                          <a:solidFill>
                            <a:schemeClr val="lt1"/>
                          </a:solidFill>
                          <a:effectLst/>
                          <a:latin typeface="Consolas" panose="020B0609020204030204" pitchFamily="49" charset="0"/>
                          <a:ea typeface="+mn-ea"/>
                          <a:cs typeface="+mn-cs"/>
                        </a:rPr>
                        <a:t>    </a:t>
                      </a:r>
                      <a:r>
                        <a:rPr lang="en-US" altLang="zh-CN" sz="1400" b="1" kern="1200" dirty="0" err="1">
                          <a:solidFill>
                            <a:schemeClr val="lt1"/>
                          </a:solidFill>
                          <a:effectLst/>
                          <a:latin typeface="Consolas" panose="020B0609020204030204" pitchFamily="49" charset="0"/>
                          <a:ea typeface="+mn-ea"/>
                          <a:cs typeface="+mn-cs"/>
                        </a:rPr>
                        <a:t>col_value</a:t>
                      </a:r>
                      <a:r>
                        <a:rPr lang="en-US" altLang="zh-CN" sz="1400" b="1" kern="1200" dirty="0">
                          <a:solidFill>
                            <a:schemeClr val="lt1"/>
                          </a:solidFill>
                          <a:effectLst/>
                          <a:latin typeface="Consolas" panose="020B0609020204030204" pitchFamily="49" charset="0"/>
                          <a:ea typeface="+mn-ea"/>
                          <a:cs typeface="+mn-cs"/>
                        </a:rPr>
                        <a:t> = workbook1.col_values(</a:t>
                      </a:r>
                      <a:r>
                        <a:rPr lang="en-US" altLang="zh-CN" sz="1400" b="1" kern="1200" dirty="0" err="1">
                          <a:solidFill>
                            <a:schemeClr val="lt1"/>
                          </a:solidFill>
                          <a:effectLst/>
                          <a:latin typeface="Consolas" panose="020B0609020204030204" pitchFamily="49" charset="0"/>
                          <a:ea typeface="+mn-ea"/>
                          <a:cs typeface="+mn-cs"/>
                        </a:rPr>
                        <a:t>all_col</a:t>
                      </a:r>
                      <a:r>
                        <a:rPr lang="en-US" altLang="zh-CN" sz="1400" b="1" kern="1200" dirty="0">
                          <a:solidFill>
                            <a:schemeClr val="lt1"/>
                          </a:solidFill>
                          <a:effectLst/>
                          <a:latin typeface="Consolas" panose="020B0609020204030204" pitchFamily="49" charset="0"/>
                          <a:ea typeface="+mn-ea"/>
                          <a:cs typeface="+mn-cs"/>
                        </a:rPr>
                        <a:t>)</a:t>
                      </a:r>
                    </a:p>
                    <a:p>
                      <a:r>
                        <a:rPr lang="en-US" altLang="zh-CN" sz="1400" b="1" kern="1200" dirty="0">
                          <a:solidFill>
                            <a:schemeClr val="lt1"/>
                          </a:solidFill>
                          <a:effectLst/>
                          <a:latin typeface="Consolas" panose="020B0609020204030204" pitchFamily="49" charset="0"/>
                          <a:ea typeface="+mn-ea"/>
                          <a:cs typeface="+mn-cs"/>
                        </a:rPr>
                        <a:t>    print('</a:t>
                      </a:r>
                      <a:r>
                        <a:rPr lang="en-US" altLang="zh-CN" sz="1400" b="1" kern="1200" dirty="0" err="1">
                          <a:solidFill>
                            <a:schemeClr val="lt1"/>
                          </a:solidFill>
                          <a:effectLst/>
                          <a:latin typeface="Consolas" panose="020B0609020204030204" pitchFamily="49" charset="0"/>
                          <a:ea typeface="+mn-ea"/>
                          <a:cs typeface="+mn-cs"/>
                        </a:rPr>
                        <a:t>col%s</a:t>
                      </a:r>
                      <a:r>
                        <a:rPr lang="en-US" altLang="zh-CN" sz="1400" b="1" kern="1200" dirty="0">
                          <a:solidFill>
                            <a:schemeClr val="lt1"/>
                          </a:solidFill>
                          <a:effectLst/>
                          <a:latin typeface="Consolas" panose="020B0609020204030204" pitchFamily="49" charset="0"/>
                          <a:ea typeface="+mn-ea"/>
                          <a:cs typeface="+mn-cs"/>
                        </a:rPr>
                        <a:t> value is %s' % (</a:t>
                      </a:r>
                      <a:r>
                        <a:rPr lang="en-US" altLang="zh-CN" sz="1400" b="1" kern="1200" dirty="0" err="1">
                          <a:solidFill>
                            <a:schemeClr val="lt1"/>
                          </a:solidFill>
                          <a:effectLst/>
                          <a:latin typeface="Consolas" panose="020B0609020204030204" pitchFamily="49" charset="0"/>
                          <a:ea typeface="+mn-ea"/>
                          <a:cs typeface="+mn-cs"/>
                        </a:rPr>
                        <a:t>all_col</a:t>
                      </a:r>
                      <a:r>
                        <a:rPr lang="en-US" altLang="zh-CN" sz="1400" b="1" kern="1200" dirty="0">
                          <a:solidFill>
                            <a:schemeClr val="lt1"/>
                          </a:solidFill>
                          <a:effectLst/>
                          <a:latin typeface="Consolas" panose="020B0609020204030204" pitchFamily="49" charset="0"/>
                          <a:ea typeface="+mn-ea"/>
                          <a:cs typeface="+mn-cs"/>
                        </a:rPr>
                        <a:t>, </a:t>
                      </a:r>
                      <a:r>
                        <a:rPr lang="en-US" altLang="zh-CN" sz="1400" b="1" kern="1200" dirty="0" err="1">
                          <a:solidFill>
                            <a:schemeClr val="lt1"/>
                          </a:solidFill>
                          <a:effectLst/>
                          <a:latin typeface="Consolas" panose="020B0609020204030204" pitchFamily="49" charset="0"/>
                          <a:ea typeface="+mn-ea"/>
                          <a:cs typeface="+mn-cs"/>
                        </a:rPr>
                        <a:t>col_value</a:t>
                      </a:r>
                      <a:r>
                        <a:rPr lang="en-US" altLang="zh-CN" sz="1400" b="1" kern="1200" dirty="0">
                          <a:solidFill>
                            <a:schemeClr val="lt1"/>
                          </a:solidFill>
                          <a:effectLst/>
                          <a:latin typeface="Consolas" panose="020B0609020204030204" pitchFamily="49" charset="0"/>
                          <a:ea typeface="+mn-ea"/>
                          <a:cs typeface="+mn-cs"/>
                        </a:rPr>
                        <a:t>))</a:t>
                      </a:r>
                    </a:p>
                    <a:p>
                      <a:r>
                        <a:rPr lang="en-US" altLang="zh-CN" sz="1400" b="1" kern="1200" dirty="0">
                          <a:solidFill>
                            <a:schemeClr val="lt1"/>
                          </a:solidFill>
                          <a:effectLst/>
                          <a:latin typeface="Consolas" panose="020B0609020204030204" pitchFamily="49" charset="0"/>
                          <a:ea typeface="+mn-ea"/>
                          <a:cs typeface="+mn-cs"/>
                        </a:rPr>
                        <a:t>print('</a:t>
                      </a:r>
                      <a:r>
                        <a:rPr lang="zh-CN" altLang="en-US" sz="1400" b="1" kern="1200" dirty="0">
                          <a:solidFill>
                            <a:schemeClr val="lt1"/>
                          </a:solidFill>
                          <a:effectLst/>
                          <a:latin typeface="Consolas" panose="020B0609020204030204" pitchFamily="49" charset="0"/>
                          <a:ea typeface="+mn-ea"/>
                          <a:cs typeface="+mn-cs"/>
                        </a:rPr>
                        <a:t>行列循环获取整个表格内容</a:t>
                      </a:r>
                      <a:r>
                        <a:rPr lang="en-US" altLang="zh-CN" sz="1400" b="1" kern="1200" dirty="0">
                          <a:solidFill>
                            <a:schemeClr val="lt1"/>
                          </a:solidFill>
                          <a:effectLst/>
                          <a:latin typeface="Consolas" panose="020B0609020204030204" pitchFamily="49" charset="0"/>
                          <a:ea typeface="+mn-ea"/>
                          <a:cs typeface="+mn-cs"/>
                        </a:rPr>
                        <a:t>')</a:t>
                      </a:r>
                    </a:p>
                    <a:p>
                      <a:r>
                        <a:rPr lang="en-US" altLang="zh-CN" sz="1400" b="1" kern="1200" dirty="0">
                          <a:solidFill>
                            <a:schemeClr val="lt1"/>
                          </a:solidFill>
                          <a:effectLst/>
                          <a:latin typeface="Consolas" panose="020B0609020204030204" pitchFamily="49" charset="0"/>
                          <a:ea typeface="+mn-ea"/>
                          <a:cs typeface="+mn-cs"/>
                        </a:rPr>
                        <a:t>for row in range(</a:t>
                      </a:r>
                      <a:r>
                        <a:rPr lang="en-US" altLang="zh-CN" sz="1400" b="1" kern="1200" dirty="0" err="1">
                          <a:solidFill>
                            <a:schemeClr val="lt1"/>
                          </a:solidFill>
                          <a:effectLst/>
                          <a:latin typeface="Consolas" panose="020B0609020204030204" pitchFamily="49" charset="0"/>
                          <a:ea typeface="+mn-ea"/>
                          <a:cs typeface="+mn-cs"/>
                        </a:rPr>
                        <a:t>num_rows</a:t>
                      </a:r>
                      <a:r>
                        <a:rPr lang="en-US" altLang="zh-CN" sz="1400" b="1" kern="1200" dirty="0">
                          <a:solidFill>
                            <a:schemeClr val="lt1"/>
                          </a:solidFill>
                          <a:effectLst/>
                          <a:latin typeface="Consolas" panose="020B0609020204030204" pitchFamily="49" charset="0"/>
                          <a:ea typeface="+mn-ea"/>
                          <a:cs typeface="+mn-cs"/>
                        </a:rPr>
                        <a:t>):                            #</a:t>
                      </a:r>
                      <a:r>
                        <a:rPr lang="zh-CN" altLang="en-US" sz="1400" b="1" kern="1200" dirty="0">
                          <a:solidFill>
                            <a:schemeClr val="lt1"/>
                          </a:solidFill>
                          <a:effectLst/>
                          <a:latin typeface="Consolas" panose="020B0609020204030204" pitchFamily="49" charset="0"/>
                          <a:ea typeface="+mn-ea"/>
                          <a:cs typeface="+mn-cs"/>
                        </a:rPr>
                        <a:t>行列循环获取表格内容</a:t>
                      </a:r>
                    </a:p>
                    <a:p>
                      <a:r>
                        <a:rPr lang="zh-CN" altLang="en-US" sz="1400" b="1" kern="1200" dirty="0">
                          <a:solidFill>
                            <a:schemeClr val="lt1"/>
                          </a:solidFill>
                          <a:effectLst/>
                          <a:latin typeface="Consolas" panose="020B0609020204030204" pitchFamily="49" charset="0"/>
                          <a:ea typeface="+mn-ea"/>
                          <a:cs typeface="+mn-cs"/>
                        </a:rPr>
                        <a:t>    </a:t>
                      </a:r>
                      <a:r>
                        <a:rPr lang="en-US" altLang="zh-CN" sz="1400" b="1" kern="1200" dirty="0">
                          <a:solidFill>
                            <a:schemeClr val="lt1"/>
                          </a:solidFill>
                          <a:effectLst/>
                          <a:latin typeface="Consolas" panose="020B0609020204030204" pitchFamily="49" charset="0"/>
                          <a:ea typeface="+mn-ea"/>
                          <a:cs typeface="+mn-cs"/>
                        </a:rPr>
                        <a:t>for col in range(</a:t>
                      </a:r>
                      <a:r>
                        <a:rPr lang="en-US" altLang="zh-CN" sz="1400" b="1" kern="1200" dirty="0" err="1">
                          <a:solidFill>
                            <a:schemeClr val="lt1"/>
                          </a:solidFill>
                          <a:effectLst/>
                          <a:latin typeface="Consolas" panose="020B0609020204030204" pitchFamily="49" charset="0"/>
                          <a:ea typeface="+mn-ea"/>
                          <a:cs typeface="+mn-cs"/>
                        </a:rPr>
                        <a:t>num_cols</a:t>
                      </a:r>
                      <a:r>
                        <a:rPr lang="en-US" altLang="zh-CN" sz="1400" b="1" kern="1200" dirty="0">
                          <a:solidFill>
                            <a:schemeClr val="lt1"/>
                          </a:solidFill>
                          <a:effectLst/>
                          <a:latin typeface="Consolas" panose="020B0609020204030204" pitchFamily="49" charset="0"/>
                          <a:ea typeface="+mn-ea"/>
                          <a:cs typeface="+mn-cs"/>
                        </a:rPr>
                        <a:t>):</a:t>
                      </a:r>
                    </a:p>
                    <a:p>
                      <a:r>
                        <a:rPr lang="en-US" altLang="zh-CN" sz="1400" b="1" kern="1200" dirty="0">
                          <a:solidFill>
                            <a:schemeClr val="lt1"/>
                          </a:solidFill>
                          <a:effectLst/>
                          <a:latin typeface="Consolas" panose="020B0609020204030204" pitchFamily="49" charset="0"/>
                          <a:ea typeface="+mn-ea"/>
                          <a:cs typeface="+mn-cs"/>
                        </a:rPr>
                        <a:t>        cell = workbook1.cell_value(row, col)</a:t>
                      </a:r>
                    </a:p>
                    <a:p>
                      <a:r>
                        <a:rPr lang="en-US" altLang="zh-CN" sz="1400" b="1" kern="1200" dirty="0">
                          <a:solidFill>
                            <a:schemeClr val="lt1"/>
                          </a:solidFill>
                          <a:effectLst/>
                          <a:latin typeface="Consolas" panose="020B0609020204030204" pitchFamily="49" charset="0"/>
                          <a:ea typeface="+mn-ea"/>
                          <a:cs typeface="+mn-cs"/>
                        </a:rPr>
                        <a:t>        print(cell)</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48C1A1A9-33D6-4599-8C24-0E638BE45EC0}"/>
              </a:ext>
            </a:extLst>
          </p:cNvPr>
          <p:cNvSpPr/>
          <p:nvPr/>
        </p:nvSpPr>
        <p:spPr>
          <a:xfrm>
            <a:off x="1087340" y="5049262"/>
            <a:ext cx="8155103" cy="523220"/>
          </a:xfrm>
          <a:prstGeom prst="rect">
            <a:avLst/>
          </a:prstGeom>
        </p:spPr>
        <p:txBody>
          <a:bodyPr wrap="square">
            <a:spAutoFit/>
          </a:bodyPr>
          <a:lstStyle/>
          <a:p>
            <a:r>
              <a:rPr lang="en-US" altLang="zh-CN" sz="1400" dirty="0">
                <a:latin typeface="Consolas" panose="020B0609020204030204" pitchFamily="49" charset="0"/>
              </a:rPr>
              <a:t>['NAME', 'AGE', 'GENDER']</a:t>
            </a:r>
          </a:p>
          <a:p>
            <a:r>
              <a:rPr lang="en-US" altLang="zh-CN" sz="1400" dirty="0">
                <a:latin typeface="Consolas" panose="020B0609020204030204" pitchFamily="49" charset="0"/>
              </a:rPr>
              <a:t>['NAME', 'A', 'B', 'C', 'D']</a:t>
            </a:r>
          </a:p>
        </p:txBody>
      </p:sp>
      <p:sp>
        <p:nvSpPr>
          <p:cNvPr id="8" name="矩形 7">
            <a:extLst>
              <a:ext uri="{FF2B5EF4-FFF2-40B4-BE49-F238E27FC236}">
                <a16:creationId xmlns:a16="http://schemas.microsoft.com/office/drawing/2014/main" id="{281BDACA-A543-4B14-B7CF-62EA79E1D79D}"/>
              </a:ext>
            </a:extLst>
          </p:cNvPr>
          <p:cNvSpPr/>
          <p:nvPr/>
        </p:nvSpPr>
        <p:spPr>
          <a:xfrm>
            <a:off x="1137741" y="6302429"/>
            <a:ext cx="8155103" cy="307777"/>
          </a:xfrm>
          <a:prstGeom prst="rect">
            <a:avLst/>
          </a:prstGeom>
        </p:spPr>
        <p:txBody>
          <a:bodyPr wrap="square">
            <a:spAutoFit/>
          </a:bodyPr>
          <a:lstStyle/>
          <a:p>
            <a:r>
              <a:rPr lang="zh-CN" altLang="en-US" sz="1400" dirty="0">
                <a:latin typeface="Consolas" panose="020B0609020204030204" pitchFamily="49" charset="0"/>
              </a:rPr>
              <a:t>运行结果见下一页</a:t>
            </a:r>
            <a:endParaRPr lang="en-US" altLang="zh-CN" sz="1400" dirty="0">
              <a:latin typeface="Consolas" panose="020B0609020204030204" pitchFamily="49" charset="0"/>
            </a:endParaRPr>
          </a:p>
        </p:txBody>
      </p:sp>
    </p:spTree>
    <p:extLst>
      <p:ext uri="{BB962C8B-B14F-4D97-AF65-F5344CB8AC3E}">
        <p14:creationId xmlns:p14="http://schemas.microsoft.com/office/powerpoint/2010/main" val="282888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400" dirty="0"/>
              <a:t>1.</a:t>
            </a:r>
            <a:r>
              <a:rPr lang="zh-CN" altLang="en-US" sz="2400" dirty="0"/>
              <a:t>什么是文件</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872415" y="4689321"/>
            <a:ext cx="9982200" cy="1715674"/>
          </a:xfrm>
          <a:prstGeom prst="rect">
            <a:avLst/>
          </a:prstGeom>
        </p:spPr>
        <p:txBody>
          <a:bodyPr>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just">
              <a:lnSpc>
                <a:spcPct val="170000"/>
              </a:lnSpc>
              <a:spcBef>
                <a:spcPts val="0"/>
              </a:spcBef>
            </a:pPr>
            <a:r>
              <a:rPr lang="zh-CN" altLang="en-US" sz="1600" dirty="0"/>
              <a:t>文本文件的每一个字节放一个</a:t>
            </a:r>
            <a:r>
              <a:rPr lang="en-US" altLang="zh-CN" sz="1600" dirty="0"/>
              <a:t>ASCII</a:t>
            </a:r>
            <a:r>
              <a:rPr lang="zh-CN" altLang="en-US" sz="1600" dirty="0"/>
              <a:t>代码，代表一个字符</a:t>
            </a:r>
            <a:endParaRPr lang="en-US" altLang="zh-CN" sz="1600" dirty="0"/>
          </a:p>
          <a:p>
            <a:pPr algn="just">
              <a:lnSpc>
                <a:spcPct val="170000"/>
              </a:lnSpc>
              <a:spcBef>
                <a:spcPts val="0"/>
              </a:spcBef>
            </a:pPr>
            <a:r>
              <a:rPr lang="zh-CN" altLang="en-US" sz="1600" dirty="0"/>
              <a:t>二进制文件是把内存中的数据按其在内存中的存储形式原样输出到磁盘上存放。</a:t>
            </a:r>
            <a:endParaRPr lang="en-US" altLang="zh-CN" sz="1600" dirty="0"/>
          </a:p>
          <a:p>
            <a:pPr marL="0" indent="0" algn="just">
              <a:lnSpc>
                <a:spcPct val="170000"/>
              </a:lnSpc>
              <a:spcBef>
                <a:spcPts val="0"/>
              </a:spcBef>
              <a:buNone/>
            </a:pPr>
            <a:r>
              <a:rPr lang="zh-CN" altLang="en-US" sz="1600" dirty="0"/>
              <a:t>  值得注意的是，二进制文件和文本文件在计算机中都是以二进制的形式存储，只不过文本文件是把每一个字节解读成字符，而二进制文件可以任意定义解读方式。</a:t>
            </a:r>
          </a:p>
          <a:p>
            <a:pPr marL="0" indent="0" algn="just">
              <a:lnSpc>
                <a:spcPct val="150000"/>
              </a:lnSpc>
              <a:buNone/>
            </a:pPr>
            <a:endParaRPr lang="zh-CN" altLang="zh-CN" sz="1400"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latin typeface="宋体" panose="02010600030101010101" pitchFamily="2" charset="-122"/>
                <a:ea typeface="宋体" panose="02010600030101010101" pitchFamily="2" charset="-122"/>
              </a:rPr>
              <a:t> </a:t>
            </a:r>
            <a:r>
              <a:rPr lang="en-US" altLang="zh-CN" dirty="0"/>
              <a:t>9.1 </a:t>
            </a:r>
            <a:r>
              <a:rPr lang="zh-CN" altLang="en-US" dirty="0"/>
              <a:t>文件数据读写</a:t>
            </a:r>
          </a:p>
        </p:txBody>
      </p:sp>
      <p:sp>
        <p:nvSpPr>
          <p:cNvPr id="2" name="矩形 1">
            <a:extLst>
              <a:ext uri="{FF2B5EF4-FFF2-40B4-BE49-F238E27FC236}">
                <a16:creationId xmlns:a16="http://schemas.microsoft.com/office/drawing/2014/main" id="{9546BAB2-B6A8-4FD4-B411-BDE4585B0723}"/>
              </a:ext>
            </a:extLst>
          </p:cNvPr>
          <p:cNvSpPr/>
          <p:nvPr/>
        </p:nvSpPr>
        <p:spPr>
          <a:xfrm>
            <a:off x="5772075" y="2279749"/>
            <a:ext cx="646331" cy="369332"/>
          </a:xfrm>
          <a:prstGeom prst="rect">
            <a:avLst/>
          </a:prstGeom>
        </p:spPr>
        <p:txBody>
          <a:bodyPr wrap="none">
            <a:spAutoFit/>
          </a:bodyPr>
          <a:lstStyle/>
          <a:p>
            <a:r>
              <a:rPr lang="zh-CN" altLang="en-US" dirty="0"/>
              <a:t>文件</a:t>
            </a:r>
          </a:p>
        </p:txBody>
      </p:sp>
      <p:sp>
        <p:nvSpPr>
          <p:cNvPr id="3" name="矩形 2">
            <a:extLst>
              <a:ext uri="{FF2B5EF4-FFF2-40B4-BE49-F238E27FC236}">
                <a16:creationId xmlns:a16="http://schemas.microsoft.com/office/drawing/2014/main" id="{9543328B-EE2D-4F53-9D29-CBFDE3210B44}"/>
              </a:ext>
            </a:extLst>
          </p:cNvPr>
          <p:cNvSpPr/>
          <p:nvPr/>
        </p:nvSpPr>
        <p:spPr>
          <a:xfrm>
            <a:off x="6706552" y="3101878"/>
            <a:ext cx="1569660" cy="369332"/>
          </a:xfrm>
          <a:prstGeom prst="rect">
            <a:avLst/>
          </a:prstGeom>
        </p:spPr>
        <p:txBody>
          <a:bodyPr wrap="none">
            <a:spAutoFit/>
          </a:bodyPr>
          <a:lstStyle/>
          <a:p>
            <a:r>
              <a:rPr lang="zh-CN" altLang="en-US" dirty="0"/>
              <a:t>计算机文件：</a:t>
            </a:r>
          </a:p>
        </p:txBody>
      </p:sp>
      <p:sp>
        <p:nvSpPr>
          <p:cNvPr id="5" name="矩形 4">
            <a:extLst>
              <a:ext uri="{FF2B5EF4-FFF2-40B4-BE49-F238E27FC236}">
                <a16:creationId xmlns:a16="http://schemas.microsoft.com/office/drawing/2014/main" id="{32C62CE4-78BF-40F8-8566-43A4C1BFF4A9}"/>
              </a:ext>
            </a:extLst>
          </p:cNvPr>
          <p:cNvSpPr/>
          <p:nvPr/>
        </p:nvSpPr>
        <p:spPr>
          <a:xfrm>
            <a:off x="3915790" y="3101878"/>
            <a:ext cx="1569660" cy="369332"/>
          </a:xfrm>
          <a:prstGeom prst="rect">
            <a:avLst/>
          </a:prstGeom>
        </p:spPr>
        <p:txBody>
          <a:bodyPr wrap="none">
            <a:spAutoFit/>
          </a:bodyPr>
          <a:lstStyle/>
          <a:p>
            <a:r>
              <a:rPr lang="zh-CN" altLang="en-US" dirty="0"/>
              <a:t>普通纸质文件</a:t>
            </a:r>
          </a:p>
        </p:txBody>
      </p:sp>
      <p:grpSp>
        <p:nvGrpSpPr>
          <p:cNvPr id="14" name="组合 13">
            <a:extLst>
              <a:ext uri="{FF2B5EF4-FFF2-40B4-BE49-F238E27FC236}">
                <a16:creationId xmlns:a16="http://schemas.microsoft.com/office/drawing/2014/main" id="{BB6BEF59-A137-4A5F-902D-8B204192F8AE}"/>
              </a:ext>
            </a:extLst>
          </p:cNvPr>
          <p:cNvGrpSpPr/>
          <p:nvPr/>
        </p:nvGrpSpPr>
        <p:grpSpPr>
          <a:xfrm rot="5400000">
            <a:off x="5833042" y="2092373"/>
            <a:ext cx="524393" cy="1601140"/>
            <a:chOff x="2218044" y="2645372"/>
            <a:chExt cx="524393" cy="1601140"/>
          </a:xfrm>
        </p:grpSpPr>
        <p:sp>
          <p:nvSpPr>
            <p:cNvPr id="6" name="左大括号 5">
              <a:extLst>
                <a:ext uri="{FF2B5EF4-FFF2-40B4-BE49-F238E27FC236}">
                  <a16:creationId xmlns:a16="http://schemas.microsoft.com/office/drawing/2014/main" id="{736E5AED-5EF4-45F0-AE57-A868C4E09BB4}"/>
                </a:ext>
              </a:extLst>
            </p:cNvPr>
            <p:cNvSpPr/>
            <p:nvPr/>
          </p:nvSpPr>
          <p:spPr>
            <a:xfrm>
              <a:off x="2293260" y="2645372"/>
              <a:ext cx="449177" cy="1601140"/>
            </a:xfrm>
            <a:prstGeom prst="leftBrace">
              <a:avLst>
                <a:gd name="adj1" fmla="val 0"/>
                <a:gd name="adj2" fmla="val 5000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C462CA5F-F3A1-4254-AFAE-22B47AAA366F}"/>
                </a:ext>
              </a:extLst>
            </p:cNvPr>
            <p:cNvSpPr/>
            <p:nvPr/>
          </p:nvSpPr>
          <p:spPr>
            <a:xfrm rot="16200000">
              <a:off x="2010295" y="2903132"/>
              <a:ext cx="723275" cy="307777"/>
            </a:xfrm>
            <a:prstGeom prst="rect">
              <a:avLst/>
            </a:prstGeom>
          </p:spPr>
          <p:txBody>
            <a:bodyPr vert="horz" wrap="none">
              <a:spAutoFit/>
            </a:bodyPr>
            <a:lstStyle/>
            <a:p>
              <a:r>
                <a:rPr lang="zh-CN" altLang="en-US" sz="1400" dirty="0">
                  <a:solidFill>
                    <a:srgbClr val="FF0000"/>
                  </a:solidFill>
                </a:rPr>
                <a:t>按载体</a:t>
              </a:r>
            </a:p>
          </p:txBody>
        </p:sp>
      </p:grpSp>
      <p:sp>
        <p:nvSpPr>
          <p:cNvPr id="13" name="矩形 12">
            <a:extLst>
              <a:ext uri="{FF2B5EF4-FFF2-40B4-BE49-F238E27FC236}">
                <a16:creationId xmlns:a16="http://schemas.microsoft.com/office/drawing/2014/main" id="{9D90670E-60DC-4CA3-9D7B-CFCE4C0DD68B}"/>
              </a:ext>
            </a:extLst>
          </p:cNvPr>
          <p:cNvSpPr/>
          <p:nvPr/>
        </p:nvSpPr>
        <p:spPr>
          <a:xfrm>
            <a:off x="8116911" y="3119482"/>
            <a:ext cx="3259580" cy="954107"/>
          </a:xfrm>
          <a:prstGeom prst="rect">
            <a:avLst/>
          </a:prstGeom>
        </p:spPr>
        <p:txBody>
          <a:bodyPr wrap="square">
            <a:spAutoFit/>
          </a:bodyPr>
          <a:lstStyle/>
          <a:p>
            <a:pPr algn="just"/>
            <a:r>
              <a:rPr lang="zh-CN" altLang="en-US" sz="1400" dirty="0"/>
              <a:t>以计算机硬盘为载体存储在计算机上的信息集合，通常具有文件拓展名，用于指示文件类型，例如，图片文件常常以</a:t>
            </a:r>
            <a:r>
              <a:rPr lang="en-US" altLang="zh-CN" sz="1400" dirty="0"/>
              <a:t>JPEG</a:t>
            </a:r>
            <a:r>
              <a:rPr lang="zh-CN" altLang="en-US" sz="1400" dirty="0"/>
              <a:t>格式保存并且文件拓展名为</a:t>
            </a:r>
            <a:r>
              <a:rPr lang="en-US" altLang="zh-CN" sz="1400" dirty="0"/>
              <a:t>.jpg</a:t>
            </a:r>
            <a:r>
              <a:rPr lang="zh-CN" altLang="en-US" sz="1400" dirty="0"/>
              <a:t>。</a:t>
            </a:r>
          </a:p>
        </p:txBody>
      </p:sp>
      <p:grpSp>
        <p:nvGrpSpPr>
          <p:cNvPr id="23" name="组合 22">
            <a:extLst>
              <a:ext uri="{FF2B5EF4-FFF2-40B4-BE49-F238E27FC236}">
                <a16:creationId xmlns:a16="http://schemas.microsoft.com/office/drawing/2014/main" id="{91F8112C-95D1-4699-8D6A-475D066FC0FA}"/>
              </a:ext>
            </a:extLst>
          </p:cNvPr>
          <p:cNvGrpSpPr/>
          <p:nvPr/>
        </p:nvGrpSpPr>
        <p:grpSpPr>
          <a:xfrm rot="5400000">
            <a:off x="6693517" y="2814233"/>
            <a:ext cx="524391" cy="1910202"/>
            <a:chOff x="2218046" y="2336310"/>
            <a:chExt cx="524391" cy="1910202"/>
          </a:xfrm>
        </p:grpSpPr>
        <p:sp>
          <p:nvSpPr>
            <p:cNvPr id="24" name="左大括号 23">
              <a:extLst>
                <a:ext uri="{FF2B5EF4-FFF2-40B4-BE49-F238E27FC236}">
                  <a16:creationId xmlns:a16="http://schemas.microsoft.com/office/drawing/2014/main" id="{2E83BF39-6878-4FC3-93B5-A49F2BB9BE80}"/>
                </a:ext>
              </a:extLst>
            </p:cNvPr>
            <p:cNvSpPr/>
            <p:nvPr/>
          </p:nvSpPr>
          <p:spPr>
            <a:xfrm>
              <a:off x="2293260" y="2645372"/>
              <a:ext cx="449177" cy="1601140"/>
            </a:xfrm>
            <a:prstGeom prst="leftBrace">
              <a:avLst>
                <a:gd name="adj1" fmla="val 0"/>
                <a:gd name="adj2" fmla="val 50000"/>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65D1C2CB-1AC4-4C01-AD0A-D1054D57FC7A}"/>
                </a:ext>
              </a:extLst>
            </p:cNvPr>
            <p:cNvSpPr/>
            <p:nvPr/>
          </p:nvSpPr>
          <p:spPr>
            <a:xfrm rot="16200000">
              <a:off x="1830761" y="2723595"/>
              <a:ext cx="1082348" cy="307777"/>
            </a:xfrm>
            <a:prstGeom prst="rect">
              <a:avLst/>
            </a:prstGeom>
          </p:spPr>
          <p:txBody>
            <a:bodyPr vert="horz" wrap="none">
              <a:spAutoFit/>
            </a:bodyPr>
            <a:lstStyle/>
            <a:p>
              <a:r>
                <a:rPr lang="zh-CN" altLang="en-US" sz="1400" dirty="0">
                  <a:solidFill>
                    <a:srgbClr val="FF0000"/>
                  </a:solidFill>
                </a:rPr>
                <a:t>按编码方式</a:t>
              </a:r>
            </a:p>
          </p:txBody>
        </p:sp>
      </p:grpSp>
      <p:sp>
        <p:nvSpPr>
          <p:cNvPr id="21" name="矩形 20">
            <a:extLst>
              <a:ext uri="{FF2B5EF4-FFF2-40B4-BE49-F238E27FC236}">
                <a16:creationId xmlns:a16="http://schemas.microsoft.com/office/drawing/2014/main" id="{B464D7FD-3844-4AD2-8AA7-9497E1FF8B71}"/>
              </a:ext>
            </a:extLst>
          </p:cNvPr>
          <p:cNvSpPr/>
          <p:nvPr/>
        </p:nvSpPr>
        <p:spPr>
          <a:xfrm>
            <a:off x="5069375" y="4019023"/>
            <a:ext cx="1107996" cy="369332"/>
          </a:xfrm>
          <a:prstGeom prst="rect">
            <a:avLst/>
          </a:prstGeom>
        </p:spPr>
        <p:txBody>
          <a:bodyPr wrap="none">
            <a:spAutoFit/>
          </a:bodyPr>
          <a:lstStyle/>
          <a:p>
            <a:r>
              <a:rPr lang="zh-CN" altLang="en-US" dirty="0"/>
              <a:t>文本文件</a:t>
            </a:r>
          </a:p>
        </p:txBody>
      </p:sp>
      <p:sp>
        <p:nvSpPr>
          <p:cNvPr id="26" name="矩形 25">
            <a:extLst>
              <a:ext uri="{FF2B5EF4-FFF2-40B4-BE49-F238E27FC236}">
                <a16:creationId xmlns:a16="http://schemas.microsoft.com/office/drawing/2014/main" id="{DFB45F37-3F23-42FA-B812-E46DF55ABA07}"/>
              </a:ext>
            </a:extLst>
          </p:cNvPr>
          <p:cNvSpPr/>
          <p:nvPr/>
        </p:nvSpPr>
        <p:spPr>
          <a:xfrm>
            <a:off x="7477396" y="4115168"/>
            <a:ext cx="1338828" cy="369332"/>
          </a:xfrm>
          <a:prstGeom prst="rect">
            <a:avLst/>
          </a:prstGeom>
        </p:spPr>
        <p:txBody>
          <a:bodyPr wrap="none">
            <a:spAutoFit/>
          </a:bodyPr>
          <a:lstStyle/>
          <a:p>
            <a:r>
              <a:rPr lang="zh-CN" altLang="en-US" dirty="0"/>
              <a:t>二进制文件</a:t>
            </a:r>
          </a:p>
        </p:txBody>
      </p:sp>
    </p:spTree>
    <p:extLst>
      <p:ext uri="{BB962C8B-B14F-4D97-AF65-F5344CB8AC3E}">
        <p14:creationId xmlns:p14="http://schemas.microsoft.com/office/powerpoint/2010/main" val="252185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5.</a:t>
            </a:r>
            <a:r>
              <a:rPr lang="zh-CN" altLang="en-US" sz="2200" dirty="0"/>
              <a:t>循环获取整个表格内容</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xlrd</a:t>
            </a:r>
            <a:r>
              <a:rPr lang="zh-CN" altLang="en-US" dirty="0"/>
              <a:t>模块</a:t>
            </a:r>
          </a:p>
        </p:txBody>
      </p:sp>
      <p:sp>
        <p:nvSpPr>
          <p:cNvPr id="7" name="矩形 6">
            <a:extLst>
              <a:ext uri="{FF2B5EF4-FFF2-40B4-BE49-F238E27FC236}">
                <a16:creationId xmlns:a16="http://schemas.microsoft.com/office/drawing/2014/main" id="{6DA77A60-DEA4-4BF0-9A17-73E448F3A3D3}"/>
              </a:ext>
            </a:extLst>
          </p:cNvPr>
          <p:cNvSpPr/>
          <p:nvPr/>
        </p:nvSpPr>
        <p:spPr>
          <a:xfrm>
            <a:off x="1104141" y="2330367"/>
            <a:ext cx="6472316" cy="2462213"/>
          </a:xfrm>
          <a:prstGeom prst="rect">
            <a:avLst/>
          </a:prstGeom>
        </p:spPr>
        <p:txBody>
          <a:bodyPr wrap="square">
            <a:spAutoFit/>
          </a:bodyPr>
          <a:lstStyle/>
          <a:p>
            <a:r>
              <a:rPr lang="zh-CN" altLang="en-US" sz="1400" dirty="0">
                <a:latin typeface="Consolas" panose="020B0609020204030204" pitchFamily="49" charset="0"/>
              </a:rPr>
              <a:t>按行循环获取整个表格内容</a:t>
            </a:r>
          </a:p>
          <a:p>
            <a:r>
              <a:rPr lang="en-US" altLang="zh-CN" sz="1400" dirty="0">
                <a:latin typeface="Consolas" panose="020B0609020204030204" pitchFamily="49" charset="0"/>
              </a:rPr>
              <a:t>row0 value is ['NAME', 'AGE', 'GENDER']</a:t>
            </a:r>
          </a:p>
          <a:p>
            <a:r>
              <a:rPr lang="en-US" altLang="zh-CN" sz="1400" dirty="0">
                <a:latin typeface="Consolas" panose="020B0609020204030204" pitchFamily="49" charset="0"/>
              </a:rPr>
              <a:t>row1 value is ['A', 20.0, 'MALE']</a:t>
            </a:r>
          </a:p>
          <a:p>
            <a:r>
              <a:rPr lang="en-US" altLang="zh-CN" sz="1400" dirty="0">
                <a:latin typeface="Consolas" panose="020B0609020204030204" pitchFamily="49" charset="0"/>
              </a:rPr>
              <a:t>row2 value is ['B', 21.0, 'FEMALE']</a:t>
            </a:r>
          </a:p>
          <a:p>
            <a:r>
              <a:rPr lang="en-US" altLang="zh-CN" sz="1400" dirty="0">
                <a:latin typeface="Consolas" panose="020B0609020204030204" pitchFamily="49" charset="0"/>
              </a:rPr>
              <a:t>row3 value is ['C', 22.0, 'MALE']</a:t>
            </a:r>
          </a:p>
          <a:p>
            <a:r>
              <a:rPr lang="en-US" altLang="zh-CN" sz="1400" dirty="0">
                <a:latin typeface="Consolas" panose="020B0609020204030204" pitchFamily="49" charset="0"/>
              </a:rPr>
              <a:t>row4 value is ['D', 23.0, 'FEMALE']</a:t>
            </a:r>
          </a:p>
          <a:p>
            <a:r>
              <a:rPr lang="zh-CN" altLang="en-US" sz="1400" dirty="0">
                <a:latin typeface="Consolas" panose="020B0609020204030204" pitchFamily="49" charset="0"/>
              </a:rPr>
              <a:t>按列循环获取整个表格内容</a:t>
            </a:r>
          </a:p>
          <a:p>
            <a:r>
              <a:rPr lang="en-US" altLang="zh-CN" sz="1400" dirty="0">
                <a:latin typeface="Consolas" panose="020B0609020204030204" pitchFamily="49" charset="0"/>
              </a:rPr>
              <a:t>col0 value is ['NAME', 'A', 'B', 'C', 'D']</a:t>
            </a:r>
          </a:p>
          <a:p>
            <a:r>
              <a:rPr lang="en-US" altLang="zh-CN" sz="1400" dirty="0">
                <a:latin typeface="Consolas" panose="020B0609020204030204" pitchFamily="49" charset="0"/>
              </a:rPr>
              <a:t>col1 value is ['AGE', 20.0, 21.0, 22.0, 23.0]</a:t>
            </a:r>
          </a:p>
          <a:p>
            <a:r>
              <a:rPr lang="en-US" altLang="zh-CN" sz="1400" dirty="0">
                <a:latin typeface="Consolas" panose="020B0609020204030204" pitchFamily="49" charset="0"/>
              </a:rPr>
              <a:t>col2 value is ['GENDER', 'MALE', 'FEMALE', 'MALE', 'FEMALE']</a:t>
            </a:r>
          </a:p>
          <a:p>
            <a:r>
              <a:rPr lang="en-US" altLang="zh-CN" sz="1400" dirty="0">
                <a:latin typeface="Consolas" panose="020B0609020204030204" pitchFamily="49" charset="0"/>
              </a:rPr>
              <a:t>FEMALE</a:t>
            </a:r>
          </a:p>
        </p:txBody>
      </p:sp>
      <p:sp>
        <p:nvSpPr>
          <p:cNvPr id="2" name="矩形 1">
            <a:extLst>
              <a:ext uri="{FF2B5EF4-FFF2-40B4-BE49-F238E27FC236}">
                <a16:creationId xmlns:a16="http://schemas.microsoft.com/office/drawing/2014/main" id="{54295FE8-CFC7-4FC1-802D-C673D757852B}"/>
              </a:ext>
            </a:extLst>
          </p:cNvPr>
          <p:cNvSpPr/>
          <p:nvPr/>
        </p:nvSpPr>
        <p:spPr>
          <a:xfrm>
            <a:off x="7576457" y="2330367"/>
            <a:ext cx="6096000" cy="3323987"/>
          </a:xfrm>
          <a:prstGeom prst="rect">
            <a:avLst/>
          </a:prstGeom>
        </p:spPr>
        <p:txBody>
          <a:bodyPr>
            <a:spAutoFit/>
          </a:bodyPr>
          <a:lstStyle/>
          <a:p>
            <a:r>
              <a:rPr lang="zh-CN" altLang="en-US" sz="1400" dirty="0">
                <a:latin typeface="Consolas" panose="020B0609020204030204" pitchFamily="49" charset="0"/>
              </a:rPr>
              <a:t>行列循环获取整个表格内容</a:t>
            </a:r>
          </a:p>
          <a:p>
            <a:r>
              <a:rPr lang="en-US" altLang="zh-CN" sz="1400" dirty="0">
                <a:latin typeface="Consolas" panose="020B0609020204030204" pitchFamily="49" charset="0"/>
              </a:rPr>
              <a:t>NAME</a:t>
            </a:r>
          </a:p>
          <a:p>
            <a:r>
              <a:rPr lang="en-US" altLang="zh-CN" sz="1400" dirty="0">
                <a:latin typeface="Consolas" panose="020B0609020204030204" pitchFamily="49" charset="0"/>
              </a:rPr>
              <a:t>AGE</a:t>
            </a:r>
          </a:p>
          <a:p>
            <a:r>
              <a:rPr lang="en-US" altLang="zh-CN" sz="1400" dirty="0">
                <a:latin typeface="Consolas" panose="020B0609020204030204" pitchFamily="49" charset="0"/>
              </a:rPr>
              <a:t>GENDER</a:t>
            </a:r>
          </a:p>
          <a:p>
            <a:r>
              <a:rPr lang="en-US" altLang="zh-CN" sz="1400" dirty="0">
                <a:latin typeface="Consolas" panose="020B0609020204030204" pitchFamily="49" charset="0"/>
              </a:rPr>
              <a:t>A</a:t>
            </a:r>
          </a:p>
          <a:p>
            <a:r>
              <a:rPr lang="en-US" altLang="zh-CN" sz="1400" dirty="0">
                <a:latin typeface="Consolas" panose="020B0609020204030204" pitchFamily="49" charset="0"/>
              </a:rPr>
              <a:t>20.0</a:t>
            </a:r>
          </a:p>
          <a:p>
            <a:r>
              <a:rPr lang="en-US" altLang="zh-CN" sz="1400" dirty="0">
                <a:latin typeface="Consolas" panose="020B0609020204030204" pitchFamily="49" charset="0"/>
              </a:rPr>
              <a:t>MALE</a:t>
            </a:r>
          </a:p>
          <a:p>
            <a:r>
              <a:rPr lang="en-US" altLang="zh-CN" sz="1400" dirty="0">
                <a:latin typeface="Consolas" panose="020B0609020204030204" pitchFamily="49" charset="0"/>
              </a:rPr>
              <a:t>B</a:t>
            </a:r>
          </a:p>
          <a:p>
            <a:r>
              <a:rPr lang="en-US" altLang="zh-CN" sz="1400" dirty="0">
                <a:latin typeface="Consolas" panose="020B0609020204030204" pitchFamily="49" charset="0"/>
              </a:rPr>
              <a:t>21.0</a:t>
            </a:r>
          </a:p>
          <a:p>
            <a:r>
              <a:rPr lang="en-US" altLang="zh-CN" sz="1400" dirty="0">
                <a:latin typeface="Consolas" panose="020B0609020204030204" pitchFamily="49" charset="0"/>
              </a:rPr>
              <a:t>FEMALE</a:t>
            </a:r>
          </a:p>
          <a:p>
            <a:r>
              <a:rPr lang="en-US" altLang="zh-CN" sz="1400" dirty="0">
                <a:latin typeface="Consolas" panose="020B0609020204030204" pitchFamily="49" charset="0"/>
              </a:rPr>
              <a:t>C</a:t>
            </a:r>
          </a:p>
          <a:p>
            <a:r>
              <a:rPr lang="en-US" altLang="zh-CN" sz="1400" dirty="0">
                <a:latin typeface="Consolas" panose="020B0609020204030204" pitchFamily="49" charset="0"/>
              </a:rPr>
              <a:t>22.0</a:t>
            </a:r>
          </a:p>
          <a:p>
            <a:r>
              <a:rPr lang="en-US" altLang="zh-CN" sz="1400" dirty="0">
                <a:latin typeface="Consolas" panose="020B0609020204030204" pitchFamily="49" charset="0"/>
              </a:rPr>
              <a:t>MALE</a:t>
            </a:r>
          </a:p>
          <a:p>
            <a:r>
              <a:rPr lang="en-US" altLang="zh-CN" sz="1400" dirty="0">
                <a:latin typeface="Consolas" panose="020B0609020204030204" pitchFamily="49" charset="0"/>
              </a:rPr>
              <a:t>D</a:t>
            </a:r>
          </a:p>
          <a:p>
            <a:r>
              <a:rPr lang="en-US" altLang="zh-CN" sz="1400" dirty="0">
                <a:latin typeface="Consolas" panose="020B0609020204030204" pitchFamily="49" charset="0"/>
              </a:rPr>
              <a:t>23.0</a:t>
            </a:r>
          </a:p>
        </p:txBody>
      </p:sp>
    </p:spTree>
    <p:extLst>
      <p:ext uri="{BB962C8B-B14F-4D97-AF65-F5344CB8AC3E}">
        <p14:creationId xmlns:p14="http://schemas.microsoft.com/office/powerpoint/2010/main" val="45059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6.</a:t>
            </a:r>
            <a:r>
              <a:rPr lang="zh-CN" altLang="en-US" sz="2200" dirty="0"/>
              <a:t>获取特定单元格的内容</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7"/>
            <a:ext cx="9982200" cy="1992806"/>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900" dirty="0">
                <a:solidFill>
                  <a:srgbClr val="FF0000"/>
                </a:solidFill>
              </a:rPr>
              <a:t>除了可以按整行或者按整列获取之外，还可以指定单元格获取该单元格的内容</a:t>
            </a:r>
            <a:r>
              <a:rPr lang="zh-CN" altLang="en-US" sz="1900" dirty="0"/>
              <a:t>，一般有多种形式，如</a:t>
            </a:r>
            <a:r>
              <a:rPr lang="en-US" altLang="zh-CN" sz="1900" dirty="0"/>
              <a:t>workbook1.cell(row, col).value</a:t>
            </a:r>
            <a:r>
              <a:rPr lang="zh-CN" altLang="en-US" sz="1900" dirty="0"/>
              <a:t>函数，其中</a:t>
            </a:r>
            <a:r>
              <a:rPr lang="en-US" altLang="zh-CN" sz="1900" dirty="0"/>
              <a:t>row</a:t>
            </a:r>
            <a:r>
              <a:rPr lang="zh-CN" altLang="en-US" sz="1900" dirty="0"/>
              <a:t>的值表示所在行，</a:t>
            </a:r>
            <a:r>
              <a:rPr lang="en-US" altLang="zh-CN" sz="1900" dirty="0"/>
              <a:t>col</a:t>
            </a:r>
            <a:r>
              <a:rPr lang="zh-CN" altLang="en-US" sz="1900" dirty="0"/>
              <a:t>的值表示所在列；</a:t>
            </a:r>
            <a:r>
              <a:rPr lang="en-US" altLang="zh-CN" sz="1900" dirty="0"/>
              <a:t>workbook1.cell_value(row, col)</a:t>
            </a:r>
            <a:r>
              <a:rPr lang="zh-CN" altLang="en-US" sz="1900" dirty="0"/>
              <a:t>函数，</a:t>
            </a:r>
            <a:r>
              <a:rPr lang="en-US" altLang="zh-CN" sz="1900" dirty="0"/>
              <a:t>row</a:t>
            </a:r>
            <a:r>
              <a:rPr lang="zh-CN" altLang="en-US" sz="1900" dirty="0"/>
              <a:t>的值表示所在行，</a:t>
            </a:r>
            <a:r>
              <a:rPr lang="en-US" altLang="zh-CN" sz="1900" dirty="0"/>
              <a:t>col</a:t>
            </a:r>
            <a:r>
              <a:rPr lang="zh-CN" altLang="en-US" sz="1900" dirty="0"/>
              <a:t>的值表示所在列；</a:t>
            </a:r>
            <a:r>
              <a:rPr lang="en-US" altLang="zh-CN" sz="1900" dirty="0"/>
              <a:t>workbook1.row()[].value</a:t>
            </a:r>
            <a:r>
              <a:rPr lang="zh-CN" altLang="en-US" sz="1900" dirty="0"/>
              <a:t>函数，小括号中输入行所在的值，方括号中为列所在的值，索引一般从</a:t>
            </a:r>
            <a:r>
              <a:rPr lang="en-US" altLang="zh-CN" sz="1900" dirty="0"/>
              <a:t>0</a:t>
            </a:r>
            <a:r>
              <a:rPr lang="zh-CN" altLang="en-US" sz="1900" dirty="0"/>
              <a:t>开始。示例如下：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xlrd</a:t>
            </a:r>
            <a:r>
              <a:rPr lang="zh-CN" altLang="en-US" dirty="0"/>
              <a:t>模块</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735677267"/>
              </p:ext>
            </p:extLst>
          </p:nvPr>
        </p:nvGraphicFramePr>
        <p:xfrm>
          <a:off x="1137741" y="4116655"/>
          <a:ext cx="9948599" cy="743201"/>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743201">
                <a:tc>
                  <a:txBody>
                    <a:bodyPr/>
                    <a:lstStyle/>
                    <a:p>
                      <a:r>
                        <a:rPr lang="en-US" altLang="zh-CN" sz="1400" b="1" kern="1200" dirty="0">
                          <a:solidFill>
                            <a:schemeClr val="lt1"/>
                          </a:solidFill>
                          <a:effectLst/>
                          <a:latin typeface="Consolas" panose="020B0609020204030204" pitchFamily="49" charset="0"/>
                          <a:ea typeface="+mn-ea"/>
                          <a:cs typeface="+mn-cs"/>
                        </a:rPr>
                        <a:t>print('</a:t>
                      </a:r>
                      <a:r>
                        <a:rPr lang="zh-CN" altLang="en-US" sz="1400" b="1" kern="1200" dirty="0">
                          <a:solidFill>
                            <a:schemeClr val="lt1"/>
                          </a:solidFill>
                          <a:effectLst/>
                          <a:latin typeface="Consolas" panose="020B0609020204030204" pitchFamily="49" charset="0"/>
                          <a:ea typeface="+mn-ea"/>
                          <a:cs typeface="+mn-cs"/>
                        </a:rPr>
                        <a:t>第</a:t>
                      </a:r>
                      <a:r>
                        <a:rPr lang="en-US" altLang="zh-CN" sz="1400" b="1" kern="1200" dirty="0">
                          <a:solidFill>
                            <a:schemeClr val="lt1"/>
                          </a:solidFill>
                          <a:effectLst/>
                          <a:latin typeface="Consolas" panose="020B0609020204030204" pitchFamily="49" charset="0"/>
                          <a:ea typeface="+mn-ea"/>
                          <a:cs typeface="+mn-cs"/>
                        </a:rPr>
                        <a:t>1 </a:t>
                      </a:r>
                      <a:r>
                        <a:rPr lang="zh-CN" altLang="en-US" sz="1400" b="1" kern="1200" dirty="0">
                          <a:solidFill>
                            <a:schemeClr val="lt1"/>
                          </a:solidFill>
                          <a:effectLst/>
                          <a:latin typeface="Consolas" panose="020B0609020204030204" pitchFamily="49" charset="0"/>
                          <a:ea typeface="+mn-ea"/>
                          <a:cs typeface="+mn-cs"/>
                        </a:rPr>
                        <a:t>行</a:t>
                      </a:r>
                      <a:r>
                        <a:rPr lang="en-US" altLang="zh-CN" sz="1400" b="1" kern="1200" dirty="0">
                          <a:solidFill>
                            <a:schemeClr val="lt1"/>
                          </a:solidFill>
                          <a:effectLst/>
                          <a:latin typeface="Consolas" panose="020B0609020204030204" pitchFamily="49" charset="0"/>
                          <a:ea typeface="+mn-ea"/>
                          <a:cs typeface="+mn-cs"/>
                        </a:rPr>
                        <a:t>1</a:t>
                      </a:r>
                      <a:r>
                        <a:rPr lang="zh-CN" altLang="en-US" sz="1400" b="1" kern="1200" dirty="0">
                          <a:solidFill>
                            <a:schemeClr val="lt1"/>
                          </a:solidFill>
                          <a:effectLst/>
                          <a:latin typeface="Consolas" panose="020B0609020204030204" pitchFamily="49" charset="0"/>
                          <a:ea typeface="+mn-ea"/>
                          <a:cs typeface="+mn-cs"/>
                        </a:rPr>
                        <a:t>列内容：</a:t>
                      </a:r>
                      <a:r>
                        <a:rPr lang="en-US" altLang="zh-CN" sz="1400" b="1" kern="1200" dirty="0">
                          <a:solidFill>
                            <a:schemeClr val="lt1"/>
                          </a:solidFill>
                          <a:effectLst/>
                          <a:latin typeface="Consolas" panose="020B0609020204030204" pitchFamily="49" charset="0"/>
                          <a:ea typeface="+mn-ea"/>
                          <a:cs typeface="+mn-cs"/>
                        </a:rPr>
                        <a:t>', workbook1.cell(0,0).value)  # </a:t>
                      </a:r>
                      <a:r>
                        <a:rPr lang="zh-CN" altLang="en-US" sz="1400" b="1" kern="1200" dirty="0">
                          <a:solidFill>
                            <a:schemeClr val="lt1"/>
                          </a:solidFill>
                          <a:effectLst/>
                          <a:latin typeface="Consolas" panose="020B0609020204030204" pitchFamily="49" charset="0"/>
                          <a:ea typeface="+mn-ea"/>
                          <a:cs typeface="+mn-cs"/>
                        </a:rPr>
                        <a:t>第</a:t>
                      </a:r>
                      <a:r>
                        <a:rPr lang="en-US" altLang="zh-CN" sz="1400" b="1" kern="1200" dirty="0">
                          <a:solidFill>
                            <a:schemeClr val="lt1"/>
                          </a:solidFill>
                          <a:effectLst/>
                          <a:latin typeface="Consolas" panose="020B0609020204030204" pitchFamily="49" charset="0"/>
                          <a:ea typeface="+mn-ea"/>
                          <a:cs typeface="+mn-cs"/>
                        </a:rPr>
                        <a:t>1 </a:t>
                      </a:r>
                      <a:r>
                        <a:rPr lang="zh-CN" altLang="en-US" sz="1400" b="1" kern="1200" dirty="0">
                          <a:solidFill>
                            <a:schemeClr val="lt1"/>
                          </a:solidFill>
                          <a:effectLst/>
                          <a:latin typeface="Consolas" panose="020B0609020204030204" pitchFamily="49" charset="0"/>
                          <a:ea typeface="+mn-ea"/>
                          <a:cs typeface="+mn-cs"/>
                        </a:rPr>
                        <a:t>行</a:t>
                      </a:r>
                      <a:r>
                        <a:rPr lang="en-US" altLang="zh-CN" sz="1400" b="1" kern="1200" dirty="0">
                          <a:solidFill>
                            <a:schemeClr val="lt1"/>
                          </a:solidFill>
                          <a:effectLst/>
                          <a:latin typeface="Consolas" panose="020B0609020204030204" pitchFamily="49" charset="0"/>
                          <a:ea typeface="+mn-ea"/>
                          <a:cs typeface="+mn-cs"/>
                        </a:rPr>
                        <a:t>1</a:t>
                      </a:r>
                      <a:r>
                        <a:rPr lang="zh-CN" altLang="en-US" sz="1400" b="1" kern="1200" dirty="0">
                          <a:solidFill>
                            <a:schemeClr val="lt1"/>
                          </a:solidFill>
                          <a:effectLst/>
                          <a:latin typeface="Consolas" panose="020B0609020204030204" pitchFamily="49" charset="0"/>
                          <a:ea typeface="+mn-ea"/>
                          <a:cs typeface="+mn-cs"/>
                        </a:rPr>
                        <a:t>列内容</a:t>
                      </a:r>
                    </a:p>
                    <a:p>
                      <a:r>
                        <a:rPr lang="en-US" altLang="zh-CN" sz="1400" b="1" kern="1200" dirty="0">
                          <a:solidFill>
                            <a:schemeClr val="lt1"/>
                          </a:solidFill>
                          <a:effectLst/>
                          <a:latin typeface="Consolas" panose="020B0609020204030204" pitchFamily="49" charset="0"/>
                          <a:ea typeface="+mn-ea"/>
                          <a:cs typeface="+mn-cs"/>
                        </a:rPr>
                        <a:t>print('</a:t>
                      </a:r>
                      <a:r>
                        <a:rPr lang="zh-CN" altLang="en-US" sz="1400" b="1" kern="1200" dirty="0">
                          <a:solidFill>
                            <a:schemeClr val="lt1"/>
                          </a:solidFill>
                          <a:effectLst/>
                          <a:latin typeface="Consolas" panose="020B0609020204030204" pitchFamily="49" charset="0"/>
                          <a:ea typeface="+mn-ea"/>
                          <a:cs typeface="+mn-cs"/>
                        </a:rPr>
                        <a:t>第</a:t>
                      </a:r>
                      <a:r>
                        <a:rPr lang="en-US" altLang="zh-CN" sz="1400" b="1" kern="1200" dirty="0">
                          <a:solidFill>
                            <a:schemeClr val="lt1"/>
                          </a:solidFill>
                          <a:effectLst/>
                          <a:latin typeface="Consolas" panose="020B0609020204030204" pitchFamily="49" charset="0"/>
                          <a:ea typeface="+mn-ea"/>
                          <a:cs typeface="+mn-cs"/>
                        </a:rPr>
                        <a:t>2 </a:t>
                      </a:r>
                      <a:r>
                        <a:rPr lang="zh-CN" altLang="en-US" sz="1400" b="1" kern="1200" dirty="0">
                          <a:solidFill>
                            <a:schemeClr val="lt1"/>
                          </a:solidFill>
                          <a:effectLst/>
                          <a:latin typeface="Consolas" panose="020B0609020204030204" pitchFamily="49" charset="0"/>
                          <a:ea typeface="+mn-ea"/>
                          <a:cs typeface="+mn-cs"/>
                        </a:rPr>
                        <a:t>行</a:t>
                      </a:r>
                      <a:r>
                        <a:rPr lang="en-US" altLang="zh-CN" sz="1400" b="1" kern="1200" dirty="0">
                          <a:solidFill>
                            <a:schemeClr val="lt1"/>
                          </a:solidFill>
                          <a:effectLst/>
                          <a:latin typeface="Consolas" panose="020B0609020204030204" pitchFamily="49" charset="0"/>
                          <a:ea typeface="+mn-ea"/>
                          <a:cs typeface="+mn-cs"/>
                        </a:rPr>
                        <a:t>1</a:t>
                      </a:r>
                      <a:r>
                        <a:rPr lang="zh-CN" altLang="en-US" sz="1400" b="1" kern="1200" dirty="0">
                          <a:solidFill>
                            <a:schemeClr val="lt1"/>
                          </a:solidFill>
                          <a:effectLst/>
                          <a:latin typeface="Consolas" panose="020B0609020204030204" pitchFamily="49" charset="0"/>
                          <a:ea typeface="+mn-ea"/>
                          <a:cs typeface="+mn-cs"/>
                        </a:rPr>
                        <a:t>列内容：</a:t>
                      </a:r>
                      <a:r>
                        <a:rPr lang="en-US" altLang="zh-CN" sz="1400" b="1" kern="1200" dirty="0">
                          <a:solidFill>
                            <a:schemeClr val="lt1"/>
                          </a:solidFill>
                          <a:effectLst/>
                          <a:latin typeface="Consolas" panose="020B0609020204030204" pitchFamily="49" charset="0"/>
                          <a:ea typeface="+mn-ea"/>
                          <a:cs typeface="+mn-cs"/>
                        </a:rPr>
                        <a:t>',workbook1.cell_value(1,0))  # </a:t>
                      </a:r>
                      <a:r>
                        <a:rPr lang="zh-CN" altLang="en-US" sz="1400" b="1" kern="1200" dirty="0">
                          <a:solidFill>
                            <a:schemeClr val="lt1"/>
                          </a:solidFill>
                          <a:effectLst/>
                          <a:latin typeface="Consolas" panose="020B0609020204030204" pitchFamily="49" charset="0"/>
                          <a:ea typeface="+mn-ea"/>
                          <a:cs typeface="+mn-cs"/>
                        </a:rPr>
                        <a:t>第</a:t>
                      </a:r>
                      <a:r>
                        <a:rPr lang="en-US" altLang="zh-CN" sz="1400" b="1" kern="1200" dirty="0">
                          <a:solidFill>
                            <a:schemeClr val="lt1"/>
                          </a:solidFill>
                          <a:effectLst/>
                          <a:latin typeface="Consolas" panose="020B0609020204030204" pitchFamily="49" charset="0"/>
                          <a:ea typeface="+mn-ea"/>
                          <a:cs typeface="+mn-cs"/>
                        </a:rPr>
                        <a:t>2 </a:t>
                      </a:r>
                      <a:r>
                        <a:rPr lang="zh-CN" altLang="en-US" sz="1400" b="1" kern="1200" dirty="0">
                          <a:solidFill>
                            <a:schemeClr val="lt1"/>
                          </a:solidFill>
                          <a:effectLst/>
                          <a:latin typeface="Consolas" panose="020B0609020204030204" pitchFamily="49" charset="0"/>
                          <a:ea typeface="+mn-ea"/>
                          <a:cs typeface="+mn-cs"/>
                        </a:rPr>
                        <a:t>行</a:t>
                      </a:r>
                      <a:r>
                        <a:rPr lang="en-US" altLang="zh-CN" sz="1400" b="1" kern="1200" dirty="0">
                          <a:solidFill>
                            <a:schemeClr val="lt1"/>
                          </a:solidFill>
                          <a:effectLst/>
                          <a:latin typeface="Consolas" panose="020B0609020204030204" pitchFamily="49" charset="0"/>
                          <a:ea typeface="+mn-ea"/>
                          <a:cs typeface="+mn-cs"/>
                        </a:rPr>
                        <a:t>1</a:t>
                      </a:r>
                      <a:r>
                        <a:rPr lang="zh-CN" altLang="en-US" sz="1400" b="1" kern="1200" dirty="0">
                          <a:solidFill>
                            <a:schemeClr val="lt1"/>
                          </a:solidFill>
                          <a:effectLst/>
                          <a:latin typeface="Consolas" panose="020B0609020204030204" pitchFamily="49" charset="0"/>
                          <a:ea typeface="+mn-ea"/>
                          <a:cs typeface="+mn-cs"/>
                        </a:rPr>
                        <a:t>列内容</a:t>
                      </a:r>
                    </a:p>
                    <a:p>
                      <a:r>
                        <a:rPr lang="en-US" altLang="zh-CN" sz="1400" b="1" kern="1200" dirty="0">
                          <a:solidFill>
                            <a:schemeClr val="lt1"/>
                          </a:solidFill>
                          <a:effectLst/>
                          <a:latin typeface="Consolas" panose="020B0609020204030204" pitchFamily="49" charset="0"/>
                          <a:ea typeface="+mn-ea"/>
                          <a:cs typeface="+mn-cs"/>
                        </a:rPr>
                        <a:t>print('</a:t>
                      </a:r>
                      <a:r>
                        <a:rPr lang="zh-CN" altLang="en-US" sz="1400" b="1" kern="1200" dirty="0">
                          <a:solidFill>
                            <a:schemeClr val="lt1"/>
                          </a:solidFill>
                          <a:effectLst/>
                          <a:latin typeface="Consolas" panose="020B0609020204030204" pitchFamily="49" charset="0"/>
                          <a:ea typeface="+mn-ea"/>
                          <a:cs typeface="+mn-cs"/>
                        </a:rPr>
                        <a:t>第</a:t>
                      </a:r>
                      <a:r>
                        <a:rPr lang="en-US" altLang="zh-CN" sz="1400" b="1" kern="1200" dirty="0">
                          <a:solidFill>
                            <a:schemeClr val="lt1"/>
                          </a:solidFill>
                          <a:effectLst/>
                          <a:latin typeface="Consolas" panose="020B0609020204030204" pitchFamily="49" charset="0"/>
                          <a:ea typeface="+mn-ea"/>
                          <a:cs typeface="+mn-cs"/>
                        </a:rPr>
                        <a:t>3 </a:t>
                      </a:r>
                      <a:r>
                        <a:rPr lang="zh-CN" altLang="en-US" sz="1400" b="1" kern="1200" dirty="0">
                          <a:solidFill>
                            <a:schemeClr val="lt1"/>
                          </a:solidFill>
                          <a:effectLst/>
                          <a:latin typeface="Consolas" panose="020B0609020204030204" pitchFamily="49" charset="0"/>
                          <a:ea typeface="+mn-ea"/>
                          <a:cs typeface="+mn-cs"/>
                        </a:rPr>
                        <a:t>行</a:t>
                      </a:r>
                      <a:r>
                        <a:rPr lang="en-US" altLang="zh-CN" sz="1400" b="1" kern="1200" dirty="0">
                          <a:solidFill>
                            <a:schemeClr val="lt1"/>
                          </a:solidFill>
                          <a:effectLst/>
                          <a:latin typeface="Consolas" panose="020B0609020204030204" pitchFamily="49" charset="0"/>
                          <a:ea typeface="+mn-ea"/>
                          <a:cs typeface="+mn-cs"/>
                        </a:rPr>
                        <a:t>2</a:t>
                      </a:r>
                      <a:r>
                        <a:rPr lang="zh-CN" altLang="en-US" sz="1400" b="1" kern="1200" dirty="0">
                          <a:solidFill>
                            <a:schemeClr val="lt1"/>
                          </a:solidFill>
                          <a:effectLst/>
                          <a:latin typeface="Consolas" panose="020B0609020204030204" pitchFamily="49" charset="0"/>
                          <a:ea typeface="+mn-ea"/>
                          <a:cs typeface="+mn-cs"/>
                        </a:rPr>
                        <a:t>列内容：</a:t>
                      </a:r>
                      <a:r>
                        <a:rPr lang="en-US" altLang="zh-CN" sz="1400" b="1" kern="1200" dirty="0">
                          <a:solidFill>
                            <a:schemeClr val="lt1"/>
                          </a:solidFill>
                          <a:effectLst/>
                          <a:latin typeface="Consolas" panose="020B0609020204030204" pitchFamily="49" charset="0"/>
                          <a:ea typeface="+mn-ea"/>
                          <a:cs typeface="+mn-cs"/>
                        </a:rPr>
                        <a:t>',workbook1.row(2)[1].value)  # </a:t>
                      </a:r>
                      <a:r>
                        <a:rPr lang="zh-CN" altLang="en-US" sz="1400" b="1" kern="1200" dirty="0">
                          <a:solidFill>
                            <a:schemeClr val="lt1"/>
                          </a:solidFill>
                          <a:effectLst/>
                          <a:latin typeface="Consolas" panose="020B0609020204030204" pitchFamily="49" charset="0"/>
                          <a:ea typeface="+mn-ea"/>
                          <a:cs typeface="+mn-cs"/>
                        </a:rPr>
                        <a:t>第</a:t>
                      </a:r>
                      <a:r>
                        <a:rPr lang="en-US" altLang="zh-CN" sz="1400" b="1" kern="1200" dirty="0">
                          <a:solidFill>
                            <a:schemeClr val="lt1"/>
                          </a:solidFill>
                          <a:effectLst/>
                          <a:latin typeface="Consolas" panose="020B0609020204030204" pitchFamily="49" charset="0"/>
                          <a:ea typeface="+mn-ea"/>
                          <a:cs typeface="+mn-cs"/>
                        </a:rPr>
                        <a:t>3 </a:t>
                      </a:r>
                      <a:r>
                        <a:rPr lang="zh-CN" altLang="en-US" sz="1400" b="1" kern="1200" dirty="0">
                          <a:solidFill>
                            <a:schemeClr val="lt1"/>
                          </a:solidFill>
                          <a:effectLst/>
                          <a:latin typeface="Consolas" panose="020B0609020204030204" pitchFamily="49" charset="0"/>
                          <a:ea typeface="+mn-ea"/>
                          <a:cs typeface="+mn-cs"/>
                        </a:rPr>
                        <a:t>行</a:t>
                      </a:r>
                      <a:r>
                        <a:rPr lang="en-US" altLang="zh-CN" sz="1400" b="1" kern="1200" dirty="0">
                          <a:solidFill>
                            <a:schemeClr val="lt1"/>
                          </a:solidFill>
                          <a:effectLst/>
                          <a:latin typeface="Consolas" panose="020B0609020204030204" pitchFamily="49" charset="0"/>
                          <a:ea typeface="+mn-ea"/>
                          <a:cs typeface="+mn-cs"/>
                        </a:rPr>
                        <a:t>2</a:t>
                      </a:r>
                      <a:r>
                        <a:rPr lang="zh-CN" altLang="en-US" sz="1400" b="1" kern="1200" dirty="0">
                          <a:solidFill>
                            <a:schemeClr val="lt1"/>
                          </a:solidFill>
                          <a:effectLst/>
                          <a:latin typeface="Consolas" panose="020B0609020204030204" pitchFamily="49" charset="0"/>
                          <a:ea typeface="+mn-ea"/>
                          <a:cs typeface="+mn-cs"/>
                        </a:rPr>
                        <a:t>列内容</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48C1A1A9-33D6-4599-8C24-0E638BE45EC0}"/>
              </a:ext>
            </a:extLst>
          </p:cNvPr>
          <p:cNvSpPr/>
          <p:nvPr/>
        </p:nvSpPr>
        <p:spPr>
          <a:xfrm>
            <a:off x="1104141" y="4918627"/>
            <a:ext cx="8155103" cy="738664"/>
          </a:xfrm>
          <a:prstGeom prst="rect">
            <a:avLst/>
          </a:prstGeom>
        </p:spPr>
        <p:txBody>
          <a:bodyPr wrap="square">
            <a:spAutoFit/>
          </a:bodyPr>
          <a:lstStyle/>
          <a:p>
            <a:r>
              <a:rPr lang="zh-CN" altLang="en-US" sz="1400" dirty="0">
                <a:latin typeface="Consolas" panose="020B0609020204030204" pitchFamily="49" charset="0"/>
              </a:rPr>
              <a:t>第</a:t>
            </a:r>
            <a:r>
              <a:rPr lang="en-US" altLang="zh-CN" sz="1400" dirty="0">
                <a:latin typeface="Consolas" panose="020B0609020204030204" pitchFamily="49" charset="0"/>
              </a:rPr>
              <a:t>1 </a:t>
            </a:r>
            <a:r>
              <a:rPr lang="zh-CN" altLang="en-US" sz="1400" dirty="0">
                <a:latin typeface="Consolas" panose="020B0609020204030204" pitchFamily="49" charset="0"/>
              </a:rPr>
              <a:t>行</a:t>
            </a:r>
            <a:r>
              <a:rPr lang="en-US" altLang="zh-CN" sz="1400" dirty="0">
                <a:latin typeface="Consolas" panose="020B0609020204030204" pitchFamily="49" charset="0"/>
              </a:rPr>
              <a:t>1</a:t>
            </a:r>
            <a:r>
              <a:rPr lang="zh-CN" altLang="en-US" sz="1400" dirty="0">
                <a:latin typeface="Consolas" panose="020B0609020204030204" pitchFamily="49" charset="0"/>
              </a:rPr>
              <a:t>列内容： </a:t>
            </a:r>
            <a:r>
              <a:rPr lang="en-US" altLang="zh-CN" sz="1400" dirty="0">
                <a:latin typeface="Consolas" panose="020B0609020204030204" pitchFamily="49" charset="0"/>
              </a:rPr>
              <a:t>NAME</a:t>
            </a:r>
          </a:p>
          <a:p>
            <a:r>
              <a:rPr lang="zh-CN" altLang="en-US" sz="1400" dirty="0">
                <a:latin typeface="Consolas" panose="020B0609020204030204" pitchFamily="49" charset="0"/>
              </a:rPr>
              <a:t>第</a:t>
            </a:r>
            <a:r>
              <a:rPr lang="en-US" altLang="zh-CN" sz="1400" dirty="0">
                <a:latin typeface="Consolas" panose="020B0609020204030204" pitchFamily="49" charset="0"/>
              </a:rPr>
              <a:t>2 </a:t>
            </a:r>
            <a:r>
              <a:rPr lang="zh-CN" altLang="en-US" sz="1400" dirty="0">
                <a:latin typeface="Consolas" panose="020B0609020204030204" pitchFamily="49" charset="0"/>
              </a:rPr>
              <a:t>行</a:t>
            </a:r>
            <a:r>
              <a:rPr lang="en-US" altLang="zh-CN" sz="1400" dirty="0">
                <a:latin typeface="Consolas" panose="020B0609020204030204" pitchFamily="49" charset="0"/>
              </a:rPr>
              <a:t>1</a:t>
            </a:r>
            <a:r>
              <a:rPr lang="zh-CN" altLang="en-US" sz="1400" dirty="0">
                <a:latin typeface="Consolas" panose="020B0609020204030204" pitchFamily="49" charset="0"/>
              </a:rPr>
              <a:t>列内容： </a:t>
            </a:r>
            <a:r>
              <a:rPr lang="en-US" altLang="zh-CN" sz="1400" dirty="0">
                <a:latin typeface="Consolas" panose="020B0609020204030204" pitchFamily="49" charset="0"/>
              </a:rPr>
              <a:t>A</a:t>
            </a:r>
          </a:p>
          <a:p>
            <a:r>
              <a:rPr lang="zh-CN" altLang="en-US" sz="1400" dirty="0">
                <a:latin typeface="Consolas" panose="020B0609020204030204" pitchFamily="49" charset="0"/>
              </a:rPr>
              <a:t>第</a:t>
            </a:r>
            <a:r>
              <a:rPr lang="en-US" altLang="zh-CN" sz="1400" dirty="0">
                <a:latin typeface="Consolas" panose="020B0609020204030204" pitchFamily="49" charset="0"/>
              </a:rPr>
              <a:t>3 </a:t>
            </a:r>
            <a:r>
              <a:rPr lang="zh-CN" altLang="en-US" sz="1400" dirty="0">
                <a:latin typeface="Consolas" panose="020B0609020204030204" pitchFamily="49" charset="0"/>
              </a:rPr>
              <a:t>行</a:t>
            </a:r>
            <a:r>
              <a:rPr lang="en-US" altLang="zh-CN" sz="1400" dirty="0">
                <a:latin typeface="Consolas" panose="020B0609020204030204" pitchFamily="49" charset="0"/>
              </a:rPr>
              <a:t>2</a:t>
            </a:r>
            <a:r>
              <a:rPr lang="zh-CN" altLang="en-US" sz="1400" dirty="0">
                <a:latin typeface="Consolas" panose="020B0609020204030204" pitchFamily="49" charset="0"/>
              </a:rPr>
              <a:t>列内容： </a:t>
            </a:r>
            <a:r>
              <a:rPr lang="en-US" altLang="zh-CN" sz="1400" dirty="0">
                <a:latin typeface="Consolas" panose="020B0609020204030204" pitchFamily="49" charset="0"/>
              </a:rPr>
              <a:t>21.0</a:t>
            </a:r>
          </a:p>
        </p:txBody>
      </p:sp>
      <p:sp>
        <p:nvSpPr>
          <p:cNvPr id="7" name="Content Placeholder 13">
            <a:extLst>
              <a:ext uri="{FF2B5EF4-FFF2-40B4-BE49-F238E27FC236}">
                <a16:creationId xmlns:a16="http://schemas.microsoft.com/office/drawing/2014/main" id="{688CB862-1566-4319-9819-1AEA573995EA}"/>
              </a:ext>
            </a:extLst>
          </p:cNvPr>
          <p:cNvSpPr txBox="1">
            <a:spLocks/>
          </p:cNvSpPr>
          <p:nvPr/>
        </p:nvSpPr>
        <p:spPr>
          <a:xfrm>
            <a:off x="1104141" y="5573822"/>
            <a:ext cx="9982200" cy="96845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900" dirty="0"/>
              <a:t>在</a:t>
            </a:r>
            <a:r>
              <a:rPr lang="en-US" altLang="zh-CN" sz="1900" dirty="0"/>
              <a:t>Python</a:t>
            </a:r>
            <a:r>
              <a:rPr lang="zh-CN" altLang="en-US" sz="1900" dirty="0"/>
              <a:t>中还可以使用</a:t>
            </a:r>
            <a:r>
              <a:rPr lang="en-US" altLang="zh-CN" sz="1900" dirty="0" err="1"/>
              <a:t>xlwt</a:t>
            </a:r>
            <a:r>
              <a:rPr lang="zh-CN" altLang="en-US" sz="1900" dirty="0"/>
              <a:t>模块对</a:t>
            </a:r>
            <a:r>
              <a:rPr lang="en-US" altLang="zh-CN" sz="1900" dirty="0"/>
              <a:t>excel</a:t>
            </a:r>
            <a:r>
              <a:rPr lang="zh-CN" altLang="en-US" sz="1900" dirty="0"/>
              <a:t>文件进行读写，下面将介绍</a:t>
            </a:r>
            <a:r>
              <a:rPr lang="en-US" altLang="zh-CN" sz="1900" dirty="0" err="1"/>
              <a:t>xlwt</a:t>
            </a:r>
            <a:r>
              <a:rPr lang="zh-CN" altLang="en-US" sz="1900" dirty="0"/>
              <a:t>模块中对</a:t>
            </a:r>
            <a:r>
              <a:rPr lang="en-US" altLang="zh-CN" sz="1900" dirty="0"/>
              <a:t>excel</a:t>
            </a:r>
            <a:r>
              <a:rPr lang="zh-CN" altLang="en-US" sz="1900" dirty="0"/>
              <a:t>文件相关的基本操作及代码演示。</a:t>
            </a:r>
          </a:p>
        </p:txBody>
      </p:sp>
    </p:spTree>
    <p:extLst>
      <p:ext uri="{BB962C8B-B14F-4D97-AF65-F5344CB8AC3E}">
        <p14:creationId xmlns:p14="http://schemas.microsoft.com/office/powerpoint/2010/main" val="66633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a:t>
            </a:r>
            <a:r>
              <a:rPr lang="zh-CN" altLang="en-US" sz="2200" dirty="0"/>
              <a:t>创建工作簿</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7"/>
            <a:ext cx="9982200" cy="1842583"/>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70000"/>
              </a:lnSpc>
              <a:spcBef>
                <a:spcPts val="0"/>
              </a:spcBef>
              <a:buNone/>
            </a:pPr>
            <a:r>
              <a:rPr lang="en-US" altLang="zh-CN" sz="1800" dirty="0">
                <a:latin typeface="宋体" panose="02010600030101010101" pitchFamily="2" charset="-122"/>
                <a:ea typeface="宋体" panose="02010600030101010101" pitchFamily="2" charset="-122"/>
              </a:rPr>
              <a:t>    </a:t>
            </a:r>
            <a:r>
              <a:rPr lang="en-US" altLang="zh-CN" sz="1800" dirty="0" err="1"/>
              <a:t>xlwt</a:t>
            </a:r>
            <a:r>
              <a:rPr lang="zh-CN" altLang="en-US" sz="1800" dirty="0"/>
              <a:t>模块中可以使用</a:t>
            </a:r>
            <a:r>
              <a:rPr lang="en-US" altLang="zh-CN" sz="1800" dirty="0" err="1">
                <a:solidFill>
                  <a:srgbClr val="FF0000"/>
                </a:solidFill>
              </a:rPr>
              <a:t>xlwt.Workbook</a:t>
            </a:r>
            <a:r>
              <a:rPr lang="en-US" altLang="zh-CN" sz="1800" dirty="0">
                <a:solidFill>
                  <a:srgbClr val="FF0000"/>
                </a:solidFill>
              </a:rPr>
              <a:t>()</a:t>
            </a:r>
            <a:r>
              <a:rPr lang="zh-CN" altLang="en-US" sz="1800" dirty="0">
                <a:solidFill>
                  <a:srgbClr val="FF0000"/>
                </a:solidFill>
              </a:rPr>
              <a:t>创建工作簿</a:t>
            </a:r>
            <a:r>
              <a:rPr lang="zh-CN" altLang="en-US" sz="1800" dirty="0"/>
              <a:t>，之后通过</a:t>
            </a:r>
            <a:r>
              <a:rPr lang="en-US" altLang="zh-CN" sz="1800" dirty="0" err="1">
                <a:solidFill>
                  <a:srgbClr val="FF0000"/>
                </a:solidFill>
              </a:rPr>
              <a:t>add_sheet</a:t>
            </a:r>
            <a:r>
              <a:rPr lang="en-US" altLang="zh-CN" sz="1800" dirty="0">
                <a:solidFill>
                  <a:srgbClr val="FF0000"/>
                </a:solidFill>
              </a:rPr>
              <a:t>()</a:t>
            </a:r>
            <a:r>
              <a:rPr lang="zh-CN" altLang="en-US" sz="1800" dirty="0">
                <a:solidFill>
                  <a:srgbClr val="FF0000"/>
                </a:solidFill>
              </a:rPr>
              <a:t>函数在创建的工作簿中添加新的表单</a:t>
            </a:r>
            <a:r>
              <a:rPr lang="zh-CN" altLang="en-US" sz="1800" dirty="0"/>
              <a:t>，使用</a:t>
            </a:r>
            <a:r>
              <a:rPr lang="en-US" altLang="zh-CN" sz="1800" dirty="0">
                <a:solidFill>
                  <a:srgbClr val="FF0000"/>
                </a:solidFill>
              </a:rPr>
              <a:t>write()</a:t>
            </a:r>
            <a:r>
              <a:rPr lang="zh-CN" altLang="en-US" sz="1800" dirty="0">
                <a:solidFill>
                  <a:srgbClr val="FF0000"/>
                </a:solidFill>
              </a:rPr>
              <a:t>函数将需要输入的内容写入表单</a:t>
            </a:r>
            <a:r>
              <a:rPr lang="zh-CN" altLang="en-US" sz="1800" dirty="0"/>
              <a:t>中，使用形式为：</a:t>
            </a:r>
            <a:endParaRPr lang="en-US" altLang="zh-CN" sz="1800" dirty="0"/>
          </a:p>
          <a:p>
            <a:pPr marL="0" indent="0" algn="just">
              <a:lnSpc>
                <a:spcPct val="170000"/>
              </a:lnSpc>
              <a:spcBef>
                <a:spcPts val="0"/>
              </a:spcBef>
              <a:buNone/>
            </a:pPr>
            <a:r>
              <a:rPr lang="en-US" altLang="zh-CN" sz="1800" dirty="0">
                <a:solidFill>
                  <a:srgbClr val="FF0000"/>
                </a:solidFill>
              </a:rPr>
              <a:t>   sheet1.write(</a:t>
            </a:r>
            <a:r>
              <a:rPr lang="en-US" altLang="zh-CN" sz="1800" dirty="0" err="1">
                <a:solidFill>
                  <a:srgbClr val="FF0000"/>
                </a:solidFill>
              </a:rPr>
              <a:t>row,col,label</a:t>
            </a:r>
            <a:r>
              <a:rPr lang="en-US" altLang="zh-CN" sz="1800" dirty="0">
                <a:solidFill>
                  <a:srgbClr val="FF0000"/>
                </a:solidFill>
              </a:rPr>
              <a:t> = 'str’)</a:t>
            </a:r>
          </a:p>
          <a:p>
            <a:pPr marL="0" indent="0" algn="just">
              <a:lnSpc>
                <a:spcPct val="170000"/>
              </a:lnSpc>
              <a:spcBef>
                <a:spcPts val="0"/>
              </a:spcBef>
              <a:buNone/>
            </a:pPr>
            <a:r>
              <a:rPr lang="en-US" altLang="zh-CN" sz="1800" dirty="0"/>
              <a:t>   sheet1</a:t>
            </a:r>
            <a:r>
              <a:rPr lang="zh-CN" altLang="en-US" sz="1800" dirty="0"/>
              <a:t>为表单的名称，</a:t>
            </a:r>
            <a:r>
              <a:rPr lang="en-US" altLang="zh-CN" sz="1800" dirty="0"/>
              <a:t>row</a:t>
            </a:r>
            <a:r>
              <a:rPr lang="zh-CN" altLang="en-US" sz="1800" dirty="0"/>
              <a:t>可以指定单元格的行，</a:t>
            </a:r>
            <a:r>
              <a:rPr lang="en-US" altLang="zh-CN" sz="1800" dirty="0"/>
              <a:t>col</a:t>
            </a:r>
            <a:r>
              <a:rPr lang="zh-CN" altLang="en-US" sz="1800" dirty="0"/>
              <a:t>指定单元格的列，</a:t>
            </a:r>
            <a:r>
              <a:rPr lang="en-US" altLang="zh-CN" sz="1800" dirty="0"/>
              <a:t>label</a:t>
            </a:r>
            <a:r>
              <a:rPr lang="zh-CN" altLang="en-US" sz="1800" dirty="0"/>
              <a:t>指定需要输入的内容。示例如下：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xlwt</a:t>
            </a:r>
            <a:r>
              <a:rPr lang="zh-CN" altLang="zh-CN" dirty="0"/>
              <a:t>模块</a:t>
            </a:r>
            <a:endParaRPr lang="zh-CN" altLang="en-US" dirty="0"/>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1286797303"/>
              </p:ext>
            </p:extLst>
          </p:nvPr>
        </p:nvGraphicFramePr>
        <p:xfrm>
          <a:off x="1154541" y="4494343"/>
          <a:ext cx="9948599" cy="131064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743201">
                <a:tc>
                  <a:txBody>
                    <a:bodyPr/>
                    <a:lstStyle/>
                    <a:p>
                      <a:r>
                        <a:rPr lang="en-US" altLang="zh-CN" sz="1600" b="1" kern="1200" dirty="0">
                          <a:solidFill>
                            <a:schemeClr val="lt1"/>
                          </a:solidFill>
                          <a:effectLst/>
                          <a:latin typeface="Consolas" panose="020B0609020204030204" pitchFamily="49" charset="0"/>
                          <a:ea typeface="+mn-ea"/>
                          <a:cs typeface="+mn-cs"/>
                        </a:rPr>
                        <a:t>import </a:t>
                      </a:r>
                      <a:r>
                        <a:rPr lang="en-US" altLang="zh-CN" sz="1600" b="1" kern="1200" dirty="0" err="1">
                          <a:solidFill>
                            <a:schemeClr val="lt1"/>
                          </a:solidFill>
                          <a:effectLst/>
                          <a:latin typeface="Consolas" panose="020B0609020204030204" pitchFamily="49" charset="0"/>
                          <a:ea typeface="+mn-ea"/>
                          <a:cs typeface="+mn-cs"/>
                        </a:rPr>
                        <a:t>xlwt</a:t>
                      </a:r>
                      <a:endParaRPr lang="en-US" altLang="zh-CN" sz="1600" b="1" kern="1200" dirty="0">
                        <a:solidFill>
                          <a:schemeClr val="lt1"/>
                        </a:solidFill>
                        <a:effectLst/>
                        <a:latin typeface="Consolas" panose="020B0609020204030204" pitchFamily="49" charset="0"/>
                        <a:ea typeface="+mn-ea"/>
                        <a:cs typeface="+mn-cs"/>
                      </a:endParaRPr>
                    </a:p>
                    <a:p>
                      <a:r>
                        <a:rPr lang="en-US" altLang="zh-CN" sz="1600" b="1" kern="1200" dirty="0">
                          <a:solidFill>
                            <a:schemeClr val="lt1"/>
                          </a:solidFill>
                          <a:effectLst/>
                          <a:latin typeface="Consolas" panose="020B0609020204030204" pitchFamily="49" charset="0"/>
                          <a:ea typeface="+mn-ea"/>
                          <a:cs typeface="+mn-cs"/>
                        </a:rPr>
                        <a:t>workbook = </a:t>
                      </a:r>
                      <a:r>
                        <a:rPr lang="en-US" altLang="zh-CN" sz="1600" b="1" kern="1200" dirty="0" err="1">
                          <a:solidFill>
                            <a:schemeClr val="lt1"/>
                          </a:solidFill>
                          <a:effectLst/>
                          <a:latin typeface="Consolas" panose="020B0609020204030204" pitchFamily="49" charset="0"/>
                          <a:ea typeface="+mn-ea"/>
                          <a:cs typeface="+mn-cs"/>
                        </a:rPr>
                        <a:t>xlwt.Workbook</a:t>
                      </a:r>
                      <a:r>
                        <a:rPr lang="en-US" altLang="zh-CN" sz="1600" b="1" kern="1200" dirty="0">
                          <a:solidFill>
                            <a:schemeClr val="lt1"/>
                          </a:solidFill>
                          <a:effectLst/>
                          <a:latin typeface="Consolas" panose="020B0609020204030204" pitchFamily="49" charset="0"/>
                          <a:ea typeface="+mn-ea"/>
                          <a:cs typeface="+mn-cs"/>
                        </a:rPr>
                        <a:t>(encoding = 'utf-8')  #</a:t>
                      </a:r>
                      <a:r>
                        <a:rPr lang="zh-CN" altLang="en-US" sz="1600" b="1" kern="1200" dirty="0">
                          <a:solidFill>
                            <a:schemeClr val="lt1"/>
                          </a:solidFill>
                          <a:effectLst/>
                          <a:latin typeface="Consolas" panose="020B0609020204030204" pitchFamily="49" charset="0"/>
                          <a:ea typeface="+mn-ea"/>
                          <a:cs typeface="+mn-cs"/>
                        </a:rPr>
                        <a:t>创建第一个</a:t>
                      </a:r>
                      <a:r>
                        <a:rPr lang="en-US" altLang="zh-CN" sz="1600" b="1" kern="1200" dirty="0">
                          <a:solidFill>
                            <a:schemeClr val="lt1"/>
                          </a:solidFill>
                          <a:effectLst/>
                          <a:latin typeface="Consolas" panose="020B0609020204030204" pitchFamily="49" charset="0"/>
                          <a:ea typeface="+mn-ea"/>
                          <a:cs typeface="+mn-cs"/>
                        </a:rPr>
                        <a:t>sheet</a:t>
                      </a:r>
                    </a:p>
                    <a:p>
                      <a:r>
                        <a:rPr lang="en-US" altLang="zh-CN" sz="1600" b="1" kern="1200" dirty="0">
                          <a:solidFill>
                            <a:schemeClr val="lt1"/>
                          </a:solidFill>
                          <a:effectLst/>
                          <a:latin typeface="Consolas" panose="020B0609020204030204" pitchFamily="49" charset="0"/>
                          <a:ea typeface="+mn-ea"/>
                          <a:cs typeface="+mn-cs"/>
                        </a:rPr>
                        <a:t>sheet1 = </a:t>
                      </a:r>
                      <a:r>
                        <a:rPr lang="en-US" altLang="zh-CN" sz="1600" b="1" kern="1200" dirty="0" err="1">
                          <a:solidFill>
                            <a:schemeClr val="lt1"/>
                          </a:solidFill>
                          <a:effectLst/>
                          <a:latin typeface="Consolas" panose="020B0609020204030204" pitchFamily="49" charset="0"/>
                          <a:ea typeface="+mn-ea"/>
                          <a:cs typeface="+mn-cs"/>
                        </a:rPr>
                        <a:t>workbook.add_sheet</a:t>
                      </a:r>
                      <a:r>
                        <a:rPr lang="en-US" altLang="zh-CN" sz="1600" b="1" kern="1200" dirty="0">
                          <a:solidFill>
                            <a:schemeClr val="lt1"/>
                          </a:solidFill>
                          <a:effectLst/>
                          <a:latin typeface="Consolas" panose="020B0609020204030204" pitchFamily="49" charset="0"/>
                          <a:ea typeface="+mn-ea"/>
                          <a:cs typeface="+mn-cs"/>
                        </a:rPr>
                        <a:t>('sheet1',cell_overwrite_ok=True)</a:t>
                      </a:r>
                    </a:p>
                    <a:p>
                      <a:r>
                        <a:rPr lang="en-US" altLang="zh-CN" sz="1600" b="1" kern="1200" dirty="0">
                          <a:solidFill>
                            <a:schemeClr val="lt1"/>
                          </a:solidFill>
                          <a:effectLst/>
                          <a:latin typeface="Consolas" panose="020B0609020204030204" pitchFamily="49" charset="0"/>
                          <a:ea typeface="+mn-ea"/>
                          <a:cs typeface="+mn-cs"/>
                        </a:rPr>
                        <a:t>sheet1.write(0,0,label = 'just a test')       #</a:t>
                      </a:r>
                      <a:r>
                        <a:rPr lang="zh-CN" altLang="en-US" sz="1600" b="1" kern="1200" dirty="0">
                          <a:solidFill>
                            <a:schemeClr val="lt1"/>
                          </a:solidFill>
                          <a:effectLst/>
                          <a:latin typeface="Consolas" panose="020B0609020204030204" pitchFamily="49" charset="0"/>
                          <a:ea typeface="+mn-ea"/>
                          <a:cs typeface="+mn-cs"/>
                        </a:rPr>
                        <a:t>参数对应行，列，值</a:t>
                      </a:r>
                    </a:p>
                    <a:p>
                      <a:r>
                        <a:rPr lang="en-US" altLang="zh-CN" sz="1600" b="1" kern="1200" dirty="0" err="1">
                          <a:solidFill>
                            <a:schemeClr val="lt1"/>
                          </a:solidFill>
                          <a:effectLst/>
                          <a:latin typeface="Consolas" panose="020B0609020204030204" pitchFamily="49" charset="0"/>
                          <a:ea typeface="+mn-ea"/>
                          <a:cs typeface="+mn-cs"/>
                        </a:rPr>
                        <a:t>workbook.save</a:t>
                      </a:r>
                      <a:r>
                        <a:rPr lang="en-US" altLang="zh-CN" sz="1600" b="1" kern="1200" dirty="0">
                          <a:solidFill>
                            <a:schemeClr val="lt1"/>
                          </a:solidFill>
                          <a:effectLst/>
                          <a:latin typeface="Consolas" panose="020B0609020204030204" pitchFamily="49" charset="0"/>
                          <a:ea typeface="+mn-ea"/>
                          <a:cs typeface="+mn-cs"/>
                        </a:rPr>
                        <a:t>('E:\example1.xls')               #</a:t>
                      </a:r>
                      <a:r>
                        <a:rPr lang="zh-CN" altLang="en-US" sz="1600" b="1" kern="1200" dirty="0">
                          <a:solidFill>
                            <a:schemeClr val="lt1"/>
                          </a:solidFill>
                          <a:effectLst/>
                          <a:latin typeface="Consolas" panose="020B0609020204030204" pitchFamily="49" charset="0"/>
                          <a:ea typeface="+mn-ea"/>
                          <a:cs typeface="+mn-cs"/>
                        </a:rPr>
                        <a:t>表格存储文件夹路径</a:t>
                      </a:r>
                    </a:p>
                  </a:txBody>
                  <a:tcPr/>
                </a:tc>
                <a:extLst>
                  <a:ext uri="{0D108BD9-81ED-4DB2-BD59-A6C34878D82A}">
                    <a16:rowId xmlns:a16="http://schemas.microsoft.com/office/drawing/2014/main" val="3026568749"/>
                  </a:ext>
                </a:extLst>
              </a:tr>
            </a:tbl>
          </a:graphicData>
        </a:graphic>
      </p:graphicFrame>
      <p:sp>
        <p:nvSpPr>
          <p:cNvPr id="7" name="Content Placeholder 13">
            <a:extLst>
              <a:ext uri="{FF2B5EF4-FFF2-40B4-BE49-F238E27FC236}">
                <a16:creationId xmlns:a16="http://schemas.microsoft.com/office/drawing/2014/main" id="{688CB862-1566-4319-9819-1AEA573995EA}"/>
              </a:ext>
            </a:extLst>
          </p:cNvPr>
          <p:cNvSpPr txBox="1">
            <a:spLocks/>
          </p:cNvSpPr>
          <p:nvPr/>
        </p:nvSpPr>
        <p:spPr>
          <a:xfrm>
            <a:off x="1137741" y="5804983"/>
            <a:ext cx="9982200" cy="968459"/>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600" dirty="0"/>
              <a:t>需要注意的是，</a:t>
            </a:r>
            <a:r>
              <a:rPr lang="en-US" altLang="zh-CN" sz="1600" dirty="0"/>
              <a:t>save()</a:t>
            </a:r>
            <a:r>
              <a:rPr lang="zh-CN" altLang="en-US" sz="1600" dirty="0"/>
              <a:t>函数的对象工作簿的名称而非表单的名称，因此在上述代码块中，将</a:t>
            </a:r>
            <a:r>
              <a:rPr lang="en-US" altLang="zh-CN" sz="1600" dirty="0"/>
              <a:t>workbook</a:t>
            </a:r>
            <a:r>
              <a:rPr lang="zh-CN" altLang="en-US" sz="1600" dirty="0"/>
              <a:t>名称对应的工作簿存入</a:t>
            </a:r>
            <a:r>
              <a:rPr lang="en-US" altLang="zh-CN" sz="1600" dirty="0"/>
              <a:t>E</a:t>
            </a:r>
            <a:r>
              <a:rPr lang="zh-CN" altLang="en-US" sz="1600" dirty="0"/>
              <a:t>盘中的</a:t>
            </a:r>
            <a:r>
              <a:rPr lang="en-US" altLang="zh-CN" sz="1600" dirty="0"/>
              <a:t>example.xls</a:t>
            </a:r>
            <a:r>
              <a:rPr lang="zh-CN" altLang="en-US" sz="1600" dirty="0"/>
              <a:t>。</a:t>
            </a:r>
          </a:p>
        </p:txBody>
      </p:sp>
    </p:spTree>
    <p:extLst>
      <p:ext uri="{BB962C8B-B14F-4D97-AF65-F5344CB8AC3E}">
        <p14:creationId xmlns:p14="http://schemas.microsoft.com/office/powerpoint/2010/main" val="310276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单元格格式设置</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1873092"/>
            <a:ext cx="9982200" cy="817149"/>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a:latin typeface="宋体" panose="02010600030101010101" pitchFamily="2" charset="-122"/>
                <a:ea typeface="宋体" panose="02010600030101010101" pitchFamily="2" charset="-122"/>
              </a:rPr>
              <a:t>    </a:t>
            </a:r>
            <a:r>
              <a:rPr lang="en-US" altLang="zh-CN" sz="1800" dirty="0" err="1"/>
              <a:t>xlwt</a:t>
            </a:r>
            <a:r>
              <a:rPr lang="zh-CN" altLang="en-US" sz="1800" dirty="0"/>
              <a:t>模块还提供对单元格格式的设置，如对单元格的字体、样式、单元格宽度和长度等的设置。具体方式如下表所示。</a:t>
            </a:r>
          </a:p>
        </p:txBody>
      </p:sp>
      <p:pic>
        <p:nvPicPr>
          <p:cNvPr id="2" name="图片 1">
            <a:extLst>
              <a:ext uri="{FF2B5EF4-FFF2-40B4-BE49-F238E27FC236}">
                <a16:creationId xmlns:a16="http://schemas.microsoft.com/office/drawing/2014/main" id="{BBCB4773-FBC6-4465-8DD4-D60885A67071}"/>
              </a:ext>
            </a:extLst>
          </p:cNvPr>
          <p:cNvPicPr>
            <a:picLocks noChangeAspect="1"/>
          </p:cNvPicPr>
          <p:nvPr/>
        </p:nvPicPr>
        <p:blipFill>
          <a:blip r:embed="rId3"/>
          <a:stretch>
            <a:fillRect/>
          </a:stretch>
        </p:blipFill>
        <p:spPr>
          <a:xfrm>
            <a:off x="3669865" y="2438576"/>
            <a:ext cx="5913632" cy="4348304"/>
          </a:xfrm>
          <a:prstGeom prst="rect">
            <a:avLst/>
          </a:prstGeom>
        </p:spPr>
      </p:pic>
      <p:sp>
        <p:nvSpPr>
          <p:cNvPr id="8" name="Title 1">
            <a:extLst>
              <a:ext uri="{FF2B5EF4-FFF2-40B4-BE49-F238E27FC236}">
                <a16:creationId xmlns:a16="http://schemas.microsoft.com/office/drawing/2014/main" id="{D49ABED6-2B7C-445C-A73B-4CC06B3EBB2C}"/>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xlwt</a:t>
            </a:r>
            <a:r>
              <a:rPr lang="zh-CN" altLang="zh-CN" dirty="0"/>
              <a:t>模块</a:t>
            </a:r>
            <a:endParaRPr lang="zh-CN" altLang="en-US" dirty="0"/>
          </a:p>
        </p:txBody>
      </p:sp>
    </p:spTree>
    <p:extLst>
      <p:ext uri="{BB962C8B-B14F-4D97-AF65-F5344CB8AC3E}">
        <p14:creationId xmlns:p14="http://schemas.microsoft.com/office/powerpoint/2010/main" val="133702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04141" y="1433150"/>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单元格格式设置</a:t>
            </a:r>
          </a:p>
        </p:txBody>
      </p:sp>
      <p:graphicFrame>
        <p:nvGraphicFramePr>
          <p:cNvPr id="5" name="表格 5">
            <a:extLst>
              <a:ext uri="{FF2B5EF4-FFF2-40B4-BE49-F238E27FC236}">
                <a16:creationId xmlns:a16="http://schemas.microsoft.com/office/drawing/2014/main" id="{816A499B-5BF7-468A-9400-944F36AA7FDF}"/>
              </a:ext>
            </a:extLst>
          </p:cNvPr>
          <p:cNvGraphicFramePr>
            <a:graphicFrameLocks noGrp="1"/>
          </p:cNvGraphicFramePr>
          <p:nvPr>
            <p:extLst>
              <p:ext uri="{D42A27DB-BD31-4B8C-83A1-F6EECF244321}">
                <p14:modId xmlns:p14="http://schemas.microsoft.com/office/powerpoint/2010/main" val="1348725826"/>
              </p:ext>
            </p:extLst>
          </p:nvPr>
        </p:nvGraphicFramePr>
        <p:xfrm>
          <a:off x="1171342" y="1919650"/>
          <a:ext cx="9948599" cy="350520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81004">
                <a:tc>
                  <a:txBody>
                    <a:bodyPr/>
                    <a:lstStyle/>
                    <a:p>
                      <a:r>
                        <a:rPr lang="en-US" altLang="zh-CN" sz="1600" b="1" i="0" kern="1200" dirty="0">
                          <a:solidFill>
                            <a:schemeClr val="lt1"/>
                          </a:solidFill>
                          <a:effectLst/>
                          <a:latin typeface="Consolas" panose="020B0609020204030204" pitchFamily="49" charset="0"/>
                          <a:ea typeface="+mn-ea"/>
                          <a:cs typeface="+mn-cs"/>
                        </a:rPr>
                        <a:t>import </a:t>
                      </a:r>
                      <a:r>
                        <a:rPr lang="en-US" altLang="zh-CN" sz="1600" b="1" i="0" kern="1200" dirty="0" err="1">
                          <a:solidFill>
                            <a:schemeClr val="lt1"/>
                          </a:solidFill>
                          <a:effectLst/>
                          <a:latin typeface="Consolas" panose="020B0609020204030204" pitchFamily="49" charset="0"/>
                          <a:ea typeface="+mn-ea"/>
                          <a:cs typeface="+mn-cs"/>
                        </a:rPr>
                        <a:t>xlwt</a:t>
                      </a:r>
                      <a:endParaRPr lang="en-US" altLang="zh-CN" sz="1600" b="1" i="0" kern="1200" dirty="0">
                        <a:solidFill>
                          <a:schemeClr val="lt1"/>
                        </a:solidFill>
                        <a:effectLst/>
                        <a:latin typeface="Consolas" panose="020B0609020204030204" pitchFamily="49" charset="0"/>
                        <a:ea typeface="+mn-ea"/>
                        <a:cs typeface="+mn-cs"/>
                      </a:endParaRPr>
                    </a:p>
                    <a:p>
                      <a:r>
                        <a:rPr lang="en-US" altLang="zh-CN" sz="1600" b="1" i="0" kern="1200" dirty="0">
                          <a:solidFill>
                            <a:schemeClr val="lt1"/>
                          </a:solidFill>
                          <a:effectLst/>
                          <a:latin typeface="Consolas" panose="020B0609020204030204" pitchFamily="49" charset="0"/>
                          <a:ea typeface="+mn-ea"/>
                          <a:cs typeface="+mn-cs"/>
                        </a:rPr>
                        <a:t>style = </a:t>
                      </a:r>
                      <a:r>
                        <a:rPr lang="en-US" altLang="zh-CN" sz="1600" b="1" i="0" kern="1200" dirty="0" err="1">
                          <a:solidFill>
                            <a:schemeClr val="lt1"/>
                          </a:solidFill>
                          <a:effectLst/>
                          <a:latin typeface="Consolas" panose="020B0609020204030204" pitchFamily="49" charset="0"/>
                          <a:ea typeface="+mn-ea"/>
                          <a:cs typeface="+mn-cs"/>
                        </a:rPr>
                        <a:t>xlwt.XFStyle</a:t>
                      </a:r>
                      <a:r>
                        <a:rPr lang="en-US" altLang="zh-CN" sz="1600" b="1" i="0" kern="1200" dirty="0">
                          <a:solidFill>
                            <a:schemeClr val="lt1"/>
                          </a:solidFill>
                          <a:effectLst/>
                          <a:latin typeface="Consolas" panose="020B0609020204030204" pitchFamily="49" charset="0"/>
                          <a:ea typeface="+mn-ea"/>
                          <a:cs typeface="+mn-cs"/>
                        </a:rPr>
                        <a:t>()                          # </a:t>
                      </a:r>
                      <a:r>
                        <a:rPr lang="zh-CN" altLang="en-US" sz="1600" b="1" i="0" kern="1200" dirty="0">
                          <a:solidFill>
                            <a:schemeClr val="lt1"/>
                          </a:solidFill>
                          <a:effectLst/>
                          <a:latin typeface="Consolas" panose="020B0609020204030204" pitchFamily="49" charset="0"/>
                          <a:ea typeface="+mn-ea"/>
                          <a:cs typeface="+mn-cs"/>
                        </a:rPr>
                        <a:t>初始化样式</a:t>
                      </a:r>
                    </a:p>
                    <a:p>
                      <a:r>
                        <a:rPr lang="en-US" altLang="zh-CN" sz="1600" b="1" i="0" kern="1200" dirty="0">
                          <a:solidFill>
                            <a:schemeClr val="lt1"/>
                          </a:solidFill>
                          <a:effectLst/>
                          <a:latin typeface="Consolas" panose="020B0609020204030204" pitchFamily="49" charset="0"/>
                          <a:ea typeface="+mn-ea"/>
                          <a:cs typeface="+mn-cs"/>
                        </a:rPr>
                        <a:t>font = </a:t>
                      </a:r>
                      <a:r>
                        <a:rPr lang="en-US" altLang="zh-CN" sz="1600" b="1" i="0" kern="1200" dirty="0" err="1">
                          <a:solidFill>
                            <a:schemeClr val="lt1"/>
                          </a:solidFill>
                          <a:effectLst/>
                          <a:latin typeface="Consolas" panose="020B0609020204030204" pitchFamily="49" charset="0"/>
                          <a:ea typeface="+mn-ea"/>
                          <a:cs typeface="+mn-cs"/>
                        </a:rPr>
                        <a:t>xlwt.Font</a:t>
                      </a:r>
                      <a:r>
                        <a:rPr lang="en-US" altLang="zh-CN" sz="1600" b="1" i="0" kern="1200" dirty="0">
                          <a:solidFill>
                            <a:schemeClr val="lt1"/>
                          </a:solidFill>
                          <a:effectLst/>
                          <a:latin typeface="Consolas" panose="020B0609020204030204" pitchFamily="49" charset="0"/>
                          <a:ea typeface="+mn-ea"/>
                          <a:cs typeface="+mn-cs"/>
                        </a:rPr>
                        <a:t>()                              # </a:t>
                      </a:r>
                      <a:r>
                        <a:rPr lang="zh-CN" altLang="en-US" sz="1600" b="1" i="0" kern="1200" dirty="0">
                          <a:solidFill>
                            <a:schemeClr val="lt1"/>
                          </a:solidFill>
                          <a:effectLst/>
                          <a:latin typeface="Consolas" panose="020B0609020204030204" pitchFamily="49" charset="0"/>
                          <a:ea typeface="+mn-ea"/>
                          <a:cs typeface="+mn-cs"/>
                        </a:rPr>
                        <a:t>为样式创建字体</a:t>
                      </a:r>
                    </a:p>
                    <a:p>
                      <a:r>
                        <a:rPr lang="en-US" altLang="zh-CN" sz="1600" b="1" i="0" kern="1200" dirty="0">
                          <a:solidFill>
                            <a:schemeClr val="lt1"/>
                          </a:solidFill>
                          <a:effectLst/>
                          <a:latin typeface="Consolas" panose="020B0609020204030204" pitchFamily="49" charset="0"/>
                          <a:ea typeface="+mn-ea"/>
                          <a:cs typeface="+mn-cs"/>
                        </a:rPr>
                        <a:t>font.name = 'Times New Roman'</a:t>
                      </a:r>
                    </a:p>
                    <a:p>
                      <a:r>
                        <a:rPr lang="en-US" altLang="zh-CN" sz="1600" b="1" i="0" kern="1200" dirty="0" err="1">
                          <a:solidFill>
                            <a:schemeClr val="lt1"/>
                          </a:solidFill>
                          <a:effectLst/>
                          <a:latin typeface="Consolas" panose="020B0609020204030204" pitchFamily="49" charset="0"/>
                          <a:ea typeface="+mn-ea"/>
                          <a:cs typeface="+mn-cs"/>
                        </a:rPr>
                        <a:t>font.bold</a:t>
                      </a:r>
                      <a:r>
                        <a:rPr lang="en-US" altLang="zh-CN" sz="1600" b="1" i="0" kern="1200" dirty="0">
                          <a:solidFill>
                            <a:schemeClr val="lt1"/>
                          </a:solidFill>
                          <a:effectLst/>
                          <a:latin typeface="Consolas" panose="020B0609020204030204" pitchFamily="49" charset="0"/>
                          <a:ea typeface="+mn-ea"/>
                          <a:cs typeface="+mn-cs"/>
                        </a:rPr>
                        <a:t> = True                                # </a:t>
                      </a:r>
                      <a:r>
                        <a:rPr lang="zh-CN" altLang="en-US" sz="1600" b="1" i="0" kern="1200" dirty="0">
                          <a:solidFill>
                            <a:schemeClr val="lt1"/>
                          </a:solidFill>
                          <a:effectLst/>
                          <a:latin typeface="Consolas" panose="020B0609020204030204" pitchFamily="49" charset="0"/>
                          <a:ea typeface="+mn-ea"/>
                          <a:cs typeface="+mn-cs"/>
                        </a:rPr>
                        <a:t>黑体</a:t>
                      </a:r>
                    </a:p>
                    <a:p>
                      <a:r>
                        <a:rPr lang="en-US" altLang="zh-CN" sz="1600" b="1" i="0" kern="1200" dirty="0" err="1">
                          <a:solidFill>
                            <a:schemeClr val="lt1"/>
                          </a:solidFill>
                          <a:effectLst/>
                          <a:latin typeface="Consolas" panose="020B0609020204030204" pitchFamily="49" charset="0"/>
                          <a:ea typeface="+mn-ea"/>
                          <a:cs typeface="+mn-cs"/>
                        </a:rPr>
                        <a:t>font.underline</a:t>
                      </a:r>
                      <a:r>
                        <a:rPr lang="en-US" altLang="zh-CN" sz="1600" b="1" i="0" kern="1200" dirty="0">
                          <a:solidFill>
                            <a:schemeClr val="lt1"/>
                          </a:solidFill>
                          <a:effectLst/>
                          <a:latin typeface="Consolas" panose="020B0609020204030204" pitchFamily="49" charset="0"/>
                          <a:ea typeface="+mn-ea"/>
                          <a:cs typeface="+mn-cs"/>
                        </a:rPr>
                        <a:t> = True                           # </a:t>
                      </a:r>
                      <a:r>
                        <a:rPr lang="zh-CN" altLang="en-US" sz="1600" b="1" i="0" kern="1200" dirty="0">
                          <a:solidFill>
                            <a:schemeClr val="lt1"/>
                          </a:solidFill>
                          <a:effectLst/>
                          <a:latin typeface="Consolas" panose="020B0609020204030204" pitchFamily="49" charset="0"/>
                          <a:ea typeface="+mn-ea"/>
                          <a:cs typeface="+mn-cs"/>
                        </a:rPr>
                        <a:t>下划线</a:t>
                      </a:r>
                    </a:p>
                    <a:p>
                      <a:r>
                        <a:rPr lang="en-US" altLang="zh-CN" sz="1600" b="1" i="0" kern="1200" dirty="0" err="1">
                          <a:solidFill>
                            <a:schemeClr val="lt1"/>
                          </a:solidFill>
                          <a:effectLst/>
                          <a:latin typeface="Consolas" panose="020B0609020204030204" pitchFamily="49" charset="0"/>
                          <a:ea typeface="+mn-ea"/>
                          <a:cs typeface="+mn-cs"/>
                        </a:rPr>
                        <a:t>font.italic</a:t>
                      </a:r>
                      <a:r>
                        <a:rPr lang="en-US" altLang="zh-CN" sz="1600" b="1" i="0" kern="1200" dirty="0">
                          <a:solidFill>
                            <a:schemeClr val="lt1"/>
                          </a:solidFill>
                          <a:effectLst/>
                          <a:latin typeface="Consolas" panose="020B0609020204030204" pitchFamily="49" charset="0"/>
                          <a:ea typeface="+mn-ea"/>
                          <a:cs typeface="+mn-cs"/>
                        </a:rPr>
                        <a:t> = True                              # </a:t>
                      </a:r>
                      <a:r>
                        <a:rPr lang="zh-CN" altLang="en-US" sz="1600" b="1" i="0" kern="1200" dirty="0">
                          <a:solidFill>
                            <a:schemeClr val="lt1"/>
                          </a:solidFill>
                          <a:effectLst/>
                          <a:latin typeface="Consolas" panose="020B0609020204030204" pitchFamily="49" charset="0"/>
                          <a:ea typeface="+mn-ea"/>
                          <a:cs typeface="+mn-cs"/>
                        </a:rPr>
                        <a:t>斜体字</a:t>
                      </a:r>
                    </a:p>
                    <a:p>
                      <a:r>
                        <a:rPr lang="en-US" altLang="zh-CN" sz="1600" b="1" i="0" kern="1200" dirty="0" err="1">
                          <a:solidFill>
                            <a:schemeClr val="lt1"/>
                          </a:solidFill>
                          <a:effectLst/>
                          <a:latin typeface="Consolas" panose="020B0609020204030204" pitchFamily="49" charset="0"/>
                          <a:ea typeface="+mn-ea"/>
                          <a:cs typeface="+mn-cs"/>
                        </a:rPr>
                        <a:t>style.font</a:t>
                      </a:r>
                      <a:r>
                        <a:rPr lang="en-US" altLang="zh-CN" sz="1600" b="1" i="0" kern="1200" dirty="0">
                          <a:solidFill>
                            <a:schemeClr val="lt1"/>
                          </a:solidFill>
                          <a:effectLst/>
                          <a:latin typeface="Consolas" panose="020B0609020204030204" pitchFamily="49" charset="0"/>
                          <a:ea typeface="+mn-ea"/>
                          <a:cs typeface="+mn-cs"/>
                        </a:rPr>
                        <a:t> = font                               # </a:t>
                      </a:r>
                      <a:r>
                        <a:rPr lang="zh-CN" altLang="en-US" sz="1600" b="1" i="0" kern="1200" dirty="0">
                          <a:solidFill>
                            <a:schemeClr val="lt1"/>
                          </a:solidFill>
                          <a:effectLst/>
                          <a:latin typeface="Consolas" panose="020B0609020204030204" pitchFamily="49" charset="0"/>
                          <a:ea typeface="+mn-ea"/>
                          <a:cs typeface="+mn-cs"/>
                        </a:rPr>
                        <a:t>设定样式</a:t>
                      </a:r>
                    </a:p>
                    <a:p>
                      <a:r>
                        <a:rPr lang="en-US" altLang="zh-CN" sz="1600" b="1" i="0" kern="1200" dirty="0">
                          <a:solidFill>
                            <a:schemeClr val="lt1"/>
                          </a:solidFill>
                          <a:effectLst/>
                          <a:latin typeface="Consolas" panose="020B0609020204030204" pitchFamily="49" charset="0"/>
                          <a:ea typeface="+mn-ea"/>
                          <a:cs typeface="+mn-cs"/>
                        </a:rPr>
                        <a:t>sheet1.write(0, 0, 'Unformatted value')       # </a:t>
                      </a:r>
                      <a:r>
                        <a:rPr lang="zh-CN" altLang="en-US" sz="1600" b="1" i="0" kern="1200" dirty="0">
                          <a:solidFill>
                            <a:schemeClr val="lt1"/>
                          </a:solidFill>
                          <a:effectLst/>
                          <a:latin typeface="Consolas" panose="020B0609020204030204" pitchFamily="49" charset="0"/>
                          <a:ea typeface="+mn-ea"/>
                          <a:cs typeface="+mn-cs"/>
                        </a:rPr>
                        <a:t>不带样式的写入</a:t>
                      </a:r>
                    </a:p>
                    <a:p>
                      <a:r>
                        <a:rPr lang="en-US" altLang="zh-CN" sz="1600" b="1" i="0" kern="1200" dirty="0">
                          <a:solidFill>
                            <a:schemeClr val="lt1"/>
                          </a:solidFill>
                          <a:effectLst/>
                          <a:latin typeface="Consolas" panose="020B0609020204030204" pitchFamily="49" charset="0"/>
                          <a:ea typeface="+mn-ea"/>
                          <a:cs typeface="+mn-cs"/>
                        </a:rPr>
                        <a:t>sheet1.write(1, 0, 'Formatted value', style)  # </a:t>
                      </a:r>
                      <a:r>
                        <a:rPr lang="zh-CN" altLang="en-US" sz="1600" b="1" i="0" kern="1200" dirty="0">
                          <a:solidFill>
                            <a:schemeClr val="lt1"/>
                          </a:solidFill>
                          <a:effectLst/>
                          <a:latin typeface="Consolas" panose="020B0609020204030204" pitchFamily="49" charset="0"/>
                          <a:ea typeface="+mn-ea"/>
                          <a:cs typeface="+mn-cs"/>
                        </a:rPr>
                        <a:t>带样式的写入</a:t>
                      </a:r>
                    </a:p>
                    <a:p>
                      <a:r>
                        <a:rPr lang="en-US" altLang="zh-CN" sz="1600" b="1" i="0" kern="1200" dirty="0" err="1">
                          <a:solidFill>
                            <a:schemeClr val="lt1"/>
                          </a:solidFill>
                          <a:effectLst/>
                          <a:latin typeface="Consolas" panose="020B0609020204030204" pitchFamily="49" charset="0"/>
                          <a:ea typeface="+mn-ea"/>
                          <a:cs typeface="+mn-cs"/>
                        </a:rPr>
                        <a:t>workbook.save</a:t>
                      </a:r>
                      <a:r>
                        <a:rPr lang="en-US" altLang="zh-CN" sz="1600" b="1" i="0" kern="1200" dirty="0">
                          <a:solidFill>
                            <a:schemeClr val="lt1"/>
                          </a:solidFill>
                          <a:effectLst/>
                          <a:latin typeface="Consolas" panose="020B0609020204030204" pitchFamily="49" charset="0"/>
                          <a:ea typeface="+mn-ea"/>
                          <a:cs typeface="+mn-cs"/>
                        </a:rPr>
                        <a:t>('E:\example1.xls') # </a:t>
                      </a:r>
                      <a:r>
                        <a:rPr lang="zh-CN" altLang="en-US" sz="1600" b="1" i="0" kern="1200" dirty="0">
                          <a:solidFill>
                            <a:schemeClr val="lt1"/>
                          </a:solidFill>
                          <a:effectLst/>
                          <a:latin typeface="Consolas" panose="020B0609020204030204" pitchFamily="49" charset="0"/>
                          <a:ea typeface="+mn-ea"/>
                          <a:cs typeface="+mn-cs"/>
                        </a:rPr>
                        <a:t>保存文件</a:t>
                      </a:r>
                      <a:r>
                        <a:rPr lang="en-US" altLang="zh-CN" sz="1600" b="1" i="0" kern="1200" dirty="0">
                          <a:solidFill>
                            <a:schemeClr val="lt1"/>
                          </a:solidFill>
                          <a:effectLst/>
                          <a:latin typeface="Consolas" panose="020B0609020204030204" pitchFamily="49" charset="0"/>
                          <a:ea typeface="+mn-ea"/>
                          <a:cs typeface="+mn-cs"/>
                        </a:rPr>
                        <a:t>sheet1.col(0).width = 3333                    # </a:t>
                      </a:r>
                      <a:r>
                        <a:rPr lang="zh-CN" altLang="en-US" sz="1600" b="1" i="0" kern="1200" dirty="0">
                          <a:solidFill>
                            <a:schemeClr val="lt1"/>
                          </a:solidFill>
                          <a:effectLst/>
                          <a:latin typeface="Consolas" panose="020B0609020204030204" pitchFamily="49" charset="0"/>
                          <a:ea typeface="+mn-ea"/>
                          <a:cs typeface="+mn-cs"/>
                        </a:rPr>
                        <a:t>设置单元格宽度</a:t>
                      </a:r>
                    </a:p>
                    <a:p>
                      <a:r>
                        <a:rPr lang="en-US" altLang="zh-CN" sz="1600" b="1" i="0" kern="1200" dirty="0">
                          <a:solidFill>
                            <a:schemeClr val="lt1"/>
                          </a:solidFill>
                          <a:effectLst/>
                          <a:latin typeface="Consolas" panose="020B0609020204030204" pitchFamily="49" charset="0"/>
                          <a:ea typeface="+mn-ea"/>
                          <a:cs typeface="+mn-cs"/>
                        </a:rPr>
                        <a:t>sheet1.col(0).height = 3333                   # </a:t>
                      </a:r>
                      <a:r>
                        <a:rPr lang="zh-CN" altLang="en-US" sz="1600" b="1" i="0" kern="1200" dirty="0">
                          <a:solidFill>
                            <a:schemeClr val="lt1"/>
                          </a:solidFill>
                          <a:effectLst/>
                          <a:latin typeface="Consolas" panose="020B0609020204030204" pitchFamily="49" charset="0"/>
                          <a:ea typeface="+mn-ea"/>
                          <a:cs typeface="+mn-cs"/>
                        </a:rPr>
                        <a:t>设置单元格宽度</a:t>
                      </a:r>
                    </a:p>
                    <a:p>
                      <a:r>
                        <a:rPr lang="en-US" altLang="zh-CN" sz="1600" b="1" i="0" kern="1200" dirty="0" err="1">
                          <a:solidFill>
                            <a:schemeClr val="lt1"/>
                          </a:solidFill>
                          <a:effectLst/>
                          <a:latin typeface="Consolas" panose="020B0609020204030204" pitchFamily="49" charset="0"/>
                          <a:ea typeface="+mn-ea"/>
                          <a:cs typeface="+mn-cs"/>
                        </a:rPr>
                        <a:t>workbook.save</a:t>
                      </a:r>
                      <a:r>
                        <a:rPr lang="en-US" altLang="zh-CN" sz="1600" b="1" i="0" kern="1200" dirty="0">
                          <a:solidFill>
                            <a:schemeClr val="lt1"/>
                          </a:solidFill>
                          <a:effectLst/>
                          <a:latin typeface="Consolas" panose="020B0609020204030204" pitchFamily="49" charset="0"/>
                          <a:ea typeface="+mn-ea"/>
                          <a:cs typeface="+mn-cs"/>
                        </a:rPr>
                        <a:t>('E:\example1.xls')              # </a:t>
                      </a:r>
                      <a:r>
                        <a:rPr lang="zh-CN" altLang="en-US" sz="1600" b="1" i="0" kern="1200" dirty="0">
                          <a:solidFill>
                            <a:schemeClr val="lt1"/>
                          </a:solidFill>
                          <a:effectLst/>
                          <a:latin typeface="Consolas" panose="020B0609020204030204" pitchFamily="49" charset="0"/>
                          <a:ea typeface="+mn-ea"/>
                          <a:cs typeface="+mn-cs"/>
                        </a:rPr>
                        <a:t>保存文件</a:t>
                      </a:r>
                    </a:p>
                  </a:txBody>
                  <a:tcPr/>
                </a:tc>
                <a:extLst>
                  <a:ext uri="{0D108BD9-81ED-4DB2-BD59-A6C34878D82A}">
                    <a16:rowId xmlns:a16="http://schemas.microsoft.com/office/drawing/2014/main" val="3026568749"/>
                  </a:ext>
                </a:extLst>
              </a:tr>
            </a:tbl>
          </a:graphicData>
        </a:graphic>
      </p:graphicFrame>
      <p:sp>
        <p:nvSpPr>
          <p:cNvPr id="7" name="Content Placeholder 13">
            <a:extLst>
              <a:ext uri="{FF2B5EF4-FFF2-40B4-BE49-F238E27FC236}">
                <a16:creationId xmlns:a16="http://schemas.microsoft.com/office/drawing/2014/main" id="{688CB862-1566-4319-9819-1AEA573995EA}"/>
              </a:ext>
            </a:extLst>
          </p:cNvPr>
          <p:cNvSpPr txBox="1">
            <a:spLocks/>
          </p:cNvSpPr>
          <p:nvPr/>
        </p:nvSpPr>
        <p:spPr>
          <a:xfrm>
            <a:off x="1171342" y="5502360"/>
            <a:ext cx="9982200" cy="1272909"/>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900" dirty="0"/>
              <a:t>注意：</a:t>
            </a:r>
            <a:r>
              <a:rPr lang="en-US" altLang="zh-CN" sz="1900" dirty="0"/>
              <a:t>excel</a:t>
            </a:r>
            <a:r>
              <a:rPr lang="zh-CN" altLang="en-US" sz="1900" dirty="0"/>
              <a:t>文件在打开状态不能对其进行操作，容易程序报错。如</a:t>
            </a:r>
            <a:r>
              <a:rPr lang="en-US" altLang="zh-CN" sz="1900" dirty="0"/>
              <a:t>[</a:t>
            </a:r>
            <a:r>
              <a:rPr lang="en-US" altLang="zh-CN" sz="1900" dirty="0" err="1"/>
              <a:t>Errno</a:t>
            </a:r>
            <a:r>
              <a:rPr lang="en-US" altLang="zh-CN" sz="1900" dirty="0"/>
              <a:t> 13] Permission denied: 'E:\\example1.xls'</a:t>
            </a:r>
            <a:r>
              <a:rPr lang="zh-CN" altLang="en-US" sz="1900" dirty="0"/>
              <a:t>。权限拒绝，一般这种情况 是由于代码中用到的某些文件正在被其他软件所使用，不能更改或读取。</a:t>
            </a:r>
          </a:p>
        </p:txBody>
      </p:sp>
      <p:sp>
        <p:nvSpPr>
          <p:cNvPr id="8" name="Title 1">
            <a:extLst>
              <a:ext uri="{FF2B5EF4-FFF2-40B4-BE49-F238E27FC236}">
                <a16:creationId xmlns:a16="http://schemas.microsoft.com/office/drawing/2014/main" id="{6635DE1D-BC22-4328-B383-DDB936764231}"/>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9.4 </a:t>
            </a:r>
            <a:r>
              <a:rPr lang="en-US" altLang="zh-CN" dirty="0" err="1"/>
              <a:t>xls</a:t>
            </a:r>
            <a:r>
              <a:rPr lang="zh-CN" altLang="en-US" dirty="0"/>
              <a:t>与</a:t>
            </a:r>
            <a:r>
              <a:rPr lang="en-US" altLang="zh-CN" dirty="0"/>
              <a:t>xlsx</a:t>
            </a:r>
            <a:r>
              <a:rPr lang="zh-CN" altLang="en-US" dirty="0"/>
              <a:t>文件读写</a:t>
            </a:r>
            <a:r>
              <a:rPr lang="en-US" altLang="zh-CN" dirty="0"/>
              <a:t>—</a:t>
            </a:r>
            <a:r>
              <a:rPr lang="en-US" altLang="zh-CN" dirty="0" err="1"/>
              <a:t>xlwt</a:t>
            </a:r>
            <a:r>
              <a:rPr lang="zh-CN" altLang="zh-CN" dirty="0"/>
              <a:t>模块</a:t>
            </a:r>
            <a:endParaRPr lang="zh-CN" altLang="en-US" dirty="0"/>
          </a:p>
        </p:txBody>
      </p:sp>
    </p:spTree>
    <p:extLst>
      <p:ext uri="{BB962C8B-B14F-4D97-AF65-F5344CB8AC3E}">
        <p14:creationId xmlns:p14="http://schemas.microsoft.com/office/powerpoint/2010/main" val="227983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b="1" dirty="0"/>
              <a:t>9.5 json</a:t>
            </a:r>
            <a:r>
              <a:rPr lang="zh-CN" altLang="en-US" b="1" dirty="0"/>
              <a:t>文件读写</a:t>
            </a:r>
            <a:endParaRPr lang="en-US" b="1" dirty="0"/>
          </a:p>
        </p:txBody>
      </p:sp>
    </p:spTree>
    <p:extLst>
      <p:ext uri="{BB962C8B-B14F-4D97-AF65-F5344CB8AC3E}">
        <p14:creationId xmlns:p14="http://schemas.microsoft.com/office/powerpoint/2010/main" val="366669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1632856"/>
            <a:ext cx="9982200" cy="469366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dirty="0"/>
              <a:t>    JavaScript</a:t>
            </a:r>
            <a:r>
              <a:rPr lang="zh-CN" altLang="en-US" dirty="0"/>
              <a:t>对象标记（</a:t>
            </a:r>
            <a:r>
              <a:rPr lang="en-US" altLang="zh-CN" dirty="0"/>
              <a:t>JavaScript Object Notation</a:t>
            </a:r>
            <a:r>
              <a:rPr lang="zh-CN" altLang="en-US" dirty="0"/>
              <a:t>，</a:t>
            </a:r>
            <a:r>
              <a:rPr lang="en-US" altLang="zh-CN" dirty="0"/>
              <a:t>JSON</a:t>
            </a:r>
            <a:r>
              <a:rPr lang="zh-CN" altLang="en-US" dirty="0"/>
              <a:t>）是一种常用的轻量级的标准数据交换格式，采用完全独立于编程语言的文本格式来存储和表示数据，具有简洁和清晰的结构层次，易于阅读和编写以及机器解析和生成，能够有效地提升网络传输效率。</a:t>
            </a:r>
          </a:p>
          <a:p>
            <a:pPr marL="0" indent="0" algn="just">
              <a:lnSpc>
                <a:spcPct val="150000"/>
              </a:lnSpc>
              <a:spcBef>
                <a:spcPts val="0"/>
              </a:spcBef>
              <a:buNone/>
            </a:pPr>
            <a:r>
              <a:rPr lang="en-US" altLang="zh-CN" dirty="0"/>
              <a:t>    JSON</a:t>
            </a:r>
            <a:r>
              <a:rPr lang="zh-CN" altLang="en-US" dirty="0"/>
              <a:t>是</a:t>
            </a:r>
            <a:r>
              <a:rPr lang="en-US" altLang="zh-CN" dirty="0"/>
              <a:t>JavaScript</a:t>
            </a:r>
            <a:r>
              <a:rPr lang="zh-CN" altLang="en-US" dirty="0"/>
              <a:t>对象的字符串表示法，使用文本表示一个</a:t>
            </a:r>
            <a:r>
              <a:rPr lang="en-US" altLang="zh-CN" dirty="0"/>
              <a:t>JavaScript</a:t>
            </a:r>
            <a:r>
              <a:rPr lang="zh-CN" altLang="en-US" dirty="0"/>
              <a:t>对象的信息，本质是一个字符串。</a:t>
            </a:r>
            <a:r>
              <a:rPr lang="en-US" altLang="zh-CN" dirty="0">
                <a:solidFill>
                  <a:srgbClr val="FF0000"/>
                </a:solidFill>
              </a:rPr>
              <a:t>JSON</a:t>
            </a:r>
            <a:r>
              <a:rPr lang="zh-CN" altLang="en-US" dirty="0">
                <a:solidFill>
                  <a:srgbClr val="FF0000"/>
                </a:solidFill>
              </a:rPr>
              <a:t>键值对是用来保存</a:t>
            </a:r>
            <a:r>
              <a:rPr lang="en-US" altLang="zh-CN" dirty="0">
                <a:solidFill>
                  <a:srgbClr val="FF0000"/>
                </a:solidFill>
              </a:rPr>
              <a:t>JS</a:t>
            </a:r>
            <a:r>
              <a:rPr lang="zh-CN" altLang="en-US" dirty="0">
                <a:solidFill>
                  <a:srgbClr val="FF0000"/>
                </a:solidFill>
              </a:rPr>
              <a:t>对象的一种方式，键值对组合中的键名写在前面并使用双引号，使用冒号分隔，然后是值</a:t>
            </a:r>
            <a:r>
              <a:rPr lang="zh-CN" altLang="en-US" dirty="0"/>
              <a:t>，例如：</a:t>
            </a:r>
            <a:r>
              <a:rPr lang="en-US" altLang="zh-CN" dirty="0"/>
              <a:t>{“</a:t>
            </a:r>
            <a:r>
              <a:rPr lang="en-US" altLang="zh-CN" dirty="0" err="1"/>
              <a:t>firstName</a:t>
            </a:r>
            <a:r>
              <a:rPr lang="en-US" altLang="zh-CN" dirty="0"/>
              <a:t>”: “Json”}</a:t>
            </a:r>
            <a:r>
              <a:rPr lang="zh-CN" altLang="en-US" dirty="0"/>
              <a:t>，等价于以下</a:t>
            </a:r>
            <a:r>
              <a:rPr lang="en-US" altLang="zh-CN" dirty="0"/>
              <a:t>JavaScript</a:t>
            </a:r>
            <a:r>
              <a:rPr lang="zh-CN" altLang="en-US" dirty="0"/>
              <a:t>语句：</a:t>
            </a:r>
            <a:r>
              <a:rPr lang="en-US" altLang="zh-CN" dirty="0"/>
              <a:t>{</a:t>
            </a:r>
            <a:r>
              <a:rPr lang="en-US" altLang="zh-CN" dirty="0" err="1"/>
              <a:t>firstName</a:t>
            </a:r>
            <a:r>
              <a:rPr lang="en-US" altLang="zh-CN" dirty="0"/>
              <a:t> : "Json"}</a:t>
            </a:r>
            <a:r>
              <a:rPr lang="zh-CN" altLang="en-US" dirty="0"/>
              <a:t>。</a:t>
            </a:r>
          </a:p>
          <a:p>
            <a:pPr marL="0" indent="0" algn="just">
              <a:lnSpc>
                <a:spcPct val="150000"/>
              </a:lnSpc>
              <a:spcBef>
                <a:spcPts val="0"/>
              </a:spcBef>
              <a:buNone/>
            </a:pPr>
            <a:r>
              <a:rPr lang="en-US" altLang="zh-CN" dirty="0"/>
              <a:t>    </a:t>
            </a:r>
            <a:endParaRPr lang="zh-CN" altLang="zh-CN"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9.5 json</a:t>
            </a:r>
            <a:r>
              <a:rPr lang="zh-CN" altLang="en-US" dirty="0"/>
              <a:t>文件读写</a:t>
            </a:r>
          </a:p>
        </p:txBody>
      </p:sp>
    </p:spTree>
    <p:extLst>
      <p:ext uri="{BB962C8B-B14F-4D97-AF65-F5344CB8AC3E}">
        <p14:creationId xmlns:p14="http://schemas.microsoft.com/office/powerpoint/2010/main" val="9137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042160"/>
            <a:ext cx="9982200" cy="428436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dirty="0"/>
              <a:t>    Python</a:t>
            </a:r>
            <a:r>
              <a:rPr lang="zh-CN" altLang="en-US" dirty="0"/>
              <a:t>的</a:t>
            </a:r>
            <a:r>
              <a:rPr lang="en-US" altLang="zh-CN" dirty="0">
                <a:solidFill>
                  <a:srgbClr val="FF0000"/>
                </a:solidFill>
              </a:rPr>
              <a:t>json</a:t>
            </a:r>
            <a:r>
              <a:rPr lang="zh-CN" altLang="en-US" dirty="0">
                <a:solidFill>
                  <a:srgbClr val="FF0000"/>
                </a:solidFill>
              </a:rPr>
              <a:t>模块能够实现</a:t>
            </a:r>
            <a:r>
              <a:rPr lang="en-US" altLang="zh-CN" dirty="0">
                <a:solidFill>
                  <a:srgbClr val="FF0000"/>
                </a:solidFill>
              </a:rPr>
              <a:t>Python</a:t>
            </a:r>
            <a:r>
              <a:rPr lang="zh-CN" altLang="en-US" dirty="0">
                <a:solidFill>
                  <a:srgbClr val="FF0000"/>
                </a:solidFill>
              </a:rPr>
              <a:t>对象和</a:t>
            </a:r>
            <a:r>
              <a:rPr lang="en-US" altLang="zh-CN" dirty="0">
                <a:solidFill>
                  <a:srgbClr val="FF0000"/>
                </a:solidFill>
              </a:rPr>
              <a:t>JSON</a:t>
            </a:r>
            <a:r>
              <a:rPr lang="zh-CN" altLang="en-US" dirty="0">
                <a:solidFill>
                  <a:srgbClr val="FF0000"/>
                </a:solidFill>
              </a:rPr>
              <a:t>格式之间的互相转换，即序列化和反序列化</a:t>
            </a:r>
            <a:r>
              <a:rPr lang="zh-CN" altLang="en-US" dirty="0"/>
              <a:t>。使用</a:t>
            </a:r>
            <a:r>
              <a:rPr lang="en-US" altLang="zh-CN" dirty="0"/>
              <a:t>json</a:t>
            </a:r>
            <a:r>
              <a:rPr lang="zh-CN" altLang="en-US" dirty="0"/>
              <a:t>模块需要使用</a:t>
            </a:r>
            <a:r>
              <a:rPr lang="en-US" altLang="zh-CN" dirty="0"/>
              <a:t>import json</a:t>
            </a:r>
            <a:r>
              <a:rPr lang="zh-CN" altLang="en-US" dirty="0"/>
              <a:t>语句导入该模块。</a:t>
            </a:r>
          </a:p>
          <a:p>
            <a:pPr marL="0" indent="0" algn="just">
              <a:lnSpc>
                <a:spcPct val="150000"/>
              </a:lnSpc>
              <a:spcBef>
                <a:spcPts val="0"/>
              </a:spcBef>
              <a:buNone/>
            </a:pPr>
            <a:r>
              <a:rPr lang="en-US" altLang="zh-CN" dirty="0"/>
              <a:t>    json</a:t>
            </a:r>
            <a:r>
              <a:rPr lang="zh-CN" altLang="en-US" dirty="0"/>
              <a:t>模块的</a:t>
            </a:r>
            <a:r>
              <a:rPr lang="en-US" altLang="zh-CN" dirty="0">
                <a:solidFill>
                  <a:srgbClr val="FF0000"/>
                </a:solidFill>
              </a:rPr>
              <a:t>dump</a:t>
            </a:r>
            <a:r>
              <a:rPr lang="zh-CN" altLang="en-US" dirty="0">
                <a:solidFill>
                  <a:srgbClr val="FF0000"/>
                </a:solidFill>
              </a:rPr>
              <a:t>方法和</a:t>
            </a:r>
            <a:r>
              <a:rPr lang="en-US" altLang="zh-CN" dirty="0">
                <a:solidFill>
                  <a:srgbClr val="FF0000"/>
                </a:solidFill>
              </a:rPr>
              <a:t>dumps</a:t>
            </a:r>
            <a:r>
              <a:rPr lang="zh-CN" altLang="en-US" dirty="0">
                <a:solidFill>
                  <a:srgbClr val="FF0000"/>
                </a:solidFill>
              </a:rPr>
              <a:t>方法将</a:t>
            </a:r>
            <a:r>
              <a:rPr lang="en-US" altLang="zh-CN" dirty="0">
                <a:solidFill>
                  <a:srgbClr val="FF0000"/>
                </a:solidFill>
              </a:rPr>
              <a:t>Python</a:t>
            </a:r>
            <a:r>
              <a:rPr lang="zh-CN" altLang="en-US" dirty="0">
                <a:solidFill>
                  <a:srgbClr val="FF0000"/>
                </a:solidFill>
              </a:rPr>
              <a:t>对象序列化</a:t>
            </a:r>
            <a:r>
              <a:rPr lang="zh-CN" altLang="en-US" dirty="0"/>
              <a:t>（编码）为</a:t>
            </a:r>
            <a:r>
              <a:rPr lang="en-US" altLang="zh-CN" dirty="0"/>
              <a:t>JSON</a:t>
            </a:r>
            <a:r>
              <a:rPr lang="zh-CN" altLang="en-US" dirty="0"/>
              <a:t>格式字符串，</a:t>
            </a:r>
            <a:r>
              <a:rPr lang="en-US" altLang="zh-CN" dirty="0">
                <a:solidFill>
                  <a:srgbClr val="FF0000"/>
                </a:solidFill>
              </a:rPr>
              <a:t>load</a:t>
            </a:r>
            <a:r>
              <a:rPr lang="zh-CN" altLang="en-US" dirty="0">
                <a:solidFill>
                  <a:srgbClr val="FF0000"/>
                </a:solidFill>
              </a:rPr>
              <a:t>方法和</a:t>
            </a:r>
            <a:r>
              <a:rPr lang="en-US" altLang="zh-CN" dirty="0">
                <a:solidFill>
                  <a:srgbClr val="FF0000"/>
                </a:solidFill>
              </a:rPr>
              <a:t>loads</a:t>
            </a:r>
            <a:r>
              <a:rPr lang="zh-CN" altLang="en-US" dirty="0">
                <a:solidFill>
                  <a:srgbClr val="FF0000"/>
                </a:solidFill>
              </a:rPr>
              <a:t>方法将</a:t>
            </a:r>
            <a:r>
              <a:rPr lang="en-US" altLang="zh-CN" dirty="0">
                <a:solidFill>
                  <a:srgbClr val="FF0000"/>
                </a:solidFill>
              </a:rPr>
              <a:t>JSON</a:t>
            </a:r>
            <a:r>
              <a:rPr lang="zh-CN" altLang="en-US" dirty="0">
                <a:solidFill>
                  <a:srgbClr val="FF0000"/>
                </a:solidFill>
              </a:rPr>
              <a:t>格式反序列化</a:t>
            </a:r>
            <a:r>
              <a:rPr lang="zh-CN" altLang="en-US" dirty="0"/>
              <a:t>（解码）为</a:t>
            </a:r>
            <a:r>
              <a:rPr lang="en-US" altLang="zh-CN" dirty="0"/>
              <a:t>Python</a:t>
            </a:r>
            <a:r>
              <a:rPr lang="zh-CN" altLang="en-US" dirty="0"/>
              <a:t>对象。另外，</a:t>
            </a:r>
            <a:r>
              <a:rPr lang="en-US" altLang="zh-CN" dirty="0"/>
              <a:t>json</a:t>
            </a:r>
            <a:r>
              <a:rPr lang="zh-CN" altLang="en-US" dirty="0"/>
              <a:t>模块还提供了编码器类</a:t>
            </a:r>
            <a:r>
              <a:rPr lang="en-US" altLang="zh-CN" dirty="0" err="1"/>
              <a:t>JSONDecoder</a:t>
            </a:r>
            <a:r>
              <a:rPr lang="zh-CN" altLang="en-US" dirty="0"/>
              <a:t>和解码器类</a:t>
            </a:r>
            <a:r>
              <a:rPr lang="en-US" altLang="zh-CN" dirty="0" err="1"/>
              <a:t>JSONEncoder</a:t>
            </a:r>
            <a:r>
              <a:rPr lang="zh-CN" altLang="en-US" dirty="0"/>
              <a:t>，支持自定义的编码和解码操作。下面对上述四个方法和两个类进行介绍。</a:t>
            </a:r>
          </a:p>
          <a:p>
            <a:pPr marL="0" indent="0" algn="just">
              <a:lnSpc>
                <a:spcPct val="150000"/>
              </a:lnSpc>
              <a:buNone/>
            </a:pPr>
            <a:endParaRPr lang="zh-CN" altLang="zh-CN"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9.5 json</a:t>
            </a:r>
            <a:r>
              <a:rPr lang="zh-CN" altLang="en-US" dirty="0"/>
              <a:t>文件读写</a:t>
            </a:r>
          </a:p>
        </p:txBody>
      </p:sp>
    </p:spTree>
    <p:extLst>
      <p:ext uri="{BB962C8B-B14F-4D97-AF65-F5344CB8AC3E}">
        <p14:creationId xmlns:p14="http://schemas.microsoft.com/office/powerpoint/2010/main" val="31986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 </a:t>
            </a:r>
            <a:r>
              <a:rPr lang="en-US" altLang="zh-CN" sz="2200" dirty="0" err="1"/>
              <a:t>json.dump</a:t>
            </a:r>
            <a:r>
              <a:rPr lang="en-US" altLang="zh-CN" sz="2200" dirty="0"/>
              <a:t>()</a:t>
            </a:r>
            <a:r>
              <a:rPr lang="zh-CN" altLang="en-US" sz="2200" dirty="0"/>
              <a:t>方法</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07402"/>
            <a:ext cx="9982200" cy="4155925"/>
          </a:xfrm>
          <a:prstGeom prst="rect">
            <a:avLst/>
          </a:prstGeom>
        </p:spPr>
        <p:txBody>
          <a:bodyPr>
            <a:normAutofit fontScale="625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2600" dirty="0" err="1">
                <a:solidFill>
                  <a:srgbClr val="FF0000"/>
                </a:solidFill>
              </a:rPr>
              <a:t>json.dump</a:t>
            </a:r>
            <a:r>
              <a:rPr lang="en-US" altLang="zh-CN" sz="2600" dirty="0">
                <a:solidFill>
                  <a:srgbClr val="FF0000"/>
                </a:solidFill>
              </a:rPr>
              <a:t>(obj, </a:t>
            </a:r>
            <a:r>
              <a:rPr lang="en-US" altLang="zh-CN" sz="2600" dirty="0" err="1">
                <a:solidFill>
                  <a:srgbClr val="FF0000"/>
                </a:solidFill>
              </a:rPr>
              <a:t>fp</a:t>
            </a:r>
            <a:r>
              <a:rPr lang="en-US" altLang="zh-CN" sz="2600" dirty="0">
                <a:solidFill>
                  <a:srgbClr val="FF0000"/>
                </a:solidFill>
              </a:rPr>
              <a:t>, *, </a:t>
            </a:r>
            <a:r>
              <a:rPr lang="en-US" altLang="zh-CN" sz="2600" dirty="0" err="1">
                <a:solidFill>
                  <a:srgbClr val="FF0000"/>
                </a:solidFill>
              </a:rPr>
              <a:t>skipkeys</a:t>
            </a:r>
            <a:r>
              <a:rPr lang="en-US" altLang="zh-CN" sz="2600" dirty="0">
                <a:solidFill>
                  <a:srgbClr val="FF0000"/>
                </a:solidFill>
              </a:rPr>
              <a:t>=False, </a:t>
            </a:r>
            <a:r>
              <a:rPr lang="en-US" altLang="zh-CN" sz="2600" dirty="0" err="1">
                <a:solidFill>
                  <a:srgbClr val="FF0000"/>
                </a:solidFill>
              </a:rPr>
              <a:t>ensure_ascii</a:t>
            </a:r>
            <a:r>
              <a:rPr lang="en-US" altLang="zh-CN" sz="2600" dirty="0">
                <a:solidFill>
                  <a:srgbClr val="FF0000"/>
                </a:solidFill>
              </a:rPr>
              <a:t>=True, </a:t>
            </a:r>
            <a:r>
              <a:rPr lang="en-US" altLang="zh-CN" sz="2600" dirty="0" err="1">
                <a:solidFill>
                  <a:srgbClr val="FF0000"/>
                </a:solidFill>
              </a:rPr>
              <a:t>check_circular</a:t>
            </a:r>
            <a:r>
              <a:rPr lang="en-US" altLang="zh-CN" sz="2600" dirty="0">
                <a:solidFill>
                  <a:srgbClr val="FF0000"/>
                </a:solidFill>
              </a:rPr>
              <a:t>=True, </a:t>
            </a:r>
            <a:r>
              <a:rPr lang="en-US" altLang="zh-CN" sz="2600" dirty="0" err="1">
                <a:solidFill>
                  <a:srgbClr val="FF0000"/>
                </a:solidFill>
              </a:rPr>
              <a:t>allow_nan</a:t>
            </a:r>
            <a:r>
              <a:rPr lang="en-US" altLang="zh-CN" sz="2600" dirty="0">
                <a:solidFill>
                  <a:srgbClr val="FF0000"/>
                </a:solidFill>
              </a:rPr>
              <a:t>=True, </a:t>
            </a:r>
            <a:r>
              <a:rPr lang="en-US" altLang="zh-CN" sz="2600" dirty="0" err="1">
                <a:solidFill>
                  <a:srgbClr val="FF0000"/>
                </a:solidFill>
              </a:rPr>
              <a:t>cls</a:t>
            </a:r>
            <a:r>
              <a:rPr lang="en-US" altLang="zh-CN" sz="2600" dirty="0">
                <a:solidFill>
                  <a:srgbClr val="FF0000"/>
                </a:solidFill>
              </a:rPr>
              <a:t>=None, indent=None, separators=None, default=None, </a:t>
            </a:r>
            <a:r>
              <a:rPr lang="en-US" altLang="zh-CN" sz="2600" dirty="0" err="1">
                <a:solidFill>
                  <a:srgbClr val="FF0000"/>
                </a:solidFill>
              </a:rPr>
              <a:t>sort_keys</a:t>
            </a:r>
            <a:r>
              <a:rPr lang="en-US" altLang="zh-CN" sz="2600" dirty="0">
                <a:solidFill>
                  <a:srgbClr val="FF0000"/>
                </a:solidFill>
              </a:rPr>
              <a:t>=False, **kw)</a:t>
            </a:r>
            <a:endParaRPr lang="en-US" altLang="zh-CN" sz="2600" dirty="0">
              <a:solidFill>
                <a:srgbClr val="514843"/>
              </a:solidFill>
            </a:endParaRPr>
          </a:p>
          <a:p>
            <a:pPr algn="just">
              <a:lnSpc>
                <a:spcPct val="150000"/>
              </a:lnSpc>
              <a:spcBef>
                <a:spcPts val="0"/>
              </a:spcBef>
            </a:pPr>
            <a:r>
              <a:rPr lang="en-US" altLang="zh-CN" sz="1500" dirty="0">
                <a:solidFill>
                  <a:srgbClr val="514843"/>
                </a:solidFill>
              </a:rPr>
              <a:t>obj: </a:t>
            </a:r>
            <a:r>
              <a:rPr lang="zh-CN" altLang="en-US" sz="1500" dirty="0">
                <a:solidFill>
                  <a:srgbClr val="514843"/>
                </a:solidFill>
              </a:rPr>
              <a:t>表示是要序列化的对象。</a:t>
            </a:r>
            <a:endParaRPr lang="en-US" altLang="zh-CN" sz="1500" dirty="0">
              <a:solidFill>
                <a:srgbClr val="514843"/>
              </a:solidFill>
            </a:endParaRPr>
          </a:p>
          <a:p>
            <a:pPr algn="just">
              <a:lnSpc>
                <a:spcPct val="150000"/>
              </a:lnSpc>
              <a:spcBef>
                <a:spcPts val="0"/>
              </a:spcBef>
            </a:pPr>
            <a:r>
              <a:rPr lang="en-US" altLang="zh-CN" sz="1500" dirty="0" err="1">
                <a:solidFill>
                  <a:srgbClr val="514843"/>
                </a:solidFill>
              </a:rPr>
              <a:t>fp</a:t>
            </a:r>
            <a:r>
              <a:rPr lang="en-US" altLang="zh-CN" sz="1500" dirty="0">
                <a:solidFill>
                  <a:srgbClr val="514843"/>
                </a:solidFill>
              </a:rPr>
              <a:t>: </a:t>
            </a:r>
            <a:r>
              <a:rPr lang="zh-CN" altLang="en-US" sz="1500" dirty="0">
                <a:solidFill>
                  <a:srgbClr val="514843"/>
                </a:solidFill>
              </a:rPr>
              <a:t>文件描述符，将序列化的</a:t>
            </a:r>
            <a:r>
              <a:rPr lang="en-US" altLang="zh-CN" sz="1500" dirty="0">
                <a:solidFill>
                  <a:srgbClr val="514843"/>
                </a:solidFill>
              </a:rPr>
              <a:t>str</a:t>
            </a:r>
            <a:r>
              <a:rPr lang="zh-CN" altLang="en-US" sz="1500" dirty="0">
                <a:solidFill>
                  <a:srgbClr val="514843"/>
                </a:solidFill>
              </a:rPr>
              <a:t>保存到文件中。</a:t>
            </a:r>
            <a:r>
              <a:rPr lang="en-US" altLang="zh-CN" sz="1500" dirty="0">
                <a:solidFill>
                  <a:srgbClr val="514843"/>
                </a:solidFill>
              </a:rPr>
              <a:t>json</a:t>
            </a:r>
            <a:r>
              <a:rPr lang="zh-CN" altLang="en-US" sz="1500" dirty="0">
                <a:solidFill>
                  <a:srgbClr val="514843"/>
                </a:solidFill>
              </a:rPr>
              <a:t>模块总是生成</a:t>
            </a:r>
            <a:r>
              <a:rPr lang="en-US" altLang="zh-CN" sz="1500" dirty="0">
                <a:solidFill>
                  <a:srgbClr val="514843"/>
                </a:solidFill>
              </a:rPr>
              <a:t>str</a:t>
            </a:r>
            <a:r>
              <a:rPr lang="zh-CN" altLang="en-US" sz="1500" dirty="0">
                <a:solidFill>
                  <a:srgbClr val="514843"/>
                </a:solidFill>
              </a:rPr>
              <a:t>对象，而不是字节对象；因此，</a:t>
            </a:r>
            <a:r>
              <a:rPr lang="en-US" altLang="zh-CN" sz="1500" dirty="0" err="1">
                <a:solidFill>
                  <a:srgbClr val="514843"/>
                </a:solidFill>
              </a:rPr>
              <a:t>fp.write</a:t>
            </a:r>
            <a:r>
              <a:rPr lang="zh-CN" altLang="en-US" sz="1500" dirty="0">
                <a:solidFill>
                  <a:srgbClr val="514843"/>
                </a:solidFill>
              </a:rPr>
              <a:t>（）必须支持</a:t>
            </a:r>
            <a:r>
              <a:rPr lang="en-US" altLang="zh-CN" sz="1500" dirty="0">
                <a:solidFill>
                  <a:srgbClr val="514843"/>
                </a:solidFill>
              </a:rPr>
              <a:t>str</a:t>
            </a:r>
            <a:r>
              <a:rPr lang="zh-CN" altLang="en-US" sz="1500" dirty="0">
                <a:solidFill>
                  <a:srgbClr val="514843"/>
                </a:solidFill>
              </a:rPr>
              <a:t>输入。</a:t>
            </a:r>
            <a:endParaRPr lang="en-US" altLang="zh-CN" sz="1500" dirty="0">
              <a:solidFill>
                <a:srgbClr val="514843"/>
              </a:solidFill>
            </a:endParaRPr>
          </a:p>
          <a:p>
            <a:pPr algn="just">
              <a:lnSpc>
                <a:spcPct val="150000"/>
              </a:lnSpc>
              <a:spcBef>
                <a:spcPts val="0"/>
              </a:spcBef>
            </a:pPr>
            <a:r>
              <a:rPr lang="en-US" altLang="zh-CN" sz="1500" dirty="0" err="1">
                <a:solidFill>
                  <a:srgbClr val="514843"/>
                </a:solidFill>
              </a:rPr>
              <a:t>skipkeys</a:t>
            </a:r>
            <a:r>
              <a:rPr lang="en-US" altLang="zh-CN" sz="1500" dirty="0">
                <a:solidFill>
                  <a:srgbClr val="514843"/>
                </a:solidFill>
              </a:rPr>
              <a:t>: </a:t>
            </a:r>
            <a:r>
              <a:rPr lang="zh-CN" altLang="en-US" sz="1500" dirty="0">
                <a:solidFill>
                  <a:srgbClr val="514843"/>
                </a:solidFill>
              </a:rPr>
              <a:t>默认为</a:t>
            </a:r>
            <a:r>
              <a:rPr lang="en-US" altLang="zh-CN" sz="1500" dirty="0">
                <a:solidFill>
                  <a:srgbClr val="514843"/>
                </a:solidFill>
              </a:rPr>
              <a:t>False,</a:t>
            </a:r>
            <a:r>
              <a:rPr lang="zh-CN" altLang="en-US" sz="1500" dirty="0">
                <a:solidFill>
                  <a:srgbClr val="514843"/>
                </a:solidFill>
              </a:rPr>
              <a:t>如果</a:t>
            </a:r>
            <a:r>
              <a:rPr lang="en-US" altLang="zh-CN" sz="1500" dirty="0" err="1">
                <a:solidFill>
                  <a:srgbClr val="514843"/>
                </a:solidFill>
              </a:rPr>
              <a:t>skipkeysTrue</a:t>
            </a:r>
            <a:r>
              <a:rPr lang="en-US" altLang="zh-CN" sz="1500" dirty="0">
                <a:solidFill>
                  <a:srgbClr val="514843"/>
                </a:solidFill>
              </a:rPr>
              <a:t>,</a:t>
            </a:r>
            <a:r>
              <a:rPr lang="zh-CN" altLang="en-US" sz="1500" dirty="0">
                <a:solidFill>
                  <a:srgbClr val="514843"/>
                </a:solidFill>
              </a:rPr>
              <a:t>（默认值：</a:t>
            </a:r>
            <a:r>
              <a:rPr lang="en-US" altLang="zh-CN" sz="1500" dirty="0">
                <a:solidFill>
                  <a:srgbClr val="514843"/>
                </a:solidFill>
              </a:rPr>
              <a:t>False</a:t>
            </a:r>
            <a:r>
              <a:rPr lang="zh-CN" altLang="en-US" sz="1500" dirty="0">
                <a:solidFill>
                  <a:srgbClr val="514843"/>
                </a:solidFill>
              </a:rPr>
              <a:t>），则将跳过不是基本类型（</a:t>
            </a:r>
            <a:r>
              <a:rPr lang="en-US" altLang="zh-CN" sz="1500" dirty="0">
                <a:solidFill>
                  <a:srgbClr val="514843"/>
                </a:solidFill>
              </a:rPr>
              <a:t>str</a:t>
            </a:r>
            <a:r>
              <a:rPr lang="zh-CN" altLang="en-US" sz="1500" dirty="0">
                <a:solidFill>
                  <a:srgbClr val="514843"/>
                </a:solidFill>
              </a:rPr>
              <a:t>，</a:t>
            </a:r>
            <a:r>
              <a:rPr lang="en-US" altLang="zh-CN" sz="1500" dirty="0">
                <a:solidFill>
                  <a:srgbClr val="514843"/>
                </a:solidFill>
              </a:rPr>
              <a:t>int</a:t>
            </a:r>
            <a:r>
              <a:rPr lang="zh-CN" altLang="en-US" sz="1500" dirty="0">
                <a:solidFill>
                  <a:srgbClr val="514843"/>
                </a:solidFill>
              </a:rPr>
              <a:t>，</a:t>
            </a:r>
            <a:r>
              <a:rPr lang="en-US" altLang="zh-CN" sz="1500" dirty="0">
                <a:solidFill>
                  <a:srgbClr val="514843"/>
                </a:solidFill>
              </a:rPr>
              <a:t>float</a:t>
            </a:r>
            <a:r>
              <a:rPr lang="zh-CN" altLang="en-US" sz="1500" dirty="0">
                <a:solidFill>
                  <a:srgbClr val="514843"/>
                </a:solidFill>
              </a:rPr>
              <a:t>，</a:t>
            </a:r>
            <a:r>
              <a:rPr lang="en-US" altLang="zh-CN" sz="1500" dirty="0">
                <a:solidFill>
                  <a:srgbClr val="514843"/>
                </a:solidFill>
              </a:rPr>
              <a:t>bool</a:t>
            </a:r>
            <a:r>
              <a:rPr lang="zh-CN" altLang="en-US" sz="1500" dirty="0">
                <a:solidFill>
                  <a:srgbClr val="514843"/>
                </a:solidFill>
              </a:rPr>
              <a:t>，</a:t>
            </a:r>
            <a:r>
              <a:rPr lang="en-US" altLang="zh-CN" sz="1500" dirty="0">
                <a:solidFill>
                  <a:srgbClr val="514843"/>
                </a:solidFill>
              </a:rPr>
              <a:t>None</a:t>
            </a:r>
            <a:r>
              <a:rPr lang="zh-CN" altLang="en-US" sz="1500" dirty="0">
                <a:solidFill>
                  <a:srgbClr val="514843"/>
                </a:solidFill>
              </a:rPr>
              <a:t>）的</a:t>
            </a:r>
            <a:r>
              <a:rPr lang="en-US" altLang="zh-CN" sz="1500" dirty="0" err="1">
                <a:solidFill>
                  <a:srgbClr val="514843"/>
                </a:solidFill>
              </a:rPr>
              <a:t>dict</a:t>
            </a:r>
            <a:r>
              <a:rPr lang="zh-CN" altLang="en-US" sz="1500" dirty="0">
                <a:solidFill>
                  <a:srgbClr val="514843"/>
                </a:solidFill>
              </a:rPr>
              <a:t>键，不会引发</a:t>
            </a:r>
            <a:r>
              <a:rPr lang="en-US" altLang="zh-CN" sz="1500" dirty="0" err="1">
                <a:solidFill>
                  <a:srgbClr val="514843"/>
                </a:solidFill>
              </a:rPr>
              <a:t>TypeError</a:t>
            </a:r>
            <a:r>
              <a:rPr lang="zh-CN" altLang="en-US" sz="1500" dirty="0">
                <a:solidFill>
                  <a:srgbClr val="514843"/>
                </a:solidFill>
              </a:rPr>
              <a:t>。</a:t>
            </a:r>
            <a:endParaRPr lang="en-US" altLang="zh-CN" sz="1500" dirty="0">
              <a:solidFill>
                <a:srgbClr val="514843"/>
              </a:solidFill>
            </a:endParaRPr>
          </a:p>
          <a:p>
            <a:pPr algn="just">
              <a:lnSpc>
                <a:spcPct val="150000"/>
              </a:lnSpc>
              <a:spcBef>
                <a:spcPts val="0"/>
              </a:spcBef>
            </a:pPr>
            <a:r>
              <a:rPr lang="en-US" altLang="zh-CN" sz="1500" dirty="0" err="1">
                <a:solidFill>
                  <a:srgbClr val="514843"/>
                </a:solidFill>
              </a:rPr>
              <a:t>ensure_ascii</a:t>
            </a:r>
            <a:r>
              <a:rPr lang="en-US" altLang="zh-CN" sz="1500" dirty="0">
                <a:solidFill>
                  <a:srgbClr val="514843"/>
                </a:solidFill>
              </a:rPr>
              <a:t>: </a:t>
            </a:r>
            <a:r>
              <a:rPr lang="zh-CN" altLang="en-US" sz="1500" dirty="0">
                <a:solidFill>
                  <a:srgbClr val="514843"/>
                </a:solidFill>
              </a:rPr>
              <a:t>默认值为</a:t>
            </a:r>
            <a:r>
              <a:rPr lang="en-US" altLang="zh-CN" sz="1500" dirty="0">
                <a:solidFill>
                  <a:srgbClr val="514843"/>
                </a:solidFill>
              </a:rPr>
              <a:t>True,</a:t>
            </a:r>
            <a:r>
              <a:rPr lang="zh-CN" altLang="en-US" sz="1500" dirty="0">
                <a:solidFill>
                  <a:srgbClr val="514843"/>
                </a:solidFill>
              </a:rPr>
              <a:t>能将所有传入的非</a:t>
            </a:r>
            <a:r>
              <a:rPr lang="en-US" altLang="zh-CN" sz="1500" dirty="0">
                <a:solidFill>
                  <a:srgbClr val="514843"/>
                </a:solidFill>
              </a:rPr>
              <a:t>ASCII</a:t>
            </a:r>
            <a:r>
              <a:rPr lang="zh-CN" altLang="en-US" sz="1500" dirty="0">
                <a:solidFill>
                  <a:srgbClr val="514843"/>
                </a:solidFill>
              </a:rPr>
              <a:t>字符转义输出。如果</a:t>
            </a:r>
            <a:r>
              <a:rPr lang="en-US" altLang="zh-CN" sz="1500" dirty="0" err="1">
                <a:solidFill>
                  <a:srgbClr val="514843"/>
                </a:solidFill>
              </a:rPr>
              <a:t>ensure_ascii</a:t>
            </a:r>
            <a:r>
              <a:rPr lang="zh-CN" altLang="en-US" sz="1500" dirty="0">
                <a:solidFill>
                  <a:srgbClr val="514843"/>
                </a:solidFill>
              </a:rPr>
              <a:t>为</a:t>
            </a:r>
            <a:r>
              <a:rPr lang="en-US" altLang="zh-CN" sz="1500" dirty="0">
                <a:solidFill>
                  <a:srgbClr val="514843"/>
                </a:solidFill>
              </a:rPr>
              <a:t>False</a:t>
            </a:r>
            <a:r>
              <a:rPr lang="zh-CN" altLang="en-US" sz="1500" dirty="0">
                <a:solidFill>
                  <a:srgbClr val="514843"/>
                </a:solidFill>
              </a:rPr>
              <a:t>，则这些字符将按原样输出。</a:t>
            </a:r>
            <a:endParaRPr lang="en-US" altLang="zh-CN" sz="1500" dirty="0">
              <a:solidFill>
                <a:srgbClr val="514843"/>
              </a:solidFill>
            </a:endParaRPr>
          </a:p>
          <a:p>
            <a:pPr algn="just">
              <a:lnSpc>
                <a:spcPct val="150000"/>
              </a:lnSpc>
              <a:spcBef>
                <a:spcPts val="0"/>
              </a:spcBef>
            </a:pPr>
            <a:r>
              <a:rPr lang="en-US" altLang="zh-CN" sz="1500" dirty="0" err="1">
                <a:solidFill>
                  <a:srgbClr val="514843"/>
                </a:solidFill>
              </a:rPr>
              <a:t>check_circular</a:t>
            </a:r>
            <a:r>
              <a:rPr lang="en-US" altLang="zh-CN" sz="1500" dirty="0">
                <a:solidFill>
                  <a:srgbClr val="514843"/>
                </a:solidFill>
              </a:rPr>
              <a:t>:</a:t>
            </a:r>
            <a:r>
              <a:rPr lang="zh-CN" altLang="en-US" sz="1500" dirty="0">
                <a:solidFill>
                  <a:srgbClr val="514843"/>
                </a:solidFill>
              </a:rPr>
              <a:t>默认值为</a:t>
            </a:r>
            <a:r>
              <a:rPr lang="en-US" altLang="zh-CN" sz="1500" dirty="0">
                <a:solidFill>
                  <a:srgbClr val="514843"/>
                </a:solidFill>
              </a:rPr>
              <a:t>True,</a:t>
            </a:r>
            <a:r>
              <a:rPr lang="zh-CN" altLang="en-US" sz="1500" dirty="0">
                <a:solidFill>
                  <a:srgbClr val="514843"/>
                </a:solidFill>
              </a:rPr>
              <a:t>如果</a:t>
            </a:r>
            <a:r>
              <a:rPr lang="en-US" altLang="zh-CN" sz="1500" dirty="0" err="1">
                <a:solidFill>
                  <a:srgbClr val="514843"/>
                </a:solidFill>
              </a:rPr>
              <a:t>check_circular</a:t>
            </a:r>
            <a:r>
              <a:rPr lang="zh-CN" altLang="en-US" sz="1500" dirty="0">
                <a:solidFill>
                  <a:srgbClr val="514843"/>
                </a:solidFill>
              </a:rPr>
              <a:t>为</a:t>
            </a:r>
            <a:r>
              <a:rPr lang="en-US" altLang="zh-CN" sz="1500" dirty="0">
                <a:solidFill>
                  <a:srgbClr val="514843"/>
                </a:solidFill>
              </a:rPr>
              <a:t>False</a:t>
            </a:r>
            <a:r>
              <a:rPr lang="zh-CN" altLang="en-US" sz="1500" dirty="0">
                <a:solidFill>
                  <a:srgbClr val="514843"/>
                </a:solidFill>
              </a:rPr>
              <a:t>，则将跳过对容器类型的循环引用检查，循环引用将导致</a:t>
            </a:r>
            <a:r>
              <a:rPr lang="en-US" altLang="zh-CN" sz="1500" dirty="0" err="1">
                <a:solidFill>
                  <a:srgbClr val="514843"/>
                </a:solidFill>
              </a:rPr>
              <a:t>OverflowError</a:t>
            </a:r>
            <a:r>
              <a:rPr lang="zh-CN" altLang="en-US" sz="1500" dirty="0">
                <a:solidFill>
                  <a:srgbClr val="514843"/>
                </a:solidFill>
              </a:rPr>
              <a:t>。</a:t>
            </a:r>
            <a:endParaRPr lang="en-US" altLang="zh-CN" sz="1500" dirty="0">
              <a:solidFill>
                <a:srgbClr val="514843"/>
              </a:solidFill>
            </a:endParaRPr>
          </a:p>
          <a:p>
            <a:pPr algn="just">
              <a:lnSpc>
                <a:spcPct val="150000"/>
              </a:lnSpc>
              <a:spcBef>
                <a:spcPts val="0"/>
              </a:spcBef>
            </a:pPr>
            <a:r>
              <a:rPr lang="en-US" altLang="zh-CN" sz="1500" dirty="0" err="1">
                <a:solidFill>
                  <a:srgbClr val="514843"/>
                </a:solidFill>
              </a:rPr>
              <a:t>allow_nan</a:t>
            </a:r>
            <a:r>
              <a:rPr lang="en-US" altLang="zh-CN" sz="1500" dirty="0">
                <a:solidFill>
                  <a:srgbClr val="514843"/>
                </a:solidFill>
              </a:rPr>
              <a:t>: </a:t>
            </a:r>
            <a:r>
              <a:rPr lang="zh-CN" altLang="en-US" sz="1500" dirty="0">
                <a:solidFill>
                  <a:srgbClr val="514843"/>
                </a:solidFill>
              </a:rPr>
              <a:t>默认值为</a:t>
            </a:r>
            <a:r>
              <a:rPr lang="en-US" altLang="zh-CN" sz="1500" dirty="0">
                <a:solidFill>
                  <a:srgbClr val="514843"/>
                </a:solidFill>
              </a:rPr>
              <a:t>True,</a:t>
            </a:r>
            <a:r>
              <a:rPr lang="zh-CN" altLang="en-US" sz="1500" dirty="0">
                <a:solidFill>
                  <a:srgbClr val="514843"/>
                </a:solidFill>
              </a:rPr>
              <a:t>如果</a:t>
            </a:r>
            <a:r>
              <a:rPr lang="en-US" altLang="zh-CN" sz="1500" dirty="0" err="1">
                <a:solidFill>
                  <a:srgbClr val="514843"/>
                </a:solidFill>
              </a:rPr>
              <a:t>allow_nan</a:t>
            </a:r>
            <a:r>
              <a:rPr lang="zh-CN" altLang="en-US" sz="1500" dirty="0">
                <a:solidFill>
                  <a:srgbClr val="514843"/>
                </a:solidFill>
              </a:rPr>
              <a:t>为</a:t>
            </a:r>
            <a:r>
              <a:rPr lang="en-US" altLang="zh-CN" sz="1500" dirty="0">
                <a:solidFill>
                  <a:srgbClr val="514843"/>
                </a:solidFill>
              </a:rPr>
              <a:t>False</a:t>
            </a:r>
            <a:r>
              <a:rPr lang="zh-CN" altLang="en-US" sz="1500" dirty="0">
                <a:solidFill>
                  <a:srgbClr val="514843"/>
                </a:solidFill>
              </a:rPr>
              <a:t>，则严格遵守</a:t>
            </a:r>
            <a:r>
              <a:rPr lang="en-US" altLang="zh-CN" sz="1500" dirty="0">
                <a:solidFill>
                  <a:srgbClr val="514843"/>
                </a:solidFill>
              </a:rPr>
              <a:t>JSON</a:t>
            </a:r>
            <a:r>
              <a:rPr lang="zh-CN" altLang="en-US" sz="1500" dirty="0">
                <a:solidFill>
                  <a:srgbClr val="514843"/>
                </a:solidFill>
              </a:rPr>
              <a:t>规范</a:t>
            </a:r>
            <a:r>
              <a:rPr lang="en-US" altLang="zh-CN" sz="1500" dirty="0">
                <a:solidFill>
                  <a:srgbClr val="514843"/>
                </a:solidFill>
              </a:rPr>
              <a:t>,</a:t>
            </a:r>
            <a:r>
              <a:rPr lang="zh-CN" altLang="en-US" sz="1500" dirty="0">
                <a:solidFill>
                  <a:srgbClr val="514843"/>
                </a:solidFill>
              </a:rPr>
              <a:t>序列化超出范围的浮点值（</a:t>
            </a:r>
            <a:r>
              <a:rPr lang="en-US" altLang="zh-CN" sz="1500" dirty="0">
                <a:solidFill>
                  <a:srgbClr val="514843"/>
                </a:solidFill>
              </a:rPr>
              <a:t>nan</a:t>
            </a:r>
            <a:r>
              <a:rPr lang="zh-CN" altLang="en-US" sz="1500" dirty="0">
                <a:solidFill>
                  <a:srgbClr val="514843"/>
                </a:solidFill>
              </a:rPr>
              <a:t>，</a:t>
            </a:r>
            <a:r>
              <a:rPr lang="en-US" altLang="zh-CN" sz="1500" dirty="0">
                <a:solidFill>
                  <a:srgbClr val="514843"/>
                </a:solidFill>
              </a:rPr>
              <a:t>inf</a:t>
            </a:r>
            <a:r>
              <a:rPr lang="zh-CN" altLang="en-US" sz="1500" dirty="0">
                <a:solidFill>
                  <a:srgbClr val="514843"/>
                </a:solidFill>
              </a:rPr>
              <a:t>，</a:t>
            </a:r>
            <a:r>
              <a:rPr lang="en-US" altLang="zh-CN" sz="1500" dirty="0">
                <a:solidFill>
                  <a:srgbClr val="514843"/>
                </a:solidFill>
              </a:rPr>
              <a:t>-inf</a:t>
            </a:r>
            <a:r>
              <a:rPr lang="zh-CN" altLang="en-US" sz="1500" dirty="0">
                <a:solidFill>
                  <a:srgbClr val="514843"/>
                </a:solidFill>
              </a:rPr>
              <a:t>）会引发</a:t>
            </a:r>
            <a:r>
              <a:rPr lang="en-US" altLang="zh-CN" sz="1500" dirty="0" err="1">
                <a:solidFill>
                  <a:srgbClr val="514843"/>
                </a:solidFill>
              </a:rPr>
              <a:t>ValueError</a:t>
            </a:r>
            <a:r>
              <a:rPr lang="zh-CN" altLang="en-US" sz="1500" dirty="0">
                <a:solidFill>
                  <a:srgbClr val="514843"/>
                </a:solidFill>
              </a:rPr>
              <a:t>。 如果</a:t>
            </a:r>
            <a:r>
              <a:rPr lang="en-US" altLang="zh-CN" sz="1500" dirty="0" err="1">
                <a:solidFill>
                  <a:srgbClr val="514843"/>
                </a:solidFill>
              </a:rPr>
              <a:t>allow_nan</a:t>
            </a:r>
            <a:r>
              <a:rPr lang="zh-CN" altLang="en-US" sz="1500" dirty="0">
                <a:solidFill>
                  <a:srgbClr val="514843"/>
                </a:solidFill>
              </a:rPr>
              <a:t>为</a:t>
            </a:r>
            <a:r>
              <a:rPr lang="en-US" altLang="zh-CN" sz="1500" dirty="0">
                <a:solidFill>
                  <a:srgbClr val="514843"/>
                </a:solidFill>
              </a:rPr>
              <a:t>True,</a:t>
            </a:r>
            <a:r>
              <a:rPr lang="zh-CN" altLang="en-US" sz="1500" dirty="0">
                <a:solidFill>
                  <a:srgbClr val="514843"/>
                </a:solidFill>
              </a:rPr>
              <a:t>则将使用它们的</a:t>
            </a:r>
            <a:r>
              <a:rPr lang="en-US" altLang="zh-CN" sz="1500" dirty="0">
                <a:solidFill>
                  <a:srgbClr val="514843"/>
                </a:solidFill>
              </a:rPr>
              <a:t>JavaScript</a:t>
            </a:r>
            <a:r>
              <a:rPr lang="zh-CN" altLang="en-US" sz="1500" dirty="0">
                <a:solidFill>
                  <a:srgbClr val="514843"/>
                </a:solidFill>
              </a:rPr>
              <a:t>等效项（</a:t>
            </a:r>
            <a:r>
              <a:rPr lang="en-US" altLang="zh-CN" sz="1500" dirty="0" err="1">
                <a:solidFill>
                  <a:srgbClr val="514843"/>
                </a:solidFill>
              </a:rPr>
              <a:t>NaN</a:t>
            </a:r>
            <a:r>
              <a:rPr lang="zh-CN" altLang="en-US" sz="1500" dirty="0">
                <a:solidFill>
                  <a:srgbClr val="514843"/>
                </a:solidFill>
              </a:rPr>
              <a:t>，</a:t>
            </a:r>
            <a:r>
              <a:rPr lang="en-US" altLang="zh-CN" sz="1500" dirty="0">
                <a:solidFill>
                  <a:srgbClr val="514843"/>
                </a:solidFill>
              </a:rPr>
              <a:t>Infinity</a:t>
            </a:r>
            <a:r>
              <a:rPr lang="zh-CN" altLang="en-US" sz="1500" dirty="0">
                <a:solidFill>
                  <a:srgbClr val="514843"/>
                </a:solidFill>
              </a:rPr>
              <a:t>，</a:t>
            </a:r>
            <a:r>
              <a:rPr lang="en-US" altLang="zh-CN" sz="1500" dirty="0">
                <a:solidFill>
                  <a:srgbClr val="514843"/>
                </a:solidFill>
              </a:rPr>
              <a:t>-Infinity</a:t>
            </a:r>
            <a:r>
              <a:rPr lang="zh-CN" altLang="en-US" sz="1500" dirty="0">
                <a:solidFill>
                  <a:srgbClr val="514843"/>
                </a:solidFill>
              </a:rPr>
              <a:t>）。</a:t>
            </a:r>
            <a:r>
              <a:rPr lang="en-US" altLang="zh-CN" sz="1500" dirty="0">
                <a:solidFill>
                  <a:srgbClr val="514843"/>
                </a:solidFill>
              </a:rPr>
              <a:t>indent: </a:t>
            </a:r>
            <a:r>
              <a:rPr lang="zh-CN" altLang="en-US" sz="1500" dirty="0">
                <a:solidFill>
                  <a:srgbClr val="514843"/>
                </a:solidFill>
              </a:rPr>
              <a:t>设置缩进格式，默认值为</a:t>
            </a:r>
            <a:r>
              <a:rPr lang="en-US" altLang="zh-CN" sz="1500" dirty="0">
                <a:solidFill>
                  <a:srgbClr val="514843"/>
                </a:solidFill>
              </a:rPr>
              <a:t>None,</a:t>
            </a:r>
            <a:r>
              <a:rPr lang="zh-CN" altLang="en-US" sz="1500" dirty="0">
                <a:solidFill>
                  <a:srgbClr val="514843"/>
                </a:solidFill>
              </a:rPr>
              <a:t>选择的是最紧凑的表示。</a:t>
            </a:r>
            <a:endParaRPr lang="en-US" altLang="zh-CN" sz="1500" dirty="0">
              <a:solidFill>
                <a:srgbClr val="514843"/>
              </a:solidFill>
            </a:endParaRPr>
          </a:p>
          <a:p>
            <a:pPr algn="just">
              <a:lnSpc>
                <a:spcPct val="150000"/>
              </a:lnSpc>
              <a:spcBef>
                <a:spcPts val="0"/>
              </a:spcBef>
            </a:pPr>
            <a:r>
              <a:rPr lang="en-US" altLang="zh-CN" sz="1500" dirty="0">
                <a:solidFill>
                  <a:srgbClr val="514843"/>
                </a:solidFill>
              </a:rPr>
              <a:t>Indent</a:t>
            </a:r>
            <a:r>
              <a:rPr lang="zh-CN" altLang="en-US" sz="1500" dirty="0">
                <a:solidFill>
                  <a:srgbClr val="514843"/>
                </a:solidFill>
              </a:rPr>
              <a:t>：如果</a:t>
            </a:r>
            <a:r>
              <a:rPr lang="en-US" altLang="zh-CN" sz="1500" dirty="0">
                <a:solidFill>
                  <a:srgbClr val="514843"/>
                </a:solidFill>
              </a:rPr>
              <a:t>indent</a:t>
            </a:r>
            <a:r>
              <a:rPr lang="zh-CN" altLang="en-US" sz="1500" dirty="0">
                <a:solidFill>
                  <a:srgbClr val="514843"/>
                </a:solidFill>
              </a:rPr>
              <a:t>是一个非负整数或者字符串，那么</a:t>
            </a:r>
            <a:r>
              <a:rPr lang="en-US" altLang="zh-CN" sz="1500" dirty="0">
                <a:solidFill>
                  <a:srgbClr val="514843"/>
                </a:solidFill>
              </a:rPr>
              <a:t>JSON</a:t>
            </a:r>
            <a:r>
              <a:rPr lang="zh-CN" altLang="en-US" sz="1500" dirty="0">
                <a:solidFill>
                  <a:srgbClr val="514843"/>
                </a:solidFill>
              </a:rPr>
              <a:t>数组元素和对象成员会被美化输出为该值指定的缩进等级。如果缩进等级为零、负数或者 </a:t>
            </a:r>
            <a:r>
              <a:rPr lang="en-US" altLang="zh-CN" sz="1500" dirty="0">
                <a:solidFill>
                  <a:srgbClr val="514843"/>
                </a:solidFill>
              </a:rPr>
              <a:t>""</a:t>
            </a:r>
            <a:r>
              <a:rPr lang="zh-CN" altLang="en-US" sz="1500" dirty="0">
                <a:solidFill>
                  <a:srgbClr val="514843"/>
                </a:solidFill>
              </a:rPr>
              <a:t>，则只会添加换行符。</a:t>
            </a:r>
            <a:r>
              <a:rPr lang="en-US" altLang="zh-CN" sz="1500" dirty="0">
                <a:solidFill>
                  <a:srgbClr val="514843"/>
                </a:solidFill>
              </a:rPr>
              <a:t>None</a:t>
            </a:r>
            <a:r>
              <a:rPr lang="zh-CN" altLang="en-US" sz="1500" dirty="0">
                <a:solidFill>
                  <a:srgbClr val="514843"/>
                </a:solidFill>
              </a:rPr>
              <a:t>（默认值）选择最紧凑的表达。使用一个正整数会让每一层缩进同样数量的空格。如果</a:t>
            </a:r>
            <a:r>
              <a:rPr lang="en-US" altLang="zh-CN" sz="1500" dirty="0">
                <a:solidFill>
                  <a:srgbClr val="514843"/>
                </a:solidFill>
              </a:rPr>
              <a:t>indent</a:t>
            </a:r>
            <a:r>
              <a:rPr lang="zh-CN" altLang="en-US" sz="1500" dirty="0">
                <a:solidFill>
                  <a:srgbClr val="514843"/>
                </a:solidFill>
              </a:rPr>
              <a:t>是一个字符串（比如</a:t>
            </a:r>
            <a:r>
              <a:rPr lang="en-US" altLang="zh-CN" sz="1500" dirty="0">
                <a:solidFill>
                  <a:srgbClr val="514843"/>
                </a:solidFill>
              </a:rPr>
              <a:t>"\t"</a:t>
            </a:r>
            <a:r>
              <a:rPr lang="zh-CN" altLang="en-US" sz="1500" dirty="0">
                <a:solidFill>
                  <a:srgbClr val="514843"/>
                </a:solidFill>
              </a:rPr>
              <a:t>），会被用于缩进每一层。</a:t>
            </a:r>
            <a:endParaRPr lang="en-US" altLang="zh-CN" sz="1500" dirty="0">
              <a:solidFill>
                <a:srgbClr val="514843"/>
              </a:solidFill>
            </a:endParaRPr>
          </a:p>
          <a:p>
            <a:pPr algn="just">
              <a:lnSpc>
                <a:spcPct val="150000"/>
              </a:lnSpc>
              <a:spcBef>
                <a:spcPts val="0"/>
              </a:spcBef>
            </a:pPr>
            <a:r>
              <a:rPr lang="en-US" altLang="zh-CN" sz="1500" dirty="0">
                <a:solidFill>
                  <a:srgbClr val="514843"/>
                </a:solidFill>
              </a:rPr>
              <a:t>separators</a:t>
            </a:r>
            <a:r>
              <a:rPr lang="zh-CN" altLang="en-US" sz="1500" dirty="0">
                <a:solidFill>
                  <a:srgbClr val="514843"/>
                </a:solidFill>
              </a:rPr>
              <a:t>：参数应当是一个 </a:t>
            </a:r>
            <a:r>
              <a:rPr lang="en-US" altLang="zh-CN" sz="1500" dirty="0">
                <a:solidFill>
                  <a:srgbClr val="514843"/>
                </a:solidFill>
              </a:rPr>
              <a:t>(</a:t>
            </a:r>
            <a:r>
              <a:rPr lang="en-US" altLang="zh-CN" sz="1500" dirty="0" err="1">
                <a:solidFill>
                  <a:srgbClr val="514843"/>
                </a:solidFill>
              </a:rPr>
              <a:t>item_separator</a:t>
            </a:r>
            <a:r>
              <a:rPr lang="en-US" altLang="zh-CN" sz="1500" dirty="0">
                <a:solidFill>
                  <a:srgbClr val="514843"/>
                </a:solidFill>
              </a:rPr>
              <a:t>, </a:t>
            </a:r>
            <a:r>
              <a:rPr lang="en-US" altLang="zh-CN" sz="1500" dirty="0" err="1">
                <a:solidFill>
                  <a:srgbClr val="514843"/>
                </a:solidFill>
              </a:rPr>
              <a:t>key_separator</a:t>
            </a:r>
            <a:r>
              <a:rPr lang="en-US" altLang="zh-CN" sz="1500" dirty="0">
                <a:solidFill>
                  <a:srgbClr val="514843"/>
                </a:solidFill>
              </a:rPr>
              <a:t>) </a:t>
            </a:r>
            <a:r>
              <a:rPr lang="zh-CN" altLang="en-US" sz="1500" dirty="0">
                <a:solidFill>
                  <a:srgbClr val="514843"/>
                </a:solidFill>
              </a:rPr>
              <a:t>元组，用于指定键值之间的分隔符。当 </a:t>
            </a:r>
            <a:r>
              <a:rPr lang="en-US" altLang="zh-CN" sz="1500" dirty="0">
                <a:solidFill>
                  <a:srgbClr val="514843"/>
                </a:solidFill>
              </a:rPr>
              <a:t>indent </a:t>
            </a:r>
            <a:r>
              <a:rPr lang="zh-CN" altLang="en-US" sz="1500" dirty="0">
                <a:solidFill>
                  <a:srgbClr val="514843"/>
                </a:solidFill>
              </a:rPr>
              <a:t>为 </a:t>
            </a:r>
            <a:r>
              <a:rPr lang="en-US" altLang="zh-CN" sz="1500" dirty="0">
                <a:solidFill>
                  <a:srgbClr val="514843"/>
                </a:solidFill>
              </a:rPr>
              <a:t>None </a:t>
            </a:r>
            <a:r>
              <a:rPr lang="zh-CN" altLang="en-US" sz="1500" dirty="0">
                <a:solidFill>
                  <a:srgbClr val="514843"/>
                </a:solidFill>
              </a:rPr>
              <a:t>时，默认值取 </a:t>
            </a:r>
            <a:r>
              <a:rPr lang="en-US" altLang="zh-CN" sz="1500" dirty="0">
                <a:solidFill>
                  <a:srgbClr val="514843"/>
                </a:solidFill>
              </a:rPr>
              <a:t>(', ', ': ‘)</a:t>
            </a:r>
            <a:r>
              <a:rPr lang="zh-CN" altLang="en-US" sz="1500" dirty="0">
                <a:solidFill>
                  <a:srgbClr val="514843"/>
                </a:solidFill>
              </a:rPr>
              <a:t>。</a:t>
            </a:r>
          </a:p>
          <a:p>
            <a:pPr algn="just">
              <a:lnSpc>
                <a:spcPct val="150000"/>
              </a:lnSpc>
              <a:spcBef>
                <a:spcPts val="0"/>
              </a:spcBef>
            </a:pPr>
            <a:r>
              <a:rPr lang="en-US" altLang="zh-CN" sz="1500" dirty="0">
                <a:solidFill>
                  <a:srgbClr val="514843"/>
                </a:solidFill>
              </a:rPr>
              <a:t>default: </a:t>
            </a:r>
            <a:r>
              <a:rPr lang="zh-CN" altLang="en-US" sz="1500" dirty="0">
                <a:solidFill>
                  <a:srgbClr val="514843"/>
                </a:solidFill>
              </a:rPr>
              <a:t>默认值为</a:t>
            </a:r>
            <a:r>
              <a:rPr lang="en-US" altLang="zh-CN" sz="1500" dirty="0">
                <a:solidFill>
                  <a:srgbClr val="514843"/>
                </a:solidFill>
              </a:rPr>
              <a:t>None,</a:t>
            </a:r>
            <a:r>
              <a:rPr lang="zh-CN" altLang="en-US" sz="1500" dirty="0">
                <a:solidFill>
                  <a:srgbClr val="514843"/>
                </a:solidFill>
              </a:rPr>
              <a:t>如果指定，则</a:t>
            </a:r>
            <a:r>
              <a:rPr lang="en-US" altLang="zh-CN" sz="1500" dirty="0">
                <a:solidFill>
                  <a:srgbClr val="514843"/>
                </a:solidFill>
              </a:rPr>
              <a:t>default</a:t>
            </a:r>
            <a:r>
              <a:rPr lang="zh-CN" altLang="en-US" sz="1500" dirty="0">
                <a:solidFill>
                  <a:srgbClr val="514843"/>
                </a:solidFill>
              </a:rPr>
              <a:t>应该是为无法以其他方式序列化的对象调用的函数。它应返回对象的</a:t>
            </a:r>
            <a:r>
              <a:rPr lang="en-US" altLang="zh-CN" sz="1500" dirty="0">
                <a:solidFill>
                  <a:srgbClr val="514843"/>
                </a:solidFill>
              </a:rPr>
              <a:t>JSON</a:t>
            </a:r>
            <a:r>
              <a:rPr lang="zh-CN" altLang="en-US" sz="1500" dirty="0">
                <a:solidFill>
                  <a:srgbClr val="514843"/>
                </a:solidFill>
              </a:rPr>
              <a:t>可编码版本或引发</a:t>
            </a:r>
            <a:r>
              <a:rPr lang="en-US" altLang="zh-CN" sz="1500" dirty="0" err="1">
                <a:solidFill>
                  <a:srgbClr val="514843"/>
                </a:solidFill>
              </a:rPr>
              <a:t>TypeError</a:t>
            </a:r>
            <a:r>
              <a:rPr lang="zh-CN" altLang="en-US" sz="1500" dirty="0">
                <a:solidFill>
                  <a:srgbClr val="514843"/>
                </a:solidFill>
              </a:rPr>
              <a:t>。如果未指定，则引发</a:t>
            </a:r>
            <a:r>
              <a:rPr lang="en-US" altLang="zh-CN" sz="1500" dirty="0" err="1">
                <a:solidFill>
                  <a:srgbClr val="514843"/>
                </a:solidFill>
              </a:rPr>
              <a:t>TypeError</a:t>
            </a:r>
            <a:r>
              <a:rPr lang="zh-CN" altLang="en-US" sz="1500" dirty="0">
                <a:solidFill>
                  <a:srgbClr val="514843"/>
                </a:solidFill>
              </a:rPr>
              <a:t>。</a:t>
            </a:r>
            <a:endParaRPr lang="en-US" altLang="zh-CN" sz="1500" dirty="0">
              <a:solidFill>
                <a:srgbClr val="514843"/>
              </a:solidFill>
            </a:endParaRPr>
          </a:p>
          <a:p>
            <a:pPr algn="just">
              <a:lnSpc>
                <a:spcPct val="150000"/>
              </a:lnSpc>
              <a:spcBef>
                <a:spcPts val="0"/>
              </a:spcBef>
            </a:pPr>
            <a:r>
              <a:rPr lang="en-US" altLang="zh-CN" sz="1500" dirty="0" err="1">
                <a:solidFill>
                  <a:srgbClr val="514843"/>
                </a:solidFill>
              </a:rPr>
              <a:t>sort_keys</a:t>
            </a:r>
            <a:r>
              <a:rPr lang="en-US" altLang="zh-CN" sz="1500" dirty="0">
                <a:solidFill>
                  <a:srgbClr val="514843"/>
                </a:solidFill>
              </a:rPr>
              <a:t>: </a:t>
            </a:r>
            <a:r>
              <a:rPr lang="zh-CN" altLang="en-US" sz="1500" dirty="0">
                <a:solidFill>
                  <a:srgbClr val="514843"/>
                </a:solidFill>
              </a:rPr>
              <a:t>默认值为</a:t>
            </a:r>
            <a:r>
              <a:rPr lang="en-US" altLang="zh-CN" sz="1500" dirty="0">
                <a:solidFill>
                  <a:srgbClr val="514843"/>
                </a:solidFill>
              </a:rPr>
              <a:t>False,</a:t>
            </a:r>
            <a:r>
              <a:rPr lang="zh-CN" altLang="en-US" sz="1500" dirty="0">
                <a:solidFill>
                  <a:srgbClr val="514843"/>
                </a:solidFill>
              </a:rPr>
              <a:t>如果</a:t>
            </a:r>
            <a:r>
              <a:rPr lang="en-US" altLang="zh-CN" sz="1500" dirty="0" err="1">
                <a:solidFill>
                  <a:srgbClr val="514843"/>
                </a:solidFill>
              </a:rPr>
              <a:t>sort_keys</a:t>
            </a:r>
            <a:r>
              <a:rPr lang="zh-CN" altLang="en-US" sz="1500" dirty="0">
                <a:solidFill>
                  <a:srgbClr val="514843"/>
                </a:solidFill>
              </a:rPr>
              <a:t>为</a:t>
            </a:r>
            <a:r>
              <a:rPr lang="en-US" altLang="zh-CN" sz="1500" dirty="0">
                <a:solidFill>
                  <a:srgbClr val="514843"/>
                </a:solidFill>
              </a:rPr>
              <a:t>True</a:t>
            </a:r>
            <a:r>
              <a:rPr lang="zh-CN" altLang="en-US" sz="1500" dirty="0">
                <a:solidFill>
                  <a:srgbClr val="514843"/>
                </a:solidFill>
              </a:rPr>
              <a:t>，则字典的输出将按键值排序。</a:t>
            </a:r>
            <a:endParaRPr lang="en-US" altLang="zh-CN" sz="1500" dirty="0">
              <a:solidFill>
                <a:srgbClr val="514843"/>
              </a:solidFill>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9.5 json</a:t>
            </a:r>
            <a:r>
              <a:rPr lang="zh-CN" altLang="en-US" dirty="0"/>
              <a:t>文件读写</a:t>
            </a:r>
          </a:p>
        </p:txBody>
      </p:sp>
      <p:sp>
        <p:nvSpPr>
          <p:cNvPr id="2" name="矩形 1">
            <a:extLst>
              <a:ext uri="{FF2B5EF4-FFF2-40B4-BE49-F238E27FC236}">
                <a16:creationId xmlns:a16="http://schemas.microsoft.com/office/drawing/2014/main" id="{74F48D7B-0856-4354-B3A0-E5433EAF57BF}"/>
              </a:ext>
            </a:extLst>
          </p:cNvPr>
          <p:cNvSpPr/>
          <p:nvPr/>
        </p:nvSpPr>
        <p:spPr>
          <a:xfrm>
            <a:off x="1137741" y="6086017"/>
            <a:ext cx="10138954" cy="584775"/>
          </a:xfrm>
          <a:prstGeom prst="rect">
            <a:avLst/>
          </a:prstGeom>
        </p:spPr>
        <p:txBody>
          <a:bodyPr wrap="square">
            <a:spAutoFit/>
          </a:bodyPr>
          <a:lstStyle/>
          <a:p>
            <a:pPr algn="just"/>
            <a:r>
              <a:rPr lang="zh-CN" altLang="en-US" sz="1600" dirty="0"/>
              <a:t>该方法能够将</a:t>
            </a:r>
            <a:r>
              <a:rPr lang="en-US" altLang="zh-CN" sz="1600" dirty="0"/>
              <a:t>obj</a:t>
            </a:r>
            <a:r>
              <a:rPr lang="zh-CN" altLang="en-US" sz="1600" dirty="0"/>
              <a:t>序列化为一个</a:t>
            </a:r>
            <a:r>
              <a:rPr lang="en-US" altLang="zh-CN" sz="1600" dirty="0"/>
              <a:t>JSON</a:t>
            </a:r>
            <a:r>
              <a:rPr lang="zh-CN" altLang="en-US" sz="1600" dirty="0"/>
              <a:t>格式的流并输出到一个支持</a:t>
            </a:r>
            <a:r>
              <a:rPr lang="en-US" altLang="zh-CN" sz="1600" dirty="0"/>
              <a:t>.write()</a:t>
            </a:r>
            <a:r>
              <a:rPr lang="zh-CN" altLang="en-US" sz="1600" dirty="0"/>
              <a:t>方法的文件类对象</a:t>
            </a:r>
            <a:r>
              <a:rPr lang="en-US" altLang="zh-CN" sz="1600" dirty="0" err="1"/>
              <a:t>fp</a:t>
            </a:r>
            <a:r>
              <a:rPr lang="zh-CN" altLang="en-US" sz="1600" dirty="0"/>
              <a:t>。由于</a:t>
            </a:r>
            <a:r>
              <a:rPr lang="en-US" altLang="zh-CN" sz="1600" dirty="0"/>
              <a:t>json </a:t>
            </a:r>
            <a:r>
              <a:rPr lang="zh-CN" altLang="en-US" sz="1600" dirty="0"/>
              <a:t>模块始终产生 </a:t>
            </a:r>
            <a:r>
              <a:rPr lang="en-US" altLang="zh-CN" sz="1600" dirty="0"/>
              <a:t>str </a:t>
            </a:r>
            <a:r>
              <a:rPr lang="zh-CN" altLang="en-US" sz="1600" dirty="0"/>
              <a:t>对象而非 </a:t>
            </a:r>
            <a:r>
              <a:rPr lang="en-US" altLang="zh-CN" sz="1600" dirty="0"/>
              <a:t>bytes </a:t>
            </a:r>
            <a:r>
              <a:rPr lang="zh-CN" altLang="en-US" sz="1600" dirty="0"/>
              <a:t>对象，</a:t>
            </a:r>
            <a:r>
              <a:rPr lang="en-US" altLang="zh-CN" sz="1600" dirty="0" err="1"/>
              <a:t>fp.write</a:t>
            </a:r>
            <a:r>
              <a:rPr lang="en-US" altLang="zh-CN" sz="1600" dirty="0"/>
              <a:t>() </a:t>
            </a:r>
            <a:r>
              <a:rPr lang="zh-CN" altLang="en-US" sz="1600" dirty="0"/>
              <a:t>必须支持字符串输入。</a:t>
            </a:r>
          </a:p>
        </p:txBody>
      </p:sp>
    </p:spTree>
    <p:extLst>
      <p:ext uri="{BB962C8B-B14F-4D97-AF65-F5344CB8AC3E}">
        <p14:creationId xmlns:p14="http://schemas.microsoft.com/office/powerpoint/2010/main" val="159232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 </a:t>
            </a:r>
            <a:r>
              <a:rPr lang="en-US" altLang="zh-CN" sz="2200" dirty="0" err="1"/>
              <a:t>json.dumps</a:t>
            </a:r>
            <a:r>
              <a:rPr lang="en-US" altLang="zh-CN" sz="2200" dirty="0"/>
              <a:t>()</a:t>
            </a:r>
            <a:r>
              <a:rPr lang="zh-CN" altLang="en-US" sz="2200" dirty="0"/>
              <a:t>方法</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7"/>
            <a:ext cx="9982200" cy="1265377"/>
          </a:xfrm>
          <a:prstGeom prst="rect">
            <a:avLst/>
          </a:prstGeom>
        </p:spPr>
        <p:txBody>
          <a:bodyPr>
            <a:normAutofit fontScale="55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3300" dirty="0" err="1">
                <a:solidFill>
                  <a:srgbClr val="FF0000"/>
                </a:solidFill>
              </a:rPr>
              <a:t>json.dumps</a:t>
            </a:r>
            <a:r>
              <a:rPr lang="en-US" altLang="zh-CN" sz="3300" dirty="0">
                <a:solidFill>
                  <a:srgbClr val="FF0000"/>
                </a:solidFill>
              </a:rPr>
              <a:t>(obj, *, </a:t>
            </a:r>
            <a:r>
              <a:rPr lang="en-US" altLang="zh-CN" sz="3300" dirty="0" err="1">
                <a:solidFill>
                  <a:srgbClr val="FF0000"/>
                </a:solidFill>
              </a:rPr>
              <a:t>skipkeys</a:t>
            </a:r>
            <a:r>
              <a:rPr lang="en-US" altLang="zh-CN" sz="3300" dirty="0">
                <a:solidFill>
                  <a:srgbClr val="FF0000"/>
                </a:solidFill>
              </a:rPr>
              <a:t>=False, </a:t>
            </a:r>
            <a:r>
              <a:rPr lang="en-US" altLang="zh-CN" sz="3300" dirty="0" err="1">
                <a:solidFill>
                  <a:srgbClr val="FF0000"/>
                </a:solidFill>
              </a:rPr>
              <a:t>ensure_ascii</a:t>
            </a:r>
            <a:r>
              <a:rPr lang="en-US" altLang="zh-CN" sz="3300" dirty="0">
                <a:solidFill>
                  <a:srgbClr val="FF0000"/>
                </a:solidFill>
              </a:rPr>
              <a:t>=True, </a:t>
            </a:r>
            <a:r>
              <a:rPr lang="en-US" altLang="zh-CN" sz="3300" dirty="0" err="1">
                <a:solidFill>
                  <a:srgbClr val="FF0000"/>
                </a:solidFill>
              </a:rPr>
              <a:t>check_circular</a:t>
            </a:r>
            <a:r>
              <a:rPr lang="en-US" altLang="zh-CN" sz="3300" dirty="0">
                <a:solidFill>
                  <a:srgbClr val="FF0000"/>
                </a:solidFill>
              </a:rPr>
              <a:t>=True, </a:t>
            </a:r>
            <a:r>
              <a:rPr lang="en-US" altLang="zh-CN" sz="3300" dirty="0" err="1">
                <a:solidFill>
                  <a:srgbClr val="FF0000"/>
                </a:solidFill>
              </a:rPr>
              <a:t>allow_nan</a:t>
            </a:r>
            <a:r>
              <a:rPr lang="en-US" altLang="zh-CN" sz="3300" dirty="0">
                <a:solidFill>
                  <a:srgbClr val="FF0000"/>
                </a:solidFill>
              </a:rPr>
              <a:t>=True, </a:t>
            </a:r>
            <a:r>
              <a:rPr lang="en-US" altLang="zh-CN" sz="3300" dirty="0" err="1">
                <a:solidFill>
                  <a:srgbClr val="FF0000"/>
                </a:solidFill>
              </a:rPr>
              <a:t>cls</a:t>
            </a:r>
            <a:r>
              <a:rPr lang="en-US" altLang="zh-CN" sz="3300" dirty="0">
                <a:solidFill>
                  <a:srgbClr val="FF0000"/>
                </a:solidFill>
              </a:rPr>
              <a:t>=None, indent=None, separators=None, default=None, </a:t>
            </a:r>
            <a:r>
              <a:rPr lang="en-US" altLang="zh-CN" sz="3300" dirty="0" err="1">
                <a:solidFill>
                  <a:srgbClr val="FF0000"/>
                </a:solidFill>
              </a:rPr>
              <a:t>sort_keys</a:t>
            </a:r>
            <a:r>
              <a:rPr lang="en-US" altLang="zh-CN" sz="3300" dirty="0">
                <a:solidFill>
                  <a:srgbClr val="FF0000"/>
                </a:solidFill>
              </a:rPr>
              <a:t>=False, **kw)</a:t>
            </a:r>
          </a:p>
          <a:p>
            <a:pPr marL="0" indent="0" algn="just">
              <a:lnSpc>
                <a:spcPct val="150000"/>
              </a:lnSpc>
              <a:spcBef>
                <a:spcPts val="0"/>
              </a:spcBef>
              <a:buNone/>
            </a:pPr>
            <a:r>
              <a:rPr lang="en-US" altLang="zh-CN" sz="3300" dirty="0">
                <a:solidFill>
                  <a:srgbClr val="FF0000"/>
                </a:solidFill>
              </a:rPr>
              <a:t>    </a:t>
            </a:r>
            <a:r>
              <a:rPr lang="zh-CN" altLang="en-US" sz="2900" dirty="0"/>
              <a:t>该方法能够将</a:t>
            </a:r>
            <a:r>
              <a:rPr lang="en-US" altLang="zh-CN" sz="2900" dirty="0"/>
              <a:t>obj</a:t>
            </a:r>
            <a:r>
              <a:rPr lang="zh-CN" altLang="en-US" sz="2900" dirty="0"/>
              <a:t>序列化成</a:t>
            </a:r>
            <a:r>
              <a:rPr lang="en-US" altLang="zh-CN" sz="2900" dirty="0"/>
              <a:t>JSON</a:t>
            </a:r>
            <a:r>
              <a:rPr lang="zh-CN" altLang="en-US" sz="2900" dirty="0"/>
              <a:t>格式的字符串并返回，其参数的含义与</a:t>
            </a:r>
            <a:r>
              <a:rPr lang="en-US" altLang="zh-CN" sz="2900" dirty="0"/>
              <a:t>dump()</a:t>
            </a:r>
            <a:r>
              <a:rPr lang="zh-CN" altLang="en-US" sz="2900" dirty="0"/>
              <a:t>中的相同。使用示例如下：</a:t>
            </a:r>
            <a:endParaRPr lang="zh-CN" altLang="en-US" sz="28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9.5 json</a:t>
            </a:r>
            <a:r>
              <a:rPr lang="zh-CN" altLang="en-US" dirty="0"/>
              <a:t>文件读写</a:t>
            </a:r>
          </a:p>
        </p:txBody>
      </p:sp>
      <p:graphicFrame>
        <p:nvGraphicFramePr>
          <p:cNvPr id="5" name="表格 5">
            <a:extLst>
              <a:ext uri="{FF2B5EF4-FFF2-40B4-BE49-F238E27FC236}">
                <a16:creationId xmlns:a16="http://schemas.microsoft.com/office/drawing/2014/main" id="{94DDE8CD-35D1-41E7-A84A-A27B74431BDB}"/>
              </a:ext>
            </a:extLst>
          </p:cNvPr>
          <p:cNvGraphicFramePr>
            <a:graphicFrameLocks noGrp="1"/>
          </p:cNvGraphicFramePr>
          <p:nvPr>
            <p:extLst>
              <p:ext uri="{D42A27DB-BD31-4B8C-83A1-F6EECF244321}">
                <p14:modId xmlns:p14="http://schemas.microsoft.com/office/powerpoint/2010/main" val="3304963183"/>
              </p:ext>
            </p:extLst>
          </p:nvPr>
        </p:nvGraphicFramePr>
        <p:xfrm>
          <a:off x="1104141" y="3429000"/>
          <a:ext cx="9948599" cy="565485"/>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65485">
                <a:tc>
                  <a:txBody>
                    <a:bodyPr/>
                    <a:lstStyle/>
                    <a:p>
                      <a:r>
                        <a:rPr lang="en-US" altLang="zh-CN" sz="1400" b="1" kern="1200" dirty="0">
                          <a:solidFill>
                            <a:schemeClr val="lt1"/>
                          </a:solidFill>
                          <a:effectLst/>
                          <a:latin typeface="Consolas" panose="020B0609020204030204" pitchFamily="49" charset="0"/>
                          <a:ea typeface="+mn-ea"/>
                          <a:cs typeface="+mn-cs"/>
                        </a:rPr>
                        <a:t>import json</a:t>
                      </a:r>
                    </a:p>
                    <a:p>
                      <a:r>
                        <a:rPr lang="en-US" altLang="zh-CN" sz="1400" b="1" kern="1200" dirty="0" err="1">
                          <a:solidFill>
                            <a:schemeClr val="lt1"/>
                          </a:solidFill>
                          <a:effectLst/>
                          <a:latin typeface="Consolas" panose="020B0609020204030204" pitchFamily="49" charset="0"/>
                          <a:ea typeface="+mn-ea"/>
                          <a:cs typeface="+mn-cs"/>
                        </a:rPr>
                        <a:t>json.dumps</a:t>
                      </a:r>
                      <a:r>
                        <a:rPr lang="en-US" altLang="zh-CN" sz="1400" b="1" kern="1200" dirty="0">
                          <a:solidFill>
                            <a:schemeClr val="lt1"/>
                          </a:solidFill>
                          <a:effectLst/>
                          <a:latin typeface="Consolas" panose="020B0609020204030204" pitchFamily="49" charset="0"/>
                          <a:ea typeface="+mn-ea"/>
                          <a:cs typeface="+mn-cs"/>
                        </a:rPr>
                        <a:t>([1, 2, 3, {'4': 5, '6': 7}], separators=(',', ':'))  #</a:t>
                      </a:r>
                      <a:r>
                        <a:rPr lang="zh-CN" altLang="en-US" sz="1400" b="1" kern="1200" dirty="0">
                          <a:solidFill>
                            <a:schemeClr val="lt1"/>
                          </a:solidFill>
                          <a:effectLst/>
                          <a:latin typeface="Consolas" panose="020B0609020204030204" pitchFamily="49" charset="0"/>
                          <a:ea typeface="+mn-ea"/>
                          <a:cs typeface="+mn-cs"/>
                        </a:rPr>
                        <a:t>序列化一个数组</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134891C8-6C10-4A2B-85AA-A54750CE3FF1}"/>
              </a:ext>
            </a:extLst>
          </p:cNvPr>
          <p:cNvSpPr/>
          <p:nvPr/>
        </p:nvSpPr>
        <p:spPr>
          <a:xfrm>
            <a:off x="1104141" y="4113598"/>
            <a:ext cx="8155103" cy="307777"/>
          </a:xfrm>
          <a:prstGeom prst="rect">
            <a:avLst/>
          </a:prstGeom>
        </p:spPr>
        <p:txBody>
          <a:bodyPr wrap="square">
            <a:spAutoFit/>
          </a:bodyPr>
          <a:lstStyle/>
          <a:p>
            <a:r>
              <a:rPr lang="en-US" altLang="zh-CN" sz="1400" dirty="0">
                <a:latin typeface="Consolas" panose="020B0609020204030204" pitchFamily="49" charset="0"/>
              </a:rPr>
              <a:t>'[1,2,3,{"4":5,"6":7}]'</a:t>
            </a:r>
          </a:p>
        </p:txBody>
      </p:sp>
      <p:graphicFrame>
        <p:nvGraphicFramePr>
          <p:cNvPr id="7" name="表格 5">
            <a:extLst>
              <a:ext uri="{FF2B5EF4-FFF2-40B4-BE49-F238E27FC236}">
                <a16:creationId xmlns:a16="http://schemas.microsoft.com/office/drawing/2014/main" id="{6EE46B9A-5ED7-4414-8725-7B67A8154C6A}"/>
              </a:ext>
            </a:extLst>
          </p:cNvPr>
          <p:cNvGraphicFramePr>
            <a:graphicFrameLocks noGrp="1"/>
          </p:cNvGraphicFramePr>
          <p:nvPr>
            <p:extLst>
              <p:ext uri="{D42A27DB-BD31-4B8C-83A1-F6EECF244321}">
                <p14:modId xmlns:p14="http://schemas.microsoft.com/office/powerpoint/2010/main" val="3383115829"/>
              </p:ext>
            </p:extLst>
          </p:nvPr>
        </p:nvGraphicFramePr>
        <p:xfrm>
          <a:off x="1104141" y="4495661"/>
          <a:ext cx="9948599" cy="565485"/>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65485">
                <a:tc>
                  <a:txBody>
                    <a:bodyPr/>
                    <a:lstStyle/>
                    <a:p>
                      <a:r>
                        <a:rPr lang="en-US" altLang="zh-CN" sz="1400" b="1" kern="1200" dirty="0">
                          <a:solidFill>
                            <a:schemeClr val="lt1"/>
                          </a:solidFill>
                          <a:effectLst/>
                          <a:latin typeface="Consolas" panose="020B0609020204030204" pitchFamily="49" charset="0"/>
                          <a:ea typeface="+mn-ea"/>
                          <a:cs typeface="+mn-cs"/>
                        </a:rPr>
                        <a:t>print(</a:t>
                      </a:r>
                      <a:r>
                        <a:rPr lang="en-US" altLang="zh-CN" sz="1400" b="1" kern="1200" dirty="0" err="1">
                          <a:solidFill>
                            <a:schemeClr val="lt1"/>
                          </a:solidFill>
                          <a:effectLst/>
                          <a:latin typeface="Consolas" panose="020B0609020204030204" pitchFamily="49" charset="0"/>
                          <a:ea typeface="+mn-ea"/>
                          <a:cs typeface="+mn-cs"/>
                        </a:rPr>
                        <a:t>json.dumps</a:t>
                      </a:r>
                      <a:r>
                        <a:rPr lang="en-US" altLang="zh-CN" sz="1400" b="1" kern="1200" dirty="0">
                          <a:solidFill>
                            <a:schemeClr val="lt1"/>
                          </a:solidFill>
                          <a:effectLst/>
                          <a:latin typeface="Consolas" panose="020B0609020204030204" pitchFamily="49" charset="0"/>
                          <a:ea typeface="+mn-ea"/>
                          <a:cs typeface="+mn-cs"/>
                        </a:rPr>
                        <a:t>({'4': 5, '6': 7}, </a:t>
                      </a:r>
                      <a:r>
                        <a:rPr lang="en-US" altLang="zh-CN" sz="1400" b="1" kern="1200" dirty="0" err="1">
                          <a:solidFill>
                            <a:schemeClr val="lt1"/>
                          </a:solidFill>
                          <a:effectLst/>
                          <a:latin typeface="Consolas" panose="020B0609020204030204" pitchFamily="49" charset="0"/>
                          <a:ea typeface="+mn-ea"/>
                          <a:cs typeface="+mn-cs"/>
                        </a:rPr>
                        <a:t>sort_keys</a:t>
                      </a:r>
                      <a:r>
                        <a:rPr lang="en-US" altLang="zh-CN" sz="1400" b="1" kern="1200" dirty="0">
                          <a:solidFill>
                            <a:schemeClr val="lt1"/>
                          </a:solidFill>
                          <a:effectLst/>
                          <a:latin typeface="Consolas" panose="020B0609020204030204" pitchFamily="49" charset="0"/>
                          <a:ea typeface="+mn-ea"/>
                          <a:cs typeface="+mn-cs"/>
                        </a:rPr>
                        <a:t>=True, indent=4))   </a:t>
                      </a:r>
                    </a:p>
                    <a:p>
                      <a:endParaRPr lang="en-US" altLang="zh-CN" sz="1400" b="1" kern="1200" dirty="0">
                        <a:solidFill>
                          <a:schemeClr val="lt1"/>
                        </a:solidFill>
                        <a:effectLst/>
                        <a:latin typeface="Consolas" panose="020B0609020204030204" pitchFamily="49" charset="0"/>
                        <a:ea typeface="+mn-ea"/>
                        <a:cs typeface="+mn-cs"/>
                      </a:endParaRPr>
                    </a:p>
                  </a:txBody>
                  <a:tcPr/>
                </a:tc>
                <a:extLst>
                  <a:ext uri="{0D108BD9-81ED-4DB2-BD59-A6C34878D82A}">
                    <a16:rowId xmlns:a16="http://schemas.microsoft.com/office/drawing/2014/main" val="3026568749"/>
                  </a:ext>
                </a:extLst>
              </a:tr>
            </a:tbl>
          </a:graphicData>
        </a:graphic>
      </p:graphicFrame>
      <p:sp>
        <p:nvSpPr>
          <p:cNvPr id="8" name="矩形 7">
            <a:extLst>
              <a:ext uri="{FF2B5EF4-FFF2-40B4-BE49-F238E27FC236}">
                <a16:creationId xmlns:a16="http://schemas.microsoft.com/office/drawing/2014/main" id="{63D6CD01-B0D8-483A-9382-4F2981F43B94}"/>
              </a:ext>
            </a:extLst>
          </p:cNvPr>
          <p:cNvSpPr/>
          <p:nvPr/>
        </p:nvSpPr>
        <p:spPr>
          <a:xfrm>
            <a:off x="1104141" y="5180259"/>
            <a:ext cx="8155103" cy="954107"/>
          </a:xfrm>
          <a:prstGeom prst="rect">
            <a:avLst/>
          </a:prstGeom>
        </p:spPr>
        <p:txBody>
          <a:bodyPr wrap="square">
            <a:spAutoFit/>
          </a:bodyPr>
          <a:lstStyle/>
          <a:p>
            <a:r>
              <a:rPr lang="en-US" altLang="zh-CN" sz="1400" dirty="0">
                <a:latin typeface="Consolas" panose="020B0609020204030204" pitchFamily="49" charset="0"/>
              </a:rPr>
              <a:t>{</a:t>
            </a:r>
          </a:p>
          <a:p>
            <a:r>
              <a:rPr lang="en-US" altLang="zh-CN" sz="1400" dirty="0">
                <a:latin typeface="Consolas" panose="020B0609020204030204" pitchFamily="49" charset="0"/>
              </a:rPr>
              <a:t>    "4": 5,</a:t>
            </a:r>
          </a:p>
          <a:p>
            <a:r>
              <a:rPr lang="en-US" altLang="zh-CN" sz="1400" dirty="0">
                <a:latin typeface="Consolas" panose="020B0609020204030204" pitchFamily="49" charset="0"/>
              </a:rPr>
              <a:t>    "6": 7</a:t>
            </a:r>
          </a:p>
          <a:p>
            <a:r>
              <a:rPr lang="en-US" altLang="zh-CN" sz="1400" dirty="0">
                <a:latin typeface="Consolas" panose="020B0609020204030204" pitchFamily="49" charset="0"/>
              </a:rPr>
              <a:t>}</a:t>
            </a:r>
          </a:p>
        </p:txBody>
      </p:sp>
      <p:grpSp>
        <p:nvGrpSpPr>
          <p:cNvPr id="11" name="组合 10">
            <a:extLst>
              <a:ext uri="{FF2B5EF4-FFF2-40B4-BE49-F238E27FC236}">
                <a16:creationId xmlns:a16="http://schemas.microsoft.com/office/drawing/2014/main" id="{1B9F83D5-8FE1-4C90-8663-C5C44006DB97}"/>
              </a:ext>
            </a:extLst>
          </p:cNvPr>
          <p:cNvGrpSpPr/>
          <p:nvPr/>
        </p:nvGrpSpPr>
        <p:grpSpPr>
          <a:xfrm>
            <a:off x="6128841" y="4979070"/>
            <a:ext cx="3477685" cy="1415363"/>
            <a:chOff x="12132176" y="2839228"/>
            <a:chExt cx="4144285" cy="2351314"/>
          </a:xfrm>
        </p:grpSpPr>
        <p:sp>
          <p:nvSpPr>
            <p:cNvPr id="12" name="对话气泡: 椭圆形 11">
              <a:extLst>
                <a:ext uri="{FF2B5EF4-FFF2-40B4-BE49-F238E27FC236}">
                  <a16:creationId xmlns:a16="http://schemas.microsoft.com/office/drawing/2014/main" id="{DB5795CE-169D-428B-A33C-B598FBE99678}"/>
                </a:ext>
              </a:extLst>
            </p:cNvPr>
            <p:cNvSpPr/>
            <p:nvPr/>
          </p:nvSpPr>
          <p:spPr>
            <a:xfrm>
              <a:off x="12132176" y="2839228"/>
              <a:ext cx="4144285" cy="2351314"/>
            </a:xfrm>
            <a:prstGeom prst="wedgeEllipseCallout">
              <a:avLst>
                <a:gd name="adj1" fmla="val -32667"/>
                <a:gd name="adj2" fmla="val -62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3" name="文本框 12">
              <a:extLst>
                <a:ext uri="{FF2B5EF4-FFF2-40B4-BE49-F238E27FC236}">
                  <a16:creationId xmlns:a16="http://schemas.microsoft.com/office/drawing/2014/main" id="{9C214BF0-C3C5-4BB0-AEF2-0FB83FF96B34}"/>
                </a:ext>
              </a:extLst>
            </p:cNvPr>
            <p:cNvSpPr txBox="1"/>
            <p:nvPr/>
          </p:nvSpPr>
          <p:spPr>
            <a:xfrm>
              <a:off x="12533853" y="3548412"/>
              <a:ext cx="3601617" cy="971475"/>
            </a:xfrm>
            <a:prstGeom prst="rect">
              <a:avLst/>
            </a:prstGeom>
            <a:noFill/>
          </p:spPr>
          <p:txBody>
            <a:bodyPr wrap="square" rtlCol="0">
              <a:spAutoFit/>
            </a:bodyPr>
            <a:lstStyle/>
            <a:p>
              <a:r>
                <a:rPr lang="zh-CN" altLang="en-US" sz="1600" b="1" dirty="0">
                  <a:solidFill>
                    <a:schemeClr val="accent6">
                      <a:lumMod val="50000"/>
                    </a:schemeClr>
                  </a:solidFill>
                  <a:latin typeface="Consolas" panose="020B0609020204030204" pitchFamily="49" charset="0"/>
                </a:rPr>
                <a:t>序列化一个对象，并根据键值进行排序，且设置缩进等级为</a:t>
              </a:r>
              <a:r>
                <a:rPr lang="en-US" altLang="zh-CN" sz="1600" b="1" dirty="0">
                  <a:solidFill>
                    <a:schemeClr val="accent6">
                      <a:lumMod val="50000"/>
                    </a:schemeClr>
                  </a:solidFill>
                  <a:latin typeface="Consolas" panose="020B0609020204030204" pitchFamily="49" charset="0"/>
                </a:rPr>
                <a:t>4</a:t>
              </a:r>
            </a:p>
          </p:txBody>
        </p:sp>
      </p:grpSp>
    </p:spTree>
    <p:extLst>
      <p:ext uri="{BB962C8B-B14F-4D97-AF65-F5344CB8AC3E}">
        <p14:creationId xmlns:p14="http://schemas.microsoft.com/office/powerpoint/2010/main" val="346902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400" dirty="0"/>
              <a:t>2.</a:t>
            </a:r>
            <a:r>
              <a:rPr lang="zh-CN" altLang="en-US" sz="2400" dirty="0"/>
              <a:t>文件的打开与关闭</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184733"/>
            <a:ext cx="9982200" cy="4526536"/>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dirty="0">
                <a:latin typeface="宋体" panose="02010600030101010101" pitchFamily="2" charset="-122"/>
                <a:ea typeface="宋体" panose="02010600030101010101" pitchFamily="2" charset="-122"/>
              </a:rPr>
              <a:t>  </a:t>
            </a:r>
            <a:r>
              <a:rPr lang="zh-CN" altLang="en-US" dirty="0"/>
              <a:t>通常使用</a:t>
            </a:r>
            <a:r>
              <a:rPr lang="en-US" altLang="zh-CN" dirty="0"/>
              <a:t>Python</a:t>
            </a:r>
            <a:r>
              <a:rPr lang="zh-CN" altLang="en-US" dirty="0"/>
              <a:t>的内建函数</a:t>
            </a:r>
            <a:r>
              <a:rPr lang="en-US" altLang="zh-CN" dirty="0"/>
              <a:t>open()[ ]</a:t>
            </a:r>
            <a:r>
              <a:rPr lang="zh-CN" altLang="en-US" dirty="0"/>
              <a:t>来打开文件，使用</a:t>
            </a:r>
            <a:r>
              <a:rPr lang="en-US" altLang="zh-CN" dirty="0"/>
              <a:t>with</a:t>
            </a:r>
            <a:r>
              <a:rPr lang="zh-CN" altLang="en-US" dirty="0"/>
              <a:t>语句或文件对象的</a:t>
            </a:r>
            <a:r>
              <a:rPr lang="en-US" altLang="zh-CN" dirty="0"/>
              <a:t>close()</a:t>
            </a:r>
            <a:r>
              <a:rPr lang="zh-CN" altLang="en-US" dirty="0"/>
              <a:t>方法来关闭文件。</a:t>
            </a:r>
          </a:p>
          <a:p>
            <a:pPr marL="0" indent="0" algn="just">
              <a:lnSpc>
                <a:spcPct val="150000"/>
              </a:lnSpc>
              <a:spcBef>
                <a:spcPts val="0"/>
              </a:spcBef>
              <a:buNone/>
            </a:pPr>
            <a:r>
              <a:rPr lang="zh-CN" altLang="en-US" dirty="0"/>
              <a:t>    （</a:t>
            </a:r>
            <a:r>
              <a:rPr lang="en-US" altLang="zh-CN" dirty="0"/>
              <a:t>1</a:t>
            </a:r>
            <a:r>
              <a:rPr lang="zh-CN" altLang="en-US" dirty="0"/>
              <a:t>）</a:t>
            </a:r>
            <a:r>
              <a:rPr lang="en-US" altLang="zh-CN" dirty="0"/>
              <a:t>open</a:t>
            </a:r>
            <a:r>
              <a:rPr lang="zh-CN" altLang="en-US" dirty="0"/>
              <a:t>函数的使用语法如下：</a:t>
            </a:r>
          </a:p>
          <a:p>
            <a:pPr marL="0" indent="0" algn="just">
              <a:lnSpc>
                <a:spcPct val="150000"/>
              </a:lnSpc>
              <a:spcBef>
                <a:spcPts val="0"/>
              </a:spcBef>
              <a:buNone/>
            </a:pPr>
            <a:r>
              <a:rPr lang="en-US" altLang="zh-CN" b="1" dirty="0">
                <a:solidFill>
                  <a:srgbClr val="FF0000"/>
                </a:solidFill>
                <a:latin typeface="宋体" panose="02010600030101010101" pitchFamily="2" charset="-122"/>
                <a:ea typeface="宋体" panose="02010600030101010101" pitchFamily="2" charset="-122"/>
              </a:rPr>
              <a:t>    </a:t>
            </a:r>
            <a:r>
              <a:rPr lang="en-US" altLang="zh-CN" dirty="0">
                <a:solidFill>
                  <a:srgbClr val="FF0000"/>
                </a:solidFill>
              </a:rPr>
              <a:t>open(file, mode=’r’, buffering=1, encoding=None, errors=None, newline=None, </a:t>
            </a:r>
            <a:r>
              <a:rPr lang="en-US" altLang="zh-CN" dirty="0" err="1">
                <a:solidFill>
                  <a:srgbClr val="FF0000"/>
                </a:solidFill>
              </a:rPr>
              <a:t>closefd</a:t>
            </a:r>
            <a:r>
              <a:rPr lang="en-US" altLang="zh-CN" dirty="0">
                <a:solidFill>
                  <a:srgbClr val="FF0000"/>
                </a:solidFill>
              </a:rPr>
              <a:t>=True, opener=None)[ ]</a:t>
            </a:r>
          </a:p>
          <a:p>
            <a:pPr marL="0" indent="0" algn="just">
              <a:lnSpc>
                <a:spcPct val="150000"/>
              </a:lnSpc>
              <a:spcBef>
                <a:spcPts val="0"/>
              </a:spcBef>
              <a:buNone/>
            </a:pPr>
            <a:r>
              <a:rPr lang="zh-CN" altLang="en-US" dirty="0">
                <a:latin typeface="宋体" panose="02010600030101010101" pitchFamily="2" charset="-122"/>
                <a:ea typeface="宋体" panose="02010600030101010101" pitchFamily="2" charset="-122"/>
              </a:rPr>
              <a:t>    </a:t>
            </a:r>
            <a:r>
              <a:rPr lang="zh-CN" altLang="en-US" dirty="0"/>
              <a:t>该函数打开指定文件并返回对应的文件对象，如果该文件不能打开，则引发</a:t>
            </a:r>
            <a:r>
              <a:rPr lang="en-US" altLang="zh-CN" dirty="0" err="1"/>
              <a:t>OSError</a:t>
            </a:r>
            <a:r>
              <a:rPr lang="zh-CN" altLang="en-US" dirty="0"/>
              <a:t>。</a:t>
            </a:r>
            <a:r>
              <a:rPr lang="en-US" altLang="zh-CN" dirty="0"/>
              <a:t>open</a:t>
            </a:r>
            <a:r>
              <a:rPr lang="zh-CN" altLang="en-US" dirty="0"/>
              <a:t>函数最常用的两个参数是</a:t>
            </a:r>
            <a:r>
              <a:rPr lang="en-US" altLang="zh-CN" dirty="0"/>
              <a:t>file</a:t>
            </a:r>
            <a:r>
              <a:rPr lang="zh-CN" altLang="en-US" dirty="0"/>
              <a:t>和</a:t>
            </a:r>
            <a:r>
              <a:rPr lang="en-US" altLang="zh-CN" dirty="0"/>
              <a:t>mode</a:t>
            </a:r>
            <a:r>
              <a:rPr lang="zh-CN" altLang="en-US" dirty="0"/>
              <a:t>。</a:t>
            </a:r>
            <a:endParaRPr lang="en-US" altLang="zh-CN" dirty="0"/>
          </a:p>
          <a:p>
            <a:pPr marL="800100" lvl="1" indent="-342900" algn="just">
              <a:lnSpc>
                <a:spcPct val="150000"/>
              </a:lnSpc>
              <a:spcBef>
                <a:spcPts val="0"/>
              </a:spcBef>
              <a:buFont typeface="+mj-ea"/>
              <a:buAutoNum type="circleNumDbPlain"/>
            </a:pPr>
            <a:r>
              <a:rPr lang="en-US" altLang="zh-CN" sz="1900" dirty="0">
                <a:solidFill>
                  <a:srgbClr val="FF0000"/>
                </a:solidFill>
              </a:rPr>
              <a:t>file</a:t>
            </a:r>
            <a:r>
              <a:rPr lang="zh-CN" altLang="en-US" sz="1900" dirty="0">
                <a:solidFill>
                  <a:srgbClr val="FF0000"/>
                </a:solidFill>
              </a:rPr>
              <a:t>参数是一个路径类对象，表示将要打开的文件的路径</a:t>
            </a:r>
            <a:r>
              <a:rPr lang="zh-CN" altLang="en-US" sz="1900" dirty="0"/>
              <a:t>（可以是绝对路径或者当前工作目录的相对路径），也可以是整数类型的文件描述符。</a:t>
            </a:r>
            <a:endParaRPr lang="en-US" altLang="zh-CN" sz="1900" dirty="0"/>
          </a:p>
          <a:p>
            <a:pPr marL="800100" lvl="1" indent="-342900" algn="just">
              <a:lnSpc>
                <a:spcPct val="150000"/>
              </a:lnSpc>
              <a:spcBef>
                <a:spcPts val="0"/>
              </a:spcBef>
              <a:buFont typeface="+mj-ea"/>
              <a:buAutoNum type="circleNumDbPlain"/>
            </a:pPr>
            <a:r>
              <a:rPr lang="en-US" altLang="zh-CN" sz="1900" dirty="0">
                <a:solidFill>
                  <a:srgbClr val="FF0000"/>
                </a:solidFill>
              </a:rPr>
              <a:t>mode</a:t>
            </a:r>
            <a:r>
              <a:rPr lang="zh-CN" altLang="en-US" sz="1900" dirty="0">
                <a:solidFill>
                  <a:srgbClr val="FF0000"/>
                </a:solidFill>
              </a:rPr>
              <a:t>参数是一个可选字符串，用于指定打开文件的模式</a:t>
            </a:r>
            <a:r>
              <a:rPr lang="zh-CN" altLang="en-US" sz="1900" dirty="0"/>
              <a:t>，默认值为’</a:t>
            </a:r>
            <a:r>
              <a:rPr lang="en-US" altLang="zh-CN" sz="1900" dirty="0"/>
              <a:t>r’</a:t>
            </a:r>
            <a:r>
              <a:rPr lang="zh-CN" altLang="en-US" sz="1900" dirty="0"/>
              <a:t>，意味着以只读的文本模式打开文件，相当于’</a:t>
            </a:r>
            <a:r>
              <a:rPr lang="en-US" altLang="zh-CN" sz="1900" dirty="0"/>
              <a:t>rt’</a:t>
            </a:r>
            <a:r>
              <a:rPr lang="zh-CN" altLang="en-US" sz="1900" dirty="0"/>
              <a:t>。</a:t>
            </a:r>
          </a:p>
          <a:p>
            <a:pPr marL="0" indent="0" algn="just">
              <a:lnSpc>
                <a:spcPct val="150000"/>
              </a:lnSpc>
              <a:buNone/>
            </a:pPr>
            <a:endParaRPr lang="zh-CN" altLang="zh-CN" dirty="0">
              <a:latin typeface="宋体" panose="02010600030101010101" pitchFamily="2" charset="-122"/>
              <a:ea typeface="宋体" panose="02010600030101010101" pitchFamily="2" charset="-122"/>
            </a:endParaRP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latin typeface="宋体" panose="02010600030101010101" pitchFamily="2" charset="-122"/>
                <a:ea typeface="宋体" panose="02010600030101010101" pitchFamily="2" charset="-122"/>
              </a:rPr>
              <a:t> </a:t>
            </a:r>
            <a:r>
              <a:rPr lang="en-US" altLang="zh-CN" dirty="0"/>
              <a:t>9.1 </a:t>
            </a:r>
            <a:r>
              <a:rPr lang="zh-CN" altLang="en-US" dirty="0"/>
              <a:t>文件数据读写</a:t>
            </a:r>
          </a:p>
        </p:txBody>
      </p:sp>
    </p:spTree>
    <p:extLst>
      <p:ext uri="{BB962C8B-B14F-4D97-AF65-F5344CB8AC3E}">
        <p14:creationId xmlns:p14="http://schemas.microsoft.com/office/powerpoint/2010/main" val="187048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3. </a:t>
            </a:r>
            <a:r>
              <a:rPr lang="en-US" altLang="zh-CN" sz="2200" dirty="0" err="1"/>
              <a:t>json.load</a:t>
            </a:r>
            <a:r>
              <a:rPr lang="en-US" altLang="zh-CN" sz="2200" dirty="0"/>
              <a:t>()</a:t>
            </a:r>
            <a:r>
              <a:rPr lang="zh-CN" altLang="en-US" sz="2200" dirty="0"/>
              <a:t>方法</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900" y="2065421"/>
            <a:ext cx="9982200" cy="3725779"/>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err="1">
                <a:solidFill>
                  <a:srgbClr val="FF0000"/>
                </a:solidFill>
              </a:rPr>
              <a:t>json.load</a:t>
            </a:r>
            <a:r>
              <a:rPr lang="en-US" altLang="zh-CN" sz="1800" dirty="0">
                <a:solidFill>
                  <a:srgbClr val="FF0000"/>
                </a:solidFill>
              </a:rPr>
              <a:t>(</a:t>
            </a:r>
            <a:r>
              <a:rPr lang="en-US" altLang="zh-CN" sz="1800" dirty="0" err="1">
                <a:solidFill>
                  <a:srgbClr val="FF0000"/>
                </a:solidFill>
              </a:rPr>
              <a:t>fp</a:t>
            </a:r>
            <a:r>
              <a:rPr lang="en-US" altLang="zh-CN" sz="1800" dirty="0">
                <a:solidFill>
                  <a:srgbClr val="FF0000"/>
                </a:solidFill>
              </a:rPr>
              <a:t>, *, </a:t>
            </a:r>
            <a:r>
              <a:rPr lang="en-US" altLang="zh-CN" sz="1800" dirty="0" err="1">
                <a:solidFill>
                  <a:srgbClr val="FF0000"/>
                </a:solidFill>
              </a:rPr>
              <a:t>cls</a:t>
            </a:r>
            <a:r>
              <a:rPr lang="en-US" altLang="zh-CN" sz="1800" dirty="0">
                <a:solidFill>
                  <a:srgbClr val="FF0000"/>
                </a:solidFill>
              </a:rPr>
              <a:t>=None, </a:t>
            </a:r>
            <a:r>
              <a:rPr lang="en-US" altLang="zh-CN" sz="1800" dirty="0" err="1">
                <a:solidFill>
                  <a:srgbClr val="FF0000"/>
                </a:solidFill>
              </a:rPr>
              <a:t>object_hook</a:t>
            </a:r>
            <a:r>
              <a:rPr lang="en-US" altLang="zh-CN" sz="1800" dirty="0">
                <a:solidFill>
                  <a:srgbClr val="FF0000"/>
                </a:solidFill>
              </a:rPr>
              <a:t>=None, </a:t>
            </a:r>
            <a:r>
              <a:rPr lang="en-US" altLang="zh-CN" sz="1800" dirty="0" err="1">
                <a:solidFill>
                  <a:srgbClr val="FF0000"/>
                </a:solidFill>
              </a:rPr>
              <a:t>parse_float</a:t>
            </a:r>
            <a:r>
              <a:rPr lang="en-US" altLang="zh-CN" sz="1800" dirty="0">
                <a:solidFill>
                  <a:srgbClr val="FF0000"/>
                </a:solidFill>
              </a:rPr>
              <a:t>=None, </a:t>
            </a:r>
            <a:r>
              <a:rPr lang="en-US" altLang="zh-CN" sz="1800" dirty="0" err="1">
                <a:solidFill>
                  <a:srgbClr val="FF0000"/>
                </a:solidFill>
              </a:rPr>
              <a:t>parse_int</a:t>
            </a:r>
            <a:r>
              <a:rPr lang="en-US" altLang="zh-CN" sz="1800" dirty="0">
                <a:solidFill>
                  <a:srgbClr val="FF0000"/>
                </a:solidFill>
              </a:rPr>
              <a:t>=None, </a:t>
            </a:r>
            <a:r>
              <a:rPr lang="en-US" altLang="zh-CN" sz="1800" dirty="0" err="1">
                <a:solidFill>
                  <a:srgbClr val="FF0000"/>
                </a:solidFill>
              </a:rPr>
              <a:t>parse_constant</a:t>
            </a:r>
            <a:r>
              <a:rPr lang="en-US" altLang="zh-CN" sz="1800" dirty="0">
                <a:solidFill>
                  <a:srgbClr val="FF0000"/>
                </a:solidFill>
              </a:rPr>
              <a:t>=None, </a:t>
            </a:r>
            <a:r>
              <a:rPr lang="en-US" altLang="zh-CN" sz="1800" dirty="0" err="1">
                <a:solidFill>
                  <a:srgbClr val="FF0000"/>
                </a:solidFill>
              </a:rPr>
              <a:t>object_pairs_hook</a:t>
            </a:r>
            <a:r>
              <a:rPr lang="en-US" altLang="zh-CN" sz="1800" dirty="0">
                <a:solidFill>
                  <a:srgbClr val="FF0000"/>
                </a:solidFill>
              </a:rPr>
              <a:t>=None, **kw)</a:t>
            </a:r>
          </a:p>
          <a:p>
            <a:pPr algn="just">
              <a:lnSpc>
                <a:spcPct val="150000"/>
              </a:lnSpc>
              <a:spcBef>
                <a:spcPts val="0"/>
              </a:spcBef>
            </a:pPr>
            <a:r>
              <a:rPr lang="zh-CN" altLang="en-US" sz="1300" dirty="0"/>
              <a:t>如果指定了</a:t>
            </a:r>
            <a:r>
              <a:rPr lang="en-US" altLang="zh-CN" sz="1300" dirty="0" err="1"/>
              <a:t>parse_float</a:t>
            </a:r>
            <a:r>
              <a:rPr lang="zh-CN" altLang="en-US" sz="1300" dirty="0"/>
              <a:t>，它会被调用于每个要被解码的</a:t>
            </a:r>
            <a:r>
              <a:rPr lang="en-US" altLang="zh-CN" sz="1300" dirty="0"/>
              <a:t>JSON</a:t>
            </a:r>
            <a:r>
              <a:rPr lang="zh-CN" altLang="en-US" sz="1300" dirty="0"/>
              <a:t>浮点数的字符串。默认情况下，这相当于函数</a:t>
            </a:r>
            <a:r>
              <a:rPr lang="en-US" altLang="zh-CN" sz="1300" dirty="0"/>
              <a:t>float(</a:t>
            </a:r>
            <a:r>
              <a:rPr lang="en-US" altLang="zh-CN" sz="1300" dirty="0" err="1"/>
              <a:t>num_str</a:t>
            </a:r>
            <a:r>
              <a:rPr lang="en-US" altLang="zh-CN" sz="1300" dirty="0"/>
              <a:t>)</a:t>
            </a:r>
            <a:r>
              <a:rPr lang="zh-CN" altLang="en-US" sz="1300" dirty="0"/>
              <a:t>。这可以用于为</a:t>
            </a:r>
            <a:r>
              <a:rPr lang="en-US" altLang="zh-CN" sz="1300" dirty="0"/>
              <a:t>JSON</a:t>
            </a:r>
            <a:r>
              <a:rPr lang="zh-CN" altLang="en-US" sz="1300" dirty="0"/>
              <a:t>浮点数使用另一个数据类型或解析器，例如</a:t>
            </a:r>
            <a:r>
              <a:rPr lang="en-US" altLang="zh-CN" sz="1300" dirty="0" err="1"/>
              <a:t>decimal.decimal</a:t>
            </a:r>
            <a:r>
              <a:rPr lang="zh-CN" altLang="en-US" sz="1300" dirty="0"/>
              <a:t>。</a:t>
            </a:r>
          </a:p>
          <a:p>
            <a:pPr algn="just">
              <a:lnSpc>
                <a:spcPct val="150000"/>
              </a:lnSpc>
              <a:spcBef>
                <a:spcPts val="0"/>
              </a:spcBef>
            </a:pPr>
            <a:r>
              <a:rPr lang="zh-CN" altLang="en-US" sz="1300" dirty="0"/>
              <a:t>如果指定了</a:t>
            </a:r>
            <a:r>
              <a:rPr lang="en-US" altLang="zh-CN" sz="1300" dirty="0" err="1"/>
              <a:t>parse_int</a:t>
            </a:r>
            <a:r>
              <a:rPr lang="zh-CN" altLang="en-US" sz="1300" dirty="0"/>
              <a:t>，它会被调用于每个要解码的</a:t>
            </a:r>
            <a:r>
              <a:rPr lang="en-US" altLang="zh-CN" sz="1300" dirty="0"/>
              <a:t>JSON</a:t>
            </a:r>
            <a:r>
              <a:rPr lang="zh-CN" altLang="en-US" sz="1300" dirty="0"/>
              <a:t>整数的字符串。默认情况下，这相当于函数</a:t>
            </a:r>
            <a:r>
              <a:rPr lang="en-US" altLang="zh-CN" sz="1300" dirty="0"/>
              <a:t>int(</a:t>
            </a:r>
            <a:r>
              <a:rPr lang="en-US" altLang="zh-CN" sz="1300" dirty="0" err="1"/>
              <a:t>num_str</a:t>
            </a:r>
            <a:r>
              <a:rPr lang="en-US" altLang="zh-CN" sz="1300" dirty="0"/>
              <a:t>)</a:t>
            </a:r>
            <a:r>
              <a:rPr lang="zh-CN" altLang="en-US" sz="1300" dirty="0"/>
              <a:t>。这可用于为</a:t>
            </a:r>
            <a:r>
              <a:rPr lang="en-US" altLang="zh-CN" sz="1300" dirty="0"/>
              <a:t>JSON</a:t>
            </a:r>
            <a:r>
              <a:rPr lang="zh-CN" altLang="en-US" sz="1300" dirty="0"/>
              <a:t>整数使用另一个数据类型或解析器，例如</a:t>
            </a:r>
            <a:r>
              <a:rPr lang="en-US" altLang="zh-CN" sz="1300" dirty="0"/>
              <a:t>float</a:t>
            </a:r>
            <a:r>
              <a:rPr lang="zh-CN" altLang="en-US" sz="1300" dirty="0"/>
              <a:t>。</a:t>
            </a:r>
          </a:p>
          <a:p>
            <a:pPr algn="just">
              <a:lnSpc>
                <a:spcPct val="150000"/>
              </a:lnSpc>
              <a:spcBef>
                <a:spcPts val="0"/>
              </a:spcBef>
            </a:pPr>
            <a:r>
              <a:rPr lang="zh-CN" altLang="en-US" sz="1300" dirty="0"/>
              <a:t>如果指定了</a:t>
            </a:r>
            <a:r>
              <a:rPr lang="en-US" altLang="zh-CN" sz="1300" dirty="0" err="1"/>
              <a:t>parse_constant</a:t>
            </a:r>
            <a:r>
              <a:rPr lang="zh-CN" altLang="en-US" sz="1300" dirty="0"/>
              <a:t>，它会被调用于以下字符串之一：“</a:t>
            </a:r>
            <a:r>
              <a:rPr lang="en-US" altLang="zh-CN" sz="1300" dirty="0"/>
              <a:t>-Infinity”</a:t>
            </a:r>
            <a:r>
              <a:rPr lang="zh-CN" altLang="en-US" sz="1300" dirty="0"/>
              <a:t>、“</a:t>
            </a:r>
            <a:r>
              <a:rPr lang="en-US" altLang="zh-CN" sz="1300" dirty="0"/>
              <a:t>Infinity”</a:t>
            </a:r>
            <a:r>
              <a:rPr lang="zh-CN" altLang="en-US" sz="1300" dirty="0"/>
              <a:t>、“</a:t>
            </a:r>
            <a:r>
              <a:rPr lang="en-US" altLang="zh-CN" sz="1300" dirty="0" err="1"/>
              <a:t>NaN</a:t>
            </a:r>
            <a:r>
              <a:rPr lang="en-US" altLang="zh-CN" sz="1300" dirty="0"/>
              <a:t>”</a:t>
            </a:r>
            <a:r>
              <a:rPr lang="zh-CN" altLang="en-US" sz="1300" dirty="0"/>
              <a:t>。如果遇到无效的</a:t>
            </a:r>
            <a:r>
              <a:rPr lang="en-US" altLang="zh-CN" sz="1300" dirty="0"/>
              <a:t>JSON</a:t>
            </a:r>
            <a:r>
              <a:rPr lang="zh-CN" altLang="en-US" sz="1300" dirty="0"/>
              <a:t>数字，可以使用此方法来引发异常。</a:t>
            </a:r>
          </a:p>
          <a:p>
            <a:pPr algn="just">
              <a:lnSpc>
                <a:spcPct val="150000"/>
              </a:lnSpc>
              <a:spcBef>
                <a:spcPts val="0"/>
              </a:spcBef>
            </a:pPr>
            <a:r>
              <a:rPr lang="zh-CN" altLang="en-US" sz="1300" dirty="0"/>
              <a:t>通过</a:t>
            </a:r>
            <a:r>
              <a:rPr lang="en-US" altLang="zh-CN" sz="1300" dirty="0" err="1"/>
              <a:t>cls</a:t>
            </a:r>
            <a:r>
              <a:rPr lang="zh-CN" altLang="en-US" sz="1300" dirty="0"/>
              <a:t>关键字参数来指定使用自定义</a:t>
            </a:r>
            <a:r>
              <a:rPr lang="en-US" altLang="zh-CN" sz="1300" dirty="0" err="1"/>
              <a:t>JSONDecoder</a:t>
            </a:r>
            <a:r>
              <a:rPr lang="zh-CN" altLang="en-US" sz="1300" dirty="0"/>
              <a:t>子类，否则将使用</a:t>
            </a:r>
            <a:r>
              <a:rPr lang="en-US" altLang="zh-CN" sz="1300" dirty="0" err="1"/>
              <a:t>JSONDecoder</a:t>
            </a:r>
            <a:r>
              <a:rPr lang="zh-CN" altLang="en-US" sz="1300" dirty="0"/>
              <a:t>。其他关键字参数将传递给类的构造函数。</a:t>
            </a:r>
            <a:endParaRPr lang="en-US" altLang="zh-CN" sz="1300" dirty="0"/>
          </a:p>
          <a:p>
            <a:pPr algn="just">
              <a:lnSpc>
                <a:spcPct val="150000"/>
              </a:lnSpc>
              <a:spcBef>
                <a:spcPts val="0"/>
              </a:spcBef>
            </a:pPr>
            <a:r>
              <a:rPr lang="en-US" altLang="zh-CN" sz="1300" dirty="0" err="1"/>
              <a:t>object_hook</a:t>
            </a:r>
            <a:r>
              <a:rPr lang="en-US" altLang="zh-CN" sz="1300" dirty="0"/>
              <a:t> </a:t>
            </a:r>
            <a:r>
              <a:rPr lang="zh-CN" altLang="en-US" sz="1300" dirty="0"/>
              <a:t>是一个可选的函数，它会被调用于每一个解码出的对象字面量，即一个字典</a:t>
            </a:r>
            <a:r>
              <a:rPr lang="en-US" altLang="zh-CN" sz="1300" dirty="0" err="1"/>
              <a:t>dict</a:t>
            </a:r>
            <a:r>
              <a:rPr lang="zh-CN" altLang="en-US" sz="1300" dirty="0"/>
              <a:t>。    </a:t>
            </a:r>
            <a:r>
              <a:rPr lang="en-US" altLang="zh-CN" sz="1300" dirty="0" err="1"/>
              <a:t>object_hook</a:t>
            </a:r>
            <a:r>
              <a:rPr lang="en-US" altLang="zh-CN" sz="1300" dirty="0"/>
              <a:t> </a:t>
            </a:r>
            <a:r>
              <a:rPr lang="zh-CN" altLang="en-US" sz="1300" dirty="0"/>
              <a:t>的返回值会取代原本的 </a:t>
            </a:r>
            <a:r>
              <a:rPr lang="en-US" altLang="zh-CN" sz="1300" dirty="0" err="1"/>
              <a:t>dict</a:t>
            </a:r>
            <a:r>
              <a:rPr lang="zh-CN" altLang="en-US" sz="1300" dirty="0"/>
              <a:t>，能够被用于实现自定义解码器。</a:t>
            </a:r>
          </a:p>
          <a:p>
            <a:pPr algn="just">
              <a:lnSpc>
                <a:spcPct val="150000"/>
              </a:lnSpc>
              <a:spcBef>
                <a:spcPts val="0"/>
              </a:spcBef>
            </a:pPr>
            <a:r>
              <a:rPr lang="en-US" altLang="zh-CN" sz="1300" dirty="0" err="1"/>
              <a:t>object_pairs_hook</a:t>
            </a:r>
            <a:r>
              <a:rPr lang="zh-CN" altLang="en-US" sz="1300" dirty="0"/>
              <a:t>是一个可选的函数，它会被调用于任何解码出的按顺序排列的对列表对象。将使用该函数的返回值而不是</a:t>
            </a:r>
            <a:r>
              <a:rPr lang="en-US" altLang="zh-CN" sz="1300" dirty="0" err="1"/>
              <a:t>dict</a:t>
            </a:r>
            <a:r>
              <a:rPr lang="zh-CN" altLang="en-US" sz="1300" dirty="0"/>
              <a:t>，能够用于实现自定义解码器。如果还定义了</a:t>
            </a:r>
            <a:r>
              <a:rPr lang="en-US" altLang="zh-CN" sz="1300" dirty="0" err="1"/>
              <a:t>object_hook</a:t>
            </a:r>
            <a:r>
              <a:rPr lang="zh-CN" altLang="en-US" sz="1300" dirty="0"/>
              <a:t>，则</a:t>
            </a:r>
            <a:r>
              <a:rPr lang="en-US" altLang="zh-CN" sz="1300" dirty="0" err="1"/>
              <a:t>object_pairs_hook</a:t>
            </a:r>
            <a:r>
              <a:rPr lang="zh-CN" altLang="en-US" sz="1300" dirty="0"/>
              <a:t>优先。</a:t>
            </a:r>
          </a:p>
          <a:p>
            <a:pPr algn="just">
              <a:lnSpc>
                <a:spcPct val="150000"/>
              </a:lnSpc>
              <a:spcBef>
                <a:spcPts val="0"/>
              </a:spcBef>
            </a:pPr>
            <a:endParaRPr lang="zh-CN" altLang="en-US" sz="16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9.5 json</a:t>
            </a:r>
            <a:r>
              <a:rPr lang="zh-CN" altLang="en-US" dirty="0"/>
              <a:t>文件读写</a:t>
            </a:r>
          </a:p>
        </p:txBody>
      </p:sp>
      <p:sp>
        <p:nvSpPr>
          <p:cNvPr id="2" name="矩形 1">
            <a:extLst>
              <a:ext uri="{FF2B5EF4-FFF2-40B4-BE49-F238E27FC236}">
                <a16:creationId xmlns:a16="http://schemas.microsoft.com/office/drawing/2014/main" id="{28CD08BB-2DE1-4B5F-8425-BB91902C766B}"/>
              </a:ext>
            </a:extLst>
          </p:cNvPr>
          <p:cNvSpPr/>
          <p:nvPr/>
        </p:nvSpPr>
        <p:spPr>
          <a:xfrm>
            <a:off x="1215900" y="5933465"/>
            <a:ext cx="9982199" cy="584775"/>
          </a:xfrm>
          <a:prstGeom prst="rect">
            <a:avLst/>
          </a:prstGeom>
        </p:spPr>
        <p:txBody>
          <a:bodyPr wrap="square">
            <a:spAutoFit/>
          </a:bodyPr>
          <a:lstStyle/>
          <a:p>
            <a:r>
              <a:rPr lang="zh-CN" altLang="en-US" sz="1600" dirty="0"/>
              <a:t>该方法将一个支持 </a:t>
            </a:r>
            <a:r>
              <a:rPr lang="en-US" altLang="zh-CN" sz="1600" dirty="0"/>
              <a:t>.read()</a:t>
            </a:r>
            <a:r>
              <a:rPr lang="zh-CN" altLang="en-US" sz="1600" dirty="0"/>
              <a:t>方法并包含一个</a:t>
            </a:r>
            <a:r>
              <a:rPr lang="en-US" altLang="zh-CN" sz="1600" dirty="0"/>
              <a:t>JSON</a:t>
            </a:r>
            <a:r>
              <a:rPr lang="zh-CN" altLang="en-US" sz="1600" dirty="0"/>
              <a:t>文档的文本文件或者二进制文件的</a:t>
            </a:r>
            <a:r>
              <a:rPr lang="en-US" altLang="zh-CN" sz="1600" dirty="0" err="1"/>
              <a:t>fp</a:t>
            </a:r>
            <a:r>
              <a:rPr lang="zh-CN" altLang="en-US" sz="1600" dirty="0"/>
              <a:t>反序列化为一个</a:t>
            </a:r>
            <a:r>
              <a:rPr lang="en-US" altLang="zh-CN" sz="1600" dirty="0"/>
              <a:t>Python</a:t>
            </a:r>
            <a:r>
              <a:rPr lang="zh-CN" altLang="en-US" sz="1600" dirty="0"/>
              <a:t>对象。如果要反序列化的数据不是有效的</a:t>
            </a:r>
            <a:r>
              <a:rPr lang="en-US" altLang="zh-CN" sz="1600" dirty="0"/>
              <a:t>JSON</a:t>
            </a:r>
            <a:r>
              <a:rPr lang="zh-CN" altLang="en-US" sz="1600" dirty="0"/>
              <a:t>文档，则会引发</a:t>
            </a:r>
            <a:r>
              <a:rPr lang="en-US" altLang="zh-CN" sz="1600" dirty="0" err="1"/>
              <a:t>JSONDecoderError</a:t>
            </a:r>
            <a:r>
              <a:rPr lang="zh-CN" altLang="en-US" sz="1600" dirty="0"/>
              <a:t>。</a:t>
            </a:r>
          </a:p>
        </p:txBody>
      </p:sp>
    </p:spTree>
    <p:extLst>
      <p:ext uri="{BB962C8B-B14F-4D97-AF65-F5344CB8AC3E}">
        <p14:creationId xmlns:p14="http://schemas.microsoft.com/office/powerpoint/2010/main" val="362811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4. </a:t>
            </a:r>
            <a:r>
              <a:rPr lang="en-US" altLang="zh-CN" sz="2200" dirty="0" err="1"/>
              <a:t>json.loads</a:t>
            </a:r>
            <a:r>
              <a:rPr lang="en-US" altLang="zh-CN" sz="2200" dirty="0"/>
              <a:t>()</a:t>
            </a:r>
            <a:r>
              <a:rPr lang="zh-CN" altLang="en-US" sz="2200" dirty="0"/>
              <a:t>方法</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285280"/>
            <a:ext cx="9982200" cy="1649906"/>
          </a:xfrm>
          <a:prstGeom prst="rect">
            <a:avLst/>
          </a:prstGeom>
        </p:spPr>
        <p:txBody>
          <a:bodyPr>
            <a:normAutofit fontScale="92500"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900" dirty="0" err="1">
                <a:solidFill>
                  <a:srgbClr val="FF0000"/>
                </a:solidFill>
              </a:rPr>
              <a:t>json.loads</a:t>
            </a:r>
            <a:r>
              <a:rPr lang="en-US" altLang="zh-CN" sz="1900" dirty="0">
                <a:solidFill>
                  <a:srgbClr val="FF0000"/>
                </a:solidFill>
              </a:rPr>
              <a:t>(s, *, encoding=None, </a:t>
            </a:r>
            <a:r>
              <a:rPr lang="en-US" altLang="zh-CN" sz="1900" dirty="0" err="1">
                <a:solidFill>
                  <a:srgbClr val="FF0000"/>
                </a:solidFill>
              </a:rPr>
              <a:t>cls</a:t>
            </a:r>
            <a:r>
              <a:rPr lang="en-US" altLang="zh-CN" sz="1900" dirty="0">
                <a:solidFill>
                  <a:srgbClr val="FF0000"/>
                </a:solidFill>
              </a:rPr>
              <a:t>=None, </a:t>
            </a:r>
            <a:r>
              <a:rPr lang="en-US" altLang="zh-CN" sz="1900" dirty="0" err="1">
                <a:solidFill>
                  <a:srgbClr val="FF0000"/>
                </a:solidFill>
              </a:rPr>
              <a:t>object_hook</a:t>
            </a:r>
            <a:r>
              <a:rPr lang="en-US" altLang="zh-CN" sz="1900" dirty="0">
                <a:solidFill>
                  <a:srgbClr val="FF0000"/>
                </a:solidFill>
              </a:rPr>
              <a:t>=None, </a:t>
            </a:r>
            <a:r>
              <a:rPr lang="en-US" altLang="zh-CN" sz="1900" dirty="0" err="1">
                <a:solidFill>
                  <a:srgbClr val="FF0000"/>
                </a:solidFill>
              </a:rPr>
              <a:t>parse_float</a:t>
            </a:r>
            <a:r>
              <a:rPr lang="en-US" altLang="zh-CN" sz="1900" dirty="0">
                <a:solidFill>
                  <a:srgbClr val="FF0000"/>
                </a:solidFill>
              </a:rPr>
              <a:t>=None, </a:t>
            </a:r>
            <a:r>
              <a:rPr lang="en-US" altLang="zh-CN" sz="1900" dirty="0" err="1">
                <a:solidFill>
                  <a:srgbClr val="FF0000"/>
                </a:solidFill>
              </a:rPr>
              <a:t>parse_int</a:t>
            </a:r>
            <a:r>
              <a:rPr lang="en-US" altLang="zh-CN" sz="1900" dirty="0">
                <a:solidFill>
                  <a:srgbClr val="FF0000"/>
                </a:solidFill>
              </a:rPr>
              <a:t>=None, </a:t>
            </a:r>
            <a:r>
              <a:rPr lang="en-US" altLang="zh-CN" sz="1900" dirty="0" err="1">
                <a:solidFill>
                  <a:srgbClr val="FF0000"/>
                </a:solidFill>
              </a:rPr>
              <a:t>parse_constant</a:t>
            </a:r>
            <a:r>
              <a:rPr lang="en-US" altLang="zh-CN" sz="1900" dirty="0">
                <a:solidFill>
                  <a:srgbClr val="FF0000"/>
                </a:solidFill>
              </a:rPr>
              <a:t>=None, </a:t>
            </a:r>
            <a:r>
              <a:rPr lang="en-US" altLang="zh-CN" sz="1900" dirty="0" err="1">
                <a:solidFill>
                  <a:srgbClr val="FF0000"/>
                </a:solidFill>
              </a:rPr>
              <a:t>object_pairs_hook</a:t>
            </a:r>
            <a:r>
              <a:rPr lang="en-US" altLang="zh-CN" sz="1900" dirty="0">
                <a:solidFill>
                  <a:srgbClr val="FF0000"/>
                </a:solidFill>
              </a:rPr>
              <a:t>=None, **kw)</a:t>
            </a:r>
          </a:p>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900" dirty="0"/>
              <a:t>该方法将</a:t>
            </a:r>
            <a:r>
              <a:rPr lang="en-US" altLang="zh-CN" sz="1900" dirty="0"/>
              <a:t>s</a:t>
            </a:r>
            <a:r>
              <a:rPr lang="zh-CN" altLang="en-US" sz="1900" dirty="0"/>
              <a:t>反序列化为</a:t>
            </a:r>
            <a:r>
              <a:rPr lang="en-US" altLang="zh-CN" sz="1900" dirty="0"/>
              <a:t>Python</a:t>
            </a:r>
            <a:r>
              <a:rPr lang="zh-CN" altLang="en-US" sz="1900" dirty="0"/>
              <a:t>对象，</a:t>
            </a:r>
            <a:r>
              <a:rPr lang="en-US" altLang="zh-CN" sz="1900" dirty="0"/>
              <a:t>s</a:t>
            </a:r>
            <a:r>
              <a:rPr lang="zh-CN" altLang="en-US" sz="1900" dirty="0"/>
              <a:t>可为一个包含</a:t>
            </a:r>
            <a:r>
              <a:rPr lang="en-US" altLang="zh-CN" sz="1900" dirty="0"/>
              <a:t>JSON</a:t>
            </a:r>
            <a:r>
              <a:rPr lang="zh-CN" altLang="en-US" sz="1900" dirty="0"/>
              <a:t>文档的字符串、字节对象或字节数组。其他参数与在</a:t>
            </a:r>
            <a:r>
              <a:rPr lang="en-US" altLang="zh-CN" sz="1900" dirty="0"/>
              <a:t>load()</a:t>
            </a:r>
            <a:r>
              <a:rPr lang="zh-CN" altLang="en-US" sz="1900" dirty="0"/>
              <a:t>中的含义相同。使用示例如下：</a:t>
            </a:r>
            <a:endParaRPr lang="zh-CN" altLang="en-US" sz="22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9.5 json</a:t>
            </a:r>
            <a:r>
              <a:rPr lang="zh-CN" altLang="en-US" dirty="0"/>
              <a:t>文件读写</a:t>
            </a:r>
          </a:p>
        </p:txBody>
      </p:sp>
      <p:graphicFrame>
        <p:nvGraphicFramePr>
          <p:cNvPr id="5" name="表格 5">
            <a:extLst>
              <a:ext uri="{FF2B5EF4-FFF2-40B4-BE49-F238E27FC236}">
                <a16:creationId xmlns:a16="http://schemas.microsoft.com/office/drawing/2014/main" id="{E665A68A-D86C-45F4-9C77-5B474E7F81EB}"/>
              </a:ext>
            </a:extLst>
          </p:cNvPr>
          <p:cNvGraphicFramePr>
            <a:graphicFrameLocks noGrp="1"/>
          </p:cNvGraphicFramePr>
          <p:nvPr>
            <p:extLst>
              <p:ext uri="{D42A27DB-BD31-4B8C-83A1-F6EECF244321}">
                <p14:modId xmlns:p14="http://schemas.microsoft.com/office/powerpoint/2010/main" val="999864683"/>
              </p:ext>
            </p:extLst>
          </p:nvPr>
        </p:nvGraphicFramePr>
        <p:xfrm>
          <a:off x="1072059" y="4097746"/>
          <a:ext cx="9948599" cy="565485"/>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65485">
                <a:tc>
                  <a:txBody>
                    <a:bodyPr/>
                    <a:lstStyle/>
                    <a:p>
                      <a:r>
                        <a:rPr lang="en-US" altLang="zh-CN" sz="1400" b="1" kern="1200" dirty="0">
                          <a:solidFill>
                            <a:schemeClr val="lt1"/>
                          </a:solidFill>
                          <a:effectLst/>
                          <a:latin typeface="Consolas" panose="020B0609020204030204" pitchFamily="49" charset="0"/>
                          <a:ea typeface="+mn-ea"/>
                          <a:cs typeface="+mn-cs"/>
                        </a:rPr>
                        <a:t>import json</a:t>
                      </a:r>
                    </a:p>
                    <a:p>
                      <a:r>
                        <a:rPr lang="en-US" altLang="zh-CN" sz="1400" b="1" kern="1200" dirty="0" err="1">
                          <a:solidFill>
                            <a:schemeClr val="lt1"/>
                          </a:solidFill>
                          <a:effectLst/>
                          <a:latin typeface="Consolas" panose="020B0609020204030204" pitchFamily="49" charset="0"/>
                          <a:ea typeface="+mn-ea"/>
                          <a:cs typeface="+mn-cs"/>
                        </a:rPr>
                        <a:t>json.loads</a:t>
                      </a:r>
                      <a:r>
                        <a:rPr lang="en-US" altLang="zh-CN" sz="1400" b="1" kern="1200" dirty="0">
                          <a:solidFill>
                            <a:schemeClr val="lt1"/>
                          </a:solidFill>
                          <a:effectLst/>
                          <a:latin typeface="Consolas" panose="020B0609020204030204" pitchFamily="49" charset="0"/>
                          <a:ea typeface="+mn-ea"/>
                          <a:cs typeface="+mn-cs"/>
                        </a:rPr>
                        <a:t>('["foo", {"bar":["</a:t>
                      </a:r>
                      <a:r>
                        <a:rPr lang="en-US" altLang="zh-CN" sz="1400" b="1" kern="1200" dirty="0" err="1">
                          <a:solidFill>
                            <a:schemeClr val="lt1"/>
                          </a:solidFill>
                          <a:effectLst/>
                          <a:latin typeface="Consolas" panose="020B0609020204030204" pitchFamily="49" charset="0"/>
                          <a:ea typeface="+mn-ea"/>
                          <a:cs typeface="+mn-cs"/>
                        </a:rPr>
                        <a:t>baz</a:t>
                      </a:r>
                      <a:r>
                        <a:rPr lang="en-US" altLang="zh-CN" sz="1400" b="1" kern="1200" dirty="0">
                          <a:solidFill>
                            <a:schemeClr val="lt1"/>
                          </a:solidFill>
                          <a:effectLst/>
                          <a:latin typeface="Consolas" panose="020B0609020204030204" pitchFamily="49" charset="0"/>
                          <a:ea typeface="+mn-ea"/>
                          <a:cs typeface="+mn-cs"/>
                        </a:rPr>
                        <a:t>", null, 1.0, 2]}]')   #</a:t>
                      </a:r>
                      <a:r>
                        <a:rPr lang="zh-CN" altLang="en-US" sz="1400" b="1" kern="1200" dirty="0">
                          <a:solidFill>
                            <a:schemeClr val="lt1"/>
                          </a:solidFill>
                          <a:effectLst/>
                          <a:latin typeface="Consolas" panose="020B0609020204030204" pitchFamily="49" charset="0"/>
                          <a:ea typeface="+mn-ea"/>
                          <a:cs typeface="+mn-cs"/>
                        </a:rPr>
                        <a:t>反序列化</a:t>
                      </a: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A03A0D4A-0589-4C8F-A51D-F0799BD8CA4C}"/>
              </a:ext>
            </a:extLst>
          </p:cNvPr>
          <p:cNvSpPr/>
          <p:nvPr/>
        </p:nvSpPr>
        <p:spPr>
          <a:xfrm>
            <a:off x="1072059" y="4782344"/>
            <a:ext cx="8155103" cy="307777"/>
          </a:xfrm>
          <a:prstGeom prst="rect">
            <a:avLst/>
          </a:prstGeom>
        </p:spPr>
        <p:txBody>
          <a:bodyPr wrap="square">
            <a:spAutoFit/>
          </a:bodyPr>
          <a:lstStyle/>
          <a:p>
            <a:r>
              <a:rPr lang="en-US" altLang="zh-CN" sz="1400" dirty="0">
                <a:latin typeface="Consolas" panose="020B0609020204030204" pitchFamily="49" charset="0"/>
              </a:rPr>
              <a:t>['foo', {'bar': ['</a:t>
            </a:r>
            <a:r>
              <a:rPr lang="en-US" altLang="zh-CN" sz="1400" dirty="0" err="1">
                <a:latin typeface="Consolas" panose="020B0609020204030204" pitchFamily="49" charset="0"/>
              </a:rPr>
              <a:t>baz</a:t>
            </a:r>
            <a:r>
              <a:rPr lang="en-US" altLang="zh-CN" sz="1400" dirty="0">
                <a:latin typeface="Consolas" panose="020B0609020204030204" pitchFamily="49" charset="0"/>
              </a:rPr>
              <a:t>', None, 1.0, 2]}]</a:t>
            </a:r>
          </a:p>
        </p:txBody>
      </p:sp>
      <p:grpSp>
        <p:nvGrpSpPr>
          <p:cNvPr id="8" name="组合 7">
            <a:extLst>
              <a:ext uri="{FF2B5EF4-FFF2-40B4-BE49-F238E27FC236}">
                <a16:creationId xmlns:a16="http://schemas.microsoft.com/office/drawing/2014/main" id="{94DD6D9A-6A06-4C23-82E5-67E3629AF05B}"/>
              </a:ext>
            </a:extLst>
          </p:cNvPr>
          <p:cNvGrpSpPr/>
          <p:nvPr/>
        </p:nvGrpSpPr>
        <p:grpSpPr>
          <a:xfrm>
            <a:off x="7835721" y="4606691"/>
            <a:ext cx="3477685" cy="1415363"/>
            <a:chOff x="12132176" y="2839228"/>
            <a:chExt cx="4144285" cy="2351314"/>
          </a:xfrm>
        </p:grpSpPr>
        <p:sp>
          <p:nvSpPr>
            <p:cNvPr id="10" name="对话气泡: 椭圆形 9">
              <a:extLst>
                <a:ext uri="{FF2B5EF4-FFF2-40B4-BE49-F238E27FC236}">
                  <a16:creationId xmlns:a16="http://schemas.microsoft.com/office/drawing/2014/main" id="{12B16B4A-9D93-4687-9C5D-7F123D967EB0}"/>
                </a:ext>
              </a:extLst>
            </p:cNvPr>
            <p:cNvSpPr/>
            <p:nvPr/>
          </p:nvSpPr>
          <p:spPr>
            <a:xfrm>
              <a:off x="12132176" y="2839228"/>
              <a:ext cx="4144285" cy="2351314"/>
            </a:xfrm>
            <a:prstGeom prst="wedgeEllipseCallout">
              <a:avLst>
                <a:gd name="adj1" fmla="val -32667"/>
                <a:gd name="adj2" fmla="val -627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1" name="文本框 10">
              <a:extLst>
                <a:ext uri="{FF2B5EF4-FFF2-40B4-BE49-F238E27FC236}">
                  <a16:creationId xmlns:a16="http://schemas.microsoft.com/office/drawing/2014/main" id="{2DBFD6A3-BA3B-4DE1-B279-396A73F50858}"/>
                </a:ext>
              </a:extLst>
            </p:cNvPr>
            <p:cNvSpPr txBox="1"/>
            <p:nvPr/>
          </p:nvSpPr>
          <p:spPr>
            <a:xfrm>
              <a:off x="12533853" y="3548412"/>
              <a:ext cx="3601617" cy="971475"/>
            </a:xfrm>
            <a:prstGeom prst="rect">
              <a:avLst/>
            </a:prstGeom>
            <a:noFill/>
          </p:spPr>
          <p:txBody>
            <a:bodyPr wrap="square" rtlCol="0">
              <a:spAutoFit/>
            </a:bodyPr>
            <a:lstStyle/>
            <a:p>
              <a:r>
                <a:rPr lang="zh-CN" altLang="en-US" sz="1600" b="1" dirty="0">
                  <a:solidFill>
                    <a:schemeClr val="accent6">
                      <a:lumMod val="50000"/>
                    </a:schemeClr>
                  </a:solidFill>
                  <a:latin typeface="Consolas" panose="020B0609020204030204" pitchFamily="49" charset="0"/>
                </a:rPr>
                <a:t>将</a:t>
              </a:r>
              <a:r>
                <a:rPr lang="en-US" altLang="zh-CN" sz="1600" b="1" dirty="0">
                  <a:solidFill>
                    <a:schemeClr val="accent6">
                      <a:lumMod val="50000"/>
                    </a:schemeClr>
                  </a:solidFill>
                  <a:latin typeface="Consolas" panose="020B0609020204030204" pitchFamily="49" charset="0"/>
                </a:rPr>
                <a:t>JSON</a:t>
              </a:r>
              <a:r>
                <a:rPr lang="zh-CN" altLang="en-US" sz="1600" b="1" dirty="0">
                  <a:solidFill>
                    <a:schemeClr val="accent6">
                      <a:lumMod val="50000"/>
                    </a:schemeClr>
                  </a:solidFill>
                  <a:latin typeface="Consolas" panose="020B0609020204030204" pitchFamily="49" charset="0"/>
                </a:rPr>
                <a:t>格式反序列化（解码）为</a:t>
              </a:r>
              <a:r>
                <a:rPr lang="en-US" altLang="zh-CN" sz="1600" b="1" dirty="0">
                  <a:solidFill>
                    <a:schemeClr val="accent6">
                      <a:lumMod val="50000"/>
                    </a:schemeClr>
                  </a:solidFill>
                  <a:latin typeface="Consolas" panose="020B0609020204030204" pitchFamily="49" charset="0"/>
                </a:rPr>
                <a:t>Python</a:t>
              </a:r>
              <a:r>
                <a:rPr lang="zh-CN" altLang="en-US" sz="1600" b="1" dirty="0">
                  <a:solidFill>
                    <a:schemeClr val="accent6">
                      <a:lumMod val="50000"/>
                    </a:schemeClr>
                  </a:solidFill>
                  <a:latin typeface="Consolas" panose="020B0609020204030204" pitchFamily="49" charset="0"/>
                </a:rPr>
                <a:t>对象</a:t>
              </a:r>
            </a:p>
          </p:txBody>
        </p:sp>
      </p:grpSp>
    </p:spTree>
    <p:extLst>
      <p:ext uri="{BB962C8B-B14F-4D97-AF65-F5344CB8AC3E}">
        <p14:creationId xmlns:p14="http://schemas.microsoft.com/office/powerpoint/2010/main" val="180071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5. </a:t>
            </a:r>
            <a:r>
              <a:rPr lang="en-US" altLang="zh-CN" sz="2200" dirty="0" err="1"/>
              <a:t>json.JSONDecoder</a:t>
            </a:r>
            <a:r>
              <a:rPr lang="en-US" altLang="zh-CN" sz="2200" dirty="0"/>
              <a:t>( ()</a:t>
            </a:r>
            <a:r>
              <a:rPr lang="zh-CN" altLang="en-US" sz="2200" dirty="0"/>
              <a:t>函数</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65421"/>
            <a:ext cx="9982200" cy="164990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err="1">
                <a:solidFill>
                  <a:srgbClr val="FF0000"/>
                </a:solidFill>
              </a:rPr>
              <a:t>json.JSONDecoder</a:t>
            </a:r>
            <a:r>
              <a:rPr lang="en-US" altLang="zh-CN" sz="1800" dirty="0">
                <a:solidFill>
                  <a:srgbClr val="FF0000"/>
                </a:solidFill>
              </a:rPr>
              <a:t>(*, </a:t>
            </a:r>
            <a:r>
              <a:rPr lang="en-US" altLang="zh-CN" sz="1800" dirty="0" err="1">
                <a:solidFill>
                  <a:srgbClr val="FF0000"/>
                </a:solidFill>
              </a:rPr>
              <a:t>object_hook</a:t>
            </a:r>
            <a:r>
              <a:rPr lang="en-US" altLang="zh-CN" sz="1800" dirty="0">
                <a:solidFill>
                  <a:srgbClr val="FF0000"/>
                </a:solidFill>
              </a:rPr>
              <a:t>=None, </a:t>
            </a:r>
            <a:r>
              <a:rPr lang="en-US" altLang="zh-CN" sz="1800" dirty="0" err="1">
                <a:solidFill>
                  <a:srgbClr val="FF0000"/>
                </a:solidFill>
              </a:rPr>
              <a:t>parse_float</a:t>
            </a:r>
            <a:r>
              <a:rPr lang="en-US" altLang="zh-CN" sz="1800" dirty="0">
                <a:solidFill>
                  <a:srgbClr val="FF0000"/>
                </a:solidFill>
              </a:rPr>
              <a:t>=None, </a:t>
            </a:r>
            <a:r>
              <a:rPr lang="en-US" altLang="zh-CN" sz="1800" dirty="0" err="1">
                <a:solidFill>
                  <a:srgbClr val="FF0000"/>
                </a:solidFill>
              </a:rPr>
              <a:t>parse_int</a:t>
            </a:r>
            <a:r>
              <a:rPr lang="en-US" altLang="zh-CN" sz="1800" dirty="0">
                <a:solidFill>
                  <a:srgbClr val="FF0000"/>
                </a:solidFill>
              </a:rPr>
              <a:t>=None, </a:t>
            </a:r>
            <a:r>
              <a:rPr lang="en-US" altLang="zh-CN" sz="1800" dirty="0" err="1">
                <a:solidFill>
                  <a:srgbClr val="FF0000"/>
                </a:solidFill>
              </a:rPr>
              <a:t>parse_constant</a:t>
            </a:r>
            <a:r>
              <a:rPr lang="en-US" altLang="zh-CN" sz="1800" dirty="0">
                <a:solidFill>
                  <a:srgbClr val="FF0000"/>
                </a:solidFill>
              </a:rPr>
              <a:t>=None, strict=True, </a:t>
            </a:r>
            <a:r>
              <a:rPr lang="en-US" altLang="zh-CN" sz="1800" dirty="0" err="1">
                <a:solidFill>
                  <a:srgbClr val="FF0000"/>
                </a:solidFill>
              </a:rPr>
              <a:t>object_pairs_hook</a:t>
            </a:r>
            <a:r>
              <a:rPr lang="en-US" altLang="zh-CN" sz="1800" dirty="0">
                <a:solidFill>
                  <a:srgbClr val="FF0000"/>
                </a:solidFill>
              </a:rPr>
              <a:t>=None)</a:t>
            </a:r>
          </a:p>
          <a:p>
            <a:pPr marL="0" indent="0" algn="just">
              <a:lnSpc>
                <a:spcPct val="150000"/>
              </a:lnSpc>
              <a:spcBef>
                <a:spcPts val="0"/>
              </a:spcBef>
              <a:buNone/>
            </a:pPr>
            <a:r>
              <a:rPr lang="zh-CN" altLang="en-US" sz="1800" dirty="0"/>
              <a:t>  这是一个简单的</a:t>
            </a:r>
            <a:r>
              <a:rPr lang="en-US" altLang="zh-CN" sz="1800" dirty="0"/>
              <a:t>JSON</a:t>
            </a:r>
            <a:r>
              <a:rPr lang="zh-CN" altLang="en-US" sz="1800" dirty="0"/>
              <a:t>解码器的构造函数。默认情况下，依照以下规则进行解码，见表。</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9.5 json</a:t>
            </a:r>
            <a:r>
              <a:rPr lang="zh-CN" altLang="en-US" dirty="0"/>
              <a:t>文件读写</a:t>
            </a:r>
          </a:p>
        </p:txBody>
      </p:sp>
      <p:pic>
        <p:nvPicPr>
          <p:cNvPr id="2" name="图片 1">
            <a:extLst>
              <a:ext uri="{FF2B5EF4-FFF2-40B4-BE49-F238E27FC236}">
                <a16:creationId xmlns:a16="http://schemas.microsoft.com/office/drawing/2014/main" id="{30CB6CFF-AB61-4B26-AF80-003B55FF8C75}"/>
              </a:ext>
            </a:extLst>
          </p:cNvPr>
          <p:cNvPicPr>
            <a:picLocks noChangeAspect="1"/>
          </p:cNvPicPr>
          <p:nvPr/>
        </p:nvPicPr>
        <p:blipFill>
          <a:blip r:embed="rId3"/>
          <a:stretch>
            <a:fillRect/>
          </a:stretch>
        </p:blipFill>
        <p:spPr>
          <a:xfrm>
            <a:off x="3451869" y="3303446"/>
            <a:ext cx="5286744" cy="2241729"/>
          </a:xfrm>
          <a:prstGeom prst="rect">
            <a:avLst/>
          </a:prstGeom>
        </p:spPr>
      </p:pic>
      <p:sp>
        <p:nvSpPr>
          <p:cNvPr id="3" name="矩形 2">
            <a:extLst>
              <a:ext uri="{FF2B5EF4-FFF2-40B4-BE49-F238E27FC236}">
                <a16:creationId xmlns:a16="http://schemas.microsoft.com/office/drawing/2014/main" id="{9636CCFF-4D97-40E3-B229-2345E7F2053E}"/>
              </a:ext>
            </a:extLst>
          </p:cNvPr>
          <p:cNvSpPr/>
          <p:nvPr/>
        </p:nvSpPr>
        <p:spPr>
          <a:xfrm>
            <a:off x="1137741" y="5545175"/>
            <a:ext cx="10015800" cy="1195968"/>
          </a:xfrm>
          <a:prstGeom prst="rect">
            <a:avLst/>
          </a:prstGeom>
        </p:spPr>
        <p:txBody>
          <a:bodyPr wrap="square">
            <a:spAutoFit/>
          </a:bodyPr>
          <a:lstStyle/>
          <a:p>
            <a:pPr indent="266700" algn="just">
              <a:lnSpc>
                <a:spcPct val="150000"/>
              </a:lnSpc>
              <a:spcAft>
                <a:spcPts val="0"/>
              </a:spcAft>
            </a:pPr>
            <a:r>
              <a:rPr lang="zh-CN" altLang="zh-CN" sz="1600" dirty="0"/>
              <a:t>如果</a:t>
            </a:r>
            <a:r>
              <a:rPr lang="en-US" altLang="zh-CN" sz="1600" dirty="0"/>
              <a:t>strict</a:t>
            </a:r>
            <a:r>
              <a:rPr lang="zh-CN" altLang="zh-CN" sz="1600" dirty="0"/>
              <a:t>参数为</a:t>
            </a:r>
            <a:r>
              <a:rPr lang="en-US" altLang="zh-CN" sz="1600" dirty="0"/>
              <a:t>False</a:t>
            </a:r>
            <a:r>
              <a:rPr lang="zh-CN" altLang="zh-CN" sz="1600" dirty="0"/>
              <a:t>（默认为</a:t>
            </a:r>
            <a:r>
              <a:rPr lang="en-US" altLang="zh-CN" sz="1600" dirty="0"/>
              <a:t>True</a:t>
            </a:r>
            <a:r>
              <a:rPr lang="zh-CN" altLang="zh-CN" sz="1600" dirty="0"/>
              <a:t>），则字符串中允许使用控制字符。控制字符是字符代码在</a:t>
            </a:r>
            <a:r>
              <a:rPr lang="en-US" altLang="zh-CN" sz="1600" dirty="0"/>
              <a:t>0-31</a:t>
            </a:r>
            <a:r>
              <a:rPr lang="zh-CN" altLang="zh-CN" sz="1600" dirty="0"/>
              <a:t>范围内的字符，包括</a:t>
            </a:r>
            <a:r>
              <a:rPr lang="en-US" altLang="zh-CN" sz="1600" dirty="0"/>
              <a:t>'\t'</a:t>
            </a:r>
            <a:r>
              <a:rPr lang="zh-CN" altLang="zh-CN" sz="1600" dirty="0"/>
              <a:t>、</a:t>
            </a:r>
            <a:r>
              <a:rPr lang="en-US" altLang="zh-CN" sz="1600" dirty="0"/>
              <a:t>'\n'</a:t>
            </a:r>
            <a:r>
              <a:rPr lang="zh-CN" altLang="zh-CN" sz="1600" dirty="0"/>
              <a:t>、</a:t>
            </a:r>
            <a:r>
              <a:rPr lang="en-US" altLang="zh-CN" sz="1600" dirty="0"/>
              <a:t>'\r'</a:t>
            </a:r>
            <a:r>
              <a:rPr lang="zh-CN" altLang="zh-CN" sz="1600" dirty="0"/>
              <a:t>和</a:t>
            </a:r>
            <a:r>
              <a:rPr lang="en-US" altLang="zh-CN" sz="1600" dirty="0"/>
              <a:t>'\0'</a:t>
            </a:r>
            <a:r>
              <a:rPr lang="zh-CN" altLang="zh-CN" sz="1600" dirty="0"/>
              <a:t>。其他参数含义与</a:t>
            </a:r>
            <a:r>
              <a:rPr lang="en-US" altLang="zh-CN" sz="1600" dirty="0"/>
              <a:t>load()</a:t>
            </a:r>
            <a:r>
              <a:rPr lang="zh-CN" altLang="zh-CN" sz="1600" dirty="0"/>
              <a:t>内相同，因此不再赘述。</a:t>
            </a:r>
          </a:p>
          <a:p>
            <a:pPr indent="266700" algn="just">
              <a:lnSpc>
                <a:spcPct val="150000"/>
              </a:lnSpc>
              <a:spcAft>
                <a:spcPts val="0"/>
              </a:spcAft>
            </a:pPr>
            <a:r>
              <a:rPr lang="zh-CN" altLang="zh-CN" sz="1600" dirty="0"/>
              <a:t>如果要反序列化的数据不是有效的</a:t>
            </a:r>
            <a:r>
              <a:rPr lang="en-US" altLang="zh-CN" sz="1600" dirty="0"/>
              <a:t>JSON</a:t>
            </a:r>
            <a:r>
              <a:rPr lang="zh-CN" altLang="zh-CN" sz="1600" dirty="0"/>
              <a:t>文档，则会引发</a:t>
            </a:r>
            <a:r>
              <a:rPr lang="en-US" altLang="zh-CN" sz="1600" dirty="0" err="1"/>
              <a:t>JSONDecoderError</a:t>
            </a:r>
            <a:r>
              <a:rPr lang="zh-CN" altLang="zh-CN" sz="1600" dirty="0"/>
              <a:t>。</a:t>
            </a:r>
          </a:p>
        </p:txBody>
      </p:sp>
    </p:spTree>
    <p:extLst>
      <p:ext uri="{BB962C8B-B14F-4D97-AF65-F5344CB8AC3E}">
        <p14:creationId xmlns:p14="http://schemas.microsoft.com/office/powerpoint/2010/main" val="280421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6. </a:t>
            </a:r>
            <a:r>
              <a:rPr lang="en-US" altLang="zh-CN" sz="2200" dirty="0" err="1"/>
              <a:t>json.JSONEncoder</a:t>
            </a:r>
            <a:r>
              <a:rPr lang="en-US" altLang="zh-CN" sz="2200" dirty="0"/>
              <a:t>()</a:t>
            </a:r>
            <a:r>
              <a:rPr lang="zh-CN" altLang="en-US" sz="2200" dirty="0"/>
              <a:t>函数</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65421"/>
            <a:ext cx="9982200" cy="164990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err="1">
                <a:solidFill>
                  <a:srgbClr val="FF0000"/>
                </a:solidFill>
              </a:rPr>
              <a:t>json.JSONEncoder</a:t>
            </a:r>
            <a:r>
              <a:rPr lang="en-US" altLang="zh-CN" sz="1800" dirty="0">
                <a:solidFill>
                  <a:srgbClr val="FF0000"/>
                </a:solidFill>
              </a:rPr>
              <a:t>(*, </a:t>
            </a:r>
            <a:r>
              <a:rPr lang="en-US" altLang="zh-CN" sz="1800" dirty="0" err="1">
                <a:solidFill>
                  <a:srgbClr val="FF0000"/>
                </a:solidFill>
              </a:rPr>
              <a:t>skipkeys</a:t>
            </a:r>
            <a:r>
              <a:rPr lang="en-US" altLang="zh-CN" sz="1800" dirty="0">
                <a:solidFill>
                  <a:srgbClr val="FF0000"/>
                </a:solidFill>
              </a:rPr>
              <a:t>=False, </a:t>
            </a:r>
            <a:r>
              <a:rPr lang="en-US" altLang="zh-CN" sz="1800" dirty="0" err="1">
                <a:solidFill>
                  <a:srgbClr val="FF0000"/>
                </a:solidFill>
              </a:rPr>
              <a:t>ensure_ascii</a:t>
            </a:r>
            <a:r>
              <a:rPr lang="en-US" altLang="zh-CN" sz="1800" dirty="0">
                <a:solidFill>
                  <a:srgbClr val="FF0000"/>
                </a:solidFill>
              </a:rPr>
              <a:t>=True, </a:t>
            </a:r>
            <a:r>
              <a:rPr lang="en-US" altLang="zh-CN" sz="1800" dirty="0" err="1">
                <a:solidFill>
                  <a:srgbClr val="FF0000"/>
                </a:solidFill>
              </a:rPr>
              <a:t>check_circular</a:t>
            </a:r>
            <a:r>
              <a:rPr lang="en-US" altLang="zh-CN" sz="1800" dirty="0">
                <a:solidFill>
                  <a:srgbClr val="FF0000"/>
                </a:solidFill>
              </a:rPr>
              <a:t>=True, </a:t>
            </a:r>
            <a:r>
              <a:rPr lang="en-US" altLang="zh-CN" sz="1800" dirty="0" err="1">
                <a:solidFill>
                  <a:srgbClr val="FF0000"/>
                </a:solidFill>
              </a:rPr>
              <a:t>allow_nan</a:t>
            </a:r>
            <a:r>
              <a:rPr lang="en-US" altLang="zh-CN" sz="1800" dirty="0">
                <a:solidFill>
                  <a:srgbClr val="FF0000"/>
                </a:solidFill>
              </a:rPr>
              <a:t>=True, </a:t>
            </a:r>
            <a:r>
              <a:rPr lang="en-US" altLang="zh-CN" sz="1800" dirty="0" err="1">
                <a:solidFill>
                  <a:srgbClr val="FF0000"/>
                </a:solidFill>
              </a:rPr>
              <a:t>sort_keys</a:t>
            </a:r>
            <a:r>
              <a:rPr lang="en-US" altLang="zh-CN" sz="1800" dirty="0">
                <a:solidFill>
                  <a:srgbClr val="FF0000"/>
                </a:solidFill>
              </a:rPr>
              <a:t>=False, indent=None, separators=None, default=None)</a:t>
            </a:r>
          </a:p>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600" dirty="0"/>
              <a:t>这是一个简单的</a:t>
            </a:r>
            <a:r>
              <a:rPr lang="en-US" altLang="zh-CN" sz="1600" dirty="0"/>
              <a:t>JSON</a:t>
            </a:r>
            <a:r>
              <a:rPr lang="zh-CN" altLang="en-US" sz="1600" dirty="0"/>
              <a:t>编码器的构造函数。参数含义与</a:t>
            </a:r>
            <a:r>
              <a:rPr lang="en-US" altLang="zh-CN" sz="1600" dirty="0"/>
              <a:t>dump()</a:t>
            </a:r>
            <a:r>
              <a:rPr lang="zh-CN" altLang="en-US" sz="1600" dirty="0"/>
              <a:t>内相同，因此不再赘述。</a:t>
            </a:r>
            <a:endParaRPr lang="en-US" altLang="zh-CN" sz="1600" dirty="0"/>
          </a:p>
          <a:p>
            <a:pPr marL="0" indent="0" algn="just">
              <a:lnSpc>
                <a:spcPct val="150000"/>
              </a:lnSpc>
              <a:spcBef>
                <a:spcPts val="0"/>
              </a:spcBef>
              <a:buNone/>
            </a:pPr>
            <a:r>
              <a:rPr lang="zh-CN" altLang="en-US" sz="1600" dirty="0"/>
              <a:t>   默认情况下，依照以下规则进行编码，见表。</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9.5 json</a:t>
            </a:r>
            <a:r>
              <a:rPr lang="zh-CN" altLang="en-US" dirty="0"/>
              <a:t>文件读写</a:t>
            </a:r>
          </a:p>
        </p:txBody>
      </p:sp>
      <p:pic>
        <p:nvPicPr>
          <p:cNvPr id="5" name="图片 4">
            <a:extLst>
              <a:ext uri="{FF2B5EF4-FFF2-40B4-BE49-F238E27FC236}">
                <a16:creationId xmlns:a16="http://schemas.microsoft.com/office/drawing/2014/main" id="{A3021426-AE8C-449F-8509-9F45D579BFD4}"/>
              </a:ext>
            </a:extLst>
          </p:cNvPr>
          <p:cNvPicPr>
            <a:picLocks noChangeAspect="1"/>
          </p:cNvPicPr>
          <p:nvPr/>
        </p:nvPicPr>
        <p:blipFill>
          <a:blip r:embed="rId3"/>
          <a:stretch>
            <a:fillRect/>
          </a:stretch>
        </p:blipFill>
        <p:spPr>
          <a:xfrm>
            <a:off x="3227479" y="3937042"/>
            <a:ext cx="5802723" cy="2529072"/>
          </a:xfrm>
          <a:prstGeom prst="rect">
            <a:avLst/>
          </a:prstGeom>
        </p:spPr>
      </p:pic>
    </p:spTree>
    <p:extLst>
      <p:ext uri="{BB962C8B-B14F-4D97-AF65-F5344CB8AC3E}">
        <p14:creationId xmlns:p14="http://schemas.microsoft.com/office/powerpoint/2010/main" val="15363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5"/>
            <a:ext cx="10096500" cy="1734474"/>
          </a:xfrm>
        </p:spPr>
        <p:txBody>
          <a:bodyPr/>
          <a:lstStyle/>
          <a:p>
            <a:pPr algn="ctr"/>
            <a:r>
              <a:rPr lang="en-US" altLang="zh-CN" b="1" dirty="0"/>
              <a:t>9.6 </a:t>
            </a:r>
            <a:r>
              <a:rPr lang="en-US" altLang="zh-CN" b="1" dirty="0" err="1"/>
              <a:t>sql</a:t>
            </a:r>
            <a:r>
              <a:rPr lang="zh-CN" altLang="en-US" b="1" dirty="0"/>
              <a:t>文件读写</a:t>
            </a:r>
            <a:endParaRPr lang="en-US" b="1" dirty="0"/>
          </a:p>
        </p:txBody>
      </p:sp>
    </p:spTree>
    <p:extLst>
      <p:ext uri="{BB962C8B-B14F-4D97-AF65-F5344CB8AC3E}">
        <p14:creationId xmlns:p14="http://schemas.microsoft.com/office/powerpoint/2010/main" val="10871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1438338"/>
            <a:ext cx="9982200" cy="2676462"/>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    由于</a:t>
            </a:r>
            <a:r>
              <a:rPr lang="en-US" altLang="zh-CN" sz="1800" dirty="0"/>
              <a:t>MySQL</a:t>
            </a:r>
            <a:r>
              <a:rPr lang="zh-CN" altLang="en-US" sz="1800" dirty="0"/>
              <a:t>服务器以独立的进程运行，并通过网络对外服务，所以，需要支持</a:t>
            </a:r>
            <a:r>
              <a:rPr lang="en-US" altLang="zh-CN" sz="1800" dirty="0"/>
              <a:t>Python</a:t>
            </a:r>
            <a:r>
              <a:rPr lang="zh-CN" altLang="en-US" sz="1800" dirty="0"/>
              <a:t>的</a:t>
            </a:r>
            <a:r>
              <a:rPr lang="en-US" altLang="zh-CN" sz="1800" dirty="0"/>
              <a:t>MySQL</a:t>
            </a:r>
            <a:r>
              <a:rPr lang="zh-CN" altLang="en-US" sz="1800" dirty="0"/>
              <a:t>驱动来连接到</a:t>
            </a:r>
            <a:r>
              <a:rPr lang="en-US" altLang="zh-CN" sz="1800" dirty="0"/>
              <a:t>MySQL</a:t>
            </a:r>
            <a:r>
              <a:rPr lang="zh-CN" altLang="en-US" sz="1800" dirty="0"/>
              <a:t>服务器。可以通过</a:t>
            </a:r>
            <a:r>
              <a:rPr lang="en-US" altLang="zh-CN" sz="1800" dirty="0"/>
              <a:t>Python</a:t>
            </a:r>
            <a:r>
              <a:rPr lang="zh-CN" altLang="en-US" sz="1800" dirty="0"/>
              <a:t>包管理工具</a:t>
            </a:r>
            <a:r>
              <a:rPr lang="en-US" altLang="zh-CN" sz="1800" dirty="0"/>
              <a:t>pip</a:t>
            </a:r>
            <a:r>
              <a:rPr lang="zh-CN" altLang="en-US" sz="1800" dirty="0"/>
              <a:t>进行安装，使用命令</a:t>
            </a:r>
            <a:endParaRPr lang="en-US" altLang="zh-CN" sz="1800" dirty="0"/>
          </a:p>
          <a:p>
            <a:pPr marL="0" indent="0" algn="just">
              <a:lnSpc>
                <a:spcPct val="150000"/>
              </a:lnSpc>
              <a:spcBef>
                <a:spcPts val="0"/>
              </a:spcBef>
              <a:buNone/>
            </a:pPr>
            <a:endParaRPr lang="en-US" altLang="zh-CN" sz="1800" dirty="0"/>
          </a:p>
          <a:p>
            <a:pPr marL="0" indent="0" algn="just">
              <a:lnSpc>
                <a:spcPct val="150000"/>
              </a:lnSpc>
              <a:spcBef>
                <a:spcPts val="0"/>
              </a:spcBef>
              <a:buNone/>
            </a:pPr>
            <a:r>
              <a:rPr lang="en-US" altLang="zh-CN" sz="1800" dirty="0">
                <a:solidFill>
                  <a:srgbClr val="FF0000"/>
                </a:solidFill>
              </a:rPr>
              <a:t>    pip3 install </a:t>
            </a:r>
            <a:r>
              <a:rPr lang="en-US" altLang="zh-CN" sz="1800" dirty="0" err="1">
                <a:solidFill>
                  <a:srgbClr val="FF0000"/>
                </a:solidFill>
              </a:rPr>
              <a:t>PyMySQL</a:t>
            </a:r>
            <a:endParaRPr lang="en-US" altLang="zh-CN" sz="1800" dirty="0">
              <a:solidFill>
                <a:srgbClr val="FF0000"/>
              </a:solidFill>
            </a:endParaRPr>
          </a:p>
          <a:p>
            <a:pPr marL="0" indent="0" algn="just">
              <a:lnSpc>
                <a:spcPct val="150000"/>
              </a:lnSpc>
              <a:spcBef>
                <a:spcPts val="0"/>
              </a:spcBef>
              <a:buNone/>
            </a:pPr>
            <a:endParaRPr lang="zh-CN" altLang="en-US" sz="1800" dirty="0">
              <a:solidFill>
                <a:srgbClr val="FF0000"/>
              </a:solidFill>
            </a:endParaRPr>
          </a:p>
          <a:p>
            <a:pPr marL="0" indent="0" algn="just">
              <a:lnSpc>
                <a:spcPct val="150000"/>
              </a:lnSpc>
              <a:spcBef>
                <a:spcPts val="0"/>
              </a:spcBef>
              <a:buNone/>
            </a:pPr>
            <a:r>
              <a:rPr lang="zh-CN" altLang="en-US" sz="1800" dirty="0"/>
              <a:t>    为测试是否成功安装</a:t>
            </a:r>
            <a:r>
              <a:rPr lang="en-US" altLang="zh-CN" sz="1800" dirty="0" err="1"/>
              <a:t>PyMySQL</a:t>
            </a:r>
            <a:r>
              <a:rPr lang="zh-CN" altLang="en-US" sz="1800" dirty="0"/>
              <a:t>，可以创建一个</a:t>
            </a:r>
            <a:r>
              <a:rPr lang="en-US" altLang="zh-CN" sz="1800" dirty="0"/>
              <a:t>python</a:t>
            </a:r>
            <a:r>
              <a:rPr lang="zh-CN" altLang="en-US" sz="1800" dirty="0"/>
              <a:t>文件，代码为：</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9.6 </a:t>
            </a:r>
            <a:r>
              <a:rPr lang="en-US" altLang="zh-CN" dirty="0" err="1"/>
              <a:t>sql</a:t>
            </a:r>
            <a:r>
              <a:rPr lang="zh-CN" altLang="en-US" dirty="0"/>
              <a:t>文件读写</a:t>
            </a:r>
          </a:p>
        </p:txBody>
      </p:sp>
      <p:graphicFrame>
        <p:nvGraphicFramePr>
          <p:cNvPr id="5" name="表格 5">
            <a:extLst>
              <a:ext uri="{FF2B5EF4-FFF2-40B4-BE49-F238E27FC236}">
                <a16:creationId xmlns:a16="http://schemas.microsoft.com/office/drawing/2014/main" id="{ED73BBC1-C7FE-4051-81A5-2859A5E40891}"/>
              </a:ext>
            </a:extLst>
          </p:cNvPr>
          <p:cNvGraphicFramePr>
            <a:graphicFrameLocks noGrp="1"/>
          </p:cNvGraphicFramePr>
          <p:nvPr>
            <p:extLst>
              <p:ext uri="{D42A27DB-BD31-4B8C-83A1-F6EECF244321}">
                <p14:modId xmlns:p14="http://schemas.microsoft.com/office/powerpoint/2010/main" val="2142001292"/>
              </p:ext>
            </p:extLst>
          </p:nvPr>
        </p:nvGraphicFramePr>
        <p:xfrm>
          <a:off x="1137742" y="4233565"/>
          <a:ext cx="9948599" cy="423778"/>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423778">
                <a:tc>
                  <a:txBody>
                    <a:bodyPr/>
                    <a:lstStyle/>
                    <a:p>
                      <a:r>
                        <a:rPr lang="en-US" altLang="zh-CN" sz="1800" b="1" kern="1200" dirty="0">
                          <a:solidFill>
                            <a:schemeClr val="lt1"/>
                          </a:solidFill>
                          <a:effectLst/>
                          <a:latin typeface="+mn-lt"/>
                          <a:ea typeface="+mn-ea"/>
                          <a:cs typeface="+mn-cs"/>
                        </a:rPr>
                        <a:t>import </a:t>
                      </a:r>
                      <a:r>
                        <a:rPr lang="en-US" altLang="zh-CN" sz="1800" b="1" kern="1200" dirty="0" err="1">
                          <a:solidFill>
                            <a:schemeClr val="lt1"/>
                          </a:solidFill>
                          <a:effectLst/>
                          <a:latin typeface="+mn-lt"/>
                          <a:ea typeface="+mn-ea"/>
                          <a:cs typeface="+mn-cs"/>
                        </a:rPr>
                        <a:t>pymysql</a:t>
                      </a:r>
                      <a:endParaRPr lang="zh-CN" altLang="en-US" sz="1400" b="1" kern="1200" dirty="0">
                        <a:solidFill>
                          <a:schemeClr val="lt1"/>
                        </a:solidFill>
                        <a:effectLst/>
                        <a:latin typeface="Consolas" panose="020B0609020204030204" pitchFamily="49" charset="0"/>
                        <a:ea typeface="+mn-ea"/>
                        <a:cs typeface="+mn-cs"/>
                      </a:endParaRPr>
                    </a:p>
                  </a:txBody>
                  <a:tcPr/>
                </a:tc>
                <a:extLst>
                  <a:ext uri="{0D108BD9-81ED-4DB2-BD59-A6C34878D82A}">
                    <a16:rowId xmlns:a16="http://schemas.microsoft.com/office/drawing/2014/main" val="3026568749"/>
                  </a:ext>
                </a:extLst>
              </a:tr>
            </a:tbl>
          </a:graphicData>
        </a:graphic>
      </p:graphicFrame>
      <p:sp>
        <p:nvSpPr>
          <p:cNvPr id="7" name="Content Placeholder 13">
            <a:extLst>
              <a:ext uri="{FF2B5EF4-FFF2-40B4-BE49-F238E27FC236}">
                <a16:creationId xmlns:a16="http://schemas.microsoft.com/office/drawing/2014/main" id="{D63FBE7C-FCDD-41AA-8C82-D3E4E7B49DF7}"/>
              </a:ext>
            </a:extLst>
          </p:cNvPr>
          <p:cNvSpPr txBox="1">
            <a:spLocks/>
          </p:cNvSpPr>
          <p:nvPr/>
        </p:nvSpPr>
        <p:spPr>
          <a:xfrm>
            <a:off x="1137742" y="4998719"/>
            <a:ext cx="9982200" cy="1144923"/>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800" dirty="0"/>
              <a:t>若执行代码后运行未出现任何错误，则表示安装成功。</a:t>
            </a:r>
            <a:endParaRPr lang="zh-CN" altLang="en-US" dirty="0"/>
          </a:p>
        </p:txBody>
      </p:sp>
    </p:spTree>
    <p:extLst>
      <p:ext uri="{BB962C8B-B14F-4D97-AF65-F5344CB8AC3E}">
        <p14:creationId xmlns:p14="http://schemas.microsoft.com/office/powerpoint/2010/main" val="19222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9.6 </a:t>
            </a:r>
            <a:r>
              <a:rPr lang="en-US" altLang="zh-CN" dirty="0" err="1"/>
              <a:t>sql</a:t>
            </a:r>
            <a:r>
              <a:rPr lang="zh-CN" altLang="en-US" dirty="0"/>
              <a:t>文件读写</a:t>
            </a:r>
          </a:p>
        </p:txBody>
      </p:sp>
      <p:sp>
        <p:nvSpPr>
          <p:cNvPr id="7" name="Content Placeholder 13">
            <a:extLst>
              <a:ext uri="{FF2B5EF4-FFF2-40B4-BE49-F238E27FC236}">
                <a16:creationId xmlns:a16="http://schemas.microsoft.com/office/drawing/2014/main" id="{D63FBE7C-FCDD-41AA-8C82-D3E4E7B49DF7}"/>
              </a:ext>
            </a:extLst>
          </p:cNvPr>
          <p:cNvSpPr txBox="1">
            <a:spLocks/>
          </p:cNvSpPr>
          <p:nvPr/>
        </p:nvSpPr>
        <p:spPr>
          <a:xfrm>
            <a:off x="1104900" y="1797786"/>
            <a:ext cx="9982200" cy="3546373"/>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en-US" altLang="zh-CN" sz="1800" dirty="0"/>
              <a:t>    python</a:t>
            </a:r>
            <a:r>
              <a:rPr lang="zh-CN" altLang="en-US" sz="1800" dirty="0"/>
              <a:t>对</a:t>
            </a:r>
            <a:r>
              <a:rPr lang="en-US" altLang="zh-CN" sz="1800" dirty="0" err="1"/>
              <a:t>sql</a:t>
            </a:r>
            <a:r>
              <a:rPr lang="zh-CN" altLang="en-US" sz="1800" dirty="0"/>
              <a:t>文件的读写主要通过应用程序编程接口（</a:t>
            </a:r>
            <a:r>
              <a:rPr lang="en-US" altLang="zh-CN" sz="1800" dirty="0"/>
              <a:t>API</a:t>
            </a:r>
            <a:r>
              <a:rPr lang="zh-CN" altLang="en-US" sz="1800" dirty="0"/>
              <a:t>）进行，</a:t>
            </a:r>
            <a:r>
              <a:rPr lang="en-US" altLang="zh-CN" sz="1800" dirty="0"/>
              <a:t>DB-API</a:t>
            </a:r>
            <a:r>
              <a:rPr lang="zh-CN" altLang="en-US" sz="1800" dirty="0"/>
              <a:t>接口是</a:t>
            </a:r>
            <a:r>
              <a:rPr lang="en-US" altLang="zh-CN" sz="1800" dirty="0"/>
              <a:t>python</a:t>
            </a:r>
            <a:r>
              <a:rPr lang="zh-CN" altLang="en-US" sz="1800" dirty="0"/>
              <a:t>中访问关系型数据库的标准</a:t>
            </a:r>
            <a:r>
              <a:rPr lang="en-US" altLang="zh-CN" sz="1800" dirty="0"/>
              <a:t>API</a:t>
            </a:r>
            <a:r>
              <a:rPr lang="zh-CN" altLang="en-US" sz="1800" dirty="0"/>
              <a:t>，其主要函数为：</a:t>
            </a:r>
          </a:p>
          <a:p>
            <a:pPr algn="just">
              <a:lnSpc>
                <a:spcPct val="150000"/>
              </a:lnSpc>
              <a:spcBef>
                <a:spcPts val="0"/>
              </a:spcBef>
            </a:pPr>
            <a:r>
              <a:rPr lang="en-US" altLang="zh-CN" sz="1800" dirty="0">
                <a:solidFill>
                  <a:srgbClr val="FF0000"/>
                </a:solidFill>
              </a:rPr>
              <a:t>connect()</a:t>
            </a:r>
            <a:r>
              <a:rPr lang="zh-CN" altLang="en-US" sz="1800" dirty="0">
                <a:solidFill>
                  <a:srgbClr val="FF0000"/>
                </a:solidFill>
              </a:rPr>
              <a:t>：连接数据库，参数包含用户名、密码、服务器地址</a:t>
            </a:r>
            <a:r>
              <a:rPr lang="zh-CN" altLang="en-US" sz="1800" dirty="0"/>
              <a:t>等，具体为</a:t>
            </a:r>
            <a:r>
              <a:rPr lang="en-US" altLang="zh-CN" sz="1800" dirty="0" err="1"/>
              <a:t>pymysql.connect</a:t>
            </a:r>
            <a:r>
              <a:rPr lang="en-US" altLang="zh-CN" sz="1800" dirty="0"/>
              <a:t>(host=“</a:t>
            </a:r>
            <a:r>
              <a:rPr lang="zh-CN" altLang="en-US" sz="1800" dirty="0"/>
              <a:t>数据库地址”</a:t>
            </a:r>
            <a:r>
              <a:rPr lang="en-US" altLang="zh-CN" sz="1800" dirty="0"/>
              <a:t>, user=“</a:t>
            </a:r>
            <a:r>
              <a:rPr lang="zh-CN" altLang="en-US" sz="1800" dirty="0"/>
              <a:t>用户名”</a:t>
            </a:r>
            <a:r>
              <a:rPr lang="en-US" altLang="zh-CN" sz="1800" dirty="0"/>
              <a:t>,password=“</a:t>
            </a:r>
            <a:r>
              <a:rPr lang="zh-CN" altLang="en-US" sz="1800" dirty="0"/>
              <a:t>密码”</a:t>
            </a:r>
            <a:r>
              <a:rPr lang="en-US" altLang="zh-CN" sz="1800" dirty="0"/>
              <a:t>,database=“</a:t>
            </a:r>
            <a:r>
              <a:rPr lang="zh-CN" altLang="en-US" sz="1800" dirty="0"/>
              <a:t>数据库名”</a:t>
            </a:r>
            <a:r>
              <a:rPr lang="en-US" altLang="zh-CN" sz="1800" dirty="0"/>
              <a:t>,charset=“utf8”)</a:t>
            </a:r>
            <a:r>
              <a:rPr lang="zh-CN" altLang="en-US" sz="1800" dirty="0"/>
              <a:t>；</a:t>
            </a:r>
          </a:p>
          <a:p>
            <a:pPr algn="just">
              <a:lnSpc>
                <a:spcPct val="150000"/>
              </a:lnSpc>
              <a:spcBef>
                <a:spcPts val="0"/>
              </a:spcBef>
            </a:pPr>
            <a:r>
              <a:rPr lang="en-US" altLang="zh-CN" sz="1800" dirty="0">
                <a:solidFill>
                  <a:srgbClr val="FF0000"/>
                </a:solidFill>
              </a:rPr>
              <a:t>cursor()</a:t>
            </a:r>
            <a:r>
              <a:rPr lang="zh-CN" altLang="en-US" sz="1800" dirty="0"/>
              <a:t>：创建一个</a:t>
            </a:r>
            <a:r>
              <a:rPr lang="en-US" altLang="zh-CN" sz="1800" dirty="0"/>
              <a:t>cursor</a:t>
            </a:r>
            <a:r>
              <a:rPr lang="zh-CN" altLang="en-US" sz="1800" dirty="0"/>
              <a:t>对象来管理查询；</a:t>
            </a:r>
          </a:p>
          <a:p>
            <a:pPr algn="just">
              <a:lnSpc>
                <a:spcPct val="150000"/>
              </a:lnSpc>
              <a:spcBef>
                <a:spcPts val="0"/>
              </a:spcBef>
            </a:pPr>
            <a:r>
              <a:rPr lang="en-US" altLang="zh-CN" sz="1800" dirty="0">
                <a:solidFill>
                  <a:srgbClr val="FF0000"/>
                </a:solidFill>
              </a:rPr>
              <a:t>execute()</a:t>
            </a:r>
            <a:r>
              <a:rPr lang="zh-CN" altLang="en-US" sz="1800" dirty="0">
                <a:solidFill>
                  <a:srgbClr val="FF0000"/>
                </a:solidFill>
              </a:rPr>
              <a:t>、</a:t>
            </a:r>
            <a:r>
              <a:rPr lang="en-US" altLang="zh-CN" sz="1800" dirty="0" err="1">
                <a:solidFill>
                  <a:srgbClr val="FF0000"/>
                </a:solidFill>
              </a:rPr>
              <a:t>executemany</a:t>
            </a:r>
            <a:r>
              <a:rPr lang="en-US" altLang="zh-CN" sz="1800" dirty="0">
                <a:solidFill>
                  <a:srgbClr val="FF0000"/>
                </a:solidFill>
              </a:rPr>
              <a:t>()</a:t>
            </a:r>
            <a:r>
              <a:rPr lang="zh-CN" altLang="en-US" sz="1800" dirty="0">
                <a:solidFill>
                  <a:srgbClr val="FF0000"/>
                </a:solidFill>
              </a:rPr>
              <a:t>：对数据库执行一个或多个</a:t>
            </a:r>
            <a:r>
              <a:rPr lang="en-US" altLang="zh-CN" sz="1800" dirty="0">
                <a:solidFill>
                  <a:srgbClr val="FF0000"/>
                </a:solidFill>
              </a:rPr>
              <a:t>SQL</a:t>
            </a:r>
            <a:r>
              <a:rPr lang="zh-CN" altLang="en-US" sz="1800" dirty="0">
                <a:solidFill>
                  <a:srgbClr val="FF0000"/>
                </a:solidFill>
              </a:rPr>
              <a:t>命令；</a:t>
            </a:r>
          </a:p>
          <a:p>
            <a:pPr algn="just">
              <a:lnSpc>
                <a:spcPct val="150000"/>
              </a:lnSpc>
              <a:spcBef>
                <a:spcPts val="0"/>
              </a:spcBef>
            </a:pPr>
            <a:r>
              <a:rPr lang="en-US" altLang="zh-CN" sz="1800" dirty="0" err="1">
                <a:solidFill>
                  <a:srgbClr val="FF0000"/>
                </a:solidFill>
              </a:rPr>
              <a:t>fetchone</a:t>
            </a:r>
            <a:r>
              <a:rPr lang="en-US" altLang="zh-CN" sz="1800" dirty="0">
                <a:solidFill>
                  <a:srgbClr val="FF0000"/>
                </a:solidFill>
              </a:rPr>
              <a:t>()</a:t>
            </a:r>
            <a:r>
              <a:rPr lang="zh-CN" altLang="en-US" sz="1800" dirty="0">
                <a:solidFill>
                  <a:srgbClr val="FF0000"/>
                </a:solidFill>
              </a:rPr>
              <a:t>、</a:t>
            </a:r>
            <a:r>
              <a:rPr lang="en-US" altLang="zh-CN" sz="1800" dirty="0" err="1">
                <a:solidFill>
                  <a:srgbClr val="FF0000"/>
                </a:solidFill>
              </a:rPr>
              <a:t>fetchmany</a:t>
            </a:r>
            <a:r>
              <a:rPr lang="en-US" altLang="zh-CN" sz="1800" dirty="0">
                <a:solidFill>
                  <a:srgbClr val="FF0000"/>
                </a:solidFill>
              </a:rPr>
              <a:t>()</a:t>
            </a:r>
            <a:r>
              <a:rPr lang="zh-CN" altLang="en-US" sz="1800" dirty="0">
                <a:solidFill>
                  <a:srgbClr val="FF0000"/>
                </a:solidFill>
              </a:rPr>
              <a:t>、</a:t>
            </a:r>
            <a:r>
              <a:rPr lang="en-US" altLang="zh-CN" sz="1800" dirty="0" err="1">
                <a:solidFill>
                  <a:srgbClr val="FF0000"/>
                </a:solidFill>
              </a:rPr>
              <a:t>fetchall</a:t>
            </a:r>
            <a:r>
              <a:rPr lang="en-US" altLang="zh-CN" sz="1800" dirty="0">
                <a:solidFill>
                  <a:srgbClr val="FF0000"/>
                </a:solidFill>
              </a:rPr>
              <a:t>()</a:t>
            </a:r>
            <a:r>
              <a:rPr lang="zh-CN" altLang="en-US" sz="1800" dirty="0">
                <a:solidFill>
                  <a:srgbClr val="FF0000"/>
                </a:solidFill>
              </a:rPr>
              <a:t>：得到</a:t>
            </a:r>
            <a:r>
              <a:rPr lang="en-US" altLang="zh-CN" sz="1800" dirty="0">
                <a:solidFill>
                  <a:srgbClr val="FF0000"/>
                </a:solidFill>
              </a:rPr>
              <a:t>execute</a:t>
            </a:r>
            <a:r>
              <a:rPr lang="zh-CN" altLang="en-US" sz="1800" dirty="0">
                <a:solidFill>
                  <a:srgbClr val="FF0000"/>
                </a:solidFill>
              </a:rPr>
              <a:t>之后的结果</a:t>
            </a:r>
            <a:r>
              <a:rPr lang="zh-CN" altLang="en-US" sz="1800" dirty="0"/>
              <a:t>。</a:t>
            </a:r>
          </a:p>
        </p:txBody>
      </p:sp>
    </p:spTree>
    <p:extLst>
      <p:ext uri="{BB962C8B-B14F-4D97-AF65-F5344CB8AC3E}">
        <p14:creationId xmlns:p14="http://schemas.microsoft.com/office/powerpoint/2010/main" val="287458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a:t>
            </a:r>
            <a:r>
              <a:rPr lang="zh-CN" altLang="en-US" sz="2200" dirty="0"/>
              <a:t>创建操作</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7"/>
            <a:ext cx="9982200" cy="3462377"/>
          </a:xfrm>
          <a:prstGeom prst="rect">
            <a:avLst/>
          </a:prstGeom>
        </p:spPr>
        <p:txBody>
          <a:bodyPr>
            <a:normAutofit fontScale="85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2100" dirty="0"/>
              <a:t>通过</a:t>
            </a:r>
            <a:r>
              <a:rPr lang="en-US" altLang="zh-CN" sz="2100" dirty="0" err="1"/>
              <a:t>pymysql</a:t>
            </a:r>
            <a:r>
              <a:rPr lang="zh-CN" altLang="en-US" sz="2100" dirty="0"/>
              <a:t>第三方库可以使用</a:t>
            </a:r>
            <a:r>
              <a:rPr lang="en-US" altLang="zh-CN" sz="2100" dirty="0" err="1"/>
              <a:t>sql</a:t>
            </a:r>
            <a:r>
              <a:rPr lang="zh-CN" altLang="en-US" sz="2100" dirty="0"/>
              <a:t>语句向在数据库中创建一张新的数据库和新的表格，具体创建表格的</a:t>
            </a:r>
            <a:r>
              <a:rPr lang="en-US" altLang="zh-CN" sz="2100" dirty="0" err="1"/>
              <a:t>sql</a:t>
            </a:r>
            <a:r>
              <a:rPr lang="zh-CN" altLang="en-US" sz="2100" dirty="0"/>
              <a:t>语句为：</a:t>
            </a:r>
          </a:p>
          <a:p>
            <a:pPr marL="0" indent="0" algn="just">
              <a:lnSpc>
                <a:spcPct val="150000"/>
              </a:lnSpc>
              <a:spcBef>
                <a:spcPts val="0"/>
              </a:spcBef>
              <a:buNone/>
            </a:pPr>
            <a:r>
              <a:rPr lang="en-US" altLang="zh-CN" sz="2100" dirty="0"/>
              <a:t>CREATE TABLE </a:t>
            </a:r>
            <a:r>
              <a:rPr lang="zh-CN" altLang="en-US" sz="2100" dirty="0"/>
              <a:t>表名称</a:t>
            </a:r>
          </a:p>
          <a:p>
            <a:pPr marL="0" indent="0" algn="just">
              <a:lnSpc>
                <a:spcPct val="150000"/>
              </a:lnSpc>
              <a:spcBef>
                <a:spcPts val="0"/>
              </a:spcBef>
              <a:buNone/>
            </a:pPr>
            <a:r>
              <a:rPr lang="en-US" altLang="zh-CN" sz="2100" dirty="0"/>
              <a:t>(</a:t>
            </a:r>
          </a:p>
          <a:p>
            <a:pPr marL="0" indent="0" algn="just">
              <a:lnSpc>
                <a:spcPct val="150000"/>
              </a:lnSpc>
              <a:spcBef>
                <a:spcPts val="0"/>
              </a:spcBef>
              <a:buNone/>
            </a:pPr>
            <a:r>
              <a:rPr lang="zh-CN" altLang="en-US" sz="2100" dirty="0"/>
              <a:t>列名称</a:t>
            </a:r>
            <a:r>
              <a:rPr lang="en-US" altLang="zh-CN" sz="2100" dirty="0"/>
              <a:t>1 </a:t>
            </a:r>
            <a:r>
              <a:rPr lang="zh-CN" altLang="en-US" sz="2100" dirty="0"/>
              <a:t>数据类型</a:t>
            </a:r>
            <a:r>
              <a:rPr lang="en-US" altLang="zh-CN" sz="2100" dirty="0"/>
              <a:t>,</a:t>
            </a:r>
          </a:p>
          <a:p>
            <a:pPr marL="0" indent="0" algn="just">
              <a:lnSpc>
                <a:spcPct val="150000"/>
              </a:lnSpc>
              <a:spcBef>
                <a:spcPts val="0"/>
              </a:spcBef>
              <a:buNone/>
            </a:pPr>
            <a:r>
              <a:rPr lang="zh-CN" altLang="en-US" sz="2100" dirty="0"/>
              <a:t>列名称</a:t>
            </a:r>
            <a:r>
              <a:rPr lang="en-US" altLang="zh-CN" sz="2100" dirty="0"/>
              <a:t>2 </a:t>
            </a:r>
            <a:r>
              <a:rPr lang="zh-CN" altLang="en-US" sz="2100" dirty="0"/>
              <a:t>数据类型</a:t>
            </a:r>
            <a:r>
              <a:rPr lang="en-US" altLang="zh-CN" sz="2100" dirty="0"/>
              <a:t>,</a:t>
            </a:r>
          </a:p>
          <a:p>
            <a:pPr marL="0" indent="0" algn="just">
              <a:lnSpc>
                <a:spcPct val="150000"/>
              </a:lnSpc>
              <a:spcBef>
                <a:spcPts val="0"/>
              </a:spcBef>
              <a:buNone/>
            </a:pPr>
            <a:r>
              <a:rPr lang="zh-CN" altLang="en-US" sz="2100" dirty="0"/>
              <a:t>列名称</a:t>
            </a:r>
            <a:r>
              <a:rPr lang="en-US" altLang="zh-CN" sz="2100" dirty="0"/>
              <a:t>3 </a:t>
            </a:r>
            <a:r>
              <a:rPr lang="zh-CN" altLang="en-US" sz="2100" dirty="0"/>
              <a:t>数据类型</a:t>
            </a:r>
            <a:r>
              <a:rPr lang="en-US" altLang="zh-CN" sz="2100" dirty="0"/>
              <a:t>,</a:t>
            </a:r>
          </a:p>
          <a:p>
            <a:pPr marL="0" indent="0" algn="just">
              <a:lnSpc>
                <a:spcPct val="150000"/>
              </a:lnSpc>
              <a:spcBef>
                <a:spcPts val="0"/>
              </a:spcBef>
              <a:buNone/>
            </a:pPr>
            <a:r>
              <a:rPr lang="en-US" altLang="zh-CN" sz="2100" dirty="0"/>
              <a:t>....</a:t>
            </a:r>
          </a:p>
          <a:p>
            <a:pPr marL="0" indent="0" algn="just">
              <a:lnSpc>
                <a:spcPct val="150000"/>
              </a:lnSpc>
              <a:spcBef>
                <a:spcPts val="0"/>
              </a:spcBef>
              <a:buNone/>
            </a:pPr>
            <a:r>
              <a:rPr lang="en-US" altLang="zh-CN" sz="2100" dirty="0"/>
              <a:t>)</a:t>
            </a:r>
            <a:endParaRPr lang="en-US" altLang="zh-CN" sz="22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9.6 </a:t>
            </a:r>
            <a:r>
              <a:rPr lang="en-US" altLang="zh-CN" dirty="0" err="1"/>
              <a:t>sql</a:t>
            </a:r>
            <a:r>
              <a:rPr lang="zh-CN" altLang="en-US" dirty="0"/>
              <a:t>文件读写</a:t>
            </a:r>
          </a:p>
        </p:txBody>
      </p:sp>
      <p:pic>
        <p:nvPicPr>
          <p:cNvPr id="2" name="图片 1">
            <a:extLst>
              <a:ext uri="{FF2B5EF4-FFF2-40B4-BE49-F238E27FC236}">
                <a16:creationId xmlns:a16="http://schemas.microsoft.com/office/drawing/2014/main" id="{E7152277-4C2C-4FF6-806C-A12D74436A29}"/>
              </a:ext>
            </a:extLst>
          </p:cNvPr>
          <p:cNvPicPr>
            <a:picLocks noChangeAspect="1"/>
          </p:cNvPicPr>
          <p:nvPr/>
        </p:nvPicPr>
        <p:blipFill>
          <a:blip r:embed="rId3"/>
          <a:stretch>
            <a:fillRect/>
          </a:stretch>
        </p:blipFill>
        <p:spPr>
          <a:xfrm>
            <a:off x="4122780" y="3429000"/>
            <a:ext cx="6931479" cy="2661557"/>
          </a:xfrm>
          <a:prstGeom prst="rect">
            <a:avLst/>
          </a:prstGeom>
        </p:spPr>
      </p:pic>
    </p:spTree>
    <p:extLst>
      <p:ext uri="{BB962C8B-B14F-4D97-AF65-F5344CB8AC3E}">
        <p14:creationId xmlns:p14="http://schemas.microsoft.com/office/powerpoint/2010/main" val="38940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1.</a:t>
            </a:r>
            <a:r>
              <a:rPr lang="zh-CN" altLang="en-US" sz="2200" dirty="0"/>
              <a:t>创建操作</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8"/>
            <a:ext cx="9982200" cy="112739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800" dirty="0"/>
              <a:t>使用创建语句时需要借助</a:t>
            </a:r>
            <a:r>
              <a:rPr lang="en-US" altLang="zh-CN" sz="1800" dirty="0"/>
              <a:t>execute()</a:t>
            </a:r>
            <a:r>
              <a:rPr lang="zh-CN" altLang="en-US" sz="1800" dirty="0"/>
              <a:t>对数据库执行，如在创建一个名为</a:t>
            </a:r>
            <a:r>
              <a:rPr lang="en-US" altLang="zh-CN" sz="1800" dirty="0"/>
              <a:t>test</a:t>
            </a:r>
            <a:r>
              <a:rPr lang="zh-CN" altLang="en-US" sz="1800" dirty="0"/>
              <a:t>的数据库，并在其中创建一张名称为</a:t>
            </a:r>
            <a:r>
              <a:rPr lang="en-US" altLang="zh-CN" sz="1800" dirty="0"/>
              <a:t>TESTDB</a:t>
            </a:r>
            <a:r>
              <a:rPr lang="zh-CN" altLang="en-US" sz="1800" dirty="0"/>
              <a:t>的二维表。</a:t>
            </a:r>
            <a:endParaRPr lang="en-US" altLang="zh-CN" sz="22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9.6 </a:t>
            </a:r>
            <a:r>
              <a:rPr lang="en-US" altLang="zh-CN" dirty="0" err="1"/>
              <a:t>sql</a:t>
            </a:r>
            <a:r>
              <a:rPr lang="zh-CN" altLang="en-US" dirty="0"/>
              <a:t>文件读写</a:t>
            </a:r>
          </a:p>
        </p:txBody>
      </p:sp>
      <p:graphicFrame>
        <p:nvGraphicFramePr>
          <p:cNvPr id="6" name="表格 5">
            <a:extLst>
              <a:ext uri="{FF2B5EF4-FFF2-40B4-BE49-F238E27FC236}">
                <a16:creationId xmlns:a16="http://schemas.microsoft.com/office/drawing/2014/main" id="{1EBCFA9A-9898-43E4-AA75-93A57207C2F6}"/>
              </a:ext>
            </a:extLst>
          </p:cNvPr>
          <p:cNvGraphicFramePr>
            <a:graphicFrameLocks noGrp="1"/>
          </p:cNvGraphicFramePr>
          <p:nvPr>
            <p:extLst>
              <p:ext uri="{D42A27DB-BD31-4B8C-83A1-F6EECF244321}">
                <p14:modId xmlns:p14="http://schemas.microsoft.com/office/powerpoint/2010/main" val="519105467"/>
              </p:ext>
            </p:extLst>
          </p:nvPr>
        </p:nvGraphicFramePr>
        <p:xfrm>
          <a:off x="1072059" y="3240647"/>
          <a:ext cx="9948599" cy="228600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65485">
                <a:tc>
                  <a:txBody>
                    <a:bodyPr/>
                    <a:lstStyle/>
                    <a:p>
                      <a:r>
                        <a:rPr lang="en-US" altLang="zh-CN" sz="1800" b="1" kern="1200" dirty="0">
                          <a:solidFill>
                            <a:schemeClr val="lt1"/>
                          </a:solidFill>
                          <a:effectLst/>
                          <a:latin typeface="Consolas" panose="020B0609020204030204" pitchFamily="49" charset="0"/>
                          <a:ea typeface="+mn-ea"/>
                          <a:cs typeface="+mn-cs"/>
                        </a:rPr>
                        <a:t>import </a:t>
                      </a:r>
                      <a:r>
                        <a:rPr lang="en-US" altLang="zh-CN" sz="1800" b="1" kern="1200" dirty="0" err="1">
                          <a:solidFill>
                            <a:schemeClr val="lt1"/>
                          </a:solidFill>
                          <a:effectLst/>
                          <a:latin typeface="Consolas" panose="020B0609020204030204" pitchFamily="49" charset="0"/>
                          <a:ea typeface="+mn-ea"/>
                          <a:cs typeface="+mn-cs"/>
                        </a:rPr>
                        <a:t>pymysql</a:t>
                      </a:r>
                      <a:endParaRPr lang="en-US" altLang="zh-CN" sz="1800" b="1" kern="1200" dirty="0">
                        <a:solidFill>
                          <a:schemeClr val="lt1"/>
                        </a:solidFill>
                        <a:effectLst/>
                        <a:latin typeface="Consolas" panose="020B0609020204030204" pitchFamily="49" charset="0"/>
                        <a:ea typeface="+mn-ea"/>
                        <a:cs typeface="+mn-cs"/>
                      </a:endParaRPr>
                    </a:p>
                    <a:p>
                      <a:r>
                        <a:rPr lang="en-US" altLang="zh-CN" sz="1800" b="1" kern="1200" dirty="0">
                          <a:solidFill>
                            <a:schemeClr val="lt1"/>
                          </a:solidFill>
                          <a:effectLst/>
                          <a:latin typeface="Consolas" panose="020B0609020204030204" pitchFamily="49" charset="0"/>
                          <a:ea typeface="+mn-ea"/>
                          <a:cs typeface="+mn-cs"/>
                        </a:rPr>
                        <a:t>con=</a:t>
                      </a:r>
                      <a:r>
                        <a:rPr lang="en-US" altLang="zh-CN" sz="1800" b="1" kern="1200" dirty="0" err="1">
                          <a:solidFill>
                            <a:schemeClr val="lt1"/>
                          </a:solidFill>
                          <a:effectLst/>
                          <a:latin typeface="Consolas" panose="020B0609020204030204" pitchFamily="49" charset="0"/>
                          <a:ea typeface="+mn-ea"/>
                          <a:cs typeface="+mn-cs"/>
                        </a:rPr>
                        <a:t>pymysql.connect</a:t>
                      </a:r>
                      <a:r>
                        <a:rPr lang="en-US" altLang="zh-CN" sz="1800" b="1" kern="1200" dirty="0">
                          <a:solidFill>
                            <a:schemeClr val="lt1"/>
                          </a:solidFill>
                          <a:effectLst/>
                          <a:latin typeface="Consolas" panose="020B0609020204030204" pitchFamily="49" charset="0"/>
                          <a:ea typeface="+mn-ea"/>
                          <a:cs typeface="+mn-cs"/>
                        </a:rPr>
                        <a:t>(host='</a:t>
                      </a:r>
                      <a:r>
                        <a:rPr lang="en-US" altLang="zh-CN" sz="1800" b="1" kern="1200" dirty="0" err="1">
                          <a:solidFill>
                            <a:schemeClr val="lt1"/>
                          </a:solidFill>
                          <a:effectLst/>
                          <a:latin typeface="Consolas" panose="020B0609020204030204" pitchFamily="49" charset="0"/>
                          <a:ea typeface="+mn-ea"/>
                          <a:cs typeface="+mn-cs"/>
                        </a:rPr>
                        <a:t>loscalhost</a:t>
                      </a:r>
                      <a:r>
                        <a:rPr lang="en-US" altLang="zh-CN" sz="1800" b="1" kern="1200" dirty="0">
                          <a:solidFill>
                            <a:schemeClr val="lt1"/>
                          </a:solidFill>
                          <a:effectLst/>
                          <a:latin typeface="Consolas" panose="020B0609020204030204" pitchFamily="49" charset="0"/>
                          <a:ea typeface="+mn-ea"/>
                          <a:cs typeface="+mn-cs"/>
                        </a:rPr>
                        <a:t>',user='</a:t>
                      </a:r>
                      <a:r>
                        <a:rPr lang="en-US" altLang="zh-CN" sz="1800" b="1" kern="1200" dirty="0" err="1">
                          <a:solidFill>
                            <a:schemeClr val="lt1"/>
                          </a:solidFill>
                          <a:effectLst/>
                          <a:latin typeface="Consolas" panose="020B0609020204030204" pitchFamily="49" charset="0"/>
                          <a:ea typeface="+mn-ea"/>
                          <a:cs typeface="+mn-cs"/>
                        </a:rPr>
                        <a:t>root',password</a:t>
                      </a:r>
                      <a:r>
                        <a:rPr lang="en-US" altLang="zh-CN" sz="1800" b="1" kern="1200" dirty="0">
                          <a:solidFill>
                            <a:schemeClr val="lt1"/>
                          </a:solidFill>
                          <a:effectLst/>
                          <a:latin typeface="Consolas" panose="020B0609020204030204" pitchFamily="49" charset="0"/>
                          <a:ea typeface="+mn-ea"/>
                          <a:cs typeface="+mn-cs"/>
                        </a:rPr>
                        <a:t>='</a:t>
                      </a:r>
                      <a:r>
                        <a:rPr lang="en-US" altLang="zh-CN" sz="1800" b="1" kern="1200" dirty="0" err="1">
                          <a:solidFill>
                            <a:schemeClr val="lt1"/>
                          </a:solidFill>
                          <a:effectLst/>
                          <a:latin typeface="Consolas" panose="020B0609020204030204" pitchFamily="49" charset="0"/>
                          <a:ea typeface="+mn-ea"/>
                          <a:cs typeface="+mn-cs"/>
                        </a:rPr>
                        <a:t>password',charset</a:t>
                      </a:r>
                      <a:r>
                        <a:rPr lang="en-US" altLang="zh-CN" sz="1800" b="1" kern="1200" dirty="0">
                          <a:solidFill>
                            <a:schemeClr val="lt1"/>
                          </a:solidFill>
                          <a:effectLst/>
                          <a:latin typeface="Consolas" panose="020B0609020204030204" pitchFamily="49" charset="0"/>
                          <a:ea typeface="+mn-ea"/>
                          <a:cs typeface="+mn-cs"/>
                        </a:rPr>
                        <a:t>='UTF8MB4')</a:t>
                      </a:r>
                    </a:p>
                    <a:p>
                      <a:r>
                        <a:rPr lang="en-US" altLang="zh-CN" sz="1800" b="1" kern="1200" dirty="0">
                          <a:solidFill>
                            <a:schemeClr val="lt1"/>
                          </a:solidFill>
                          <a:effectLst/>
                          <a:latin typeface="Consolas" panose="020B0609020204030204" pitchFamily="49" charset="0"/>
                          <a:ea typeface="+mn-ea"/>
                          <a:cs typeface="+mn-cs"/>
                        </a:rPr>
                        <a:t>cur = </a:t>
                      </a:r>
                      <a:r>
                        <a:rPr lang="en-US" altLang="zh-CN" sz="1800" b="1" kern="1200" dirty="0" err="1">
                          <a:solidFill>
                            <a:schemeClr val="lt1"/>
                          </a:solidFill>
                          <a:effectLst/>
                          <a:latin typeface="Consolas" panose="020B0609020204030204" pitchFamily="49" charset="0"/>
                          <a:ea typeface="+mn-ea"/>
                          <a:cs typeface="+mn-cs"/>
                        </a:rPr>
                        <a:t>con.cursor</a:t>
                      </a:r>
                      <a:r>
                        <a:rPr lang="en-US" altLang="zh-CN" sz="1800" b="1" kern="1200" dirty="0">
                          <a:solidFill>
                            <a:schemeClr val="lt1"/>
                          </a:solidFill>
                          <a:effectLst/>
                          <a:latin typeface="Consolas" panose="020B0609020204030204" pitchFamily="49" charset="0"/>
                          <a:ea typeface="+mn-ea"/>
                          <a:cs typeface="+mn-cs"/>
                        </a:rPr>
                        <a:t>()</a:t>
                      </a:r>
                    </a:p>
                    <a:p>
                      <a:r>
                        <a:rPr lang="en-US" altLang="zh-CN" sz="1800" b="1" kern="1200" dirty="0" err="1">
                          <a:solidFill>
                            <a:schemeClr val="lt1"/>
                          </a:solidFill>
                          <a:effectLst/>
                          <a:latin typeface="Consolas" panose="020B0609020204030204" pitchFamily="49" charset="0"/>
                          <a:ea typeface="+mn-ea"/>
                          <a:cs typeface="+mn-cs"/>
                        </a:rPr>
                        <a:t>cur.execute</a:t>
                      </a:r>
                      <a:r>
                        <a:rPr lang="en-US" altLang="zh-CN" sz="1800" b="1" kern="1200" dirty="0">
                          <a:solidFill>
                            <a:schemeClr val="lt1"/>
                          </a:solidFill>
                          <a:effectLst/>
                          <a:latin typeface="Consolas" panose="020B0609020204030204" pitchFamily="49" charset="0"/>
                          <a:ea typeface="+mn-ea"/>
                          <a:cs typeface="+mn-cs"/>
                        </a:rPr>
                        <a:t>("create database test character set UTF8MB4;")    #</a:t>
                      </a:r>
                      <a:r>
                        <a:rPr lang="zh-CN" altLang="en-US" sz="1800" b="1" kern="1200" dirty="0">
                          <a:solidFill>
                            <a:schemeClr val="lt1"/>
                          </a:solidFill>
                          <a:effectLst/>
                          <a:latin typeface="Consolas" panose="020B0609020204030204" pitchFamily="49" charset="0"/>
                          <a:ea typeface="+mn-ea"/>
                          <a:cs typeface="+mn-cs"/>
                        </a:rPr>
                        <a:t>创建</a:t>
                      </a:r>
                      <a:r>
                        <a:rPr lang="en-US" altLang="zh-CN" sz="1800" b="1" kern="1200" dirty="0">
                          <a:solidFill>
                            <a:schemeClr val="lt1"/>
                          </a:solidFill>
                          <a:effectLst/>
                          <a:latin typeface="Consolas" panose="020B0609020204030204" pitchFamily="49" charset="0"/>
                          <a:ea typeface="+mn-ea"/>
                          <a:cs typeface="+mn-cs"/>
                        </a:rPr>
                        <a:t>test</a:t>
                      </a:r>
                      <a:r>
                        <a:rPr lang="zh-CN" altLang="en-US" sz="1800" b="1" kern="1200" dirty="0">
                          <a:solidFill>
                            <a:schemeClr val="lt1"/>
                          </a:solidFill>
                          <a:effectLst/>
                          <a:latin typeface="Consolas" panose="020B0609020204030204" pitchFamily="49" charset="0"/>
                          <a:ea typeface="+mn-ea"/>
                          <a:cs typeface="+mn-cs"/>
                        </a:rPr>
                        <a:t>数据库</a:t>
                      </a:r>
                    </a:p>
                    <a:p>
                      <a:r>
                        <a:rPr lang="en-US" altLang="zh-CN" sz="1800" b="1" kern="1200" dirty="0" err="1">
                          <a:solidFill>
                            <a:schemeClr val="lt1"/>
                          </a:solidFill>
                          <a:effectLst/>
                          <a:latin typeface="Consolas" panose="020B0609020204030204" pitchFamily="49" charset="0"/>
                          <a:ea typeface="+mn-ea"/>
                          <a:cs typeface="+mn-cs"/>
                        </a:rPr>
                        <a:t>cur.execute</a:t>
                      </a:r>
                      <a:r>
                        <a:rPr lang="en-US" altLang="zh-CN" sz="1800" b="1" kern="1200" dirty="0">
                          <a:solidFill>
                            <a:schemeClr val="lt1"/>
                          </a:solidFill>
                          <a:effectLst/>
                          <a:latin typeface="Consolas" panose="020B0609020204030204" pitchFamily="49" charset="0"/>
                          <a:ea typeface="+mn-ea"/>
                          <a:cs typeface="+mn-cs"/>
                        </a:rPr>
                        <a:t>("use test;")</a:t>
                      </a:r>
                    </a:p>
                    <a:p>
                      <a:r>
                        <a:rPr lang="en-US" altLang="zh-CN" sz="1800" b="1" kern="1200" dirty="0" err="1">
                          <a:solidFill>
                            <a:schemeClr val="lt1"/>
                          </a:solidFill>
                          <a:effectLst/>
                          <a:latin typeface="Consolas" panose="020B0609020204030204" pitchFamily="49" charset="0"/>
                          <a:ea typeface="+mn-ea"/>
                          <a:cs typeface="+mn-cs"/>
                        </a:rPr>
                        <a:t>cur.execute</a:t>
                      </a:r>
                      <a:r>
                        <a:rPr lang="en-US" altLang="zh-CN" sz="1800" b="1" kern="1200" dirty="0">
                          <a:solidFill>
                            <a:schemeClr val="lt1"/>
                          </a:solidFill>
                          <a:effectLst/>
                          <a:latin typeface="Consolas" panose="020B0609020204030204" pitchFamily="49" charset="0"/>
                          <a:ea typeface="+mn-ea"/>
                          <a:cs typeface="+mn-cs"/>
                        </a:rPr>
                        <a:t>("create table TESTDB(FIRST_NAME char(20), LAST_NAME char(20), AGE int(10), SEX char(20))")                              #</a:t>
                      </a:r>
                      <a:r>
                        <a:rPr lang="zh-CN" altLang="en-US" sz="1800" b="1" kern="1200" dirty="0">
                          <a:solidFill>
                            <a:schemeClr val="lt1"/>
                          </a:solidFill>
                          <a:effectLst/>
                          <a:latin typeface="Consolas" panose="020B0609020204030204" pitchFamily="49" charset="0"/>
                          <a:ea typeface="+mn-ea"/>
                          <a:cs typeface="+mn-cs"/>
                        </a:rPr>
                        <a:t>创建</a:t>
                      </a:r>
                      <a:r>
                        <a:rPr lang="en-US" altLang="zh-CN" sz="1800" b="1" kern="1200" dirty="0">
                          <a:solidFill>
                            <a:schemeClr val="lt1"/>
                          </a:solidFill>
                          <a:effectLst/>
                          <a:latin typeface="Consolas" panose="020B0609020204030204" pitchFamily="49" charset="0"/>
                          <a:ea typeface="+mn-ea"/>
                          <a:cs typeface="+mn-cs"/>
                        </a:rPr>
                        <a:t>TESTDB</a:t>
                      </a:r>
                      <a:r>
                        <a:rPr lang="zh-CN" altLang="en-US" sz="1800" b="1" kern="1200" dirty="0">
                          <a:solidFill>
                            <a:schemeClr val="lt1"/>
                          </a:solidFill>
                          <a:effectLst/>
                          <a:latin typeface="Consolas" panose="020B0609020204030204" pitchFamily="49" charset="0"/>
                          <a:ea typeface="+mn-ea"/>
                          <a:cs typeface="+mn-cs"/>
                        </a:rPr>
                        <a:t>二维表并初始化</a:t>
                      </a:r>
                    </a:p>
                  </a:txBody>
                  <a:tcPr/>
                </a:tc>
                <a:extLst>
                  <a:ext uri="{0D108BD9-81ED-4DB2-BD59-A6C34878D82A}">
                    <a16:rowId xmlns:a16="http://schemas.microsoft.com/office/drawing/2014/main" val="3026568749"/>
                  </a:ext>
                </a:extLst>
              </a:tr>
            </a:tbl>
          </a:graphicData>
        </a:graphic>
      </p:graphicFrame>
    </p:spTree>
    <p:extLst>
      <p:ext uri="{BB962C8B-B14F-4D97-AF65-F5344CB8AC3E}">
        <p14:creationId xmlns:p14="http://schemas.microsoft.com/office/powerpoint/2010/main" val="263032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插入操作</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2089338"/>
            <a:ext cx="9982200" cy="178162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    通过</a:t>
            </a:r>
            <a:r>
              <a:rPr lang="en-US" altLang="zh-CN" sz="1800" dirty="0" err="1"/>
              <a:t>pymysql</a:t>
            </a:r>
            <a:r>
              <a:rPr lang="zh-CN" altLang="en-US" sz="1800" dirty="0"/>
              <a:t>第三方库可以使用</a:t>
            </a:r>
            <a:r>
              <a:rPr lang="en-US" altLang="zh-CN" sz="1800" dirty="0" err="1"/>
              <a:t>sql</a:t>
            </a:r>
            <a:r>
              <a:rPr lang="zh-CN" altLang="en-US" sz="1800" dirty="0"/>
              <a:t>语句向数据库表中插入记录，具体的</a:t>
            </a:r>
            <a:r>
              <a:rPr lang="en-US" altLang="zh-CN" sz="1800" dirty="0" err="1"/>
              <a:t>sql</a:t>
            </a:r>
            <a:r>
              <a:rPr lang="zh-CN" altLang="en-US" sz="1800" dirty="0"/>
              <a:t>语法为：</a:t>
            </a:r>
          </a:p>
          <a:p>
            <a:pPr marL="0" indent="0" algn="just">
              <a:lnSpc>
                <a:spcPct val="150000"/>
              </a:lnSpc>
              <a:spcBef>
                <a:spcPts val="0"/>
              </a:spcBef>
              <a:buNone/>
            </a:pPr>
            <a:r>
              <a:rPr lang="en-US" altLang="zh-CN" sz="1800" dirty="0">
                <a:solidFill>
                  <a:srgbClr val="FF0000"/>
                </a:solidFill>
              </a:rPr>
              <a:t>    INSERT INTO </a:t>
            </a:r>
            <a:r>
              <a:rPr lang="zh-CN" altLang="en-US" sz="1800" dirty="0">
                <a:solidFill>
                  <a:srgbClr val="FF0000"/>
                </a:solidFill>
              </a:rPr>
              <a:t>表名称 </a:t>
            </a:r>
            <a:r>
              <a:rPr lang="en-US" altLang="zh-CN" sz="1800" dirty="0">
                <a:solidFill>
                  <a:srgbClr val="FF0000"/>
                </a:solidFill>
              </a:rPr>
              <a:t>VALUES (</a:t>
            </a:r>
            <a:r>
              <a:rPr lang="zh-CN" altLang="en-US" sz="1800" dirty="0">
                <a:solidFill>
                  <a:srgbClr val="FF0000"/>
                </a:solidFill>
              </a:rPr>
              <a:t>值</a:t>
            </a:r>
            <a:r>
              <a:rPr lang="en-US" altLang="zh-CN" sz="1800" dirty="0">
                <a:solidFill>
                  <a:srgbClr val="FF0000"/>
                </a:solidFill>
              </a:rPr>
              <a:t>1, </a:t>
            </a:r>
            <a:r>
              <a:rPr lang="zh-CN" altLang="en-US" sz="1800" dirty="0">
                <a:solidFill>
                  <a:srgbClr val="FF0000"/>
                </a:solidFill>
              </a:rPr>
              <a:t>值</a:t>
            </a:r>
            <a:r>
              <a:rPr lang="en-US" altLang="zh-CN" sz="1800" dirty="0">
                <a:solidFill>
                  <a:srgbClr val="FF0000"/>
                </a:solidFill>
              </a:rPr>
              <a:t>2,....)</a:t>
            </a:r>
          </a:p>
          <a:p>
            <a:pPr marL="0" indent="0" algn="just">
              <a:lnSpc>
                <a:spcPct val="150000"/>
              </a:lnSpc>
              <a:spcBef>
                <a:spcPts val="0"/>
              </a:spcBef>
              <a:buNone/>
            </a:pPr>
            <a:r>
              <a:rPr lang="zh-CN" altLang="en-US" sz="1800" dirty="0"/>
              <a:t>    插入语法也需借助</a:t>
            </a:r>
            <a:r>
              <a:rPr lang="en-US" altLang="zh-CN" sz="1800" dirty="0"/>
              <a:t>execute()</a:t>
            </a:r>
            <a:r>
              <a:rPr lang="zh-CN" altLang="en-US" sz="1800" dirty="0"/>
              <a:t>对数据库执行，下面向读者展示一个向表</a:t>
            </a:r>
            <a:r>
              <a:rPr lang="en-US" altLang="zh-CN" sz="1800" dirty="0"/>
              <a:t>students</a:t>
            </a:r>
            <a:r>
              <a:rPr lang="zh-CN" altLang="en-US" sz="1800" dirty="0"/>
              <a:t>中插入记录的代码示例：</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9.6 </a:t>
            </a:r>
            <a:r>
              <a:rPr lang="en-US" altLang="zh-CN" dirty="0" err="1"/>
              <a:t>sql</a:t>
            </a:r>
            <a:r>
              <a:rPr lang="zh-CN" altLang="en-US" dirty="0"/>
              <a:t>文件读写</a:t>
            </a:r>
          </a:p>
        </p:txBody>
      </p:sp>
      <p:graphicFrame>
        <p:nvGraphicFramePr>
          <p:cNvPr id="6" name="表格 5">
            <a:extLst>
              <a:ext uri="{FF2B5EF4-FFF2-40B4-BE49-F238E27FC236}">
                <a16:creationId xmlns:a16="http://schemas.microsoft.com/office/drawing/2014/main" id="{1EBCFA9A-9898-43E4-AA75-93A57207C2F6}"/>
              </a:ext>
            </a:extLst>
          </p:cNvPr>
          <p:cNvGraphicFramePr>
            <a:graphicFrameLocks noGrp="1"/>
          </p:cNvGraphicFramePr>
          <p:nvPr>
            <p:extLst>
              <p:ext uri="{D42A27DB-BD31-4B8C-83A1-F6EECF244321}">
                <p14:modId xmlns:p14="http://schemas.microsoft.com/office/powerpoint/2010/main" val="3748826350"/>
              </p:ext>
            </p:extLst>
          </p:nvPr>
        </p:nvGraphicFramePr>
        <p:xfrm>
          <a:off x="1171342" y="3888122"/>
          <a:ext cx="9948599" cy="277368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65485">
                <a:tc>
                  <a:txBody>
                    <a:bodyPr/>
                    <a:lstStyle/>
                    <a:p>
                      <a:r>
                        <a:rPr lang="en-US" altLang="zh-CN" sz="1600" b="1" kern="1200" dirty="0">
                          <a:solidFill>
                            <a:schemeClr val="lt1"/>
                          </a:solidFill>
                          <a:effectLst/>
                          <a:latin typeface="Consolas" panose="020B0609020204030204" pitchFamily="49" charset="0"/>
                          <a:ea typeface="+mn-ea"/>
                          <a:cs typeface="+mn-cs"/>
                        </a:rPr>
                        <a:t>import </a:t>
                      </a:r>
                      <a:r>
                        <a:rPr lang="en-US" altLang="zh-CN" sz="1600" b="1" kern="1200" dirty="0" err="1">
                          <a:solidFill>
                            <a:schemeClr val="lt1"/>
                          </a:solidFill>
                          <a:effectLst/>
                          <a:latin typeface="Consolas" panose="020B0609020204030204" pitchFamily="49" charset="0"/>
                          <a:ea typeface="+mn-ea"/>
                          <a:cs typeface="+mn-cs"/>
                        </a:rPr>
                        <a:t>pymysql</a:t>
                      </a:r>
                      <a:r>
                        <a:rPr lang="en-US" altLang="zh-CN" sz="1600" b="1" kern="1200" dirty="0">
                          <a:solidFill>
                            <a:schemeClr val="lt1"/>
                          </a:solidFill>
                          <a:effectLst/>
                          <a:latin typeface="Consolas" panose="020B0609020204030204" pitchFamily="49" charset="0"/>
                          <a:ea typeface="+mn-ea"/>
                          <a:cs typeface="+mn-cs"/>
                        </a:rPr>
                        <a:t>                          </a:t>
                      </a:r>
                    </a:p>
                    <a:p>
                      <a:r>
                        <a:rPr lang="en-US" altLang="zh-CN" sz="1600" b="1" kern="1200" dirty="0" err="1">
                          <a:solidFill>
                            <a:schemeClr val="lt1"/>
                          </a:solidFill>
                          <a:effectLst/>
                          <a:latin typeface="Consolas" panose="020B0609020204030204" pitchFamily="49" charset="0"/>
                          <a:ea typeface="+mn-ea"/>
                          <a:cs typeface="+mn-cs"/>
                        </a:rPr>
                        <a:t>db</a:t>
                      </a:r>
                      <a:r>
                        <a:rPr lang="en-US" altLang="zh-CN" sz="1600" b="1" kern="1200" dirty="0">
                          <a:solidFill>
                            <a:schemeClr val="lt1"/>
                          </a:solidFill>
                          <a:effectLst/>
                          <a:latin typeface="Consolas" panose="020B0609020204030204" pitchFamily="49" charset="0"/>
                          <a:ea typeface="+mn-ea"/>
                          <a:cs typeface="+mn-cs"/>
                        </a:rPr>
                        <a:t> = </a:t>
                      </a:r>
                      <a:r>
                        <a:rPr lang="en-US" altLang="zh-CN" sz="1600" b="1" kern="1200" dirty="0" err="1">
                          <a:solidFill>
                            <a:schemeClr val="lt1"/>
                          </a:solidFill>
                          <a:effectLst/>
                          <a:latin typeface="Consolas" panose="020B0609020204030204" pitchFamily="49" charset="0"/>
                          <a:ea typeface="+mn-ea"/>
                          <a:cs typeface="+mn-cs"/>
                        </a:rPr>
                        <a:t>pymysql.connect</a:t>
                      </a:r>
                      <a:r>
                        <a:rPr lang="en-US" altLang="zh-CN" sz="1600" b="1" kern="1200" dirty="0">
                          <a:solidFill>
                            <a:schemeClr val="lt1"/>
                          </a:solidFill>
                          <a:effectLst/>
                          <a:latin typeface="Consolas" panose="020B0609020204030204" pitchFamily="49" charset="0"/>
                          <a:ea typeface="+mn-ea"/>
                          <a:cs typeface="+mn-cs"/>
                        </a:rPr>
                        <a:t>("localhost","</a:t>
                      </a:r>
                      <a:r>
                        <a:rPr lang="en-US" altLang="zh-CN" sz="1600" b="1" kern="1200" dirty="0" err="1">
                          <a:solidFill>
                            <a:schemeClr val="lt1"/>
                          </a:solidFill>
                          <a:effectLst/>
                          <a:latin typeface="Consolas" panose="020B0609020204030204" pitchFamily="49" charset="0"/>
                          <a:ea typeface="+mn-ea"/>
                          <a:cs typeface="+mn-cs"/>
                        </a:rPr>
                        <a:t>testuser</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test","TESTDB</a:t>
                      </a:r>
                      <a:r>
                        <a:rPr lang="en-US" altLang="zh-CN" sz="1600" b="1" kern="1200" dirty="0">
                          <a:solidFill>
                            <a:schemeClr val="lt1"/>
                          </a:solidFill>
                          <a:effectLst/>
                          <a:latin typeface="Consolas" panose="020B0609020204030204" pitchFamily="49" charset="0"/>
                          <a:ea typeface="+mn-ea"/>
                          <a:cs typeface="+mn-cs"/>
                        </a:rPr>
                        <a:t>" )  # </a:t>
                      </a:r>
                      <a:r>
                        <a:rPr lang="zh-CN" altLang="en-US" sz="1600" b="1" kern="1200" dirty="0">
                          <a:solidFill>
                            <a:schemeClr val="lt1"/>
                          </a:solidFill>
                          <a:effectLst/>
                          <a:latin typeface="Consolas" panose="020B0609020204030204" pitchFamily="49" charset="0"/>
                          <a:ea typeface="+mn-ea"/>
                          <a:cs typeface="+mn-cs"/>
                        </a:rPr>
                        <a:t>打开数据库连接</a:t>
                      </a:r>
                    </a:p>
                    <a:p>
                      <a:r>
                        <a:rPr lang="en-US" altLang="zh-CN" sz="1600" b="1" kern="1200" dirty="0">
                          <a:solidFill>
                            <a:schemeClr val="lt1"/>
                          </a:solidFill>
                          <a:effectLst/>
                          <a:latin typeface="Consolas" panose="020B0609020204030204" pitchFamily="49" charset="0"/>
                          <a:ea typeface="+mn-ea"/>
                          <a:cs typeface="+mn-cs"/>
                        </a:rPr>
                        <a:t>cursor = </a:t>
                      </a:r>
                      <a:r>
                        <a:rPr lang="en-US" altLang="zh-CN" sz="1600" b="1" kern="1200" dirty="0" err="1">
                          <a:solidFill>
                            <a:schemeClr val="lt1"/>
                          </a:solidFill>
                          <a:effectLst/>
                          <a:latin typeface="Consolas" panose="020B0609020204030204" pitchFamily="49" charset="0"/>
                          <a:ea typeface="+mn-ea"/>
                          <a:cs typeface="+mn-cs"/>
                        </a:rPr>
                        <a:t>db.cursor</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使用</a:t>
                      </a:r>
                      <a:r>
                        <a:rPr lang="en-US" altLang="zh-CN" sz="1600" b="1" kern="1200" dirty="0">
                          <a:solidFill>
                            <a:schemeClr val="lt1"/>
                          </a:solidFill>
                          <a:effectLst/>
                          <a:latin typeface="Consolas" panose="020B0609020204030204" pitchFamily="49" charset="0"/>
                          <a:ea typeface="+mn-ea"/>
                          <a:cs typeface="+mn-cs"/>
                        </a:rPr>
                        <a:t>cursor()</a:t>
                      </a:r>
                      <a:r>
                        <a:rPr lang="zh-CN" altLang="en-US" sz="1600" b="1" kern="1200" dirty="0">
                          <a:solidFill>
                            <a:schemeClr val="lt1"/>
                          </a:solidFill>
                          <a:effectLst/>
                          <a:latin typeface="Consolas" panose="020B0609020204030204" pitchFamily="49" charset="0"/>
                          <a:ea typeface="+mn-ea"/>
                          <a:cs typeface="+mn-cs"/>
                        </a:rPr>
                        <a:t>方法获取操作游标 </a:t>
                      </a:r>
                    </a:p>
                    <a:p>
                      <a:r>
                        <a:rPr lang="en-US" altLang="zh-CN" sz="1600" b="1" kern="1200" dirty="0" err="1">
                          <a:solidFill>
                            <a:schemeClr val="lt1"/>
                          </a:solidFill>
                          <a:effectLst/>
                          <a:latin typeface="Consolas" panose="020B0609020204030204" pitchFamily="49" charset="0"/>
                          <a:ea typeface="+mn-ea"/>
                          <a:cs typeface="+mn-cs"/>
                        </a:rPr>
                        <a:t>sql</a:t>
                      </a:r>
                      <a:r>
                        <a:rPr lang="en-US" altLang="zh-CN" sz="1600" b="1" kern="1200" dirty="0">
                          <a:solidFill>
                            <a:schemeClr val="lt1"/>
                          </a:solidFill>
                          <a:effectLst/>
                          <a:latin typeface="Consolas" panose="020B0609020204030204" pitchFamily="49" charset="0"/>
                          <a:ea typeface="+mn-ea"/>
                          <a:cs typeface="+mn-cs"/>
                        </a:rPr>
                        <a:t> = """INSERT INTO students (FIRST_NAME, LAST_NAME, AGE, SEX) VALUES ('Jenny', 'Black', 21, 'F')"""                               # SQL </a:t>
                      </a:r>
                      <a:r>
                        <a:rPr lang="zh-CN" altLang="en-US" sz="1600" b="1" kern="1200" dirty="0">
                          <a:solidFill>
                            <a:schemeClr val="lt1"/>
                          </a:solidFill>
                          <a:effectLst/>
                          <a:latin typeface="Consolas" panose="020B0609020204030204" pitchFamily="49" charset="0"/>
                          <a:ea typeface="+mn-ea"/>
                          <a:cs typeface="+mn-cs"/>
                        </a:rPr>
                        <a:t>插入语句</a:t>
                      </a:r>
                    </a:p>
                    <a:p>
                      <a:r>
                        <a:rPr lang="en-US" altLang="zh-CN" sz="1600" b="1" kern="1200" dirty="0">
                          <a:solidFill>
                            <a:schemeClr val="lt1"/>
                          </a:solidFill>
                          <a:effectLst/>
                          <a:latin typeface="Consolas" panose="020B0609020204030204" pitchFamily="49" charset="0"/>
                          <a:ea typeface="+mn-ea"/>
                          <a:cs typeface="+mn-cs"/>
                        </a:rPr>
                        <a:t>try:                </a:t>
                      </a:r>
                    </a:p>
                    <a:p>
                      <a:r>
                        <a:rPr lang="en-US" altLang="zh-CN"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cursor.execute</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sql</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执行</a:t>
                      </a:r>
                      <a:r>
                        <a:rPr lang="en-US" altLang="zh-CN" sz="1600" b="1" kern="1200" dirty="0" err="1">
                          <a:solidFill>
                            <a:schemeClr val="lt1"/>
                          </a:solidFill>
                          <a:effectLst/>
                          <a:latin typeface="Consolas" panose="020B0609020204030204" pitchFamily="49" charset="0"/>
                          <a:ea typeface="+mn-ea"/>
                          <a:cs typeface="+mn-cs"/>
                        </a:rPr>
                        <a:t>sql</a:t>
                      </a:r>
                      <a:r>
                        <a:rPr lang="zh-CN" altLang="en-US" sz="1600" b="1" kern="1200" dirty="0">
                          <a:solidFill>
                            <a:schemeClr val="lt1"/>
                          </a:solidFill>
                          <a:effectLst/>
                          <a:latin typeface="Consolas" panose="020B0609020204030204" pitchFamily="49" charset="0"/>
                          <a:ea typeface="+mn-ea"/>
                          <a:cs typeface="+mn-cs"/>
                        </a:rPr>
                        <a:t>语句</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db.commit</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提交到数据库执行</a:t>
                      </a:r>
                    </a:p>
                    <a:p>
                      <a:r>
                        <a:rPr lang="en-US" altLang="zh-CN" sz="1600" b="1" kern="1200" dirty="0">
                          <a:solidFill>
                            <a:schemeClr val="lt1"/>
                          </a:solidFill>
                          <a:effectLst/>
                          <a:latin typeface="Consolas" panose="020B0609020204030204" pitchFamily="49" charset="0"/>
                          <a:ea typeface="+mn-ea"/>
                          <a:cs typeface="+mn-cs"/>
                        </a:rPr>
                        <a:t>except:          </a:t>
                      </a:r>
                    </a:p>
                    <a:p>
                      <a:r>
                        <a:rPr lang="en-US" altLang="zh-CN"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db.rollback</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如果发生错误则回滚</a:t>
                      </a:r>
                    </a:p>
                    <a:p>
                      <a:r>
                        <a:rPr lang="en-US" altLang="zh-CN" sz="1600" b="1" kern="1200" dirty="0" err="1">
                          <a:solidFill>
                            <a:schemeClr val="lt1"/>
                          </a:solidFill>
                          <a:effectLst/>
                          <a:latin typeface="Consolas" panose="020B0609020204030204" pitchFamily="49" charset="0"/>
                          <a:ea typeface="+mn-ea"/>
                          <a:cs typeface="+mn-cs"/>
                        </a:rPr>
                        <a:t>db.close</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关闭数据库连接</a:t>
                      </a:r>
                    </a:p>
                  </a:txBody>
                  <a:tcPr/>
                </a:tc>
                <a:extLst>
                  <a:ext uri="{0D108BD9-81ED-4DB2-BD59-A6C34878D82A}">
                    <a16:rowId xmlns:a16="http://schemas.microsoft.com/office/drawing/2014/main" val="3026568749"/>
                  </a:ext>
                </a:extLst>
              </a:tr>
            </a:tbl>
          </a:graphicData>
        </a:graphic>
      </p:graphicFrame>
    </p:spTree>
    <p:extLst>
      <p:ext uri="{BB962C8B-B14F-4D97-AF65-F5344CB8AC3E}">
        <p14:creationId xmlns:p14="http://schemas.microsoft.com/office/powerpoint/2010/main" val="90274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400" dirty="0"/>
              <a:t>2.</a:t>
            </a:r>
            <a:r>
              <a:rPr lang="zh-CN" altLang="en-US" sz="2400" dirty="0"/>
              <a:t>文件的打开与关闭</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806777"/>
            <a:ext cx="9982200" cy="3519745"/>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342900" indent="-342900" algn="just">
              <a:lnSpc>
                <a:spcPct val="150000"/>
              </a:lnSpc>
              <a:spcBef>
                <a:spcPts val="0"/>
              </a:spcBef>
              <a:buFont typeface="+mj-ea"/>
              <a:buAutoNum type="circleNumDbPlain" startAt="3"/>
            </a:pPr>
            <a:r>
              <a:rPr lang="en-US" altLang="zh-CN" sz="1800" dirty="0"/>
              <a:t>buffering</a:t>
            </a:r>
            <a:r>
              <a:rPr lang="zh-CN" altLang="en-US" sz="1800" dirty="0"/>
              <a:t>参数是一个可选的整数，用于</a:t>
            </a:r>
            <a:r>
              <a:rPr lang="zh-CN" altLang="en-US" sz="1800" dirty="0">
                <a:solidFill>
                  <a:srgbClr val="FF0000"/>
                </a:solidFill>
              </a:rPr>
              <a:t>设置缓冲策略</a:t>
            </a:r>
            <a:r>
              <a:rPr lang="zh-CN" altLang="en-US" sz="1800" dirty="0"/>
              <a:t>。若取</a:t>
            </a:r>
            <a:r>
              <a:rPr lang="en-US" altLang="zh-CN" sz="1800" dirty="0"/>
              <a:t>0</a:t>
            </a:r>
            <a:r>
              <a:rPr lang="zh-CN" altLang="en-US" sz="1800" dirty="0"/>
              <a:t>则切换缓冲（仅允许在二进制模式下），取</a:t>
            </a:r>
            <a:r>
              <a:rPr lang="en-US" altLang="zh-CN" sz="1800" dirty="0"/>
              <a:t>1</a:t>
            </a:r>
            <a:r>
              <a:rPr lang="zh-CN" altLang="en-US" sz="1800" dirty="0"/>
              <a:t>则选择行缓冲（仅在文本模式下可用），若取</a:t>
            </a:r>
            <a:r>
              <a:rPr lang="en-US" altLang="zh-CN" sz="1800" dirty="0"/>
              <a:t>&gt;1</a:t>
            </a:r>
            <a:r>
              <a:rPr lang="zh-CN" altLang="en-US" sz="1800" dirty="0"/>
              <a:t>的整数则指定以字节为单位的块缓冲区的大小。如果没有给出</a:t>
            </a:r>
            <a:r>
              <a:rPr lang="en-US" altLang="zh-CN" sz="1800" dirty="0"/>
              <a:t>buffering</a:t>
            </a:r>
            <a:r>
              <a:rPr lang="zh-CN" altLang="en-US" sz="1800" dirty="0"/>
              <a:t>参数，则默认二进制文件以固定大小的块进行缓冲，通常为</a:t>
            </a:r>
            <a:r>
              <a:rPr lang="en-US" altLang="zh-CN" sz="1800" dirty="0"/>
              <a:t>4076</a:t>
            </a:r>
            <a:r>
              <a:rPr lang="zh-CN" altLang="en-US" sz="1800" dirty="0"/>
              <a:t>或</a:t>
            </a:r>
            <a:r>
              <a:rPr lang="en-US" altLang="zh-CN" sz="1800" dirty="0"/>
              <a:t>8172</a:t>
            </a:r>
            <a:r>
              <a:rPr lang="zh-CN" altLang="en-US" sz="1800" dirty="0"/>
              <a:t>字节，且文本文件使用行缓冲。</a:t>
            </a:r>
            <a:endParaRPr lang="en-US" altLang="zh-CN" sz="1800" dirty="0"/>
          </a:p>
          <a:p>
            <a:pPr marL="342900" indent="-342900" algn="just">
              <a:lnSpc>
                <a:spcPct val="150000"/>
              </a:lnSpc>
              <a:spcBef>
                <a:spcPts val="0"/>
              </a:spcBef>
              <a:buFont typeface="+mj-ea"/>
              <a:buAutoNum type="circleNumDbPlain" startAt="3"/>
            </a:pPr>
            <a:endParaRPr lang="zh-CN" altLang="en-US" sz="1800" dirty="0"/>
          </a:p>
          <a:p>
            <a:pPr marL="342900" indent="-342900" algn="just">
              <a:lnSpc>
                <a:spcPct val="150000"/>
              </a:lnSpc>
              <a:spcBef>
                <a:spcPts val="0"/>
              </a:spcBef>
              <a:buFont typeface="+mj-ea"/>
              <a:buAutoNum type="circleNumDbPlain" startAt="3"/>
            </a:pPr>
            <a:r>
              <a:rPr lang="en-US" altLang="zh-CN" sz="1800" dirty="0"/>
              <a:t>encoding</a:t>
            </a:r>
            <a:r>
              <a:rPr lang="zh-CN" altLang="en-US" sz="1800" dirty="0"/>
              <a:t>参数</a:t>
            </a:r>
            <a:r>
              <a:rPr lang="zh-CN" altLang="en-US" sz="1800" dirty="0">
                <a:solidFill>
                  <a:srgbClr val="FF0000"/>
                </a:solidFill>
              </a:rPr>
              <a:t>指定用于解码或编码文件的编码</a:t>
            </a:r>
            <a:r>
              <a:rPr lang="zh-CN" altLang="en-US" sz="1800" dirty="0"/>
              <a:t>，仅在文本模式下使用。默认编码是依赖平台的，可通过</a:t>
            </a:r>
            <a:r>
              <a:rPr lang="en-US" altLang="zh-CN" sz="1800" dirty="0" err="1"/>
              <a:t>locale.getpreferredencoding</a:t>
            </a:r>
            <a:r>
              <a:rPr lang="en-US" altLang="zh-CN" sz="1800" dirty="0"/>
              <a:t>()</a:t>
            </a:r>
            <a:r>
              <a:rPr lang="zh-CN" altLang="en-US" sz="1800" dirty="0"/>
              <a:t>获知，</a:t>
            </a:r>
            <a:r>
              <a:rPr lang="en-US" altLang="zh-CN" sz="1800" dirty="0"/>
              <a:t>encoding</a:t>
            </a:r>
            <a:r>
              <a:rPr lang="zh-CN" altLang="en-US" sz="1800" dirty="0"/>
              <a:t>参数可取任何</a:t>
            </a:r>
            <a:r>
              <a:rPr lang="en-US" altLang="zh-CN" sz="1800" dirty="0"/>
              <a:t>Python</a:t>
            </a:r>
            <a:r>
              <a:rPr lang="zh-CN" altLang="en-US" sz="1800" dirty="0"/>
              <a:t>支持的文本编码，常用编码包括’</a:t>
            </a:r>
            <a:r>
              <a:rPr lang="en-US" altLang="zh-CN" sz="1800" dirty="0"/>
              <a:t>ascii’</a:t>
            </a:r>
            <a:r>
              <a:rPr lang="zh-CN" altLang="en-US" sz="1800" dirty="0"/>
              <a:t>、’</a:t>
            </a:r>
            <a:r>
              <a:rPr lang="en-US" altLang="zh-CN" sz="1800" dirty="0" err="1"/>
              <a:t>gbk</a:t>
            </a:r>
            <a:r>
              <a:rPr lang="en-US" altLang="zh-CN" sz="1800" dirty="0"/>
              <a:t>’</a:t>
            </a:r>
            <a:r>
              <a:rPr lang="zh-CN" altLang="en-US" sz="1800" dirty="0"/>
              <a:t>、’</a:t>
            </a:r>
            <a:r>
              <a:rPr lang="en-US" altLang="zh-CN" sz="1800" dirty="0"/>
              <a:t>utf-8’</a:t>
            </a:r>
            <a:r>
              <a:rPr lang="zh-CN" altLang="en-US" sz="1800" dirty="0"/>
              <a:t>等。</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latin typeface="宋体" panose="02010600030101010101" pitchFamily="2" charset="-122"/>
                <a:ea typeface="宋体" panose="02010600030101010101" pitchFamily="2" charset="-122"/>
              </a:rPr>
              <a:t> </a:t>
            </a:r>
            <a:r>
              <a:rPr lang="en-US" altLang="zh-CN" dirty="0"/>
              <a:t>9.1 </a:t>
            </a:r>
            <a:r>
              <a:rPr lang="zh-CN" altLang="en-US" dirty="0"/>
              <a:t>文件数据读写</a:t>
            </a:r>
          </a:p>
        </p:txBody>
      </p:sp>
      <p:sp>
        <p:nvSpPr>
          <p:cNvPr id="2" name="矩形 1">
            <a:extLst>
              <a:ext uri="{FF2B5EF4-FFF2-40B4-BE49-F238E27FC236}">
                <a16:creationId xmlns:a16="http://schemas.microsoft.com/office/drawing/2014/main" id="{139D329D-0D02-4496-98D9-A11C1ABDC3EE}"/>
              </a:ext>
            </a:extLst>
          </p:cNvPr>
          <p:cNvSpPr/>
          <p:nvPr/>
        </p:nvSpPr>
        <p:spPr>
          <a:xfrm>
            <a:off x="1073577" y="2060689"/>
            <a:ext cx="9997482" cy="646331"/>
          </a:xfrm>
          <a:prstGeom prst="rect">
            <a:avLst/>
          </a:prstGeom>
        </p:spPr>
        <p:txBody>
          <a:bodyPr wrap="square">
            <a:spAutoFit/>
          </a:bodyPr>
          <a:lstStyle/>
          <a:p>
            <a:r>
              <a:rPr lang="en-US" altLang="zh-CN" dirty="0">
                <a:solidFill>
                  <a:srgbClr val="FF0000"/>
                </a:solidFill>
              </a:rPr>
              <a:t>open(file, mode=’r’, buffering=1, encoding=None, errors=None, newline=None, </a:t>
            </a:r>
            <a:r>
              <a:rPr lang="en-US" altLang="zh-CN" dirty="0" err="1">
                <a:solidFill>
                  <a:srgbClr val="FF0000"/>
                </a:solidFill>
              </a:rPr>
              <a:t>closefd</a:t>
            </a:r>
            <a:r>
              <a:rPr lang="en-US" altLang="zh-CN" dirty="0">
                <a:solidFill>
                  <a:srgbClr val="FF0000"/>
                </a:solidFill>
              </a:rPr>
              <a:t>=True, opener=None)[ ]</a:t>
            </a:r>
            <a:endParaRPr lang="zh-CN" altLang="en-US" dirty="0"/>
          </a:p>
        </p:txBody>
      </p:sp>
    </p:spTree>
    <p:extLst>
      <p:ext uri="{BB962C8B-B14F-4D97-AF65-F5344CB8AC3E}">
        <p14:creationId xmlns:p14="http://schemas.microsoft.com/office/powerpoint/2010/main" val="83001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3.</a:t>
            </a:r>
            <a:r>
              <a:rPr lang="zh-CN" altLang="en-US" sz="2200" dirty="0"/>
              <a:t>查询操作</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04141" y="2301610"/>
            <a:ext cx="9982200" cy="2703242"/>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800" dirty="0"/>
              <a:t>除了向表中插入记录以外，</a:t>
            </a:r>
            <a:r>
              <a:rPr lang="en-US" altLang="zh-CN" sz="1800" dirty="0"/>
              <a:t>python</a:t>
            </a:r>
            <a:r>
              <a:rPr lang="zh-CN" altLang="en-US" sz="1800" dirty="0"/>
              <a:t>也可以查询表中的信息。</a:t>
            </a:r>
            <a:r>
              <a:rPr lang="en-US" altLang="zh-CN" sz="1800" dirty="0"/>
              <a:t>Python</a:t>
            </a:r>
            <a:r>
              <a:rPr lang="zh-CN" altLang="en-US" sz="1800" dirty="0"/>
              <a:t>查询</a:t>
            </a:r>
            <a:r>
              <a:rPr lang="en-US" altLang="zh-CN" sz="1800" dirty="0" err="1"/>
              <a:t>Mysql</a:t>
            </a:r>
            <a:r>
              <a:rPr lang="zh-CN" altLang="en-US" sz="1800" dirty="0"/>
              <a:t>一般使用 </a:t>
            </a:r>
            <a:r>
              <a:rPr lang="en-US" altLang="zh-CN" sz="1800" dirty="0" err="1"/>
              <a:t>fetchone</a:t>
            </a:r>
            <a:r>
              <a:rPr lang="en-US" altLang="zh-CN" sz="1800" dirty="0"/>
              <a:t>() </a:t>
            </a:r>
            <a:r>
              <a:rPr lang="zh-CN" altLang="en-US" sz="1800" dirty="0"/>
              <a:t>方法获取单条数据</a:t>
            </a:r>
            <a:r>
              <a:rPr lang="en-US" altLang="zh-CN" sz="1800" dirty="0"/>
              <a:t>, </a:t>
            </a:r>
            <a:r>
              <a:rPr lang="zh-CN" altLang="en-US" sz="1800" dirty="0"/>
              <a:t>使用</a:t>
            </a:r>
            <a:r>
              <a:rPr lang="en-US" altLang="zh-CN" sz="1800" dirty="0" err="1"/>
              <a:t>fetchall</a:t>
            </a:r>
            <a:r>
              <a:rPr lang="en-US" altLang="zh-CN" sz="1800" dirty="0"/>
              <a:t>() </a:t>
            </a:r>
            <a:r>
              <a:rPr lang="zh-CN" altLang="en-US" sz="1800" dirty="0"/>
              <a:t>方法获取多条数据。</a:t>
            </a:r>
          </a:p>
          <a:p>
            <a:pPr lvl="1" algn="just">
              <a:lnSpc>
                <a:spcPct val="150000"/>
              </a:lnSpc>
              <a:spcBef>
                <a:spcPts val="0"/>
              </a:spcBef>
            </a:pPr>
            <a:r>
              <a:rPr lang="en-US" altLang="zh-CN" sz="1800" dirty="0" err="1">
                <a:solidFill>
                  <a:srgbClr val="FF0000"/>
                </a:solidFill>
              </a:rPr>
              <a:t>fetchone</a:t>
            </a:r>
            <a:r>
              <a:rPr lang="en-US" altLang="zh-CN" sz="1800" dirty="0">
                <a:solidFill>
                  <a:srgbClr val="FF0000"/>
                </a:solidFill>
              </a:rPr>
              <a:t>()</a:t>
            </a:r>
            <a:r>
              <a:rPr lang="zh-CN" altLang="en-US" sz="1800" dirty="0"/>
              <a:t>：该方法获取下一个查询结果集，结果集是一个对象</a:t>
            </a:r>
          </a:p>
          <a:p>
            <a:pPr lvl="1" algn="just">
              <a:lnSpc>
                <a:spcPct val="150000"/>
              </a:lnSpc>
              <a:spcBef>
                <a:spcPts val="0"/>
              </a:spcBef>
            </a:pPr>
            <a:r>
              <a:rPr lang="en-US" altLang="zh-CN" sz="1800" dirty="0" err="1">
                <a:solidFill>
                  <a:srgbClr val="FF0000"/>
                </a:solidFill>
              </a:rPr>
              <a:t>fetchall</a:t>
            </a:r>
            <a:r>
              <a:rPr lang="en-US" altLang="zh-CN" sz="1800" dirty="0">
                <a:solidFill>
                  <a:srgbClr val="FF0000"/>
                </a:solidFill>
              </a:rPr>
              <a:t>()</a:t>
            </a:r>
            <a:r>
              <a:rPr lang="zh-CN" altLang="en-US" sz="1800" dirty="0"/>
              <a:t>：接收全部的返回结果行</a:t>
            </a:r>
            <a:r>
              <a:rPr lang="en-US" altLang="zh-CN" sz="1800" dirty="0"/>
              <a:t>.</a:t>
            </a:r>
          </a:p>
          <a:p>
            <a:pPr lvl="1" algn="just">
              <a:lnSpc>
                <a:spcPct val="150000"/>
              </a:lnSpc>
              <a:spcBef>
                <a:spcPts val="0"/>
              </a:spcBef>
            </a:pPr>
            <a:r>
              <a:rPr lang="en-US" altLang="zh-CN" sz="1800" dirty="0" err="1">
                <a:solidFill>
                  <a:srgbClr val="FF0000"/>
                </a:solidFill>
              </a:rPr>
              <a:t>rowcount</a:t>
            </a:r>
            <a:r>
              <a:rPr lang="zh-CN" altLang="en-US" sz="1800" dirty="0"/>
              <a:t>：这是一个只读属性，并返回执行</a:t>
            </a:r>
            <a:r>
              <a:rPr lang="en-US" altLang="zh-CN" sz="1800" dirty="0"/>
              <a:t>execute()</a:t>
            </a:r>
            <a:r>
              <a:rPr lang="zh-CN" altLang="en-US" sz="1800" dirty="0"/>
              <a:t>方法后影响的行数。</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9.6 </a:t>
            </a:r>
            <a:r>
              <a:rPr lang="en-US" altLang="zh-CN" dirty="0" err="1"/>
              <a:t>sql</a:t>
            </a:r>
            <a:r>
              <a:rPr lang="zh-CN" altLang="en-US" dirty="0"/>
              <a:t>文件读写</a:t>
            </a:r>
          </a:p>
        </p:txBody>
      </p:sp>
    </p:spTree>
    <p:extLst>
      <p:ext uri="{BB962C8B-B14F-4D97-AF65-F5344CB8AC3E}">
        <p14:creationId xmlns:p14="http://schemas.microsoft.com/office/powerpoint/2010/main" val="178340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3.</a:t>
            </a:r>
            <a:r>
              <a:rPr lang="zh-CN" altLang="en-US" sz="2200" dirty="0"/>
              <a:t>查询操作</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37741" y="1958706"/>
            <a:ext cx="9982200"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600" dirty="0">
                <a:latin typeface="宋体" panose="02010600030101010101" pitchFamily="2" charset="-122"/>
                <a:ea typeface="宋体" panose="02010600030101010101" pitchFamily="2" charset="-122"/>
              </a:rPr>
              <a:t>    </a:t>
            </a:r>
            <a:r>
              <a:rPr lang="zh-CN" altLang="en-US" sz="1800" dirty="0"/>
              <a:t>查询</a:t>
            </a:r>
            <a:r>
              <a:rPr lang="en-US" altLang="zh-CN" sz="1800" dirty="0"/>
              <a:t>students</a:t>
            </a:r>
            <a:r>
              <a:rPr lang="zh-CN" altLang="en-US" sz="1800" dirty="0"/>
              <a:t>表中</a:t>
            </a:r>
            <a:r>
              <a:rPr lang="en-US" altLang="zh-CN" sz="1800" dirty="0"/>
              <a:t>age</a:t>
            </a:r>
            <a:r>
              <a:rPr lang="zh-CN" altLang="en-US" sz="1800" dirty="0"/>
              <a:t>（年龄）字段大于</a:t>
            </a:r>
            <a:r>
              <a:rPr lang="en-US" altLang="zh-CN" sz="1800" dirty="0"/>
              <a:t>18</a:t>
            </a:r>
            <a:r>
              <a:rPr lang="zh-CN" altLang="en-US" sz="1800" dirty="0"/>
              <a:t>的所有数据，示例如下：</a:t>
            </a:r>
            <a:endParaRPr lang="zh-CN" altLang="en-US" sz="22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9.6 </a:t>
            </a:r>
            <a:r>
              <a:rPr lang="en-US" altLang="zh-CN" dirty="0" err="1"/>
              <a:t>sql</a:t>
            </a:r>
            <a:r>
              <a:rPr lang="zh-CN" altLang="en-US" dirty="0"/>
              <a:t>文件读写</a:t>
            </a:r>
          </a:p>
        </p:txBody>
      </p:sp>
      <p:graphicFrame>
        <p:nvGraphicFramePr>
          <p:cNvPr id="6" name="表格 5">
            <a:extLst>
              <a:ext uri="{FF2B5EF4-FFF2-40B4-BE49-F238E27FC236}">
                <a16:creationId xmlns:a16="http://schemas.microsoft.com/office/drawing/2014/main" id="{1EBCFA9A-9898-43E4-AA75-93A57207C2F6}"/>
              </a:ext>
            </a:extLst>
          </p:cNvPr>
          <p:cNvGraphicFramePr>
            <a:graphicFrameLocks noGrp="1"/>
          </p:cNvGraphicFramePr>
          <p:nvPr>
            <p:extLst>
              <p:ext uri="{D42A27DB-BD31-4B8C-83A1-F6EECF244321}">
                <p14:modId xmlns:p14="http://schemas.microsoft.com/office/powerpoint/2010/main" val="2934046425"/>
              </p:ext>
            </p:extLst>
          </p:nvPr>
        </p:nvGraphicFramePr>
        <p:xfrm>
          <a:off x="1171342" y="2394602"/>
          <a:ext cx="9948599" cy="393192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65485">
                <a:tc>
                  <a:txBody>
                    <a:bodyPr/>
                    <a:lstStyle/>
                    <a:p>
                      <a:r>
                        <a:rPr lang="en-US" altLang="zh-CN" sz="1400" b="1" kern="1200" dirty="0">
                          <a:solidFill>
                            <a:schemeClr val="lt1"/>
                          </a:solidFill>
                          <a:effectLst/>
                          <a:latin typeface="Consolas" panose="020B0609020204030204" pitchFamily="49" charset="0"/>
                          <a:ea typeface="+mn-ea"/>
                          <a:cs typeface="+mn-cs"/>
                        </a:rPr>
                        <a:t>import </a:t>
                      </a:r>
                      <a:r>
                        <a:rPr lang="en-US" altLang="zh-CN" sz="1400" b="1" kern="1200" dirty="0" err="1">
                          <a:solidFill>
                            <a:schemeClr val="lt1"/>
                          </a:solidFill>
                          <a:effectLst/>
                          <a:latin typeface="Consolas" panose="020B0609020204030204" pitchFamily="49" charset="0"/>
                          <a:ea typeface="+mn-ea"/>
                          <a:cs typeface="+mn-cs"/>
                        </a:rPr>
                        <a:t>pymysql</a:t>
                      </a:r>
                      <a:endParaRPr lang="en-US" altLang="zh-CN" sz="1400" b="1" kern="1200" dirty="0">
                        <a:solidFill>
                          <a:schemeClr val="lt1"/>
                        </a:solidFill>
                        <a:effectLst/>
                        <a:latin typeface="Consolas" panose="020B0609020204030204" pitchFamily="49" charset="0"/>
                        <a:ea typeface="+mn-ea"/>
                        <a:cs typeface="+mn-cs"/>
                      </a:endParaRPr>
                    </a:p>
                    <a:p>
                      <a:r>
                        <a:rPr lang="en-US" altLang="zh-CN" sz="1400" b="1" kern="1200" dirty="0" err="1">
                          <a:solidFill>
                            <a:schemeClr val="lt1"/>
                          </a:solidFill>
                          <a:effectLst/>
                          <a:latin typeface="Consolas" panose="020B0609020204030204" pitchFamily="49" charset="0"/>
                          <a:ea typeface="+mn-ea"/>
                          <a:cs typeface="+mn-cs"/>
                        </a:rPr>
                        <a:t>db</a:t>
                      </a:r>
                      <a:r>
                        <a:rPr lang="en-US" altLang="zh-CN" sz="1400" b="1" kern="1200" dirty="0">
                          <a:solidFill>
                            <a:schemeClr val="lt1"/>
                          </a:solidFill>
                          <a:effectLst/>
                          <a:latin typeface="Consolas" panose="020B0609020204030204" pitchFamily="49" charset="0"/>
                          <a:ea typeface="+mn-ea"/>
                          <a:cs typeface="+mn-cs"/>
                        </a:rPr>
                        <a:t> = </a:t>
                      </a:r>
                      <a:r>
                        <a:rPr lang="en-US" altLang="zh-CN" sz="1400" b="1" kern="1200" dirty="0" err="1">
                          <a:solidFill>
                            <a:schemeClr val="lt1"/>
                          </a:solidFill>
                          <a:effectLst/>
                          <a:latin typeface="Consolas" panose="020B0609020204030204" pitchFamily="49" charset="0"/>
                          <a:ea typeface="+mn-ea"/>
                          <a:cs typeface="+mn-cs"/>
                        </a:rPr>
                        <a:t>pymysql.connect</a:t>
                      </a:r>
                      <a:r>
                        <a:rPr lang="en-US" altLang="zh-CN" sz="1400" b="1" kern="1200" dirty="0">
                          <a:solidFill>
                            <a:schemeClr val="lt1"/>
                          </a:solidFill>
                          <a:effectLst/>
                          <a:latin typeface="Consolas" panose="020B0609020204030204" pitchFamily="49" charset="0"/>
                          <a:ea typeface="+mn-ea"/>
                          <a:cs typeface="+mn-cs"/>
                        </a:rPr>
                        <a:t>("localhost","</a:t>
                      </a:r>
                      <a:r>
                        <a:rPr lang="en-US" altLang="zh-CN" sz="1400" b="1" kern="1200" dirty="0" err="1">
                          <a:solidFill>
                            <a:schemeClr val="lt1"/>
                          </a:solidFill>
                          <a:effectLst/>
                          <a:latin typeface="Consolas" panose="020B0609020204030204" pitchFamily="49" charset="0"/>
                          <a:ea typeface="+mn-ea"/>
                          <a:cs typeface="+mn-cs"/>
                        </a:rPr>
                        <a:t>testuser</a:t>
                      </a:r>
                      <a:r>
                        <a:rPr lang="en-US" altLang="zh-CN" sz="1400" b="1" kern="1200" dirty="0">
                          <a:solidFill>
                            <a:schemeClr val="lt1"/>
                          </a:solidFill>
                          <a:effectLst/>
                          <a:latin typeface="Consolas" panose="020B0609020204030204" pitchFamily="49" charset="0"/>
                          <a:ea typeface="+mn-ea"/>
                          <a:cs typeface="+mn-cs"/>
                        </a:rPr>
                        <a:t>","</a:t>
                      </a:r>
                      <a:r>
                        <a:rPr lang="en-US" altLang="zh-CN" sz="1400" b="1" kern="1200" dirty="0" err="1">
                          <a:solidFill>
                            <a:schemeClr val="lt1"/>
                          </a:solidFill>
                          <a:effectLst/>
                          <a:latin typeface="Consolas" panose="020B0609020204030204" pitchFamily="49" charset="0"/>
                          <a:ea typeface="+mn-ea"/>
                          <a:cs typeface="+mn-cs"/>
                        </a:rPr>
                        <a:t>test","TESTDB</a:t>
                      </a:r>
                      <a:r>
                        <a:rPr lang="en-US" altLang="zh-CN" sz="1400" b="1" kern="1200" dirty="0">
                          <a:solidFill>
                            <a:schemeClr val="lt1"/>
                          </a:solidFill>
                          <a:effectLst/>
                          <a:latin typeface="Consolas" panose="020B0609020204030204" pitchFamily="49" charset="0"/>
                          <a:ea typeface="+mn-ea"/>
                          <a:cs typeface="+mn-cs"/>
                        </a:rPr>
                        <a:t>" )  # </a:t>
                      </a:r>
                      <a:r>
                        <a:rPr lang="zh-CN" altLang="en-US" sz="1400" b="1" kern="1200" dirty="0">
                          <a:solidFill>
                            <a:schemeClr val="lt1"/>
                          </a:solidFill>
                          <a:effectLst/>
                          <a:latin typeface="Consolas" panose="020B0609020204030204" pitchFamily="49" charset="0"/>
                          <a:ea typeface="+mn-ea"/>
                          <a:cs typeface="+mn-cs"/>
                        </a:rPr>
                        <a:t>打开数据库连接</a:t>
                      </a:r>
                    </a:p>
                    <a:p>
                      <a:r>
                        <a:rPr lang="en-US" altLang="zh-CN" sz="1400" b="1" kern="1200" dirty="0">
                          <a:solidFill>
                            <a:schemeClr val="lt1"/>
                          </a:solidFill>
                          <a:effectLst/>
                          <a:latin typeface="Consolas" panose="020B0609020204030204" pitchFamily="49" charset="0"/>
                          <a:ea typeface="+mn-ea"/>
                          <a:cs typeface="+mn-cs"/>
                        </a:rPr>
                        <a:t>cursor = </a:t>
                      </a:r>
                      <a:r>
                        <a:rPr lang="en-US" altLang="zh-CN" sz="1400" b="1" kern="1200" dirty="0" err="1">
                          <a:solidFill>
                            <a:schemeClr val="lt1"/>
                          </a:solidFill>
                          <a:effectLst/>
                          <a:latin typeface="Consolas" panose="020B0609020204030204" pitchFamily="49" charset="0"/>
                          <a:ea typeface="+mn-ea"/>
                          <a:cs typeface="+mn-cs"/>
                        </a:rPr>
                        <a:t>db.cursor</a:t>
                      </a:r>
                      <a:r>
                        <a:rPr lang="en-US" altLang="zh-CN" sz="1400" b="1" kern="1200" dirty="0">
                          <a:solidFill>
                            <a:schemeClr val="lt1"/>
                          </a:solidFill>
                          <a:effectLst/>
                          <a:latin typeface="Consolas" panose="020B0609020204030204" pitchFamily="49" charset="0"/>
                          <a:ea typeface="+mn-ea"/>
                          <a:cs typeface="+mn-cs"/>
                        </a:rPr>
                        <a:t>()                                # </a:t>
                      </a:r>
                      <a:r>
                        <a:rPr lang="zh-CN" altLang="en-US" sz="1400" b="1" kern="1200" dirty="0">
                          <a:solidFill>
                            <a:schemeClr val="lt1"/>
                          </a:solidFill>
                          <a:effectLst/>
                          <a:latin typeface="Consolas" panose="020B0609020204030204" pitchFamily="49" charset="0"/>
                          <a:ea typeface="+mn-ea"/>
                          <a:cs typeface="+mn-cs"/>
                        </a:rPr>
                        <a:t>使用</a:t>
                      </a:r>
                      <a:r>
                        <a:rPr lang="en-US" altLang="zh-CN" sz="1400" b="1" kern="1200" dirty="0">
                          <a:solidFill>
                            <a:schemeClr val="lt1"/>
                          </a:solidFill>
                          <a:effectLst/>
                          <a:latin typeface="Consolas" panose="020B0609020204030204" pitchFamily="49" charset="0"/>
                          <a:ea typeface="+mn-ea"/>
                          <a:cs typeface="+mn-cs"/>
                        </a:rPr>
                        <a:t>cursor()</a:t>
                      </a:r>
                      <a:r>
                        <a:rPr lang="zh-CN" altLang="en-US" sz="1400" b="1" kern="1200" dirty="0">
                          <a:solidFill>
                            <a:schemeClr val="lt1"/>
                          </a:solidFill>
                          <a:effectLst/>
                          <a:latin typeface="Consolas" panose="020B0609020204030204" pitchFamily="49" charset="0"/>
                          <a:ea typeface="+mn-ea"/>
                          <a:cs typeface="+mn-cs"/>
                        </a:rPr>
                        <a:t>方法获取操作游标 </a:t>
                      </a:r>
                    </a:p>
                    <a:p>
                      <a:r>
                        <a:rPr lang="en-US" altLang="zh-CN" sz="1400" b="1" kern="1200" dirty="0" err="1">
                          <a:solidFill>
                            <a:schemeClr val="lt1"/>
                          </a:solidFill>
                          <a:effectLst/>
                          <a:latin typeface="Consolas" panose="020B0609020204030204" pitchFamily="49" charset="0"/>
                          <a:ea typeface="+mn-ea"/>
                          <a:cs typeface="+mn-cs"/>
                        </a:rPr>
                        <a:t>sql</a:t>
                      </a:r>
                      <a:r>
                        <a:rPr lang="en-US" altLang="zh-CN" sz="1400" b="1" kern="1200" dirty="0">
                          <a:solidFill>
                            <a:schemeClr val="lt1"/>
                          </a:solidFill>
                          <a:effectLst/>
                          <a:latin typeface="Consolas" panose="020B0609020204030204" pitchFamily="49" charset="0"/>
                          <a:ea typeface="+mn-ea"/>
                          <a:cs typeface="+mn-cs"/>
                        </a:rPr>
                        <a:t> = "SELECT * FROM students \                     # SQL </a:t>
                      </a:r>
                      <a:r>
                        <a:rPr lang="zh-CN" altLang="en-US" sz="1400" b="1" kern="1200" dirty="0">
                          <a:solidFill>
                            <a:schemeClr val="lt1"/>
                          </a:solidFill>
                          <a:effectLst/>
                          <a:latin typeface="Consolas" panose="020B0609020204030204" pitchFamily="49" charset="0"/>
                          <a:ea typeface="+mn-ea"/>
                          <a:cs typeface="+mn-cs"/>
                        </a:rPr>
                        <a:t>查询语句</a:t>
                      </a:r>
                    </a:p>
                    <a:p>
                      <a:r>
                        <a:rPr lang="zh-CN" altLang="en-US" sz="1400" b="1" kern="1200" dirty="0">
                          <a:solidFill>
                            <a:schemeClr val="lt1"/>
                          </a:solidFill>
                          <a:effectLst/>
                          <a:latin typeface="Consolas" panose="020B0609020204030204" pitchFamily="49" charset="0"/>
                          <a:ea typeface="+mn-ea"/>
                          <a:cs typeface="+mn-cs"/>
                        </a:rPr>
                        <a:t>       </a:t>
                      </a:r>
                      <a:r>
                        <a:rPr lang="en-US" altLang="zh-CN" sz="1400" b="1" kern="1200" dirty="0">
                          <a:solidFill>
                            <a:schemeClr val="lt1"/>
                          </a:solidFill>
                          <a:effectLst/>
                          <a:latin typeface="Consolas" panose="020B0609020204030204" pitchFamily="49" charset="0"/>
                          <a:ea typeface="+mn-ea"/>
                          <a:cs typeface="+mn-cs"/>
                        </a:rPr>
                        <a:t>WHERE age &gt; %s" % (18)</a:t>
                      </a:r>
                    </a:p>
                    <a:p>
                      <a:r>
                        <a:rPr lang="en-US" altLang="zh-CN" sz="1400" b="1" kern="1200" dirty="0">
                          <a:solidFill>
                            <a:schemeClr val="lt1"/>
                          </a:solidFill>
                          <a:effectLst/>
                          <a:latin typeface="Consolas" panose="020B0609020204030204" pitchFamily="49" charset="0"/>
                          <a:ea typeface="+mn-ea"/>
                          <a:cs typeface="+mn-cs"/>
                        </a:rPr>
                        <a:t>try:</a:t>
                      </a:r>
                    </a:p>
                    <a:p>
                      <a:r>
                        <a:rPr lang="en-US" altLang="zh-CN" sz="1400" b="1" kern="1200" dirty="0">
                          <a:solidFill>
                            <a:schemeClr val="lt1"/>
                          </a:solidFill>
                          <a:effectLst/>
                          <a:latin typeface="Consolas" panose="020B0609020204030204" pitchFamily="49" charset="0"/>
                          <a:ea typeface="+mn-ea"/>
                          <a:cs typeface="+mn-cs"/>
                        </a:rPr>
                        <a:t>   </a:t>
                      </a:r>
                      <a:r>
                        <a:rPr lang="en-US" altLang="zh-CN" sz="1400" b="1" kern="1200" dirty="0" err="1">
                          <a:solidFill>
                            <a:schemeClr val="lt1"/>
                          </a:solidFill>
                          <a:effectLst/>
                          <a:latin typeface="Consolas" panose="020B0609020204030204" pitchFamily="49" charset="0"/>
                          <a:ea typeface="+mn-ea"/>
                          <a:cs typeface="+mn-cs"/>
                        </a:rPr>
                        <a:t>cursor.execute</a:t>
                      </a:r>
                      <a:r>
                        <a:rPr lang="en-US" altLang="zh-CN" sz="1400" b="1" kern="1200" dirty="0">
                          <a:solidFill>
                            <a:schemeClr val="lt1"/>
                          </a:solidFill>
                          <a:effectLst/>
                          <a:latin typeface="Consolas" panose="020B0609020204030204" pitchFamily="49" charset="0"/>
                          <a:ea typeface="+mn-ea"/>
                          <a:cs typeface="+mn-cs"/>
                        </a:rPr>
                        <a:t>(</a:t>
                      </a:r>
                      <a:r>
                        <a:rPr lang="en-US" altLang="zh-CN" sz="1400" b="1" kern="1200" dirty="0" err="1">
                          <a:solidFill>
                            <a:schemeClr val="lt1"/>
                          </a:solidFill>
                          <a:effectLst/>
                          <a:latin typeface="Consolas" panose="020B0609020204030204" pitchFamily="49" charset="0"/>
                          <a:ea typeface="+mn-ea"/>
                          <a:cs typeface="+mn-cs"/>
                        </a:rPr>
                        <a:t>sql</a:t>
                      </a:r>
                      <a:r>
                        <a:rPr lang="en-US" altLang="zh-CN" sz="1400" b="1" kern="1200" dirty="0">
                          <a:solidFill>
                            <a:schemeClr val="lt1"/>
                          </a:solidFill>
                          <a:effectLst/>
                          <a:latin typeface="Consolas" panose="020B0609020204030204" pitchFamily="49" charset="0"/>
                          <a:ea typeface="+mn-ea"/>
                          <a:cs typeface="+mn-cs"/>
                        </a:rPr>
                        <a:t>)                              # </a:t>
                      </a:r>
                      <a:r>
                        <a:rPr lang="zh-CN" altLang="en-US" sz="1400" b="1" kern="1200" dirty="0">
                          <a:solidFill>
                            <a:schemeClr val="lt1"/>
                          </a:solidFill>
                          <a:effectLst/>
                          <a:latin typeface="Consolas" panose="020B0609020204030204" pitchFamily="49" charset="0"/>
                          <a:ea typeface="+mn-ea"/>
                          <a:cs typeface="+mn-cs"/>
                        </a:rPr>
                        <a:t>执行</a:t>
                      </a:r>
                      <a:r>
                        <a:rPr lang="en-US" altLang="zh-CN" sz="1400" b="1" kern="1200" dirty="0">
                          <a:solidFill>
                            <a:schemeClr val="lt1"/>
                          </a:solidFill>
                          <a:effectLst/>
                          <a:latin typeface="Consolas" panose="020B0609020204030204" pitchFamily="49" charset="0"/>
                          <a:ea typeface="+mn-ea"/>
                          <a:cs typeface="+mn-cs"/>
                        </a:rPr>
                        <a:t>SQL</a:t>
                      </a:r>
                      <a:r>
                        <a:rPr lang="zh-CN" altLang="en-US" sz="1400" b="1" kern="1200" dirty="0">
                          <a:solidFill>
                            <a:schemeClr val="lt1"/>
                          </a:solidFill>
                          <a:effectLst/>
                          <a:latin typeface="Consolas" panose="020B0609020204030204" pitchFamily="49" charset="0"/>
                          <a:ea typeface="+mn-ea"/>
                          <a:cs typeface="+mn-cs"/>
                        </a:rPr>
                        <a:t>语句</a:t>
                      </a:r>
                    </a:p>
                    <a:p>
                      <a:r>
                        <a:rPr lang="zh-CN" altLang="en-US" sz="1400" b="1" kern="1200" dirty="0">
                          <a:solidFill>
                            <a:schemeClr val="lt1"/>
                          </a:solidFill>
                          <a:effectLst/>
                          <a:latin typeface="Consolas" panose="020B0609020204030204" pitchFamily="49" charset="0"/>
                          <a:ea typeface="+mn-ea"/>
                          <a:cs typeface="+mn-cs"/>
                        </a:rPr>
                        <a:t>   </a:t>
                      </a:r>
                      <a:r>
                        <a:rPr lang="en-US" altLang="zh-CN" sz="1400" b="1" kern="1200" dirty="0">
                          <a:solidFill>
                            <a:schemeClr val="lt1"/>
                          </a:solidFill>
                          <a:effectLst/>
                          <a:latin typeface="Consolas" panose="020B0609020204030204" pitchFamily="49" charset="0"/>
                          <a:ea typeface="+mn-ea"/>
                          <a:cs typeface="+mn-cs"/>
                        </a:rPr>
                        <a:t>results = </a:t>
                      </a:r>
                      <a:r>
                        <a:rPr lang="en-US" altLang="zh-CN" sz="1400" b="1" kern="1200" dirty="0" err="1">
                          <a:solidFill>
                            <a:schemeClr val="lt1"/>
                          </a:solidFill>
                          <a:effectLst/>
                          <a:latin typeface="Consolas" panose="020B0609020204030204" pitchFamily="49" charset="0"/>
                          <a:ea typeface="+mn-ea"/>
                          <a:cs typeface="+mn-cs"/>
                        </a:rPr>
                        <a:t>cursor.fetchall</a:t>
                      </a:r>
                      <a:r>
                        <a:rPr lang="en-US" altLang="zh-CN" sz="1400" b="1" kern="1200" dirty="0">
                          <a:solidFill>
                            <a:schemeClr val="lt1"/>
                          </a:solidFill>
                          <a:effectLst/>
                          <a:latin typeface="Consolas" panose="020B0609020204030204" pitchFamily="49" charset="0"/>
                          <a:ea typeface="+mn-ea"/>
                          <a:cs typeface="+mn-cs"/>
                        </a:rPr>
                        <a:t>()                     # </a:t>
                      </a:r>
                      <a:r>
                        <a:rPr lang="zh-CN" altLang="en-US" sz="1400" b="1" kern="1200" dirty="0">
                          <a:solidFill>
                            <a:schemeClr val="lt1"/>
                          </a:solidFill>
                          <a:effectLst/>
                          <a:latin typeface="Consolas" panose="020B0609020204030204" pitchFamily="49" charset="0"/>
                          <a:ea typeface="+mn-ea"/>
                          <a:cs typeface="+mn-cs"/>
                        </a:rPr>
                        <a:t>获取所有记录列表</a:t>
                      </a:r>
                    </a:p>
                    <a:p>
                      <a:r>
                        <a:rPr lang="zh-CN" altLang="en-US" sz="1400" b="1" kern="1200" dirty="0">
                          <a:solidFill>
                            <a:schemeClr val="lt1"/>
                          </a:solidFill>
                          <a:effectLst/>
                          <a:latin typeface="Consolas" panose="020B0609020204030204" pitchFamily="49" charset="0"/>
                          <a:ea typeface="+mn-ea"/>
                          <a:cs typeface="+mn-cs"/>
                        </a:rPr>
                        <a:t>   </a:t>
                      </a:r>
                      <a:r>
                        <a:rPr lang="en-US" altLang="zh-CN" sz="1400" b="1" kern="1200" dirty="0">
                          <a:solidFill>
                            <a:schemeClr val="lt1"/>
                          </a:solidFill>
                          <a:effectLst/>
                          <a:latin typeface="Consolas" panose="020B0609020204030204" pitchFamily="49" charset="0"/>
                          <a:ea typeface="+mn-ea"/>
                          <a:cs typeface="+mn-cs"/>
                        </a:rPr>
                        <a:t>for row in results:</a:t>
                      </a:r>
                    </a:p>
                    <a:p>
                      <a:r>
                        <a:rPr lang="en-US" altLang="zh-CN" sz="1400" b="1" kern="1200" dirty="0">
                          <a:solidFill>
                            <a:schemeClr val="lt1"/>
                          </a:solidFill>
                          <a:effectLst/>
                          <a:latin typeface="Consolas" panose="020B0609020204030204" pitchFamily="49" charset="0"/>
                          <a:ea typeface="+mn-ea"/>
                          <a:cs typeface="+mn-cs"/>
                        </a:rPr>
                        <a:t>      FIRST_NAME = row[0]</a:t>
                      </a:r>
                    </a:p>
                    <a:p>
                      <a:r>
                        <a:rPr lang="en-US" altLang="zh-CN" sz="1400" b="1" kern="1200" dirty="0">
                          <a:solidFill>
                            <a:schemeClr val="lt1"/>
                          </a:solidFill>
                          <a:effectLst/>
                          <a:latin typeface="Consolas" panose="020B0609020204030204" pitchFamily="49" charset="0"/>
                          <a:ea typeface="+mn-ea"/>
                          <a:cs typeface="+mn-cs"/>
                        </a:rPr>
                        <a:t>      LAST_NAME = row[1]</a:t>
                      </a:r>
                    </a:p>
                    <a:p>
                      <a:r>
                        <a:rPr lang="en-US" altLang="zh-CN" sz="1400" b="1" kern="1200" dirty="0">
                          <a:solidFill>
                            <a:schemeClr val="lt1"/>
                          </a:solidFill>
                          <a:effectLst/>
                          <a:latin typeface="Consolas" panose="020B0609020204030204" pitchFamily="49" charset="0"/>
                          <a:ea typeface="+mn-ea"/>
                          <a:cs typeface="+mn-cs"/>
                        </a:rPr>
                        <a:t>      AGE = row[2]</a:t>
                      </a:r>
                    </a:p>
                    <a:p>
                      <a:r>
                        <a:rPr lang="en-US" altLang="zh-CN" sz="1400" b="1" kern="1200" dirty="0">
                          <a:solidFill>
                            <a:schemeClr val="lt1"/>
                          </a:solidFill>
                          <a:effectLst/>
                          <a:latin typeface="Consolas" panose="020B0609020204030204" pitchFamily="49" charset="0"/>
                          <a:ea typeface="+mn-ea"/>
                          <a:cs typeface="+mn-cs"/>
                        </a:rPr>
                        <a:t>      SEX = row[3]</a:t>
                      </a:r>
                    </a:p>
                    <a:p>
                      <a:r>
                        <a:rPr lang="en-US" altLang="zh-CN" sz="1400" b="1" kern="1200" dirty="0">
                          <a:solidFill>
                            <a:schemeClr val="lt1"/>
                          </a:solidFill>
                          <a:effectLst/>
                          <a:latin typeface="Consolas" panose="020B0609020204030204" pitchFamily="49" charset="0"/>
                          <a:ea typeface="+mn-ea"/>
                          <a:cs typeface="+mn-cs"/>
                        </a:rPr>
                        <a:t>      print " FIRST_NAME=%s, LAST_NAME=%s, AGE=%s, SEX=%s " % \    # </a:t>
                      </a:r>
                      <a:r>
                        <a:rPr lang="zh-CN" altLang="en-US" sz="1400" b="1" kern="1200" dirty="0">
                          <a:solidFill>
                            <a:schemeClr val="lt1"/>
                          </a:solidFill>
                          <a:effectLst/>
                          <a:latin typeface="Consolas" panose="020B0609020204030204" pitchFamily="49" charset="0"/>
                          <a:ea typeface="+mn-ea"/>
                          <a:cs typeface="+mn-cs"/>
                        </a:rPr>
                        <a:t>打印结果</a:t>
                      </a:r>
                    </a:p>
                    <a:p>
                      <a:r>
                        <a:rPr lang="zh-CN" altLang="en-US" sz="1400" b="1" kern="1200" dirty="0">
                          <a:solidFill>
                            <a:schemeClr val="lt1"/>
                          </a:solidFill>
                          <a:effectLst/>
                          <a:latin typeface="Consolas" panose="020B0609020204030204" pitchFamily="49" charset="0"/>
                          <a:ea typeface="+mn-ea"/>
                          <a:cs typeface="+mn-cs"/>
                        </a:rPr>
                        <a:t>             </a:t>
                      </a:r>
                      <a:r>
                        <a:rPr lang="en-US" altLang="zh-CN" sz="1400" b="1" kern="1200" dirty="0">
                          <a:solidFill>
                            <a:schemeClr val="lt1"/>
                          </a:solidFill>
                          <a:effectLst/>
                          <a:latin typeface="Consolas" panose="020B0609020204030204" pitchFamily="49" charset="0"/>
                          <a:ea typeface="+mn-ea"/>
                          <a:cs typeface="+mn-cs"/>
                        </a:rPr>
                        <a:t>(</a:t>
                      </a:r>
                      <a:r>
                        <a:rPr lang="en-US" altLang="zh-CN" sz="1400" b="1" kern="1200" dirty="0" err="1">
                          <a:solidFill>
                            <a:schemeClr val="lt1"/>
                          </a:solidFill>
                          <a:effectLst/>
                          <a:latin typeface="Consolas" panose="020B0609020204030204" pitchFamily="49" charset="0"/>
                          <a:ea typeface="+mn-ea"/>
                          <a:cs typeface="+mn-cs"/>
                        </a:rPr>
                        <a:t>fname</a:t>
                      </a:r>
                      <a:r>
                        <a:rPr lang="en-US" altLang="zh-CN" sz="1400" b="1" kern="1200" dirty="0">
                          <a:solidFill>
                            <a:schemeClr val="lt1"/>
                          </a:solidFill>
                          <a:effectLst/>
                          <a:latin typeface="Consolas" panose="020B0609020204030204" pitchFamily="49" charset="0"/>
                          <a:ea typeface="+mn-ea"/>
                          <a:cs typeface="+mn-cs"/>
                        </a:rPr>
                        <a:t>, </a:t>
                      </a:r>
                      <a:r>
                        <a:rPr lang="en-US" altLang="zh-CN" sz="1400" b="1" kern="1200" dirty="0" err="1">
                          <a:solidFill>
                            <a:schemeClr val="lt1"/>
                          </a:solidFill>
                          <a:effectLst/>
                          <a:latin typeface="Consolas" panose="020B0609020204030204" pitchFamily="49" charset="0"/>
                          <a:ea typeface="+mn-ea"/>
                          <a:cs typeface="+mn-cs"/>
                        </a:rPr>
                        <a:t>lname</a:t>
                      </a:r>
                      <a:r>
                        <a:rPr lang="en-US" altLang="zh-CN" sz="1400" b="1" kern="1200" dirty="0">
                          <a:solidFill>
                            <a:schemeClr val="lt1"/>
                          </a:solidFill>
                          <a:effectLst/>
                          <a:latin typeface="Consolas" panose="020B0609020204030204" pitchFamily="49" charset="0"/>
                          <a:ea typeface="+mn-ea"/>
                          <a:cs typeface="+mn-cs"/>
                        </a:rPr>
                        <a:t>, age, sex)</a:t>
                      </a:r>
                    </a:p>
                    <a:p>
                      <a:r>
                        <a:rPr lang="en-US" altLang="zh-CN" sz="1400" b="1" kern="1200" dirty="0">
                          <a:solidFill>
                            <a:schemeClr val="lt1"/>
                          </a:solidFill>
                          <a:effectLst/>
                          <a:latin typeface="Consolas" panose="020B0609020204030204" pitchFamily="49" charset="0"/>
                          <a:ea typeface="+mn-ea"/>
                          <a:cs typeface="+mn-cs"/>
                        </a:rPr>
                        <a:t>except:</a:t>
                      </a:r>
                    </a:p>
                    <a:p>
                      <a:r>
                        <a:rPr lang="en-US" altLang="zh-CN" sz="1400" b="1" kern="1200" dirty="0">
                          <a:solidFill>
                            <a:schemeClr val="lt1"/>
                          </a:solidFill>
                          <a:effectLst/>
                          <a:latin typeface="Consolas" panose="020B0609020204030204" pitchFamily="49" charset="0"/>
                          <a:ea typeface="+mn-ea"/>
                          <a:cs typeface="+mn-cs"/>
                        </a:rPr>
                        <a:t>   print "Error: unable to </a:t>
                      </a:r>
                      <a:r>
                        <a:rPr lang="en-US" altLang="zh-CN" sz="1400" b="1" kern="1200" dirty="0" err="1">
                          <a:solidFill>
                            <a:schemeClr val="lt1"/>
                          </a:solidFill>
                          <a:effectLst/>
                          <a:latin typeface="Consolas" panose="020B0609020204030204" pitchFamily="49" charset="0"/>
                          <a:ea typeface="+mn-ea"/>
                          <a:cs typeface="+mn-cs"/>
                        </a:rPr>
                        <a:t>fecth</a:t>
                      </a:r>
                      <a:r>
                        <a:rPr lang="en-US" altLang="zh-CN" sz="1400" b="1" kern="1200" dirty="0">
                          <a:solidFill>
                            <a:schemeClr val="lt1"/>
                          </a:solidFill>
                          <a:effectLst/>
                          <a:latin typeface="Consolas" panose="020B0609020204030204" pitchFamily="49" charset="0"/>
                          <a:ea typeface="+mn-ea"/>
                          <a:cs typeface="+mn-cs"/>
                        </a:rPr>
                        <a:t> data"</a:t>
                      </a:r>
                    </a:p>
                    <a:p>
                      <a:r>
                        <a:rPr lang="en-US" altLang="zh-CN" sz="1400" b="1" kern="1200" dirty="0" err="1">
                          <a:solidFill>
                            <a:schemeClr val="lt1"/>
                          </a:solidFill>
                          <a:effectLst/>
                          <a:latin typeface="Consolas" panose="020B0609020204030204" pitchFamily="49" charset="0"/>
                          <a:ea typeface="+mn-ea"/>
                          <a:cs typeface="+mn-cs"/>
                        </a:rPr>
                        <a:t>db.close</a:t>
                      </a:r>
                      <a:r>
                        <a:rPr lang="en-US" altLang="zh-CN" sz="1400" b="1" kern="1200" dirty="0">
                          <a:solidFill>
                            <a:schemeClr val="lt1"/>
                          </a:solidFill>
                          <a:effectLst/>
                          <a:latin typeface="Consolas" panose="020B0609020204030204" pitchFamily="49" charset="0"/>
                          <a:ea typeface="+mn-ea"/>
                          <a:cs typeface="+mn-cs"/>
                        </a:rPr>
                        <a:t>()                                         # </a:t>
                      </a:r>
                      <a:r>
                        <a:rPr lang="zh-CN" altLang="en-US" sz="1400" b="1" kern="1200" dirty="0">
                          <a:solidFill>
                            <a:schemeClr val="lt1"/>
                          </a:solidFill>
                          <a:effectLst/>
                          <a:latin typeface="Consolas" panose="020B0609020204030204" pitchFamily="49" charset="0"/>
                          <a:ea typeface="+mn-ea"/>
                          <a:cs typeface="+mn-cs"/>
                        </a:rPr>
                        <a:t>关闭数据库连接</a:t>
                      </a:r>
                    </a:p>
                  </a:txBody>
                  <a:tcPr/>
                </a:tc>
                <a:extLst>
                  <a:ext uri="{0D108BD9-81ED-4DB2-BD59-A6C34878D82A}">
                    <a16:rowId xmlns:a16="http://schemas.microsoft.com/office/drawing/2014/main" val="3026568749"/>
                  </a:ext>
                </a:extLst>
              </a:tr>
            </a:tbl>
          </a:graphicData>
        </a:graphic>
      </p:graphicFrame>
      <p:sp>
        <p:nvSpPr>
          <p:cNvPr id="7" name="矩形 6">
            <a:extLst>
              <a:ext uri="{FF2B5EF4-FFF2-40B4-BE49-F238E27FC236}">
                <a16:creationId xmlns:a16="http://schemas.microsoft.com/office/drawing/2014/main" id="{1F210D4D-F98F-4F13-B581-14FA63769026}"/>
              </a:ext>
            </a:extLst>
          </p:cNvPr>
          <p:cNvSpPr/>
          <p:nvPr/>
        </p:nvSpPr>
        <p:spPr>
          <a:xfrm>
            <a:off x="1171342" y="6347926"/>
            <a:ext cx="8155103" cy="307777"/>
          </a:xfrm>
          <a:prstGeom prst="rect">
            <a:avLst/>
          </a:prstGeom>
        </p:spPr>
        <p:txBody>
          <a:bodyPr wrap="square">
            <a:spAutoFit/>
          </a:bodyPr>
          <a:lstStyle/>
          <a:p>
            <a:r>
              <a:rPr lang="en-US" altLang="zh-CN" sz="1400" dirty="0">
                <a:latin typeface="Consolas" panose="020B0609020204030204" pitchFamily="49" charset="0"/>
              </a:rPr>
              <a:t>FIRST_NAME=Jenny, LAST_NAME=Black, AGE=21, SEX=F</a:t>
            </a:r>
          </a:p>
        </p:txBody>
      </p:sp>
    </p:spTree>
    <p:extLst>
      <p:ext uri="{BB962C8B-B14F-4D97-AF65-F5344CB8AC3E}">
        <p14:creationId xmlns:p14="http://schemas.microsoft.com/office/powerpoint/2010/main" val="358573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4.</a:t>
            </a:r>
            <a:r>
              <a:rPr lang="zh-CN" altLang="en-US" sz="2200" dirty="0"/>
              <a:t>修改操作</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1412" y="2089338"/>
            <a:ext cx="9982200" cy="1176376"/>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    </a:t>
            </a:r>
            <a:r>
              <a:rPr lang="en-US" altLang="zh-CN" sz="1800" dirty="0"/>
              <a:t>Python</a:t>
            </a:r>
            <a:r>
              <a:rPr lang="zh-CN" altLang="en-US" sz="1800" dirty="0"/>
              <a:t>可以对数据库进行更新，用于更新数据表的的数据，具体的</a:t>
            </a:r>
            <a:r>
              <a:rPr lang="en-US" altLang="zh-CN" sz="1800" dirty="0" err="1"/>
              <a:t>sql</a:t>
            </a:r>
            <a:r>
              <a:rPr lang="zh-CN" altLang="en-US" sz="1800" dirty="0"/>
              <a:t>语法为：</a:t>
            </a:r>
          </a:p>
          <a:p>
            <a:pPr marL="0" indent="0" algn="just">
              <a:lnSpc>
                <a:spcPct val="150000"/>
              </a:lnSpc>
              <a:spcBef>
                <a:spcPts val="0"/>
              </a:spcBef>
              <a:buNone/>
            </a:pPr>
            <a:r>
              <a:rPr lang="en-US" altLang="zh-CN" sz="1800" dirty="0"/>
              <a:t>    </a:t>
            </a:r>
            <a:r>
              <a:rPr lang="en-US" altLang="zh-CN" sz="1800" dirty="0">
                <a:solidFill>
                  <a:srgbClr val="FF0000"/>
                </a:solidFill>
              </a:rPr>
              <a:t>UPDATE </a:t>
            </a:r>
            <a:r>
              <a:rPr lang="zh-CN" altLang="en-US" sz="1800" dirty="0">
                <a:solidFill>
                  <a:srgbClr val="FF0000"/>
                </a:solidFill>
              </a:rPr>
              <a:t>表名称 </a:t>
            </a:r>
            <a:r>
              <a:rPr lang="en-US" altLang="zh-CN" sz="1800" dirty="0">
                <a:solidFill>
                  <a:srgbClr val="FF0000"/>
                </a:solidFill>
              </a:rPr>
              <a:t>SET </a:t>
            </a:r>
            <a:r>
              <a:rPr lang="zh-CN" altLang="en-US" sz="1800" dirty="0">
                <a:solidFill>
                  <a:srgbClr val="FF0000"/>
                </a:solidFill>
              </a:rPr>
              <a:t>列名称 </a:t>
            </a:r>
            <a:r>
              <a:rPr lang="en-US" altLang="zh-CN" sz="1800" dirty="0">
                <a:solidFill>
                  <a:srgbClr val="FF0000"/>
                </a:solidFill>
              </a:rPr>
              <a:t>= </a:t>
            </a:r>
            <a:r>
              <a:rPr lang="zh-CN" altLang="en-US" sz="1800" dirty="0">
                <a:solidFill>
                  <a:srgbClr val="FF0000"/>
                </a:solidFill>
              </a:rPr>
              <a:t>新值 </a:t>
            </a:r>
            <a:r>
              <a:rPr lang="en-US" altLang="zh-CN" sz="1800" dirty="0">
                <a:solidFill>
                  <a:srgbClr val="FF0000"/>
                </a:solidFill>
              </a:rPr>
              <a:t>WHERE </a:t>
            </a:r>
            <a:r>
              <a:rPr lang="zh-CN" altLang="en-US" sz="1800" dirty="0">
                <a:solidFill>
                  <a:srgbClr val="FF0000"/>
                </a:solidFill>
              </a:rPr>
              <a:t>列名称 </a:t>
            </a:r>
            <a:r>
              <a:rPr lang="en-US" altLang="zh-CN" sz="1800" dirty="0">
                <a:solidFill>
                  <a:srgbClr val="FF0000"/>
                </a:solidFill>
              </a:rPr>
              <a:t>= </a:t>
            </a:r>
            <a:r>
              <a:rPr lang="zh-CN" altLang="en-US" sz="1800" dirty="0">
                <a:solidFill>
                  <a:srgbClr val="FF0000"/>
                </a:solidFill>
              </a:rPr>
              <a:t>某值</a:t>
            </a:r>
          </a:p>
          <a:p>
            <a:pPr marL="0" indent="0" algn="just">
              <a:lnSpc>
                <a:spcPct val="150000"/>
              </a:lnSpc>
              <a:spcBef>
                <a:spcPts val="0"/>
              </a:spcBef>
              <a:buNone/>
            </a:pPr>
            <a:r>
              <a:rPr lang="zh-CN" altLang="en-US" sz="1800" dirty="0"/>
              <a:t>    以下实例将</a:t>
            </a:r>
            <a:r>
              <a:rPr lang="en-US" altLang="zh-CN" sz="1800" dirty="0"/>
              <a:t>students</a:t>
            </a:r>
            <a:r>
              <a:rPr lang="zh-CN" altLang="en-US" sz="1800" dirty="0"/>
              <a:t>表中的</a:t>
            </a:r>
            <a:r>
              <a:rPr lang="en-US" altLang="zh-CN" sz="1800" dirty="0"/>
              <a:t>SEX</a:t>
            </a:r>
            <a:r>
              <a:rPr lang="zh-CN" altLang="en-US" sz="1800" dirty="0"/>
              <a:t>字段为</a:t>
            </a:r>
            <a:r>
              <a:rPr lang="en-US" altLang="zh-CN" sz="1800" dirty="0"/>
              <a:t>'F'</a:t>
            </a:r>
            <a:r>
              <a:rPr lang="zh-CN" altLang="en-US" sz="1800" dirty="0"/>
              <a:t>的</a:t>
            </a:r>
            <a:r>
              <a:rPr lang="en-US" altLang="zh-CN" sz="1800" dirty="0"/>
              <a:t>AGE</a:t>
            </a:r>
            <a:r>
              <a:rPr lang="zh-CN" altLang="en-US" sz="1800" dirty="0"/>
              <a:t>字段减</a:t>
            </a:r>
            <a:r>
              <a:rPr lang="en-US" altLang="zh-CN" sz="1800" dirty="0"/>
              <a:t>1</a:t>
            </a:r>
            <a:r>
              <a:rPr lang="zh-CN" altLang="en-US" sz="1800" dirty="0"/>
              <a:t>。</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9.6 </a:t>
            </a:r>
            <a:r>
              <a:rPr lang="en-US" altLang="zh-CN" dirty="0" err="1"/>
              <a:t>sql</a:t>
            </a:r>
            <a:r>
              <a:rPr lang="zh-CN" altLang="en-US" dirty="0"/>
              <a:t>文件读写</a:t>
            </a:r>
          </a:p>
        </p:txBody>
      </p:sp>
      <p:graphicFrame>
        <p:nvGraphicFramePr>
          <p:cNvPr id="6" name="表格 5">
            <a:extLst>
              <a:ext uri="{FF2B5EF4-FFF2-40B4-BE49-F238E27FC236}">
                <a16:creationId xmlns:a16="http://schemas.microsoft.com/office/drawing/2014/main" id="{1EBCFA9A-9898-43E4-AA75-93A57207C2F6}"/>
              </a:ext>
            </a:extLst>
          </p:cNvPr>
          <p:cNvGraphicFramePr>
            <a:graphicFrameLocks noGrp="1"/>
          </p:cNvGraphicFramePr>
          <p:nvPr>
            <p:extLst>
              <p:ext uri="{D42A27DB-BD31-4B8C-83A1-F6EECF244321}">
                <p14:modId xmlns:p14="http://schemas.microsoft.com/office/powerpoint/2010/main" val="2411331785"/>
              </p:ext>
            </p:extLst>
          </p:nvPr>
        </p:nvGraphicFramePr>
        <p:xfrm>
          <a:off x="1155013" y="3592287"/>
          <a:ext cx="9948599" cy="277368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65485">
                <a:tc>
                  <a:txBody>
                    <a:bodyPr/>
                    <a:lstStyle/>
                    <a:p>
                      <a:r>
                        <a:rPr lang="en-US" altLang="zh-CN" sz="1600" b="1" kern="1200" dirty="0">
                          <a:solidFill>
                            <a:schemeClr val="lt1"/>
                          </a:solidFill>
                          <a:effectLst/>
                          <a:latin typeface="Consolas" panose="020B0609020204030204" pitchFamily="49" charset="0"/>
                          <a:ea typeface="+mn-ea"/>
                          <a:cs typeface="+mn-cs"/>
                        </a:rPr>
                        <a:t>import </a:t>
                      </a:r>
                      <a:r>
                        <a:rPr lang="en-US" altLang="zh-CN" sz="1600" b="1" kern="1200" dirty="0" err="1">
                          <a:solidFill>
                            <a:schemeClr val="lt1"/>
                          </a:solidFill>
                          <a:effectLst/>
                          <a:latin typeface="Consolas" panose="020B0609020204030204" pitchFamily="49" charset="0"/>
                          <a:ea typeface="+mn-ea"/>
                          <a:cs typeface="+mn-cs"/>
                        </a:rPr>
                        <a:t>pymysql</a:t>
                      </a:r>
                      <a:endParaRPr lang="en-US" altLang="zh-CN" sz="1600" b="1" kern="1200" dirty="0">
                        <a:solidFill>
                          <a:schemeClr val="lt1"/>
                        </a:solidFill>
                        <a:effectLst/>
                        <a:latin typeface="Consolas" panose="020B0609020204030204" pitchFamily="49" charset="0"/>
                        <a:ea typeface="+mn-ea"/>
                        <a:cs typeface="+mn-cs"/>
                      </a:endParaRPr>
                    </a:p>
                    <a:p>
                      <a:r>
                        <a:rPr lang="en-US" altLang="zh-CN" sz="1600" b="1" kern="1200" dirty="0" err="1">
                          <a:solidFill>
                            <a:schemeClr val="lt1"/>
                          </a:solidFill>
                          <a:effectLst/>
                          <a:latin typeface="Consolas" panose="020B0609020204030204" pitchFamily="49" charset="0"/>
                          <a:ea typeface="+mn-ea"/>
                          <a:cs typeface="+mn-cs"/>
                        </a:rPr>
                        <a:t>db</a:t>
                      </a:r>
                      <a:r>
                        <a:rPr lang="en-US" altLang="zh-CN" sz="1600" b="1" kern="1200" dirty="0">
                          <a:solidFill>
                            <a:schemeClr val="lt1"/>
                          </a:solidFill>
                          <a:effectLst/>
                          <a:latin typeface="Consolas" panose="020B0609020204030204" pitchFamily="49" charset="0"/>
                          <a:ea typeface="+mn-ea"/>
                          <a:cs typeface="+mn-cs"/>
                        </a:rPr>
                        <a:t> = </a:t>
                      </a:r>
                      <a:r>
                        <a:rPr lang="en-US" altLang="zh-CN" sz="1600" b="1" kern="1200" dirty="0" err="1">
                          <a:solidFill>
                            <a:schemeClr val="lt1"/>
                          </a:solidFill>
                          <a:effectLst/>
                          <a:latin typeface="Consolas" panose="020B0609020204030204" pitchFamily="49" charset="0"/>
                          <a:ea typeface="+mn-ea"/>
                          <a:cs typeface="+mn-cs"/>
                        </a:rPr>
                        <a:t>pymysql.connect</a:t>
                      </a:r>
                      <a:r>
                        <a:rPr lang="en-US" altLang="zh-CN" sz="1600" b="1" kern="1200" dirty="0">
                          <a:solidFill>
                            <a:schemeClr val="lt1"/>
                          </a:solidFill>
                          <a:effectLst/>
                          <a:latin typeface="Consolas" panose="020B0609020204030204" pitchFamily="49" charset="0"/>
                          <a:ea typeface="+mn-ea"/>
                          <a:cs typeface="+mn-cs"/>
                        </a:rPr>
                        <a:t>("localhost","</a:t>
                      </a:r>
                      <a:r>
                        <a:rPr lang="en-US" altLang="zh-CN" sz="1600" b="1" kern="1200" dirty="0" err="1">
                          <a:solidFill>
                            <a:schemeClr val="lt1"/>
                          </a:solidFill>
                          <a:effectLst/>
                          <a:latin typeface="Consolas" panose="020B0609020204030204" pitchFamily="49" charset="0"/>
                          <a:ea typeface="+mn-ea"/>
                          <a:cs typeface="+mn-cs"/>
                        </a:rPr>
                        <a:t>testuser</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test","TESTDB</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打开数据库连接</a:t>
                      </a:r>
                    </a:p>
                    <a:p>
                      <a:r>
                        <a:rPr lang="en-US" altLang="zh-CN" sz="1600" b="1" kern="1200" dirty="0">
                          <a:solidFill>
                            <a:schemeClr val="lt1"/>
                          </a:solidFill>
                          <a:effectLst/>
                          <a:latin typeface="Consolas" panose="020B0609020204030204" pitchFamily="49" charset="0"/>
                          <a:ea typeface="+mn-ea"/>
                          <a:cs typeface="+mn-cs"/>
                        </a:rPr>
                        <a:t>cursor = </a:t>
                      </a:r>
                      <a:r>
                        <a:rPr lang="en-US" altLang="zh-CN" sz="1600" b="1" kern="1200" dirty="0" err="1">
                          <a:solidFill>
                            <a:schemeClr val="lt1"/>
                          </a:solidFill>
                          <a:effectLst/>
                          <a:latin typeface="Consolas" panose="020B0609020204030204" pitchFamily="49" charset="0"/>
                          <a:ea typeface="+mn-ea"/>
                          <a:cs typeface="+mn-cs"/>
                        </a:rPr>
                        <a:t>db.cursor</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使用</a:t>
                      </a:r>
                      <a:r>
                        <a:rPr lang="en-US" altLang="zh-CN" sz="1600" b="1" kern="1200" dirty="0">
                          <a:solidFill>
                            <a:schemeClr val="lt1"/>
                          </a:solidFill>
                          <a:effectLst/>
                          <a:latin typeface="Consolas" panose="020B0609020204030204" pitchFamily="49" charset="0"/>
                          <a:ea typeface="+mn-ea"/>
                          <a:cs typeface="+mn-cs"/>
                        </a:rPr>
                        <a:t>cursor()</a:t>
                      </a:r>
                      <a:r>
                        <a:rPr lang="zh-CN" altLang="en-US" sz="1600" b="1" kern="1200" dirty="0">
                          <a:solidFill>
                            <a:schemeClr val="lt1"/>
                          </a:solidFill>
                          <a:effectLst/>
                          <a:latin typeface="Consolas" panose="020B0609020204030204" pitchFamily="49" charset="0"/>
                          <a:ea typeface="+mn-ea"/>
                          <a:cs typeface="+mn-cs"/>
                        </a:rPr>
                        <a:t>方法获取操作游标 </a:t>
                      </a:r>
                    </a:p>
                    <a:p>
                      <a:r>
                        <a:rPr lang="en-US" altLang="zh-CN" sz="1600" b="1" kern="1200" dirty="0" err="1">
                          <a:solidFill>
                            <a:schemeClr val="lt1"/>
                          </a:solidFill>
                          <a:effectLst/>
                          <a:latin typeface="Consolas" panose="020B0609020204030204" pitchFamily="49" charset="0"/>
                          <a:ea typeface="+mn-ea"/>
                          <a:cs typeface="+mn-cs"/>
                        </a:rPr>
                        <a:t>sql</a:t>
                      </a:r>
                      <a:r>
                        <a:rPr lang="en-US" altLang="zh-CN" sz="1600" b="1" kern="1200" dirty="0">
                          <a:solidFill>
                            <a:schemeClr val="lt1"/>
                          </a:solidFill>
                          <a:effectLst/>
                          <a:latin typeface="Consolas" panose="020B0609020204030204" pitchFamily="49" charset="0"/>
                          <a:ea typeface="+mn-ea"/>
                          <a:cs typeface="+mn-cs"/>
                        </a:rPr>
                        <a:t> = "UPDATE students SET AGE = AGE - 1 WHERE SEX = '%c'" % ('F')</a:t>
                      </a:r>
                    </a:p>
                    <a:p>
                      <a:r>
                        <a:rPr lang="en-US" altLang="zh-CN" sz="1600" b="1" kern="1200" dirty="0">
                          <a:solidFill>
                            <a:schemeClr val="lt1"/>
                          </a:solidFill>
                          <a:effectLst/>
                          <a:latin typeface="Consolas" panose="020B0609020204030204" pitchFamily="49" charset="0"/>
                          <a:ea typeface="+mn-ea"/>
                          <a:cs typeface="+mn-cs"/>
                        </a:rPr>
                        <a:t>#SQL </a:t>
                      </a:r>
                      <a:r>
                        <a:rPr lang="zh-CN" altLang="en-US" sz="1600" b="1" kern="1200" dirty="0">
                          <a:solidFill>
                            <a:schemeClr val="lt1"/>
                          </a:solidFill>
                          <a:effectLst/>
                          <a:latin typeface="Consolas" panose="020B0609020204030204" pitchFamily="49" charset="0"/>
                          <a:ea typeface="+mn-ea"/>
                          <a:cs typeface="+mn-cs"/>
                        </a:rPr>
                        <a:t>更新语句</a:t>
                      </a:r>
                    </a:p>
                    <a:p>
                      <a:r>
                        <a:rPr lang="en-US" altLang="zh-CN" sz="1600" b="1" kern="1200" dirty="0">
                          <a:solidFill>
                            <a:schemeClr val="lt1"/>
                          </a:solidFill>
                          <a:effectLst/>
                          <a:latin typeface="Consolas" panose="020B0609020204030204" pitchFamily="49" charset="0"/>
                          <a:ea typeface="+mn-ea"/>
                          <a:cs typeface="+mn-cs"/>
                        </a:rPr>
                        <a:t>try:</a:t>
                      </a:r>
                    </a:p>
                    <a:p>
                      <a:r>
                        <a:rPr lang="en-US" altLang="zh-CN"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cursor.execute</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sql</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执行</a:t>
                      </a:r>
                      <a:r>
                        <a:rPr lang="en-US" altLang="zh-CN" sz="1600" b="1" kern="1200" dirty="0">
                          <a:solidFill>
                            <a:schemeClr val="lt1"/>
                          </a:solidFill>
                          <a:effectLst/>
                          <a:latin typeface="Consolas" panose="020B0609020204030204" pitchFamily="49" charset="0"/>
                          <a:ea typeface="+mn-ea"/>
                          <a:cs typeface="+mn-cs"/>
                        </a:rPr>
                        <a:t>SQL</a:t>
                      </a:r>
                      <a:r>
                        <a:rPr lang="zh-CN" altLang="en-US" sz="1600" b="1" kern="1200" dirty="0">
                          <a:solidFill>
                            <a:schemeClr val="lt1"/>
                          </a:solidFill>
                          <a:effectLst/>
                          <a:latin typeface="Consolas" panose="020B0609020204030204" pitchFamily="49" charset="0"/>
                          <a:ea typeface="+mn-ea"/>
                          <a:cs typeface="+mn-cs"/>
                        </a:rPr>
                        <a:t>语句</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db.commit</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提交到数据库执行</a:t>
                      </a:r>
                    </a:p>
                    <a:p>
                      <a:r>
                        <a:rPr lang="en-US" altLang="zh-CN" sz="1600" b="1" kern="1200" dirty="0">
                          <a:solidFill>
                            <a:schemeClr val="lt1"/>
                          </a:solidFill>
                          <a:effectLst/>
                          <a:latin typeface="Consolas" panose="020B0609020204030204" pitchFamily="49" charset="0"/>
                          <a:ea typeface="+mn-ea"/>
                          <a:cs typeface="+mn-cs"/>
                        </a:rPr>
                        <a:t>except:</a:t>
                      </a:r>
                    </a:p>
                    <a:p>
                      <a:r>
                        <a:rPr lang="en-US" altLang="zh-CN"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db.rollback</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发生错误时回滚</a:t>
                      </a:r>
                    </a:p>
                    <a:p>
                      <a:r>
                        <a:rPr lang="en-US" altLang="zh-CN" sz="1600" b="1" kern="1200" dirty="0" err="1">
                          <a:solidFill>
                            <a:schemeClr val="lt1"/>
                          </a:solidFill>
                          <a:effectLst/>
                          <a:latin typeface="Consolas" panose="020B0609020204030204" pitchFamily="49" charset="0"/>
                          <a:ea typeface="+mn-ea"/>
                          <a:cs typeface="+mn-cs"/>
                        </a:rPr>
                        <a:t>db.close</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关闭数据库连接</a:t>
                      </a:r>
                    </a:p>
                  </a:txBody>
                  <a:tcPr/>
                </a:tc>
                <a:extLst>
                  <a:ext uri="{0D108BD9-81ED-4DB2-BD59-A6C34878D82A}">
                    <a16:rowId xmlns:a16="http://schemas.microsoft.com/office/drawing/2014/main" val="3026568749"/>
                  </a:ext>
                </a:extLst>
              </a:tr>
            </a:tbl>
          </a:graphicData>
        </a:graphic>
      </p:graphicFrame>
    </p:spTree>
    <p:extLst>
      <p:ext uri="{BB962C8B-B14F-4D97-AF65-F5344CB8AC3E}">
        <p14:creationId xmlns:p14="http://schemas.microsoft.com/office/powerpoint/2010/main" val="356848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37741" y="1499937"/>
            <a:ext cx="5883545"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5.</a:t>
            </a:r>
            <a:r>
              <a:rPr lang="zh-CN" altLang="en-US" sz="2200" dirty="0"/>
              <a:t>删除操作</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1412" y="2089338"/>
            <a:ext cx="9982200" cy="1176376"/>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    </a:t>
            </a:r>
            <a:r>
              <a:rPr lang="en-US" altLang="zh-CN" sz="1800" dirty="0"/>
              <a:t>Python</a:t>
            </a:r>
            <a:r>
              <a:rPr lang="zh-CN" altLang="en-US" sz="1800" dirty="0"/>
              <a:t>可以对数据库进行删除，用于删除数据表中的某个或某些记录，具体的</a:t>
            </a:r>
            <a:r>
              <a:rPr lang="en-US" altLang="zh-CN" sz="1800" dirty="0" err="1"/>
              <a:t>sql</a:t>
            </a:r>
            <a:r>
              <a:rPr lang="zh-CN" altLang="en-US" sz="1800" dirty="0"/>
              <a:t>语法为：</a:t>
            </a:r>
          </a:p>
          <a:p>
            <a:pPr marL="0" indent="0" algn="just">
              <a:lnSpc>
                <a:spcPct val="150000"/>
              </a:lnSpc>
              <a:spcBef>
                <a:spcPts val="0"/>
              </a:spcBef>
              <a:buNone/>
            </a:pPr>
            <a:r>
              <a:rPr lang="en-US" altLang="zh-CN" sz="1800" dirty="0"/>
              <a:t>    </a:t>
            </a:r>
            <a:r>
              <a:rPr lang="en-US" altLang="zh-CN" sz="1800" dirty="0">
                <a:solidFill>
                  <a:srgbClr val="FF0000"/>
                </a:solidFill>
              </a:rPr>
              <a:t>DELETE FROM </a:t>
            </a:r>
            <a:r>
              <a:rPr lang="zh-CN" altLang="en-US" sz="1800" dirty="0">
                <a:solidFill>
                  <a:srgbClr val="FF0000"/>
                </a:solidFill>
              </a:rPr>
              <a:t>表名称 </a:t>
            </a:r>
            <a:r>
              <a:rPr lang="en-US" altLang="zh-CN" sz="1800" dirty="0">
                <a:solidFill>
                  <a:srgbClr val="FF0000"/>
                </a:solidFill>
              </a:rPr>
              <a:t>WHERE </a:t>
            </a:r>
            <a:r>
              <a:rPr lang="zh-CN" altLang="en-US" sz="1800" dirty="0">
                <a:solidFill>
                  <a:srgbClr val="FF0000"/>
                </a:solidFill>
              </a:rPr>
              <a:t>列名称 </a:t>
            </a:r>
            <a:r>
              <a:rPr lang="en-US" altLang="zh-CN" sz="1800" dirty="0">
                <a:solidFill>
                  <a:srgbClr val="FF0000"/>
                </a:solidFill>
              </a:rPr>
              <a:t>= </a:t>
            </a:r>
            <a:r>
              <a:rPr lang="zh-CN" altLang="en-US" sz="1800" dirty="0">
                <a:solidFill>
                  <a:srgbClr val="FF0000"/>
                </a:solidFill>
              </a:rPr>
              <a:t>值</a:t>
            </a:r>
          </a:p>
          <a:p>
            <a:pPr marL="0" indent="0" algn="just">
              <a:lnSpc>
                <a:spcPct val="150000"/>
              </a:lnSpc>
              <a:spcBef>
                <a:spcPts val="0"/>
              </a:spcBef>
              <a:buNone/>
            </a:pPr>
            <a:r>
              <a:rPr lang="zh-CN" altLang="en-US" sz="1800" dirty="0"/>
              <a:t>    以下实例将</a:t>
            </a:r>
            <a:r>
              <a:rPr lang="en-US" altLang="zh-CN" sz="1800" dirty="0"/>
              <a:t>students</a:t>
            </a:r>
            <a:r>
              <a:rPr lang="zh-CN" altLang="en-US" sz="1800" dirty="0"/>
              <a:t>表中的</a:t>
            </a:r>
            <a:r>
              <a:rPr lang="en-US" altLang="zh-CN" sz="1800" dirty="0"/>
              <a:t>AGE</a:t>
            </a:r>
            <a:r>
              <a:rPr lang="zh-CN" altLang="en-US" sz="1800" dirty="0"/>
              <a:t>字段小于</a:t>
            </a:r>
            <a:r>
              <a:rPr lang="en-US" altLang="zh-CN" sz="1800" dirty="0"/>
              <a:t>18</a:t>
            </a:r>
            <a:r>
              <a:rPr lang="zh-CN" altLang="en-US" sz="1800" dirty="0"/>
              <a:t>记录删除。</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t>9.6 </a:t>
            </a:r>
            <a:r>
              <a:rPr lang="en-US" altLang="zh-CN" dirty="0" err="1"/>
              <a:t>sql</a:t>
            </a:r>
            <a:r>
              <a:rPr lang="zh-CN" altLang="en-US" dirty="0"/>
              <a:t>文件读写</a:t>
            </a:r>
          </a:p>
        </p:txBody>
      </p:sp>
      <p:graphicFrame>
        <p:nvGraphicFramePr>
          <p:cNvPr id="6" name="表格 5">
            <a:extLst>
              <a:ext uri="{FF2B5EF4-FFF2-40B4-BE49-F238E27FC236}">
                <a16:creationId xmlns:a16="http://schemas.microsoft.com/office/drawing/2014/main" id="{1EBCFA9A-9898-43E4-AA75-93A57207C2F6}"/>
              </a:ext>
            </a:extLst>
          </p:cNvPr>
          <p:cNvGraphicFramePr>
            <a:graphicFrameLocks noGrp="1"/>
          </p:cNvGraphicFramePr>
          <p:nvPr>
            <p:extLst>
              <p:ext uri="{D42A27DB-BD31-4B8C-83A1-F6EECF244321}">
                <p14:modId xmlns:p14="http://schemas.microsoft.com/office/powerpoint/2010/main" val="535499833"/>
              </p:ext>
            </p:extLst>
          </p:nvPr>
        </p:nvGraphicFramePr>
        <p:xfrm>
          <a:off x="1155013" y="3592287"/>
          <a:ext cx="9948599" cy="2529840"/>
        </p:xfrm>
        <a:graphic>
          <a:graphicData uri="http://schemas.openxmlformats.org/drawingml/2006/table">
            <a:tbl>
              <a:tblPr firstRow="1" bandRow="1">
                <a:tableStyleId>{5C22544A-7EE6-4342-B048-85BDC9FD1C3A}</a:tableStyleId>
              </a:tblPr>
              <a:tblGrid>
                <a:gridCol w="9948599">
                  <a:extLst>
                    <a:ext uri="{9D8B030D-6E8A-4147-A177-3AD203B41FA5}">
                      <a16:colId xmlns:a16="http://schemas.microsoft.com/office/drawing/2014/main" val="1478211251"/>
                    </a:ext>
                  </a:extLst>
                </a:gridCol>
              </a:tblGrid>
              <a:tr h="565485">
                <a:tc>
                  <a:txBody>
                    <a:bodyPr/>
                    <a:lstStyle/>
                    <a:p>
                      <a:r>
                        <a:rPr lang="en-US" altLang="zh-CN" sz="1600" b="1" kern="1200" dirty="0">
                          <a:solidFill>
                            <a:schemeClr val="lt1"/>
                          </a:solidFill>
                          <a:effectLst/>
                          <a:latin typeface="Consolas" panose="020B0609020204030204" pitchFamily="49" charset="0"/>
                          <a:ea typeface="+mn-ea"/>
                          <a:cs typeface="+mn-cs"/>
                        </a:rPr>
                        <a:t>import </a:t>
                      </a:r>
                      <a:r>
                        <a:rPr lang="en-US" altLang="zh-CN" sz="1600" b="1" kern="1200" dirty="0" err="1">
                          <a:solidFill>
                            <a:schemeClr val="lt1"/>
                          </a:solidFill>
                          <a:effectLst/>
                          <a:latin typeface="Consolas" panose="020B0609020204030204" pitchFamily="49" charset="0"/>
                          <a:ea typeface="+mn-ea"/>
                          <a:cs typeface="+mn-cs"/>
                        </a:rPr>
                        <a:t>pymysql</a:t>
                      </a:r>
                      <a:endParaRPr lang="en-US" altLang="zh-CN" sz="1600" b="1" kern="1200" dirty="0">
                        <a:solidFill>
                          <a:schemeClr val="lt1"/>
                        </a:solidFill>
                        <a:effectLst/>
                        <a:latin typeface="Consolas" panose="020B0609020204030204" pitchFamily="49" charset="0"/>
                        <a:ea typeface="+mn-ea"/>
                        <a:cs typeface="+mn-cs"/>
                      </a:endParaRPr>
                    </a:p>
                    <a:p>
                      <a:r>
                        <a:rPr lang="en-US" altLang="zh-CN" sz="1600" b="1" kern="1200" dirty="0" err="1">
                          <a:solidFill>
                            <a:schemeClr val="lt1"/>
                          </a:solidFill>
                          <a:effectLst/>
                          <a:latin typeface="Consolas" panose="020B0609020204030204" pitchFamily="49" charset="0"/>
                          <a:ea typeface="+mn-ea"/>
                          <a:cs typeface="+mn-cs"/>
                        </a:rPr>
                        <a:t>db</a:t>
                      </a:r>
                      <a:r>
                        <a:rPr lang="en-US" altLang="zh-CN" sz="1600" b="1" kern="1200" dirty="0">
                          <a:solidFill>
                            <a:schemeClr val="lt1"/>
                          </a:solidFill>
                          <a:effectLst/>
                          <a:latin typeface="Consolas" panose="020B0609020204030204" pitchFamily="49" charset="0"/>
                          <a:ea typeface="+mn-ea"/>
                          <a:cs typeface="+mn-cs"/>
                        </a:rPr>
                        <a:t> = </a:t>
                      </a:r>
                      <a:r>
                        <a:rPr lang="en-US" altLang="zh-CN" sz="1600" b="1" kern="1200" dirty="0" err="1">
                          <a:solidFill>
                            <a:schemeClr val="lt1"/>
                          </a:solidFill>
                          <a:effectLst/>
                          <a:latin typeface="Consolas" panose="020B0609020204030204" pitchFamily="49" charset="0"/>
                          <a:ea typeface="+mn-ea"/>
                          <a:cs typeface="+mn-cs"/>
                        </a:rPr>
                        <a:t>pymysql.connect</a:t>
                      </a:r>
                      <a:r>
                        <a:rPr lang="en-US" altLang="zh-CN" sz="1600" b="1" kern="1200" dirty="0">
                          <a:solidFill>
                            <a:schemeClr val="lt1"/>
                          </a:solidFill>
                          <a:effectLst/>
                          <a:latin typeface="Consolas" panose="020B0609020204030204" pitchFamily="49" charset="0"/>
                          <a:ea typeface="+mn-ea"/>
                          <a:cs typeface="+mn-cs"/>
                        </a:rPr>
                        <a:t>("localhost","</a:t>
                      </a:r>
                      <a:r>
                        <a:rPr lang="en-US" altLang="zh-CN" sz="1600" b="1" kern="1200" dirty="0" err="1">
                          <a:solidFill>
                            <a:schemeClr val="lt1"/>
                          </a:solidFill>
                          <a:effectLst/>
                          <a:latin typeface="Consolas" panose="020B0609020204030204" pitchFamily="49" charset="0"/>
                          <a:ea typeface="+mn-ea"/>
                          <a:cs typeface="+mn-cs"/>
                        </a:rPr>
                        <a:t>testuser</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test","TESTDB</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打开数据库连接</a:t>
                      </a:r>
                    </a:p>
                    <a:p>
                      <a:r>
                        <a:rPr lang="en-US" altLang="zh-CN" sz="1600" b="1" kern="1200" dirty="0">
                          <a:solidFill>
                            <a:schemeClr val="lt1"/>
                          </a:solidFill>
                          <a:effectLst/>
                          <a:latin typeface="Consolas" panose="020B0609020204030204" pitchFamily="49" charset="0"/>
                          <a:ea typeface="+mn-ea"/>
                          <a:cs typeface="+mn-cs"/>
                        </a:rPr>
                        <a:t>cursor = </a:t>
                      </a:r>
                      <a:r>
                        <a:rPr lang="en-US" altLang="zh-CN" sz="1600" b="1" kern="1200" dirty="0" err="1">
                          <a:solidFill>
                            <a:schemeClr val="lt1"/>
                          </a:solidFill>
                          <a:effectLst/>
                          <a:latin typeface="Consolas" panose="020B0609020204030204" pitchFamily="49" charset="0"/>
                          <a:ea typeface="+mn-ea"/>
                          <a:cs typeface="+mn-cs"/>
                        </a:rPr>
                        <a:t>db.cursor</a:t>
                      </a:r>
                      <a:r>
                        <a:rPr lang="en-US" altLang="zh-CN" sz="1600" b="1" kern="1200" dirty="0">
                          <a:solidFill>
                            <a:schemeClr val="lt1"/>
                          </a:solidFill>
                          <a:effectLst/>
                          <a:latin typeface="Consolas" panose="020B0609020204030204" pitchFamily="49" charset="0"/>
                          <a:ea typeface="+mn-ea"/>
                          <a:cs typeface="+mn-cs"/>
                        </a:rPr>
                        <a:t>()                                #</a:t>
                      </a:r>
                      <a:r>
                        <a:rPr lang="zh-CN" altLang="en-US" sz="1600" b="1" kern="1200" dirty="0">
                          <a:solidFill>
                            <a:schemeClr val="lt1"/>
                          </a:solidFill>
                          <a:effectLst/>
                          <a:latin typeface="Consolas" panose="020B0609020204030204" pitchFamily="49" charset="0"/>
                          <a:ea typeface="+mn-ea"/>
                          <a:cs typeface="+mn-cs"/>
                        </a:rPr>
                        <a:t>使用</a:t>
                      </a:r>
                      <a:r>
                        <a:rPr lang="en-US" altLang="zh-CN" sz="1600" b="1" kern="1200" dirty="0">
                          <a:solidFill>
                            <a:schemeClr val="lt1"/>
                          </a:solidFill>
                          <a:effectLst/>
                          <a:latin typeface="Consolas" panose="020B0609020204030204" pitchFamily="49" charset="0"/>
                          <a:ea typeface="+mn-ea"/>
                          <a:cs typeface="+mn-cs"/>
                        </a:rPr>
                        <a:t>cursor()</a:t>
                      </a:r>
                      <a:r>
                        <a:rPr lang="zh-CN" altLang="en-US" sz="1600" b="1" kern="1200" dirty="0">
                          <a:solidFill>
                            <a:schemeClr val="lt1"/>
                          </a:solidFill>
                          <a:effectLst/>
                          <a:latin typeface="Consolas" panose="020B0609020204030204" pitchFamily="49" charset="0"/>
                          <a:ea typeface="+mn-ea"/>
                          <a:cs typeface="+mn-cs"/>
                        </a:rPr>
                        <a:t>方法获取操作游标 </a:t>
                      </a:r>
                    </a:p>
                    <a:p>
                      <a:r>
                        <a:rPr lang="en-US" altLang="zh-CN" sz="1600" b="1" kern="1200" dirty="0" err="1">
                          <a:solidFill>
                            <a:schemeClr val="lt1"/>
                          </a:solidFill>
                          <a:effectLst/>
                          <a:latin typeface="Consolas" panose="020B0609020204030204" pitchFamily="49" charset="0"/>
                          <a:ea typeface="+mn-ea"/>
                          <a:cs typeface="+mn-cs"/>
                        </a:rPr>
                        <a:t>sql</a:t>
                      </a:r>
                      <a:r>
                        <a:rPr lang="en-US" altLang="zh-CN" sz="1600" b="1" kern="1200" dirty="0">
                          <a:solidFill>
                            <a:schemeClr val="lt1"/>
                          </a:solidFill>
                          <a:effectLst/>
                          <a:latin typeface="Consolas" panose="020B0609020204030204" pitchFamily="49" charset="0"/>
                          <a:ea typeface="+mn-ea"/>
                          <a:cs typeface="+mn-cs"/>
                        </a:rPr>
                        <a:t> = "DELETE FROM EMPLOYEE WHERE AGE &gt; %s" % (20)  #SQL </a:t>
                      </a:r>
                      <a:r>
                        <a:rPr lang="zh-CN" altLang="en-US" sz="1600" b="1" kern="1200" dirty="0">
                          <a:solidFill>
                            <a:schemeClr val="lt1"/>
                          </a:solidFill>
                          <a:effectLst/>
                          <a:latin typeface="Consolas" panose="020B0609020204030204" pitchFamily="49" charset="0"/>
                          <a:ea typeface="+mn-ea"/>
                          <a:cs typeface="+mn-cs"/>
                        </a:rPr>
                        <a:t>删除语句</a:t>
                      </a:r>
                    </a:p>
                    <a:p>
                      <a:r>
                        <a:rPr lang="en-US" altLang="zh-CN" sz="1600" b="1" kern="1200" dirty="0">
                          <a:solidFill>
                            <a:schemeClr val="lt1"/>
                          </a:solidFill>
                          <a:effectLst/>
                          <a:latin typeface="Consolas" panose="020B0609020204030204" pitchFamily="49" charset="0"/>
                          <a:ea typeface="+mn-ea"/>
                          <a:cs typeface="+mn-cs"/>
                        </a:rPr>
                        <a:t>try:</a:t>
                      </a:r>
                    </a:p>
                    <a:p>
                      <a:r>
                        <a:rPr lang="en-US" altLang="zh-CN"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cursor.execute</a:t>
                      </a:r>
                      <a:r>
                        <a:rPr lang="en-US" altLang="zh-CN" sz="1600" b="1" kern="1200" dirty="0">
                          <a:solidFill>
                            <a:schemeClr val="lt1"/>
                          </a:solidFill>
                          <a:effectLst/>
                          <a:latin typeface="Consolas" panose="020B0609020204030204" pitchFamily="49" charset="0"/>
                          <a:ea typeface="+mn-ea"/>
                          <a:cs typeface="+mn-cs"/>
                        </a:rPr>
                        <a:t>(</a:t>
                      </a:r>
                      <a:r>
                        <a:rPr lang="en-US" altLang="zh-CN" sz="1600" b="1" kern="1200" dirty="0" err="1">
                          <a:solidFill>
                            <a:schemeClr val="lt1"/>
                          </a:solidFill>
                          <a:effectLst/>
                          <a:latin typeface="Consolas" panose="020B0609020204030204" pitchFamily="49" charset="0"/>
                          <a:ea typeface="+mn-ea"/>
                          <a:cs typeface="+mn-cs"/>
                        </a:rPr>
                        <a:t>sql</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执行</a:t>
                      </a:r>
                      <a:r>
                        <a:rPr lang="en-US" altLang="zh-CN" sz="1600" b="1" kern="1200" dirty="0">
                          <a:solidFill>
                            <a:schemeClr val="lt1"/>
                          </a:solidFill>
                          <a:effectLst/>
                          <a:latin typeface="Consolas" panose="020B0609020204030204" pitchFamily="49" charset="0"/>
                          <a:ea typeface="+mn-ea"/>
                          <a:cs typeface="+mn-cs"/>
                        </a:rPr>
                        <a:t>SQL</a:t>
                      </a:r>
                      <a:r>
                        <a:rPr lang="zh-CN" altLang="en-US" sz="1600" b="1" kern="1200" dirty="0">
                          <a:solidFill>
                            <a:schemeClr val="lt1"/>
                          </a:solidFill>
                          <a:effectLst/>
                          <a:latin typeface="Consolas" panose="020B0609020204030204" pitchFamily="49" charset="0"/>
                          <a:ea typeface="+mn-ea"/>
                          <a:cs typeface="+mn-cs"/>
                        </a:rPr>
                        <a:t>语句</a:t>
                      </a:r>
                    </a:p>
                    <a:p>
                      <a:r>
                        <a:rPr lang="zh-CN" altLang="en-US"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db.commit</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提交修改</a:t>
                      </a:r>
                    </a:p>
                    <a:p>
                      <a:r>
                        <a:rPr lang="en-US" altLang="zh-CN" sz="1600" b="1" kern="1200" dirty="0">
                          <a:solidFill>
                            <a:schemeClr val="lt1"/>
                          </a:solidFill>
                          <a:effectLst/>
                          <a:latin typeface="Consolas" panose="020B0609020204030204" pitchFamily="49" charset="0"/>
                          <a:ea typeface="+mn-ea"/>
                          <a:cs typeface="+mn-cs"/>
                        </a:rPr>
                        <a:t>except:</a:t>
                      </a:r>
                    </a:p>
                    <a:p>
                      <a:r>
                        <a:rPr lang="en-US" altLang="zh-CN" sz="1600" b="1" kern="1200" dirty="0">
                          <a:solidFill>
                            <a:schemeClr val="lt1"/>
                          </a:solidFill>
                          <a:effectLst/>
                          <a:latin typeface="Consolas" panose="020B0609020204030204" pitchFamily="49" charset="0"/>
                          <a:ea typeface="+mn-ea"/>
                          <a:cs typeface="+mn-cs"/>
                        </a:rPr>
                        <a:t>   </a:t>
                      </a:r>
                      <a:r>
                        <a:rPr lang="en-US" altLang="zh-CN" sz="1600" b="1" kern="1200" dirty="0" err="1">
                          <a:solidFill>
                            <a:schemeClr val="lt1"/>
                          </a:solidFill>
                          <a:effectLst/>
                          <a:latin typeface="Consolas" panose="020B0609020204030204" pitchFamily="49" charset="0"/>
                          <a:ea typeface="+mn-ea"/>
                          <a:cs typeface="+mn-cs"/>
                        </a:rPr>
                        <a:t>db.rollback</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发生错误时回滚</a:t>
                      </a:r>
                    </a:p>
                    <a:p>
                      <a:r>
                        <a:rPr lang="en-US" altLang="zh-CN" sz="1600" b="1" kern="1200" dirty="0" err="1">
                          <a:solidFill>
                            <a:schemeClr val="lt1"/>
                          </a:solidFill>
                          <a:effectLst/>
                          <a:latin typeface="Consolas" panose="020B0609020204030204" pitchFamily="49" charset="0"/>
                          <a:ea typeface="+mn-ea"/>
                          <a:cs typeface="+mn-cs"/>
                        </a:rPr>
                        <a:t>db.close</a:t>
                      </a:r>
                      <a:r>
                        <a:rPr lang="en-US" altLang="zh-CN" sz="1600" b="1" kern="1200" dirty="0">
                          <a:solidFill>
                            <a:schemeClr val="lt1"/>
                          </a:solidFill>
                          <a:effectLst/>
                          <a:latin typeface="Consolas" panose="020B0609020204030204" pitchFamily="49" charset="0"/>
                          <a:ea typeface="+mn-ea"/>
                          <a:cs typeface="+mn-cs"/>
                        </a:rPr>
                        <a:t>()                                              # </a:t>
                      </a:r>
                      <a:r>
                        <a:rPr lang="zh-CN" altLang="en-US" sz="1600" b="1" kern="1200" dirty="0">
                          <a:solidFill>
                            <a:schemeClr val="lt1"/>
                          </a:solidFill>
                          <a:effectLst/>
                          <a:latin typeface="Consolas" panose="020B0609020204030204" pitchFamily="49" charset="0"/>
                          <a:ea typeface="+mn-ea"/>
                          <a:cs typeface="+mn-cs"/>
                        </a:rPr>
                        <a:t>关闭数据库连接</a:t>
                      </a:r>
                    </a:p>
                  </a:txBody>
                  <a:tcPr/>
                </a:tc>
                <a:extLst>
                  <a:ext uri="{0D108BD9-81ED-4DB2-BD59-A6C34878D82A}">
                    <a16:rowId xmlns:a16="http://schemas.microsoft.com/office/drawing/2014/main" val="3026568749"/>
                  </a:ext>
                </a:extLst>
              </a:tr>
            </a:tbl>
          </a:graphicData>
        </a:graphic>
      </p:graphicFrame>
    </p:spTree>
    <p:extLst>
      <p:ext uri="{BB962C8B-B14F-4D97-AF65-F5344CB8AC3E}">
        <p14:creationId xmlns:p14="http://schemas.microsoft.com/office/powerpoint/2010/main" val="223131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br>
              <a:rPr lang="en-US" altLang="zh-CN" dirty="0"/>
            </a:br>
            <a:r>
              <a:rPr lang="en-US" altLang="zh-CN" dirty="0"/>
              <a:t>——The end——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283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fontScale="925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400" dirty="0"/>
              <a:t>2.</a:t>
            </a:r>
            <a:r>
              <a:rPr lang="zh-CN" altLang="en-US" sz="2400" dirty="0"/>
              <a:t>文件的打开与关闭</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073577" y="2385395"/>
            <a:ext cx="9982200" cy="4259245"/>
          </a:xfrm>
          <a:prstGeom prst="rect">
            <a:avLst/>
          </a:prstGeom>
        </p:spPr>
        <p:txBody>
          <a:bodyPr>
            <a:normAutofit fontScale="25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342900" lvl="0" indent="-342900" algn="just">
              <a:lnSpc>
                <a:spcPct val="150000"/>
              </a:lnSpc>
              <a:spcBef>
                <a:spcPts val="0"/>
              </a:spcBef>
              <a:buFont typeface="+mj-ea"/>
              <a:buAutoNum type="circleNumDbPlain" startAt="3"/>
            </a:pPr>
            <a:endParaRPr lang="zh-CN" altLang="en-US" sz="5500" dirty="0">
              <a:solidFill>
                <a:srgbClr val="514843"/>
              </a:solidFill>
            </a:endParaRPr>
          </a:p>
          <a:p>
            <a:pPr marL="342000" lvl="0" indent="-342000" algn="just">
              <a:lnSpc>
                <a:spcPct val="150000"/>
              </a:lnSpc>
              <a:spcBef>
                <a:spcPts val="0"/>
              </a:spcBef>
              <a:buFont typeface="+mj-ea"/>
              <a:buAutoNum type="circleNumDbPlain" startAt="5"/>
            </a:pPr>
            <a:r>
              <a:rPr lang="en-US" altLang="zh-CN" sz="7200" dirty="0"/>
              <a:t>errors</a:t>
            </a:r>
            <a:r>
              <a:rPr lang="zh-CN" altLang="en-US" sz="7200" dirty="0"/>
              <a:t>参数是一个可选的字符串，用于</a:t>
            </a:r>
            <a:r>
              <a:rPr lang="zh-CN" altLang="en-US" sz="7200" dirty="0">
                <a:solidFill>
                  <a:srgbClr val="FF0000"/>
                </a:solidFill>
              </a:rPr>
              <a:t>指定如何处理编码和解码错误</a:t>
            </a:r>
            <a:r>
              <a:rPr lang="zh-CN" altLang="en-US" sz="7200" dirty="0"/>
              <a:t>，跟</a:t>
            </a:r>
            <a:r>
              <a:rPr lang="en-US" altLang="zh-CN" sz="7200" dirty="0"/>
              <a:t>encoding</a:t>
            </a:r>
            <a:r>
              <a:rPr lang="zh-CN" altLang="en-US" sz="7200" dirty="0"/>
              <a:t>参数一样仅在文本模式下使用。</a:t>
            </a:r>
            <a:r>
              <a:rPr lang="en-US" altLang="zh-CN" sz="7200" dirty="0"/>
              <a:t>encoding</a:t>
            </a:r>
            <a:r>
              <a:rPr lang="zh-CN" altLang="en-US" sz="7200" dirty="0"/>
              <a:t>参数可取任何</a:t>
            </a:r>
            <a:r>
              <a:rPr lang="en-US" altLang="zh-CN" sz="7200" dirty="0" err="1"/>
              <a:t>codecs.register_error</a:t>
            </a:r>
            <a:r>
              <a:rPr lang="en-US" altLang="zh-CN" sz="7200" dirty="0"/>
              <a:t>()</a:t>
            </a:r>
            <a:r>
              <a:rPr lang="zh-CN" altLang="en-US" sz="7200" dirty="0"/>
              <a:t>中注册过的标准错误处理名称，包括：</a:t>
            </a:r>
          </a:p>
          <a:p>
            <a:pPr lvl="1" algn="just">
              <a:lnSpc>
                <a:spcPct val="150000"/>
              </a:lnSpc>
              <a:spcBef>
                <a:spcPts val="0"/>
              </a:spcBef>
            </a:pPr>
            <a:r>
              <a:rPr lang="zh-CN" altLang="en-US" sz="5600" dirty="0"/>
              <a:t>’</a:t>
            </a:r>
            <a:r>
              <a:rPr lang="en-US" altLang="zh-CN" sz="5600" dirty="0"/>
              <a:t>strict’</a:t>
            </a:r>
            <a:r>
              <a:rPr lang="zh-CN" altLang="en-US" sz="5600" dirty="0"/>
              <a:t>会在存在编码错误时引发</a:t>
            </a:r>
            <a:r>
              <a:rPr lang="en-US" altLang="zh-CN" sz="5600" dirty="0" err="1"/>
              <a:t>ValueError</a:t>
            </a:r>
            <a:r>
              <a:rPr lang="zh-CN" altLang="en-US" sz="5600" dirty="0"/>
              <a:t>，与默认值</a:t>
            </a:r>
            <a:r>
              <a:rPr lang="en-US" altLang="zh-CN" sz="5600" dirty="0"/>
              <a:t>None</a:t>
            </a:r>
            <a:r>
              <a:rPr lang="zh-CN" altLang="en-US" sz="5600" dirty="0"/>
              <a:t>具有相同的效果；</a:t>
            </a:r>
          </a:p>
          <a:p>
            <a:pPr lvl="1" algn="just">
              <a:lnSpc>
                <a:spcPct val="150000"/>
              </a:lnSpc>
              <a:spcBef>
                <a:spcPts val="0"/>
              </a:spcBef>
            </a:pPr>
            <a:r>
              <a:rPr lang="zh-CN" altLang="en-US" sz="5600" dirty="0"/>
              <a:t>’</a:t>
            </a:r>
            <a:r>
              <a:rPr lang="en-US" altLang="zh-CN" sz="5600" dirty="0"/>
              <a:t>ignore’</a:t>
            </a:r>
            <a:r>
              <a:rPr lang="zh-CN" altLang="en-US" sz="5600" dirty="0"/>
              <a:t>会忽略编码错误，但这可能导致数据丢失；</a:t>
            </a:r>
          </a:p>
          <a:p>
            <a:pPr lvl="1" algn="just">
              <a:lnSpc>
                <a:spcPct val="150000"/>
              </a:lnSpc>
              <a:spcBef>
                <a:spcPts val="0"/>
              </a:spcBef>
            </a:pPr>
            <a:r>
              <a:rPr lang="zh-CN" altLang="en-US" sz="5600" dirty="0"/>
              <a:t>’</a:t>
            </a:r>
            <a:r>
              <a:rPr lang="en-US" altLang="zh-CN" sz="5600" dirty="0"/>
              <a:t>replace’</a:t>
            </a:r>
            <a:r>
              <a:rPr lang="zh-CN" altLang="en-US" sz="5600" dirty="0"/>
              <a:t>会将替换标记（例如’</a:t>
            </a:r>
            <a:r>
              <a:rPr lang="en-US" altLang="zh-CN" sz="5600" dirty="0"/>
              <a:t>?’</a:t>
            </a:r>
            <a:r>
              <a:rPr lang="zh-CN" altLang="en-US" sz="5600" dirty="0"/>
              <a:t>）插入到有错误数据的地方；</a:t>
            </a:r>
          </a:p>
          <a:p>
            <a:pPr lvl="1" algn="just">
              <a:lnSpc>
                <a:spcPct val="150000"/>
              </a:lnSpc>
              <a:spcBef>
                <a:spcPts val="0"/>
              </a:spcBef>
            </a:pPr>
            <a:r>
              <a:rPr lang="zh-CN" altLang="en-US" sz="5600" dirty="0"/>
              <a:t>’</a:t>
            </a:r>
            <a:r>
              <a:rPr lang="en-US" altLang="zh-CN" sz="5600" dirty="0" err="1"/>
              <a:t>surrogateescape</a:t>
            </a:r>
            <a:r>
              <a:rPr lang="en-US" altLang="zh-CN" sz="5600" dirty="0"/>
              <a:t>’</a:t>
            </a:r>
            <a:r>
              <a:rPr lang="zh-CN" altLang="en-US" sz="5600" dirty="0"/>
              <a:t>会将错误字节作为</a:t>
            </a:r>
            <a:r>
              <a:rPr lang="en-US" altLang="zh-CN" sz="5600" dirty="0"/>
              <a:t>Unicode</a:t>
            </a:r>
            <a:r>
              <a:rPr lang="zh-CN" altLang="en-US" sz="5600" dirty="0"/>
              <a:t>专用区中的代码点，当在写入数据时，这些私有代码点将被转回到相同的字节中，可用于处理未知编码的文件；</a:t>
            </a:r>
            <a:endParaRPr lang="en-US" altLang="zh-CN" sz="5600" dirty="0"/>
          </a:p>
          <a:p>
            <a:pPr lvl="1" algn="just">
              <a:lnSpc>
                <a:spcPct val="150000"/>
              </a:lnSpc>
              <a:spcBef>
                <a:spcPts val="0"/>
              </a:spcBef>
            </a:pPr>
            <a:r>
              <a:rPr lang="zh-CN" altLang="en-US" sz="5600" dirty="0"/>
              <a:t>’</a:t>
            </a:r>
            <a:r>
              <a:rPr lang="en-US" altLang="zh-CN" sz="5600" dirty="0" err="1"/>
              <a:t>surrogateescape</a:t>
            </a:r>
            <a:r>
              <a:rPr lang="en-US" altLang="zh-CN" sz="5600" dirty="0"/>
              <a:t>’</a:t>
            </a:r>
            <a:r>
              <a:rPr lang="zh-CN" altLang="en-US" sz="5600" dirty="0"/>
              <a:t>会将错误字节作为</a:t>
            </a:r>
            <a:r>
              <a:rPr lang="en-US" altLang="zh-CN" sz="5600" dirty="0"/>
              <a:t>Unicode</a:t>
            </a:r>
            <a:r>
              <a:rPr lang="zh-CN" altLang="en-US" sz="5600" dirty="0"/>
              <a:t>专用区中的代码点，当在写入数据时，这些私有代码点将被转回到相同的字节中，可用于处理未知编码的文件；</a:t>
            </a:r>
          </a:p>
          <a:p>
            <a:pPr lvl="1" algn="just">
              <a:lnSpc>
                <a:spcPct val="150000"/>
              </a:lnSpc>
              <a:spcBef>
                <a:spcPts val="0"/>
              </a:spcBef>
            </a:pPr>
            <a:r>
              <a:rPr lang="zh-CN" altLang="en-US" sz="5600" dirty="0"/>
              <a:t>’</a:t>
            </a:r>
            <a:r>
              <a:rPr lang="en-US" altLang="zh-CN" sz="5600" dirty="0" err="1"/>
              <a:t>xmlcharrefreplace</a:t>
            </a:r>
            <a:r>
              <a:rPr lang="en-US" altLang="zh-CN" sz="5600" dirty="0"/>
              <a:t>’</a:t>
            </a:r>
            <a:r>
              <a:rPr lang="zh-CN" altLang="en-US" sz="5600" dirty="0"/>
              <a:t>在写入文件时，会将错误字符替换为相应的</a:t>
            </a:r>
            <a:r>
              <a:rPr lang="en-US" altLang="zh-CN" sz="5600" dirty="0"/>
              <a:t>XML</a:t>
            </a:r>
            <a:r>
              <a:rPr lang="zh-CN" altLang="en-US" sz="5600" dirty="0"/>
              <a:t>字符；</a:t>
            </a:r>
          </a:p>
          <a:p>
            <a:pPr lvl="1" algn="just">
              <a:lnSpc>
                <a:spcPct val="150000"/>
              </a:lnSpc>
              <a:spcBef>
                <a:spcPts val="0"/>
              </a:spcBef>
            </a:pPr>
            <a:r>
              <a:rPr lang="zh-CN" altLang="en-US" sz="5600" dirty="0"/>
              <a:t>’</a:t>
            </a:r>
            <a:r>
              <a:rPr lang="en-US" altLang="zh-CN" sz="5600" dirty="0" err="1"/>
              <a:t>backslashreplace</a:t>
            </a:r>
            <a:r>
              <a:rPr lang="en-US" altLang="zh-CN" sz="5600" dirty="0"/>
              <a:t>’</a:t>
            </a:r>
            <a:r>
              <a:rPr lang="zh-CN" altLang="en-US" sz="5600" dirty="0"/>
              <a:t>会用</a:t>
            </a:r>
            <a:r>
              <a:rPr lang="en-US" altLang="zh-CN" sz="5600" dirty="0"/>
              <a:t>Python</a:t>
            </a:r>
            <a:r>
              <a:rPr lang="zh-CN" altLang="en-US" sz="5600" dirty="0"/>
              <a:t>的反向转义序列替换格式错误的数据；</a:t>
            </a:r>
          </a:p>
          <a:p>
            <a:pPr lvl="1" algn="just">
              <a:lnSpc>
                <a:spcPct val="150000"/>
              </a:lnSpc>
              <a:spcBef>
                <a:spcPts val="0"/>
              </a:spcBef>
            </a:pPr>
            <a:r>
              <a:rPr lang="zh-CN" altLang="en-US" sz="5600" dirty="0"/>
              <a:t>’</a:t>
            </a:r>
            <a:r>
              <a:rPr lang="en-US" altLang="zh-CN" sz="5600" dirty="0" err="1"/>
              <a:t>namereplace</a:t>
            </a:r>
            <a:r>
              <a:rPr lang="en-US" altLang="zh-CN" sz="5600" dirty="0"/>
              <a:t>’</a:t>
            </a:r>
            <a:r>
              <a:rPr lang="zh-CN" altLang="en-US" sz="5600" dirty="0"/>
              <a:t>在写入文件时，用转义序列替换不支持的字符。</a:t>
            </a:r>
            <a:endParaRPr lang="zh-CN" altLang="en-US" sz="72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latin typeface="宋体" panose="02010600030101010101" pitchFamily="2" charset="-122"/>
                <a:ea typeface="宋体" panose="02010600030101010101" pitchFamily="2" charset="-122"/>
              </a:rPr>
              <a:t> </a:t>
            </a:r>
            <a:r>
              <a:rPr lang="en-US" altLang="zh-CN" dirty="0"/>
              <a:t>9.1 </a:t>
            </a:r>
            <a:r>
              <a:rPr lang="zh-CN" altLang="en-US" dirty="0"/>
              <a:t>文件数据读写</a:t>
            </a:r>
          </a:p>
        </p:txBody>
      </p:sp>
      <p:sp>
        <p:nvSpPr>
          <p:cNvPr id="5" name="矩形 4">
            <a:extLst>
              <a:ext uri="{FF2B5EF4-FFF2-40B4-BE49-F238E27FC236}">
                <a16:creationId xmlns:a16="http://schemas.microsoft.com/office/drawing/2014/main" id="{68981877-964D-4ABC-94FA-D7CD30C60663}"/>
              </a:ext>
            </a:extLst>
          </p:cNvPr>
          <p:cNvSpPr/>
          <p:nvPr/>
        </p:nvSpPr>
        <p:spPr>
          <a:xfrm>
            <a:off x="1073577" y="2060689"/>
            <a:ext cx="9997482" cy="646331"/>
          </a:xfrm>
          <a:prstGeom prst="rect">
            <a:avLst/>
          </a:prstGeom>
        </p:spPr>
        <p:txBody>
          <a:bodyPr wrap="square">
            <a:spAutoFit/>
          </a:bodyPr>
          <a:lstStyle/>
          <a:p>
            <a:r>
              <a:rPr lang="en-US" altLang="zh-CN" dirty="0">
                <a:solidFill>
                  <a:srgbClr val="FF0000"/>
                </a:solidFill>
              </a:rPr>
              <a:t>open(file, mode=’r’, buffering=1, encoding=None, errors=None, newline=None, </a:t>
            </a:r>
            <a:r>
              <a:rPr lang="en-US" altLang="zh-CN" dirty="0" err="1">
                <a:solidFill>
                  <a:srgbClr val="FF0000"/>
                </a:solidFill>
              </a:rPr>
              <a:t>closefd</a:t>
            </a:r>
            <a:r>
              <a:rPr lang="en-US" altLang="zh-CN" dirty="0">
                <a:solidFill>
                  <a:srgbClr val="FF0000"/>
                </a:solidFill>
              </a:rPr>
              <a:t>=True, opener=None)[ ]</a:t>
            </a:r>
            <a:endParaRPr lang="zh-CN" altLang="en-US" dirty="0"/>
          </a:p>
        </p:txBody>
      </p:sp>
    </p:spTree>
    <p:extLst>
      <p:ext uri="{BB962C8B-B14F-4D97-AF65-F5344CB8AC3E}">
        <p14:creationId xmlns:p14="http://schemas.microsoft.com/office/powerpoint/2010/main" val="140304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文件的打开与关闭</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707020"/>
            <a:ext cx="9982200" cy="4018900"/>
          </a:xfrm>
          <a:prstGeom prst="rect">
            <a:avLst/>
          </a:prstGeom>
        </p:spPr>
        <p:txBody>
          <a:bodyPr>
            <a:normAutofit fontScale="25000" lnSpcReduction="2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342000" indent="-342000" algn="just">
              <a:lnSpc>
                <a:spcPct val="150000"/>
              </a:lnSpc>
              <a:spcBef>
                <a:spcPts val="0"/>
              </a:spcBef>
              <a:buFont typeface="+mj-ea"/>
              <a:buAutoNum type="circleNumDbPlain" startAt="6"/>
            </a:pPr>
            <a:r>
              <a:rPr lang="en-US" altLang="zh-CN" sz="7200" dirty="0"/>
              <a:t>newline</a:t>
            </a:r>
            <a:r>
              <a:rPr lang="zh-CN" altLang="en-US" sz="7200" dirty="0"/>
              <a:t>参数仅适用于文本模式，用于指定读写操作时采用的换行模式。</a:t>
            </a:r>
            <a:endParaRPr lang="en-US" altLang="zh-CN" sz="7200" dirty="0"/>
          </a:p>
          <a:p>
            <a:pPr lvl="1" algn="just">
              <a:lnSpc>
                <a:spcPct val="150000"/>
              </a:lnSpc>
              <a:spcBef>
                <a:spcPts val="0"/>
              </a:spcBef>
            </a:pPr>
            <a:r>
              <a:rPr lang="zh-CN" altLang="en-US" sz="5600" dirty="0"/>
              <a:t>在读取模式下，如果</a:t>
            </a:r>
            <a:r>
              <a:rPr lang="en-US" altLang="zh-CN" sz="5600" dirty="0">
                <a:solidFill>
                  <a:srgbClr val="FF0000"/>
                </a:solidFill>
              </a:rPr>
              <a:t>newline</a:t>
            </a:r>
            <a:r>
              <a:rPr lang="zh-CN" altLang="en-US" sz="5600" dirty="0">
                <a:solidFill>
                  <a:srgbClr val="FF0000"/>
                </a:solidFill>
              </a:rPr>
              <a:t>为</a:t>
            </a:r>
            <a:r>
              <a:rPr lang="en-US" altLang="zh-CN" sz="5600" dirty="0">
                <a:solidFill>
                  <a:srgbClr val="FF0000"/>
                </a:solidFill>
              </a:rPr>
              <a:t>None</a:t>
            </a:r>
            <a:r>
              <a:rPr lang="zh-CN" altLang="en-US" sz="5600" dirty="0">
                <a:solidFill>
                  <a:srgbClr val="FF0000"/>
                </a:solidFill>
              </a:rPr>
              <a:t>，则启用通用换行模式</a:t>
            </a:r>
            <a:r>
              <a:rPr lang="zh-CN" altLang="en-US" sz="5600" dirty="0"/>
              <a:t>，文件中的以’</a:t>
            </a:r>
            <a:r>
              <a:rPr lang="en-US" altLang="zh-CN" sz="5600" dirty="0"/>
              <a:t>\n’</a:t>
            </a:r>
            <a:r>
              <a:rPr lang="zh-CN" altLang="en-US" sz="5600" dirty="0"/>
              <a:t>、’</a:t>
            </a:r>
            <a:r>
              <a:rPr lang="en-US" altLang="zh-CN" sz="5600" dirty="0"/>
              <a:t>\r’</a:t>
            </a:r>
            <a:r>
              <a:rPr lang="zh-CN" altLang="en-US" sz="5600" dirty="0"/>
              <a:t>或’</a:t>
            </a:r>
            <a:r>
              <a:rPr lang="en-US" altLang="zh-CN" sz="5600" dirty="0"/>
              <a:t>\r\n’</a:t>
            </a:r>
            <a:r>
              <a:rPr lang="zh-CN" altLang="en-US" sz="5600" dirty="0"/>
              <a:t>结尾的行均被翻译为’</a:t>
            </a:r>
            <a:r>
              <a:rPr lang="en-US" altLang="zh-CN" sz="5600" dirty="0"/>
              <a:t>\n’</a:t>
            </a:r>
            <a:r>
              <a:rPr lang="zh-CN" altLang="en-US" sz="5600" dirty="0"/>
              <a:t>；如果</a:t>
            </a:r>
            <a:r>
              <a:rPr lang="en-US" altLang="zh-CN" sz="5600" dirty="0"/>
              <a:t>newline</a:t>
            </a:r>
            <a:r>
              <a:rPr lang="zh-CN" altLang="en-US" sz="5600" dirty="0"/>
              <a:t>是空值，则行结尾不进行翻译，直接返回；如果</a:t>
            </a:r>
            <a:r>
              <a:rPr lang="en-US" altLang="zh-CN" sz="5600" dirty="0"/>
              <a:t>newline</a:t>
            </a:r>
            <a:r>
              <a:rPr lang="zh-CN" altLang="en-US" sz="5600" dirty="0"/>
              <a:t>是任何其他合法值，则行由给定字符串终止，并将行结尾返回调用者。</a:t>
            </a:r>
            <a:endParaRPr lang="en-US" altLang="zh-CN" sz="5600" dirty="0"/>
          </a:p>
          <a:p>
            <a:pPr lvl="1" algn="just">
              <a:lnSpc>
                <a:spcPct val="150000"/>
              </a:lnSpc>
              <a:spcBef>
                <a:spcPts val="0"/>
              </a:spcBef>
            </a:pPr>
            <a:r>
              <a:rPr lang="zh-CN" altLang="en-US" sz="5600" dirty="0"/>
              <a:t>在写入模式下，如果</a:t>
            </a:r>
            <a:r>
              <a:rPr lang="en-US" altLang="zh-CN" sz="5600" dirty="0">
                <a:solidFill>
                  <a:srgbClr val="FF0000"/>
                </a:solidFill>
              </a:rPr>
              <a:t>newline</a:t>
            </a:r>
            <a:r>
              <a:rPr lang="zh-CN" altLang="en-US" sz="5600" dirty="0">
                <a:solidFill>
                  <a:srgbClr val="FF0000"/>
                </a:solidFill>
              </a:rPr>
              <a:t>为</a:t>
            </a:r>
            <a:r>
              <a:rPr lang="en-US" altLang="zh-CN" sz="5600" dirty="0">
                <a:solidFill>
                  <a:srgbClr val="FF0000"/>
                </a:solidFill>
              </a:rPr>
              <a:t>None</a:t>
            </a:r>
            <a:r>
              <a:rPr lang="zh-CN" altLang="en-US" sz="5600" dirty="0">
                <a:solidFill>
                  <a:srgbClr val="FF0000"/>
                </a:solidFill>
              </a:rPr>
              <a:t>，则写入的任何’</a:t>
            </a:r>
            <a:r>
              <a:rPr lang="en-US" altLang="zh-CN" sz="5600" dirty="0">
                <a:solidFill>
                  <a:srgbClr val="FF0000"/>
                </a:solidFill>
              </a:rPr>
              <a:t>\n’</a:t>
            </a:r>
            <a:r>
              <a:rPr lang="zh-CN" altLang="en-US" sz="5600" dirty="0">
                <a:solidFill>
                  <a:srgbClr val="FF0000"/>
                </a:solidFill>
              </a:rPr>
              <a:t>字符都将转换为系统默认行分隔符</a:t>
            </a:r>
            <a:r>
              <a:rPr lang="zh-CN" altLang="en-US" sz="5600" dirty="0"/>
              <a:t>；如果</a:t>
            </a:r>
            <a:r>
              <a:rPr lang="en-US" altLang="zh-CN" sz="5600" dirty="0"/>
              <a:t>newline</a:t>
            </a:r>
            <a:r>
              <a:rPr lang="zh-CN" altLang="en-US" sz="5600" dirty="0"/>
              <a:t>是’’或’</a:t>
            </a:r>
            <a:r>
              <a:rPr lang="en-US" altLang="zh-CN" sz="5600" dirty="0"/>
              <a:t>\n’</a:t>
            </a:r>
            <a:r>
              <a:rPr lang="zh-CN" altLang="en-US" sz="5600" dirty="0"/>
              <a:t>，则不进行翻译；如果</a:t>
            </a:r>
            <a:r>
              <a:rPr lang="en-US" altLang="zh-CN" sz="5600" dirty="0"/>
              <a:t>newline</a:t>
            </a:r>
            <a:r>
              <a:rPr lang="zh-CN" altLang="en-US" sz="5600" dirty="0"/>
              <a:t>是任何其他合法值，则写入的任何’</a:t>
            </a:r>
            <a:r>
              <a:rPr lang="en-US" altLang="zh-CN" sz="5600" dirty="0"/>
              <a:t>\n’</a:t>
            </a:r>
            <a:r>
              <a:rPr lang="zh-CN" altLang="en-US" sz="5600" dirty="0"/>
              <a:t>字符将被转换为给定的字符串。</a:t>
            </a:r>
          </a:p>
          <a:p>
            <a:pPr marL="342000" indent="-342000" algn="just">
              <a:lnSpc>
                <a:spcPct val="150000"/>
              </a:lnSpc>
              <a:spcBef>
                <a:spcPts val="0"/>
              </a:spcBef>
              <a:buFont typeface="+mj-ea"/>
              <a:buAutoNum type="circleNumDbPlain" startAt="6"/>
            </a:pPr>
            <a:r>
              <a:rPr lang="en-US" altLang="zh-CN" sz="7200" dirty="0" err="1"/>
              <a:t>closefd</a:t>
            </a:r>
            <a:r>
              <a:rPr lang="zh-CN" altLang="en-US" sz="7200" dirty="0"/>
              <a:t>参数是一个可选的布尔值，默认为</a:t>
            </a:r>
            <a:r>
              <a:rPr lang="en-US" altLang="zh-CN" sz="7200" dirty="0"/>
              <a:t>True</a:t>
            </a:r>
            <a:r>
              <a:rPr lang="zh-CN" altLang="en-US" sz="7200" dirty="0"/>
              <a:t>。如果</a:t>
            </a:r>
            <a:r>
              <a:rPr lang="en-US" altLang="zh-CN" sz="7200" dirty="0" err="1"/>
              <a:t>closefd</a:t>
            </a:r>
            <a:r>
              <a:rPr lang="zh-CN" altLang="en-US" sz="7200" dirty="0"/>
              <a:t>是</a:t>
            </a:r>
            <a:r>
              <a:rPr lang="en-US" altLang="zh-CN" sz="7200" dirty="0"/>
              <a:t>False</a:t>
            </a:r>
            <a:r>
              <a:rPr lang="zh-CN" altLang="en-US" sz="7200" dirty="0"/>
              <a:t>且给出的是文件描述符而不是文件名，则当文件关闭时，底层文件描述符将保持打开状态。如果给出的是文件名则</a:t>
            </a:r>
            <a:r>
              <a:rPr lang="en-US" altLang="zh-CN" sz="7200" dirty="0" err="1"/>
              <a:t>closefd</a:t>
            </a:r>
            <a:r>
              <a:rPr lang="zh-CN" altLang="en-US" sz="7200" dirty="0"/>
              <a:t>必须为</a:t>
            </a:r>
            <a:r>
              <a:rPr lang="en-US" altLang="zh-CN" sz="7200" dirty="0"/>
              <a:t>True</a:t>
            </a:r>
            <a:r>
              <a:rPr lang="zh-CN" altLang="en-US" sz="7200" dirty="0"/>
              <a:t>，否则将引发错误。</a:t>
            </a:r>
          </a:p>
          <a:p>
            <a:pPr marL="342000" indent="-342000" algn="just">
              <a:lnSpc>
                <a:spcPct val="150000"/>
              </a:lnSpc>
              <a:spcBef>
                <a:spcPts val="0"/>
              </a:spcBef>
              <a:buFont typeface="+mj-ea"/>
              <a:buAutoNum type="circleNumDbPlain" startAt="6"/>
            </a:pPr>
            <a:r>
              <a:rPr lang="en-US" altLang="zh-CN" sz="7200" dirty="0"/>
              <a:t>opener</a:t>
            </a:r>
            <a:r>
              <a:rPr lang="zh-CN" altLang="en-US" sz="7200" dirty="0"/>
              <a:t>参数用于使用自定义开启器，通过使用参数</a:t>
            </a:r>
            <a:r>
              <a:rPr lang="en-US" altLang="zh-CN" sz="7200" dirty="0"/>
              <a:t>file</a:t>
            </a:r>
            <a:r>
              <a:rPr lang="zh-CN" altLang="en-US" sz="7200" dirty="0"/>
              <a:t>和</a:t>
            </a:r>
            <a:r>
              <a:rPr lang="en-US" altLang="zh-CN" sz="7200" dirty="0"/>
              <a:t>flags</a:t>
            </a:r>
            <a:r>
              <a:rPr lang="zh-CN" altLang="en-US" sz="7200" dirty="0"/>
              <a:t>能获得文件对象的基础文件描述符。具体说明请查阅</a:t>
            </a:r>
            <a:r>
              <a:rPr lang="en-US" altLang="zh-CN" sz="7200" dirty="0"/>
              <a:t>Python</a:t>
            </a:r>
            <a:r>
              <a:rPr lang="zh-CN" altLang="en-US" sz="7200" dirty="0"/>
              <a:t>官方文档。</a:t>
            </a:r>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latin typeface="宋体" panose="02010600030101010101" pitchFamily="2" charset="-122"/>
                <a:ea typeface="宋体" panose="02010600030101010101" pitchFamily="2" charset="-122"/>
              </a:rPr>
              <a:t> </a:t>
            </a:r>
            <a:r>
              <a:rPr lang="en-US" altLang="zh-CN" dirty="0"/>
              <a:t>9.1 </a:t>
            </a:r>
            <a:r>
              <a:rPr lang="zh-CN" altLang="en-US" dirty="0"/>
              <a:t>文件数据读写</a:t>
            </a:r>
          </a:p>
        </p:txBody>
      </p:sp>
      <p:sp>
        <p:nvSpPr>
          <p:cNvPr id="5" name="矩形 4">
            <a:extLst>
              <a:ext uri="{FF2B5EF4-FFF2-40B4-BE49-F238E27FC236}">
                <a16:creationId xmlns:a16="http://schemas.microsoft.com/office/drawing/2014/main" id="{2A1B67DC-38F0-4CB3-A430-7F32D2471D51}"/>
              </a:ext>
            </a:extLst>
          </p:cNvPr>
          <p:cNvSpPr/>
          <p:nvPr/>
        </p:nvSpPr>
        <p:spPr>
          <a:xfrm>
            <a:off x="1073577" y="2060689"/>
            <a:ext cx="9997482" cy="646331"/>
          </a:xfrm>
          <a:prstGeom prst="rect">
            <a:avLst/>
          </a:prstGeom>
        </p:spPr>
        <p:txBody>
          <a:bodyPr wrap="square">
            <a:spAutoFit/>
          </a:bodyPr>
          <a:lstStyle/>
          <a:p>
            <a:r>
              <a:rPr lang="en-US" altLang="zh-CN" dirty="0">
                <a:solidFill>
                  <a:srgbClr val="FF0000"/>
                </a:solidFill>
              </a:rPr>
              <a:t>open(file, mode=’r’, buffering=1, encoding=None, errors=None, newline=None, </a:t>
            </a:r>
            <a:r>
              <a:rPr lang="en-US" altLang="zh-CN" dirty="0" err="1">
                <a:solidFill>
                  <a:srgbClr val="FF0000"/>
                </a:solidFill>
              </a:rPr>
              <a:t>closefd</a:t>
            </a:r>
            <a:r>
              <a:rPr lang="en-US" altLang="zh-CN" dirty="0">
                <a:solidFill>
                  <a:srgbClr val="FF0000"/>
                </a:solidFill>
              </a:rPr>
              <a:t>=True, opener=None)[ ]</a:t>
            </a:r>
            <a:endParaRPr lang="zh-CN" altLang="en-US" dirty="0"/>
          </a:p>
        </p:txBody>
      </p:sp>
    </p:spTree>
    <p:extLst>
      <p:ext uri="{BB962C8B-B14F-4D97-AF65-F5344CB8AC3E}">
        <p14:creationId xmlns:p14="http://schemas.microsoft.com/office/powerpoint/2010/main" val="60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a:extLst>
              <a:ext uri="{FF2B5EF4-FFF2-40B4-BE49-F238E27FC236}">
                <a16:creationId xmlns:a16="http://schemas.microsoft.com/office/drawing/2014/main" id="{8E6DA453-D4C1-4944-8DDA-A73EF2CC8078}"/>
              </a:ext>
            </a:extLst>
          </p:cNvPr>
          <p:cNvSpPr txBox="1">
            <a:spLocks/>
          </p:cNvSpPr>
          <p:nvPr/>
        </p:nvSpPr>
        <p:spPr>
          <a:xfrm>
            <a:off x="1120941" y="1619249"/>
            <a:ext cx="2794849" cy="565484"/>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nSpc>
                <a:spcPct val="100000"/>
              </a:lnSpc>
              <a:buNone/>
            </a:pPr>
            <a:r>
              <a:rPr lang="en-US" altLang="zh-CN" sz="2200" dirty="0"/>
              <a:t>2.</a:t>
            </a:r>
            <a:r>
              <a:rPr lang="zh-CN" altLang="en-US" sz="2200" dirty="0"/>
              <a:t>文件的打开与关闭</a:t>
            </a:r>
          </a:p>
        </p:txBody>
      </p:sp>
      <p:sp>
        <p:nvSpPr>
          <p:cNvPr id="22" name="Content Placeholder 13">
            <a:extLst>
              <a:ext uri="{FF2B5EF4-FFF2-40B4-BE49-F238E27FC236}">
                <a16:creationId xmlns:a16="http://schemas.microsoft.com/office/drawing/2014/main" id="{C58A3200-7A52-4754-898A-74455F94F411}"/>
              </a:ext>
            </a:extLst>
          </p:cNvPr>
          <p:cNvSpPr txBox="1">
            <a:spLocks/>
          </p:cNvSpPr>
          <p:nvPr/>
        </p:nvSpPr>
        <p:spPr>
          <a:xfrm>
            <a:off x="1120941" y="2184733"/>
            <a:ext cx="9982200" cy="1374896"/>
          </a:xfrm>
          <a:prstGeom prst="rect">
            <a:avLst/>
          </a:prstGeom>
        </p:spPr>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dirty="0">
                <a:latin typeface="宋体" panose="02010600030101010101" pitchFamily="2" charset="-122"/>
                <a:ea typeface="宋体" panose="02010600030101010101" pitchFamily="2" charset="-122"/>
              </a:rPr>
              <a:t>    </a:t>
            </a:r>
            <a:r>
              <a:rPr lang="zh-CN" altLang="en-US" sz="1800" dirty="0"/>
              <a:t>（</a:t>
            </a:r>
            <a:r>
              <a:rPr lang="en-US" altLang="zh-CN" sz="1800" dirty="0"/>
              <a:t>2</a:t>
            </a:r>
            <a:r>
              <a:rPr lang="zh-CN" altLang="en-US" sz="1800" dirty="0"/>
              <a:t>）在使用完一个文件应该关闭它，防止被再次误用。</a:t>
            </a:r>
            <a:r>
              <a:rPr lang="zh-CN" altLang="en-US" sz="1800" dirty="0">
                <a:solidFill>
                  <a:srgbClr val="FF0000"/>
                </a:solidFill>
              </a:rPr>
              <a:t>关闭文件的含义是将文件对象与外存上的文件脱离联系，释放打开文件时占用的资源。</a:t>
            </a:r>
            <a:r>
              <a:rPr lang="zh-CN" altLang="en-US" sz="1800" dirty="0"/>
              <a:t>在处理文件对象时，最好使用</a:t>
            </a:r>
            <a:r>
              <a:rPr lang="en-US" altLang="zh-CN" sz="1800" dirty="0">
                <a:solidFill>
                  <a:srgbClr val="FF0000"/>
                </a:solidFill>
              </a:rPr>
              <a:t>with</a:t>
            </a:r>
            <a:r>
              <a:rPr lang="zh-CN" altLang="en-US" sz="1800" dirty="0">
                <a:solidFill>
                  <a:srgbClr val="FF0000"/>
                </a:solidFill>
              </a:rPr>
              <a:t>关键字</a:t>
            </a:r>
            <a:r>
              <a:rPr lang="zh-CN" altLang="en-US" sz="1800" dirty="0"/>
              <a:t>，这样即使在某个时刻引发了异常，子句结束后文件依然会正确关闭。</a:t>
            </a:r>
            <a:r>
              <a:rPr lang="en-US" altLang="zh-CN" sz="1800" dirty="0"/>
              <a:t>with</a:t>
            </a:r>
            <a:r>
              <a:rPr lang="zh-CN" altLang="en-US" sz="1800" dirty="0"/>
              <a:t>语句使用示例如下：</a:t>
            </a:r>
            <a:endParaRPr lang="zh-CN" altLang="zh-CN" sz="1800" dirty="0"/>
          </a:p>
        </p:txBody>
      </p:sp>
      <p:sp>
        <p:nvSpPr>
          <p:cNvPr id="9" name="Title 1">
            <a:extLst>
              <a:ext uri="{FF2B5EF4-FFF2-40B4-BE49-F238E27FC236}">
                <a16:creationId xmlns:a16="http://schemas.microsoft.com/office/drawing/2014/main" id="{3E32AB19-D854-4BF4-B3F0-1CBEFD670792}"/>
              </a:ext>
            </a:extLst>
          </p:cNvPr>
          <p:cNvSpPr txBox="1">
            <a:spLocks/>
          </p:cNvSpPr>
          <p:nvPr/>
        </p:nvSpPr>
        <p:spPr>
          <a:xfrm>
            <a:off x="1104141" y="531478"/>
            <a:ext cx="9982200" cy="565484"/>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dirty="0">
                <a:latin typeface="宋体" panose="02010600030101010101" pitchFamily="2" charset="-122"/>
                <a:ea typeface="宋体" panose="02010600030101010101" pitchFamily="2" charset="-122"/>
              </a:rPr>
              <a:t> </a:t>
            </a:r>
            <a:r>
              <a:rPr lang="en-US" altLang="zh-CN" dirty="0"/>
              <a:t>9.1 </a:t>
            </a:r>
            <a:r>
              <a:rPr lang="zh-CN" altLang="en-US" dirty="0"/>
              <a:t>文件数据读写</a:t>
            </a:r>
          </a:p>
        </p:txBody>
      </p:sp>
      <p:graphicFrame>
        <p:nvGraphicFramePr>
          <p:cNvPr id="5" name="表格 5">
            <a:extLst>
              <a:ext uri="{FF2B5EF4-FFF2-40B4-BE49-F238E27FC236}">
                <a16:creationId xmlns:a16="http://schemas.microsoft.com/office/drawing/2014/main" id="{E20B6B7A-E36E-4875-A590-2D8317C6FF10}"/>
              </a:ext>
            </a:extLst>
          </p:cNvPr>
          <p:cNvGraphicFramePr>
            <a:graphicFrameLocks noGrp="1"/>
          </p:cNvGraphicFramePr>
          <p:nvPr>
            <p:extLst>
              <p:ext uri="{D42A27DB-BD31-4B8C-83A1-F6EECF244321}">
                <p14:modId xmlns:p14="http://schemas.microsoft.com/office/powerpoint/2010/main" val="3013427636"/>
              </p:ext>
            </p:extLst>
          </p:nvPr>
        </p:nvGraphicFramePr>
        <p:xfrm>
          <a:off x="1120941" y="3755344"/>
          <a:ext cx="9980681" cy="822960"/>
        </p:xfrm>
        <a:graphic>
          <a:graphicData uri="http://schemas.openxmlformats.org/drawingml/2006/table">
            <a:tbl>
              <a:tblPr firstRow="1" bandRow="1">
                <a:tableStyleId>{5C22544A-7EE6-4342-B048-85BDC9FD1C3A}</a:tableStyleId>
              </a:tblPr>
              <a:tblGrid>
                <a:gridCol w="9980681">
                  <a:extLst>
                    <a:ext uri="{9D8B030D-6E8A-4147-A177-3AD203B41FA5}">
                      <a16:colId xmlns:a16="http://schemas.microsoft.com/office/drawing/2014/main" val="1478211251"/>
                    </a:ext>
                  </a:extLst>
                </a:gridCol>
              </a:tblGrid>
              <a:tr h="518747">
                <a:tc>
                  <a:txBody>
                    <a:bodyPr/>
                    <a:lstStyle/>
                    <a:p>
                      <a:r>
                        <a:rPr lang="en-US" altLang="zh-CN" sz="1600" b="1" kern="1200" dirty="0">
                          <a:solidFill>
                            <a:schemeClr val="lt1"/>
                          </a:solidFill>
                          <a:effectLst/>
                          <a:latin typeface="+mn-lt"/>
                          <a:ea typeface="+mn-ea"/>
                          <a:cs typeface="+mn-cs"/>
                        </a:rPr>
                        <a:t>with open(‘</a:t>
                      </a:r>
                      <a:r>
                        <a:rPr lang="en-US" altLang="zh-CN" sz="1600" b="1" kern="1200" dirty="0" err="1">
                          <a:solidFill>
                            <a:schemeClr val="lt1"/>
                          </a:solidFill>
                          <a:effectLst/>
                          <a:latin typeface="+mn-lt"/>
                          <a:ea typeface="+mn-ea"/>
                          <a:cs typeface="+mn-cs"/>
                        </a:rPr>
                        <a:t>workfile</a:t>
                      </a:r>
                      <a:r>
                        <a:rPr lang="en-US" altLang="zh-CN" sz="1600" b="1" kern="1200" dirty="0">
                          <a:solidFill>
                            <a:schemeClr val="lt1"/>
                          </a:solidFill>
                          <a:effectLst/>
                          <a:latin typeface="+mn-lt"/>
                          <a:ea typeface="+mn-ea"/>
                          <a:cs typeface="+mn-cs"/>
                        </a:rPr>
                        <a:t>’) as f</a:t>
                      </a: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read_date</a:t>
                      </a:r>
                      <a:r>
                        <a:rPr lang="en-US" altLang="zh-CN" sz="1600" b="1" kern="1200" dirty="0">
                          <a:solidFill>
                            <a:schemeClr val="lt1"/>
                          </a:solidFill>
                          <a:effectLst/>
                          <a:latin typeface="+mn-lt"/>
                          <a:ea typeface="+mn-ea"/>
                          <a:cs typeface="+mn-cs"/>
                        </a:rPr>
                        <a:t> = </a:t>
                      </a:r>
                      <a:r>
                        <a:rPr lang="en-US" altLang="zh-CN" sz="1600" b="1" kern="1200" dirty="0" err="1">
                          <a:solidFill>
                            <a:schemeClr val="lt1"/>
                          </a:solidFill>
                          <a:effectLst/>
                          <a:latin typeface="+mn-lt"/>
                          <a:ea typeface="+mn-ea"/>
                          <a:cs typeface="+mn-cs"/>
                        </a:rPr>
                        <a:t>f.read</a:t>
                      </a:r>
                      <a:r>
                        <a:rPr lang="en-US" altLang="zh-CN" sz="1600" b="1" kern="1200" dirty="0">
                          <a:solidFill>
                            <a:schemeClr val="lt1"/>
                          </a:solidFill>
                          <a:effectLst/>
                          <a:latin typeface="+mn-lt"/>
                          <a:ea typeface="+mn-ea"/>
                          <a:cs typeface="+mn-cs"/>
                        </a:rPr>
                        <a:t>()   #</a:t>
                      </a:r>
                      <a:r>
                        <a:rPr lang="zh-CN" altLang="en-US" sz="1600" b="1" kern="1200" dirty="0">
                          <a:solidFill>
                            <a:schemeClr val="lt1"/>
                          </a:solidFill>
                          <a:effectLst/>
                          <a:latin typeface="+mn-lt"/>
                          <a:ea typeface="+mn-ea"/>
                          <a:cs typeface="+mn-cs"/>
                        </a:rPr>
                        <a:t>文件操作代码块</a:t>
                      </a:r>
                    </a:p>
                    <a:p>
                      <a:r>
                        <a:rPr lang="en-US" altLang="zh-CN" sz="1600" b="1" kern="1200" dirty="0" err="1">
                          <a:solidFill>
                            <a:schemeClr val="lt1"/>
                          </a:solidFill>
                          <a:effectLst/>
                          <a:latin typeface="+mn-lt"/>
                          <a:ea typeface="+mn-ea"/>
                          <a:cs typeface="+mn-cs"/>
                        </a:rPr>
                        <a:t>f.closed</a:t>
                      </a:r>
                      <a:endParaRPr lang="en-US" altLang="zh-CN" sz="1600" b="1" kern="1200" dirty="0">
                        <a:solidFill>
                          <a:schemeClr val="lt1"/>
                        </a:solidFill>
                        <a:effectLst/>
                        <a:latin typeface="+mn-lt"/>
                        <a:ea typeface="+mn-ea"/>
                        <a:cs typeface="+mn-cs"/>
                      </a:endParaRPr>
                    </a:p>
                  </a:txBody>
                  <a:tcPr/>
                </a:tc>
                <a:extLst>
                  <a:ext uri="{0D108BD9-81ED-4DB2-BD59-A6C34878D82A}">
                    <a16:rowId xmlns:a16="http://schemas.microsoft.com/office/drawing/2014/main" val="3026568749"/>
                  </a:ext>
                </a:extLst>
              </a:tr>
            </a:tbl>
          </a:graphicData>
        </a:graphic>
      </p:graphicFrame>
      <p:sp>
        <p:nvSpPr>
          <p:cNvPr id="6" name="矩形 5">
            <a:extLst>
              <a:ext uri="{FF2B5EF4-FFF2-40B4-BE49-F238E27FC236}">
                <a16:creationId xmlns:a16="http://schemas.microsoft.com/office/drawing/2014/main" id="{67A56063-47B8-454E-9125-E3A5B452C309}"/>
              </a:ext>
            </a:extLst>
          </p:cNvPr>
          <p:cNvSpPr/>
          <p:nvPr/>
        </p:nvSpPr>
        <p:spPr>
          <a:xfrm>
            <a:off x="1104141" y="4774019"/>
            <a:ext cx="6096000" cy="390620"/>
          </a:xfrm>
          <a:prstGeom prst="rect">
            <a:avLst/>
          </a:prstGeom>
        </p:spPr>
        <p:txBody>
          <a:bodyPr>
            <a:spAutoFit/>
          </a:bodyPr>
          <a:lstStyle/>
          <a:p>
            <a:pPr algn="just">
              <a:lnSpc>
                <a:spcPct val="115000"/>
              </a:lnSpc>
              <a:spcAft>
                <a:spcPts val="0"/>
              </a:spcAft>
            </a:pPr>
            <a:r>
              <a:rPr lang="en-US" altLang="zh-CN" kern="100" dirty="0">
                <a:latin typeface="Consolas" panose="020B0609020204030204" pitchFamily="49" charset="0"/>
                <a:ea typeface="宋体" panose="02010600030101010101" pitchFamily="2" charset="-122"/>
                <a:cs typeface="Times New Roman" panose="02020603050405020304" pitchFamily="18" charset="0"/>
              </a:rPr>
              <a:t>True</a:t>
            </a:r>
            <a:endParaRPr lang="zh-CN" altLang="zh-CN" kern="100" dirty="0">
              <a:latin typeface="Consolas" panose="020B0609020204030204" pitchFamily="49" charset="0"/>
              <a:ea typeface="宋体" panose="02010600030101010101" pitchFamily="2" charset="-122"/>
              <a:cs typeface="Times New Roman" panose="02020603050405020304" pitchFamily="18" charset="0"/>
            </a:endParaRPr>
          </a:p>
        </p:txBody>
      </p:sp>
      <p:sp>
        <p:nvSpPr>
          <p:cNvPr id="8" name="Content Placeholder 13">
            <a:extLst>
              <a:ext uri="{FF2B5EF4-FFF2-40B4-BE49-F238E27FC236}">
                <a16:creationId xmlns:a16="http://schemas.microsoft.com/office/drawing/2014/main" id="{1A949396-6722-4EC4-B3C7-30BBC7D000D6}"/>
              </a:ext>
            </a:extLst>
          </p:cNvPr>
          <p:cNvSpPr txBox="1">
            <a:spLocks/>
          </p:cNvSpPr>
          <p:nvPr/>
        </p:nvSpPr>
        <p:spPr>
          <a:xfrm>
            <a:off x="1120941" y="5105246"/>
            <a:ext cx="9982200" cy="1374896"/>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lgn="just">
              <a:lnSpc>
                <a:spcPct val="150000"/>
              </a:lnSpc>
              <a:spcBef>
                <a:spcPts val="0"/>
              </a:spcBef>
              <a:buNone/>
            </a:pPr>
            <a:r>
              <a:rPr lang="zh-CN" altLang="en-US" sz="1800" dirty="0"/>
              <a:t>    如果</a:t>
            </a:r>
            <a:r>
              <a:rPr lang="zh-CN" altLang="en-US" sz="1800" dirty="0">
                <a:solidFill>
                  <a:srgbClr val="FF0000"/>
                </a:solidFill>
              </a:rPr>
              <a:t>未使用</a:t>
            </a:r>
            <a:r>
              <a:rPr lang="en-US" altLang="zh-CN" sz="1800" dirty="0">
                <a:solidFill>
                  <a:srgbClr val="FF0000"/>
                </a:solidFill>
              </a:rPr>
              <a:t>with</a:t>
            </a:r>
            <a:r>
              <a:rPr lang="zh-CN" altLang="en-US" sz="1800" dirty="0">
                <a:solidFill>
                  <a:srgbClr val="FF0000"/>
                </a:solidFill>
              </a:rPr>
              <a:t>关键字，则应该调用</a:t>
            </a:r>
            <a:r>
              <a:rPr lang="en-US" altLang="zh-CN" sz="1800" dirty="0" err="1">
                <a:solidFill>
                  <a:srgbClr val="FF0000"/>
                </a:solidFill>
              </a:rPr>
              <a:t>f.close</a:t>
            </a:r>
            <a:r>
              <a:rPr lang="en-US" altLang="zh-CN" sz="1800" dirty="0">
                <a:solidFill>
                  <a:srgbClr val="FF0000"/>
                </a:solidFill>
              </a:rPr>
              <a:t>()</a:t>
            </a:r>
            <a:r>
              <a:rPr lang="zh-CN" altLang="en-US" sz="1800" dirty="0">
                <a:solidFill>
                  <a:srgbClr val="FF0000"/>
                </a:solidFill>
              </a:rPr>
              <a:t>来关闭文件并释放它使用的所有系统资源。</a:t>
            </a:r>
            <a:r>
              <a:rPr lang="zh-CN" altLang="en-US" sz="1800" dirty="0"/>
              <a:t>如果未显性地关闭文件，最终</a:t>
            </a:r>
            <a:r>
              <a:rPr lang="en-US" altLang="zh-CN" sz="1800" dirty="0"/>
              <a:t>Python</a:t>
            </a:r>
            <a:r>
              <a:rPr lang="zh-CN" altLang="en-US" sz="1800" dirty="0"/>
              <a:t>的垃圾回收站将销毁该文件对象并关闭文件。这样做的风险是在文件对象被销毁前文件会一直保持打开状态，可能被误用。另外，通过</a:t>
            </a:r>
            <a:r>
              <a:rPr lang="en-US" altLang="zh-CN" sz="1800" dirty="0"/>
              <a:t>with</a:t>
            </a:r>
            <a:r>
              <a:rPr lang="zh-CN" altLang="en-US" sz="1800" dirty="0"/>
              <a:t>语句或者调用</a:t>
            </a:r>
            <a:r>
              <a:rPr lang="en-US" altLang="zh-CN" sz="1800" dirty="0" err="1"/>
              <a:t>f.close</a:t>
            </a:r>
            <a:r>
              <a:rPr lang="en-US" altLang="zh-CN" sz="1800" dirty="0"/>
              <a:t>()</a:t>
            </a:r>
            <a:r>
              <a:rPr lang="zh-CN" altLang="en-US" sz="1800" dirty="0"/>
              <a:t>关闭文件对象后，无法再次使用该文件对象。</a:t>
            </a:r>
            <a:endParaRPr lang="zh-CN" altLang="zh-CN" sz="1800" dirty="0"/>
          </a:p>
        </p:txBody>
      </p:sp>
    </p:spTree>
    <p:extLst>
      <p:ext uri="{BB962C8B-B14F-4D97-AF65-F5344CB8AC3E}">
        <p14:creationId xmlns:p14="http://schemas.microsoft.com/office/powerpoint/2010/main" val="426398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400D5F3-AA73-4EC6-BCD9-0DC3E330E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DC6030-8312-4894-9236-1E15DA4F39C5}">
  <ds:schemaRefs>
    <ds:schemaRef ds:uri="http://schemas.microsoft.com/sharepoint/v3/contenttype/forms"/>
  </ds:schemaRefs>
</ds:datastoreItem>
</file>

<file path=customXml/itemProps3.xml><?xml version="1.0" encoding="utf-8"?>
<ds:datastoreItem xmlns:ds="http://schemas.openxmlformats.org/officeDocument/2006/customXml" ds:itemID="{BDBAFF00-647E-4627-9B6C-A5CDC1F32200}">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4512</TotalTime>
  <Words>9596</Words>
  <Application>Microsoft Macintosh PowerPoint</Application>
  <PresentationFormat>Widescreen</PresentationFormat>
  <Paragraphs>627</Paragraphs>
  <Slides>64</Slides>
  <Notes>64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宋体</vt:lpstr>
      <vt:lpstr>Arial</vt:lpstr>
      <vt:lpstr>Consolas</vt:lpstr>
      <vt:lpstr>Euphemia</vt:lpstr>
      <vt:lpstr>Plantagenet Cherokee</vt:lpstr>
      <vt:lpstr>Times New Roman</vt:lpstr>
      <vt:lpstr>Verdana</vt:lpstr>
      <vt:lpstr>Wingdings</vt:lpstr>
      <vt:lpstr>Academic Literature 16x9</vt:lpstr>
      <vt:lpstr>第9章 Python文件读写和数据格式化</vt:lpstr>
      <vt:lpstr>教学内容</vt:lpstr>
      <vt:lpstr> 9.1 文件数据读写</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9.2 txt文件读写</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9.3 csv文件读写</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9.4 xls与xlsx文件读写</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9.5 json文件读写</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9.6 sql文件读写</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end——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Hao Fan</cp:lastModifiedBy>
  <cp:revision>1315</cp:revision>
  <dcterms:created xsi:type="dcterms:W3CDTF">2014-04-17T22:28:38Z</dcterms:created>
  <dcterms:modified xsi:type="dcterms:W3CDTF">2020-08-26T02:43:33Z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