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6"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21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0821-C812-6C8E-F034-7019E315B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2D6B3B-86A9-F31A-1A47-7ECA150C5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A51997-418C-BCCE-9321-29A3FEDFFEF2}"/>
              </a:ext>
            </a:extLst>
          </p:cNvPr>
          <p:cNvSpPr>
            <a:spLocks noGrp="1"/>
          </p:cNvSpPr>
          <p:nvPr>
            <p:ph type="dt" sz="half" idx="10"/>
          </p:nvPr>
        </p:nvSpPr>
        <p:spPr/>
        <p:txBody>
          <a:bodyPr/>
          <a:lstStyle/>
          <a:p>
            <a:fld id="{A33A618D-9344-4743-B2B3-5ECBCEE5060F}" type="datetimeFigureOut">
              <a:rPr lang="en-IN" smtClean="0"/>
              <a:t>03-03-2023</a:t>
            </a:fld>
            <a:endParaRPr lang="en-IN"/>
          </a:p>
        </p:txBody>
      </p:sp>
      <p:sp>
        <p:nvSpPr>
          <p:cNvPr id="5" name="Footer Placeholder 4">
            <a:extLst>
              <a:ext uri="{FF2B5EF4-FFF2-40B4-BE49-F238E27FC236}">
                <a16:creationId xmlns:a16="http://schemas.microsoft.com/office/drawing/2014/main" id="{64C9364E-934B-00EF-84CE-88C5C34E86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E7778-D640-9A3C-DA83-12087634C429}"/>
              </a:ext>
            </a:extLst>
          </p:cNvPr>
          <p:cNvSpPr>
            <a:spLocks noGrp="1"/>
          </p:cNvSpPr>
          <p:nvPr>
            <p:ph type="sldNum" sz="quarter" idx="12"/>
          </p:nvPr>
        </p:nvSpPr>
        <p:spPr/>
        <p:txBody>
          <a:bodyPr/>
          <a:lstStyle/>
          <a:p>
            <a:fld id="{0E03903F-8A6B-49BB-977B-3709BF87B61A}" type="slidenum">
              <a:rPr lang="en-IN" smtClean="0"/>
              <a:t>‹#›</a:t>
            </a:fld>
            <a:endParaRPr lang="en-IN"/>
          </a:p>
        </p:txBody>
      </p:sp>
    </p:spTree>
    <p:extLst>
      <p:ext uri="{BB962C8B-B14F-4D97-AF65-F5344CB8AC3E}">
        <p14:creationId xmlns:p14="http://schemas.microsoft.com/office/powerpoint/2010/main" val="28463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62961-A92F-E330-C559-F5C2E264CF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2B0503-5166-7DEF-199D-6C29798C8A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6467FF-4245-C38A-1E00-075FF241B579}"/>
              </a:ext>
            </a:extLst>
          </p:cNvPr>
          <p:cNvSpPr>
            <a:spLocks noGrp="1"/>
          </p:cNvSpPr>
          <p:nvPr>
            <p:ph type="dt" sz="half" idx="10"/>
          </p:nvPr>
        </p:nvSpPr>
        <p:spPr/>
        <p:txBody>
          <a:bodyPr/>
          <a:lstStyle/>
          <a:p>
            <a:fld id="{A33A618D-9344-4743-B2B3-5ECBCEE5060F}" type="datetimeFigureOut">
              <a:rPr lang="en-IN" smtClean="0"/>
              <a:t>03-03-2023</a:t>
            </a:fld>
            <a:endParaRPr lang="en-IN"/>
          </a:p>
        </p:txBody>
      </p:sp>
      <p:sp>
        <p:nvSpPr>
          <p:cNvPr id="5" name="Footer Placeholder 4">
            <a:extLst>
              <a:ext uri="{FF2B5EF4-FFF2-40B4-BE49-F238E27FC236}">
                <a16:creationId xmlns:a16="http://schemas.microsoft.com/office/drawing/2014/main" id="{B6BFBF3C-28C3-C6EC-3D0B-7FBC0DB940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989A83-7C5A-AA3F-B532-4462FECCA3B2}"/>
              </a:ext>
            </a:extLst>
          </p:cNvPr>
          <p:cNvSpPr>
            <a:spLocks noGrp="1"/>
          </p:cNvSpPr>
          <p:nvPr>
            <p:ph type="sldNum" sz="quarter" idx="12"/>
          </p:nvPr>
        </p:nvSpPr>
        <p:spPr/>
        <p:txBody>
          <a:bodyPr/>
          <a:lstStyle/>
          <a:p>
            <a:fld id="{0E03903F-8A6B-49BB-977B-3709BF87B61A}" type="slidenum">
              <a:rPr lang="en-IN" smtClean="0"/>
              <a:t>‹#›</a:t>
            </a:fld>
            <a:endParaRPr lang="en-IN"/>
          </a:p>
        </p:txBody>
      </p:sp>
    </p:spTree>
    <p:extLst>
      <p:ext uri="{BB962C8B-B14F-4D97-AF65-F5344CB8AC3E}">
        <p14:creationId xmlns:p14="http://schemas.microsoft.com/office/powerpoint/2010/main" val="135556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8FEAAE-440E-C4C0-7973-E58AEAB7D2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A3F56E-BDB9-70E3-3CEE-C4D1F1C31B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D10FB2-BAB1-21EF-D096-7E3D763F231E}"/>
              </a:ext>
            </a:extLst>
          </p:cNvPr>
          <p:cNvSpPr>
            <a:spLocks noGrp="1"/>
          </p:cNvSpPr>
          <p:nvPr>
            <p:ph type="dt" sz="half" idx="10"/>
          </p:nvPr>
        </p:nvSpPr>
        <p:spPr/>
        <p:txBody>
          <a:bodyPr/>
          <a:lstStyle/>
          <a:p>
            <a:fld id="{A33A618D-9344-4743-B2B3-5ECBCEE5060F}" type="datetimeFigureOut">
              <a:rPr lang="en-IN" smtClean="0"/>
              <a:t>03-03-2023</a:t>
            </a:fld>
            <a:endParaRPr lang="en-IN"/>
          </a:p>
        </p:txBody>
      </p:sp>
      <p:sp>
        <p:nvSpPr>
          <p:cNvPr id="5" name="Footer Placeholder 4">
            <a:extLst>
              <a:ext uri="{FF2B5EF4-FFF2-40B4-BE49-F238E27FC236}">
                <a16:creationId xmlns:a16="http://schemas.microsoft.com/office/drawing/2014/main" id="{16A7D280-B565-9B8B-CB29-2A778DC247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4B293D-3E5A-9736-AD6F-A67A10F95D7A}"/>
              </a:ext>
            </a:extLst>
          </p:cNvPr>
          <p:cNvSpPr>
            <a:spLocks noGrp="1"/>
          </p:cNvSpPr>
          <p:nvPr>
            <p:ph type="sldNum" sz="quarter" idx="12"/>
          </p:nvPr>
        </p:nvSpPr>
        <p:spPr/>
        <p:txBody>
          <a:bodyPr/>
          <a:lstStyle/>
          <a:p>
            <a:fld id="{0E03903F-8A6B-49BB-977B-3709BF87B61A}" type="slidenum">
              <a:rPr lang="en-IN" smtClean="0"/>
              <a:t>‹#›</a:t>
            </a:fld>
            <a:endParaRPr lang="en-IN"/>
          </a:p>
        </p:txBody>
      </p:sp>
    </p:spTree>
    <p:extLst>
      <p:ext uri="{BB962C8B-B14F-4D97-AF65-F5344CB8AC3E}">
        <p14:creationId xmlns:p14="http://schemas.microsoft.com/office/powerpoint/2010/main" val="2614779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55C1-50F8-8D0B-B537-640BCCEBCB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EEFB0A-4DCB-2E45-BB42-4A36FD0A3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A9E621-725B-60C7-202A-4959EACD4BB2}"/>
              </a:ext>
            </a:extLst>
          </p:cNvPr>
          <p:cNvSpPr>
            <a:spLocks noGrp="1"/>
          </p:cNvSpPr>
          <p:nvPr>
            <p:ph type="dt" sz="half" idx="10"/>
          </p:nvPr>
        </p:nvSpPr>
        <p:spPr/>
        <p:txBody>
          <a:bodyPr/>
          <a:lstStyle/>
          <a:p>
            <a:fld id="{A33A618D-9344-4743-B2B3-5ECBCEE5060F}" type="datetimeFigureOut">
              <a:rPr lang="en-IN" smtClean="0"/>
              <a:t>03-03-2023</a:t>
            </a:fld>
            <a:endParaRPr lang="en-IN"/>
          </a:p>
        </p:txBody>
      </p:sp>
      <p:sp>
        <p:nvSpPr>
          <p:cNvPr id="5" name="Footer Placeholder 4">
            <a:extLst>
              <a:ext uri="{FF2B5EF4-FFF2-40B4-BE49-F238E27FC236}">
                <a16:creationId xmlns:a16="http://schemas.microsoft.com/office/drawing/2014/main" id="{46CCC531-C9B0-1EAA-09AB-934D2936DE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CA8277-D32D-8E3E-7BDB-2B42F909BAA5}"/>
              </a:ext>
            </a:extLst>
          </p:cNvPr>
          <p:cNvSpPr>
            <a:spLocks noGrp="1"/>
          </p:cNvSpPr>
          <p:nvPr>
            <p:ph type="sldNum" sz="quarter" idx="12"/>
          </p:nvPr>
        </p:nvSpPr>
        <p:spPr/>
        <p:txBody>
          <a:bodyPr/>
          <a:lstStyle/>
          <a:p>
            <a:fld id="{0E03903F-8A6B-49BB-977B-3709BF87B61A}" type="slidenum">
              <a:rPr lang="en-IN" smtClean="0"/>
              <a:t>‹#›</a:t>
            </a:fld>
            <a:endParaRPr lang="en-IN"/>
          </a:p>
        </p:txBody>
      </p:sp>
    </p:spTree>
    <p:extLst>
      <p:ext uri="{BB962C8B-B14F-4D97-AF65-F5344CB8AC3E}">
        <p14:creationId xmlns:p14="http://schemas.microsoft.com/office/powerpoint/2010/main" val="219122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7FDB-D10E-0DC5-F89F-3391F79AD0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8CBFA9-A884-44B7-BC37-162F1AE7F0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E8A8E5-7379-20EE-6884-CAAD9B912FE1}"/>
              </a:ext>
            </a:extLst>
          </p:cNvPr>
          <p:cNvSpPr>
            <a:spLocks noGrp="1"/>
          </p:cNvSpPr>
          <p:nvPr>
            <p:ph type="dt" sz="half" idx="10"/>
          </p:nvPr>
        </p:nvSpPr>
        <p:spPr/>
        <p:txBody>
          <a:bodyPr/>
          <a:lstStyle/>
          <a:p>
            <a:fld id="{A33A618D-9344-4743-B2B3-5ECBCEE5060F}" type="datetimeFigureOut">
              <a:rPr lang="en-IN" smtClean="0"/>
              <a:t>03-03-2023</a:t>
            </a:fld>
            <a:endParaRPr lang="en-IN"/>
          </a:p>
        </p:txBody>
      </p:sp>
      <p:sp>
        <p:nvSpPr>
          <p:cNvPr id="5" name="Footer Placeholder 4">
            <a:extLst>
              <a:ext uri="{FF2B5EF4-FFF2-40B4-BE49-F238E27FC236}">
                <a16:creationId xmlns:a16="http://schemas.microsoft.com/office/drawing/2014/main" id="{32CCC395-B224-5371-A2ED-1D24233DB6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CBDD5F-C24D-9A3A-A695-A74AA920D289}"/>
              </a:ext>
            </a:extLst>
          </p:cNvPr>
          <p:cNvSpPr>
            <a:spLocks noGrp="1"/>
          </p:cNvSpPr>
          <p:nvPr>
            <p:ph type="sldNum" sz="quarter" idx="12"/>
          </p:nvPr>
        </p:nvSpPr>
        <p:spPr/>
        <p:txBody>
          <a:bodyPr/>
          <a:lstStyle/>
          <a:p>
            <a:fld id="{0E03903F-8A6B-49BB-977B-3709BF87B61A}" type="slidenum">
              <a:rPr lang="en-IN" smtClean="0"/>
              <a:t>‹#›</a:t>
            </a:fld>
            <a:endParaRPr lang="en-IN"/>
          </a:p>
        </p:txBody>
      </p:sp>
    </p:spTree>
    <p:extLst>
      <p:ext uri="{BB962C8B-B14F-4D97-AF65-F5344CB8AC3E}">
        <p14:creationId xmlns:p14="http://schemas.microsoft.com/office/powerpoint/2010/main" val="390100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6BD9C-3086-F93B-8889-FEFFCE5E84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A7EC06-3810-B12F-4ECA-3D0FEEC002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67EFB3-D9DC-896F-B96F-B4F4CEE6B9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D010C0-48BB-404B-D5DC-9BA97DF1853B}"/>
              </a:ext>
            </a:extLst>
          </p:cNvPr>
          <p:cNvSpPr>
            <a:spLocks noGrp="1"/>
          </p:cNvSpPr>
          <p:nvPr>
            <p:ph type="dt" sz="half" idx="10"/>
          </p:nvPr>
        </p:nvSpPr>
        <p:spPr/>
        <p:txBody>
          <a:bodyPr/>
          <a:lstStyle/>
          <a:p>
            <a:fld id="{A33A618D-9344-4743-B2B3-5ECBCEE5060F}" type="datetimeFigureOut">
              <a:rPr lang="en-IN" smtClean="0"/>
              <a:t>03-03-2023</a:t>
            </a:fld>
            <a:endParaRPr lang="en-IN"/>
          </a:p>
        </p:txBody>
      </p:sp>
      <p:sp>
        <p:nvSpPr>
          <p:cNvPr id="6" name="Footer Placeholder 5">
            <a:extLst>
              <a:ext uri="{FF2B5EF4-FFF2-40B4-BE49-F238E27FC236}">
                <a16:creationId xmlns:a16="http://schemas.microsoft.com/office/drawing/2014/main" id="{01242CDF-ED9C-83D9-F0D4-B42C3F1DBF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3CCC8D-4D03-9A4C-177E-D0F497A0A787}"/>
              </a:ext>
            </a:extLst>
          </p:cNvPr>
          <p:cNvSpPr>
            <a:spLocks noGrp="1"/>
          </p:cNvSpPr>
          <p:nvPr>
            <p:ph type="sldNum" sz="quarter" idx="12"/>
          </p:nvPr>
        </p:nvSpPr>
        <p:spPr/>
        <p:txBody>
          <a:bodyPr/>
          <a:lstStyle/>
          <a:p>
            <a:fld id="{0E03903F-8A6B-49BB-977B-3709BF87B61A}" type="slidenum">
              <a:rPr lang="en-IN" smtClean="0"/>
              <a:t>‹#›</a:t>
            </a:fld>
            <a:endParaRPr lang="en-IN"/>
          </a:p>
        </p:txBody>
      </p:sp>
    </p:spTree>
    <p:extLst>
      <p:ext uri="{BB962C8B-B14F-4D97-AF65-F5344CB8AC3E}">
        <p14:creationId xmlns:p14="http://schemas.microsoft.com/office/powerpoint/2010/main" val="3040723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05BE-A674-50A3-3304-9E601B6B35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1AD4A1-8A8C-C6BA-9F3D-E2512EDFBA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255BBB-ECE6-3633-BE88-A04BB6D4A0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A0C03D-B13E-5B83-1A47-CDFB56AB75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C27403-D225-4A35-2DBF-4AC6A447E4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C303A9-D7A2-5D7C-1F9F-D4396C314172}"/>
              </a:ext>
            </a:extLst>
          </p:cNvPr>
          <p:cNvSpPr>
            <a:spLocks noGrp="1"/>
          </p:cNvSpPr>
          <p:nvPr>
            <p:ph type="dt" sz="half" idx="10"/>
          </p:nvPr>
        </p:nvSpPr>
        <p:spPr/>
        <p:txBody>
          <a:bodyPr/>
          <a:lstStyle/>
          <a:p>
            <a:fld id="{A33A618D-9344-4743-B2B3-5ECBCEE5060F}" type="datetimeFigureOut">
              <a:rPr lang="en-IN" smtClean="0"/>
              <a:t>03-03-2023</a:t>
            </a:fld>
            <a:endParaRPr lang="en-IN"/>
          </a:p>
        </p:txBody>
      </p:sp>
      <p:sp>
        <p:nvSpPr>
          <p:cNvPr id="8" name="Footer Placeholder 7">
            <a:extLst>
              <a:ext uri="{FF2B5EF4-FFF2-40B4-BE49-F238E27FC236}">
                <a16:creationId xmlns:a16="http://schemas.microsoft.com/office/drawing/2014/main" id="{E9F5DC2F-73CC-CC7B-164D-964A2612AF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114151-15E0-8864-6641-BE47A7C0400F}"/>
              </a:ext>
            </a:extLst>
          </p:cNvPr>
          <p:cNvSpPr>
            <a:spLocks noGrp="1"/>
          </p:cNvSpPr>
          <p:nvPr>
            <p:ph type="sldNum" sz="quarter" idx="12"/>
          </p:nvPr>
        </p:nvSpPr>
        <p:spPr/>
        <p:txBody>
          <a:bodyPr/>
          <a:lstStyle/>
          <a:p>
            <a:fld id="{0E03903F-8A6B-49BB-977B-3709BF87B61A}" type="slidenum">
              <a:rPr lang="en-IN" smtClean="0"/>
              <a:t>‹#›</a:t>
            </a:fld>
            <a:endParaRPr lang="en-IN"/>
          </a:p>
        </p:txBody>
      </p:sp>
    </p:spTree>
    <p:extLst>
      <p:ext uri="{BB962C8B-B14F-4D97-AF65-F5344CB8AC3E}">
        <p14:creationId xmlns:p14="http://schemas.microsoft.com/office/powerpoint/2010/main" val="1500770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139F6-F503-E66E-1B89-339018A544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B952E7-6229-50BA-8D86-271F1ECC4764}"/>
              </a:ext>
            </a:extLst>
          </p:cNvPr>
          <p:cNvSpPr>
            <a:spLocks noGrp="1"/>
          </p:cNvSpPr>
          <p:nvPr>
            <p:ph type="dt" sz="half" idx="10"/>
          </p:nvPr>
        </p:nvSpPr>
        <p:spPr/>
        <p:txBody>
          <a:bodyPr/>
          <a:lstStyle/>
          <a:p>
            <a:fld id="{A33A618D-9344-4743-B2B3-5ECBCEE5060F}" type="datetimeFigureOut">
              <a:rPr lang="en-IN" smtClean="0"/>
              <a:t>03-03-2023</a:t>
            </a:fld>
            <a:endParaRPr lang="en-IN"/>
          </a:p>
        </p:txBody>
      </p:sp>
      <p:sp>
        <p:nvSpPr>
          <p:cNvPr id="4" name="Footer Placeholder 3">
            <a:extLst>
              <a:ext uri="{FF2B5EF4-FFF2-40B4-BE49-F238E27FC236}">
                <a16:creationId xmlns:a16="http://schemas.microsoft.com/office/drawing/2014/main" id="{22F60C3E-200F-7E74-326F-15690BDDE0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905827-B115-EE18-FA31-FFC9D7F98088}"/>
              </a:ext>
            </a:extLst>
          </p:cNvPr>
          <p:cNvSpPr>
            <a:spLocks noGrp="1"/>
          </p:cNvSpPr>
          <p:nvPr>
            <p:ph type="sldNum" sz="quarter" idx="12"/>
          </p:nvPr>
        </p:nvSpPr>
        <p:spPr/>
        <p:txBody>
          <a:bodyPr/>
          <a:lstStyle/>
          <a:p>
            <a:fld id="{0E03903F-8A6B-49BB-977B-3709BF87B61A}" type="slidenum">
              <a:rPr lang="en-IN" smtClean="0"/>
              <a:t>‹#›</a:t>
            </a:fld>
            <a:endParaRPr lang="en-IN"/>
          </a:p>
        </p:txBody>
      </p:sp>
    </p:spTree>
    <p:extLst>
      <p:ext uri="{BB962C8B-B14F-4D97-AF65-F5344CB8AC3E}">
        <p14:creationId xmlns:p14="http://schemas.microsoft.com/office/powerpoint/2010/main" val="3878363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D04725-FADF-0D4A-BAC2-1BBCA587620F}"/>
              </a:ext>
            </a:extLst>
          </p:cNvPr>
          <p:cNvSpPr>
            <a:spLocks noGrp="1"/>
          </p:cNvSpPr>
          <p:nvPr>
            <p:ph type="dt" sz="half" idx="10"/>
          </p:nvPr>
        </p:nvSpPr>
        <p:spPr/>
        <p:txBody>
          <a:bodyPr/>
          <a:lstStyle/>
          <a:p>
            <a:fld id="{A33A618D-9344-4743-B2B3-5ECBCEE5060F}" type="datetimeFigureOut">
              <a:rPr lang="en-IN" smtClean="0"/>
              <a:t>03-03-2023</a:t>
            </a:fld>
            <a:endParaRPr lang="en-IN"/>
          </a:p>
        </p:txBody>
      </p:sp>
      <p:sp>
        <p:nvSpPr>
          <p:cNvPr id="3" name="Footer Placeholder 2">
            <a:extLst>
              <a:ext uri="{FF2B5EF4-FFF2-40B4-BE49-F238E27FC236}">
                <a16:creationId xmlns:a16="http://schemas.microsoft.com/office/drawing/2014/main" id="{19965484-2DF9-7C15-BAEF-2C52BCAC33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43BC30-AF94-95E0-EF25-A8A4962E9FC6}"/>
              </a:ext>
            </a:extLst>
          </p:cNvPr>
          <p:cNvSpPr>
            <a:spLocks noGrp="1"/>
          </p:cNvSpPr>
          <p:nvPr>
            <p:ph type="sldNum" sz="quarter" idx="12"/>
          </p:nvPr>
        </p:nvSpPr>
        <p:spPr/>
        <p:txBody>
          <a:bodyPr/>
          <a:lstStyle/>
          <a:p>
            <a:fld id="{0E03903F-8A6B-49BB-977B-3709BF87B61A}" type="slidenum">
              <a:rPr lang="en-IN" smtClean="0"/>
              <a:t>‹#›</a:t>
            </a:fld>
            <a:endParaRPr lang="en-IN"/>
          </a:p>
        </p:txBody>
      </p:sp>
    </p:spTree>
    <p:extLst>
      <p:ext uri="{BB962C8B-B14F-4D97-AF65-F5344CB8AC3E}">
        <p14:creationId xmlns:p14="http://schemas.microsoft.com/office/powerpoint/2010/main" val="234741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2CED-1508-F19F-3B5B-ED5449D32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0E0076-8E2F-670C-68EB-F8E6313195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8510A7-A87C-8973-9ABE-7253A5241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9C2277-D551-E249-E916-ACC1BDD66E62}"/>
              </a:ext>
            </a:extLst>
          </p:cNvPr>
          <p:cNvSpPr>
            <a:spLocks noGrp="1"/>
          </p:cNvSpPr>
          <p:nvPr>
            <p:ph type="dt" sz="half" idx="10"/>
          </p:nvPr>
        </p:nvSpPr>
        <p:spPr/>
        <p:txBody>
          <a:bodyPr/>
          <a:lstStyle/>
          <a:p>
            <a:fld id="{A33A618D-9344-4743-B2B3-5ECBCEE5060F}" type="datetimeFigureOut">
              <a:rPr lang="en-IN" smtClean="0"/>
              <a:t>03-03-2023</a:t>
            </a:fld>
            <a:endParaRPr lang="en-IN"/>
          </a:p>
        </p:txBody>
      </p:sp>
      <p:sp>
        <p:nvSpPr>
          <p:cNvPr id="6" name="Footer Placeholder 5">
            <a:extLst>
              <a:ext uri="{FF2B5EF4-FFF2-40B4-BE49-F238E27FC236}">
                <a16:creationId xmlns:a16="http://schemas.microsoft.com/office/drawing/2014/main" id="{D936A50F-FD8D-B96E-4313-80B8551763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A8B1F1-A9EF-F660-21E8-9F205E66D273}"/>
              </a:ext>
            </a:extLst>
          </p:cNvPr>
          <p:cNvSpPr>
            <a:spLocks noGrp="1"/>
          </p:cNvSpPr>
          <p:nvPr>
            <p:ph type="sldNum" sz="quarter" idx="12"/>
          </p:nvPr>
        </p:nvSpPr>
        <p:spPr/>
        <p:txBody>
          <a:bodyPr/>
          <a:lstStyle/>
          <a:p>
            <a:fld id="{0E03903F-8A6B-49BB-977B-3709BF87B61A}" type="slidenum">
              <a:rPr lang="en-IN" smtClean="0"/>
              <a:t>‹#›</a:t>
            </a:fld>
            <a:endParaRPr lang="en-IN"/>
          </a:p>
        </p:txBody>
      </p:sp>
    </p:spTree>
    <p:extLst>
      <p:ext uri="{BB962C8B-B14F-4D97-AF65-F5344CB8AC3E}">
        <p14:creationId xmlns:p14="http://schemas.microsoft.com/office/powerpoint/2010/main" val="370707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2050-5815-F0BE-E3EC-11CDFD6AA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3A0966-DFB0-693E-D5EE-8E8596902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BB9692-3C39-6E0D-553E-DECD0E690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7787E7-E677-B063-E38C-F685BE14F062}"/>
              </a:ext>
            </a:extLst>
          </p:cNvPr>
          <p:cNvSpPr>
            <a:spLocks noGrp="1"/>
          </p:cNvSpPr>
          <p:nvPr>
            <p:ph type="dt" sz="half" idx="10"/>
          </p:nvPr>
        </p:nvSpPr>
        <p:spPr/>
        <p:txBody>
          <a:bodyPr/>
          <a:lstStyle/>
          <a:p>
            <a:fld id="{A33A618D-9344-4743-B2B3-5ECBCEE5060F}" type="datetimeFigureOut">
              <a:rPr lang="en-IN" smtClean="0"/>
              <a:t>03-03-2023</a:t>
            </a:fld>
            <a:endParaRPr lang="en-IN"/>
          </a:p>
        </p:txBody>
      </p:sp>
      <p:sp>
        <p:nvSpPr>
          <p:cNvPr id="6" name="Footer Placeholder 5">
            <a:extLst>
              <a:ext uri="{FF2B5EF4-FFF2-40B4-BE49-F238E27FC236}">
                <a16:creationId xmlns:a16="http://schemas.microsoft.com/office/drawing/2014/main" id="{62EE0B7C-697A-25AD-A89B-915F2E4007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54253F-0C27-1E1B-5D84-41A053C42C77}"/>
              </a:ext>
            </a:extLst>
          </p:cNvPr>
          <p:cNvSpPr>
            <a:spLocks noGrp="1"/>
          </p:cNvSpPr>
          <p:nvPr>
            <p:ph type="sldNum" sz="quarter" idx="12"/>
          </p:nvPr>
        </p:nvSpPr>
        <p:spPr/>
        <p:txBody>
          <a:bodyPr/>
          <a:lstStyle/>
          <a:p>
            <a:fld id="{0E03903F-8A6B-49BB-977B-3709BF87B61A}" type="slidenum">
              <a:rPr lang="en-IN" smtClean="0"/>
              <a:t>‹#›</a:t>
            </a:fld>
            <a:endParaRPr lang="en-IN"/>
          </a:p>
        </p:txBody>
      </p:sp>
    </p:spTree>
    <p:extLst>
      <p:ext uri="{BB962C8B-B14F-4D97-AF65-F5344CB8AC3E}">
        <p14:creationId xmlns:p14="http://schemas.microsoft.com/office/powerpoint/2010/main" val="4042425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31B565-A072-2528-EBB2-002CFB9AAF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31B745-E4CA-871B-BBDF-B6F9EB7AD3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04EA70-2C1E-97A5-5162-7BB41479BE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A618D-9344-4743-B2B3-5ECBCEE5060F}" type="datetimeFigureOut">
              <a:rPr lang="en-IN" smtClean="0"/>
              <a:t>03-03-2023</a:t>
            </a:fld>
            <a:endParaRPr lang="en-IN"/>
          </a:p>
        </p:txBody>
      </p:sp>
      <p:sp>
        <p:nvSpPr>
          <p:cNvPr id="5" name="Footer Placeholder 4">
            <a:extLst>
              <a:ext uri="{FF2B5EF4-FFF2-40B4-BE49-F238E27FC236}">
                <a16:creationId xmlns:a16="http://schemas.microsoft.com/office/drawing/2014/main" id="{E04871BD-596B-D359-744D-60916F160A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ABBD5A-53D8-C8B0-EC94-2FA530B2D0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3903F-8A6B-49BB-977B-3709BF87B61A}" type="slidenum">
              <a:rPr lang="en-IN" smtClean="0"/>
              <a:t>‹#›</a:t>
            </a:fld>
            <a:endParaRPr lang="en-IN"/>
          </a:p>
        </p:txBody>
      </p:sp>
    </p:spTree>
    <p:extLst>
      <p:ext uri="{BB962C8B-B14F-4D97-AF65-F5344CB8AC3E}">
        <p14:creationId xmlns:p14="http://schemas.microsoft.com/office/powerpoint/2010/main" val="867503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A9F9E-EAD7-29A8-C941-A1D991CED57C}"/>
              </a:ext>
            </a:extLst>
          </p:cNvPr>
          <p:cNvSpPr>
            <a:spLocks noGrp="1"/>
          </p:cNvSpPr>
          <p:nvPr>
            <p:ph type="ctrTitle"/>
          </p:nvPr>
        </p:nvSpPr>
        <p:spPr/>
        <p:txBody>
          <a:bodyPr/>
          <a:lstStyle/>
          <a:p>
            <a:r>
              <a:rPr lang="en-IN" dirty="0"/>
              <a:t>CNN(Convolutional Neural Network)</a:t>
            </a:r>
          </a:p>
        </p:txBody>
      </p:sp>
    </p:spTree>
    <p:extLst>
      <p:ext uri="{BB962C8B-B14F-4D97-AF65-F5344CB8AC3E}">
        <p14:creationId xmlns:p14="http://schemas.microsoft.com/office/powerpoint/2010/main" val="22687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EFDC-B264-B565-458D-A361E343A67F}"/>
              </a:ext>
            </a:extLst>
          </p:cNvPr>
          <p:cNvSpPr>
            <a:spLocks noGrp="1"/>
          </p:cNvSpPr>
          <p:nvPr>
            <p:ph type="title"/>
          </p:nvPr>
        </p:nvSpPr>
        <p:spPr/>
        <p:txBody>
          <a:bodyPr/>
          <a:lstStyle/>
          <a:p>
            <a:r>
              <a:rPr lang="en-US" sz="3200" b="1" i="0" dirty="0">
                <a:solidFill>
                  <a:srgbClr val="222222"/>
                </a:solidFill>
                <a:effectLst/>
                <a:latin typeface="Lato" panose="020F0502020204030203" pitchFamily="34" charset="0"/>
              </a:rPr>
              <a:t>Convolution Layer</a:t>
            </a:r>
            <a:br>
              <a:rPr lang="en-US"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5FE0FE6A-6B0F-3D05-ED7E-1D19A3F38721}"/>
              </a:ext>
            </a:extLst>
          </p:cNvPr>
          <p:cNvSpPr>
            <a:spLocks noGrp="1"/>
          </p:cNvSpPr>
          <p:nvPr>
            <p:ph idx="1"/>
          </p:nvPr>
        </p:nvSpPr>
        <p:spPr/>
        <p:txBody>
          <a:bodyPr/>
          <a:lstStyle/>
          <a:p>
            <a:pPr algn="l"/>
            <a:r>
              <a:rPr lang="en-US" b="0" i="0" dirty="0">
                <a:solidFill>
                  <a:srgbClr val="222222"/>
                </a:solidFill>
                <a:effectLst/>
                <a:latin typeface="Lato" panose="020F0502020204030203" pitchFamily="34" charset="0"/>
              </a:rPr>
              <a:t>The convolution layer is the layer where the </a:t>
            </a:r>
            <a:r>
              <a:rPr lang="en-US" b="1" i="0" dirty="0">
                <a:solidFill>
                  <a:srgbClr val="222222"/>
                </a:solidFill>
                <a:effectLst/>
                <a:latin typeface="Lato" panose="020F0502020204030203" pitchFamily="34" charset="0"/>
              </a:rPr>
              <a:t>filter is applied to our input image</a:t>
            </a:r>
            <a:r>
              <a:rPr lang="en-US" b="0" i="0" dirty="0">
                <a:solidFill>
                  <a:srgbClr val="222222"/>
                </a:solidFill>
                <a:effectLst/>
                <a:latin typeface="Lato" panose="020F0502020204030203" pitchFamily="34" charset="0"/>
              </a:rPr>
              <a:t> to extract or detect its features.</a:t>
            </a:r>
          </a:p>
          <a:p>
            <a:pPr algn="l"/>
            <a:r>
              <a:rPr lang="en-US" b="0" i="0" dirty="0">
                <a:solidFill>
                  <a:srgbClr val="222222"/>
                </a:solidFill>
                <a:effectLst/>
                <a:latin typeface="Lato" panose="020F0502020204030203" pitchFamily="34" charset="0"/>
              </a:rPr>
              <a:t> A filter is applied to the image multiple times and creates a feature map which helps in classifying the input image. </a:t>
            </a:r>
            <a:endParaRPr lang="en-IN" dirty="0"/>
          </a:p>
        </p:txBody>
      </p:sp>
    </p:spTree>
    <p:extLst>
      <p:ext uri="{BB962C8B-B14F-4D97-AF65-F5344CB8AC3E}">
        <p14:creationId xmlns:p14="http://schemas.microsoft.com/office/powerpoint/2010/main" val="1822585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2629-F72D-3AAC-85C7-7C7507ED6EE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B40083B-240F-34F9-0C10-484559DAB9F9}"/>
              </a:ext>
            </a:extLst>
          </p:cNvPr>
          <p:cNvPicPr>
            <a:picLocks noGrp="1" noChangeAspect="1"/>
          </p:cNvPicPr>
          <p:nvPr>
            <p:ph idx="1"/>
          </p:nvPr>
        </p:nvPicPr>
        <p:blipFill>
          <a:blip r:embed="rId2"/>
          <a:stretch>
            <a:fillRect/>
          </a:stretch>
        </p:blipFill>
        <p:spPr>
          <a:xfrm>
            <a:off x="923925" y="2034381"/>
            <a:ext cx="10344150" cy="3933825"/>
          </a:xfrm>
        </p:spPr>
      </p:pic>
    </p:spTree>
    <p:extLst>
      <p:ext uri="{BB962C8B-B14F-4D97-AF65-F5344CB8AC3E}">
        <p14:creationId xmlns:p14="http://schemas.microsoft.com/office/powerpoint/2010/main" val="3368767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DE2C-BAC9-95C3-34C3-E1A8DDC89C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BCE323-99D0-3932-4178-BF90900B921E}"/>
              </a:ext>
            </a:extLst>
          </p:cNvPr>
          <p:cNvSpPr>
            <a:spLocks noGrp="1"/>
          </p:cNvSpPr>
          <p:nvPr>
            <p:ph idx="1"/>
          </p:nvPr>
        </p:nvSpPr>
        <p:spPr/>
        <p:txBody>
          <a:bodyPr/>
          <a:lstStyle/>
          <a:p>
            <a:r>
              <a:rPr lang="en-US" b="1" i="0" dirty="0">
                <a:solidFill>
                  <a:srgbClr val="222222"/>
                </a:solidFill>
                <a:effectLst/>
                <a:latin typeface="Lato" panose="020F0502020204030203" pitchFamily="34" charset="0"/>
              </a:rPr>
              <a:t>The result of applying the filter to the image is that we get a Feature Map of 4*4 </a:t>
            </a:r>
            <a:r>
              <a:rPr lang="en-US" b="0" i="0" dirty="0">
                <a:solidFill>
                  <a:srgbClr val="222222"/>
                </a:solidFill>
                <a:effectLst/>
                <a:latin typeface="Lato" panose="020F0502020204030203" pitchFamily="34" charset="0"/>
              </a:rPr>
              <a:t>which has some information about the input image. Many such feature maps are generated in practical applications.</a:t>
            </a:r>
            <a:endParaRPr lang="en-IN" dirty="0"/>
          </a:p>
        </p:txBody>
      </p:sp>
    </p:spTree>
    <p:extLst>
      <p:ext uri="{BB962C8B-B14F-4D97-AF65-F5344CB8AC3E}">
        <p14:creationId xmlns:p14="http://schemas.microsoft.com/office/powerpoint/2010/main" val="624645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7C846-2168-8DC4-CD7D-4152F406111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5D94FB7-3259-5E9D-3F9B-10B5C37F50D8}"/>
              </a:ext>
            </a:extLst>
          </p:cNvPr>
          <p:cNvPicPr>
            <a:picLocks noGrp="1" noChangeAspect="1"/>
          </p:cNvPicPr>
          <p:nvPr>
            <p:ph idx="1"/>
          </p:nvPr>
        </p:nvPicPr>
        <p:blipFill>
          <a:blip r:embed="rId2"/>
          <a:stretch>
            <a:fillRect/>
          </a:stretch>
        </p:blipFill>
        <p:spPr>
          <a:xfrm>
            <a:off x="1552199" y="1825625"/>
            <a:ext cx="9087602" cy="4351338"/>
          </a:xfrm>
        </p:spPr>
      </p:pic>
    </p:spTree>
    <p:extLst>
      <p:ext uri="{BB962C8B-B14F-4D97-AF65-F5344CB8AC3E}">
        <p14:creationId xmlns:p14="http://schemas.microsoft.com/office/powerpoint/2010/main" val="330187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74E8-3E0E-DCCB-810A-F95EF065BB4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6757E7F-4CC0-D88C-CA63-1B417A05BBAE}"/>
              </a:ext>
            </a:extLst>
          </p:cNvPr>
          <p:cNvPicPr>
            <a:picLocks noGrp="1" noChangeAspect="1"/>
          </p:cNvPicPr>
          <p:nvPr>
            <p:ph idx="1"/>
          </p:nvPr>
        </p:nvPicPr>
        <p:blipFill>
          <a:blip r:embed="rId2"/>
          <a:stretch>
            <a:fillRect/>
          </a:stretch>
        </p:blipFill>
        <p:spPr>
          <a:xfrm>
            <a:off x="1515425" y="1825625"/>
            <a:ext cx="9161150" cy="4351338"/>
          </a:xfrm>
        </p:spPr>
      </p:pic>
    </p:spTree>
    <p:extLst>
      <p:ext uri="{BB962C8B-B14F-4D97-AF65-F5344CB8AC3E}">
        <p14:creationId xmlns:p14="http://schemas.microsoft.com/office/powerpoint/2010/main" val="116428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3C4A-5CD4-AC17-FB46-A8070BFDB9E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A5AC3FF-3844-E4AF-D02D-D8D96D4A8AE8}"/>
              </a:ext>
            </a:extLst>
          </p:cNvPr>
          <p:cNvPicPr>
            <a:picLocks noGrp="1" noChangeAspect="1"/>
          </p:cNvPicPr>
          <p:nvPr>
            <p:ph idx="1"/>
          </p:nvPr>
        </p:nvPicPr>
        <p:blipFill>
          <a:blip r:embed="rId2"/>
          <a:stretch>
            <a:fillRect/>
          </a:stretch>
        </p:blipFill>
        <p:spPr>
          <a:xfrm>
            <a:off x="985837" y="2634456"/>
            <a:ext cx="10220325" cy="2733675"/>
          </a:xfrm>
        </p:spPr>
      </p:pic>
    </p:spTree>
    <p:extLst>
      <p:ext uri="{BB962C8B-B14F-4D97-AF65-F5344CB8AC3E}">
        <p14:creationId xmlns:p14="http://schemas.microsoft.com/office/powerpoint/2010/main" val="3024444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C7BC-65D5-0BC5-316A-C9FABBBD15BB}"/>
              </a:ext>
            </a:extLst>
          </p:cNvPr>
          <p:cNvSpPr>
            <a:spLocks noGrp="1"/>
          </p:cNvSpPr>
          <p:nvPr>
            <p:ph type="title"/>
          </p:nvPr>
        </p:nvSpPr>
        <p:spPr/>
        <p:txBody>
          <a:bodyPr/>
          <a:lstStyle/>
          <a:p>
            <a:r>
              <a:rPr lang="en-US" dirty="0"/>
              <a:t>Pooling Layer</a:t>
            </a:r>
            <a:br>
              <a:rPr lang="en-US" dirty="0"/>
            </a:br>
            <a:endParaRPr lang="en-IN" dirty="0"/>
          </a:p>
        </p:txBody>
      </p:sp>
      <p:sp>
        <p:nvSpPr>
          <p:cNvPr id="3" name="Content Placeholder 2">
            <a:extLst>
              <a:ext uri="{FF2B5EF4-FFF2-40B4-BE49-F238E27FC236}">
                <a16:creationId xmlns:a16="http://schemas.microsoft.com/office/drawing/2014/main" id="{FC36DF3F-FB32-9691-9E12-267DC5AE202B}"/>
              </a:ext>
            </a:extLst>
          </p:cNvPr>
          <p:cNvSpPr>
            <a:spLocks noGrp="1"/>
          </p:cNvSpPr>
          <p:nvPr>
            <p:ph idx="1"/>
          </p:nvPr>
        </p:nvSpPr>
        <p:spPr/>
        <p:txBody>
          <a:bodyPr>
            <a:normAutofit lnSpcReduction="10000"/>
          </a:bodyPr>
          <a:lstStyle/>
          <a:p>
            <a:pPr algn="just"/>
            <a:r>
              <a:rPr lang="en-US" dirty="0"/>
              <a:t>The pooling layer is applied after the Convolutional layer and is used to reduce the dimensions of the feature map which helps in preserving the important information or features of the input image and reduces the computation time.</a:t>
            </a:r>
          </a:p>
          <a:p>
            <a:pPr algn="just"/>
            <a:endParaRPr lang="en-US" dirty="0"/>
          </a:p>
          <a:p>
            <a:pPr algn="just"/>
            <a:r>
              <a:rPr lang="en-US" dirty="0"/>
              <a:t>Using pooling, a lower resolution version of input is created that still contains the large or important elements of the input image.</a:t>
            </a:r>
          </a:p>
          <a:p>
            <a:pPr algn="just"/>
            <a:endParaRPr lang="en-US" dirty="0"/>
          </a:p>
          <a:p>
            <a:pPr algn="just"/>
            <a:r>
              <a:rPr lang="en-US" dirty="0"/>
              <a:t>The most common types of Pooling are Max Pooling and Average Pooling. The below figure shows how Max Pooling works.</a:t>
            </a:r>
            <a:endParaRPr lang="en-IN" dirty="0"/>
          </a:p>
        </p:txBody>
      </p:sp>
    </p:spTree>
    <p:extLst>
      <p:ext uri="{BB962C8B-B14F-4D97-AF65-F5344CB8AC3E}">
        <p14:creationId xmlns:p14="http://schemas.microsoft.com/office/powerpoint/2010/main" val="613910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2612-4D8D-BA94-09D5-BE5E7E8A2AC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67E8BE-6A64-A002-1ABE-A8436E4655AE}"/>
              </a:ext>
            </a:extLst>
          </p:cNvPr>
          <p:cNvSpPr>
            <a:spLocks noGrp="1"/>
          </p:cNvSpPr>
          <p:nvPr>
            <p:ph idx="1"/>
          </p:nvPr>
        </p:nvSpPr>
        <p:spPr/>
        <p:txBody>
          <a:bodyPr/>
          <a:lstStyle/>
          <a:p>
            <a:pPr algn="l"/>
            <a:r>
              <a:rPr lang="en-US" b="1" i="0" dirty="0">
                <a:solidFill>
                  <a:srgbClr val="222222"/>
                </a:solidFill>
                <a:effectLst/>
                <a:latin typeface="Lato" panose="020F0502020204030203" pitchFamily="34" charset="0"/>
              </a:rPr>
              <a:t>Pooling layer of size 2*2 with a stride of 2</a:t>
            </a:r>
            <a:r>
              <a:rPr lang="en-US" b="0" i="0" dirty="0">
                <a:solidFill>
                  <a:srgbClr val="222222"/>
                </a:solidFill>
                <a:effectLst/>
                <a:latin typeface="Lato" panose="020F0502020204030203" pitchFamily="34" charset="0"/>
              </a:rPr>
              <a:t>.</a:t>
            </a:r>
          </a:p>
          <a:p>
            <a:pPr algn="l"/>
            <a:r>
              <a:rPr lang="en-US" b="0" i="0" dirty="0">
                <a:solidFill>
                  <a:srgbClr val="222222"/>
                </a:solidFill>
                <a:effectLst/>
                <a:latin typeface="Lato" panose="020F0502020204030203" pitchFamily="34" charset="0"/>
              </a:rPr>
              <a:t>The maximum value from each highlighted area is taken and a </a:t>
            </a:r>
            <a:r>
              <a:rPr lang="en-US" b="1" i="0" dirty="0">
                <a:solidFill>
                  <a:srgbClr val="222222"/>
                </a:solidFill>
                <a:effectLst/>
                <a:latin typeface="Lato" panose="020F0502020204030203" pitchFamily="34" charset="0"/>
              </a:rPr>
              <a:t>new version of the input image is obtained which is of size 2*2 so after applying Pooling the dimension of the feature map has reduced. </a:t>
            </a:r>
            <a:endParaRPr lang="en-US" b="0" i="0" dirty="0">
              <a:solidFill>
                <a:srgbClr val="222222"/>
              </a:solidFill>
              <a:effectLst/>
              <a:latin typeface="Lato" panose="020F0502020204030203" pitchFamily="34" charset="0"/>
            </a:endParaRPr>
          </a:p>
          <a:p>
            <a:endParaRPr lang="en-IN" dirty="0"/>
          </a:p>
        </p:txBody>
      </p:sp>
      <p:pic>
        <p:nvPicPr>
          <p:cNvPr id="5" name="Picture 4">
            <a:extLst>
              <a:ext uri="{FF2B5EF4-FFF2-40B4-BE49-F238E27FC236}">
                <a16:creationId xmlns:a16="http://schemas.microsoft.com/office/drawing/2014/main" id="{4054DB0F-176D-96F0-9B9B-3182C8277C25}"/>
              </a:ext>
            </a:extLst>
          </p:cNvPr>
          <p:cNvPicPr>
            <a:picLocks noChangeAspect="1"/>
          </p:cNvPicPr>
          <p:nvPr/>
        </p:nvPicPr>
        <p:blipFill>
          <a:blip r:embed="rId2"/>
          <a:stretch>
            <a:fillRect/>
          </a:stretch>
        </p:blipFill>
        <p:spPr>
          <a:xfrm>
            <a:off x="2814221" y="4001294"/>
            <a:ext cx="7280152" cy="1930893"/>
          </a:xfrm>
          <a:prstGeom prst="rect">
            <a:avLst/>
          </a:prstGeom>
        </p:spPr>
      </p:pic>
    </p:spTree>
    <p:extLst>
      <p:ext uri="{BB962C8B-B14F-4D97-AF65-F5344CB8AC3E}">
        <p14:creationId xmlns:p14="http://schemas.microsoft.com/office/powerpoint/2010/main" val="3486131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06763-161D-03C7-A315-E2B9FA2764D6}"/>
              </a:ext>
            </a:extLst>
          </p:cNvPr>
          <p:cNvSpPr>
            <a:spLocks noGrp="1"/>
          </p:cNvSpPr>
          <p:nvPr>
            <p:ph type="title"/>
          </p:nvPr>
        </p:nvSpPr>
        <p:spPr/>
        <p:txBody>
          <a:bodyPr/>
          <a:lstStyle/>
          <a:p>
            <a:r>
              <a:rPr lang="en-US" sz="3600" b="1" i="0" dirty="0">
                <a:solidFill>
                  <a:srgbClr val="222222"/>
                </a:solidFill>
                <a:effectLst/>
                <a:latin typeface="Lato" panose="020F0502020204030203" pitchFamily="34" charset="0"/>
              </a:rPr>
              <a:t>Fully Connected Layer</a:t>
            </a:r>
            <a:br>
              <a:rPr lang="en-US"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8CE84C60-A3D4-0344-B18D-FFB91F2518E0}"/>
              </a:ext>
            </a:extLst>
          </p:cNvPr>
          <p:cNvSpPr>
            <a:spLocks noGrp="1"/>
          </p:cNvSpPr>
          <p:nvPr>
            <p:ph idx="1"/>
          </p:nvPr>
        </p:nvSpPr>
        <p:spPr/>
        <p:txBody>
          <a:bodyPr/>
          <a:lstStyle/>
          <a:p>
            <a:pPr algn="l"/>
            <a:r>
              <a:rPr lang="en-US" b="0" i="0" dirty="0">
                <a:solidFill>
                  <a:srgbClr val="222222"/>
                </a:solidFill>
                <a:effectLst/>
                <a:latin typeface="Lato" panose="020F0502020204030203" pitchFamily="34" charset="0"/>
              </a:rPr>
              <a:t> The Fully connected layer (as we have in ANN) is used for classifying the input image into a label.</a:t>
            </a:r>
          </a:p>
          <a:p>
            <a:pPr algn="l"/>
            <a:r>
              <a:rPr lang="en-US" b="0" i="0" dirty="0">
                <a:solidFill>
                  <a:srgbClr val="222222"/>
                </a:solidFill>
                <a:effectLst/>
                <a:latin typeface="Lato" panose="020F0502020204030203" pitchFamily="34" charset="0"/>
              </a:rPr>
              <a:t> This layer connects the information extracted from the previous steps (</a:t>
            </a:r>
            <a:r>
              <a:rPr lang="en-US" b="0" i="0" dirty="0" err="1">
                <a:solidFill>
                  <a:srgbClr val="222222"/>
                </a:solidFill>
                <a:effectLst/>
                <a:latin typeface="Lato" panose="020F0502020204030203" pitchFamily="34" charset="0"/>
              </a:rPr>
              <a:t>i.e</a:t>
            </a:r>
            <a:r>
              <a:rPr lang="en-US" b="0" i="0" dirty="0">
                <a:solidFill>
                  <a:srgbClr val="222222"/>
                </a:solidFill>
                <a:effectLst/>
                <a:latin typeface="Lato" panose="020F0502020204030203" pitchFamily="34" charset="0"/>
              </a:rPr>
              <a:t> Convolution layer and Pooling layers) to the output layer and eventually classifies the input into the desired label.</a:t>
            </a:r>
          </a:p>
          <a:p>
            <a:endParaRPr lang="en-IN" dirty="0"/>
          </a:p>
        </p:txBody>
      </p:sp>
    </p:spTree>
    <p:extLst>
      <p:ext uri="{BB962C8B-B14F-4D97-AF65-F5344CB8AC3E}">
        <p14:creationId xmlns:p14="http://schemas.microsoft.com/office/powerpoint/2010/main" val="2237824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91A1-EDF4-EA23-4262-0C415381AA0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9572695-8DF3-019B-30FC-71D375D052C2}"/>
              </a:ext>
            </a:extLst>
          </p:cNvPr>
          <p:cNvPicPr>
            <a:picLocks noGrp="1" noChangeAspect="1"/>
          </p:cNvPicPr>
          <p:nvPr>
            <p:ph idx="1"/>
          </p:nvPr>
        </p:nvPicPr>
        <p:blipFill>
          <a:blip r:embed="rId2"/>
          <a:stretch>
            <a:fillRect/>
          </a:stretch>
        </p:blipFill>
        <p:spPr>
          <a:xfrm>
            <a:off x="1276258" y="1825625"/>
            <a:ext cx="9639483" cy="4351338"/>
          </a:xfrm>
        </p:spPr>
      </p:pic>
    </p:spTree>
    <p:extLst>
      <p:ext uri="{BB962C8B-B14F-4D97-AF65-F5344CB8AC3E}">
        <p14:creationId xmlns:p14="http://schemas.microsoft.com/office/powerpoint/2010/main" val="1644964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EB608-CD86-D1C8-E15D-D7B26805745C}"/>
              </a:ext>
            </a:extLst>
          </p:cNvPr>
          <p:cNvSpPr>
            <a:spLocks noGrp="1"/>
          </p:cNvSpPr>
          <p:nvPr>
            <p:ph idx="1"/>
          </p:nvPr>
        </p:nvSpPr>
        <p:spPr>
          <a:xfrm>
            <a:off x="838200" y="1855433"/>
            <a:ext cx="10515600" cy="4321530"/>
          </a:xfrm>
        </p:spPr>
        <p:txBody>
          <a:bodyPr/>
          <a:lstStyle/>
          <a:p>
            <a:pPr algn="just"/>
            <a:r>
              <a:rPr lang="en-US" b="0" i="0" dirty="0">
                <a:solidFill>
                  <a:srgbClr val="222222"/>
                </a:solidFill>
                <a:effectLst/>
                <a:latin typeface="Lato" panose="020F0502020204030203" pitchFamily="34" charset="0"/>
              </a:rPr>
              <a:t>Convolutional Neural Network is a Deep Learning algorithm specially designed for working with Images and videos. </a:t>
            </a:r>
          </a:p>
          <a:p>
            <a:pPr marL="0" indent="0" algn="just">
              <a:buNone/>
            </a:pPr>
            <a:endParaRPr lang="en-US" b="0" i="0" dirty="0">
              <a:solidFill>
                <a:srgbClr val="222222"/>
              </a:solidFill>
              <a:effectLst/>
              <a:latin typeface="Lato" panose="020F0502020204030203" pitchFamily="34" charset="0"/>
            </a:endParaRPr>
          </a:p>
          <a:p>
            <a:pPr algn="just"/>
            <a:r>
              <a:rPr lang="en-US" b="0" i="0" dirty="0">
                <a:solidFill>
                  <a:srgbClr val="222222"/>
                </a:solidFill>
                <a:effectLst/>
                <a:latin typeface="Lato" panose="020F0502020204030203" pitchFamily="34" charset="0"/>
              </a:rPr>
              <a:t>It takes images as inputs, extracts and learns the features of the image, and classifies them based on the learned features.</a:t>
            </a:r>
            <a:endParaRPr lang="en-IN" dirty="0"/>
          </a:p>
        </p:txBody>
      </p:sp>
    </p:spTree>
    <p:extLst>
      <p:ext uri="{BB962C8B-B14F-4D97-AF65-F5344CB8AC3E}">
        <p14:creationId xmlns:p14="http://schemas.microsoft.com/office/powerpoint/2010/main" val="1306264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5501-ADB6-A50A-38C5-86DAA3C70BEA}"/>
              </a:ext>
            </a:extLst>
          </p:cNvPr>
          <p:cNvSpPr>
            <a:spLocks noGrp="1"/>
          </p:cNvSpPr>
          <p:nvPr>
            <p:ph type="title"/>
          </p:nvPr>
        </p:nvSpPr>
        <p:spPr/>
        <p:txBody>
          <a:bodyPr/>
          <a:lstStyle/>
          <a:p>
            <a:r>
              <a:rPr lang="en-IN" dirty="0" err="1"/>
              <a:t>AAAa</a:t>
            </a:r>
            <a:endParaRPr lang="en-IN" dirty="0"/>
          </a:p>
        </p:txBody>
      </p:sp>
      <p:pic>
        <p:nvPicPr>
          <p:cNvPr id="5" name="Content Placeholder 4">
            <a:extLst>
              <a:ext uri="{FF2B5EF4-FFF2-40B4-BE49-F238E27FC236}">
                <a16:creationId xmlns:a16="http://schemas.microsoft.com/office/drawing/2014/main" id="{8EBFDB40-353C-BEAD-8045-52759DC89A62}"/>
              </a:ext>
            </a:extLst>
          </p:cNvPr>
          <p:cNvPicPr>
            <a:picLocks noGrp="1" noChangeAspect="1"/>
          </p:cNvPicPr>
          <p:nvPr>
            <p:ph idx="1"/>
          </p:nvPr>
        </p:nvPicPr>
        <p:blipFill>
          <a:blip r:embed="rId2"/>
          <a:stretch>
            <a:fillRect/>
          </a:stretch>
        </p:blipFill>
        <p:spPr>
          <a:xfrm>
            <a:off x="623731" y="738787"/>
            <a:ext cx="9774458" cy="5438176"/>
          </a:xfrm>
        </p:spPr>
      </p:pic>
    </p:spTree>
    <p:extLst>
      <p:ext uri="{BB962C8B-B14F-4D97-AF65-F5344CB8AC3E}">
        <p14:creationId xmlns:p14="http://schemas.microsoft.com/office/powerpoint/2010/main" val="74384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A3203-B09A-B237-5DCD-9BA2829292F7}"/>
              </a:ext>
            </a:extLst>
          </p:cNvPr>
          <p:cNvSpPr>
            <a:spLocks noGrp="1"/>
          </p:cNvSpPr>
          <p:nvPr>
            <p:ph idx="1"/>
          </p:nvPr>
        </p:nvSpPr>
        <p:spPr/>
        <p:txBody>
          <a:bodyPr>
            <a:normAutofit/>
          </a:bodyPr>
          <a:lstStyle/>
          <a:p>
            <a:pPr algn="just"/>
            <a:r>
              <a:rPr lang="en-US" sz="2400" b="0" i="0" dirty="0">
                <a:solidFill>
                  <a:srgbClr val="222222"/>
                </a:solidFill>
                <a:effectLst/>
                <a:latin typeface="Lato" panose="020F0502020204030203" pitchFamily="34" charset="0"/>
              </a:rPr>
              <a:t>This algorithm </a:t>
            </a:r>
            <a:r>
              <a:rPr lang="en-US" sz="2400" b="1" i="0" dirty="0">
                <a:solidFill>
                  <a:srgbClr val="222222"/>
                </a:solidFill>
                <a:effectLst/>
                <a:latin typeface="Lato" panose="020F0502020204030203" pitchFamily="34" charset="0"/>
              </a:rPr>
              <a:t>is inspired by the working of a part of the human brain which is the Visual Cortex</a:t>
            </a:r>
            <a:r>
              <a:rPr lang="en-US" sz="2400" b="0" i="0" dirty="0">
                <a:solidFill>
                  <a:srgbClr val="222222"/>
                </a:solidFill>
                <a:effectLst/>
                <a:latin typeface="Lato" panose="020F0502020204030203" pitchFamily="34" charset="0"/>
              </a:rPr>
              <a:t>. </a:t>
            </a:r>
          </a:p>
          <a:p>
            <a:pPr algn="just"/>
            <a:endParaRPr lang="en-US" sz="2400" b="0" i="0" dirty="0">
              <a:solidFill>
                <a:srgbClr val="222222"/>
              </a:solidFill>
              <a:effectLst/>
              <a:latin typeface="Lato" panose="020F0502020204030203" pitchFamily="34" charset="0"/>
            </a:endParaRPr>
          </a:p>
          <a:p>
            <a:pPr algn="just"/>
            <a:r>
              <a:rPr lang="en-US" sz="2400" b="0" i="0" dirty="0">
                <a:solidFill>
                  <a:srgbClr val="222222"/>
                </a:solidFill>
                <a:effectLst/>
                <a:latin typeface="Lato" panose="020F0502020204030203" pitchFamily="34" charset="0"/>
              </a:rPr>
              <a:t>The visual Cortex is a part of the human brain which is responsible for processing visual information from the outside world.</a:t>
            </a:r>
          </a:p>
          <a:p>
            <a:pPr algn="just"/>
            <a:endParaRPr lang="en-US" sz="2400" b="0" i="0" dirty="0">
              <a:solidFill>
                <a:srgbClr val="222222"/>
              </a:solidFill>
              <a:effectLst/>
              <a:latin typeface="Lato" panose="020F0502020204030203" pitchFamily="34" charset="0"/>
            </a:endParaRPr>
          </a:p>
          <a:p>
            <a:pPr algn="just"/>
            <a:r>
              <a:rPr lang="en-US" sz="2400" b="0" i="0" dirty="0">
                <a:solidFill>
                  <a:srgbClr val="222222"/>
                </a:solidFill>
                <a:effectLst/>
                <a:latin typeface="Lato" panose="020F0502020204030203" pitchFamily="34" charset="0"/>
              </a:rPr>
              <a:t> It has various layers and each layer has its own functioning </a:t>
            </a:r>
            <a:r>
              <a:rPr lang="en-US" sz="2400" b="0" i="0" dirty="0" err="1">
                <a:solidFill>
                  <a:srgbClr val="222222"/>
                </a:solidFill>
                <a:effectLst/>
                <a:latin typeface="Lato" panose="020F0502020204030203" pitchFamily="34" charset="0"/>
              </a:rPr>
              <a:t>i.e</a:t>
            </a:r>
            <a:r>
              <a:rPr lang="en-US" sz="2400" b="0" i="0" dirty="0">
                <a:solidFill>
                  <a:srgbClr val="222222"/>
                </a:solidFill>
                <a:effectLst/>
                <a:latin typeface="Lato" panose="020F0502020204030203" pitchFamily="34" charset="0"/>
              </a:rPr>
              <a:t> each layer extracts some information from the image or any visual and at last all the information received from each layer is combined and the image/visual is interpreted or classified.</a:t>
            </a:r>
            <a:endParaRPr lang="en-IN" sz="2400" dirty="0"/>
          </a:p>
        </p:txBody>
      </p:sp>
    </p:spTree>
    <p:extLst>
      <p:ext uri="{BB962C8B-B14F-4D97-AF65-F5344CB8AC3E}">
        <p14:creationId xmlns:p14="http://schemas.microsoft.com/office/powerpoint/2010/main" val="366444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B0549-3F27-306A-AAB9-E255E66F7C44}"/>
              </a:ext>
            </a:extLst>
          </p:cNvPr>
          <p:cNvSpPr>
            <a:spLocks noGrp="1"/>
          </p:cNvSpPr>
          <p:nvPr>
            <p:ph idx="1"/>
          </p:nvPr>
        </p:nvSpPr>
        <p:spPr/>
        <p:txBody>
          <a:bodyPr>
            <a:normAutofit/>
          </a:bodyPr>
          <a:lstStyle/>
          <a:p>
            <a:r>
              <a:rPr lang="en-US" sz="2400" b="0" i="0" dirty="0">
                <a:solidFill>
                  <a:srgbClr val="222222"/>
                </a:solidFill>
                <a:effectLst/>
                <a:latin typeface="Lato" panose="020F0502020204030203" pitchFamily="34" charset="0"/>
              </a:rPr>
              <a:t>Similarly, CNN has various filters, and each filter extracts some information from the image such as edges, different kinds of shapes (vertical, horizontal, round), and then all of these are combined to identify the image.</a:t>
            </a:r>
          </a:p>
          <a:p>
            <a:pPr marL="0" indent="0" algn="l">
              <a:buNone/>
            </a:pPr>
            <a:endParaRPr lang="en-US" sz="2400" dirty="0">
              <a:solidFill>
                <a:srgbClr val="222222"/>
              </a:solidFill>
              <a:latin typeface="Lato" panose="020F0502020204030203" pitchFamily="34" charset="0"/>
            </a:endParaRPr>
          </a:p>
          <a:p>
            <a:pPr marL="0" indent="0" algn="l">
              <a:buNone/>
            </a:pPr>
            <a:r>
              <a:rPr lang="en-US" sz="2400" dirty="0">
                <a:solidFill>
                  <a:srgbClr val="222222"/>
                </a:solidFill>
                <a:latin typeface="Lato" panose="020F0502020204030203" pitchFamily="34" charset="0"/>
              </a:rPr>
              <a:t>D</a:t>
            </a:r>
            <a:r>
              <a:rPr lang="en-US" sz="2400" b="0" i="0" dirty="0">
                <a:solidFill>
                  <a:srgbClr val="222222"/>
                </a:solidFill>
                <a:effectLst/>
                <a:latin typeface="Lato" panose="020F0502020204030203" pitchFamily="34" charset="0"/>
              </a:rPr>
              <a:t>isadvantages with ANN:</a:t>
            </a:r>
          </a:p>
          <a:p>
            <a:pPr algn="l">
              <a:buFont typeface="Arial" panose="020B0604020202020204" pitchFamily="34" charset="0"/>
              <a:buChar char="•"/>
            </a:pPr>
            <a:r>
              <a:rPr lang="en-US" sz="2400" b="0" i="0" dirty="0">
                <a:solidFill>
                  <a:srgbClr val="222222"/>
                </a:solidFill>
                <a:effectLst/>
                <a:latin typeface="Lato" panose="020F0502020204030203" pitchFamily="34" charset="0"/>
              </a:rPr>
              <a:t>It is too much computation for an ANN model to train large-size images and different types of image channels.</a:t>
            </a:r>
          </a:p>
          <a:p>
            <a:pPr marL="0" indent="0" algn="l">
              <a:buNone/>
            </a:pPr>
            <a:endParaRPr lang="en-US" sz="2400" b="0" i="0" dirty="0">
              <a:solidFill>
                <a:srgbClr val="222222"/>
              </a:solidFill>
              <a:effectLst/>
              <a:latin typeface="Lato" panose="020F0502020204030203" pitchFamily="34" charset="0"/>
            </a:endParaRPr>
          </a:p>
          <a:p>
            <a:pPr algn="l">
              <a:buFont typeface="Arial" panose="020B0604020202020204" pitchFamily="34" charset="0"/>
              <a:buChar char="•"/>
            </a:pPr>
            <a:r>
              <a:rPr lang="en-US" sz="2400" b="0" i="0" dirty="0">
                <a:solidFill>
                  <a:srgbClr val="222222"/>
                </a:solidFill>
                <a:effectLst/>
                <a:latin typeface="Lato" panose="020F0502020204030203" pitchFamily="34" charset="0"/>
              </a:rPr>
              <a:t>Another reason is that ANN is sensitive to the location of the object in the image </a:t>
            </a:r>
            <a:r>
              <a:rPr lang="en-US" sz="2400" b="0" i="0" dirty="0" err="1">
                <a:solidFill>
                  <a:srgbClr val="222222"/>
                </a:solidFill>
                <a:effectLst/>
                <a:latin typeface="Lato" panose="020F0502020204030203" pitchFamily="34" charset="0"/>
              </a:rPr>
              <a:t>i.e</a:t>
            </a:r>
            <a:r>
              <a:rPr lang="en-US" sz="2400" b="0" i="0" dirty="0">
                <a:solidFill>
                  <a:srgbClr val="222222"/>
                </a:solidFill>
                <a:effectLst/>
                <a:latin typeface="Lato" panose="020F0502020204030203" pitchFamily="34" charset="0"/>
              </a:rPr>
              <a:t> if the location or place of the same object changes, it will not be able to classify properly.</a:t>
            </a:r>
          </a:p>
          <a:p>
            <a:endParaRPr lang="en-IN" sz="2400" dirty="0"/>
          </a:p>
        </p:txBody>
      </p:sp>
    </p:spTree>
    <p:extLst>
      <p:ext uri="{BB962C8B-B14F-4D97-AF65-F5344CB8AC3E}">
        <p14:creationId xmlns:p14="http://schemas.microsoft.com/office/powerpoint/2010/main" val="1130553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9A8CF644-0D28-A9AB-E9C7-F1DDC992FE15}"/>
              </a:ext>
            </a:extLst>
          </p:cNvPr>
          <p:cNvPicPr>
            <a:picLocks noGrp="1" noChangeAspect="1"/>
          </p:cNvPicPr>
          <p:nvPr>
            <p:ph idx="1"/>
          </p:nvPr>
        </p:nvPicPr>
        <p:blipFill>
          <a:blip r:embed="rId2"/>
          <a:stretch>
            <a:fillRect/>
          </a:stretch>
        </p:blipFill>
        <p:spPr>
          <a:xfrm>
            <a:off x="1276258" y="1825625"/>
            <a:ext cx="9639483" cy="4351338"/>
          </a:xfrm>
        </p:spPr>
      </p:pic>
    </p:spTree>
    <p:extLst>
      <p:ext uri="{BB962C8B-B14F-4D97-AF65-F5344CB8AC3E}">
        <p14:creationId xmlns:p14="http://schemas.microsoft.com/office/powerpoint/2010/main" val="1237977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C9A44-79B7-7800-8585-0AD42C069D8D}"/>
              </a:ext>
            </a:extLst>
          </p:cNvPr>
          <p:cNvSpPr>
            <a:spLocks noGrp="1"/>
          </p:cNvSpPr>
          <p:nvPr>
            <p:ph type="title"/>
          </p:nvPr>
        </p:nvSpPr>
        <p:spPr/>
        <p:txBody>
          <a:bodyPr/>
          <a:lstStyle/>
          <a:p>
            <a:r>
              <a:rPr lang="en-US" b="1" i="0" dirty="0">
                <a:solidFill>
                  <a:srgbClr val="222222"/>
                </a:solidFill>
                <a:effectLst/>
                <a:latin typeface="Lato" panose="020F0502020204030203" pitchFamily="34" charset="0"/>
              </a:rPr>
              <a:t>             Components of CNN</a:t>
            </a:r>
            <a:br>
              <a:rPr lang="en-US"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CAFBEF51-F124-DF94-6677-802DA2157C02}"/>
              </a:ext>
            </a:extLst>
          </p:cNvPr>
          <p:cNvSpPr>
            <a:spLocks noGrp="1"/>
          </p:cNvSpPr>
          <p:nvPr>
            <p:ph idx="1"/>
          </p:nvPr>
        </p:nvSpPr>
        <p:spPr>
          <a:xfrm>
            <a:off x="838200" y="1464816"/>
            <a:ext cx="10515600" cy="4712147"/>
          </a:xfrm>
        </p:spPr>
        <p:txBody>
          <a:bodyPr/>
          <a:lstStyle/>
          <a:p>
            <a:pPr algn="l"/>
            <a:r>
              <a:rPr lang="en-US" b="0" i="0" dirty="0">
                <a:solidFill>
                  <a:srgbClr val="222222"/>
                </a:solidFill>
                <a:effectLst/>
                <a:latin typeface="Lato" panose="020F0502020204030203" pitchFamily="34" charset="0"/>
              </a:rPr>
              <a:t>The CNN model works in two steps:</a:t>
            </a:r>
          </a:p>
          <a:p>
            <a:pPr marL="0" indent="0" algn="l">
              <a:buNone/>
            </a:pPr>
            <a:r>
              <a:rPr lang="en-US" b="0" i="0" dirty="0">
                <a:solidFill>
                  <a:srgbClr val="222222"/>
                </a:solidFill>
                <a:effectLst/>
                <a:latin typeface="Lato" panose="020F0502020204030203" pitchFamily="34" charset="0"/>
              </a:rPr>
              <a:t> </a:t>
            </a:r>
            <a:r>
              <a:rPr lang="en-US" b="1" i="0" dirty="0">
                <a:solidFill>
                  <a:srgbClr val="222222"/>
                </a:solidFill>
                <a:effectLst/>
                <a:latin typeface="Lato" panose="020F0502020204030203" pitchFamily="34" charset="0"/>
              </a:rPr>
              <a:t>feature extraction</a:t>
            </a:r>
          </a:p>
          <a:p>
            <a:pPr marL="0" indent="0" algn="l">
              <a:buNone/>
            </a:pPr>
            <a:r>
              <a:rPr lang="en-US" b="1" dirty="0">
                <a:solidFill>
                  <a:srgbClr val="222222"/>
                </a:solidFill>
                <a:latin typeface="Lato" panose="020F0502020204030203" pitchFamily="34" charset="0"/>
              </a:rPr>
              <a:t> </a:t>
            </a:r>
            <a:r>
              <a:rPr lang="en-US" b="1" i="0" dirty="0">
                <a:solidFill>
                  <a:srgbClr val="222222"/>
                </a:solidFill>
                <a:effectLst/>
                <a:latin typeface="Lato" panose="020F0502020204030203" pitchFamily="34" charset="0"/>
              </a:rPr>
              <a:t>Classification</a:t>
            </a:r>
            <a:endParaRPr lang="en-US" b="0" i="0" dirty="0">
              <a:solidFill>
                <a:srgbClr val="222222"/>
              </a:solidFill>
              <a:effectLst/>
              <a:latin typeface="Lato" panose="020F0502020204030203" pitchFamily="34" charset="0"/>
            </a:endParaRPr>
          </a:p>
          <a:p>
            <a:pPr algn="l"/>
            <a:r>
              <a:rPr lang="en-US" b="1" i="0" dirty="0">
                <a:solidFill>
                  <a:srgbClr val="222222"/>
                </a:solidFill>
                <a:effectLst/>
                <a:latin typeface="Lato" panose="020F0502020204030203" pitchFamily="34" charset="0"/>
              </a:rPr>
              <a:t>Feature Extraction </a:t>
            </a:r>
            <a:r>
              <a:rPr lang="en-US" b="0" i="0" dirty="0">
                <a:solidFill>
                  <a:srgbClr val="222222"/>
                </a:solidFill>
                <a:effectLst/>
                <a:latin typeface="Lato" panose="020F0502020204030203" pitchFamily="34" charset="0"/>
              </a:rPr>
              <a:t>is a phase where various filters and layers are applied to the images to extract the information and features out of it and once it’s done it is passed on to the next phase </a:t>
            </a:r>
            <a:endParaRPr lang="en-US" dirty="0">
              <a:solidFill>
                <a:srgbClr val="222222"/>
              </a:solidFill>
              <a:latin typeface="Lato" panose="020F0502020204030203" pitchFamily="34" charset="0"/>
            </a:endParaRPr>
          </a:p>
          <a:p>
            <a:pPr algn="l"/>
            <a:r>
              <a:rPr lang="en-US" b="0" i="0" dirty="0">
                <a:solidFill>
                  <a:srgbClr val="222222"/>
                </a:solidFill>
                <a:effectLst/>
                <a:latin typeface="Lato" panose="020F0502020204030203" pitchFamily="34" charset="0"/>
              </a:rPr>
              <a:t> </a:t>
            </a:r>
            <a:r>
              <a:rPr lang="en-US" b="1" i="0" dirty="0">
                <a:solidFill>
                  <a:srgbClr val="222222"/>
                </a:solidFill>
                <a:effectLst/>
                <a:latin typeface="Lato" panose="020F0502020204030203" pitchFamily="34" charset="0"/>
              </a:rPr>
              <a:t>Classification</a:t>
            </a:r>
            <a:r>
              <a:rPr lang="en-US" b="0" i="0" dirty="0">
                <a:solidFill>
                  <a:srgbClr val="222222"/>
                </a:solidFill>
                <a:effectLst/>
                <a:latin typeface="Lato" panose="020F0502020204030203" pitchFamily="34" charset="0"/>
              </a:rPr>
              <a:t> where they are classified based on the target variable of the problem.</a:t>
            </a:r>
          </a:p>
          <a:p>
            <a:endParaRPr lang="en-IN" dirty="0"/>
          </a:p>
        </p:txBody>
      </p:sp>
    </p:spTree>
    <p:extLst>
      <p:ext uri="{BB962C8B-B14F-4D97-AF65-F5344CB8AC3E}">
        <p14:creationId xmlns:p14="http://schemas.microsoft.com/office/powerpoint/2010/main" val="2240727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AA7E-EF36-967F-7764-CC8FBFE3E100}"/>
              </a:ext>
            </a:extLst>
          </p:cNvPr>
          <p:cNvSpPr>
            <a:spLocks noGrp="1"/>
          </p:cNvSpPr>
          <p:nvPr>
            <p:ph type="title"/>
          </p:nvPr>
        </p:nvSpPr>
        <p:spPr/>
        <p:txBody>
          <a:bodyPr/>
          <a:lstStyle/>
          <a:p>
            <a:r>
              <a:rPr lang="en-US" b="1" i="0" dirty="0">
                <a:solidFill>
                  <a:srgbClr val="222222"/>
                </a:solidFill>
                <a:effectLst/>
                <a:latin typeface="Lato" panose="020F0502020204030203" pitchFamily="34" charset="0"/>
              </a:rPr>
              <a:t>A typical CNN model looks like this:</a:t>
            </a:r>
            <a:br>
              <a:rPr lang="en-US"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BAF1E5A3-E9BE-B188-0696-AD6B384465A7}"/>
              </a:ext>
            </a:extLst>
          </p:cNvPr>
          <p:cNvSpPr>
            <a:spLocks noGrp="1"/>
          </p:cNvSpPr>
          <p:nvPr>
            <p:ph idx="1"/>
          </p:nvPr>
        </p:nvSpPr>
        <p:spPr/>
        <p:txBody>
          <a:bodyPr/>
          <a:lstStyle/>
          <a:p>
            <a:pPr algn="l">
              <a:buFont typeface="Arial" panose="020B0604020202020204" pitchFamily="34" charset="0"/>
              <a:buChar char="•"/>
            </a:pPr>
            <a:r>
              <a:rPr lang="en-US" b="0" i="0" dirty="0">
                <a:solidFill>
                  <a:srgbClr val="222222"/>
                </a:solidFill>
                <a:effectLst/>
                <a:latin typeface="Lato" panose="020F0502020204030203" pitchFamily="34" charset="0"/>
              </a:rPr>
              <a:t>Input layer</a:t>
            </a:r>
          </a:p>
          <a:p>
            <a:pPr algn="l">
              <a:buFont typeface="Arial" panose="020B0604020202020204" pitchFamily="34" charset="0"/>
              <a:buChar char="•"/>
            </a:pPr>
            <a:r>
              <a:rPr lang="en-US" b="0" i="0" dirty="0">
                <a:solidFill>
                  <a:srgbClr val="222222"/>
                </a:solidFill>
                <a:effectLst/>
                <a:latin typeface="Lato" panose="020F0502020204030203" pitchFamily="34" charset="0"/>
              </a:rPr>
              <a:t>Convolution layer + Activation function</a:t>
            </a:r>
          </a:p>
          <a:p>
            <a:pPr algn="l">
              <a:buFont typeface="Arial" panose="020B0604020202020204" pitchFamily="34" charset="0"/>
              <a:buChar char="•"/>
            </a:pPr>
            <a:r>
              <a:rPr lang="en-US" b="0" i="0" dirty="0">
                <a:solidFill>
                  <a:srgbClr val="222222"/>
                </a:solidFill>
                <a:effectLst/>
                <a:latin typeface="Lato" panose="020F0502020204030203" pitchFamily="34" charset="0"/>
              </a:rPr>
              <a:t>Pooling layer</a:t>
            </a:r>
          </a:p>
          <a:p>
            <a:pPr algn="l">
              <a:buFont typeface="Arial" panose="020B0604020202020204" pitchFamily="34" charset="0"/>
              <a:buChar char="•"/>
            </a:pPr>
            <a:r>
              <a:rPr lang="en-US" b="0" i="0" dirty="0">
                <a:solidFill>
                  <a:srgbClr val="222222"/>
                </a:solidFill>
                <a:effectLst/>
                <a:latin typeface="Lato" panose="020F0502020204030203" pitchFamily="34" charset="0"/>
              </a:rPr>
              <a:t>Fully Connected Layer</a:t>
            </a:r>
          </a:p>
        </p:txBody>
      </p:sp>
    </p:spTree>
    <p:extLst>
      <p:ext uri="{BB962C8B-B14F-4D97-AF65-F5344CB8AC3E}">
        <p14:creationId xmlns:p14="http://schemas.microsoft.com/office/powerpoint/2010/main" val="300087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E7DE-D60B-E73C-6303-9A380123ABA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CCE7C0E-E64A-BE40-2085-9BE2A34544FB}"/>
              </a:ext>
            </a:extLst>
          </p:cNvPr>
          <p:cNvPicPr>
            <a:picLocks noGrp="1" noChangeAspect="1"/>
          </p:cNvPicPr>
          <p:nvPr>
            <p:ph idx="1"/>
          </p:nvPr>
        </p:nvPicPr>
        <p:blipFill>
          <a:blip r:embed="rId2"/>
          <a:stretch>
            <a:fillRect/>
          </a:stretch>
        </p:blipFill>
        <p:spPr>
          <a:xfrm>
            <a:off x="2493663" y="1825625"/>
            <a:ext cx="7204674" cy="4351338"/>
          </a:xfrm>
        </p:spPr>
      </p:pic>
    </p:spTree>
    <p:extLst>
      <p:ext uri="{BB962C8B-B14F-4D97-AF65-F5344CB8AC3E}">
        <p14:creationId xmlns:p14="http://schemas.microsoft.com/office/powerpoint/2010/main" val="3560371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ABBC-5310-AF5D-085C-1C6E41A4C8AE}"/>
              </a:ext>
            </a:extLst>
          </p:cNvPr>
          <p:cNvSpPr>
            <a:spLocks noGrp="1"/>
          </p:cNvSpPr>
          <p:nvPr>
            <p:ph type="title"/>
          </p:nvPr>
        </p:nvSpPr>
        <p:spPr>
          <a:xfrm>
            <a:off x="838200" y="338492"/>
            <a:ext cx="10515600" cy="1325563"/>
          </a:xfrm>
        </p:spPr>
        <p:txBody>
          <a:bodyPr/>
          <a:lstStyle/>
          <a:p>
            <a:r>
              <a:rPr lang="en-US" b="1" i="0" dirty="0">
                <a:solidFill>
                  <a:srgbClr val="222222"/>
                </a:solidFill>
                <a:effectLst/>
                <a:latin typeface="Lato" panose="020F0502020204030203" pitchFamily="34" charset="0"/>
              </a:rPr>
              <a:t>Input layer</a:t>
            </a:r>
            <a:br>
              <a:rPr lang="en-US"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8453AD2A-F573-5CD3-18B5-34A2ACE10C94}"/>
              </a:ext>
            </a:extLst>
          </p:cNvPr>
          <p:cNvSpPr>
            <a:spLocks noGrp="1"/>
          </p:cNvSpPr>
          <p:nvPr>
            <p:ph idx="1"/>
          </p:nvPr>
        </p:nvSpPr>
        <p:spPr>
          <a:xfrm>
            <a:off x="838200" y="1189608"/>
            <a:ext cx="10515600" cy="4987355"/>
          </a:xfrm>
        </p:spPr>
        <p:txBody>
          <a:bodyPr/>
          <a:lstStyle/>
          <a:p>
            <a:pPr algn="l"/>
            <a:r>
              <a:rPr lang="en-US" sz="2400" b="0" i="0" dirty="0">
                <a:solidFill>
                  <a:srgbClr val="222222"/>
                </a:solidFill>
                <a:effectLst/>
                <a:latin typeface="Lato" panose="020F0502020204030203" pitchFamily="34" charset="0"/>
              </a:rPr>
              <a:t>As the name says, it’s our input image and can be Grayscale or RGB. Every image is made up of pixels that range from 0 to 255. We need to normalize them </a:t>
            </a:r>
            <a:r>
              <a:rPr lang="en-US" sz="2400" b="0" i="0" dirty="0" err="1">
                <a:solidFill>
                  <a:srgbClr val="222222"/>
                </a:solidFill>
                <a:effectLst/>
                <a:latin typeface="Lato" panose="020F0502020204030203" pitchFamily="34" charset="0"/>
              </a:rPr>
              <a:t>i.e</a:t>
            </a:r>
            <a:r>
              <a:rPr lang="en-US" sz="2400" b="0" i="0" dirty="0">
                <a:solidFill>
                  <a:srgbClr val="222222"/>
                </a:solidFill>
                <a:effectLst/>
                <a:latin typeface="Lato" panose="020F0502020204030203" pitchFamily="34" charset="0"/>
              </a:rPr>
              <a:t> convert the range between 0 to 1  before passing it to the model.</a:t>
            </a:r>
          </a:p>
          <a:p>
            <a:endParaRPr lang="en-IN" dirty="0"/>
          </a:p>
        </p:txBody>
      </p:sp>
      <p:pic>
        <p:nvPicPr>
          <p:cNvPr id="4" name="Content Placeholder 4">
            <a:extLst>
              <a:ext uri="{FF2B5EF4-FFF2-40B4-BE49-F238E27FC236}">
                <a16:creationId xmlns:a16="http://schemas.microsoft.com/office/drawing/2014/main" id="{6BEF3B2B-5FE0-D277-E1DD-8CA892225A20}"/>
              </a:ext>
            </a:extLst>
          </p:cNvPr>
          <p:cNvPicPr>
            <a:picLocks noChangeAspect="1"/>
          </p:cNvPicPr>
          <p:nvPr/>
        </p:nvPicPr>
        <p:blipFill>
          <a:blip r:embed="rId2"/>
          <a:stretch>
            <a:fillRect/>
          </a:stretch>
        </p:blipFill>
        <p:spPr>
          <a:xfrm>
            <a:off x="2192784" y="2732516"/>
            <a:ext cx="7540933" cy="3117868"/>
          </a:xfrm>
          <a:prstGeom prst="rect">
            <a:avLst/>
          </a:prstGeom>
        </p:spPr>
      </p:pic>
    </p:spTree>
    <p:extLst>
      <p:ext uri="{BB962C8B-B14F-4D97-AF65-F5344CB8AC3E}">
        <p14:creationId xmlns:p14="http://schemas.microsoft.com/office/powerpoint/2010/main" val="4094426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672</Words>
  <Application>Microsoft Office PowerPoint</Application>
  <PresentationFormat>Widescreen</PresentationFormat>
  <Paragraphs>44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Lato</vt:lpstr>
      <vt:lpstr>Office Theme</vt:lpstr>
      <vt:lpstr>CNN(Convolutional Neural Network)</vt:lpstr>
      <vt:lpstr>PowerPoint Presentation</vt:lpstr>
      <vt:lpstr>PowerPoint Presentation</vt:lpstr>
      <vt:lpstr>PowerPoint Presentation</vt:lpstr>
      <vt:lpstr>PowerPoint Presentation</vt:lpstr>
      <vt:lpstr>             Components of CNN </vt:lpstr>
      <vt:lpstr>A typical CNN model looks like this: </vt:lpstr>
      <vt:lpstr>PowerPoint Presentation</vt:lpstr>
      <vt:lpstr>Input layer </vt:lpstr>
      <vt:lpstr>Convolution Layer </vt:lpstr>
      <vt:lpstr>PowerPoint Presentation</vt:lpstr>
      <vt:lpstr>PowerPoint Presentation</vt:lpstr>
      <vt:lpstr>PowerPoint Presentation</vt:lpstr>
      <vt:lpstr>PowerPoint Presentation</vt:lpstr>
      <vt:lpstr>PowerPoint Presentation</vt:lpstr>
      <vt:lpstr>Pooling Layer </vt:lpstr>
      <vt:lpstr>PowerPoint Presentation</vt:lpstr>
      <vt:lpstr>Fully Connected Layer </vt:lpstr>
      <vt:lpstr>PowerPoint Presentation</vt:lpstr>
      <vt:lpstr>AAAa</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prajesha tm</dc:creator>
  <cp:lastModifiedBy>Luminar Technolab</cp:lastModifiedBy>
  <cp:revision>4</cp:revision>
  <dcterms:created xsi:type="dcterms:W3CDTF">2022-07-27T16:52:31Z</dcterms:created>
  <dcterms:modified xsi:type="dcterms:W3CDTF">2023-03-03T05:33:36Z</dcterms:modified>
</cp:coreProperties>
</file>