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DF086B-214D-463C-A612-CBDD3E9DD6EE}">
  <a:tblStyle styleId="{54DF086B-214D-463C-A612-CBDD3E9DD6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b1f59fb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b1f59fb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1f59fb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1f59fb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b1f59fb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b1f59fb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1f59fb9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1f59fb9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1f59fb9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1f59fb9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1f59fb9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1f59fb9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b1f59fb9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b1f59fb9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b1f59fb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b1f59fb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2c85d5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62c85d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2c85d56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2c85d56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is our business objective?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9bbc8fc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9bbc8fc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bbc8fc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9bbc8fc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1f59fb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b1f59fb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1f59fb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b1f59fb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1f59fb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1f59fb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1f59fb9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b1f59fb9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- ML for Disaster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Ting-Liang (Leo)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&amp; Act</a:t>
            </a:r>
            <a:endParaRPr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365200" y="1181275"/>
            <a:ext cx="3919500" cy="1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Pclass = 1 has higher survived rate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Female has higher survival rate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Age doesn’t have much </a:t>
            </a:r>
            <a:r>
              <a:rPr lang="en" sz="1500"/>
              <a:t>relationship with survived</a:t>
            </a:r>
            <a:endParaRPr sz="1500"/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00" y="2995663"/>
            <a:ext cx="3065500" cy="20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450" y="2995675"/>
            <a:ext cx="3962708" cy="20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510" y="761150"/>
            <a:ext cx="3234639" cy="2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Pivoting Features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Comparison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Confusion Matrix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Visualization</a:t>
            </a:r>
            <a:endParaRPr sz="1600"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925" y="1058875"/>
            <a:ext cx="3295501" cy="35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Pivoting Features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50" y="1370362"/>
            <a:ext cx="7489302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50" y="2346975"/>
            <a:ext cx="3672425" cy="23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46975"/>
            <a:ext cx="3744650" cy="23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13" y="1220276"/>
            <a:ext cx="1679575" cy="1716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675" y="3340275"/>
            <a:ext cx="1679551" cy="152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/>
        </p:nvSpPr>
        <p:spPr>
          <a:xfrm>
            <a:off x="6636500" y="2996600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6440200" y="868000"/>
            <a:ext cx="17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4" name="Google Shape;274;p25"/>
          <p:cNvGraphicFramePr/>
          <p:nvPr/>
        </p:nvGraphicFramePr>
        <p:xfrm>
          <a:off x="628650" y="183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{54DF086B-214D-463C-A612-CBDD3E9DD6EE}</a:tableStyleId>
              </a:tblPr>
              <a:tblGrid>
                <a:gridCol w="2248125"/>
                <a:gridCol w="1466275"/>
                <a:gridCol w="1777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Handle Non-linear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Categorical data 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Continuous data 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Skewed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Outlier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1297500" y="1567550"/>
            <a:ext cx="269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Gini index measures the probability of a particular variable being wrongly classified when it is randomly chosen.</a:t>
            </a:r>
            <a:endParaRPr sz="1600"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25" y="1567550"/>
            <a:ext cx="436152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825" y="1567550"/>
            <a:ext cx="436152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</a:t>
            </a:r>
            <a:r>
              <a:rPr lang="en"/>
              <a:t>Matrix</a:t>
            </a:r>
            <a:endParaRPr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1297500" y="1567550"/>
            <a:ext cx="322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 = tp / (tp + fp)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 = tp / (tp + fn)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tp = 55, tn = 87, fp = 18, fn = 19</a:t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900" y="1006425"/>
            <a:ext cx="4434875" cy="34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/>
          <p:nvPr/>
        </p:nvSpPr>
        <p:spPr>
          <a:xfrm>
            <a:off x="7215950" y="3263225"/>
            <a:ext cx="3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tp</a:t>
            </a:r>
            <a:endParaRPr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597325" y="1964900"/>
            <a:ext cx="3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tn</a:t>
            </a:r>
            <a:endParaRPr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215950" y="1964900"/>
            <a:ext cx="3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fp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5597325" y="3263225"/>
            <a:ext cx="3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fn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299" name="Google Shape;2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00" y="1441359"/>
            <a:ext cx="5210199" cy="34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/>
          <p:nvPr/>
        </p:nvSpPr>
        <p:spPr>
          <a:xfrm>
            <a:off x="5200025" y="329700"/>
            <a:ext cx="3768300" cy="857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Keep in mind for 5 seconds role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2967400" y="4568850"/>
            <a:ext cx="1309500" cy="45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x-axis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657400" y="2903150"/>
            <a:ext cx="1309500" cy="45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y-axis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1657900" y="1441350"/>
            <a:ext cx="1309500" cy="45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title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6575375" y="1704225"/>
            <a:ext cx="1121100" cy="452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legend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835900" y="1952250"/>
            <a:ext cx="70389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Ｑ＆Ａ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700" y="489012"/>
            <a:ext cx="2873750" cy="41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Titanic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Analysis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Models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Process</a:t>
            </a:r>
            <a:endParaRPr/>
          </a:p>
        </p:txBody>
      </p:sp>
      <p:cxnSp>
        <p:nvCxnSpPr>
          <p:cNvPr id="148" name="Google Shape;148;p15"/>
          <p:cNvCxnSpPr/>
          <p:nvPr/>
        </p:nvCxnSpPr>
        <p:spPr>
          <a:xfrm flipH="1" rot="10800000">
            <a:off x="847825" y="2869300"/>
            <a:ext cx="7151700" cy="390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49" name="Google Shape;149;p15"/>
          <p:cNvGrpSpPr/>
          <p:nvPr/>
        </p:nvGrpSpPr>
        <p:grpSpPr>
          <a:xfrm>
            <a:off x="1116850" y="1913951"/>
            <a:ext cx="161021" cy="1032895"/>
            <a:chOff x="648675" y="1657471"/>
            <a:chExt cx="196200" cy="1306800"/>
          </a:xfrm>
        </p:grpSpPr>
        <p:sp>
          <p:nvSpPr>
            <p:cNvPr id="150" name="Google Shape;150;p15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Google Shape;151;p15"/>
            <p:cNvCxnSpPr>
              <a:stCxn id="150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52" name="Google Shape;152;p15"/>
          <p:cNvSpPr txBox="1"/>
          <p:nvPr/>
        </p:nvSpPr>
        <p:spPr>
          <a:xfrm>
            <a:off x="1184426" y="1691583"/>
            <a:ext cx="2184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Ask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3" name="Google Shape;153;p15"/>
          <p:cNvGrpSpPr/>
          <p:nvPr/>
        </p:nvGrpSpPr>
        <p:grpSpPr>
          <a:xfrm>
            <a:off x="1884840" y="2792007"/>
            <a:ext cx="161021" cy="1110437"/>
            <a:chOff x="2512925" y="2768371"/>
            <a:chExt cx="196200" cy="1404905"/>
          </a:xfrm>
        </p:grpSpPr>
        <p:cxnSp>
          <p:nvCxnSpPr>
            <p:cNvPr id="154" name="Google Shape;154;p15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5" name="Google Shape;155;p15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5"/>
          <p:cNvSpPr txBox="1"/>
          <p:nvPr/>
        </p:nvSpPr>
        <p:spPr>
          <a:xfrm>
            <a:off x="1956704" y="3710759"/>
            <a:ext cx="2184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Prepare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7" name="Google Shape;157;p15"/>
          <p:cNvGrpSpPr/>
          <p:nvPr/>
        </p:nvGrpSpPr>
        <p:grpSpPr>
          <a:xfrm>
            <a:off x="2724822" y="1836413"/>
            <a:ext cx="161021" cy="1110433"/>
            <a:chOff x="4279200" y="1559371"/>
            <a:chExt cx="196200" cy="1404900"/>
          </a:xfrm>
        </p:grpSpPr>
        <p:cxnSp>
          <p:nvCxnSpPr>
            <p:cNvPr id="158" name="Google Shape;158;p15"/>
            <p:cNvCxnSpPr>
              <a:stCxn id="15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9" name="Google Shape;159;p15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5"/>
          <p:cNvSpPr txBox="1"/>
          <p:nvPr/>
        </p:nvSpPr>
        <p:spPr>
          <a:xfrm>
            <a:off x="2792702" y="1691583"/>
            <a:ext cx="2184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1" name="Google Shape;161;p15"/>
          <p:cNvGrpSpPr/>
          <p:nvPr/>
        </p:nvGrpSpPr>
        <p:grpSpPr>
          <a:xfrm>
            <a:off x="3488604" y="2792007"/>
            <a:ext cx="161021" cy="1110437"/>
            <a:chOff x="6045475" y="2768371"/>
            <a:chExt cx="196200" cy="1404905"/>
          </a:xfrm>
        </p:grpSpPr>
        <p:cxnSp>
          <p:nvCxnSpPr>
            <p:cNvPr id="162" name="Google Shape;162;p15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3" name="Google Shape;163;p15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/>
        </p:nvSpPr>
        <p:spPr>
          <a:xfrm>
            <a:off x="3560684" y="3710759"/>
            <a:ext cx="2184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Analyze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5" name="Google Shape;165;p15"/>
          <p:cNvGrpSpPr/>
          <p:nvPr/>
        </p:nvGrpSpPr>
        <p:grpSpPr>
          <a:xfrm>
            <a:off x="4334425" y="1836413"/>
            <a:ext cx="161021" cy="1110433"/>
            <a:chOff x="4279200" y="1559371"/>
            <a:chExt cx="196200" cy="1404900"/>
          </a:xfrm>
        </p:grpSpPr>
        <p:cxnSp>
          <p:nvCxnSpPr>
            <p:cNvPr id="166" name="Google Shape;166;p15"/>
            <p:cNvCxnSpPr>
              <a:stCxn id="167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7" name="Google Shape;167;p15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5"/>
          <p:cNvSpPr txBox="1"/>
          <p:nvPr/>
        </p:nvSpPr>
        <p:spPr>
          <a:xfrm>
            <a:off x="5383502" y="3748983"/>
            <a:ext cx="2184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sz="18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9" name="Google Shape;169;p15"/>
          <p:cNvGrpSpPr/>
          <p:nvPr/>
        </p:nvGrpSpPr>
        <p:grpSpPr>
          <a:xfrm>
            <a:off x="5241204" y="2792007"/>
            <a:ext cx="161021" cy="1110437"/>
            <a:chOff x="6045475" y="2768371"/>
            <a:chExt cx="196200" cy="1404905"/>
          </a:xfrm>
        </p:grpSpPr>
        <p:cxnSp>
          <p:nvCxnSpPr>
            <p:cNvPr id="170" name="Google Shape;170;p15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71" name="Google Shape;171;p15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5"/>
          <p:cNvSpPr txBox="1"/>
          <p:nvPr/>
        </p:nvSpPr>
        <p:spPr>
          <a:xfrm>
            <a:off x="6362277" y="1687050"/>
            <a:ext cx="1769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Share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3" name="Google Shape;173;p15"/>
          <p:cNvGrpSpPr/>
          <p:nvPr/>
        </p:nvGrpSpPr>
        <p:grpSpPr>
          <a:xfrm>
            <a:off x="6239425" y="1836413"/>
            <a:ext cx="161021" cy="1110433"/>
            <a:chOff x="4279200" y="1559371"/>
            <a:chExt cx="196200" cy="1404900"/>
          </a:xfrm>
        </p:grpSpPr>
        <p:cxnSp>
          <p:nvCxnSpPr>
            <p:cNvPr id="174" name="Google Shape;174;p15"/>
            <p:cNvCxnSpPr>
              <a:stCxn id="175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75" name="Google Shape;175;p15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5"/>
          <p:cNvSpPr txBox="1"/>
          <p:nvPr/>
        </p:nvSpPr>
        <p:spPr>
          <a:xfrm>
            <a:off x="7260402" y="3710758"/>
            <a:ext cx="2184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4419252" y="1684033"/>
            <a:ext cx="2184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Preprocess</a:t>
            </a:r>
            <a:endParaRPr sz="18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8" name="Google Shape;178;p15"/>
          <p:cNvGrpSpPr/>
          <p:nvPr/>
        </p:nvGrpSpPr>
        <p:grpSpPr>
          <a:xfrm>
            <a:off x="7146204" y="2792007"/>
            <a:ext cx="161021" cy="1110437"/>
            <a:chOff x="6045475" y="2768371"/>
            <a:chExt cx="196200" cy="1404905"/>
          </a:xfrm>
        </p:grpSpPr>
        <p:cxnSp>
          <p:nvCxnSpPr>
            <p:cNvPr id="179" name="Google Shape;179;p15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80" name="Google Shape;180;p15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&amp; Prepare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</a:t>
            </a:r>
            <a:r>
              <a:rPr lang="en" sz="1600"/>
              <a:t> is our business objective?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kind of data we need?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Where is datasets from?</a:t>
            </a:r>
            <a:endParaRPr sz="1600"/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25" y="996450"/>
            <a:ext cx="3482300" cy="3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type</a:t>
            </a:r>
            <a:endParaRPr sz="1600"/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duplicate</a:t>
            </a:r>
            <a:endParaRPr sz="1600"/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Integrity</a:t>
            </a:r>
            <a:endParaRPr sz="1600"/>
          </a:p>
          <a:p>
            <a:pPr indent="-330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privacy</a:t>
            </a:r>
            <a:endParaRPr sz="1600"/>
          </a:p>
        </p:txBody>
      </p:sp>
      <p:pic>
        <p:nvPicPr>
          <p:cNvPr id="194" name="Google Shape;1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62" y="3459500"/>
            <a:ext cx="8385724" cy="1443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/>
          <p:nvPr/>
        </p:nvSpPr>
        <p:spPr>
          <a:xfrm>
            <a:off x="679900" y="3459500"/>
            <a:ext cx="8094300" cy="1653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928500" y="1735025"/>
            <a:ext cx="3466800" cy="1443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Is our data clean enough?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538" y="1567550"/>
            <a:ext cx="1990600" cy="137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550" y="3318325"/>
            <a:ext cx="1990600" cy="116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669" y="1563575"/>
            <a:ext cx="2071656" cy="29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3625" y="1563571"/>
            <a:ext cx="2030725" cy="291915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/>
          <p:nvPr/>
        </p:nvSpPr>
        <p:spPr>
          <a:xfrm>
            <a:off x="1384800" y="1893750"/>
            <a:ext cx="1752300" cy="339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384800" y="3731300"/>
            <a:ext cx="1822500" cy="339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3719126" y="1893750"/>
            <a:ext cx="1904700" cy="339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193901" y="1893750"/>
            <a:ext cx="1904700" cy="339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1297500" y="1567550"/>
            <a:ext cx="35070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 useless features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 categorical features to numeric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 null values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4771100" y="1567550"/>
            <a:ext cx="40182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new features from existing features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 a numerical continuous feature</a:t>
            </a:r>
            <a:endParaRPr/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5" y="2571750"/>
            <a:ext cx="8691002" cy="14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687" y="2799825"/>
            <a:ext cx="6745379" cy="2077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75" y="1818274"/>
            <a:ext cx="3929326" cy="19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650" y="1818275"/>
            <a:ext cx="4015675" cy="1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/>
          <p:nvPr/>
        </p:nvSpPr>
        <p:spPr>
          <a:xfrm>
            <a:off x="1563038" y="1479000"/>
            <a:ext cx="20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&amp; Linear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6134738" y="1479000"/>
            <a:ext cx="12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88" y="1512700"/>
            <a:ext cx="8362124" cy="178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00" y="3455419"/>
            <a:ext cx="8362100" cy="158513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/>
          <p:nvPr/>
        </p:nvSpPr>
        <p:spPr>
          <a:xfrm>
            <a:off x="5068150" y="3031575"/>
            <a:ext cx="555900" cy="26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4853150" y="4776850"/>
            <a:ext cx="555900" cy="26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