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20320000" cy="11430000"/>
  <p:notesSz cx="6858000" cy="9144000"/>
  <p:embeddedFontLs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t5DVnckN+OtCCNGvi1/r5RcJ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1B764-A0EE-406F-827C-B7884AE35EF3}">
  <a:tblStyle styleId="{94D1B764-A0EE-406F-827C-B7884AE35E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77" d="100"/>
          <a:sy n="77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애플, 윌리스 등 구매처에서 공급 불가. (신제품 예약 밀림, 이전 세대는 단종 등의 이유) -&gt; 교환권으로 지급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분반 4개에서 전체 1등팀에게 아이패드 지급/ 다른 분반에서는 1등팀에게 스벅 깊티 지급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애플, 윌리스 등 구매처에서 공급 불가. (신제품 예약 밀림, 이전 세대는 단종 등의 이유) -&gt; 교환권으로 지급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분반 4개에서 전체 1등팀에게 아이패드 지급/ 다른 분반에서는 1등팀에게 스벅 깊티 지급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038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애플, 윌리스 등 구매처에서 공급 불가. (신제품 예약 밀림, 이전 세대는 단종 등의 이유) -&gt; 교환권으로 지급</a:t>
            </a: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분반 4개에서 전체 1등팀에게 아이패드 지급/ 다른 분반에서는 1등팀에게 스벅 깊티 지급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465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입문 / 활용 / 경영 (현재 수강생 절찬 모집 중!)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lumn">
  <p:cSld name="1 Column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4"/>
          <p:cNvSpPr/>
          <p:nvPr/>
        </p:nvSpPr>
        <p:spPr>
          <a:xfrm>
            <a:off x="3430" y="0"/>
            <a:ext cx="20320001" cy="1524000"/>
          </a:xfrm>
          <a:prstGeom prst="rect">
            <a:avLst/>
          </a:prstGeom>
          <a:solidFill>
            <a:srgbClr val="CADFFF"/>
          </a:solidFill>
          <a:ln>
            <a:noFill/>
          </a:ln>
        </p:spPr>
        <p:txBody>
          <a:bodyPr spcFirstLastPara="1" wrap="square" lIns="59525" tIns="59525" rIns="59525" bIns="59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endParaRPr sz="4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B77B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2"/>
          </p:nvPr>
        </p:nvSpPr>
        <p:spPr>
          <a:xfrm>
            <a:off x="1670050" y="484188"/>
            <a:ext cx="366395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1084" y="2214351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4"/>
          <p:cNvSpPr txBox="1">
            <a:spLocks noGrp="1"/>
          </p:cNvSpPr>
          <p:nvPr>
            <p:ph type="body" idx="3"/>
          </p:nvPr>
        </p:nvSpPr>
        <p:spPr>
          <a:xfrm>
            <a:off x="1390650" y="2036762"/>
            <a:ext cx="366395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4"/>
          </p:nvPr>
        </p:nvSpPr>
        <p:spPr>
          <a:xfrm>
            <a:off x="889000" y="3094038"/>
            <a:ext cx="18541999" cy="676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964406" y="5017959"/>
            <a:ext cx="3418408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2"/>
          </p:nvPr>
        </p:nvSpPr>
        <p:spPr>
          <a:xfrm>
            <a:off x="885224" y="3295989"/>
            <a:ext cx="11065037" cy="147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  <a:defRPr sz="9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3"/>
          </p:nvPr>
        </p:nvSpPr>
        <p:spPr>
          <a:xfrm>
            <a:off x="1055724" y="5109746"/>
            <a:ext cx="1070255" cy="7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4"/>
          </p:nvPr>
        </p:nvSpPr>
        <p:spPr>
          <a:xfrm>
            <a:off x="1996467" y="5109746"/>
            <a:ext cx="2076095" cy="70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5"/>
          </p:nvPr>
        </p:nvSpPr>
        <p:spPr>
          <a:xfrm>
            <a:off x="908685" y="6454395"/>
            <a:ext cx="2749649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>
            <a:spLocks noGrp="1"/>
          </p:cNvSpPr>
          <p:nvPr>
            <p:ph type="pic" idx="6"/>
          </p:nvPr>
        </p:nvSpPr>
        <p:spPr>
          <a:xfrm>
            <a:off x="647700" y="1395413"/>
            <a:ext cx="17145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" name="Google Shape;22;p15"/>
          <p:cNvGrpSpPr/>
          <p:nvPr/>
        </p:nvGrpSpPr>
        <p:grpSpPr>
          <a:xfrm>
            <a:off x="14596286" y="10349607"/>
            <a:ext cx="4797214" cy="391376"/>
            <a:chOff x="15109634" y="10349607"/>
            <a:chExt cx="4797214" cy="391376"/>
          </a:xfrm>
        </p:grpSpPr>
        <p:pic>
          <p:nvPicPr>
            <p:cNvPr id="23" name="Google Shape;2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1580" y="10350058"/>
              <a:ext cx="755160" cy="39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30913" y="10349607"/>
              <a:ext cx="875936" cy="39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109634" y="10350058"/>
              <a:ext cx="402305" cy="39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906380" y="10413126"/>
              <a:ext cx="876300" cy="264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102319" y="10350058"/>
              <a:ext cx="608953" cy="390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" type="tx">
  <p:cSld name="TITLE_AND_BODY">
    <p:bg>
      <p:bgPr>
        <a:solidFill>
          <a:srgbClr val="23418A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91624" y="2192231"/>
            <a:ext cx="6429602" cy="131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  <a:defRPr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942424" y="1392445"/>
            <a:ext cx="697840" cy="7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FFF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CAD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-1" y="9915888"/>
            <a:ext cx="20320001" cy="1524001"/>
          </a:xfrm>
          <a:prstGeom prst="rect">
            <a:avLst/>
          </a:prstGeom>
          <a:solidFill>
            <a:srgbClr val="487BDF"/>
          </a:solidFill>
          <a:ln>
            <a:noFill/>
          </a:ln>
        </p:spPr>
        <p:txBody>
          <a:bodyPr spcFirstLastPara="1" wrap="square" lIns="59525" tIns="59525" rIns="59525" bIns="59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 txBox="1"/>
          <p:nvPr/>
        </p:nvSpPr>
        <p:spPr>
          <a:xfrm>
            <a:off x="893805" y="10215323"/>
            <a:ext cx="3475845" cy="39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all right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6"/>
          <p:cNvGrpSpPr/>
          <p:nvPr/>
        </p:nvGrpSpPr>
        <p:grpSpPr>
          <a:xfrm>
            <a:off x="14596286" y="10349607"/>
            <a:ext cx="4797214" cy="391376"/>
            <a:chOff x="15109634" y="10349607"/>
            <a:chExt cx="4797214" cy="391376"/>
          </a:xfrm>
        </p:grpSpPr>
        <p:pic>
          <p:nvPicPr>
            <p:cNvPr id="34" name="Google Shape;34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831580" y="10350058"/>
              <a:ext cx="755160" cy="39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030913" y="10349607"/>
              <a:ext cx="875936" cy="391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109634" y="10350058"/>
              <a:ext cx="402305" cy="390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906380" y="10413126"/>
              <a:ext cx="876300" cy="2643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102319" y="10350058"/>
              <a:ext cx="608953" cy="390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rriculum 01">
  <p:cSld name="Curriculum 01">
    <p:bg>
      <p:bgPr>
        <a:solidFill>
          <a:srgbClr val="CAD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17"/>
          <p:cNvCxnSpPr/>
          <p:nvPr/>
        </p:nvCxnSpPr>
        <p:spPr>
          <a:xfrm rot="10800000">
            <a:off x="7847500" y="1821084"/>
            <a:ext cx="0" cy="8328755"/>
          </a:xfrm>
          <a:prstGeom prst="straightConnector1">
            <a:avLst/>
          </a:prstGeom>
          <a:noFill/>
          <a:ln w="50800" cap="flat" cmpd="sng">
            <a:solidFill>
              <a:srgbClr val="2B77B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17"/>
          <p:cNvSpPr/>
          <p:nvPr/>
        </p:nvSpPr>
        <p:spPr>
          <a:xfrm>
            <a:off x="0" y="0"/>
            <a:ext cx="6731000" cy="114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9525" tIns="59525" rIns="59525" bIns="59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endParaRPr sz="4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>
            <a:spLocks noGrp="1"/>
          </p:cNvSpPr>
          <p:nvPr>
            <p:ph type="body" idx="2"/>
          </p:nvPr>
        </p:nvSpPr>
        <p:spPr>
          <a:xfrm>
            <a:off x="7660905" y="1636722"/>
            <a:ext cx="373189" cy="373189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2B77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body" idx="3"/>
          </p:nvPr>
        </p:nvSpPr>
        <p:spPr>
          <a:xfrm>
            <a:off x="7660905" y="4471977"/>
            <a:ext cx="373189" cy="373189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2B77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>
            <a:spLocks noGrp="1"/>
          </p:cNvSpPr>
          <p:nvPr>
            <p:ph type="body" idx="4"/>
          </p:nvPr>
        </p:nvSpPr>
        <p:spPr>
          <a:xfrm>
            <a:off x="7660905" y="7294532"/>
            <a:ext cx="373189" cy="373189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2B77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5"/>
          </p:nvPr>
        </p:nvSpPr>
        <p:spPr>
          <a:xfrm>
            <a:off x="885824" y="1127124"/>
            <a:ext cx="4737736" cy="107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6400"/>
              <a:buFont typeface="Arial"/>
              <a:buNone/>
              <a:defRPr sz="64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6"/>
          </p:nvPr>
        </p:nvSpPr>
        <p:spPr>
          <a:xfrm>
            <a:off x="8456614" y="1447800"/>
            <a:ext cx="3965088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7"/>
          </p:nvPr>
        </p:nvSpPr>
        <p:spPr>
          <a:xfrm>
            <a:off x="8456614" y="4267200"/>
            <a:ext cx="3965088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8"/>
          </p:nvPr>
        </p:nvSpPr>
        <p:spPr>
          <a:xfrm>
            <a:off x="8456614" y="7112000"/>
            <a:ext cx="3965088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9"/>
          </p:nvPr>
        </p:nvSpPr>
        <p:spPr>
          <a:xfrm>
            <a:off x="8482013" y="2254250"/>
            <a:ext cx="9894887" cy="119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3"/>
          </p:nvPr>
        </p:nvSpPr>
        <p:spPr>
          <a:xfrm>
            <a:off x="8482013" y="5073650"/>
            <a:ext cx="9894887" cy="119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4"/>
          </p:nvPr>
        </p:nvSpPr>
        <p:spPr>
          <a:xfrm>
            <a:off x="8482013" y="7893050"/>
            <a:ext cx="9894887" cy="119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418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-1" y="9915888"/>
            <a:ext cx="20320001" cy="1524001"/>
          </a:xfrm>
          <a:prstGeom prst="rect">
            <a:avLst/>
          </a:prstGeom>
          <a:solidFill>
            <a:srgbClr val="487BDF"/>
          </a:solidFill>
          <a:ln>
            <a:noFill/>
          </a:ln>
        </p:spPr>
        <p:txBody>
          <a:bodyPr spcFirstLastPara="1" wrap="square" lIns="59525" tIns="59525" rIns="59525" bIns="59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 txBox="1"/>
          <p:nvPr/>
        </p:nvSpPr>
        <p:spPr>
          <a:xfrm>
            <a:off x="893805" y="10215323"/>
            <a:ext cx="3475845" cy="39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all right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964406" y="6215452"/>
            <a:ext cx="9258312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ko-KR"/>
              <a:t> </a:t>
            </a:r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body" idx="2"/>
          </p:nvPr>
        </p:nvSpPr>
        <p:spPr>
          <a:xfrm>
            <a:off x="885225" y="3022040"/>
            <a:ext cx="18674984" cy="2855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ko-KR" dirty="0"/>
              <a:t>2020 NIPA 인공지능/데이터분석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ko-KR" dirty="0" err="1"/>
              <a:t>믹스앤매치</a:t>
            </a:r>
            <a:r>
              <a:rPr lang="ko-KR" dirty="0"/>
              <a:t> 아카데미</a:t>
            </a:r>
            <a:endParaRPr dirty="0"/>
          </a:p>
        </p:txBody>
      </p:sp>
      <p:sp>
        <p:nvSpPr>
          <p:cNvPr id="58" name="Google Shape;58;p2"/>
          <p:cNvSpPr txBox="1">
            <a:spLocks noGrp="1"/>
          </p:cNvSpPr>
          <p:nvPr>
            <p:ph type="body" idx="4"/>
          </p:nvPr>
        </p:nvSpPr>
        <p:spPr>
          <a:xfrm>
            <a:off x="1166871" y="6338771"/>
            <a:ext cx="90558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NIPA 사업 안내 및 오리엔테이션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body" idx="2"/>
          </p:nvPr>
        </p:nvSpPr>
        <p:spPr>
          <a:xfrm>
            <a:off x="1670050" y="484188"/>
            <a:ext cx="78359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오프라인 교육 안내</a:t>
            </a:r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1031367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교육 시간표 - 오전</a:t>
            </a:r>
            <a:endParaRPr/>
          </a:p>
        </p:txBody>
      </p:sp>
      <p:graphicFrame>
        <p:nvGraphicFramePr>
          <p:cNvPr id="128" name="Google Shape;128;p10"/>
          <p:cNvGraphicFramePr/>
          <p:nvPr/>
        </p:nvGraphicFramePr>
        <p:xfrm>
          <a:off x="2829241" y="3380485"/>
          <a:ext cx="14661500" cy="7031800"/>
        </p:xfrm>
        <a:graphic>
          <a:graphicData uri="http://schemas.openxmlformats.org/drawingml/2006/table">
            <a:tbl>
              <a:tblPr>
                <a:noFill/>
                <a:tableStyleId>{94D1B764-A0EE-406F-827C-B7884AE35EF3}</a:tableStyleId>
              </a:tblPr>
              <a:tblGrid>
                <a:gridCol w="1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b="1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38100" marB="381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DC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b="1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38100" marB="381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DC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b="1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38100" marB="381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DC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09:00-09:30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NIPA 사업 안내 및 OT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교육과정 및 NIPA 소개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 경진대회 안내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09:30-10:30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 점검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 python/pandas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문법 점검 및 안내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6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10:30-12:00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[인간지능 vs 인공지능]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평균 나이는?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제시된 인물 사진으로 네이버/카카오 비전 API 적용,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팀원들과 예측한 나이 값과 AI로 예측한 값과 비교.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12:00-13:00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점심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도시락 제공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Google Shape;129;p10"/>
          <p:cNvSpPr txBox="1"/>
          <p:nvPr/>
        </p:nvSpPr>
        <p:spPr>
          <a:xfrm>
            <a:off x="2829250" y="10614700"/>
            <a:ext cx="72423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교육자료 https://drive.google.com/drive/folders/1RQFFJ6OvoqYobzxG50eMK4GRqhoJjM6h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body" idx="2"/>
          </p:nvPr>
        </p:nvSpPr>
        <p:spPr>
          <a:xfrm>
            <a:off x="1670050" y="484188"/>
            <a:ext cx="78359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오프라인 교육 안내</a:t>
            </a:r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1031367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교육 시간표 – 오후</a:t>
            </a:r>
            <a:endParaRPr/>
          </a:p>
        </p:txBody>
      </p:sp>
      <p:graphicFrame>
        <p:nvGraphicFramePr>
          <p:cNvPr id="137" name="Google Shape;137;p11"/>
          <p:cNvGraphicFramePr/>
          <p:nvPr/>
        </p:nvGraphicFramePr>
        <p:xfrm>
          <a:off x="2829241" y="3406589"/>
          <a:ext cx="14661500" cy="6329050"/>
        </p:xfrm>
        <a:graphic>
          <a:graphicData uri="http://schemas.openxmlformats.org/drawingml/2006/table">
            <a:tbl>
              <a:tblPr>
                <a:noFill/>
                <a:tableStyleId>{94D1B764-A0EE-406F-827C-B7884AE35EF3}</a:tableStyleId>
              </a:tblPr>
              <a:tblGrid>
                <a:gridCol w="17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b="1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38100" marB="381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DC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b="1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38100" marB="381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DC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2400" b="1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38100" marB="381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DC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13:00-14:30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도전! 코로나 데이터 분석 프로젝트 (1)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코로나 데이터셋을 활용한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분석, 시각화,</a:t>
                      </a:r>
                      <a:endParaRPr sz="2400" b="0" i="0" u="none" strike="noStrike" cap="none">
                        <a:solidFill>
                          <a:srgbClr val="15161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인사이트 도출 강좌</a:t>
                      </a:r>
                      <a:endParaRPr sz="2400" u="none" strike="noStrike" cap="none">
                        <a:solidFill>
                          <a:srgbClr val="15161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15:00-17:30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도전! 코로나 데이터 분석 프로젝트 (2)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코로나 데이터셋을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활용한 그룹 기반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토의 문제 해결</a:t>
                      </a:r>
                      <a:endParaRPr sz="2400" u="none" strike="noStrike" cap="none">
                        <a:solidFill>
                          <a:srgbClr val="15161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17:30-18:00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617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4161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마무리</a:t>
                      </a:r>
                      <a:endParaRPr sz="2400" u="none" strike="noStrike" cap="none">
                        <a:solidFill>
                          <a:srgbClr val="14161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이수증 발급, 경품 증정 안내.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만족도 조사 진행.</a:t>
                      </a:r>
                      <a:endParaRPr sz="2400" b="0" i="0" u="none" strike="noStrike" cap="none">
                        <a:solidFill>
                          <a:srgbClr val="15161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잔여 시간을 활용한 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1618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400" b="0" i="0" u="none" strike="noStrike" cap="none">
                          <a:solidFill>
                            <a:srgbClr val="15161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커리어 코칭 진행 가능.</a:t>
                      </a:r>
                      <a:endParaRPr sz="2400" u="none" strike="noStrike" cap="none">
                        <a:solidFill>
                          <a:srgbClr val="15161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Google Shape;138;p11"/>
          <p:cNvSpPr txBox="1"/>
          <p:nvPr/>
        </p:nvSpPr>
        <p:spPr>
          <a:xfrm>
            <a:off x="2829250" y="9940500"/>
            <a:ext cx="72423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교육자료 https://drive.google.com/drive/folders/1RQFFJ6OvoqYobzxG50eMK4GRqhoJjM6h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60040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오프라인 교육 상품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882650" y="3423299"/>
            <a:ext cx="18197286" cy="7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1. 전체 우수 팀 상품 (팀 인원 수대로 지급)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아이패드 8세대 32GB wifi (색상 랜덤 발송)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rPr>
              <a:t>※ Apple 공급처 관련 사정으로 아이패드 교환권이 지급됩니다.</a:t>
            </a:r>
            <a:endParaRPr sz="2400" b="0" i="0" u="none" strike="noStrike" cap="none">
              <a:solidFill>
                <a:srgbClr val="1416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2. 분반 당 우수 팀 상품</a:t>
            </a:r>
            <a:endParaRPr sz="36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6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스타벅스 기프티콘</a:t>
            </a:r>
            <a:endParaRPr sz="36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rPr>
              <a:t>※ 교육 종료 후 등록하신 연락처로 기프티콘이 발송됩니다.</a:t>
            </a:r>
            <a:endParaRPr sz="3200" b="0" i="0" u="none" strike="noStrike" cap="none">
              <a:solidFill>
                <a:srgbClr val="23418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3418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2341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2" descr="롯데하이마트 | [예약판매] 아이패드 8세대 Wi-Fi + 액세서리 (10월29일부터배송)"/>
          <p:cNvPicPr preferRelativeResize="0"/>
          <p:nvPr/>
        </p:nvPicPr>
        <p:blipFill rotWithShape="1">
          <a:blip r:embed="rId3">
            <a:alphaModFix/>
          </a:blip>
          <a:srcRect l="5268" t="4742" r="6219" b="2204"/>
          <a:stretch/>
        </p:blipFill>
        <p:spPr>
          <a:xfrm>
            <a:off x="14221591" y="3385683"/>
            <a:ext cx="5251617" cy="5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 descr="스타벅스(STARBUCKS) 로고 AI 파일(일러스트레이터)"/>
          <p:cNvPicPr preferRelativeResize="0"/>
          <p:nvPr/>
        </p:nvPicPr>
        <p:blipFill rotWithShape="1">
          <a:blip r:embed="rId4">
            <a:alphaModFix/>
          </a:blip>
          <a:srcRect l="7354" t="6676" r="7235" b="5588"/>
          <a:stretch/>
        </p:blipFill>
        <p:spPr>
          <a:xfrm>
            <a:off x="11839428" y="6115114"/>
            <a:ext cx="2873377" cy="21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 descr="시작하기 - Apple 지원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74183" y="4165815"/>
            <a:ext cx="1930491" cy="19304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1670050" y="484188"/>
            <a:ext cx="78359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오프라인 교육 안내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13073496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 활용법 가이드</a:t>
            </a:r>
            <a:endParaRPr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en-US" altLang="ko-KR" dirty="0"/>
              <a:t>03</a:t>
            </a:r>
            <a:endParaRPr dirty="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1670050" y="484188"/>
            <a:ext cx="78359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dirty="0"/>
          </a:p>
        </p:txBody>
      </p:sp>
      <p:pic>
        <p:nvPicPr>
          <p:cNvPr id="1026" name="Picture 2" descr="Benefits of using Google Colab (Python) – mc.ai">
            <a:extLst>
              <a:ext uri="{FF2B5EF4-FFF2-40B4-BE49-F238E27FC236}">
                <a16:creationId xmlns:a16="http://schemas.microsoft.com/office/drawing/2014/main" id="{23310A72-B2D5-9E44-AEE2-40D731F8A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09" y="5105399"/>
            <a:ext cx="6497782" cy="19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61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13073496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 altLang="en-US" dirty="0"/>
              <a:t>금일 교육자료 다운로드</a:t>
            </a:r>
            <a:endParaRPr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 dirty="0"/>
              <a:t>0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1670050" y="484188"/>
            <a:ext cx="78359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 altLang="en-US" dirty="0"/>
              <a:t>교육자료 다운로드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E24E2A-825C-A642-A7B1-F2AF7C68F0EB}"/>
              </a:ext>
            </a:extLst>
          </p:cNvPr>
          <p:cNvSpPr/>
          <p:nvPr/>
        </p:nvSpPr>
        <p:spPr>
          <a:xfrm>
            <a:off x="7011541" y="5715000"/>
            <a:ext cx="62969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6000" dirty="0"/>
              <a:t>shorturl.at/rzOVW</a:t>
            </a:r>
          </a:p>
        </p:txBody>
      </p:sp>
    </p:spTree>
    <p:extLst>
      <p:ext uri="{BB962C8B-B14F-4D97-AF65-F5344CB8AC3E}">
        <p14:creationId xmlns:p14="http://schemas.microsoft.com/office/powerpoint/2010/main" val="3265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891624" y="2192231"/>
            <a:ext cx="10671148" cy="131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ko-KR"/>
              <a:t>믹스앤매치 아카데미 소개</a:t>
            </a:r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body" idx="2"/>
          </p:nvPr>
        </p:nvSpPr>
        <p:spPr>
          <a:xfrm>
            <a:off x="942424" y="1392445"/>
            <a:ext cx="697840" cy="7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FFF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2"/>
          </p:nvPr>
        </p:nvSpPr>
        <p:spPr>
          <a:xfrm>
            <a:off x="1670049" y="484188"/>
            <a:ext cx="606606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믹스앤매치 아카데미 소개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75321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2020 NIPA 믹스앤매치 아카데미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4"/>
          </p:nvPr>
        </p:nvSpPr>
        <p:spPr>
          <a:xfrm>
            <a:off x="888999" y="3094038"/>
            <a:ext cx="1767477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200"/>
              <a:t>과학기술정보통신부 주최, 정보통신산업 진흥원 주관의 </a:t>
            </a:r>
            <a:r>
              <a:rPr lang="ko-KR" sz="3200" b="1"/>
              <a:t>4차 산업혁명 핵심 SW(AI) 교육 사업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br>
              <a:rPr lang="ko-KR" sz="3200"/>
            </a:br>
            <a:r>
              <a:rPr lang="ko-KR" sz="3200"/>
              <a:t>온·오프라인 교육을 통해 인공지능/데이터분석을 배우고,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200"/>
              <a:t>도메인 지식과 관심사를 배운 내용에 결합하여(Mix&amp;Match)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200"/>
              <a:t>세상에 단 하나뿐인 새로운 가치를 창조할 수 있는 교육 프로그램입니다.</a:t>
            </a: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br>
              <a:rPr lang="ko-KR" sz="3200"/>
            </a:br>
            <a:endParaRPr sz="3200"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942" y="6588022"/>
            <a:ext cx="6066973" cy="395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93228" y="6588022"/>
            <a:ext cx="6228829" cy="39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2"/>
          </p:nvPr>
        </p:nvSpPr>
        <p:spPr>
          <a:xfrm>
            <a:off x="1670049" y="484188"/>
            <a:ext cx="606606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믹스앤매치 아카데미 소개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75321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트랙 소개</a:t>
            </a:r>
            <a:endParaRPr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796" y="2909150"/>
            <a:ext cx="4638385" cy="63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9638" y="2909196"/>
            <a:ext cx="4638374" cy="631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51286" y="4250600"/>
            <a:ext cx="7235114" cy="439763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753025" y="9393000"/>
            <a:ext cx="55218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▲ 입문 트랙 교육과정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기초부터 학습하여 데이터분석 프로세스를 알고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등을 활용하여 일상 생활에서 발생하는 데이터를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이해하고 분석하며 인사이트를 도출할 수 있습니다.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6747925" y="9393025"/>
            <a:ext cx="55218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▲ 활용 트랙 교육과정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머신러닝, 인공지능, 딥러닝에 대한 개념을 이해하고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데이터분석 라이브러리를 활용할 수 있으며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AI/머신러닝 적용방향을 스스로 검토할 수 있습니다.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13607938" y="9393000"/>
            <a:ext cx="5521800" cy="1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▲ 경영자 교육과정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최신 인공지능 적용 트렌드를 살펴보고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이를 반영한 산업 내 인공지능/머신러닝 적용의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원리이해 및 적용가능성을 스스로 검토할 수 있다.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2"/>
          </p:nvPr>
        </p:nvSpPr>
        <p:spPr>
          <a:xfrm>
            <a:off x="1670049" y="484188"/>
            <a:ext cx="63418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믹스앤매치 아카데미 소개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60040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주최·주관 안내</a:t>
            </a: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651" y="3265715"/>
            <a:ext cx="18595520" cy="65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2"/>
          </p:nvPr>
        </p:nvSpPr>
        <p:spPr>
          <a:xfrm>
            <a:off x="1670051" y="484200"/>
            <a:ext cx="9051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믹스앤매치 아카데미 소개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60040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교육 혜택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4"/>
          </p:nvPr>
        </p:nvSpPr>
        <p:spPr>
          <a:xfrm>
            <a:off x="882650" y="3185823"/>
            <a:ext cx="18197401" cy="6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b="1"/>
              <a:t>온라인 교육 참여 혜택</a:t>
            </a:r>
            <a:endParaRPr b="1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600"/>
              <a:buFont typeface="Arial"/>
              <a:buNone/>
            </a:pPr>
            <a:endParaRPr sz="16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인공지능/데이터분석 입문, 활용, 경영 트랙을 무료로 수강 가능</a:t>
            </a:r>
            <a:endParaRPr sz="28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온라인 필수 과정만 이수해도 NIPA 명의의 필수 과정 이수증 발급</a:t>
            </a:r>
            <a:endParaRPr sz="28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전문 강사, 기술 멘토와 함께하는 오프라인 교육 참여 기회</a:t>
            </a:r>
            <a:endParaRPr sz="2800"/>
          </a:p>
          <a:p>
            <a:pPr marL="742950" lvl="0" indent="-539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</a:pPr>
            <a:endParaRPr sz="32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b="1"/>
              <a:t>오프라인 교육 참여 혜택</a:t>
            </a:r>
            <a:endParaRPr b="1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1600"/>
              <a:buFont typeface="Arial"/>
              <a:buNone/>
            </a:pPr>
            <a:endParaRPr sz="16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전문 강사와 함께 실생활 및 업무에서 활용할 수 있는 기술을 실습해 볼 기회</a:t>
            </a:r>
            <a:endParaRPr sz="28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오프라인 우수 수강생에게 상품 증정(아이패드 8세대 32GB wifi)</a:t>
            </a:r>
            <a:endParaRPr sz="28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온/오프라인 전 과정 이수 시 NIPA 명의의 전 과정 수료증 발급</a:t>
            </a:r>
            <a:endParaRPr sz="2800"/>
          </a:p>
          <a:p>
            <a:pPr marL="742950" lvl="0" indent="-717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/>
              <a:t>AI Challenge 참여 기회(입문과정)</a:t>
            </a:r>
            <a:endParaRPr sz="2800"/>
          </a:p>
        </p:txBody>
      </p:sp>
      <p:sp>
        <p:nvSpPr>
          <p:cNvPr id="104" name="Google Shape;104;p7"/>
          <p:cNvSpPr/>
          <p:nvPr/>
        </p:nvSpPr>
        <p:spPr>
          <a:xfrm>
            <a:off x="882650" y="9771175"/>
            <a:ext cx="19341599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rPr>
              <a:t>※ 필수과정 이수증, 전 과정 수료증은 교육 종료 후 12월 말 메일로 일괄 송부됩니다.</a:t>
            </a:r>
            <a:endParaRPr sz="2400" b="0" i="0" u="none" strike="noStrike" cap="none">
              <a:solidFill>
                <a:srgbClr val="23418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rgbClr val="23418A"/>
                </a:solidFill>
                <a:latin typeface="Arial"/>
                <a:ea typeface="Arial"/>
                <a:cs typeface="Arial"/>
                <a:sym typeface="Arial"/>
              </a:rPr>
              <a:t>※ 상품 수령 시 아이패드 교환권/스타벅스 기프티콘으로 지급되며, 상품 수령에 대한 개인정보 수집 및 사전 동의가 필요할 수 있습니다.</a:t>
            </a:r>
            <a:endParaRPr sz="2400" b="0" i="0" u="none" strike="noStrike" cap="none">
              <a:solidFill>
                <a:srgbClr val="2341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882650" y="484188"/>
            <a:ext cx="792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7BC"/>
              </a:buClr>
              <a:buSzPts val="4000"/>
              <a:buFont typeface="Arial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2"/>
          </p:nvPr>
        </p:nvSpPr>
        <p:spPr>
          <a:xfrm>
            <a:off x="1670051" y="484200"/>
            <a:ext cx="116943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믹스앤매치 아카데미 소개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3"/>
          </p:nvPr>
        </p:nvSpPr>
        <p:spPr>
          <a:xfrm>
            <a:off x="1390649" y="2036762"/>
            <a:ext cx="60040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18A"/>
              </a:buClr>
              <a:buSzPts val="4000"/>
              <a:buFont typeface="Arial"/>
              <a:buNone/>
            </a:pPr>
            <a:r>
              <a:rPr lang="ko-KR"/>
              <a:t>AI Challenge</a:t>
            </a:r>
            <a:endParaRPr/>
          </a:p>
        </p:txBody>
      </p:sp>
      <p:sp>
        <p:nvSpPr>
          <p:cNvPr id="112" name="Google Shape;112;p8"/>
          <p:cNvSpPr txBox="1"/>
          <p:nvPr/>
        </p:nvSpPr>
        <p:spPr>
          <a:xfrm>
            <a:off x="882650" y="3127375"/>
            <a:ext cx="18197286" cy="7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A(Appeal) I(Idea) Challenge!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AI Challenge는 [입문] 교육과정 우수 수강생들이 참가하는 경진대회로</a:t>
            </a: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[입문] 온·오프라인 과정에서 학습한 내용을 총동원하여 팀별과제를 수행하게 됩니다!</a:t>
            </a: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자유 주제로 데이터 분석 및 AI 활용을 통해 팀원들과 협업하여 프로젝트를 수행하면서</a:t>
            </a: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배운 내용들을 확실히 내 것으로 만들고, 상품도 받아가자구요!</a:t>
            </a:r>
            <a:r>
              <a:rPr lang="ko-KR" sz="20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 (교육 마무리에 추가 안내 예정)</a:t>
            </a:r>
            <a:endParaRPr sz="20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600"/>
              <a:buFont typeface="Arial"/>
              <a:buNone/>
            </a:pPr>
            <a:r>
              <a:rPr lang="ko-KR" sz="3600" b="1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참여 혜택</a:t>
            </a:r>
            <a:endParaRPr sz="3600" b="1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17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직접 원하는 데이터와 주제로 프로젝트 능력을 함양할 수 있는 기회!</a:t>
            </a: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17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NVIDIA 코리아 CEO의 명사 특강!</a:t>
            </a: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0" indent="-717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2800"/>
              <a:buFont typeface="Arial"/>
              <a:buAutoNum type="arabicPeriod"/>
            </a:pPr>
            <a:r>
              <a:rPr lang="ko-KR" sz="2800" b="0" i="0" u="none" strike="noStrike" cap="non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참여팀 전원 NIPA 위원장 명의의 상장과 상금 수여!</a:t>
            </a:r>
            <a:endParaRPr sz="28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1516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l="10378" b="19685"/>
          <a:stretch/>
        </p:blipFill>
        <p:spPr>
          <a:xfrm>
            <a:off x="12997775" y="6690425"/>
            <a:ext cx="6082150" cy="34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15264325" y="10290100"/>
            <a:ext cx="23433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▲ AI Challenge 행사 예시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body" idx="1"/>
          </p:nvPr>
        </p:nvSpPr>
        <p:spPr>
          <a:xfrm>
            <a:off x="891624" y="2192231"/>
            <a:ext cx="7899811" cy="131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ko-KR"/>
              <a:t>오프라인 교육 안내</a:t>
            </a:r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2"/>
          </p:nvPr>
        </p:nvSpPr>
        <p:spPr>
          <a:xfrm>
            <a:off x="942424" y="1392445"/>
            <a:ext cx="697840" cy="70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325" tIns="42325" rIns="42325" bIns="423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FFF"/>
              </a:buClr>
              <a:buSzPts val="4000"/>
              <a:buFont typeface="Arial"/>
              <a:buNone/>
            </a:pPr>
            <a:r>
              <a:rPr lang="ko-KR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771</Words>
  <Application>Microsoft Macintosh PowerPoint</Application>
  <PresentationFormat>사용자 지정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Helvetica Neue</vt:lpstr>
      <vt:lpstr>Arial</vt:lpstr>
      <vt:lpstr>Gradient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 준성</cp:lastModifiedBy>
  <cp:revision>3</cp:revision>
  <dcterms:modified xsi:type="dcterms:W3CDTF">2020-11-20T23:35:06Z</dcterms:modified>
</cp:coreProperties>
</file>