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1430000" cx="20320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1DSqMyhGsbH3h+yIZHW3hbBdm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457D3C-78E6-4BC4-9078-9256EB09670F}">
  <a:tblStyle styleId="{1B457D3C-78E6-4BC4-9078-9256EB0967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E5CB9F9-A45A-4A11-91F4-CF82B78E156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e208f11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a9e208f11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e208f111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a9e208f111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e208f111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a9e208f111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6cbc89a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a26cbc89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 txBox="1"/>
          <p:nvPr>
            <p:ph idx="1" type="body"/>
          </p:nvPr>
        </p:nvSpPr>
        <p:spPr>
          <a:xfrm>
            <a:off x="964406" y="5017959"/>
            <a:ext cx="3418408" cy="8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2" type="body"/>
          </p:nvPr>
        </p:nvSpPr>
        <p:spPr>
          <a:xfrm>
            <a:off x="885224" y="3295989"/>
            <a:ext cx="11065037" cy="147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2325" lIns="42325" spcFirstLastPara="1" rIns="42325" wrap="square" tIns="423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  <a:defRPr b="0" i="0" sz="9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3" type="body"/>
          </p:nvPr>
        </p:nvSpPr>
        <p:spPr>
          <a:xfrm>
            <a:off x="1055724" y="5109746"/>
            <a:ext cx="1070255" cy="708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4" type="body"/>
          </p:nvPr>
        </p:nvSpPr>
        <p:spPr>
          <a:xfrm>
            <a:off x="1996467" y="5109746"/>
            <a:ext cx="2076095" cy="708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5" type="body"/>
          </p:nvPr>
        </p:nvSpPr>
        <p:spPr>
          <a:xfrm>
            <a:off x="908685" y="6454395"/>
            <a:ext cx="2749649" cy="547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/>
          <p:nvPr>
            <p:ph idx="6" type="pic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" name="Google Shape;15;p7"/>
          <p:cNvGrpSpPr/>
          <p:nvPr/>
        </p:nvGrpSpPr>
        <p:grpSpPr>
          <a:xfrm>
            <a:off x="14596286" y="10349607"/>
            <a:ext cx="4797214" cy="391376"/>
            <a:chOff x="15109634" y="10349607"/>
            <a:chExt cx="4797214" cy="391376"/>
          </a:xfrm>
        </p:grpSpPr>
        <p:pic>
          <p:nvPicPr>
            <p:cNvPr id="16" name="Google Shape;16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831580" y="10350058"/>
              <a:ext cx="755160" cy="39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30913" y="10349607"/>
              <a:ext cx="875936" cy="391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109634" y="10350058"/>
              <a:ext cx="402305" cy="39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906380" y="10413126"/>
              <a:ext cx="876300" cy="264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102319" y="10350058"/>
              <a:ext cx="608953" cy="3904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 showMasterSp="0">
  <p:cSld name="1 Column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/>
        </p:nvSpPr>
        <p:spPr>
          <a:xfrm>
            <a:off x="3430" y="0"/>
            <a:ext cx="20320001" cy="1524000"/>
          </a:xfrm>
          <a:prstGeom prst="rect">
            <a:avLst/>
          </a:prstGeom>
          <a:solidFill>
            <a:srgbClr val="CADFFF"/>
          </a:solidFill>
          <a:ln>
            <a:noFill/>
          </a:ln>
        </p:spPr>
        <p:txBody>
          <a:bodyPr anchorCtr="0" anchor="ctr" bIns="59525" lIns="59525" spcFirstLastPara="1" rIns="59525" wrap="square" tIns="59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B77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2" type="body"/>
          </p:nvPr>
        </p:nvSpPr>
        <p:spPr>
          <a:xfrm>
            <a:off x="1670050" y="484188"/>
            <a:ext cx="3663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1084" y="2214351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 txBox="1"/>
          <p:nvPr>
            <p:ph idx="3" type="body"/>
          </p:nvPr>
        </p:nvSpPr>
        <p:spPr>
          <a:xfrm>
            <a:off x="1390650" y="2036762"/>
            <a:ext cx="3663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4" type="body"/>
          </p:nvPr>
        </p:nvSpPr>
        <p:spPr>
          <a:xfrm>
            <a:off x="889000" y="3094038"/>
            <a:ext cx="18541999" cy="676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iculum 01" showMasterSp="0">
  <p:cSld name="Curriculum 01">
    <p:bg>
      <p:bgPr>
        <a:solidFill>
          <a:srgbClr val="CAD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9"/>
          <p:cNvCxnSpPr/>
          <p:nvPr>
            <p:ph idx="1" type="body"/>
          </p:nvPr>
        </p:nvCxnSpPr>
        <p:spPr>
          <a:xfrm rot="10800000">
            <a:off x="7847500" y="1821084"/>
            <a:ext cx="0" cy="8328755"/>
          </a:xfrm>
          <a:prstGeom prst="straightConnector1">
            <a:avLst/>
          </a:prstGeom>
          <a:noFill/>
          <a:ln cap="flat" cmpd="sng" w="50800">
            <a:solidFill>
              <a:srgbClr val="2B77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9"/>
          <p:cNvSpPr/>
          <p:nvPr/>
        </p:nvSpPr>
        <p:spPr>
          <a:xfrm>
            <a:off x="0" y="0"/>
            <a:ext cx="6731000" cy="114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525" lIns="59525" spcFirstLastPara="1" rIns="59525" wrap="square" tIns="59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9"/>
          <p:cNvSpPr/>
          <p:nvPr>
            <p:ph idx="2" type="body"/>
          </p:nvPr>
        </p:nvSpPr>
        <p:spPr>
          <a:xfrm>
            <a:off x="7660905" y="1636722"/>
            <a:ext cx="373189" cy="373189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rgbClr val="2B77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/>
          <p:nvPr>
            <p:ph idx="3" type="body"/>
          </p:nvPr>
        </p:nvSpPr>
        <p:spPr>
          <a:xfrm>
            <a:off x="7660905" y="4471977"/>
            <a:ext cx="373189" cy="373189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rgbClr val="2B77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9"/>
          <p:cNvSpPr/>
          <p:nvPr>
            <p:ph idx="4" type="body"/>
          </p:nvPr>
        </p:nvSpPr>
        <p:spPr>
          <a:xfrm>
            <a:off x="7660905" y="7294532"/>
            <a:ext cx="373189" cy="373189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rgbClr val="2B77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5" type="body"/>
          </p:nvPr>
        </p:nvSpPr>
        <p:spPr>
          <a:xfrm>
            <a:off x="885824" y="1127124"/>
            <a:ext cx="4737736" cy="1070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6400"/>
              <a:buFont typeface="Arial"/>
              <a:buNone/>
              <a:defRPr b="1" i="0" sz="6400" u="none" cap="none" strike="noStrik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6" type="body"/>
          </p:nvPr>
        </p:nvSpPr>
        <p:spPr>
          <a:xfrm>
            <a:off x="8456614" y="1447800"/>
            <a:ext cx="3965088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7" type="body"/>
          </p:nvPr>
        </p:nvSpPr>
        <p:spPr>
          <a:xfrm>
            <a:off x="8456614" y="4267200"/>
            <a:ext cx="3965088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8" type="body"/>
          </p:nvPr>
        </p:nvSpPr>
        <p:spPr>
          <a:xfrm>
            <a:off x="8456614" y="7112000"/>
            <a:ext cx="3965088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9" type="body"/>
          </p:nvPr>
        </p:nvSpPr>
        <p:spPr>
          <a:xfrm>
            <a:off x="8482013" y="2254250"/>
            <a:ext cx="9894887" cy="119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3" type="body"/>
          </p:nvPr>
        </p:nvSpPr>
        <p:spPr>
          <a:xfrm>
            <a:off x="8482013" y="5073650"/>
            <a:ext cx="9894887" cy="119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4" type="body"/>
          </p:nvPr>
        </p:nvSpPr>
        <p:spPr>
          <a:xfrm>
            <a:off x="8482013" y="7893050"/>
            <a:ext cx="9894887" cy="119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418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-1" y="9915888"/>
            <a:ext cx="20320001" cy="1524001"/>
          </a:xfrm>
          <a:prstGeom prst="rect">
            <a:avLst/>
          </a:prstGeom>
          <a:solidFill>
            <a:srgbClr val="487BDF"/>
          </a:solidFill>
          <a:ln>
            <a:noFill/>
          </a:ln>
        </p:spPr>
        <p:txBody>
          <a:bodyPr anchorCtr="0" anchor="ctr" bIns="59525" lIns="59525" spcFirstLastPara="1" rIns="59525" wrap="square" tIns="59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6"/>
          <p:cNvSpPr txBox="1"/>
          <p:nvPr/>
        </p:nvSpPr>
        <p:spPr>
          <a:xfrm>
            <a:off x="893805" y="10215323"/>
            <a:ext cx="3475845" cy="393269"/>
          </a:xfrm>
          <a:prstGeom prst="rect">
            <a:avLst/>
          </a:prstGeom>
          <a:noFill/>
          <a:ln>
            <a:noFill/>
          </a:ln>
        </p:spPr>
        <p:txBody>
          <a:bodyPr anchorCtr="0" anchor="t" bIns="42325" lIns="42325" spcFirstLastPara="1" rIns="42325" wrap="square" tIns="42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all right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idx="1" type="body"/>
          </p:nvPr>
        </p:nvSpPr>
        <p:spPr>
          <a:xfrm>
            <a:off x="964406" y="6215452"/>
            <a:ext cx="4312444" cy="8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 txBox="1"/>
          <p:nvPr>
            <p:ph idx="2" type="body"/>
          </p:nvPr>
        </p:nvSpPr>
        <p:spPr>
          <a:xfrm>
            <a:off x="885225" y="3022040"/>
            <a:ext cx="18674984" cy="2855482"/>
          </a:xfrm>
          <a:prstGeom prst="rect">
            <a:avLst/>
          </a:prstGeom>
          <a:noFill/>
          <a:ln>
            <a:noFill/>
          </a:ln>
        </p:spPr>
        <p:txBody>
          <a:bodyPr anchorCtr="0" anchor="t" bIns="42325" lIns="42325" spcFirstLastPara="1" rIns="42325" wrap="square" tIns="42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ko-KR"/>
              <a:t>2020 NIPA 인공지능/데이터분석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ko-KR"/>
              <a:t>믹스앤매치 아카데미</a:t>
            </a:r>
            <a:endParaRPr/>
          </a:p>
        </p:txBody>
      </p:sp>
      <p:sp>
        <p:nvSpPr>
          <p:cNvPr id="47" name="Google Shape;47;p1"/>
          <p:cNvSpPr txBox="1"/>
          <p:nvPr>
            <p:ph idx="4" type="body"/>
          </p:nvPr>
        </p:nvSpPr>
        <p:spPr>
          <a:xfrm>
            <a:off x="1166871" y="6338771"/>
            <a:ext cx="9055846" cy="708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교육 마무리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" type="body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53" name="Google Shape;53;p2"/>
          <p:cNvSpPr txBox="1"/>
          <p:nvPr>
            <p:ph idx="2" type="body"/>
          </p:nvPr>
        </p:nvSpPr>
        <p:spPr>
          <a:xfrm>
            <a:off x="1670049" y="484188"/>
            <a:ext cx="606606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우수 팀 발표</a:t>
            </a:r>
            <a:endParaRPr/>
          </a:p>
        </p:txBody>
      </p:sp>
      <p:sp>
        <p:nvSpPr>
          <p:cNvPr id="54" name="Google Shape;54;p2"/>
          <p:cNvSpPr txBox="1"/>
          <p:nvPr>
            <p:ph idx="3" type="body"/>
          </p:nvPr>
        </p:nvSpPr>
        <p:spPr>
          <a:xfrm>
            <a:off x="1958974" y="3198018"/>
            <a:ext cx="16402051" cy="369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7BDF"/>
              </a:buClr>
              <a:buSzPts val="6000"/>
              <a:buFont typeface="Arial"/>
              <a:buNone/>
            </a:pPr>
            <a:r>
              <a:rPr lang="ko-KR" sz="6000">
                <a:solidFill>
                  <a:srgbClr val="487BDF"/>
                </a:solidFill>
              </a:rPr>
              <a:t>2020 NIPA 믹스앤매치 아카데미 입문 과정</a:t>
            </a:r>
            <a:endParaRPr sz="6000">
              <a:solidFill>
                <a:srgbClr val="487BD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6000"/>
              <a:buFont typeface="Arial"/>
              <a:buNone/>
            </a:pPr>
            <a:r>
              <a:rPr lang="ko-KR" sz="6000"/>
              <a:t> 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7200"/>
              <a:buFont typeface="Arial"/>
              <a:buNone/>
            </a:pPr>
            <a:r>
              <a:rPr lang="ko-KR" sz="7200"/>
              <a:t>오프라인 교육 우수 팀 발표!</a:t>
            </a:r>
            <a:endParaRPr sz="7200"/>
          </a:p>
        </p:txBody>
      </p:sp>
      <p:pic>
        <p:nvPicPr>
          <p:cNvPr descr="새 10.2형 iPad 구입 및 보상 판매 혜택 받기 - Apple (KR)"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975" y="5010150"/>
            <a:ext cx="3543459" cy="5772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타벅스(STARBUCKS) 로고 AI 파일(일러스트레이터)" id="56" name="Google Shape;56;p2"/>
          <p:cNvPicPr preferRelativeResize="0"/>
          <p:nvPr/>
        </p:nvPicPr>
        <p:blipFill rotWithShape="1">
          <a:blip r:embed="rId4">
            <a:alphaModFix/>
          </a:blip>
          <a:srcRect b="5588" l="7354" r="7235" t="6676"/>
          <a:stretch/>
        </p:blipFill>
        <p:spPr>
          <a:xfrm>
            <a:off x="4613435" y="9156632"/>
            <a:ext cx="1806415" cy="1351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시작하기 - Apple 지원" id="57" name="Google Shape;5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739" y="8016011"/>
            <a:ext cx="1351822" cy="135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idx="1" type="body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63" name="Google Shape;63;p3"/>
          <p:cNvSpPr txBox="1"/>
          <p:nvPr>
            <p:ph idx="2" type="body"/>
          </p:nvPr>
        </p:nvSpPr>
        <p:spPr>
          <a:xfrm>
            <a:off x="1670049" y="484188"/>
            <a:ext cx="606606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AI Challenge 안내</a:t>
            </a:r>
            <a:endParaRPr/>
          </a:p>
        </p:txBody>
      </p:sp>
      <p:sp>
        <p:nvSpPr>
          <p:cNvPr id="64" name="Google Shape;64;p3"/>
          <p:cNvSpPr txBox="1"/>
          <p:nvPr>
            <p:ph idx="3" type="body"/>
          </p:nvPr>
        </p:nvSpPr>
        <p:spPr>
          <a:xfrm>
            <a:off x="1390650" y="2036762"/>
            <a:ext cx="3663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개요</a:t>
            </a:r>
            <a:endParaRPr/>
          </a:p>
        </p:txBody>
      </p:sp>
      <p:graphicFrame>
        <p:nvGraphicFramePr>
          <p:cNvPr id="65" name="Google Shape;65;p3"/>
          <p:cNvGraphicFramePr/>
          <p:nvPr/>
        </p:nvGraphicFramePr>
        <p:xfrm>
          <a:off x="1265488" y="326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{1B457D3C-78E6-4BC4-9078-9256EB09670F}</a:tableStyleId>
              </a:tblPr>
              <a:tblGrid>
                <a:gridCol w="2360550"/>
                <a:gridCol w="6778375"/>
              </a:tblGrid>
              <a:tr h="1855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>
                          <a:solidFill>
                            <a:srgbClr val="FFFFFF"/>
                          </a:solidFill>
                        </a:rPr>
                        <a:t>날짜</a:t>
                      </a:r>
                      <a:endParaRPr sz="2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/>
                        <a:t>12월 9일(수) 09:30 - 18:00</a:t>
                      </a:r>
                      <a:endParaRPr sz="2600" u="none" cap="none" strike="noStrike"/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855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>
                          <a:solidFill>
                            <a:srgbClr val="FFFFFF"/>
                          </a:solidFill>
                        </a:rPr>
                        <a:t>장소</a:t>
                      </a:r>
                      <a:endParaRPr sz="2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/>
                        <a:t>서울특별시 마포구 마포대로 122 </a:t>
                      </a:r>
                      <a:endParaRPr sz="26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/>
                        <a:t>프론트원 건물 6층 (ICT 콤플렉스)</a:t>
                      </a:r>
                      <a:endParaRPr sz="2600" u="none" cap="none" strike="noStrike"/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576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>
                          <a:solidFill>
                            <a:srgbClr val="FFFFFF"/>
                          </a:solidFill>
                        </a:rPr>
                        <a:t>행사 내용</a:t>
                      </a:r>
                      <a:endParaRPr sz="2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-3937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Char char="-"/>
                      </a:pPr>
                      <a:r>
                        <a:rPr lang="ko-KR" sz="2600" u="none" cap="none" strike="noStrike"/>
                        <a:t>명사 특강 (NVIDIA 코리아 CEO)</a:t>
                      </a:r>
                      <a:endParaRPr sz="2600" u="none" cap="none" strike="noStrike"/>
                    </a:p>
                    <a:p>
                      <a:pPr indent="-3937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Char char="-"/>
                      </a:pPr>
                      <a:r>
                        <a:rPr lang="ko-KR" sz="2600" u="none" cap="none" strike="noStrike"/>
                        <a:t>팀 프로젝트 발표</a:t>
                      </a:r>
                      <a:endParaRPr sz="2600" u="none" cap="none" strike="noStrike"/>
                    </a:p>
                    <a:p>
                      <a:pPr indent="-3937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Char char="-"/>
                      </a:pPr>
                      <a:r>
                        <a:rPr lang="ko-KR" sz="2600" u="none" cap="none" strike="noStrike"/>
                        <a:t>평가 및 시상식 진행</a:t>
                      </a:r>
                      <a:endParaRPr sz="2600" u="none" cap="none" strike="noStrike"/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8828" y="3227700"/>
            <a:ext cx="8005824" cy="63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13946000" y="9872150"/>
            <a:ext cx="292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ko-K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▲ 행사 당일 타임테이블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9e208f111_0_6"/>
          <p:cNvSpPr txBox="1"/>
          <p:nvPr>
            <p:ph idx="1" type="body"/>
          </p:nvPr>
        </p:nvSpPr>
        <p:spPr>
          <a:xfrm>
            <a:off x="882650" y="484188"/>
            <a:ext cx="792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73" name="Google Shape;73;ga9e208f111_0_6"/>
          <p:cNvSpPr txBox="1"/>
          <p:nvPr>
            <p:ph idx="2" type="body"/>
          </p:nvPr>
        </p:nvSpPr>
        <p:spPr>
          <a:xfrm>
            <a:off x="1670049" y="484188"/>
            <a:ext cx="6066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AI Challenge 안내</a:t>
            </a:r>
            <a:endParaRPr/>
          </a:p>
        </p:txBody>
      </p:sp>
      <p:sp>
        <p:nvSpPr>
          <p:cNvPr id="74" name="Google Shape;74;ga9e208f111_0_6"/>
          <p:cNvSpPr txBox="1"/>
          <p:nvPr>
            <p:ph idx="3" type="body"/>
          </p:nvPr>
        </p:nvSpPr>
        <p:spPr>
          <a:xfrm>
            <a:off x="1390650" y="2036762"/>
            <a:ext cx="36639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일정</a:t>
            </a:r>
            <a:endParaRPr/>
          </a:p>
        </p:txBody>
      </p:sp>
      <p:graphicFrame>
        <p:nvGraphicFramePr>
          <p:cNvPr id="75" name="Google Shape;75;ga9e208f111_0_6"/>
          <p:cNvGraphicFramePr/>
          <p:nvPr/>
        </p:nvGraphicFramePr>
        <p:xfrm>
          <a:off x="2547250" y="315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{CE5CB9F9-A45A-4A11-91F4-CF82B78E156A}</a:tableStyleId>
              </a:tblPr>
              <a:tblGrid>
                <a:gridCol w="3719800"/>
                <a:gridCol w="6304825"/>
                <a:gridCol w="6365625"/>
              </a:tblGrid>
              <a:tr h="996075"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일자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내용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비고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996075"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11/23​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참가 팀 발표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결과물 예시 및 평가기준 발표​​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6075"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11/23 - 12/04​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AI 경진대회 출품기간​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12월 4일 자정 전까지 출품 서류 제출</a:t>
                      </a:r>
                      <a:endParaRPr sz="2000" u="none" cap="none" strike="noStrike"/>
                    </a:p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(결과보고서, 사용 코드, 발표 PPT)​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6075"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12/05 - 12/07​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출품작 내부 검토기간​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출품작에 문제 소지 발견 시 해당 팀에 내용 전달​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6075"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12/07​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피드백 기간​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6075"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12/08​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심사위원에게 출품작 전달​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6075"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12/09​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AI 경진대회​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​참가팀 전원 발표 진행 및 시상식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lnL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e208f111_0_17"/>
          <p:cNvSpPr txBox="1"/>
          <p:nvPr>
            <p:ph idx="1" type="body"/>
          </p:nvPr>
        </p:nvSpPr>
        <p:spPr>
          <a:xfrm>
            <a:off x="882650" y="484188"/>
            <a:ext cx="792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81" name="Google Shape;81;ga9e208f111_0_17"/>
          <p:cNvSpPr txBox="1"/>
          <p:nvPr>
            <p:ph idx="2" type="body"/>
          </p:nvPr>
        </p:nvSpPr>
        <p:spPr>
          <a:xfrm>
            <a:off x="1670049" y="484188"/>
            <a:ext cx="6066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AI Challenge 안내</a:t>
            </a:r>
            <a:endParaRPr/>
          </a:p>
        </p:txBody>
      </p:sp>
      <p:sp>
        <p:nvSpPr>
          <p:cNvPr id="82" name="Google Shape;82;ga9e208f111_0_17"/>
          <p:cNvSpPr txBox="1"/>
          <p:nvPr>
            <p:ph idx="3" type="body"/>
          </p:nvPr>
        </p:nvSpPr>
        <p:spPr>
          <a:xfrm>
            <a:off x="1390650" y="2036762"/>
            <a:ext cx="36639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참가 방법</a:t>
            </a:r>
            <a:endParaRPr/>
          </a:p>
        </p:txBody>
      </p:sp>
      <p:graphicFrame>
        <p:nvGraphicFramePr>
          <p:cNvPr id="83" name="Google Shape;83;ga9e208f111_0_17"/>
          <p:cNvGraphicFramePr/>
          <p:nvPr/>
        </p:nvGraphicFramePr>
        <p:xfrm>
          <a:off x="1836288" y="33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{1B457D3C-78E6-4BC4-9078-9256EB09670F}</a:tableStyleId>
              </a:tblPr>
              <a:tblGrid>
                <a:gridCol w="3619600"/>
                <a:gridCol w="13027800"/>
              </a:tblGrid>
              <a:tr h="1417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>
                          <a:solidFill>
                            <a:srgbClr val="FFFFFF"/>
                          </a:solidFill>
                        </a:rPr>
                        <a:t>참가신청 방법</a:t>
                      </a:r>
                      <a:endParaRPr sz="2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/>
                        <a:t>금일 오프라인 교육 종료 전까지 참가신청서 작성 후 제출</a:t>
                      </a:r>
                      <a:endParaRPr sz="2600" u="none" cap="none" strike="noStrike"/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839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>
                          <a:solidFill>
                            <a:srgbClr val="FFFFFF"/>
                          </a:solidFill>
                        </a:rPr>
                        <a:t>참가신청 부문</a:t>
                      </a:r>
                      <a:endParaRPr sz="2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-3937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Char char="-"/>
                      </a:pPr>
                      <a:r>
                        <a:rPr lang="ko-KR" sz="2600" u="none" cap="none" strike="noStrike"/>
                        <a:t>팀 단위 참가신청 (오프라인 교육 팀 인원 3명 이상 행사 당일 참가 가능할 경우)</a:t>
                      </a:r>
                      <a:endParaRPr sz="2600" u="none" cap="none" strike="noStrike"/>
                    </a:p>
                    <a:p>
                      <a:pPr indent="-3937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Char char="-"/>
                      </a:pPr>
                      <a:r>
                        <a:rPr lang="ko-KR" sz="2600" u="none" cap="none" strike="noStrike"/>
                        <a:t>개인 단위 참가신청</a:t>
                      </a:r>
                      <a:endParaRPr sz="2600" u="none" cap="none" strike="noStrike"/>
                    </a:p>
                  </a:txBody>
                  <a:tcPr marT="91425" marB="0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431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>
                          <a:solidFill>
                            <a:srgbClr val="FFFFFF"/>
                          </a:solidFill>
                        </a:rPr>
                        <a:t>선발결과 발표</a:t>
                      </a:r>
                      <a:endParaRPr sz="2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/>
                        <a:t>11월 23일(월) AI Challenge 선발결과 일괄 발표</a:t>
                      </a:r>
                      <a:endParaRPr sz="2600" u="none" cap="none" strike="noStrike"/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194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cap="none" strike="noStrike">
                          <a:solidFill>
                            <a:srgbClr val="FFFFFF"/>
                          </a:solidFill>
                        </a:rPr>
                        <a:t>선발 기준</a:t>
                      </a:r>
                      <a:endParaRPr sz="2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-3937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AutoNum type="arabicPeriod"/>
                      </a:pPr>
                      <a:r>
                        <a:rPr lang="ko-KR" sz="2600" u="none" cap="none" strike="noStrike"/>
                        <a:t>오프라인 교육 팀프로젝트 순위 결과 최우선 반영</a:t>
                      </a:r>
                      <a:endParaRPr sz="2600" u="none" cap="none" strike="noStrike"/>
                    </a:p>
                    <a:p>
                      <a:pPr indent="-3937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AutoNum type="arabicPeriod"/>
                      </a:pPr>
                      <a:r>
                        <a:rPr lang="ko-KR" sz="2600" u="none" cap="none" strike="noStrike"/>
                        <a:t>개인단위 신청보다 팀단위 신청 우선 반영</a:t>
                      </a:r>
                      <a:endParaRPr sz="2600" u="none" cap="none" strike="noStrike"/>
                    </a:p>
                  </a:txBody>
                  <a:tcPr marT="91425" marB="91425" marR="91425" marL="306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a9e208f111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364" y="5899138"/>
            <a:ext cx="3385111" cy="24894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a9e208f111_0_26"/>
          <p:cNvSpPr txBox="1"/>
          <p:nvPr>
            <p:ph idx="1" type="body"/>
          </p:nvPr>
        </p:nvSpPr>
        <p:spPr>
          <a:xfrm>
            <a:off x="882650" y="484188"/>
            <a:ext cx="792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90" name="Google Shape;90;ga9e208f111_0_26"/>
          <p:cNvSpPr txBox="1"/>
          <p:nvPr>
            <p:ph idx="2" type="body"/>
          </p:nvPr>
        </p:nvSpPr>
        <p:spPr>
          <a:xfrm>
            <a:off x="1670049" y="484188"/>
            <a:ext cx="6066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AI Challenge 안내</a:t>
            </a:r>
            <a:endParaRPr/>
          </a:p>
        </p:txBody>
      </p:sp>
      <p:sp>
        <p:nvSpPr>
          <p:cNvPr id="91" name="Google Shape;91;ga9e208f111_0_26"/>
          <p:cNvSpPr txBox="1"/>
          <p:nvPr>
            <p:ph idx="3" type="body"/>
          </p:nvPr>
        </p:nvSpPr>
        <p:spPr>
          <a:xfrm>
            <a:off x="1390650" y="2036762"/>
            <a:ext cx="36639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참가 혜택</a:t>
            </a:r>
            <a:endParaRPr/>
          </a:p>
        </p:txBody>
      </p:sp>
      <p:pic>
        <p:nvPicPr>
          <p:cNvPr id="92" name="Google Shape;92;ga9e208f111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650" y="4387251"/>
            <a:ext cx="3113021" cy="39460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a9e208f111_0_26"/>
          <p:cNvSpPr txBox="1"/>
          <p:nvPr/>
        </p:nvSpPr>
        <p:spPr>
          <a:xfrm>
            <a:off x="1326725" y="9804125"/>
            <a:ext cx="4762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ko-K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NIPA 명의의 상장 및 상금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a9e208f111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3675" y="8452750"/>
            <a:ext cx="4765275" cy="87469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a9e208f111_0_26"/>
          <p:cNvSpPr txBox="1"/>
          <p:nvPr/>
        </p:nvSpPr>
        <p:spPr>
          <a:xfrm>
            <a:off x="7778750" y="9804125"/>
            <a:ext cx="4762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ko-K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코리아 CEO 명사 특강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a9e208f111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0774" y="3041400"/>
            <a:ext cx="6803574" cy="53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a9e208f111_0_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10225" y="4048325"/>
            <a:ext cx="5883725" cy="36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a9e208f111_0_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89125" y="6207125"/>
            <a:ext cx="3866024" cy="29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a9e208f111_0_26"/>
          <p:cNvSpPr txBox="1"/>
          <p:nvPr/>
        </p:nvSpPr>
        <p:spPr>
          <a:xfrm>
            <a:off x="14230775" y="9627225"/>
            <a:ext cx="4762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ko-K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팀프로젝트를 통한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ko-K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데이터분석 실무능력 함양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6cbc89a0_0_0"/>
          <p:cNvSpPr txBox="1"/>
          <p:nvPr>
            <p:ph idx="1" type="body"/>
          </p:nvPr>
        </p:nvSpPr>
        <p:spPr>
          <a:xfrm>
            <a:off x="882650" y="484188"/>
            <a:ext cx="792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05" name="Google Shape;105;ga26cbc89a0_0_0"/>
          <p:cNvSpPr txBox="1"/>
          <p:nvPr>
            <p:ph idx="2" type="body"/>
          </p:nvPr>
        </p:nvSpPr>
        <p:spPr>
          <a:xfrm>
            <a:off x="1670049" y="484188"/>
            <a:ext cx="6066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AI Challenge 안내</a:t>
            </a:r>
            <a:endParaRPr/>
          </a:p>
        </p:txBody>
      </p:sp>
      <p:sp>
        <p:nvSpPr>
          <p:cNvPr id="106" name="Google Shape;106;ga26cbc89a0_0_0"/>
          <p:cNvSpPr txBox="1"/>
          <p:nvPr>
            <p:ph idx="3" type="body"/>
          </p:nvPr>
        </p:nvSpPr>
        <p:spPr>
          <a:xfrm>
            <a:off x="1390650" y="2036750"/>
            <a:ext cx="6803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AI Challenge 참여 신청서</a:t>
            </a:r>
            <a:endParaRPr/>
          </a:p>
        </p:txBody>
      </p:sp>
      <p:sp>
        <p:nvSpPr>
          <p:cNvPr id="107" name="Google Shape;107;ga26cbc89a0_0_0"/>
          <p:cNvSpPr txBox="1"/>
          <p:nvPr/>
        </p:nvSpPr>
        <p:spPr>
          <a:xfrm>
            <a:off x="6529475" y="6306800"/>
            <a:ext cx="1508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/>
              <a:t>https://abit.ly/aicha</a:t>
            </a:r>
            <a:endParaRPr sz="6000"/>
          </a:p>
        </p:txBody>
      </p:sp>
      <p:pic>
        <p:nvPicPr>
          <p:cNvPr id="108" name="Google Shape;108;ga26cbc89a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00" y="3247925"/>
            <a:ext cx="6977750" cy="69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03</a:t>
            </a:r>
            <a:endParaRPr/>
          </a:p>
        </p:txBody>
      </p:sp>
      <p:sp>
        <p:nvSpPr>
          <p:cNvPr id="114" name="Google Shape;114;p4"/>
          <p:cNvSpPr txBox="1"/>
          <p:nvPr>
            <p:ph idx="2" type="body"/>
          </p:nvPr>
        </p:nvSpPr>
        <p:spPr>
          <a:xfrm>
            <a:off x="1670050" y="484188"/>
            <a:ext cx="78359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교육 만족도 조사</a:t>
            </a:r>
            <a:endParaRPr/>
          </a:p>
        </p:txBody>
      </p:sp>
      <p:sp>
        <p:nvSpPr>
          <p:cNvPr id="115" name="Google Shape;115;p4"/>
          <p:cNvSpPr txBox="1"/>
          <p:nvPr>
            <p:ph idx="3" type="body"/>
          </p:nvPr>
        </p:nvSpPr>
        <p:spPr>
          <a:xfrm>
            <a:off x="1390649" y="2036762"/>
            <a:ext cx="13868401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휴대폰으로 QR 코드 스캔 → 만족도 조사 양식 작성 후 제출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8687" y="3225662"/>
            <a:ext cx="6826363" cy="667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2051050" y="9929929"/>
            <a:ext cx="162179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617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rgbClr val="141617"/>
                </a:solidFill>
                <a:latin typeface="Arial"/>
                <a:ea typeface="Arial"/>
                <a:cs typeface="Arial"/>
                <a:sym typeface="Arial"/>
              </a:rPr>
              <a:t>링크 | </a:t>
            </a:r>
            <a:r>
              <a:rPr lang="ko-KR" sz="4400">
                <a:solidFill>
                  <a:srgbClr val="141617"/>
                </a:solidFill>
              </a:rPr>
              <a:t>https://forms.gle/xS4PQvJUJsZv5q3W9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idx="2" type="body"/>
          </p:nvPr>
        </p:nvSpPr>
        <p:spPr>
          <a:xfrm>
            <a:off x="885225" y="1155140"/>
            <a:ext cx="18674984" cy="51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2325" lIns="42325" spcFirstLastPara="1" rIns="42325" wrap="square" tIns="42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FFF"/>
              </a:buClr>
              <a:buSzPts val="6600"/>
              <a:buFont typeface="Arial"/>
              <a:buNone/>
            </a:pPr>
            <a:r>
              <a:rPr lang="ko-KR" sz="6600">
                <a:solidFill>
                  <a:srgbClr val="CADFFF"/>
                </a:solidFill>
              </a:rPr>
              <a:t>2020 NIPA 인공지능/데이터분석</a:t>
            </a:r>
            <a:endParaRPr sz="6600">
              <a:solidFill>
                <a:srgbClr val="CAD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FFF"/>
              </a:buClr>
              <a:buSzPts val="6600"/>
              <a:buFont typeface="Arial"/>
              <a:buNone/>
            </a:pPr>
            <a:r>
              <a:rPr lang="ko-KR" sz="6600">
                <a:solidFill>
                  <a:srgbClr val="CADFFF"/>
                </a:solidFill>
              </a:rPr>
              <a:t>믹스앤매치 아카데미</a:t>
            </a:r>
            <a:endParaRPr sz="6600">
              <a:solidFill>
                <a:srgbClr val="CAD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t/>
            </a:r>
            <a:endParaRPr sz="5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ko-KR" sz="7200"/>
              <a:t>입문 과정 오프라인 교육에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ko-KR" sz="7200"/>
              <a:t>참여해 주셔서 감사합니다.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