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A0162-65C4-49F3-8199-D6B8C42F1EA4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B2499-B569-4031-A5F0-C89FF487C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04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9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1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90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59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13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6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9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36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3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08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ED2D-1C7D-4049-9C39-345BC265B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1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5.Normalform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 Verletzung</a:t>
            </a:r>
          </a:p>
          <a:p>
            <a:endParaRPr lang="de-DE" dirty="0"/>
          </a:p>
          <a:p>
            <a:r>
              <a:rPr lang="de-DE" dirty="0" smtClean="0"/>
              <a:t>Beispiel: Lösung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7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Relation muss sich in der 4.Normalform befinden</a:t>
            </a:r>
          </a:p>
          <a:p>
            <a:endParaRPr lang="de-DE" dirty="0"/>
          </a:p>
          <a:p>
            <a:r>
              <a:rPr lang="de-DE" dirty="0"/>
              <a:t>Es darf innerhalb einer Relation nicht mehrere </a:t>
            </a:r>
            <a:r>
              <a:rPr lang="de-DE" i="1" dirty="0"/>
              <a:t>1:n</a:t>
            </a:r>
            <a:r>
              <a:rPr lang="de-DE" dirty="0"/>
              <a:t>- oder </a:t>
            </a:r>
            <a:r>
              <a:rPr lang="de-DE" i="1" dirty="0"/>
              <a:t>m:n</a:t>
            </a:r>
            <a:r>
              <a:rPr lang="de-DE" dirty="0"/>
              <a:t>-Beziehungen zu einem Schlüsselwert geben, </a:t>
            </a:r>
            <a:r>
              <a:rPr lang="de-DE" dirty="0" smtClean="0"/>
              <a:t>die thematisch/inhaltlich </a:t>
            </a:r>
            <a:r>
              <a:rPr lang="de-DE" dirty="0"/>
              <a:t>miteinander verknüpft sind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7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Verletzung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36224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845633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96259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98352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HerstellerNr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ProduktBez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KundeNr</a:t>
                      </a:r>
                      <a:endParaRPr lang="de-D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8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Stift1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1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Ordner1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0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Ordner2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0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Kopierpapier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71417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4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38200" y="4737232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Schlüssel der Relation besteht aus allen Attributen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gibt mehrere mehrwertige Abhängigkeiten </a:t>
            </a:r>
            <a:r>
              <a:rPr lang="de-DE" dirty="0" smtClean="0">
                <a:sym typeface="Wingdings" panose="05000000000000000000" pitchFamily="2" charset="2"/>
              </a:rPr>
              <a:t> Diese müssen aufgelöst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Kunde  </a:t>
            </a:r>
            <a:r>
              <a:rPr lang="de-DE" dirty="0" err="1" smtClean="0">
                <a:sym typeface="Wingdings" panose="05000000000000000000" pitchFamily="2" charset="2"/>
              </a:rPr>
              <a:t>ProduktBez</a:t>
            </a:r>
            <a:endParaRPr lang="de-DE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HerstellerNr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ProduktBez</a:t>
            </a:r>
            <a:endParaRPr lang="de-DE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HerstellerNr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KundenNr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1575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Lösung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807066"/>
              </p:ext>
            </p:extLst>
          </p:nvPr>
        </p:nvGraphicFramePr>
        <p:xfrm>
          <a:off x="130627" y="3449151"/>
          <a:ext cx="5419530" cy="188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765">
                  <a:extLst>
                    <a:ext uri="{9D8B030D-6E8A-4147-A177-3AD203B41FA5}">
                      <a16:colId xmlns:a16="http://schemas.microsoft.com/office/drawing/2014/main" val="4040757473"/>
                    </a:ext>
                  </a:extLst>
                </a:gridCol>
                <a:gridCol w="2709765">
                  <a:extLst>
                    <a:ext uri="{9D8B030D-6E8A-4147-A177-3AD203B41FA5}">
                      <a16:colId xmlns:a16="http://schemas.microsoft.com/office/drawing/2014/main" val="3697401248"/>
                    </a:ext>
                  </a:extLst>
                </a:gridCol>
              </a:tblGrid>
              <a:tr h="245097"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KundeNr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ProduktBez</a:t>
                      </a:r>
                      <a:endParaRPr lang="de-D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1813"/>
                  </a:ext>
                </a:extLst>
              </a:tr>
              <a:tr h="245097">
                <a:tc>
                  <a:txBody>
                    <a:bodyPr/>
                    <a:lstStyle/>
                    <a:p>
                      <a:r>
                        <a:rPr lang="de-DE" dirty="0" smtClean="0"/>
                        <a:t>006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Stift1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26173"/>
                  </a:ext>
                </a:extLst>
              </a:tr>
              <a:tr h="245097">
                <a:tc>
                  <a:txBody>
                    <a:bodyPr/>
                    <a:lstStyle/>
                    <a:p>
                      <a:r>
                        <a:rPr lang="de-DE" dirty="0" smtClean="0"/>
                        <a:t>006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Ordner2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48629"/>
                  </a:ext>
                </a:extLst>
              </a:tr>
              <a:tr h="417454">
                <a:tc>
                  <a:txBody>
                    <a:bodyPr/>
                    <a:lstStyle/>
                    <a:p>
                      <a:r>
                        <a:rPr lang="de-DE" dirty="0" smtClean="0"/>
                        <a:t>007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Ordner1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77577"/>
                  </a:ext>
                </a:extLst>
              </a:tr>
              <a:tr h="245097">
                <a:tc>
                  <a:txBody>
                    <a:bodyPr/>
                    <a:lstStyle/>
                    <a:p>
                      <a:r>
                        <a:rPr lang="de-DE" dirty="0" smtClean="0"/>
                        <a:t>007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Kopierpapier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73215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25.09.2018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Mark, Alma, Leon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ED2D-1C7D-4049-9C39-345BC265BA52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66317"/>
              </p:ext>
            </p:extLst>
          </p:nvPr>
        </p:nvGraphicFramePr>
        <p:xfrm>
          <a:off x="130626" y="1344817"/>
          <a:ext cx="5419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766">
                  <a:extLst>
                    <a:ext uri="{9D8B030D-6E8A-4147-A177-3AD203B41FA5}">
                      <a16:colId xmlns:a16="http://schemas.microsoft.com/office/drawing/2014/main" val="2136827788"/>
                    </a:ext>
                  </a:extLst>
                </a:gridCol>
                <a:gridCol w="2709766">
                  <a:extLst>
                    <a:ext uri="{9D8B030D-6E8A-4147-A177-3AD203B41FA5}">
                      <a16:colId xmlns:a16="http://schemas.microsoft.com/office/drawing/2014/main" val="547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HerstellerNr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ProduktBez</a:t>
                      </a:r>
                      <a:endParaRPr lang="de-D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8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Stift1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Ordner1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7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Ordner2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Kopierpapier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72176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66706"/>
              </p:ext>
            </p:extLst>
          </p:nvPr>
        </p:nvGraphicFramePr>
        <p:xfrm>
          <a:off x="5652278" y="1344817"/>
          <a:ext cx="65397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861">
                  <a:extLst>
                    <a:ext uri="{9D8B030D-6E8A-4147-A177-3AD203B41FA5}">
                      <a16:colId xmlns:a16="http://schemas.microsoft.com/office/drawing/2014/main" val="3410973325"/>
                    </a:ext>
                  </a:extLst>
                </a:gridCol>
                <a:gridCol w="3269861">
                  <a:extLst>
                    <a:ext uri="{9D8B030D-6E8A-4147-A177-3AD203B41FA5}">
                      <a16:colId xmlns:a16="http://schemas.microsoft.com/office/drawing/2014/main" val="503445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HerstellerNr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 err="1" smtClean="0"/>
                        <a:t>KundeNr</a:t>
                      </a:r>
                      <a:endParaRPr lang="de-D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8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1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8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68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89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75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5.Normalform</vt:lpstr>
      <vt:lpstr>Inhalt</vt:lpstr>
      <vt:lpstr>Voraussetzungen</vt:lpstr>
      <vt:lpstr>Beispiel: Verletzung</vt:lpstr>
      <vt:lpstr>Beispiel: Lösung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5.Normalform</dc:title>
  <dc:creator>kahmann_leo</dc:creator>
  <cp:lastModifiedBy>kahmann_leo</cp:lastModifiedBy>
  <cp:revision>9</cp:revision>
  <dcterms:created xsi:type="dcterms:W3CDTF">2018-09-25T07:13:36Z</dcterms:created>
  <dcterms:modified xsi:type="dcterms:W3CDTF">2018-10-02T06:58:53Z</dcterms:modified>
</cp:coreProperties>
</file>