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69" r:id="rId1"/>
  </p:sldMasterIdLst>
  <p:notesMasterIdLst>
    <p:notesMasterId r:id="rId8"/>
  </p:notesMasterIdLst>
  <p:sldIdLst>
    <p:sldId id="261" r:id="rId2"/>
    <p:sldId id="257" r:id="rId3"/>
    <p:sldId id="258" r:id="rId4"/>
    <p:sldId id="259" r:id="rId5"/>
    <p:sldId id="260" r:id="rId6"/>
    <p:sldId id="262"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3" d="100"/>
          <a:sy n="203" d="100"/>
        </p:scale>
        <p:origin x="594" y="1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b73d39b0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b73d39b0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0" i="0" dirty="0">
                <a:solidFill>
                  <a:srgbClr val="333333"/>
                </a:solidFill>
                <a:effectLst/>
                <a:latin typeface="Helvetica Neue"/>
              </a:rPr>
              <a:t>用其他变量做预测模型来算出缺失变量 效果比方法</a:t>
            </a:r>
            <a:r>
              <a:rPr lang="en-US" altLang="zh-CN" b="0" i="0" dirty="0">
                <a:solidFill>
                  <a:srgbClr val="333333"/>
                </a:solidFill>
                <a:effectLst/>
                <a:latin typeface="Helvetica Neue"/>
              </a:rPr>
              <a:t>1</a:t>
            </a:r>
            <a:r>
              <a:rPr lang="zh-CN" altLang="en-US" b="0" i="0" dirty="0">
                <a:solidFill>
                  <a:srgbClr val="333333"/>
                </a:solidFill>
                <a:effectLst/>
                <a:latin typeface="Helvetica Neue"/>
              </a:rPr>
              <a:t>略好 有一个根本缺陷</a:t>
            </a:r>
            <a:r>
              <a:rPr lang="en-US" altLang="zh-CN" b="0" i="0" dirty="0">
                <a:solidFill>
                  <a:srgbClr val="333333"/>
                </a:solidFill>
                <a:effectLst/>
                <a:latin typeface="Helvetica Neue"/>
              </a:rPr>
              <a:t>,</a:t>
            </a:r>
            <a:r>
              <a:rPr lang="zh-CN" altLang="en-US" b="0" i="0" dirty="0">
                <a:solidFill>
                  <a:srgbClr val="333333"/>
                </a:solidFill>
                <a:effectLst/>
                <a:latin typeface="Helvetica Neue"/>
              </a:rPr>
              <a:t>如果其他变量和缺失变量无关</a:t>
            </a:r>
            <a:r>
              <a:rPr lang="en-US" altLang="zh-CN" b="0" i="0" dirty="0">
                <a:solidFill>
                  <a:srgbClr val="333333"/>
                </a:solidFill>
                <a:effectLst/>
                <a:latin typeface="Helvetica Neue"/>
              </a:rPr>
              <a:t>,</a:t>
            </a:r>
            <a:r>
              <a:rPr lang="zh-CN" altLang="en-US" b="0" i="0" dirty="0">
                <a:solidFill>
                  <a:srgbClr val="333333"/>
                </a:solidFill>
                <a:effectLst/>
                <a:latin typeface="Helvetica Neue"/>
              </a:rPr>
              <a:t>则预测的结果无意义 如果预测结果相当准确</a:t>
            </a:r>
            <a:r>
              <a:rPr lang="en-US" altLang="zh-CN" b="0" i="0" dirty="0">
                <a:solidFill>
                  <a:srgbClr val="333333"/>
                </a:solidFill>
                <a:effectLst/>
                <a:latin typeface="Helvetica Neue"/>
              </a:rPr>
              <a:t>,</a:t>
            </a:r>
            <a:r>
              <a:rPr lang="zh-CN" altLang="en-US" b="0" i="0" dirty="0">
                <a:solidFill>
                  <a:srgbClr val="333333"/>
                </a:solidFill>
                <a:effectLst/>
                <a:latin typeface="Helvetica Neue"/>
              </a:rPr>
              <a:t>则又说明这个变量是没必要加入建模的</a:t>
            </a:r>
            <a:endParaRPr lang="en-US" dirty="0"/>
          </a:p>
        </p:txBody>
      </p:sp>
    </p:spTree>
    <p:extLst>
      <p:ext uri="{BB962C8B-B14F-4D97-AF65-F5344CB8AC3E}">
        <p14:creationId xmlns:p14="http://schemas.microsoft.com/office/powerpoint/2010/main" val="4121030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887055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098437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940321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2" name="TextBox 11"/>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3" name="TextBox 12"/>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12701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63126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046235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53183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8" name="Title 1"/>
          <p:cNvSpPr>
            <a:spLocks noGrp="1"/>
          </p:cNvSpPr>
          <p:nvPr>
            <p:ph type="title"/>
          </p:nvPr>
        </p:nvSpPr>
        <p:spPr>
          <a:xfrm>
            <a:off x="514351" y="457201"/>
            <a:ext cx="7598569" cy="10922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89584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8718981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27591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9000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742258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15445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8900099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31452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2646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835004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zh-CN" altLang="en-US"/>
              <a:t>单击此处编辑母版标题样式</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83403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19181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2/7/2021</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9753336"/>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 id="2147483887" r:id="rId18"/>
    <p:sldLayoutId id="2147483888" r:id="rId19"/>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F8461-AD7A-4F30-8252-84FE03D063B8}"/>
              </a:ext>
            </a:extLst>
          </p:cNvPr>
          <p:cNvSpPr>
            <a:spLocks noGrp="1"/>
          </p:cNvSpPr>
          <p:nvPr>
            <p:ph type="title"/>
          </p:nvPr>
        </p:nvSpPr>
        <p:spPr>
          <a:xfrm>
            <a:off x="311700" y="1519716"/>
            <a:ext cx="8520600" cy="841800"/>
          </a:xfrm>
        </p:spPr>
        <p:txBody>
          <a:bodyPr>
            <a:noAutofit/>
          </a:bodyPr>
          <a:lstStyle/>
          <a:p>
            <a:r>
              <a:rPr lang="en-US" sz="4800" dirty="0"/>
              <a:t>TE&amp;NE challenge</a:t>
            </a:r>
          </a:p>
        </p:txBody>
      </p:sp>
      <p:sp>
        <p:nvSpPr>
          <p:cNvPr id="3" name="文本框 2">
            <a:extLst>
              <a:ext uri="{FF2B5EF4-FFF2-40B4-BE49-F238E27FC236}">
                <a16:creationId xmlns:a16="http://schemas.microsoft.com/office/drawing/2014/main" id="{88956A87-DFC4-4AD9-89F2-AE9C3C9FDF06}"/>
              </a:ext>
            </a:extLst>
          </p:cNvPr>
          <p:cNvSpPr txBox="1"/>
          <p:nvPr/>
        </p:nvSpPr>
        <p:spPr>
          <a:xfrm>
            <a:off x="1880647" y="2571750"/>
            <a:ext cx="4629483" cy="646331"/>
          </a:xfrm>
          <a:prstGeom prst="rect">
            <a:avLst/>
          </a:prstGeom>
          <a:noFill/>
        </p:spPr>
        <p:txBody>
          <a:bodyPr wrap="square" rtlCol="0">
            <a:spAutoFit/>
          </a:bodyPr>
          <a:lstStyle/>
          <a:p>
            <a:pPr algn="ctr"/>
            <a:r>
              <a:rPr lang="en-US" dirty="0"/>
              <a:t>Team 17</a:t>
            </a:r>
          </a:p>
          <a:p>
            <a:pPr algn="ctr"/>
            <a:r>
              <a:rPr lang="en-US" dirty="0"/>
              <a:t>Team member: Yuezhou Kang, Linjian Yang</a:t>
            </a:r>
          </a:p>
        </p:txBody>
      </p:sp>
    </p:spTree>
    <p:extLst>
      <p:ext uri="{BB962C8B-B14F-4D97-AF65-F5344CB8AC3E}">
        <p14:creationId xmlns:p14="http://schemas.microsoft.com/office/powerpoint/2010/main" val="1950912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Machine learning challenge </a:t>
            </a:r>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solidFill>
                  <a:schemeClr val="tx1"/>
                </a:solidFill>
              </a:rPr>
              <a:t>• Goal : Build a data-driven model to predict both compressional travel time (DT) and shear travel time (DTS) logs using least number of logs/inputs from the logging-while-drilling dataset.</a:t>
            </a:r>
            <a:endParaRPr sz="1600" dirty="0">
              <a:solidFill>
                <a:schemeClr val="tx1"/>
              </a:solidFill>
            </a:endParaRPr>
          </a:p>
          <a:p>
            <a:pPr marL="0" lvl="0" indent="0" algn="l" rtl="0">
              <a:spcBef>
                <a:spcPts val="1200"/>
              </a:spcBef>
              <a:spcAft>
                <a:spcPts val="0"/>
              </a:spcAft>
              <a:buNone/>
            </a:pPr>
            <a:endParaRPr sz="1600" dirty="0">
              <a:solidFill>
                <a:schemeClr val="tx1"/>
              </a:solidFill>
            </a:endParaRPr>
          </a:p>
          <a:p>
            <a:pPr marL="0" lvl="0" indent="0" algn="l" rtl="0">
              <a:spcBef>
                <a:spcPts val="1200"/>
              </a:spcBef>
              <a:spcAft>
                <a:spcPts val="0"/>
              </a:spcAft>
              <a:buClr>
                <a:schemeClr val="dk1"/>
              </a:buClr>
              <a:buSzPct val="61111"/>
              <a:buFont typeface="Arial"/>
              <a:buNone/>
            </a:pPr>
            <a:r>
              <a:rPr lang="en" sz="1600" dirty="0">
                <a:solidFill>
                  <a:schemeClr val="tx1"/>
                </a:solidFill>
              </a:rPr>
              <a:t>• Problem Description:</a:t>
            </a:r>
            <a:endParaRPr sz="1600" dirty="0">
              <a:solidFill>
                <a:schemeClr val="tx1"/>
              </a:solidFill>
            </a:endParaRPr>
          </a:p>
          <a:p>
            <a:pPr marL="0" lvl="0" indent="457200" algn="l" rtl="0">
              <a:spcBef>
                <a:spcPts val="1200"/>
              </a:spcBef>
              <a:spcAft>
                <a:spcPts val="0"/>
              </a:spcAft>
              <a:buClr>
                <a:schemeClr val="dk1"/>
              </a:buClr>
              <a:buSzPct val="61111"/>
              <a:buFont typeface="Arial"/>
              <a:buNone/>
            </a:pPr>
            <a:r>
              <a:rPr lang="en" sz="1600" dirty="0">
                <a:solidFill>
                  <a:schemeClr val="tx1"/>
                </a:solidFill>
              </a:rPr>
              <a:t>Type: Supervised learning problem</a:t>
            </a:r>
            <a:endParaRPr sz="1600" dirty="0">
              <a:solidFill>
                <a:schemeClr val="tx1"/>
              </a:solidFill>
            </a:endParaRPr>
          </a:p>
          <a:p>
            <a:pPr marL="0" lvl="0" indent="457200" algn="l" rtl="0">
              <a:spcBef>
                <a:spcPts val="1200"/>
              </a:spcBef>
              <a:spcAft>
                <a:spcPts val="0"/>
              </a:spcAft>
              <a:buClr>
                <a:schemeClr val="dk1"/>
              </a:buClr>
              <a:buSzPct val="61111"/>
              <a:buFont typeface="Arial"/>
              <a:buNone/>
            </a:pPr>
            <a:r>
              <a:rPr lang="en" sz="1600" dirty="0">
                <a:solidFill>
                  <a:schemeClr val="tx1"/>
                </a:solidFill>
              </a:rPr>
              <a:t>Formulation: Predict sonic log through a non linear mapping between features </a:t>
            </a:r>
            <a:endParaRPr sz="1600" dirty="0">
              <a:solidFill>
                <a:schemeClr val="tx1"/>
              </a:solidFill>
            </a:endParaRPr>
          </a:p>
          <a:p>
            <a:pPr marL="0" lvl="0" indent="457200" algn="l" rtl="0">
              <a:spcBef>
                <a:spcPts val="1200"/>
              </a:spcBef>
              <a:spcAft>
                <a:spcPts val="0"/>
              </a:spcAft>
              <a:buClr>
                <a:schemeClr val="dk1"/>
              </a:buClr>
              <a:buSzPct val="61111"/>
              <a:buFont typeface="Arial"/>
              <a:buNone/>
            </a:pPr>
            <a:r>
              <a:rPr lang="en" sz="1600" dirty="0">
                <a:solidFill>
                  <a:schemeClr val="tx1"/>
                </a:solidFill>
              </a:rPr>
              <a:t>Inputs: Available well logs ( Porosity, Gamma Ray, Resistivity &amp; Compressional slowness)</a:t>
            </a:r>
            <a:endParaRPr sz="1600" dirty="0">
              <a:solidFill>
                <a:schemeClr val="tx1"/>
              </a:solidFill>
            </a:endParaRPr>
          </a:p>
          <a:p>
            <a:pPr marL="0" lvl="0" indent="457200" algn="l" rtl="0">
              <a:spcBef>
                <a:spcPts val="1200"/>
              </a:spcBef>
              <a:spcAft>
                <a:spcPts val="0"/>
              </a:spcAft>
              <a:buClr>
                <a:schemeClr val="dk1"/>
              </a:buClr>
              <a:buSzPct val="61111"/>
              <a:buFont typeface="Arial"/>
              <a:buNone/>
            </a:pPr>
            <a:r>
              <a:rPr lang="en" sz="1600" dirty="0">
                <a:solidFill>
                  <a:schemeClr val="tx1"/>
                </a:solidFill>
              </a:rPr>
              <a:t>Output: DT and DTS</a:t>
            </a:r>
            <a:endParaRPr sz="1600" dirty="0">
              <a:solidFill>
                <a:schemeClr val="tx1"/>
              </a:solidFill>
            </a:endParaRPr>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A5C3-1AAC-4D86-825F-CB03FA8114CA}"/>
              </a:ext>
            </a:extLst>
          </p:cNvPr>
          <p:cNvSpPr>
            <a:spLocks noGrp="1"/>
          </p:cNvSpPr>
          <p:nvPr>
            <p:ph type="title"/>
          </p:nvPr>
        </p:nvSpPr>
        <p:spPr/>
        <p:txBody>
          <a:bodyPr>
            <a:normAutofit fontScale="90000"/>
          </a:bodyPr>
          <a:lstStyle/>
          <a:p>
            <a:r>
              <a:rPr lang="en-US" dirty="0"/>
              <a:t>Data</a:t>
            </a:r>
            <a:r>
              <a:rPr lang="zh-CN" altLang="en-US" dirty="0"/>
              <a:t> </a:t>
            </a:r>
            <a:r>
              <a:rPr lang="en-US" altLang="zh-CN" dirty="0"/>
              <a:t>pre-processing</a:t>
            </a:r>
            <a:endParaRPr lang="en-US" dirty="0"/>
          </a:p>
        </p:txBody>
      </p:sp>
      <p:sp>
        <p:nvSpPr>
          <p:cNvPr id="3" name="文本占位符 2">
            <a:extLst>
              <a:ext uri="{FF2B5EF4-FFF2-40B4-BE49-F238E27FC236}">
                <a16:creationId xmlns:a16="http://schemas.microsoft.com/office/drawing/2014/main" id="{D4B7BE3F-D432-4C5F-9E97-5C3EE099ED87}"/>
              </a:ext>
            </a:extLst>
          </p:cNvPr>
          <p:cNvSpPr>
            <a:spLocks noGrp="1"/>
          </p:cNvSpPr>
          <p:nvPr>
            <p:ph type="body" idx="1"/>
          </p:nvPr>
        </p:nvSpPr>
        <p:spPr/>
        <p:txBody>
          <a:bodyPr>
            <a:normAutofit lnSpcReduction="10000"/>
          </a:bodyPr>
          <a:lstStyle/>
          <a:p>
            <a:r>
              <a:rPr lang="en-US" sz="1600" dirty="0"/>
              <a:t>Identify outliers with the 13/5 Interquartile Rangers rule (More proper based on our model)</a:t>
            </a:r>
          </a:p>
          <a:p>
            <a:endParaRPr lang="en-US" sz="1600" dirty="0"/>
          </a:p>
          <a:p>
            <a:r>
              <a:rPr lang="en-US" sz="1600" dirty="0"/>
              <a:t>Fill Nan values with median in the test set. Though that will cause noise, compared with building other predictive model to fill the gap, the negative effect is less.</a:t>
            </a:r>
          </a:p>
          <a:p>
            <a:endParaRPr lang="en-US" sz="1600" dirty="0"/>
          </a:p>
          <a:p>
            <a:r>
              <a:rPr lang="en-US" sz="1600" dirty="0"/>
              <a:t>Based on statistical methods, most of the outliers has been removed. We then use isolation forest to gently remove some outliers near the boundary to ensure the stability and standardization of the dataset.</a:t>
            </a:r>
          </a:p>
          <a:p>
            <a:endParaRPr lang="en-US" sz="1600" dirty="0"/>
          </a:p>
          <a:p>
            <a:r>
              <a:rPr lang="en-US" sz="1600" dirty="0"/>
              <a:t>Draw a distribution plot to visualize the processed data set and observe whether each feature conforms to the normal distribution.</a:t>
            </a:r>
          </a:p>
          <a:p>
            <a:endParaRPr lang="en-US" sz="1600" dirty="0"/>
          </a:p>
          <a:p>
            <a:r>
              <a:rPr lang="en-US" sz="1600" dirty="0"/>
              <a:t>Use P</a:t>
            </a:r>
            <a:r>
              <a:rPr lang="en-US" altLang="zh-CN" sz="1600" dirty="0"/>
              <a:t>earson and S</a:t>
            </a:r>
            <a:r>
              <a:rPr lang="en-US" sz="1600" dirty="0"/>
              <a:t>pearman correlation method to select features and rank the relevance of features to prepare for modeling.</a:t>
            </a:r>
          </a:p>
          <a:p>
            <a:endParaRPr lang="en-US" dirty="0"/>
          </a:p>
        </p:txBody>
      </p:sp>
    </p:spTree>
    <p:extLst>
      <p:ext uri="{BB962C8B-B14F-4D97-AF65-F5344CB8AC3E}">
        <p14:creationId xmlns:p14="http://schemas.microsoft.com/office/powerpoint/2010/main" val="93600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76DF2-F466-40CA-BCFB-133D5DAA6977}"/>
              </a:ext>
            </a:extLst>
          </p:cNvPr>
          <p:cNvSpPr>
            <a:spLocks noGrp="1"/>
          </p:cNvSpPr>
          <p:nvPr>
            <p:ph type="title"/>
          </p:nvPr>
        </p:nvSpPr>
        <p:spPr/>
        <p:txBody>
          <a:bodyPr>
            <a:normAutofit fontScale="90000"/>
          </a:bodyPr>
          <a:lstStyle/>
          <a:p>
            <a:r>
              <a:rPr lang="en-US" dirty="0"/>
              <a:t>Methodology and improvement </a:t>
            </a:r>
          </a:p>
        </p:txBody>
      </p:sp>
      <p:sp>
        <p:nvSpPr>
          <p:cNvPr id="3" name="文本占位符 2">
            <a:extLst>
              <a:ext uri="{FF2B5EF4-FFF2-40B4-BE49-F238E27FC236}">
                <a16:creationId xmlns:a16="http://schemas.microsoft.com/office/drawing/2014/main" id="{E54604F8-7FA0-40C3-A0CE-D0E188C630FE}"/>
              </a:ext>
            </a:extLst>
          </p:cNvPr>
          <p:cNvSpPr>
            <a:spLocks noGrp="1"/>
          </p:cNvSpPr>
          <p:nvPr>
            <p:ph type="body" idx="1"/>
          </p:nvPr>
        </p:nvSpPr>
        <p:spPr/>
        <p:txBody>
          <a:bodyPr>
            <a:normAutofit/>
          </a:bodyPr>
          <a:lstStyle/>
          <a:p>
            <a:r>
              <a:rPr lang="en-US" sz="1600" dirty="0"/>
              <a:t>Tr</a:t>
            </a:r>
            <a:r>
              <a:rPr lang="en-US" altLang="zh-CN" sz="1600" dirty="0"/>
              <a:t>y</a:t>
            </a:r>
            <a:r>
              <a:rPr lang="en-US" sz="1600" dirty="0"/>
              <a:t> Decision Tree, Random Forest, and </a:t>
            </a:r>
            <a:r>
              <a:rPr lang="en-US" sz="1600" dirty="0" err="1"/>
              <a:t>xgbooster</a:t>
            </a:r>
            <a:r>
              <a:rPr lang="en-US" sz="1600" dirty="0"/>
              <a:t> gradient boosting, and compared their corresponding accuracy.</a:t>
            </a:r>
          </a:p>
          <a:p>
            <a:pPr marL="114300" indent="0">
              <a:buNone/>
            </a:pPr>
            <a:r>
              <a:rPr lang="en-US" sz="1600" dirty="0"/>
              <a:t> 	   </a:t>
            </a:r>
            <a:r>
              <a:rPr lang="en-US" sz="1600" dirty="0" err="1"/>
              <a:t>Xgbooster</a:t>
            </a:r>
            <a:r>
              <a:rPr lang="en-US" sz="1600" dirty="0"/>
              <a:t> gradient Boosting &gt; Random Tree &gt; Decision Tree</a:t>
            </a:r>
          </a:p>
          <a:p>
            <a:pPr marL="114300" indent="0">
              <a:buNone/>
            </a:pPr>
            <a:endParaRPr lang="en-US" sz="1600" dirty="0"/>
          </a:p>
          <a:p>
            <a:r>
              <a:rPr lang="en-US" sz="1600" dirty="0"/>
              <a:t>Hyperparameter Optimization (The Best could be 98! )</a:t>
            </a:r>
          </a:p>
          <a:p>
            <a:endParaRPr lang="en-US" sz="1600" dirty="0"/>
          </a:p>
          <a:p>
            <a:r>
              <a:rPr lang="en-US" sz="1600" dirty="0"/>
              <a:t>Cross-validation + Comparison of accuracy curves between test group and training group --- The purpose is to determine whether the forecast curve has a trend of overfitting or underfitting</a:t>
            </a:r>
          </a:p>
          <a:p>
            <a:endParaRPr lang="en-US" sz="1600" dirty="0"/>
          </a:p>
          <a:p>
            <a:r>
              <a:rPr lang="en-US" sz="1600" dirty="0"/>
              <a:t>Improvement: In the process of data preprocessing, the most accurate way is to map variables to high-dimensional space. The advantage is that all the information of the original data is completely retained, without considering missing values, without considering issues such as linear inseparability.</a:t>
            </a:r>
          </a:p>
        </p:txBody>
      </p:sp>
    </p:spTree>
    <p:extLst>
      <p:ext uri="{BB962C8B-B14F-4D97-AF65-F5344CB8AC3E}">
        <p14:creationId xmlns:p14="http://schemas.microsoft.com/office/powerpoint/2010/main" val="2055973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7D284-69E5-4703-A9EA-424BB1D5F3C8}"/>
              </a:ext>
            </a:extLst>
          </p:cNvPr>
          <p:cNvSpPr>
            <a:spLocks noGrp="1"/>
          </p:cNvSpPr>
          <p:nvPr>
            <p:ph type="title"/>
          </p:nvPr>
        </p:nvSpPr>
        <p:spPr>
          <a:xfrm>
            <a:off x="311700" y="100947"/>
            <a:ext cx="8520600" cy="572700"/>
          </a:xfrm>
        </p:spPr>
        <p:txBody>
          <a:bodyPr>
            <a:normAutofit fontScale="90000"/>
          </a:bodyPr>
          <a:lstStyle/>
          <a:p>
            <a:r>
              <a:rPr lang="en-US" dirty="0"/>
              <a:t>Visualization</a:t>
            </a:r>
          </a:p>
        </p:txBody>
      </p:sp>
      <p:pic>
        <p:nvPicPr>
          <p:cNvPr id="11" name="图片 10">
            <a:extLst>
              <a:ext uri="{FF2B5EF4-FFF2-40B4-BE49-F238E27FC236}">
                <a16:creationId xmlns:a16="http://schemas.microsoft.com/office/drawing/2014/main" id="{FD405203-40D2-4A70-8917-2DE270002652}"/>
              </a:ext>
            </a:extLst>
          </p:cNvPr>
          <p:cNvPicPr>
            <a:picLocks noChangeAspect="1"/>
          </p:cNvPicPr>
          <p:nvPr/>
        </p:nvPicPr>
        <p:blipFill>
          <a:blip r:embed="rId2"/>
          <a:stretch>
            <a:fillRect/>
          </a:stretch>
        </p:blipFill>
        <p:spPr>
          <a:xfrm>
            <a:off x="311700" y="736089"/>
            <a:ext cx="4048197" cy="4191741"/>
          </a:xfrm>
          <a:prstGeom prst="rect">
            <a:avLst/>
          </a:prstGeom>
          <a:effectLst>
            <a:softEdge rad="127000"/>
          </a:effectLst>
        </p:spPr>
      </p:pic>
      <p:pic>
        <p:nvPicPr>
          <p:cNvPr id="13" name="图片 12">
            <a:extLst>
              <a:ext uri="{FF2B5EF4-FFF2-40B4-BE49-F238E27FC236}">
                <a16:creationId xmlns:a16="http://schemas.microsoft.com/office/drawing/2014/main" id="{7D4FE8BA-146C-4B03-875E-37E0E7807047}"/>
              </a:ext>
            </a:extLst>
          </p:cNvPr>
          <p:cNvPicPr>
            <a:picLocks noChangeAspect="1"/>
          </p:cNvPicPr>
          <p:nvPr/>
        </p:nvPicPr>
        <p:blipFill>
          <a:blip r:embed="rId3"/>
          <a:stretch>
            <a:fillRect/>
          </a:stretch>
        </p:blipFill>
        <p:spPr>
          <a:xfrm>
            <a:off x="4473018" y="736089"/>
            <a:ext cx="4392891" cy="4191741"/>
          </a:xfrm>
          <a:prstGeom prst="rect">
            <a:avLst/>
          </a:prstGeom>
          <a:effectLst>
            <a:softEdge rad="127000"/>
          </a:effectLst>
        </p:spPr>
      </p:pic>
    </p:spTree>
    <p:extLst>
      <p:ext uri="{BB962C8B-B14F-4D97-AF65-F5344CB8AC3E}">
        <p14:creationId xmlns:p14="http://schemas.microsoft.com/office/powerpoint/2010/main" val="2129474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FD33C-5471-4EF2-80CD-F69E41A25973}"/>
              </a:ext>
            </a:extLst>
          </p:cNvPr>
          <p:cNvSpPr>
            <a:spLocks noGrp="1"/>
          </p:cNvSpPr>
          <p:nvPr>
            <p:ph type="title"/>
          </p:nvPr>
        </p:nvSpPr>
        <p:spPr/>
        <p:txBody>
          <a:bodyPr>
            <a:normAutofit fontScale="90000"/>
          </a:bodyPr>
          <a:lstStyle/>
          <a:p>
            <a:r>
              <a:rPr lang="en-US" dirty="0"/>
              <a:t>Executed Python file</a:t>
            </a:r>
          </a:p>
        </p:txBody>
      </p:sp>
      <p:sp>
        <p:nvSpPr>
          <p:cNvPr id="3" name="文本占位符 2">
            <a:extLst>
              <a:ext uri="{FF2B5EF4-FFF2-40B4-BE49-F238E27FC236}">
                <a16:creationId xmlns:a16="http://schemas.microsoft.com/office/drawing/2014/main" id="{0E8D6FE9-A80F-4EDB-B332-8D5B6C43CA78}"/>
              </a:ext>
            </a:extLst>
          </p:cNvPr>
          <p:cNvSpPr>
            <a:spLocks noGrp="1"/>
          </p:cNvSpPr>
          <p:nvPr>
            <p:ph type="body" idx="1"/>
          </p:nvPr>
        </p:nvSpPr>
        <p:spPr/>
        <p:txBody>
          <a:bodyPr/>
          <a:lstStyle/>
          <a:p>
            <a:r>
              <a:rPr lang="en-US" dirty="0"/>
              <a:t>Install Python environment 3.7 or above</a:t>
            </a:r>
          </a:p>
          <a:p>
            <a:endParaRPr lang="en-US" dirty="0"/>
          </a:p>
          <a:p>
            <a:r>
              <a:rPr lang="en-US" dirty="0"/>
              <a:t>Require “Problem 2 Dataset (Clean).xlsx” only</a:t>
            </a:r>
          </a:p>
          <a:p>
            <a:endParaRPr lang="en-US" dirty="0"/>
          </a:p>
          <a:p>
            <a:r>
              <a:rPr lang="en-US" dirty="0"/>
              <a:t>Output is on file “Prediction Data.xlsx”</a:t>
            </a:r>
          </a:p>
          <a:p>
            <a:endParaRPr lang="en-US" dirty="0"/>
          </a:p>
          <a:p>
            <a:endParaRPr lang="en-US" dirty="0"/>
          </a:p>
          <a:p>
            <a:endParaRPr lang="en-US" dirty="0"/>
          </a:p>
          <a:p>
            <a:pPr marL="114300" indent="0">
              <a:buNone/>
            </a:pPr>
            <a:endParaRPr lang="en-US" dirty="0"/>
          </a:p>
        </p:txBody>
      </p:sp>
      <p:pic>
        <p:nvPicPr>
          <p:cNvPr id="1026" name="Picture 2" descr="“gig em with invisible background”的图片搜索结果">
            <a:extLst>
              <a:ext uri="{FF2B5EF4-FFF2-40B4-BE49-F238E27FC236}">
                <a16:creationId xmlns:a16="http://schemas.microsoft.com/office/drawing/2014/main" id="{62C49055-F9CB-491F-A4BB-E730E7FF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0039" y="740918"/>
            <a:ext cx="3613066" cy="3661663"/>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4B52D8EE-A059-4F9C-B362-CC06D00759D1}"/>
              </a:ext>
            </a:extLst>
          </p:cNvPr>
          <p:cNvSpPr txBox="1"/>
          <p:nvPr/>
        </p:nvSpPr>
        <p:spPr>
          <a:xfrm>
            <a:off x="311700" y="3386918"/>
            <a:ext cx="4974073" cy="1015663"/>
          </a:xfrm>
          <a:prstGeom prst="rect">
            <a:avLst/>
          </a:prstGeom>
          <a:noFill/>
        </p:spPr>
        <p:txBody>
          <a:bodyPr wrap="square" rtlCol="0">
            <a:spAutoFit/>
          </a:bodyPr>
          <a:lstStyle/>
          <a:p>
            <a:pPr algn="ctr"/>
            <a:r>
              <a:rPr lang="en-US" sz="3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THANKS FOR SUPPORTING!</a:t>
            </a:r>
          </a:p>
          <a:p>
            <a:pPr algn="ctr"/>
            <a:r>
              <a:rPr lang="en-US" sz="3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GIG’ EM</a:t>
            </a:r>
          </a:p>
        </p:txBody>
      </p:sp>
    </p:spTree>
    <p:extLst>
      <p:ext uri="{BB962C8B-B14F-4D97-AF65-F5344CB8AC3E}">
        <p14:creationId xmlns:p14="http://schemas.microsoft.com/office/powerpoint/2010/main" val="1723133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TM03457452[[fn=天体]]</Template>
  <TotalTime>833</TotalTime>
  <Words>435</Words>
  <Application>Microsoft Office PowerPoint</Application>
  <PresentationFormat>全屏显示(16:9)</PresentationFormat>
  <Paragraphs>42</Paragraphs>
  <Slides>6</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Helvetica Neue</vt:lpstr>
      <vt:lpstr>Arial</vt:lpstr>
      <vt:lpstr>Calibri</vt:lpstr>
      <vt:lpstr>Calibri Light</vt:lpstr>
      <vt:lpstr>天体</vt:lpstr>
      <vt:lpstr>TE&amp;NE challenge</vt:lpstr>
      <vt:lpstr>Machine learning challenge </vt:lpstr>
      <vt:lpstr>Data pre-processing</vt:lpstr>
      <vt:lpstr>Methodology and improvement </vt:lpstr>
      <vt:lpstr>Visualization</vt:lpstr>
      <vt:lpstr>Executed Python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TE&amp;NE challenge </dc:title>
  <cp:lastModifiedBy>Leo Kang</cp:lastModifiedBy>
  <cp:revision>22</cp:revision>
  <dcterms:modified xsi:type="dcterms:W3CDTF">2021-02-07T06:24:34Z</dcterms:modified>
</cp:coreProperties>
</file>