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60" r:id="rId4"/>
    <p:sldId id="258" r:id="rId5"/>
    <p:sldId id="259" r:id="rId6"/>
    <p:sldId id="265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0B688E-AC22-4854-989C-40383C3A5C2B}" v="192" dt="2024-11-07T01:30:14.623"/>
    <p1510:client id="{2CA2DF01-2BF2-4A88-B767-EA9B0DDA7A30}" v="187" dt="2024-11-07T02:30:35.127"/>
    <p1510:client id="{37F3D545-F3DC-472A-9486-90C7A4BB6168}" v="274" dt="2024-11-07T02:30:13.659"/>
    <p1510:client id="{6FBD61C4-A66A-4E49-8477-514FB8145170}" v="410" dt="2024-11-07T02:34:16.043"/>
    <p1510:client id="{8ED6DA86-F916-43E6-8A16-CD7694DED071}" v="85" dt="2024-11-07T01:18:13.861"/>
    <p1510:client id="{A5A20B70-88FB-4A6C-BCAB-0CF087DBF490}" v="157" dt="2024-11-07T02:13:46.747"/>
    <p1510:client id="{CA2A9F9B-550B-4353-97F5-891669C5A8F9}" v="4" dt="2024-11-07T01:56:00.829"/>
    <p1510:client id="{E24CBAE3-E5C3-4EFB-AFEE-FA099C4FBCAE}" v="4" dt="2024-11-07T01:31:41.4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C37E3046-7371-4640-BBB3-C947ADA1BD09}" type="datetimeFigureOut">
              <a:rPr lang="pt-BR" smtClean="0"/>
              <a:t>07/11/2024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307AD8A7-77F3-4B12-BDA4-2064B48FC9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2690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E3046-7371-4640-BBB3-C947ADA1BD09}" type="datetimeFigureOut">
              <a:rPr lang="pt-BR" smtClean="0"/>
              <a:t>07/11/2024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AD8A7-77F3-4B12-BDA4-2064B48FC9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9568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37E3046-7371-4640-BBB3-C947ADA1BD09}" type="datetimeFigureOut">
              <a:rPr lang="pt-BR" smtClean="0"/>
              <a:t>07/11/2024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07AD8A7-77F3-4B12-BDA4-2064B48FC9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7337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37E3046-7371-4640-BBB3-C947ADA1BD09}" type="datetimeFigureOut">
              <a:rPr lang="pt-BR" smtClean="0"/>
              <a:t>07/11/2024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07AD8A7-77F3-4B12-BDA4-2064B48FC99E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61113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37E3046-7371-4640-BBB3-C947ADA1BD09}" type="datetimeFigureOut">
              <a:rPr lang="pt-BR" smtClean="0"/>
              <a:t>07/11/2024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07AD8A7-77F3-4B12-BDA4-2064B48FC9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75958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E3046-7371-4640-BBB3-C947ADA1BD09}" type="datetimeFigureOut">
              <a:rPr lang="pt-BR" smtClean="0"/>
              <a:t>07/11/2024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AD8A7-77F3-4B12-BDA4-2064B48FC9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86877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E3046-7371-4640-BBB3-C947ADA1BD09}" type="datetimeFigureOut">
              <a:rPr lang="pt-BR" smtClean="0"/>
              <a:t>07/11/2024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AD8A7-77F3-4B12-BDA4-2064B48FC9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10782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E3046-7371-4640-BBB3-C947ADA1BD09}" type="datetimeFigureOut">
              <a:rPr lang="pt-BR" smtClean="0"/>
              <a:t>07/11/2024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AD8A7-77F3-4B12-BDA4-2064B48FC9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02939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37E3046-7371-4640-BBB3-C947ADA1BD09}" type="datetimeFigureOut">
              <a:rPr lang="pt-BR" smtClean="0"/>
              <a:t>07/11/2024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07AD8A7-77F3-4B12-BDA4-2064B48FC9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9172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E3046-7371-4640-BBB3-C947ADA1BD09}" type="datetimeFigureOut">
              <a:rPr lang="pt-BR" smtClean="0"/>
              <a:t>07/11/2024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AD8A7-77F3-4B12-BDA4-2064B48FC9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085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37E3046-7371-4640-BBB3-C947ADA1BD09}" type="datetimeFigureOut">
              <a:rPr lang="pt-BR" smtClean="0"/>
              <a:t>07/11/2024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07AD8A7-77F3-4B12-BDA4-2064B48FC9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1652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E3046-7371-4640-BBB3-C947ADA1BD09}" type="datetimeFigureOut">
              <a:rPr lang="pt-BR" smtClean="0"/>
              <a:t>07/11/2024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AD8A7-77F3-4B12-BDA4-2064B48FC9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2533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E3046-7371-4640-BBB3-C947ADA1BD09}" type="datetimeFigureOut">
              <a:rPr lang="pt-BR" smtClean="0"/>
              <a:t>07/11/2024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AD8A7-77F3-4B12-BDA4-2064B48FC9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5418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E3046-7371-4640-BBB3-C947ADA1BD09}" type="datetimeFigureOut">
              <a:rPr lang="pt-BR" smtClean="0"/>
              <a:t>07/11/2024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AD8A7-77F3-4B12-BDA4-2064B48FC9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6303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E3046-7371-4640-BBB3-C947ADA1BD09}" type="datetimeFigureOut">
              <a:rPr lang="pt-BR" smtClean="0"/>
              <a:t>07/11/2024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AD8A7-77F3-4B12-BDA4-2064B48FC9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2984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E3046-7371-4640-BBB3-C947ADA1BD09}" type="datetimeFigureOut">
              <a:rPr lang="pt-BR" smtClean="0"/>
              <a:t>07/11/2024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AD8A7-77F3-4B12-BDA4-2064B48FC9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8392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E3046-7371-4640-BBB3-C947ADA1BD09}" type="datetimeFigureOut">
              <a:rPr lang="pt-BR" smtClean="0"/>
              <a:t>07/11/2024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AD8A7-77F3-4B12-BDA4-2064B48FC9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9105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E3046-7371-4640-BBB3-C947ADA1BD09}" type="datetimeFigureOut">
              <a:rPr lang="pt-BR" smtClean="0"/>
              <a:t>07/11/2024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AD8A7-77F3-4B12-BDA4-2064B48FC9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0807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2" r:id="rId12"/>
    <p:sldLayoutId id="2147483853" r:id="rId13"/>
    <p:sldLayoutId id="2147483854" r:id="rId14"/>
    <p:sldLayoutId id="2147483855" r:id="rId15"/>
    <p:sldLayoutId id="2147483856" r:id="rId16"/>
    <p:sldLayoutId id="214748385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oliveiras.com.b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344706"/>
            <a:ext cx="9144000" cy="1046462"/>
          </a:xfrm>
        </p:spPr>
        <p:txBody>
          <a:bodyPr>
            <a:noAutofit/>
          </a:bodyPr>
          <a:lstStyle/>
          <a:p>
            <a:r>
              <a:rPr lang="pt-BR" sz="3600"/>
              <a:t>Como um programa é executado internamente no computador?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2790160"/>
            <a:ext cx="9144000" cy="2766489"/>
          </a:xfrm>
        </p:spPr>
        <p:txBody>
          <a:bodyPr>
            <a:normAutofit/>
          </a:bodyPr>
          <a:lstStyle/>
          <a:p>
            <a:pPr algn="ctr"/>
            <a:r>
              <a:rPr lang="pt-BR" sz="1600">
                <a:latin typeface="+mj-lt"/>
              </a:rPr>
              <a:t>Integrantes:</a:t>
            </a:r>
          </a:p>
          <a:p>
            <a:pPr algn="ctr"/>
            <a:r>
              <a:rPr lang="pt-BR" sz="1600">
                <a:latin typeface="+mj-lt"/>
              </a:rPr>
              <a:t> Arthur </a:t>
            </a:r>
            <a:r>
              <a:rPr lang="pt-BR" sz="1600" err="1">
                <a:latin typeface="+mj-lt"/>
              </a:rPr>
              <a:t>Galassi</a:t>
            </a:r>
            <a:r>
              <a:rPr lang="pt-BR" sz="1600">
                <a:latin typeface="+mj-lt"/>
              </a:rPr>
              <a:t> | RA: 82422433 </a:t>
            </a:r>
          </a:p>
          <a:p>
            <a:pPr algn="ctr"/>
            <a:r>
              <a:rPr lang="pt-BR" sz="1600" err="1">
                <a:latin typeface="+mj-lt"/>
              </a:rPr>
              <a:t>Kaue</a:t>
            </a:r>
            <a:r>
              <a:rPr lang="pt-BR" sz="1600">
                <a:latin typeface="+mj-lt"/>
              </a:rPr>
              <a:t> Soares | RA: 824117267 </a:t>
            </a:r>
          </a:p>
          <a:p>
            <a:pPr algn="ctr"/>
            <a:r>
              <a:rPr lang="pt-BR" sz="1600">
                <a:latin typeface="+mj-lt"/>
              </a:rPr>
              <a:t>Leonardo Macedo | RA: 82422817</a:t>
            </a:r>
          </a:p>
          <a:p>
            <a:pPr algn="ctr"/>
            <a:r>
              <a:rPr lang="pt-BR" sz="1600">
                <a:latin typeface="+mj-lt"/>
              </a:rPr>
              <a:t> Luiz Washington | RA: 824148694 </a:t>
            </a:r>
          </a:p>
          <a:p>
            <a:pPr algn="ctr"/>
            <a:r>
              <a:rPr lang="pt-BR" sz="1600">
                <a:latin typeface="+mj-lt"/>
              </a:rPr>
              <a:t>Lucas Felipe | RA: 824138683 </a:t>
            </a:r>
          </a:p>
          <a:p>
            <a:pPr algn="ctr"/>
            <a:r>
              <a:rPr lang="pt-BR" sz="1600">
                <a:latin typeface="+mj-lt"/>
              </a:rPr>
              <a:t>George </a:t>
            </a:r>
            <a:r>
              <a:rPr lang="pt-BR" sz="1600" err="1">
                <a:latin typeface="+mj-lt"/>
              </a:rPr>
              <a:t>Geronimo</a:t>
            </a:r>
            <a:r>
              <a:rPr lang="pt-BR" sz="1600">
                <a:latin typeface="+mj-lt"/>
              </a:rPr>
              <a:t> | RA: 824148488</a:t>
            </a:r>
          </a:p>
        </p:txBody>
      </p:sp>
    </p:spTree>
    <p:extLst>
      <p:ext uri="{BB962C8B-B14F-4D97-AF65-F5344CB8AC3E}">
        <p14:creationId xmlns:p14="http://schemas.microsoft.com/office/powerpoint/2010/main" val="2463579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0E0CCA-968C-980B-07A0-A8C24F1E9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3900" y="764373"/>
            <a:ext cx="4432300" cy="1293028"/>
          </a:xfrm>
        </p:spPr>
        <p:txBody>
          <a:bodyPr/>
          <a:lstStyle/>
          <a:p>
            <a:r>
              <a:rPr lang="pt-BR"/>
              <a:t>Bibliografia</a:t>
            </a:r>
            <a:br>
              <a:rPr lang="pt-BR"/>
            </a:b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26310C-A6B0-4556-BAE8-AAA45538D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3514" y="2253937"/>
            <a:ext cx="10820400" cy="4024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pt-BR">
                <a:ea typeface="+mn-lt"/>
                <a:cs typeface="+mn-lt"/>
              </a:rPr>
              <a:t>Woliveiras.com.br</a:t>
            </a:r>
            <a:endParaRPr lang="pt-BR"/>
          </a:p>
          <a:p>
            <a:pPr marL="0" indent="0">
              <a:buNone/>
            </a:pPr>
            <a:endParaRPr lang="pt-BR"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https://woliveiras.com.br/posts/como-funciona-um-programa-de-computador</a:t>
            </a:r>
            <a:endParaRPr lang="pt-BR">
              <a:hlinkClick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  <p:extLst>
      <p:ext uri="{BB962C8B-B14F-4D97-AF65-F5344CB8AC3E}">
        <p14:creationId xmlns:p14="http://schemas.microsoft.com/office/powerpoint/2010/main" val="606516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998" y="1119478"/>
            <a:ext cx="9915236" cy="3036391"/>
          </a:xfrm>
        </p:spPr>
        <p:txBody>
          <a:bodyPr/>
          <a:lstStyle/>
          <a:p>
            <a:pPr algn="ctr"/>
            <a:r>
              <a:rPr lang="pt-BR" sz="1800">
                <a:ea typeface="+mj-lt"/>
                <a:cs typeface="+mj-lt"/>
              </a:rPr>
              <a:t> </a:t>
            </a:r>
            <a:r>
              <a:rPr lang="pt-BR" sz="2800">
                <a:ea typeface="+mj-lt"/>
                <a:cs typeface="+mj-lt"/>
              </a:rPr>
              <a:t>Quando executamos um programa em um computador, ocorre uma série de etapas que envolvem tanto o software (o próprio código do programa e o sistema operacional) quanto o hardware (como a CPU e a memória). </a:t>
            </a:r>
            <a:endParaRPr lang="pt-BR" sz="2800">
              <a:latin typeface="Aptos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11459" y="2640609"/>
            <a:ext cx="10820400" cy="4024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1"/>
            <a:endParaRPr lang="pt-BR" sz="3600">
              <a:latin typeface="Aptos"/>
            </a:endParaRPr>
          </a:p>
          <a:p>
            <a:endParaRPr lang="pt-BR" sz="900">
              <a:latin typeface="Aptos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C1B09DF-266E-D70A-E3E0-DDAE972C6F74}"/>
              </a:ext>
            </a:extLst>
          </p:cNvPr>
          <p:cNvSpPr txBox="1"/>
          <p:nvPr/>
        </p:nvSpPr>
        <p:spPr>
          <a:xfrm>
            <a:off x="7738486" y="461897"/>
            <a:ext cx="370516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600"/>
              <a:t>INTRODUÇÃO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B41257D-6911-D686-1F34-AB882F668ABB}"/>
              </a:ext>
            </a:extLst>
          </p:cNvPr>
          <p:cNvSpPr txBox="1"/>
          <p:nvPr/>
        </p:nvSpPr>
        <p:spPr>
          <a:xfrm>
            <a:off x="696521" y="4029365"/>
            <a:ext cx="11108705" cy="124100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800"/>
              <a:t>          Hardware                                                         Software</a:t>
            </a:r>
          </a:p>
          <a:p>
            <a:r>
              <a:rPr lang="pt-BR" sz="2800"/>
              <a:t>                                                                                                          </a:t>
            </a:r>
          </a:p>
          <a:p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8E30E588-9ED4-DF74-8E04-DAB0F34FD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039" y="4610042"/>
            <a:ext cx="1288185" cy="723323"/>
          </a:xfrm>
          <a:prstGeom prst="rect">
            <a:avLst/>
          </a:prstGeom>
        </p:spPr>
      </p:pic>
      <p:pic>
        <p:nvPicPr>
          <p:cNvPr id="12" name="Imagem 11" descr="Fundo preto com letras brancas&#10;&#10;Descrição gerada automaticamente">
            <a:extLst>
              <a:ext uri="{FF2B5EF4-FFF2-40B4-BE49-F238E27FC236}">
                <a16:creationId xmlns:a16="http://schemas.microsoft.com/office/drawing/2014/main" id="{3DBAE713-ED82-D7BF-4CC9-BFA7E5D912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 flipH="1" flipV="1">
            <a:off x="625489" y="5589782"/>
            <a:ext cx="1033004" cy="1136912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9BE66A20-CD37-D6C4-39C6-5DE55587DD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5772" y="4650408"/>
            <a:ext cx="986313" cy="867436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F349847-5BA1-E4FB-68B3-EBC38B47D0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23168" y="4429262"/>
            <a:ext cx="2582884" cy="1453213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EF87C7DB-0B4D-2D25-A460-08B2938432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97821" y="4787487"/>
            <a:ext cx="1078800" cy="736767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ADD8D207-4658-4F7F-3C03-74E4F60D0C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55181" y="5340921"/>
            <a:ext cx="1382281" cy="1416917"/>
          </a:xfrm>
          <a:prstGeom prst="rect">
            <a:avLst/>
          </a:prstGeom>
        </p:spPr>
      </p:pic>
      <p:pic>
        <p:nvPicPr>
          <p:cNvPr id="11" name="Imagem 10" descr="Logotipo&#10;&#10;Descrição gerada automaticamente">
            <a:extLst>
              <a:ext uri="{FF2B5EF4-FFF2-40B4-BE49-F238E27FC236}">
                <a16:creationId xmlns:a16="http://schemas.microsoft.com/office/drawing/2014/main" id="{4EE81B35-3738-3821-9AE9-39CCABA7DFE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94963" y="5650366"/>
            <a:ext cx="1393372" cy="1010023"/>
          </a:xfrm>
          <a:prstGeom prst="rect">
            <a:avLst/>
          </a:prstGeom>
        </p:spPr>
      </p:pic>
      <p:pic>
        <p:nvPicPr>
          <p:cNvPr id="14" name="Imagem 13" descr="Tela azul com letras brancas&#10;&#10;Descrição gerada automaticamente">
            <a:extLst>
              <a:ext uri="{FF2B5EF4-FFF2-40B4-BE49-F238E27FC236}">
                <a16:creationId xmlns:a16="http://schemas.microsoft.com/office/drawing/2014/main" id="{8D4F2BBB-6123-51D9-2470-A6C59F89C4E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89325" y="5651526"/>
            <a:ext cx="2088079" cy="997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823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C4296042-EA9E-4E3F-9165-4A9458DA5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0597BA1-5C20-429B-A8D2-8AE246412D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EBDAF25-2F13-96CB-00F8-98EF39779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448816"/>
            <a:ext cx="5304295" cy="1220493"/>
          </a:xfrm>
        </p:spPr>
        <p:txBody>
          <a:bodyPr>
            <a:normAutofit/>
          </a:bodyPr>
          <a:lstStyle/>
          <a:p>
            <a:pPr algn="l"/>
            <a:r>
              <a:rPr lang="pt-BR" sz="3200"/>
              <a:t>Carregamento do Programa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7C5468-BA13-D85C-6455-AAD477C555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667924"/>
            <a:ext cx="5304295" cy="3979997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pt-BR" sz="1800"/>
          </a:p>
          <a:p>
            <a:pPr marL="0" indent="0">
              <a:buNone/>
            </a:pPr>
            <a:r>
              <a:rPr lang="pt-BR" sz="2000">
                <a:ea typeface="+mn-lt"/>
                <a:cs typeface="+mn-lt"/>
              </a:rPr>
              <a:t> Quando você solicita a execução de um programa (por exemplo, clicando em um ícone), o sistema operacional (SO) realiza o primeiro passo, que é buscar o código do programa armazenado na memória secundária (como o HD ou SSD) e carregá-lo na memória RAM. Isso é necessário porque o processador (CPU) acessa muito mais rapidamente a RAM do que o armazenamento permanente.</a:t>
            </a:r>
            <a:endParaRPr lang="pt-BR" sz="200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C75E92EC-F7D2-518A-3375-1781EC783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3633" y="2527525"/>
            <a:ext cx="2380647" cy="1240079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2CE671DE-13BB-AB35-350E-BD3F479F36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 flipH="1" flipV="1">
            <a:off x="10053956" y="1118400"/>
            <a:ext cx="1887366" cy="1887366"/>
          </a:xfrm>
          <a:prstGeom prst="rect">
            <a:avLst/>
          </a:prstGeom>
        </p:spPr>
      </p:pic>
      <p:pic>
        <p:nvPicPr>
          <p:cNvPr id="4" name="Imagem 3" descr="Disco rígido de computador&#10;&#10;Descrição gerada automaticamente">
            <a:extLst>
              <a:ext uri="{FF2B5EF4-FFF2-40B4-BE49-F238E27FC236}">
                <a16:creationId xmlns:a16="http://schemas.microsoft.com/office/drawing/2014/main" id="{06E23971-220F-0401-2C44-5119C2BFB2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53391" y="2866676"/>
            <a:ext cx="3000087" cy="2007755"/>
          </a:xfrm>
          <a:prstGeom prst="rect">
            <a:avLst/>
          </a:prstGeom>
        </p:spPr>
      </p:pic>
      <p:sp>
        <p:nvSpPr>
          <p:cNvPr id="5" name="Seta: para a Esquerda 4">
            <a:extLst>
              <a:ext uri="{FF2B5EF4-FFF2-40B4-BE49-F238E27FC236}">
                <a16:creationId xmlns:a16="http://schemas.microsoft.com/office/drawing/2014/main" id="{B2AB178B-DB5E-A011-C5F5-FCAC259D5BB0}"/>
              </a:ext>
            </a:extLst>
          </p:cNvPr>
          <p:cNvSpPr/>
          <p:nvPr/>
        </p:nvSpPr>
        <p:spPr>
          <a:xfrm>
            <a:off x="8221683" y="2583048"/>
            <a:ext cx="1828800" cy="838200"/>
          </a:xfrm>
          <a:prstGeom prst="leftArrow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6402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321BD4-EF67-E6CC-D74B-F9AF66F10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9663" y="448621"/>
            <a:ext cx="7121237" cy="2066573"/>
          </a:xfrm>
        </p:spPr>
        <p:txBody>
          <a:bodyPr/>
          <a:lstStyle/>
          <a:p>
            <a:pPr algn="l"/>
            <a:r>
              <a:rPr lang="pt-BR" sz="3600">
                <a:ea typeface="+mj-lt"/>
                <a:cs typeface="+mj-lt"/>
              </a:rPr>
              <a:t>Sistema Operacional e Alocação de Recursos</a:t>
            </a:r>
            <a:endParaRPr lang="pt-BR" sz="3600"/>
          </a:p>
          <a:p>
            <a:pPr marL="285750" indent="-285750" algn="l">
              <a:buFont typeface="Arial"/>
              <a:buChar char="•"/>
            </a:pPr>
            <a:endParaRPr lang="pt-BR" sz="1200"/>
          </a:p>
          <a:p>
            <a:endParaRPr lang="pt-BR" sz="900">
              <a:latin typeface="Aptos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D8A1E8-5479-48C3-7833-AFD49519A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endParaRPr lang="pt-BR" sz="900">
              <a:latin typeface="Aptos"/>
            </a:endParaRPr>
          </a:p>
          <a:p>
            <a:pPr lvl="1"/>
            <a:endParaRPr lang="pt-BR" sz="3600">
              <a:latin typeface="Aptos"/>
            </a:endParaRPr>
          </a:p>
          <a:p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1057C8D-46F0-F13A-9716-BD22128EE1C0}"/>
              </a:ext>
            </a:extLst>
          </p:cNvPr>
          <p:cNvSpPr txBox="1"/>
          <p:nvPr/>
        </p:nvSpPr>
        <p:spPr>
          <a:xfrm>
            <a:off x="683558" y="2189498"/>
            <a:ext cx="5564612" cy="38472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endParaRPr lang="pt-BR" sz="1200">
              <a:ea typeface="+mn-lt"/>
              <a:cs typeface="+mn-lt"/>
            </a:endParaRPr>
          </a:p>
          <a:p>
            <a:r>
              <a:rPr lang="pt-BR" sz="2000">
                <a:ea typeface="+mn-lt"/>
                <a:cs typeface="+mn-lt"/>
              </a:rPr>
              <a:t>O sistema operacional é responsável por gerenciar os recursos do computador. Quando o programa é carregado na RAM, o SO define o espaço de memória que o programa poderá usar e gerencia o acesso do programa aos recursos necessários, como o processador e os dispositivos de entrada e saída (I/O). O sistema operacional também controla a prioridade de execução para otimizar a utilização do processador entre vários programas. </a:t>
            </a:r>
            <a:br>
              <a:rPr lang="pt-BR" sz="2000">
                <a:ea typeface="+mn-lt"/>
                <a:cs typeface="+mn-lt"/>
              </a:rPr>
            </a:br>
            <a:endParaRPr lang="pt-BR" sz="1200">
              <a:ea typeface="+mn-lt"/>
              <a:cs typeface="+mn-lt"/>
            </a:endParaRPr>
          </a:p>
        </p:txBody>
      </p:sp>
      <p:pic>
        <p:nvPicPr>
          <p:cNvPr id="12" name="Imagem 11" descr="Logotipo, Ícone&#10;&#10;Descrição gerada automaticamente">
            <a:extLst>
              <a:ext uri="{FF2B5EF4-FFF2-40B4-BE49-F238E27FC236}">
                <a16:creationId xmlns:a16="http://schemas.microsoft.com/office/drawing/2014/main" id="{89499C6E-9BB6-4D9F-34CD-821E2A530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3611" y="5013098"/>
            <a:ext cx="1311916" cy="1286822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8F8ACABE-13D1-1A70-AEC5-59E070AFF3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4518" y="4879831"/>
            <a:ext cx="2043063" cy="1548121"/>
          </a:xfrm>
          <a:prstGeom prst="rect">
            <a:avLst/>
          </a:prstGeom>
        </p:spPr>
      </p:pic>
      <p:pic>
        <p:nvPicPr>
          <p:cNvPr id="15" name="Imagem 14" descr="Logotipo, nome da empresa&#10;&#10;Descrição gerada automaticamente">
            <a:extLst>
              <a:ext uri="{FF2B5EF4-FFF2-40B4-BE49-F238E27FC236}">
                <a16:creationId xmlns:a16="http://schemas.microsoft.com/office/drawing/2014/main" id="{4576BE62-046D-4D87-7E7D-3927F2467A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7650" y="1272451"/>
            <a:ext cx="2351665" cy="2483070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3E635628-8B84-F773-218F-9E696BF8DC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3869" y="1937169"/>
            <a:ext cx="1755683" cy="1570562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C63B15A9-6A1C-E51F-CFBA-372B76412F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24431" y="2971232"/>
            <a:ext cx="2001455" cy="2283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566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C5B6E5-17C7-44D2-9FA2-AB608546D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200" y="-4093"/>
            <a:ext cx="7386783" cy="219357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pt-BR" sz="3600">
                <a:ea typeface="+mj-lt"/>
                <a:cs typeface="+mj-lt"/>
              </a:rPr>
              <a:t>Execução das Instruções pelo Processador (CPU)</a:t>
            </a:r>
            <a:endParaRPr lang="pt-BR"/>
          </a:p>
          <a:p>
            <a:endParaRPr lang="pt-BR">
              <a:latin typeface="inherit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71E9A1-5713-2BAB-1D30-C9C9BB1758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28800"/>
            <a:ext cx="10845800" cy="486232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pt-BR" sz="2400">
                <a:ea typeface="+mn-lt"/>
                <a:cs typeface="+mn-lt"/>
              </a:rPr>
              <a:t> O programa consiste em uma sequência de instruções de código de máquina (0s e 1s) que a CPU é capaz de entender. A execução do programa se dá por uma série de passos repetidos pelo processador, chamados de ciclo de instrução, que inclui:</a:t>
            </a:r>
            <a:endParaRPr lang="pt-BR" sz="2400"/>
          </a:p>
          <a:p>
            <a:pPr marL="0" indent="0" algn="r">
              <a:buNone/>
            </a:pPr>
            <a:endParaRPr lang="pt-BR" sz="2400"/>
          </a:p>
          <a:p>
            <a:pPr marL="0" indent="0">
              <a:buNone/>
            </a:pPr>
            <a:r>
              <a:rPr lang="pt-BR" sz="2400">
                <a:ea typeface="+mn-lt"/>
                <a:cs typeface="+mn-lt"/>
              </a:rPr>
              <a:t> Busca (</a:t>
            </a:r>
            <a:r>
              <a:rPr lang="pt-BR" sz="2400" err="1">
                <a:ea typeface="+mn-lt"/>
                <a:cs typeface="+mn-lt"/>
              </a:rPr>
              <a:t>Fetch</a:t>
            </a:r>
            <a:r>
              <a:rPr lang="pt-BR" sz="2400">
                <a:ea typeface="+mn-lt"/>
                <a:cs typeface="+mn-lt"/>
              </a:rPr>
              <a:t>) </a:t>
            </a:r>
          </a:p>
          <a:p>
            <a:pPr marL="0" indent="0">
              <a:buNone/>
            </a:pPr>
            <a:r>
              <a:rPr lang="pt-BR" sz="2400">
                <a:ea typeface="+mn-lt"/>
                <a:cs typeface="+mn-lt"/>
              </a:rPr>
              <a:t>A CPU busca a próxima instrução da memória (RAM) e a armazena em um registrador especial. </a:t>
            </a:r>
            <a:endParaRPr lang="pt-BR"/>
          </a:p>
          <a:p>
            <a:pPr marL="0" indent="0">
              <a:buNone/>
            </a:pPr>
            <a:endParaRPr lang="pt-BR" sz="2400"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sz="2400">
                <a:ea typeface="+mn-lt"/>
                <a:cs typeface="+mn-lt"/>
              </a:rPr>
              <a:t>Decodificação (</a:t>
            </a:r>
            <a:r>
              <a:rPr lang="pt-BR" sz="2400" err="1">
                <a:ea typeface="+mn-lt"/>
                <a:cs typeface="+mn-lt"/>
              </a:rPr>
              <a:t>Decode</a:t>
            </a:r>
            <a:r>
              <a:rPr lang="pt-BR" sz="2400">
                <a:ea typeface="+mn-lt"/>
                <a:cs typeface="+mn-lt"/>
              </a:rPr>
              <a:t>)</a:t>
            </a:r>
          </a:p>
          <a:p>
            <a:pPr marL="0" indent="0">
              <a:buNone/>
            </a:pPr>
            <a:r>
              <a:rPr lang="pt-BR" sz="2400">
                <a:ea typeface="+mn-lt"/>
                <a:cs typeface="+mn-lt"/>
              </a:rPr>
              <a:t> A CPU decodifica a instrução para entender qual operação realizar. Execução </a:t>
            </a:r>
            <a:endParaRPr lang="pt-BR" sz="240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39AF51D-3AF2-7A92-59B6-16EEC8225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330" y="4719681"/>
            <a:ext cx="986313" cy="867436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A6B4075-AD27-BBE5-B0B7-0B350BC117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1166" y="4665083"/>
            <a:ext cx="1885842" cy="982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817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A8805F-80D2-6AE4-387A-85CA6D2F9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39B2F6-4E7D-77C1-3DBB-8CFAAA928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 sz="2400"/>
              <a:t> (Execute)</a:t>
            </a:r>
            <a:endParaRPr lang="pt-BR"/>
          </a:p>
          <a:p>
            <a:pPr marL="0" indent="0">
              <a:buNone/>
            </a:pPr>
            <a:r>
              <a:rPr lang="pt-BR" sz="2400"/>
              <a:t>  A CPU executa a operação, que pode envolver cálculos matemáticos, manipulação de dados ou comunicação com outros componentes. </a:t>
            </a:r>
            <a:endParaRPr lang="pt-BR"/>
          </a:p>
          <a:p>
            <a:pPr marL="0" indent="0">
              <a:buNone/>
            </a:pPr>
            <a:endParaRPr lang="pt-BR" sz="2400"/>
          </a:p>
          <a:p>
            <a:pPr marL="0" indent="0">
              <a:buNone/>
            </a:pPr>
            <a:r>
              <a:rPr lang="pt-BR" sz="2400"/>
              <a:t>Escrita (</a:t>
            </a:r>
            <a:r>
              <a:rPr lang="pt-BR" sz="2400" err="1"/>
              <a:t>Writeback</a:t>
            </a:r>
            <a:r>
              <a:rPr lang="pt-BR" sz="2400"/>
              <a:t>)</a:t>
            </a:r>
            <a:endParaRPr lang="pt-BR"/>
          </a:p>
          <a:p>
            <a:pPr marL="0" indent="0">
              <a:buNone/>
            </a:pPr>
            <a:r>
              <a:rPr lang="pt-BR" sz="2400"/>
              <a:t> O resultado da operação é armazenado ou enviado para outros componentes, como a memória RAM ou um dispositivo de saída.</a:t>
            </a:r>
            <a:endParaRPr lang="pt-BR"/>
          </a:p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2EC7AED-7549-F322-D20D-85FC515BF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2421" y="3426590"/>
            <a:ext cx="986313" cy="867436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D94BCA3-FA9D-8FF3-FBC5-80EFA3C742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7761" y="3371121"/>
            <a:ext cx="1885842" cy="982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905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CE3CA1-BBE3-09C7-77E5-AFDC287F1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9237" y="-972525"/>
            <a:ext cx="8368146" cy="32673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pt-BR" sz="3600">
                <a:ea typeface="+mj-lt"/>
                <a:cs typeface="+mj-lt"/>
              </a:rPr>
              <a:t>Uso da Memória e Armazenamento Temporário</a:t>
            </a:r>
            <a:endParaRPr lang="pt-BR" sz="3600"/>
          </a:p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BFC34AE-38DD-0743-4CD1-D2A73A83A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 sz="2800">
                <a:ea typeface="+mn-lt"/>
                <a:cs typeface="+mn-lt"/>
              </a:rPr>
              <a:t>Durante a execução, o programa pode precisar acessar ou manipular dados temporários. A memória RAM armazena esses dados temporários, e a memória cache da CPU, que é ainda mais rápida, armazena dados acessados com frequência para acelerar o processo. Se o programa precisar armazenar dados permanentemente (como ao salvar um arquivo), o sistema operacional faz essa ponte entre o programa e a memória secundária (HD ou SSD). </a:t>
            </a:r>
            <a:br>
              <a:rPr lang="pt-BR" sz="2800">
                <a:ea typeface="+mn-lt"/>
                <a:cs typeface="+mn-lt"/>
              </a:rPr>
            </a:br>
            <a:endParaRPr lang="pt-BR" sz="12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1057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E80F67-CBB6-6AB6-A134-C8006C780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6858" y="1070097"/>
            <a:ext cx="8610600" cy="1293028"/>
          </a:xfrm>
        </p:spPr>
        <p:txBody>
          <a:bodyPr/>
          <a:lstStyle/>
          <a:p>
            <a:pPr algn="l"/>
            <a:r>
              <a:rPr lang="pt-BR" sz="3600">
                <a:ea typeface="+mj-lt"/>
                <a:cs typeface="+mj-lt"/>
              </a:rPr>
              <a:t>Interação com Dispositivos de Entrada e Saída (I/O)</a:t>
            </a:r>
            <a:endParaRPr lang="pt-BR" sz="3600"/>
          </a:p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263BBA-3D8B-10DF-3161-E280C6877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712720"/>
            <a:ext cx="10820400" cy="4024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 sz="2800">
                <a:ea typeface="+mn-lt"/>
                <a:cs typeface="+mn-lt"/>
              </a:rPr>
              <a:t>Quando o programa precisa interagir com dispositivos externos, como um teclado ou monitor, o sistema operacional e a CPU processam essas instruções. O SO garante que a informação correta vá para o dispositivo adequado, seja exibindo algo na tela, capturando uma entrada do teclado, ou enviando dados para uma impressora. </a:t>
            </a:r>
            <a:br>
              <a:rPr lang="pt-BR" sz="1200">
                <a:ea typeface="+mn-lt"/>
                <a:cs typeface="+mn-lt"/>
              </a:rPr>
            </a:br>
            <a:endParaRPr lang="pt-BR" sz="12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71741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74FBDD-8AFD-A285-CEB7-331DC61D6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2320" y="418933"/>
            <a:ext cx="8610600" cy="1293028"/>
          </a:xfrm>
        </p:spPr>
        <p:txBody>
          <a:bodyPr/>
          <a:lstStyle/>
          <a:p>
            <a:pPr algn="l"/>
            <a:r>
              <a:rPr lang="pt-BR" sz="3600">
                <a:ea typeface="+mj-lt"/>
                <a:cs typeface="+mj-lt"/>
              </a:rPr>
              <a:t>Finalização do Programa</a:t>
            </a:r>
            <a:endParaRPr lang="pt-BR" sz="3600"/>
          </a:p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E411C3-80A5-5821-053A-98E235145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 sz="2800">
                <a:ea typeface="+mn-lt"/>
                <a:cs typeface="+mn-lt"/>
              </a:rPr>
              <a:t>Quando o programa termina sua execução, o sistema operacional libera a memória e outros recursos que o programa estava usando, tornando-os disponíveis para outros programas. Esse processo de liberação de recursos é fundamental para manter o computador funcionando de forma eficiente, sem travamentos ou lentidões. </a:t>
            </a:r>
            <a:br>
              <a:rPr lang="pt-BR" sz="2800">
                <a:ea typeface="+mn-lt"/>
                <a:cs typeface="+mn-lt"/>
              </a:rPr>
            </a:br>
            <a:endParaRPr lang="pt-BR" sz="12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53511896"/>
      </p:ext>
    </p:extLst>
  </p:cSld>
  <p:clrMapOvr>
    <a:masterClrMapping/>
  </p:clrMapOvr>
</p:sld>
</file>

<file path=ppt/theme/theme1.xml><?xml version="1.0" encoding="utf-8"?>
<a:theme xmlns:a="http://schemas.openxmlformats.org/drawingml/2006/main" name="Trilha de Vapor">
  <a:themeElements>
    <a:clrScheme name="Trilha de Vapor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Trilha de Vapor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TM04033937[[fn=Trilha de Vapor]]</Template>
  <TotalTime>0</TotalTime>
  <Words>633</Words>
  <Application>Microsoft Office PowerPoint</Application>
  <PresentationFormat>Widescreen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Aptos</vt:lpstr>
      <vt:lpstr>Arial</vt:lpstr>
      <vt:lpstr>Century Schoolbook</vt:lpstr>
      <vt:lpstr>inherit</vt:lpstr>
      <vt:lpstr>Trilha de Vapor</vt:lpstr>
      <vt:lpstr>Como um programa é executado internamente no computador?</vt:lpstr>
      <vt:lpstr> Quando executamos um programa em um computador, ocorre uma série de etapas que envolvem tanto o software (o próprio código do programa e o sistema operacional) quanto o hardware (como a CPU e a memória). </vt:lpstr>
      <vt:lpstr>Carregamento do Programa</vt:lpstr>
      <vt:lpstr>Sistema Operacional e Alocação de Recursos  </vt:lpstr>
      <vt:lpstr>Execução das Instruções pelo Processador (CPU) </vt:lpstr>
      <vt:lpstr>Apresentação do PowerPoint</vt:lpstr>
      <vt:lpstr>Uso da Memória e Armazenamento Temporário </vt:lpstr>
      <vt:lpstr>Interação com Dispositivos de Entrada e Saída (I/O) </vt:lpstr>
      <vt:lpstr>Finalização do Programa </vt:lpstr>
      <vt:lpstr>Bibliografia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Como um programa é executado internamente no computador?</dc:title>
  <dc:creator>Luiz</dc:creator>
  <cp:lastModifiedBy>Leo Macedo</cp:lastModifiedBy>
  <cp:revision>2</cp:revision>
  <dcterms:created xsi:type="dcterms:W3CDTF">2024-11-06T23:59:20Z</dcterms:created>
  <dcterms:modified xsi:type="dcterms:W3CDTF">2024-11-07T23:38:34Z</dcterms:modified>
</cp:coreProperties>
</file>