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8" r:id="rId3"/>
    <p:sldId id="268" r:id="rId4"/>
    <p:sldId id="269" r:id="rId5"/>
    <p:sldId id="270" r:id="rId6"/>
    <p:sldId id="271" r:id="rId7"/>
    <p:sldId id="272" r:id="rId8"/>
    <p:sldId id="267" r:id="rId9"/>
    <p:sldId id="263" r:id="rId10"/>
    <p:sldId id="257" r:id="rId11"/>
  </p:sldIdLst>
  <p:sldSz cx="9144000" cy="5143500" type="screen16x9"/>
  <p:notesSz cx="6858000" cy="9144000"/>
  <p:embeddedFontLst>
    <p:embeddedFont>
      <p:font typeface="Average" panose="020B0604020202020204" charset="0"/>
      <p:regular r:id="rId13"/>
    </p:embeddedFont>
    <p:embeddedFont>
      <p:font typeface="Bahnschrift Light SemiCondensed" panose="020B0502040204020203" pitchFamily="34" charset="0"/>
      <p:regular r:id="rId14"/>
    </p:embeddedFont>
    <p:embeddedFont>
      <p:font typeface="Calibri" panose="020F0502020204030204" pitchFamily="34" charset="0"/>
      <p:regular r:id="rId15"/>
      <p:bold r:id="rId16"/>
      <p:italic r:id="rId17"/>
      <p:boldItalic r:id="rId18"/>
    </p:embeddedFont>
    <p:embeddedFont>
      <p:font typeface="Consolas" panose="020B0609020204030204" pitchFamily="49" charset="0"/>
      <p:regular r:id="rId19"/>
      <p:bold r:id="rId20"/>
      <p:italic r:id="rId21"/>
      <p:boldItalic r:id="rId22"/>
    </p:embeddedFont>
    <p:embeddedFont>
      <p:font typeface="Franklin Gothic Book" panose="020B0503020102020204" pitchFamily="34" charset="0"/>
      <p:regular r:id="rId23"/>
      <p:italic r:id="rId24"/>
    </p:embeddedFont>
    <p:embeddedFont>
      <p:font typeface="Franklin Gothic Medium" panose="020B0603020102020204" pitchFamily="34" charset="0"/>
      <p:regular r:id="rId25"/>
      <p:italic r:id="rId26"/>
    </p:embeddedFont>
    <p:embeddedFont>
      <p:font typeface="Oswald" panose="020B0604020202020204" charset="0"/>
      <p:regular r:id="rId27"/>
      <p:bold r:id="rId28"/>
    </p:embeddedFont>
    <p:embeddedFont>
      <p:font typeface="Tw Cen MT" panose="020B06020201040206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a:srgbClr val="96969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F58AB5-451B-432A-B181-D734476BD942}">
  <a:tblStyle styleId="{9BF58AB5-451B-432A-B181-D734476BD9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938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962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1654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760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895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tx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png"/><Relationship Id="rId4" Type="http://schemas.openxmlformats.org/officeDocument/2006/relationships/image" Target="../media/image26.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pic>
        <p:nvPicPr>
          <p:cNvPr id="9" name="Picture 8">
            <a:extLst>
              <a:ext uri="{FF2B5EF4-FFF2-40B4-BE49-F238E27FC236}">
                <a16:creationId xmlns:a16="http://schemas.microsoft.com/office/drawing/2014/main" id="{31711467-5954-4967-B3A2-C5011CEBF595}"/>
              </a:ext>
            </a:extLst>
          </p:cNvPr>
          <p:cNvPicPr>
            <a:picLocks noChangeAspect="1"/>
          </p:cNvPicPr>
          <p:nvPr/>
        </p:nvPicPr>
        <p:blipFill rotWithShape="1">
          <a:blip r:embed="rId3"/>
          <a:srcRect l="4467"/>
          <a:stretch/>
        </p:blipFill>
        <p:spPr>
          <a:xfrm>
            <a:off x="5191795" y="3786572"/>
            <a:ext cx="3952205" cy="1126328"/>
          </a:xfrm>
          <a:prstGeom prst="rect">
            <a:avLst/>
          </a:prstGeom>
        </p:spPr>
      </p:pic>
      <p:pic>
        <p:nvPicPr>
          <p:cNvPr id="4" name="Picture 3">
            <a:extLst>
              <a:ext uri="{FF2B5EF4-FFF2-40B4-BE49-F238E27FC236}">
                <a16:creationId xmlns:a16="http://schemas.microsoft.com/office/drawing/2014/main" id="{80DA34C0-252E-4361-A217-0CC6BB6AF84B}"/>
              </a:ext>
            </a:extLst>
          </p:cNvPr>
          <p:cNvPicPr>
            <a:picLocks noChangeAspect="1"/>
          </p:cNvPicPr>
          <p:nvPr/>
        </p:nvPicPr>
        <p:blipFill rotWithShape="1">
          <a:blip r:embed="rId4"/>
          <a:srcRect b="30399"/>
          <a:stretch/>
        </p:blipFill>
        <p:spPr>
          <a:xfrm>
            <a:off x="41111" y="1132588"/>
            <a:ext cx="3867949" cy="2431331"/>
          </a:xfrm>
          <a:prstGeom prst="rect">
            <a:avLst/>
          </a:prstGeom>
        </p:spPr>
      </p:pic>
      <p:pic>
        <p:nvPicPr>
          <p:cNvPr id="7" name="Picture 6">
            <a:extLst>
              <a:ext uri="{FF2B5EF4-FFF2-40B4-BE49-F238E27FC236}">
                <a16:creationId xmlns:a16="http://schemas.microsoft.com/office/drawing/2014/main" id="{62DBE27F-8F96-4D7C-8BE6-CDBB3D58B7FB}"/>
              </a:ext>
            </a:extLst>
          </p:cNvPr>
          <p:cNvPicPr>
            <a:picLocks noChangeAspect="1"/>
          </p:cNvPicPr>
          <p:nvPr/>
        </p:nvPicPr>
        <p:blipFill rotWithShape="1">
          <a:blip r:embed="rId4"/>
          <a:srcRect t="69513"/>
          <a:stretch/>
        </p:blipFill>
        <p:spPr>
          <a:xfrm>
            <a:off x="3862616" y="1155640"/>
            <a:ext cx="4062928" cy="1118649"/>
          </a:xfrm>
          <a:prstGeom prst="rect">
            <a:avLst/>
          </a:prstGeom>
          <a:solidFill>
            <a:schemeClr val="tx1"/>
          </a:solidFill>
        </p:spPr>
      </p:pic>
      <p:cxnSp>
        <p:nvCxnSpPr>
          <p:cNvPr id="8" name="Straight Connector 7">
            <a:extLst>
              <a:ext uri="{FF2B5EF4-FFF2-40B4-BE49-F238E27FC236}">
                <a16:creationId xmlns:a16="http://schemas.microsoft.com/office/drawing/2014/main" id="{458008B6-DF91-4EBC-8F75-9C9ABF889B65}"/>
              </a:ext>
            </a:extLst>
          </p:cNvPr>
          <p:cNvCxnSpPr/>
          <p:nvPr/>
        </p:nvCxnSpPr>
        <p:spPr>
          <a:xfrm>
            <a:off x="0" y="4930140"/>
            <a:ext cx="2880360"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1894C34-92B5-438F-8B0D-A23FCF41F71F}"/>
              </a:ext>
            </a:extLst>
          </p:cNvPr>
          <p:cNvCxnSpPr>
            <a:cxnSpLocks/>
          </p:cNvCxnSpPr>
          <p:nvPr/>
        </p:nvCxnSpPr>
        <p:spPr>
          <a:xfrm>
            <a:off x="3749173" y="332285"/>
            <a:ext cx="5387393"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2CEE98FE-C5E1-4EC0-ADD6-E9F8AC1FFF59}"/>
              </a:ext>
            </a:extLst>
          </p:cNvPr>
          <p:cNvSpPr txBox="1"/>
          <p:nvPr/>
        </p:nvSpPr>
        <p:spPr>
          <a:xfrm>
            <a:off x="3778796" y="2978186"/>
            <a:ext cx="3497018" cy="1554272"/>
          </a:xfrm>
          <a:prstGeom prst="rect">
            <a:avLst/>
          </a:prstGeom>
          <a:noFill/>
        </p:spPr>
        <p:txBody>
          <a:bodyPr wrap="square" rtlCol="0">
            <a:spAutoFit/>
          </a:bodyPr>
          <a:lstStyle/>
          <a:p>
            <a:r>
              <a:rPr lang="en-IN" dirty="0">
                <a:latin typeface="Franklin Gothic Book" panose="020B0503020102020204" pitchFamily="34" charset="0"/>
              </a:rPr>
              <a:t>Prepared By</a:t>
            </a:r>
          </a:p>
          <a:p>
            <a:endParaRPr lang="en-IN" sz="200" dirty="0">
              <a:latin typeface="Franklin Gothic Book" panose="020B0503020102020204" pitchFamily="34" charset="0"/>
            </a:endParaRPr>
          </a:p>
          <a:p>
            <a:endParaRPr lang="en-IN" sz="200" dirty="0">
              <a:latin typeface="Franklin Gothic Book" panose="020B0503020102020204" pitchFamily="34" charset="0"/>
            </a:endParaRPr>
          </a:p>
          <a:p>
            <a:endParaRPr lang="en-IN" sz="200" dirty="0">
              <a:latin typeface="Franklin Gothic Book" panose="020B0503020102020204" pitchFamily="34" charset="0"/>
            </a:endParaRPr>
          </a:p>
          <a:p>
            <a:r>
              <a:rPr lang="en-IN" dirty="0">
                <a:latin typeface="Franklin Gothic Medium" panose="020B0603020102020204" pitchFamily="34" charset="0"/>
              </a:rPr>
              <a:t>18DCS005 | KSHITIJ ANTANI</a:t>
            </a:r>
          </a:p>
          <a:p>
            <a:r>
              <a:rPr lang="en-IN" dirty="0">
                <a:latin typeface="Franklin Gothic Medium" panose="020B0603020102020204" pitchFamily="34" charset="0"/>
              </a:rPr>
              <a:t>18DCS006 | KRUNAL BABARIYA</a:t>
            </a:r>
          </a:p>
          <a:p>
            <a:r>
              <a:rPr lang="en-IN" dirty="0">
                <a:latin typeface="Franklin Gothic Medium" panose="020B0603020102020204" pitchFamily="34" charset="0"/>
              </a:rPr>
              <a:t>18DCS007 | RUDRA BARAD</a:t>
            </a:r>
          </a:p>
          <a:p>
            <a:r>
              <a:rPr lang="en-IN" dirty="0">
                <a:latin typeface="Franklin Gothic Medium" panose="020B0603020102020204" pitchFamily="34" charset="0"/>
              </a:rPr>
              <a:t>18DCS008 | TIRTH BHARATIYA</a:t>
            </a:r>
          </a:p>
          <a:p>
            <a:endParaRPr lang="en-IN" sz="500" dirty="0">
              <a:latin typeface="Franklin Gothic Medium" panose="020B0603020102020204" pitchFamily="34" charset="0"/>
            </a:endParaRPr>
          </a:p>
          <a:p>
            <a:r>
              <a:rPr lang="en-IN" dirty="0">
                <a:latin typeface="Franklin Gothic Book" panose="020B0503020102020204" pitchFamily="34" charset="0"/>
              </a:rPr>
              <a:t>Group 2</a:t>
            </a:r>
          </a:p>
        </p:txBody>
      </p:sp>
      <p:sp>
        <p:nvSpPr>
          <p:cNvPr id="12" name="TextBox 11">
            <a:extLst>
              <a:ext uri="{FF2B5EF4-FFF2-40B4-BE49-F238E27FC236}">
                <a16:creationId xmlns:a16="http://schemas.microsoft.com/office/drawing/2014/main" id="{A0A5427E-7C19-4FC6-9FCB-456DCA8112A7}"/>
              </a:ext>
            </a:extLst>
          </p:cNvPr>
          <p:cNvSpPr txBox="1"/>
          <p:nvPr/>
        </p:nvSpPr>
        <p:spPr>
          <a:xfrm>
            <a:off x="3778796" y="2381250"/>
            <a:ext cx="2149948" cy="369332"/>
          </a:xfrm>
          <a:prstGeom prst="rect">
            <a:avLst/>
          </a:prstGeom>
          <a:noFill/>
        </p:spPr>
        <p:txBody>
          <a:bodyPr wrap="none" rtlCol="0">
            <a:spAutoFit/>
          </a:bodyPr>
          <a:lstStyle/>
          <a:p>
            <a:r>
              <a:rPr lang="en-IN" sz="1800" dirty="0">
                <a:latin typeface="Tw Cen MT" panose="020B0602020104020603" pitchFamily="34" charset="0"/>
              </a:rPr>
              <a:t>“ Built for Developers</a:t>
            </a:r>
          </a:p>
        </p:txBody>
      </p:sp>
      <p:sp>
        <p:nvSpPr>
          <p:cNvPr id="13" name="TextBox 12">
            <a:extLst>
              <a:ext uri="{FF2B5EF4-FFF2-40B4-BE49-F238E27FC236}">
                <a16:creationId xmlns:a16="http://schemas.microsoft.com/office/drawing/2014/main" id="{119F9163-727D-4DC9-B98D-FF8A717FE286}"/>
              </a:ext>
            </a:extLst>
          </p:cNvPr>
          <p:cNvSpPr txBox="1"/>
          <p:nvPr/>
        </p:nvSpPr>
        <p:spPr>
          <a:xfrm>
            <a:off x="90337" y="193785"/>
            <a:ext cx="3664786" cy="276999"/>
          </a:xfrm>
          <a:prstGeom prst="rect">
            <a:avLst/>
          </a:prstGeom>
          <a:noFill/>
        </p:spPr>
        <p:txBody>
          <a:bodyPr wrap="none" rtlCol="0">
            <a:spAutoFit/>
          </a:bodyPr>
          <a:lstStyle/>
          <a:p>
            <a:r>
              <a:rPr lang="en-IN" sz="1200" dirty="0">
                <a:solidFill>
                  <a:srgbClr val="9B9B9B"/>
                </a:solidFill>
                <a:latin typeface="Arial" panose="020B0604020202020204" pitchFamily="34" charset="0"/>
                <a:cs typeface="Arial" panose="020B0604020202020204" pitchFamily="34" charset="0"/>
              </a:rPr>
              <a:t>HSS133 – Creativity, Problem Solving &amp; Innovation</a:t>
            </a:r>
          </a:p>
        </p:txBody>
      </p:sp>
      <p:pic>
        <p:nvPicPr>
          <p:cNvPr id="2" name="Picture 1">
            <a:extLst>
              <a:ext uri="{FF2B5EF4-FFF2-40B4-BE49-F238E27FC236}">
                <a16:creationId xmlns:a16="http://schemas.microsoft.com/office/drawing/2014/main" id="{378C7906-CE1F-4870-B58E-D985512999A8}"/>
              </a:ext>
            </a:extLst>
          </p:cNvPr>
          <p:cNvPicPr>
            <a:picLocks noChangeAspect="1"/>
          </p:cNvPicPr>
          <p:nvPr/>
        </p:nvPicPr>
        <p:blipFill>
          <a:blip r:embed="rId5"/>
          <a:stretch>
            <a:fillRect/>
          </a:stretch>
        </p:blipFill>
        <p:spPr>
          <a:xfrm>
            <a:off x="3264333" y="630966"/>
            <a:ext cx="339591" cy="1295052"/>
          </a:xfrm>
          <a:prstGeom prst="rect">
            <a:avLst/>
          </a:prstGeom>
        </p:spPr>
      </p:pic>
      <p:pic>
        <p:nvPicPr>
          <p:cNvPr id="3" name="Picture 2">
            <a:extLst>
              <a:ext uri="{FF2B5EF4-FFF2-40B4-BE49-F238E27FC236}">
                <a16:creationId xmlns:a16="http://schemas.microsoft.com/office/drawing/2014/main" id="{61CF8E26-00FB-4623-98E8-C5D8A40970C4}"/>
              </a:ext>
            </a:extLst>
          </p:cNvPr>
          <p:cNvPicPr>
            <a:picLocks noChangeAspect="1"/>
          </p:cNvPicPr>
          <p:nvPr/>
        </p:nvPicPr>
        <p:blipFill>
          <a:blip r:embed="rId6"/>
          <a:stretch>
            <a:fillRect/>
          </a:stretch>
        </p:blipFill>
        <p:spPr>
          <a:xfrm>
            <a:off x="239017" y="4128517"/>
            <a:ext cx="1324771" cy="486219"/>
          </a:xfrm>
          <a:prstGeom prst="rect">
            <a:avLst/>
          </a:prstGeom>
        </p:spPr>
      </p:pic>
      <p:pic>
        <p:nvPicPr>
          <p:cNvPr id="5" name="Picture 4">
            <a:extLst>
              <a:ext uri="{FF2B5EF4-FFF2-40B4-BE49-F238E27FC236}">
                <a16:creationId xmlns:a16="http://schemas.microsoft.com/office/drawing/2014/main" id="{2E8F0AA5-4884-46A2-AB04-D22876629DF8}"/>
              </a:ext>
            </a:extLst>
          </p:cNvPr>
          <p:cNvPicPr>
            <a:picLocks noChangeAspect="1"/>
          </p:cNvPicPr>
          <p:nvPr/>
        </p:nvPicPr>
        <p:blipFill>
          <a:blip r:embed="rId7"/>
          <a:stretch>
            <a:fillRect/>
          </a:stretch>
        </p:blipFill>
        <p:spPr>
          <a:xfrm>
            <a:off x="8463418" y="4041322"/>
            <a:ext cx="287241" cy="968411"/>
          </a:xfrm>
          <a:prstGeom prst="rect">
            <a:avLst/>
          </a:prstGeom>
        </p:spPr>
      </p:pic>
      <p:pic>
        <p:nvPicPr>
          <p:cNvPr id="6" name="Picture 5">
            <a:extLst>
              <a:ext uri="{FF2B5EF4-FFF2-40B4-BE49-F238E27FC236}">
                <a16:creationId xmlns:a16="http://schemas.microsoft.com/office/drawing/2014/main" id="{0D79D0D9-15BD-46AF-9016-DF225A8E2FEF}"/>
              </a:ext>
            </a:extLst>
          </p:cNvPr>
          <p:cNvPicPr>
            <a:picLocks noChangeAspect="1"/>
          </p:cNvPicPr>
          <p:nvPr/>
        </p:nvPicPr>
        <p:blipFill>
          <a:blip r:embed="rId8"/>
          <a:stretch>
            <a:fillRect/>
          </a:stretch>
        </p:blipFill>
        <p:spPr>
          <a:xfrm rot="6119419">
            <a:off x="8025909" y="1985658"/>
            <a:ext cx="846680" cy="3620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pic>
        <p:nvPicPr>
          <p:cNvPr id="2" name="Picture 1">
            <a:extLst>
              <a:ext uri="{FF2B5EF4-FFF2-40B4-BE49-F238E27FC236}">
                <a16:creationId xmlns:a16="http://schemas.microsoft.com/office/drawing/2014/main" id="{9101AD45-A859-427A-B3FB-65B41B36B685}"/>
              </a:ext>
            </a:extLst>
          </p:cNvPr>
          <p:cNvPicPr>
            <a:picLocks noChangeAspect="1"/>
          </p:cNvPicPr>
          <p:nvPr/>
        </p:nvPicPr>
        <p:blipFill>
          <a:blip r:embed="rId3"/>
          <a:stretch>
            <a:fillRect/>
          </a:stretch>
        </p:blipFill>
        <p:spPr>
          <a:xfrm>
            <a:off x="0" y="0"/>
            <a:ext cx="3199444" cy="5143500"/>
          </a:xfrm>
          <a:prstGeom prst="rect">
            <a:avLst/>
          </a:prstGeom>
        </p:spPr>
      </p:pic>
      <p:pic>
        <p:nvPicPr>
          <p:cNvPr id="3" name="Picture 2">
            <a:extLst>
              <a:ext uri="{FF2B5EF4-FFF2-40B4-BE49-F238E27FC236}">
                <a16:creationId xmlns:a16="http://schemas.microsoft.com/office/drawing/2014/main" id="{5A0249A3-7603-4C06-92C0-E1449497004C}"/>
              </a:ext>
            </a:extLst>
          </p:cNvPr>
          <p:cNvPicPr>
            <a:picLocks noChangeAspect="1"/>
          </p:cNvPicPr>
          <p:nvPr/>
        </p:nvPicPr>
        <p:blipFill>
          <a:blip r:embed="rId4"/>
          <a:stretch>
            <a:fillRect/>
          </a:stretch>
        </p:blipFill>
        <p:spPr>
          <a:xfrm>
            <a:off x="5981728" y="-22860"/>
            <a:ext cx="3162557" cy="5143500"/>
          </a:xfrm>
          <a:prstGeom prst="rect">
            <a:avLst/>
          </a:prstGeom>
        </p:spPr>
      </p:pic>
      <p:pic>
        <p:nvPicPr>
          <p:cNvPr id="4" name="Picture 3">
            <a:extLst>
              <a:ext uri="{FF2B5EF4-FFF2-40B4-BE49-F238E27FC236}">
                <a16:creationId xmlns:a16="http://schemas.microsoft.com/office/drawing/2014/main" id="{E470A64D-CAEA-4C9E-A0B2-84097B134329}"/>
              </a:ext>
            </a:extLst>
          </p:cNvPr>
          <p:cNvPicPr>
            <a:picLocks noChangeAspect="1"/>
          </p:cNvPicPr>
          <p:nvPr/>
        </p:nvPicPr>
        <p:blipFill rotWithShape="1">
          <a:blip r:embed="rId5"/>
          <a:srcRect l="4467"/>
          <a:stretch/>
        </p:blipFill>
        <p:spPr>
          <a:xfrm>
            <a:off x="3199444" y="1057063"/>
            <a:ext cx="3952205" cy="1126328"/>
          </a:xfrm>
          <a:prstGeom prst="rect">
            <a:avLst/>
          </a:prstGeom>
        </p:spPr>
      </p:pic>
      <p:pic>
        <p:nvPicPr>
          <p:cNvPr id="5" name="Picture 4">
            <a:extLst>
              <a:ext uri="{FF2B5EF4-FFF2-40B4-BE49-F238E27FC236}">
                <a16:creationId xmlns:a16="http://schemas.microsoft.com/office/drawing/2014/main" id="{984BDB42-BF35-47F7-88AB-2CC6F83E11C5}"/>
              </a:ext>
            </a:extLst>
          </p:cNvPr>
          <p:cNvPicPr>
            <a:picLocks noChangeAspect="1"/>
          </p:cNvPicPr>
          <p:nvPr/>
        </p:nvPicPr>
        <p:blipFill rotWithShape="1">
          <a:blip r:embed="rId6"/>
          <a:srcRect l="3708" r="3820" b="35009"/>
          <a:stretch/>
        </p:blipFill>
        <p:spPr>
          <a:xfrm>
            <a:off x="3708034" y="445026"/>
            <a:ext cx="2141457" cy="454088"/>
          </a:xfrm>
          <a:prstGeom prst="rect">
            <a:avLst/>
          </a:prstGeom>
        </p:spPr>
      </p:pic>
      <p:pic>
        <p:nvPicPr>
          <p:cNvPr id="6" name="Picture 5">
            <a:extLst>
              <a:ext uri="{FF2B5EF4-FFF2-40B4-BE49-F238E27FC236}">
                <a16:creationId xmlns:a16="http://schemas.microsoft.com/office/drawing/2014/main" id="{D9A1C7CD-78C0-45F3-8BC0-569110ED3662}"/>
              </a:ext>
            </a:extLst>
          </p:cNvPr>
          <p:cNvPicPr>
            <a:picLocks noChangeAspect="1"/>
          </p:cNvPicPr>
          <p:nvPr/>
        </p:nvPicPr>
        <p:blipFill rotWithShape="1">
          <a:blip r:embed="rId7"/>
          <a:srcRect t="5185" b="61433"/>
          <a:stretch/>
        </p:blipFill>
        <p:spPr>
          <a:xfrm>
            <a:off x="6750205" y="3799229"/>
            <a:ext cx="2314182" cy="181900"/>
          </a:xfrm>
          <a:prstGeom prst="rect">
            <a:avLst/>
          </a:prstGeom>
        </p:spPr>
      </p:pic>
      <p:pic>
        <p:nvPicPr>
          <p:cNvPr id="7" name="Picture 6">
            <a:extLst>
              <a:ext uri="{FF2B5EF4-FFF2-40B4-BE49-F238E27FC236}">
                <a16:creationId xmlns:a16="http://schemas.microsoft.com/office/drawing/2014/main" id="{4F82B090-7D6B-4881-9B7A-1A8F9822C4EB}"/>
              </a:ext>
            </a:extLst>
          </p:cNvPr>
          <p:cNvPicPr>
            <a:picLocks noChangeAspect="1"/>
          </p:cNvPicPr>
          <p:nvPr/>
        </p:nvPicPr>
        <p:blipFill rotWithShape="1">
          <a:blip r:embed="rId8"/>
          <a:srcRect t="-1" r="24652" b="51261"/>
          <a:stretch/>
        </p:blipFill>
        <p:spPr>
          <a:xfrm>
            <a:off x="121991" y="2859355"/>
            <a:ext cx="1699375" cy="270420"/>
          </a:xfrm>
          <a:prstGeom prst="rect">
            <a:avLst/>
          </a:prstGeom>
        </p:spPr>
      </p:pic>
      <p:pic>
        <p:nvPicPr>
          <p:cNvPr id="11" name="Picture 10">
            <a:extLst>
              <a:ext uri="{FF2B5EF4-FFF2-40B4-BE49-F238E27FC236}">
                <a16:creationId xmlns:a16="http://schemas.microsoft.com/office/drawing/2014/main" id="{DE9E9956-4334-4455-8743-DEDE65B08186}"/>
              </a:ext>
            </a:extLst>
          </p:cNvPr>
          <p:cNvPicPr>
            <a:picLocks noChangeAspect="1"/>
          </p:cNvPicPr>
          <p:nvPr/>
        </p:nvPicPr>
        <p:blipFill rotWithShape="1">
          <a:blip r:embed="rId3"/>
          <a:srcRect l="53767" b="88866"/>
          <a:stretch/>
        </p:blipFill>
        <p:spPr>
          <a:xfrm>
            <a:off x="2137482" y="272182"/>
            <a:ext cx="1430513" cy="553841"/>
          </a:xfrm>
          <a:prstGeom prst="rect">
            <a:avLst/>
          </a:prstGeom>
        </p:spPr>
      </p:pic>
      <p:pic>
        <p:nvPicPr>
          <p:cNvPr id="8" name="Picture 7">
            <a:extLst>
              <a:ext uri="{FF2B5EF4-FFF2-40B4-BE49-F238E27FC236}">
                <a16:creationId xmlns:a16="http://schemas.microsoft.com/office/drawing/2014/main" id="{5B5F286E-C2AD-41C1-9A75-818487EEE30A}"/>
              </a:ext>
            </a:extLst>
          </p:cNvPr>
          <p:cNvPicPr>
            <a:picLocks noChangeAspect="1"/>
          </p:cNvPicPr>
          <p:nvPr/>
        </p:nvPicPr>
        <p:blipFill>
          <a:blip r:embed="rId9"/>
          <a:stretch>
            <a:fillRect/>
          </a:stretch>
        </p:blipFill>
        <p:spPr>
          <a:xfrm>
            <a:off x="2668962" y="0"/>
            <a:ext cx="737059" cy="308934"/>
          </a:xfrm>
          <a:prstGeom prst="rect">
            <a:avLst/>
          </a:prstGeom>
        </p:spPr>
      </p:pic>
      <p:sp>
        <p:nvSpPr>
          <p:cNvPr id="12" name="Rectangle 11">
            <a:extLst>
              <a:ext uri="{FF2B5EF4-FFF2-40B4-BE49-F238E27FC236}">
                <a16:creationId xmlns:a16="http://schemas.microsoft.com/office/drawing/2014/main" id="{E6F522F1-37A4-46FA-A698-47D1F2877BC7}"/>
              </a:ext>
            </a:extLst>
          </p:cNvPr>
          <p:cNvSpPr/>
          <p:nvPr/>
        </p:nvSpPr>
        <p:spPr>
          <a:xfrm>
            <a:off x="2381136" y="1965580"/>
            <a:ext cx="4031873" cy="923330"/>
          </a:xfrm>
          <a:prstGeom prst="rect">
            <a:avLst/>
          </a:prstGeom>
        </p:spPr>
        <p:txBody>
          <a:bodyPr wrap="none">
            <a:spAutoFit/>
          </a:bodyPr>
          <a:lstStyle/>
          <a:p>
            <a:r>
              <a:rPr lang="en-IN" sz="5400" dirty="0">
                <a:solidFill>
                  <a:schemeClr val="accent6">
                    <a:lumMod val="25000"/>
                  </a:schemeClr>
                </a:solidFill>
                <a:latin typeface="Arial" panose="020B0604020202020204" pitchFamily="34" charset="0"/>
                <a:cs typeface="Arial" panose="020B0604020202020204" pitchFamily="34" charset="0"/>
                <a:sym typeface="Average"/>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Connector 10">
            <a:extLst>
              <a:ext uri="{FF2B5EF4-FFF2-40B4-BE49-F238E27FC236}">
                <a16:creationId xmlns:a16="http://schemas.microsoft.com/office/drawing/2014/main" id="{EE9AACFF-463B-401F-9B8A-576069D7F922}"/>
              </a:ext>
            </a:extLst>
          </p:cNvPr>
          <p:cNvCxnSpPr>
            <a:cxnSpLocks/>
          </p:cNvCxnSpPr>
          <p:nvPr/>
        </p:nvCxnSpPr>
        <p:spPr>
          <a:xfrm>
            <a:off x="0" y="4885536"/>
            <a:ext cx="2720898"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240AE5-0C4D-4436-A850-99AB4F8162D4}"/>
              </a:ext>
            </a:extLst>
          </p:cNvPr>
          <p:cNvCxnSpPr>
            <a:cxnSpLocks/>
          </p:cNvCxnSpPr>
          <p:nvPr/>
        </p:nvCxnSpPr>
        <p:spPr>
          <a:xfrm>
            <a:off x="2943922" y="340121"/>
            <a:ext cx="6200078"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9CB78CB6-56FB-4CBF-82AD-860E34A6CB8F}"/>
              </a:ext>
            </a:extLst>
          </p:cNvPr>
          <p:cNvSpPr/>
          <p:nvPr/>
        </p:nvSpPr>
        <p:spPr>
          <a:xfrm>
            <a:off x="141246" y="126383"/>
            <a:ext cx="4980879" cy="461665"/>
          </a:xfrm>
          <a:prstGeom prst="rect">
            <a:avLst/>
          </a:prstGeom>
        </p:spPr>
        <p:txBody>
          <a:bodyPr wrap="square">
            <a:spAutoFit/>
          </a:bodyPr>
          <a:lstStyle/>
          <a:p>
            <a:r>
              <a:rPr lang="en-IN" sz="2400" dirty="0">
                <a:latin typeface="Tw Cen MT" panose="020B0602020104020603" pitchFamily="34" charset="0"/>
              </a:rPr>
              <a:t>WHAT IS </a:t>
            </a:r>
            <a:r>
              <a:rPr lang="en-IN" sz="2400" b="1" dirty="0">
                <a:latin typeface="Tw Cen MT" panose="020B0602020104020603" pitchFamily="34" charset="0"/>
              </a:rPr>
              <a:t>GITHUB</a:t>
            </a:r>
            <a:r>
              <a:rPr lang="en-IN" sz="2400" dirty="0">
                <a:latin typeface="Tw Cen MT" panose="020B0602020104020603" pitchFamily="34" charset="0"/>
              </a:rPr>
              <a:t> </a:t>
            </a:r>
            <a:r>
              <a:rPr lang="en-IN" sz="2400" dirty="0">
                <a:latin typeface="+mj-lt"/>
              </a:rPr>
              <a:t>?</a:t>
            </a:r>
          </a:p>
        </p:txBody>
      </p:sp>
      <p:sp>
        <p:nvSpPr>
          <p:cNvPr id="5" name="Rectangle 4">
            <a:extLst>
              <a:ext uri="{FF2B5EF4-FFF2-40B4-BE49-F238E27FC236}">
                <a16:creationId xmlns:a16="http://schemas.microsoft.com/office/drawing/2014/main" id="{A875DE67-C68B-4AA3-B009-0A4C8896CC35}"/>
              </a:ext>
            </a:extLst>
          </p:cNvPr>
          <p:cNvSpPr/>
          <p:nvPr/>
        </p:nvSpPr>
        <p:spPr>
          <a:xfrm>
            <a:off x="263914" y="814868"/>
            <a:ext cx="8483743" cy="1893339"/>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chemeClr val="accent6">
                    <a:lumMod val="25000"/>
                  </a:schemeClr>
                </a:solidFill>
              </a:rPr>
              <a:t>Introduced in 2007 as GIT ( Version Control System )</a:t>
            </a:r>
          </a:p>
          <a:p>
            <a:pPr marL="285750" indent="-285750">
              <a:lnSpc>
                <a:spcPct val="150000"/>
              </a:lnSpc>
              <a:buFont typeface="Arial" panose="020B0604020202020204" pitchFamily="34" charset="0"/>
              <a:buChar char="•"/>
            </a:pPr>
            <a:r>
              <a:rPr lang="en-IN" sz="1600" dirty="0">
                <a:solidFill>
                  <a:schemeClr val="accent6">
                    <a:lumMod val="25000"/>
                  </a:schemeClr>
                </a:solidFill>
              </a:rPr>
              <a:t>Largest web-based git repository hosting service</a:t>
            </a:r>
          </a:p>
          <a:p>
            <a:pPr marL="285750" indent="-285750">
              <a:lnSpc>
                <a:spcPct val="150000"/>
              </a:lnSpc>
              <a:buFont typeface="Arial" panose="020B0604020202020204" pitchFamily="34" charset="0"/>
              <a:buChar char="•"/>
            </a:pPr>
            <a:r>
              <a:rPr lang="en-IN" sz="1600" dirty="0">
                <a:solidFill>
                  <a:schemeClr val="accent6">
                    <a:lumMod val="25000"/>
                  </a:schemeClr>
                </a:solidFill>
              </a:rPr>
              <a:t>Hosting Platform for version control and collaboration</a:t>
            </a:r>
          </a:p>
          <a:p>
            <a:pPr marL="285750" indent="-285750">
              <a:lnSpc>
                <a:spcPct val="150000"/>
              </a:lnSpc>
              <a:buFont typeface="Arial" panose="020B0604020202020204" pitchFamily="34" charset="0"/>
              <a:buChar char="•"/>
            </a:pPr>
            <a:r>
              <a:rPr lang="en-IN" sz="1600" dirty="0">
                <a:solidFill>
                  <a:schemeClr val="accent6">
                    <a:lumMod val="25000"/>
                  </a:schemeClr>
                </a:solidFill>
              </a:rPr>
              <a:t>Allows Documentation, Bug Tracking &amp; Tracing, Task Management and Version Control of different Projects 	 </a:t>
            </a:r>
          </a:p>
        </p:txBody>
      </p:sp>
      <p:pic>
        <p:nvPicPr>
          <p:cNvPr id="14" name="Picture 13">
            <a:extLst>
              <a:ext uri="{FF2B5EF4-FFF2-40B4-BE49-F238E27FC236}">
                <a16:creationId xmlns:a16="http://schemas.microsoft.com/office/drawing/2014/main" id="{0C6AC2E0-23B0-4C22-8A9D-E4A37CDC431C}"/>
              </a:ext>
            </a:extLst>
          </p:cNvPr>
          <p:cNvPicPr>
            <a:picLocks noChangeAspect="1"/>
          </p:cNvPicPr>
          <p:nvPr/>
        </p:nvPicPr>
        <p:blipFill rotWithShape="1">
          <a:blip r:embed="rId3"/>
          <a:srcRect l="53082"/>
          <a:stretch/>
        </p:blipFill>
        <p:spPr>
          <a:xfrm>
            <a:off x="2434337" y="3769278"/>
            <a:ext cx="4290193" cy="801117"/>
          </a:xfrm>
          <a:prstGeom prst="rect">
            <a:avLst/>
          </a:prstGeom>
        </p:spPr>
      </p:pic>
      <p:pic>
        <p:nvPicPr>
          <p:cNvPr id="27" name="Picture 26">
            <a:extLst>
              <a:ext uri="{FF2B5EF4-FFF2-40B4-BE49-F238E27FC236}">
                <a16:creationId xmlns:a16="http://schemas.microsoft.com/office/drawing/2014/main" id="{3893D0A4-090D-483C-8DD6-5B3E962BF477}"/>
              </a:ext>
            </a:extLst>
          </p:cNvPr>
          <p:cNvPicPr>
            <a:picLocks noChangeAspect="1"/>
          </p:cNvPicPr>
          <p:nvPr/>
        </p:nvPicPr>
        <p:blipFill rotWithShape="1">
          <a:blip r:embed="rId3"/>
          <a:srcRect r="69431"/>
          <a:stretch/>
        </p:blipFill>
        <p:spPr>
          <a:xfrm>
            <a:off x="3060825" y="2708207"/>
            <a:ext cx="2795239" cy="8011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Connector 10">
            <a:extLst>
              <a:ext uri="{FF2B5EF4-FFF2-40B4-BE49-F238E27FC236}">
                <a16:creationId xmlns:a16="http://schemas.microsoft.com/office/drawing/2014/main" id="{EE9AACFF-463B-401F-9B8A-576069D7F922}"/>
              </a:ext>
            </a:extLst>
          </p:cNvPr>
          <p:cNvCxnSpPr/>
          <p:nvPr/>
        </p:nvCxnSpPr>
        <p:spPr>
          <a:xfrm>
            <a:off x="0" y="4885536"/>
            <a:ext cx="2880360"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240AE5-0C4D-4436-A850-99AB4F8162D4}"/>
              </a:ext>
            </a:extLst>
          </p:cNvPr>
          <p:cNvCxnSpPr>
            <a:cxnSpLocks/>
          </p:cNvCxnSpPr>
          <p:nvPr/>
        </p:nvCxnSpPr>
        <p:spPr>
          <a:xfrm>
            <a:off x="5211337" y="340121"/>
            <a:ext cx="3932663"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A875DE67-C68B-4AA3-B009-0A4C8896CC35}"/>
              </a:ext>
            </a:extLst>
          </p:cNvPr>
          <p:cNvSpPr/>
          <p:nvPr/>
        </p:nvSpPr>
        <p:spPr>
          <a:xfrm>
            <a:off x="1100253" y="2416852"/>
            <a:ext cx="6772048" cy="1077218"/>
          </a:xfrm>
          <a:prstGeom prst="rect">
            <a:avLst/>
          </a:prstGeom>
        </p:spPr>
        <p:txBody>
          <a:bodyPr wrap="square">
            <a:spAutoFit/>
          </a:bodyPr>
          <a:lstStyle/>
          <a:p>
            <a:pPr algn="ctr"/>
            <a:r>
              <a:rPr lang="en-US" sz="1600" dirty="0">
                <a:solidFill>
                  <a:schemeClr val="accent6">
                    <a:lumMod val="25000"/>
                  </a:schemeClr>
                </a:solidFill>
                <a:latin typeface="Arial" panose="020B0604020202020204" pitchFamily="34" charset="0"/>
                <a:cs typeface="Arial" panose="020B0604020202020204" pitchFamily="34" charset="0"/>
              </a:rPr>
              <a:t>GitHub plays an important role in securing the world’s code—developers, maintainers, researchers, and security teams. On GitHub, development teams everywhere can work together to secure the world’s software supply chain, from fork to finish.</a:t>
            </a:r>
          </a:p>
        </p:txBody>
      </p:sp>
      <p:pic>
        <p:nvPicPr>
          <p:cNvPr id="3" name="Picture 2">
            <a:extLst>
              <a:ext uri="{FF2B5EF4-FFF2-40B4-BE49-F238E27FC236}">
                <a16:creationId xmlns:a16="http://schemas.microsoft.com/office/drawing/2014/main" id="{7542C956-B796-499C-96A5-6A5584F85B21}"/>
              </a:ext>
            </a:extLst>
          </p:cNvPr>
          <p:cNvPicPr>
            <a:picLocks noChangeAspect="1"/>
          </p:cNvPicPr>
          <p:nvPr/>
        </p:nvPicPr>
        <p:blipFill>
          <a:blip r:embed="rId3"/>
          <a:stretch>
            <a:fillRect/>
          </a:stretch>
        </p:blipFill>
        <p:spPr>
          <a:xfrm>
            <a:off x="1241502" y="1155395"/>
            <a:ext cx="6489551" cy="1111470"/>
          </a:xfrm>
          <a:prstGeom prst="rect">
            <a:avLst/>
          </a:prstGeom>
        </p:spPr>
      </p:pic>
    </p:spTree>
    <p:extLst>
      <p:ext uri="{BB962C8B-B14F-4D97-AF65-F5344CB8AC3E}">
        <p14:creationId xmlns:p14="http://schemas.microsoft.com/office/powerpoint/2010/main" val="291962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Connector 10">
            <a:extLst>
              <a:ext uri="{FF2B5EF4-FFF2-40B4-BE49-F238E27FC236}">
                <a16:creationId xmlns:a16="http://schemas.microsoft.com/office/drawing/2014/main" id="{EE9AACFF-463B-401F-9B8A-576069D7F922}"/>
              </a:ext>
            </a:extLst>
          </p:cNvPr>
          <p:cNvCxnSpPr/>
          <p:nvPr/>
        </p:nvCxnSpPr>
        <p:spPr>
          <a:xfrm>
            <a:off x="0" y="4885536"/>
            <a:ext cx="2880360"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240AE5-0C4D-4436-A850-99AB4F8162D4}"/>
              </a:ext>
            </a:extLst>
          </p:cNvPr>
          <p:cNvCxnSpPr>
            <a:cxnSpLocks/>
          </p:cNvCxnSpPr>
          <p:nvPr/>
        </p:nvCxnSpPr>
        <p:spPr>
          <a:xfrm>
            <a:off x="5211337" y="340121"/>
            <a:ext cx="3932663"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A875DE67-C68B-4AA3-B009-0A4C8896CC35}"/>
              </a:ext>
            </a:extLst>
          </p:cNvPr>
          <p:cNvSpPr/>
          <p:nvPr/>
        </p:nvSpPr>
        <p:spPr>
          <a:xfrm>
            <a:off x="1185976" y="1753333"/>
            <a:ext cx="6772048" cy="830997"/>
          </a:xfrm>
          <a:prstGeom prst="rect">
            <a:avLst/>
          </a:prstGeom>
        </p:spPr>
        <p:txBody>
          <a:bodyPr wrap="square">
            <a:spAutoFit/>
          </a:bodyPr>
          <a:lstStyle/>
          <a:p>
            <a:pPr algn="ctr"/>
            <a:r>
              <a:rPr lang="en-US" sz="1600" dirty="0">
                <a:solidFill>
                  <a:schemeClr val="accent6">
                    <a:lumMod val="25000"/>
                  </a:schemeClr>
                </a:solidFill>
                <a:latin typeface="+mn-lt"/>
              </a:rPr>
              <a:t>Code review is the surest path to better code, and it’s fundamental to how GitHub works. Built-in review tools make code review an essential part of your team’s process.</a:t>
            </a:r>
          </a:p>
        </p:txBody>
      </p:sp>
      <p:pic>
        <p:nvPicPr>
          <p:cNvPr id="2" name="Picture 1">
            <a:extLst>
              <a:ext uri="{FF2B5EF4-FFF2-40B4-BE49-F238E27FC236}">
                <a16:creationId xmlns:a16="http://schemas.microsoft.com/office/drawing/2014/main" id="{B83D2C23-DEAC-4851-AE6D-6F93BF38B61C}"/>
              </a:ext>
            </a:extLst>
          </p:cNvPr>
          <p:cNvPicPr>
            <a:picLocks noChangeAspect="1"/>
          </p:cNvPicPr>
          <p:nvPr/>
        </p:nvPicPr>
        <p:blipFill>
          <a:blip r:embed="rId3"/>
          <a:stretch>
            <a:fillRect/>
          </a:stretch>
        </p:blipFill>
        <p:spPr>
          <a:xfrm>
            <a:off x="1790693" y="599902"/>
            <a:ext cx="5562614" cy="1020452"/>
          </a:xfrm>
          <a:prstGeom prst="rect">
            <a:avLst/>
          </a:prstGeom>
        </p:spPr>
      </p:pic>
      <p:pic>
        <p:nvPicPr>
          <p:cNvPr id="4" name="Picture 3">
            <a:extLst>
              <a:ext uri="{FF2B5EF4-FFF2-40B4-BE49-F238E27FC236}">
                <a16:creationId xmlns:a16="http://schemas.microsoft.com/office/drawing/2014/main" id="{C3627CCD-BC54-4C3C-99E4-1FE09B09390C}"/>
              </a:ext>
            </a:extLst>
          </p:cNvPr>
          <p:cNvPicPr>
            <a:picLocks noChangeAspect="1"/>
          </p:cNvPicPr>
          <p:nvPr/>
        </p:nvPicPr>
        <p:blipFill>
          <a:blip r:embed="rId4"/>
          <a:stretch>
            <a:fillRect/>
          </a:stretch>
        </p:blipFill>
        <p:spPr>
          <a:xfrm>
            <a:off x="1364166" y="2879716"/>
            <a:ext cx="6415668" cy="803183"/>
          </a:xfrm>
          <a:prstGeom prst="rect">
            <a:avLst/>
          </a:prstGeom>
        </p:spPr>
      </p:pic>
      <p:sp>
        <p:nvSpPr>
          <p:cNvPr id="13" name="Rectangle 12">
            <a:extLst>
              <a:ext uri="{FF2B5EF4-FFF2-40B4-BE49-F238E27FC236}">
                <a16:creationId xmlns:a16="http://schemas.microsoft.com/office/drawing/2014/main" id="{E5C0DDB9-1A71-47CB-8823-E22202497171}"/>
              </a:ext>
            </a:extLst>
          </p:cNvPr>
          <p:cNvSpPr/>
          <p:nvPr/>
        </p:nvSpPr>
        <p:spPr>
          <a:xfrm>
            <a:off x="1364166" y="3818648"/>
            <a:ext cx="2033009" cy="577081"/>
          </a:xfrm>
          <a:prstGeom prst="rect">
            <a:avLst/>
          </a:prstGeom>
        </p:spPr>
        <p:txBody>
          <a:bodyPr wrap="square">
            <a:spAutoFit/>
          </a:bodyPr>
          <a:lstStyle/>
          <a:p>
            <a:pPr algn="ctr"/>
            <a:r>
              <a:rPr lang="en-US" sz="1050" dirty="0">
                <a:solidFill>
                  <a:srgbClr val="969696"/>
                </a:solidFill>
                <a:latin typeface="+mn-lt"/>
              </a:rPr>
              <a:t>Helps in not making the same mistake twice. Helps in preventing Vulnerabilities</a:t>
            </a:r>
          </a:p>
        </p:txBody>
      </p:sp>
      <p:sp>
        <p:nvSpPr>
          <p:cNvPr id="14" name="Rectangle 13">
            <a:extLst>
              <a:ext uri="{FF2B5EF4-FFF2-40B4-BE49-F238E27FC236}">
                <a16:creationId xmlns:a16="http://schemas.microsoft.com/office/drawing/2014/main" id="{EB055732-2D63-46C3-B42F-19D91424BA0C}"/>
              </a:ext>
            </a:extLst>
          </p:cNvPr>
          <p:cNvSpPr/>
          <p:nvPr/>
        </p:nvSpPr>
        <p:spPr>
          <a:xfrm>
            <a:off x="3476335" y="3818647"/>
            <a:ext cx="2191329" cy="577081"/>
          </a:xfrm>
          <a:prstGeom prst="rect">
            <a:avLst/>
          </a:prstGeom>
        </p:spPr>
        <p:txBody>
          <a:bodyPr wrap="square">
            <a:spAutoFit/>
          </a:bodyPr>
          <a:lstStyle/>
          <a:p>
            <a:pPr algn="ctr"/>
            <a:r>
              <a:rPr lang="en-US" sz="1050" dirty="0">
                <a:solidFill>
                  <a:srgbClr val="969696"/>
                </a:solidFill>
                <a:latin typeface="+mn-lt"/>
              </a:rPr>
              <a:t>Accidentally committed something ? Don’t worry, GitHub will keep you safe</a:t>
            </a:r>
          </a:p>
        </p:txBody>
      </p:sp>
      <p:sp>
        <p:nvSpPr>
          <p:cNvPr id="15" name="Rectangle 14">
            <a:extLst>
              <a:ext uri="{FF2B5EF4-FFF2-40B4-BE49-F238E27FC236}">
                <a16:creationId xmlns:a16="http://schemas.microsoft.com/office/drawing/2014/main" id="{2ABC62A4-71EA-4C9D-BCBC-1CEB411EFD8D}"/>
              </a:ext>
            </a:extLst>
          </p:cNvPr>
          <p:cNvSpPr/>
          <p:nvPr/>
        </p:nvSpPr>
        <p:spPr>
          <a:xfrm>
            <a:off x="5746824" y="3818647"/>
            <a:ext cx="2033009" cy="738664"/>
          </a:xfrm>
          <a:prstGeom prst="rect">
            <a:avLst/>
          </a:prstGeom>
        </p:spPr>
        <p:txBody>
          <a:bodyPr wrap="square">
            <a:spAutoFit/>
          </a:bodyPr>
          <a:lstStyle/>
          <a:p>
            <a:pPr algn="ctr"/>
            <a:r>
              <a:rPr lang="en-US" sz="1050" dirty="0">
                <a:solidFill>
                  <a:srgbClr val="969696"/>
                </a:solidFill>
                <a:latin typeface="+mn-lt"/>
              </a:rPr>
              <a:t>Provides the infrastructure security researchers to responsibly disclose security vulnerabilities.</a:t>
            </a:r>
          </a:p>
        </p:txBody>
      </p:sp>
    </p:spTree>
    <p:extLst>
      <p:ext uri="{BB962C8B-B14F-4D97-AF65-F5344CB8AC3E}">
        <p14:creationId xmlns:p14="http://schemas.microsoft.com/office/powerpoint/2010/main" val="185878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Connector 10">
            <a:extLst>
              <a:ext uri="{FF2B5EF4-FFF2-40B4-BE49-F238E27FC236}">
                <a16:creationId xmlns:a16="http://schemas.microsoft.com/office/drawing/2014/main" id="{EE9AACFF-463B-401F-9B8A-576069D7F922}"/>
              </a:ext>
            </a:extLst>
          </p:cNvPr>
          <p:cNvCxnSpPr/>
          <p:nvPr/>
        </p:nvCxnSpPr>
        <p:spPr>
          <a:xfrm>
            <a:off x="0" y="4885536"/>
            <a:ext cx="2880360"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240AE5-0C4D-4436-A850-99AB4F8162D4}"/>
              </a:ext>
            </a:extLst>
          </p:cNvPr>
          <p:cNvCxnSpPr>
            <a:cxnSpLocks/>
          </p:cNvCxnSpPr>
          <p:nvPr/>
        </p:nvCxnSpPr>
        <p:spPr>
          <a:xfrm>
            <a:off x="5211337" y="340121"/>
            <a:ext cx="3932663"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A875DE67-C68B-4AA3-B009-0A4C8896CC35}"/>
              </a:ext>
            </a:extLst>
          </p:cNvPr>
          <p:cNvSpPr/>
          <p:nvPr/>
        </p:nvSpPr>
        <p:spPr>
          <a:xfrm>
            <a:off x="1440180" y="1534929"/>
            <a:ext cx="6181264" cy="584775"/>
          </a:xfrm>
          <a:prstGeom prst="rect">
            <a:avLst/>
          </a:prstGeom>
        </p:spPr>
        <p:txBody>
          <a:bodyPr wrap="square">
            <a:spAutoFit/>
          </a:bodyPr>
          <a:lstStyle/>
          <a:p>
            <a:pPr algn="ctr"/>
            <a:r>
              <a:rPr lang="en-US" sz="1600" dirty="0">
                <a:solidFill>
                  <a:schemeClr val="accent6">
                    <a:lumMod val="25000"/>
                  </a:schemeClr>
                </a:solidFill>
                <a:latin typeface="+mn-lt"/>
              </a:rPr>
              <a:t>Whether you want to simplify your Git workflow or take GitHub on the go, they’ve got you covered.</a:t>
            </a:r>
          </a:p>
        </p:txBody>
      </p:sp>
      <p:pic>
        <p:nvPicPr>
          <p:cNvPr id="3" name="Picture 2">
            <a:extLst>
              <a:ext uri="{FF2B5EF4-FFF2-40B4-BE49-F238E27FC236}">
                <a16:creationId xmlns:a16="http://schemas.microsoft.com/office/drawing/2014/main" id="{23ED6B96-BBCA-46CC-8AB9-3094ADB93B4E}"/>
              </a:ext>
            </a:extLst>
          </p:cNvPr>
          <p:cNvPicPr>
            <a:picLocks noChangeAspect="1"/>
          </p:cNvPicPr>
          <p:nvPr/>
        </p:nvPicPr>
        <p:blipFill>
          <a:blip r:embed="rId3"/>
          <a:stretch>
            <a:fillRect/>
          </a:stretch>
        </p:blipFill>
        <p:spPr>
          <a:xfrm>
            <a:off x="1103925" y="608538"/>
            <a:ext cx="6936149" cy="830997"/>
          </a:xfrm>
          <a:prstGeom prst="rect">
            <a:avLst/>
          </a:prstGeom>
        </p:spPr>
      </p:pic>
      <p:pic>
        <p:nvPicPr>
          <p:cNvPr id="7" name="Picture 6">
            <a:extLst>
              <a:ext uri="{FF2B5EF4-FFF2-40B4-BE49-F238E27FC236}">
                <a16:creationId xmlns:a16="http://schemas.microsoft.com/office/drawing/2014/main" id="{0C677F4C-5D5C-4494-86A5-25BBF676D37C}"/>
              </a:ext>
            </a:extLst>
          </p:cNvPr>
          <p:cNvPicPr>
            <a:picLocks noChangeAspect="1"/>
          </p:cNvPicPr>
          <p:nvPr/>
        </p:nvPicPr>
        <p:blipFill>
          <a:blip r:embed="rId4"/>
          <a:stretch>
            <a:fillRect/>
          </a:stretch>
        </p:blipFill>
        <p:spPr>
          <a:xfrm>
            <a:off x="842498" y="2448590"/>
            <a:ext cx="1276225" cy="1479183"/>
          </a:xfrm>
          <a:prstGeom prst="rect">
            <a:avLst/>
          </a:prstGeom>
        </p:spPr>
      </p:pic>
      <p:pic>
        <p:nvPicPr>
          <p:cNvPr id="8" name="Picture 7">
            <a:extLst>
              <a:ext uri="{FF2B5EF4-FFF2-40B4-BE49-F238E27FC236}">
                <a16:creationId xmlns:a16="http://schemas.microsoft.com/office/drawing/2014/main" id="{183EED5E-E84F-4BAB-95A8-5BDDF68206B1}"/>
              </a:ext>
            </a:extLst>
          </p:cNvPr>
          <p:cNvPicPr>
            <a:picLocks noChangeAspect="1"/>
          </p:cNvPicPr>
          <p:nvPr/>
        </p:nvPicPr>
        <p:blipFill>
          <a:blip r:embed="rId5"/>
          <a:stretch>
            <a:fillRect/>
          </a:stretch>
        </p:blipFill>
        <p:spPr>
          <a:xfrm>
            <a:off x="2666478" y="2452763"/>
            <a:ext cx="1654670" cy="1378293"/>
          </a:xfrm>
          <a:prstGeom prst="rect">
            <a:avLst/>
          </a:prstGeom>
        </p:spPr>
      </p:pic>
      <p:pic>
        <p:nvPicPr>
          <p:cNvPr id="9" name="Picture 8">
            <a:extLst>
              <a:ext uri="{FF2B5EF4-FFF2-40B4-BE49-F238E27FC236}">
                <a16:creationId xmlns:a16="http://schemas.microsoft.com/office/drawing/2014/main" id="{58337727-8AC2-4A3B-BC2A-939F0588F80D}"/>
              </a:ext>
            </a:extLst>
          </p:cNvPr>
          <p:cNvPicPr>
            <a:picLocks noChangeAspect="1"/>
          </p:cNvPicPr>
          <p:nvPr/>
        </p:nvPicPr>
        <p:blipFill>
          <a:blip r:embed="rId6"/>
          <a:stretch>
            <a:fillRect/>
          </a:stretch>
        </p:blipFill>
        <p:spPr>
          <a:xfrm>
            <a:off x="4755531" y="2319174"/>
            <a:ext cx="1437231" cy="1511892"/>
          </a:xfrm>
          <a:prstGeom prst="rect">
            <a:avLst/>
          </a:prstGeom>
        </p:spPr>
      </p:pic>
      <p:pic>
        <p:nvPicPr>
          <p:cNvPr id="10" name="Picture 9">
            <a:extLst>
              <a:ext uri="{FF2B5EF4-FFF2-40B4-BE49-F238E27FC236}">
                <a16:creationId xmlns:a16="http://schemas.microsoft.com/office/drawing/2014/main" id="{171FD72C-E4F2-4B85-A613-5A85F33E918D}"/>
              </a:ext>
            </a:extLst>
          </p:cNvPr>
          <p:cNvPicPr>
            <a:picLocks noChangeAspect="1"/>
          </p:cNvPicPr>
          <p:nvPr/>
        </p:nvPicPr>
        <p:blipFill>
          <a:blip r:embed="rId7"/>
          <a:stretch>
            <a:fillRect/>
          </a:stretch>
        </p:blipFill>
        <p:spPr>
          <a:xfrm>
            <a:off x="7014117" y="2535133"/>
            <a:ext cx="1304809" cy="1295933"/>
          </a:xfrm>
          <a:prstGeom prst="rect">
            <a:avLst/>
          </a:prstGeom>
        </p:spPr>
      </p:pic>
      <p:pic>
        <p:nvPicPr>
          <p:cNvPr id="16" name="Picture 15">
            <a:extLst>
              <a:ext uri="{FF2B5EF4-FFF2-40B4-BE49-F238E27FC236}">
                <a16:creationId xmlns:a16="http://schemas.microsoft.com/office/drawing/2014/main" id="{7B1D8473-9EF2-4F83-AAAC-CD4CD48E13B9}"/>
              </a:ext>
            </a:extLst>
          </p:cNvPr>
          <p:cNvPicPr>
            <a:picLocks noChangeAspect="1"/>
          </p:cNvPicPr>
          <p:nvPr/>
        </p:nvPicPr>
        <p:blipFill>
          <a:blip r:embed="rId8"/>
          <a:stretch>
            <a:fillRect/>
          </a:stretch>
        </p:blipFill>
        <p:spPr>
          <a:xfrm>
            <a:off x="800273" y="4205367"/>
            <a:ext cx="1279813" cy="196007"/>
          </a:xfrm>
          <a:prstGeom prst="rect">
            <a:avLst/>
          </a:prstGeom>
        </p:spPr>
      </p:pic>
      <p:pic>
        <p:nvPicPr>
          <p:cNvPr id="17" name="Picture 16">
            <a:extLst>
              <a:ext uri="{FF2B5EF4-FFF2-40B4-BE49-F238E27FC236}">
                <a16:creationId xmlns:a16="http://schemas.microsoft.com/office/drawing/2014/main" id="{23B937FD-CCA3-4A30-8A2E-A25DBD738A3C}"/>
              </a:ext>
            </a:extLst>
          </p:cNvPr>
          <p:cNvPicPr>
            <a:picLocks noChangeAspect="1"/>
          </p:cNvPicPr>
          <p:nvPr/>
        </p:nvPicPr>
        <p:blipFill rotWithShape="1">
          <a:blip r:embed="rId9"/>
          <a:srcRect r="47944" b="-43930"/>
          <a:stretch/>
        </p:blipFill>
        <p:spPr>
          <a:xfrm>
            <a:off x="2770475" y="4181658"/>
            <a:ext cx="1377268" cy="276188"/>
          </a:xfrm>
          <a:prstGeom prst="rect">
            <a:avLst/>
          </a:prstGeom>
        </p:spPr>
      </p:pic>
      <p:pic>
        <p:nvPicPr>
          <p:cNvPr id="18" name="Picture 17">
            <a:extLst>
              <a:ext uri="{FF2B5EF4-FFF2-40B4-BE49-F238E27FC236}">
                <a16:creationId xmlns:a16="http://schemas.microsoft.com/office/drawing/2014/main" id="{285E72B1-D69F-4577-87DC-164BBCF22C6D}"/>
              </a:ext>
            </a:extLst>
          </p:cNvPr>
          <p:cNvPicPr>
            <a:picLocks noChangeAspect="1"/>
          </p:cNvPicPr>
          <p:nvPr/>
        </p:nvPicPr>
        <p:blipFill>
          <a:blip r:embed="rId10"/>
          <a:stretch>
            <a:fillRect/>
          </a:stretch>
        </p:blipFill>
        <p:spPr>
          <a:xfrm>
            <a:off x="4638069" y="4170203"/>
            <a:ext cx="1672154" cy="208275"/>
          </a:xfrm>
          <a:prstGeom prst="rect">
            <a:avLst/>
          </a:prstGeom>
        </p:spPr>
      </p:pic>
      <p:pic>
        <p:nvPicPr>
          <p:cNvPr id="19" name="Picture 18">
            <a:extLst>
              <a:ext uri="{FF2B5EF4-FFF2-40B4-BE49-F238E27FC236}">
                <a16:creationId xmlns:a16="http://schemas.microsoft.com/office/drawing/2014/main" id="{B70B4AD9-B660-47E9-AC22-F3FA3AA338C1}"/>
              </a:ext>
            </a:extLst>
          </p:cNvPr>
          <p:cNvPicPr>
            <a:picLocks noChangeAspect="1"/>
          </p:cNvPicPr>
          <p:nvPr/>
        </p:nvPicPr>
        <p:blipFill>
          <a:blip r:embed="rId11"/>
          <a:stretch>
            <a:fillRect/>
          </a:stretch>
        </p:blipFill>
        <p:spPr>
          <a:xfrm>
            <a:off x="6748097" y="4168354"/>
            <a:ext cx="1456378" cy="233020"/>
          </a:xfrm>
          <a:prstGeom prst="rect">
            <a:avLst/>
          </a:prstGeom>
        </p:spPr>
      </p:pic>
    </p:spTree>
    <p:extLst>
      <p:ext uri="{BB962C8B-B14F-4D97-AF65-F5344CB8AC3E}">
        <p14:creationId xmlns:p14="http://schemas.microsoft.com/office/powerpoint/2010/main" val="150744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Connector 10">
            <a:extLst>
              <a:ext uri="{FF2B5EF4-FFF2-40B4-BE49-F238E27FC236}">
                <a16:creationId xmlns:a16="http://schemas.microsoft.com/office/drawing/2014/main" id="{EE9AACFF-463B-401F-9B8A-576069D7F922}"/>
              </a:ext>
            </a:extLst>
          </p:cNvPr>
          <p:cNvCxnSpPr/>
          <p:nvPr/>
        </p:nvCxnSpPr>
        <p:spPr>
          <a:xfrm>
            <a:off x="0" y="4885536"/>
            <a:ext cx="2880360"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240AE5-0C4D-4436-A850-99AB4F8162D4}"/>
              </a:ext>
            </a:extLst>
          </p:cNvPr>
          <p:cNvCxnSpPr>
            <a:cxnSpLocks/>
          </p:cNvCxnSpPr>
          <p:nvPr/>
        </p:nvCxnSpPr>
        <p:spPr>
          <a:xfrm>
            <a:off x="5211337" y="340121"/>
            <a:ext cx="3932663"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A875DE67-C68B-4AA3-B009-0A4C8896CC35}"/>
              </a:ext>
            </a:extLst>
          </p:cNvPr>
          <p:cNvSpPr/>
          <p:nvPr/>
        </p:nvSpPr>
        <p:spPr>
          <a:xfrm>
            <a:off x="619005" y="1787895"/>
            <a:ext cx="7905985" cy="830997"/>
          </a:xfrm>
          <a:prstGeom prst="rect">
            <a:avLst/>
          </a:prstGeom>
        </p:spPr>
        <p:txBody>
          <a:bodyPr wrap="square">
            <a:spAutoFit/>
          </a:bodyPr>
          <a:lstStyle/>
          <a:p>
            <a:pPr algn="ctr"/>
            <a:r>
              <a:rPr lang="en-US" sz="1600" dirty="0">
                <a:solidFill>
                  <a:schemeClr val="accent6">
                    <a:lumMod val="25000"/>
                  </a:schemeClr>
                </a:solidFill>
                <a:latin typeface="Arial" panose="020B0604020202020204" pitchFamily="34" charset="0"/>
                <a:cs typeface="Arial" panose="020B0604020202020204" pitchFamily="34" charset="0"/>
              </a:rPr>
              <a:t>There are hundreds of millions of private, public, and open source repositories hosted on GitHub. Every repository is equipped with tools to help us host, version, and release code and documentation.</a:t>
            </a:r>
          </a:p>
        </p:txBody>
      </p:sp>
      <p:pic>
        <p:nvPicPr>
          <p:cNvPr id="3" name="Picture 2">
            <a:extLst>
              <a:ext uri="{FF2B5EF4-FFF2-40B4-BE49-F238E27FC236}">
                <a16:creationId xmlns:a16="http://schemas.microsoft.com/office/drawing/2014/main" id="{8E9BD60B-F69A-470F-A2F7-B9B8CA47AB24}"/>
              </a:ext>
            </a:extLst>
          </p:cNvPr>
          <p:cNvPicPr>
            <a:picLocks noChangeAspect="1"/>
          </p:cNvPicPr>
          <p:nvPr/>
        </p:nvPicPr>
        <p:blipFill>
          <a:blip r:embed="rId3"/>
          <a:stretch>
            <a:fillRect/>
          </a:stretch>
        </p:blipFill>
        <p:spPr>
          <a:xfrm>
            <a:off x="1975404" y="458549"/>
            <a:ext cx="5193189" cy="1292527"/>
          </a:xfrm>
          <a:prstGeom prst="rect">
            <a:avLst/>
          </a:prstGeom>
        </p:spPr>
      </p:pic>
      <p:pic>
        <p:nvPicPr>
          <p:cNvPr id="6" name="Picture 5">
            <a:extLst>
              <a:ext uri="{FF2B5EF4-FFF2-40B4-BE49-F238E27FC236}">
                <a16:creationId xmlns:a16="http://schemas.microsoft.com/office/drawing/2014/main" id="{B042D17B-64F9-407A-BCC6-9D2A319E1F3A}"/>
              </a:ext>
            </a:extLst>
          </p:cNvPr>
          <p:cNvPicPr>
            <a:picLocks noChangeAspect="1"/>
          </p:cNvPicPr>
          <p:nvPr/>
        </p:nvPicPr>
        <p:blipFill>
          <a:blip r:embed="rId4"/>
          <a:stretch>
            <a:fillRect/>
          </a:stretch>
        </p:blipFill>
        <p:spPr>
          <a:xfrm>
            <a:off x="2594072" y="2752353"/>
            <a:ext cx="3903086" cy="1242686"/>
          </a:xfrm>
          <a:prstGeom prst="rect">
            <a:avLst/>
          </a:prstGeom>
        </p:spPr>
      </p:pic>
      <p:sp>
        <p:nvSpPr>
          <p:cNvPr id="16" name="Rectangle 15">
            <a:extLst>
              <a:ext uri="{FF2B5EF4-FFF2-40B4-BE49-F238E27FC236}">
                <a16:creationId xmlns:a16="http://schemas.microsoft.com/office/drawing/2014/main" id="{23D1374F-63DB-4E6A-B0AF-5D94233E3EF9}"/>
              </a:ext>
            </a:extLst>
          </p:cNvPr>
          <p:cNvSpPr/>
          <p:nvPr/>
        </p:nvSpPr>
        <p:spPr>
          <a:xfrm>
            <a:off x="619005" y="4069758"/>
            <a:ext cx="7905985" cy="461665"/>
          </a:xfrm>
          <a:prstGeom prst="rect">
            <a:avLst/>
          </a:prstGeom>
        </p:spPr>
        <p:txBody>
          <a:bodyPr wrap="square">
            <a:spAutoFit/>
          </a:bodyPr>
          <a:lstStyle/>
          <a:p>
            <a:pPr algn="ctr"/>
            <a:r>
              <a:rPr lang="en-US" sz="1200" dirty="0">
                <a:solidFill>
                  <a:srgbClr val="9B9B9B"/>
                </a:solidFill>
                <a:latin typeface="Arial" panose="020B0604020202020204" pitchFamily="34" charset="0"/>
                <a:cs typeface="Arial" panose="020B0604020202020204" pitchFamily="34" charset="0"/>
              </a:rPr>
              <a:t>It helps to keep code in one place and help teams collaborate with the tools they love. With unlimited private repositories for individuals and teams, we can create or import as many projects as we’d like.</a:t>
            </a:r>
          </a:p>
        </p:txBody>
      </p:sp>
    </p:spTree>
    <p:extLst>
      <p:ext uri="{BB962C8B-B14F-4D97-AF65-F5344CB8AC3E}">
        <p14:creationId xmlns:p14="http://schemas.microsoft.com/office/powerpoint/2010/main" val="58865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Connector 10">
            <a:extLst>
              <a:ext uri="{FF2B5EF4-FFF2-40B4-BE49-F238E27FC236}">
                <a16:creationId xmlns:a16="http://schemas.microsoft.com/office/drawing/2014/main" id="{EE9AACFF-463B-401F-9B8A-576069D7F922}"/>
              </a:ext>
            </a:extLst>
          </p:cNvPr>
          <p:cNvCxnSpPr>
            <a:cxnSpLocks/>
          </p:cNvCxnSpPr>
          <p:nvPr/>
        </p:nvCxnSpPr>
        <p:spPr>
          <a:xfrm>
            <a:off x="0" y="4885536"/>
            <a:ext cx="3276600"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240AE5-0C4D-4436-A850-99AB4F8162D4}"/>
              </a:ext>
            </a:extLst>
          </p:cNvPr>
          <p:cNvCxnSpPr>
            <a:cxnSpLocks/>
          </p:cNvCxnSpPr>
          <p:nvPr/>
        </p:nvCxnSpPr>
        <p:spPr>
          <a:xfrm>
            <a:off x="5211337" y="340121"/>
            <a:ext cx="3932663"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A875DE67-C68B-4AA3-B009-0A4C8896CC35}"/>
              </a:ext>
            </a:extLst>
          </p:cNvPr>
          <p:cNvSpPr/>
          <p:nvPr/>
        </p:nvSpPr>
        <p:spPr>
          <a:xfrm>
            <a:off x="1398603" y="1536922"/>
            <a:ext cx="6346785" cy="830997"/>
          </a:xfrm>
          <a:prstGeom prst="rect">
            <a:avLst/>
          </a:prstGeom>
        </p:spPr>
        <p:txBody>
          <a:bodyPr wrap="square">
            <a:spAutoFit/>
          </a:bodyPr>
          <a:lstStyle/>
          <a:p>
            <a:pPr algn="ctr"/>
            <a:r>
              <a:rPr lang="en-US" sz="1600" dirty="0">
                <a:solidFill>
                  <a:schemeClr val="accent6">
                    <a:lumMod val="25000"/>
                  </a:schemeClr>
                </a:solidFill>
                <a:latin typeface="+mn-lt"/>
              </a:rPr>
              <a:t>Building software is as much about managing teams and communities as it is about code. Whether we’re on a team of two or two thousand, we’ve got the support our people need.</a:t>
            </a:r>
          </a:p>
        </p:txBody>
      </p:sp>
      <p:sp>
        <p:nvSpPr>
          <p:cNvPr id="16" name="Rectangle 15">
            <a:extLst>
              <a:ext uri="{FF2B5EF4-FFF2-40B4-BE49-F238E27FC236}">
                <a16:creationId xmlns:a16="http://schemas.microsoft.com/office/drawing/2014/main" id="{23D1374F-63DB-4E6A-B0AF-5D94233E3EF9}"/>
              </a:ext>
            </a:extLst>
          </p:cNvPr>
          <p:cNvSpPr/>
          <p:nvPr/>
        </p:nvSpPr>
        <p:spPr>
          <a:xfrm>
            <a:off x="3990229" y="2875704"/>
            <a:ext cx="4975991" cy="1231106"/>
          </a:xfrm>
          <a:prstGeom prst="rect">
            <a:avLst/>
          </a:prstGeom>
        </p:spPr>
        <p:txBody>
          <a:bodyPr wrap="square">
            <a:spAutoFit/>
          </a:bodyPr>
          <a:lstStyle/>
          <a:p>
            <a:r>
              <a:rPr lang="en-US" sz="1600" dirty="0">
                <a:solidFill>
                  <a:schemeClr val="accent6">
                    <a:lumMod val="25000"/>
                  </a:schemeClr>
                </a:solidFill>
                <a:latin typeface="+mj-lt"/>
              </a:rPr>
              <a:t>Manage and grow teams</a:t>
            </a:r>
          </a:p>
          <a:p>
            <a:endParaRPr lang="en-US" sz="1600" dirty="0">
              <a:latin typeface="+mj-lt"/>
            </a:endParaRPr>
          </a:p>
          <a:p>
            <a:r>
              <a:rPr lang="en-US" dirty="0">
                <a:solidFill>
                  <a:srgbClr val="9B9B9B"/>
                </a:solidFill>
                <a:latin typeface="+mj-lt"/>
              </a:rPr>
              <a:t>GitHub teams helps people get organize, level up access with administrative roles, and fine tune your permissions with nested teams.</a:t>
            </a:r>
          </a:p>
        </p:txBody>
      </p:sp>
      <p:pic>
        <p:nvPicPr>
          <p:cNvPr id="2" name="Picture 1">
            <a:extLst>
              <a:ext uri="{FF2B5EF4-FFF2-40B4-BE49-F238E27FC236}">
                <a16:creationId xmlns:a16="http://schemas.microsoft.com/office/drawing/2014/main" id="{6AD42EB4-903B-476B-BF63-CBC07113E8F9}"/>
              </a:ext>
            </a:extLst>
          </p:cNvPr>
          <p:cNvPicPr>
            <a:picLocks noChangeAspect="1"/>
          </p:cNvPicPr>
          <p:nvPr/>
        </p:nvPicPr>
        <p:blipFill>
          <a:blip r:embed="rId3"/>
          <a:stretch>
            <a:fillRect/>
          </a:stretch>
        </p:blipFill>
        <p:spPr>
          <a:xfrm>
            <a:off x="1914289" y="667264"/>
            <a:ext cx="5315415" cy="794939"/>
          </a:xfrm>
          <a:prstGeom prst="rect">
            <a:avLst/>
          </a:prstGeom>
        </p:spPr>
      </p:pic>
      <p:pic>
        <p:nvPicPr>
          <p:cNvPr id="4" name="Picture 3">
            <a:extLst>
              <a:ext uri="{FF2B5EF4-FFF2-40B4-BE49-F238E27FC236}">
                <a16:creationId xmlns:a16="http://schemas.microsoft.com/office/drawing/2014/main" id="{A2D7E046-176C-4366-A613-937719ED82FB}"/>
              </a:ext>
            </a:extLst>
          </p:cNvPr>
          <p:cNvPicPr>
            <a:picLocks noChangeAspect="1"/>
          </p:cNvPicPr>
          <p:nvPr/>
        </p:nvPicPr>
        <p:blipFill>
          <a:blip r:embed="rId4"/>
          <a:stretch>
            <a:fillRect/>
          </a:stretch>
        </p:blipFill>
        <p:spPr>
          <a:xfrm>
            <a:off x="993089" y="2442638"/>
            <a:ext cx="2843213" cy="2286000"/>
          </a:xfrm>
          <a:prstGeom prst="rect">
            <a:avLst/>
          </a:prstGeom>
        </p:spPr>
      </p:pic>
    </p:spTree>
    <p:extLst>
      <p:ext uri="{BB962C8B-B14F-4D97-AF65-F5344CB8AC3E}">
        <p14:creationId xmlns:p14="http://schemas.microsoft.com/office/powerpoint/2010/main" val="145454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 name="Straight Connector 11">
            <a:extLst>
              <a:ext uri="{FF2B5EF4-FFF2-40B4-BE49-F238E27FC236}">
                <a16:creationId xmlns:a16="http://schemas.microsoft.com/office/drawing/2014/main" id="{94240AE5-0C4D-4436-A850-99AB4F8162D4}"/>
              </a:ext>
            </a:extLst>
          </p:cNvPr>
          <p:cNvCxnSpPr>
            <a:cxnSpLocks/>
          </p:cNvCxnSpPr>
          <p:nvPr/>
        </p:nvCxnSpPr>
        <p:spPr>
          <a:xfrm>
            <a:off x="5062653" y="340121"/>
            <a:ext cx="4081347"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9CB78CB6-56FB-4CBF-82AD-860E34A6CB8F}"/>
              </a:ext>
            </a:extLst>
          </p:cNvPr>
          <p:cNvSpPr/>
          <p:nvPr/>
        </p:nvSpPr>
        <p:spPr>
          <a:xfrm>
            <a:off x="81774" y="126383"/>
            <a:ext cx="4980879" cy="461665"/>
          </a:xfrm>
          <a:prstGeom prst="rect">
            <a:avLst/>
          </a:prstGeom>
        </p:spPr>
        <p:txBody>
          <a:bodyPr wrap="square">
            <a:spAutoFit/>
          </a:bodyPr>
          <a:lstStyle/>
          <a:p>
            <a:r>
              <a:rPr lang="en-IN" sz="2400" dirty="0">
                <a:latin typeface="Tw Cen MT" panose="020B0602020104020603" pitchFamily="34" charset="0"/>
              </a:rPr>
              <a:t>UNDERSTANDING</a:t>
            </a:r>
            <a:r>
              <a:rPr lang="en-IN" sz="2400" dirty="0">
                <a:latin typeface="Franklin Gothic Book" panose="020B0503020102020204" pitchFamily="34" charset="0"/>
              </a:rPr>
              <a:t> THE </a:t>
            </a:r>
            <a:r>
              <a:rPr lang="en-IN" sz="2400" b="1" dirty="0">
                <a:latin typeface="Franklin Gothic Book" panose="020B0503020102020204" pitchFamily="34" charset="0"/>
              </a:rPr>
              <a:t>GITHUB</a:t>
            </a:r>
            <a:r>
              <a:rPr lang="en-IN" sz="2400" dirty="0">
                <a:latin typeface="Franklin Gothic Book" panose="020B0503020102020204" pitchFamily="34" charset="0"/>
              </a:rPr>
              <a:t> FLOW</a:t>
            </a:r>
          </a:p>
        </p:txBody>
      </p:sp>
      <p:sp>
        <p:nvSpPr>
          <p:cNvPr id="5" name="Rectangle 4">
            <a:extLst>
              <a:ext uri="{FF2B5EF4-FFF2-40B4-BE49-F238E27FC236}">
                <a16:creationId xmlns:a16="http://schemas.microsoft.com/office/drawing/2014/main" id="{A875DE67-C68B-4AA3-B009-0A4C8896CC35}"/>
              </a:ext>
            </a:extLst>
          </p:cNvPr>
          <p:cNvSpPr/>
          <p:nvPr/>
        </p:nvSpPr>
        <p:spPr>
          <a:xfrm>
            <a:off x="360556" y="814868"/>
            <a:ext cx="8483743" cy="2436564"/>
          </a:xfrm>
          <a:prstGeom prst="rect">
            <a:avLst/>
          </a:prstGeom>
        </p:spPr>
        <p:txBody>
          <a:bodyPr wrap="square">
            <a:spAutoFit/>
          </a:bodyPr>
          <a:lstStyle/>
          <a:p>
            <a:r>
              <a:rPr lang="en-US" sz="1600" dirty="0">
                <a:solidFill>
                  <a:schemeClr val="accent6">
                    <a:lumMod val="25000"/>
                  </a:schemeClr>
                </a:solidFill>
                <a:latin typeface="+mn-lt"/>
              </a:rPr>
              <a:t>GitHub flow is a lightweight, branch-based workflow that supports teams and projects where deployments are made regularly. This guide explains how and why GitHub flow works</a:t>
            </a:r>
            <a:br>
              <a:rPr lang="en-US" sz="1600" dirty="0">
                <a:solidFill>
                  <a:schemeClr val="accent6">
                    <a:lumMod val="25000"/>
                  </a:schemeClr>
                </a:solidFill>
                <a:latin typeface="+mn-lt"/>
              </a:rPr>
            </a:br>
            <a:endParaRPr lang="en-US" sz="1600" dirty="0">
              <a:solidFill>
                <a:schemeClr val="accent6">
                  <a:lumMod val="25000"/>
                </a:schemeClr>
              </a:solidFill>
              <a:latin typeface="+mn-lt"/>
            </a:endParaRPr>
          </a:p>
          <a:p>
            <a:pPr marL="285750" indent="-285750">
              <a:spcAft>
                <a:spcPts val="200"/>
              </a:spcAft>
              <a:buFont typeface="Arial" panose="020B0604020202020204" pitchFamily="34" charset="0"/>
              <a:buChar char="•"/>
            </a:pPr>
            <a:r>
              <a:rPr lang="en-US" sz="1600" dirty="0">
                <a:solidFill>
                  <a:schemeClr val="accent6">
                    <a:lumMod val="25000"/>
                  </a:schemeClr>
                </a:solidFill>
                <a:latin typeface="+mn-lt"/>
              </a:rPr>
              <a:t>Creating a branch</a:t>
            </a:r>
          </a:p>
          <a:p>
            <a:pPr marL="285750" indent="-285750">
              <a:spcAft>
                <a:spcPts val="200"/>
              </a:spcAft>
              <a:buFont typeface="Arial" panose="020B0604020202020204" pitchFamily="34" charset="0"/>
              <a:buChar char="•"/>
            </a:pPr>
            <a:r>
              <a:rPr lang="en-US" sz="1600" dirty="0">
                <a:solidFill>
                  <a:schemeClr val="accent6">
                    <a:lumMod val="25000"/>
                  </a:schemeClr>
                </a:solidFill>
                <a:latin typeface="+mn-lt"/>
              </a:rPr>
              <a:t>Adding Commits</a:t>
            </a:r>
          </a:p>
          <a:p>
            <a:pPr marL="285750" indent="-285750">
              <a:spcAft>
                <a:spcPts val="200"/>
              </a:spcAft>
              <a:buFont typeface="Arial" panose="020B0604020202020204" pitchFamily="34" charset="0"/>
              <a:buChar char="•"/>
            </a:pPr>
            <a:r>
              <a:rPr lang="en-US" sz="1600" dirty="0">
                <a:solidFill>
                  <a:schemeClr val="accent6">
                    <a:lumMod val="25000"/>
                  </a:schemeClr>
                </a:solidFill>
                <a:latin typeface="+mn-lt"/>
              </a:rPr>
              <a:t>Opening a Pull Request</a:t>
            </a:r>
          </a:p>
          <a:p>
            <a:pPr marL="285750" indent="-285750">
              <a:spcAft>
                <a:spcPts val="200"/>
              </a:spcAft>
              <a:buFont typeface="Arial" panose="020B0604020202020204" pitchFamily="34" charset="0"/>
              <a:buChar char="•"/>
            </a:pPr>
            <a:r>
              <a:rPr lang="en-US" sz="1600" dirty="0">
                <a:solidFill>
                  <a:schemeClr val="accent6">
                    <a:lumMod val="25000"/>
                  </a:schemeClr>
                </a:solidFill>
                <a:latin typeface="+mn-lt"/>
              </a:rPr>
              <a:t>Discussing &amp; Reviewing the code</a:t>
            </a:r>
          </a:p>
          <a:p>
            <a:pPr marL="285750" indent="-285750">
              <a:spcAft>
                <a:spcPts val="200"/>
              </a:spcAft>
              <a:buFont typeface="Arial" panose="020B0604020202020204" pitchFamily="34" charset="0"/>
              <a:buChar char="•"/>
            </a:pPr>
            <a:r>
              <a:rPr lang="en-US" sz="1600" dirty="0">
                <a:solidFill>
                  <a:schemeClr val="accent6">
                    <a:lumMod val="25000"/>
                  </a:schemeClr>
                </a:solidFill>
                <a:latin typeface="+mn-lt"/>
              </a:rPr>
              <a:t>Deploying</a:t>
            </a:r>
          </a:p>
          <a:p>
            <a:pPr marL="285750" indent="-285750">
              <a:spcAft>
                <a:spcPts val="200"/>
              </a:spcAft>
              <a:buFont typeface="Arial" panose="020B0604020202020204" pitchFamily="34" charset="0"/>
              <a:buChar char="•"/>
            </a:pPr>
            <a:r>
              <a:rPr lang="en-US" sz="1600" dirty="0">
                <a:solidFill>
                  <a:schemeClr val="accent6">
                    <a:lumMod val="25000"/>
                  </a:schemeClr>
                </a:solidFill>
                <a:latin typeface="+mn-lt"/>
              </a:rPr>
              <a:t>Merging the Project</a:t>
            </a:r>
            <a:endParaRPr lang="en-IN" sz="1600" dirty="0">
              <a:solidFill>
                <a:schemeClr val="accent6">
                  <a:lumMod val="25000"/>
                </a:schemeClr>
              </a:solidFill>
              <a:latin typeface="+mn-lt"/>
            </a:endParaRPr>
          </a:p>
        </p:txBody>
      </p:sp>
      <p:pic>
        <p:nvPicPr>
          <p:cNvPr id="7" name="Picture 6">
            <a:extLst>
              <a:ext uri="{FF2B5EF4-FFF2-40B4-BE49-F238E27FC236}">
                <a16:creationId xmlns:a16="http://schemas.microsoft.com/office/drawing/2014/main" id="{61F464E0-F746-4A91-9BAD-484EA53467A2}"/>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680607" y="2849385"/>
            <a:ext cx="6184611" cy="2051019"/>
          </a:xfrm>
          <a:prstGeom prst="rect">
            <a:avLst/>
          </a:prstGeom>
        </p:spPr>
      </p:pic>
      <p:cxnSp>
        <p:nvCxnSpPr>
          <p:cNvPr id="11" name="Straight Connector 10">
            <a:extLst>
              <a:ext uri="{FF2B5EF4-FFF2-40B4-BE49-F238E27FC236}">
                <a16:creationId xmlns:a16="http://schemas.microsoft.com/office/drawing/2014/main" id="{EE9AACFF-463B-401F-9B8A-576069D7F922}"/>
              </a:ext>
            </a:extLst>
          </p:cNvPr>
          <p:cNvCxnSpPr>
            <a:cxnSpLocks/>
          </p:cNvCxnSpPr>
          <p:nvPr/>
        </p:nvCxnSpPr>
        <p:spPr>
          <a:xfrm>
            <a:off x="0" y="4885536"/>
            <a:ext cx="2880360"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334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7" name="Google Shape;117;p20"/>
          <p:cNvSpPr/>
          <p:nvPr/>
        </p:nvSpPr>
        <p:spPr>
          <a:xfrm>
            <a:off x="8685573" y="254209"/>
            <a:ext cx="219000" cy="21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a:spLocks noGrp="1"/>
          </p:cNvSpPr>
          <p:nvPr>
            <p:ph type="body" idx="4294967295"/>
          </p:nvPr>
        </p:nvSpPr>
        <p:spPr>
          <a:xfrm>
            <a:off x="6316155" y="2657057"/>
            <a:ext cx="746348"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dirty="0">
                <a:solidFill>
                  <a:schemeClr val="bg1"/>
                </a:solidFill>
                <a:latin typeface="+mj-lt"/>
                <a:ea typeface="Cambria Math" panose="02040503050406030204" pitchFamily="18" charset="0"/>
              </a:rPr>
              <a:t>+1.2 </a:t>
            </a:r>
            <a:r>
              <a:rPr lang="en-IN" sz="1400" dirty="0">
                <a:solidFill>
                  <a:schemeClr val="bg1"/>
                </a:solidFill>
                <a:latin typeface="+mj-lt"/>
                <a:ea typeface="Cambria Math" panose="02040503050406030204" pitchFamily="18" charset="0"/>
              </a:rPr>
              <a:t>M</a:t>
            </a:r>
            <a:endParaRPr sz="1400" dirty="0">
              <a:solidFill>
                <a:schemeClr val="bg1"/>
              </a:solidFill>
              <a:latin typeface="+mj-lt"/>
              <a:ea typeface="Cambria Math" panose="02040503050406030204" pitchFamily="18" charset="0"/>
            </a:endParaRPr>
          </a:p>
        </p:txBody>
      </p:sp>
      <p:sp>
        <p:nvSpPr>
          <p:cNvPr id="122" name="Google Shape;122;p20"/>
          <p:cNvSpPr/>
          <p:nvPr/>
        </p:nvSpPr>
        <p:spPr>
          <a:xfrm>
            <a:off x="5760235" y="3081551"/>
            <a:ext cx="689700" cy="37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a:spLocks noGrp="1"/>
          </p:cNvSpPr>
          <p:nvPr>
            <p:ph type="body" idx="4294967295"/>
          </p:nvPr>
        </p:nvSpPr>
        <p:spPr>
          <a:xfrm>
            <a:off x="5760547" y="310467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sz="1400" dirty="0">
                <a:solidFill>
                  <a:schemeClr val="lt1"/>
                </a:solidFill>
              </a:rPr>
              <a:t> </a:t>
            </a:r>
            <a:endParaRPr sz="1400" dirty="0">
              <a:solidFill>
                <a:schemeClr val="lt1"/>
              </a:solidFill>
            </a:endParaRPr>
          </a:p>
        </p:txBody>
      </p:sp>
      <p:sp>
        <p:nvSpPr>
          <p:cNvPr id="126" name="Google Shape;126;p20"/>
          <p:cNvSpPr txBox="1">
            <a:spLocks noGrp="1"/>
          </p:cNvSpPr>
          <p:nvPr>
            <p:ph type="body" idx="4294967295"/>
          </p:nvPr>
        </p:nvSpPr>
        <p:spPr>
          <a:xfrm>
            <a:off x="6847049" y="454470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dk1"/>
                </a:solidFill>
              </a:rPr>
              <a:t>20XX</a:t>
            </a:r>
            <a:endParaRPr sz="1400"/>
          </a:p>
        </p:txBody>
      </p:sp>
      <p:sp>
        <p:nvSpPr>
          <p:cNvPr id="128" name="Google Shape;128;p20"/>
          <p:cNvSpPr/>
          <p:nvPr/>
        </p:nvSpPr>
        <p:spPr>
          <a:xfrm>
            <a:off x="6606347" y="2404802"/>
            <a:ext cx="689400" cy="30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body" idx="4294967295"/>
          </p:nvPr>
        </p:nvSpPr>
        <p:spPr>
          <a:xfrm>
            <a:off x="6606347" y="2401808"/>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sz="1400" dirty="0">
                <a:solidFill>
                  <a:schemeClr val="lt1"/>
                </a:solidFill>
              </a:rPr>
              <a:t> </a:t>
            </a:r>
            <a:endParaRPr sz="1400" dirty="0">
              <a:solidFill>
                <a:schemeClr val="lt1"/>
              </a:solidFill>
            </a:endParaRPr>
          </a:p>
        </p:txBody>
      </p:sp>
      <p:sp>
        <p:nvSpPr>
          <p:cNvPr id="132" name="Google Shape;132;p20"/>
          <p:cNvSpPr txBox="1">
            <a:spLocks noGrp="1"/>
          </p:cNvSpPr>
          <p:nvPr>
            <p:ph type="body" idx="4294967295"/>
          </p:nvPr>
        </p:nvSpPr>
        <p:spPr>
          <a:xfrm>
            <a:off x="7693036" y="454470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dk1"/>
                </a:solidFill>
              </a:rPr>
              <a:t>20XX</a:t>
            </a:r>
            <a:endParaRPr sz="1400"/>
          </a:p>
        </p:txBody>
      </p:sp>
      <p:sp>
        <p:nvSpPr>
          <p:cNvPr id="134" name="Google Shape;134;p20"/>
          <p:cNvSpPr/>
          <p:nvPr/>
        </p:nvSpPr>
        <p:spPr>
          <a:xfrm>
            <a:off x="7452172" y="1662602"/>
            <a:ext cx="689400" cy="30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txBox="1">
            <a:spLocks noGrp="1"/>
          </p:cNvSpPr>
          <p:nvPr>
            <p:ph type="body" idx="4294967295"/>
          </p:nvPr>
        </p:nvSpPr>
        <p:spPr>
          <a:xfrm>
            <a:off x="7446410" y="1662583"/>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sz="1400" dirty="0">
                <a:solidFill>
                  <a:schemeClr val="lt1"/>
                </a:solidFill>
              </a:rPr>
              <a:t> </a:t>
            </a:r>
            <a:endParaRPr sz="1400" dirty="0">
              <a:solidFill>
                <a:schemeClr val="lt1"/>
              </a:solidFill>
            </a:endParaRPr>
          </a:p>
        </p:txBody>
      </p:sp>
      <p:sp>
        <p:nvSpPr>
          <p:cNvPr id="141" name="Google Shape;141;p20"/>
          <p:cNvSpPr txBox="1">
            <a:spLocks noGrp="1"/>
          </p:cNvSpPr>
          <p:nvPr>
            <p:ph type="body" idx="4294967295"/>
          </p:nvPr>
        </p:nvSpPr>
        <p:spPr>
          <a:xfrm>
            <a:off x="7993198" y="1267654"/>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sz="1400" dirty="0">
                <a:solidFill>
                  <a:schemeClr val="lt1"/>
                </a:solidFill>
              </a:rPr>
              <a:t> </a:t>
            </a:r>
            <a:endParaRPr sz="1400" dirty="0">
              <a:solidFill>
                <a:schemeClr val="lt1"/>
              </a:solidFill>
            </a:endParaRPr>
          </a:p>
        </p:txBody>
      </p:sp>
      <p:cxnSp>
        <p:nvCxnSpPr>
          <p:cNvPr id="32" name="Straight Connector 31">
            <a:extLst>
              <a:ext uri="{FF2B5EF4-FFF2-40B4-BE49-F238E27FC236}">
                <a16:creationId xmlns:a16="http://schemas.microsoft.com/office/drawing/2014/main" id="{0CB766DE-F593-4BA5-9021-ACF19F193EF0}"/>
              </a:ext>
            </a:extLst>
          </p:cNvPr>
          <p:cNvCxnSpPr/>
          <p:nvPr/>
        </p:nvCxnSpPr>
        <p:spPr>
          <a:xfrm>
            <a:off x="0" y="4885536"/>
            <a:ext cx="2880360"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843C674-FCA7-485B-9F36-BDA5B56B0325}"/>
              </a:ext>
            </a:extLst>
          </p:cNvPr>
          <p:cNvCxnSpPr>
            <a:cxnSpLocks/>
          </p:cNvCxnSpPr>
          <p:nvPr/>
        </p:nvCxnSpPr>
        <p:spPr>
          <a:xfrm>
            <a:off x="1440180" y="340121"/>
            <a:ext cx="7703820" cy="0"/>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34" name="Google Shape;121;p20">
            <a:extLst>
              <a:ext uri="{FF2B5EF4-FFF2-40B4-BE49-F238E27FC236}">
                <a16:creationId xmlns:a16="http://schemas.microsoft.com/office/drawing/2014/main" id="{03C27A41-0B4A-4E80-A28A-0D7E1D490CF6}"/>
              </a:ext>
            </a:extLst>
          </p:cNvPr>
          <p:cNvSpPr txBox="1">
            <a:spLocks/>
          </p:cNvSpPr>
          <p:nvPr/>
        </p:nvSpPr>
        <p:spPr>
          <a:xfrm>
            <a:off x="7982439" y="643573"/>
            <a:ext cx="746348"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gn="ctr">
              <a:lnSpc>
                <a:spcPct val="100000"/>
              </a:lnSpc>
              <a:buFont typeface="Average"/>
              <a:buNone/>
            </a:pPr>
            <a:r>
              <a:rPr lang="en-IN" sz="1400" dirty="0">
                <a:solidFill>
                  <a:schemeClr val="bg1"/>
                </a:solidFill>
                <a:latin typeface="+mj-lt"/>
                <a:ea typeface="Cambria Math" panose="02040503050406030204" pitchFamily="18" charset="0"/>
              </a:rPr>
              <a:t>+2.8 M</a:t>
            </a:r>
          </a:p>
        </p:txBody>
      </p:sp>
      <p:sp>
        <p:nvSpPr>
          <p:cNvPr id="35" name="Google Shape;121;p20">
            <a:extLst>
              <a:ext uri="{FF2B5EF4-FFF2-40B4-BE49-F238E27FC236}">
                <a16:creationId xmlns:a16="http://schemas.microsoft.com/office/drawing/2014/main" id="{E956286B-5DDB-4AD4-A92D-CB113DFA8A88}"/>
              </a:ext>
            </a:extLst>
          </p:cNvPr>
          <p:cNvSpPr txBox="1">
            <a:spLocks/>
          </p:cNvSpPr>
          <p:nvPr/>
        </p:nvSpPr>
        <p:spPr>
          <a:xfrm>
            <a:off x="7369301" y="1430645"/>
            <a:ext cx="746348"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gn="ctr">
              <a:lnSpc>
                <a:spcPct val="100000"/>
              </a:lnSpc>
              <a:buFont typeface="Average"/>
              <a:buNone/>
            </a:pPr>
            <a:r>
              <a:rPr lang="en-IN" sz="1400" dirty="0">
                <a:solidFill>
                  <a:schemeClr val="bg1"/>
                </a:solidFill>
                <a:latin typeface="+mj-lt"/>
                <a:ea typeface="Cambria Math" panose="02040503050406030204" pitchFamily="18" charset="0"/>
              </a:rPr>
              <a:t>+2.2 M</a:t>
            </a:r>
          </a:p>
        </p:txBody>
      </p:sp>
      <p:sp>
        <p:nvSpPr>
          <p:cNvPr id="36" name="Google Shape;121;p20">
            <a:extLst>
              <a:ext uri="{FF2B5EF4-FFF2-40B4-BE49-F238E27FC236}">
                <a16:creationId xmlns:a16="http://schemas.microsoft.com/office/drawing/2014/main" id="{9A695A8F-B0E9-42EB-A326-2F493E572796}"/>
              </a:ext>
            </a:extLst>
          </p:cNvPr>
          <p:cNvSpPr txBox="1">
            <a:spLocks/>
          </p:cNvSpPr>
          <p:nvPr/>
        </p:nvSpPr>
        <p:spPr>
          <a:xfrm>
            <a:off x="6798086" y="2147407"/>
            <a:ext cx="746348"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gn="ctr">
              <a:lnSpc>
                <a:spcPct val="100000"/>
              </a:lnSpc>
              <a:buFont typeface="Average"/>
              <a:buNone/>
            </a:pPr>
            <a:r>
              <a:rPr lang="en-IN" sz="1400" dirty="0">
                <a:solidFill>
                  <a:schemeClr val="bg1"/>
                </a:solidFill>
                <a:latin typeface="+mj-lt"/>
                <a:ea typeface="Cambria Math" panose="02040503050406030204" pitchFamily="18" charset="0"/>
              </a:rPr>
              <a:t>+1.7 M</a:t>
            </a:r>
          </a:p>
        </p:txBody>
      </p:sp>
      <p:sp>
        <p:nvSpPr>
          <p:cNvPr id="2" name="Rectangle 1">
            <a:extLst>
              <a:ext uri="{FF2B5EF4-FFF2-40B4-BE49-F238E27FC236}">
                <a16:creationId xmlns:a16="http://schemas.microsoft.com/office/drawing/2014/main" id="{52A9137E-63FC-4DBF-8C6F-185E2CAA540D}"/>
              </a:ext>
            </a:extLst>
          </p:cNvPr>
          <p:cNvSpPr/>
          <p:nvPr/>
        </p:nvSpPr>
        <p:spPr>
          <a:xfrm>
            <a:off x="6264928" y="4573315"/>
            <a:ext cx="2658100" cy="338554"/>
          </a:xfrm>
          <a:prstGeom prst="rect">
            <a:avLst/>
          </a:prstGeom>
        </p:spPr>
        <p:txBody>
          <a:bodyPr wrap="none">
            <a:spAutoFit/>
          </a:bodyPr>
          <a:lstStyle/>
          <a:p>
            <a:r>
              <a:rPr lang="en-IN" sz="1600" dirty="0">
                <a:solidFill>
                  <a:schemeClr val="accent6">
                    <a:lumMod val="25000"/>
                  </a:schemeClr>
                </a:solidFill>
                <a:latin typeface="Arial" panose="020B0604020202020204" pitchFamily="34" charset="0"/>
                <a:cs typeface="Arial" panose="020B0604020202020204" pitchFamily="34" charset="0"/>
              </a:rPr>
              <a:t>Open Source Contributions</a:t>
            </a:r>
          </a:p>
        </p:txBody>
      </p:sp>
      <p:grpSp>
        <p:nvGrpSpPr>
          <p:cNvPr id="39" name="Google Shape;180;p22">
            <a:extLst>
              <a:ext uri="{FF2B5EF4-FFF2-40B4-BE49-F238E27FC236}">
                <a16:creationId xmlns:a16="http://schemas.microsoft.com/office/drawing/2014/main" id="{F7DC5CA1-4505-4718-8AC6-AFFE590D959F}"/>
              </a:ext>
            </a:extLst>
          </p:cNvPr>
          <p:cNvGrpSpPr/>
          <p:nvPr/>
        </p:nvGrpSpPr>
        <p:grpSpPr>
          <a:xfrm rot="16200000">
            <a:off x="6051239" y="3640507"/>
            <a:ext cx="1338886" cy="267209"/>
            <a:chOff x="6448870" y="3733723"/>
            <a:chExt cx="2453355" cy="351302"/>
          </a:xfrm>
        </p:grpSpPr>
        <p:sp>
          <p:nvSpPr>
            <p:cNvPr id="40" name="Google Shape;181;p22">
              <a:extLst>
                <a:ext uri="{FF2B5EF4-FFF2-40B4-BE49-F238E27FC236}">
                  <a16:creationId xmlns:a16="http://schemas.microsoft.com/office/drawing/2014/main" id="{D02DCB1A-8E82-440F-B163-942C5262DF8E}"/>
                </a:ext>
              </a:extLst>
            </p:cNvPr>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2;p22">
              <a:extLst>
                <a:ext uri="{FF2B5EF4-FFF2-40B4-BE49-F238E27FC236}">
                  <a16:creationId xmlns:a16="http://schemas.microsoft.com/office/drawing/2014/main" id="{73B655E2-6187-41AC-ABD4-50D9AEB7F306}"/>
                </a:ext>
              </a:extLst>
            </p:cNvPr>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3;p22">
              <a:extLst>
                <a:ext uri="{FF2B5EF4-FFF2-40B4-BE49-F238E27FC236}">
                  <a16:creationId xmlns:a16="http://schemas.microsoft.com/office/drawing/2014/main" id="{28C5040B-0BBC-43DA-997E-98209735C815}"/>
                </a:ext>
              </a:extLst>
            </p:cNvPr>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p22">
              <a:extLst>
                <a:ext uri="{FF2B5EF4-FFF2-40B4-BE49-F238E27FC236}">
                  <a16:creationId xmlns:a16="http://schemas.microsoft.com/office/drawing/2014/main" id="{109B2F97-D567-4DDE-BBD8-0A1B576641C2}"/>
                </a:ext>
              </a:extLst>
            </p:cNvPr>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180;p22">
            <a:extLst>
              <a:ext uri="{FF2B5EF4-FFF2-40B4-BE49-F238E27FC236}">
                <a16:creationId xmlns:a16="http://schemas.microsoft.com/office/drawing/2014/main" id="{BC0BB9BD-8397-4A3E-A916-34538DD4EA5A}"/>
              </a:ext>
            </a:extLst>
          </p:cNvPr>
          <p:cNvGrpSpPr/>
          <p:nvPr/>
        </p:nvGrpSpPr>
        <p:grpSpPr>
          <a:xfrm rot="16200000">
            <a:off x="6902192" y="2729965"/>
            <a:ext cx="607946" cy="337016"/>
            <a:chOff x="8098525" y="3733725"/>
            <a:chExt cx="803700" cy="351300"/>
          </a:xfrm>
        </p:grpSpPr>
        <p:sp>
          <p:nvSpPr>
            <p:cNvPr id="46" name="Google Shape;182;p22">
              <a:extLst>
                <a:ext uri="{FF2B5EF4-FFF2-40B4-BE49-F238E27FC236}">
                  <a16:creationId xmlns:a16="http://schemas.microsoft.com/office/drawing/2014/main" id="{9CBB273E-0EB9-4267-9D6D-6B198CEE8308}"/>
                </a:ext>
              </a:extLst>
            </p:cNvPr>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3;p22">
              <a:extLst>
                <a:ext uri="{FF2B5EF4-FFF2-40B4-BE49-F238E27FC236}">
                  <a16:creationId xmlns:a16="http://schemas.microsoft.com/office/drawing/2014/main" id="{507C75F8-0B59-4070-BC7A-83561F30DB88}"/>
                </a:ext>
              </a:extLst>
            </p:cNvPr>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p22">
              <a:extLst>
                <a:ext uri="{FF2B5EF4-FFF2-40B4-BE49-F238E27FC236}">
                  <a16:creationId xmlns:a16="http://schemas.microsoft.com/office/drawing/2014/main" id="{C10629C1-5E76-4A64-BB9F-4F8850BE4698}"/>
                </a:ext>
              </a:extLst>
            </p:cNvPr>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181;p22">
            <a:extLst>
              <a:ext uri="{FF2B5EF4-FFF2-40B4-BE49-F238E27FC236}">
                <a16:creationId xmlns:a16="http://schemas.microsoft.com/office/drawing/2014/main" id="{624C2788-BD82-40A4-9523-36D66F522885}"/>
              </a:ext>
            </a:extLst>
          </p:cNvPr>
          <p:cNvSpPr/>
          <p:nvPr/>
        </p:nvSpPr>
        <p:spPr>
          <a:xfrm rot="16200000">
            <a:off x="6537288" y="3612920"/>
            <a:ext cx="1337753" cy="337016"/>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180;p22">
            <a:extLst>
              <a:ext uri="{FF2B5EF4-FFF2-40B4-BE49-F238E27FC236}">
                <a16:creationId xmlns:a16="http://schemas.microsoft.com/office/drawing/2014/main" id="{6BC7C74F-66EC-488D-99B1-9F511285C4B9}"/>
              </a:ext>
            </a:extLst>
          </p:cNvPr>
          <p:cNvGrpSpPr/>
          <p:nvPr/>
        </p:nvGrpSpPr>
        <p:grpSpPr>
          <a:xfrm rot="16200000">
            <a:off x="6493630" y="2956014"/>
            <a:ext cx="2588310" cy="403927"/>
            <a:chOff x="6448870" y="3733723"/>
            <a:chExt cx="2453355" cy="351302"/>
          </a:xfrm>
        </p:grpSpPr>
        <p:sp>
          <p:nvSpPr>
            <p:cNvPr id="62" name="Google Shape;181;p22">
              <a:extLst>
                <a:ext uri="{FF2B5EF4-FFF2-40B4-BE49-F238E27FC236}">
                  <a16:creationId xmlns:a16="http://schemas.microsoft.com/office/drawing/2014/main" id="{B555ECE1-4646-4D9A-864B-0284D06409D5}"/>
                </a:ext>
              </a:extLst>
            </p:cNvPr>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2;p22">
              <a:extLst>
                <a:ext uri="{FF2B5EF4-FFF2-40B4-BE49-F238E27FC236}">
                  <a16:creationId xmlns:a16="http://schemas.microsoft.com/office/drawing/2014/main" id="{982CADFA-BAFD-4551-9FFC-0DF24235CB1A}"/>
                </a:ext>
              </a:extLst>
            </p:cNvPr>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3;p22">
              <a:extLst>
                <a:ext uri="{FF2B5EF4-FFF2-40B4-BE49-F238E27FC236}">
                  <a16:creationId xmlns:a16="http://schemas.microsoft.com/office/drawing/2014/main" id="{6FCF1CF3-529F-47A5-ACF9-879F8FC627ED}"/>
                </a:ext>
              </a:extLst>
            </p:cNvPr>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4;p22">
              <a:extLst>
                <a:ext uri="{FF2B5EF4-FFF2-40B4-BE49-F238E27FC236}">
                  <a16:creationId xmlns:a16="http://schemas.microsoft.com/office/drawing/2014/main" id="{2178FB2D-DE00-493C-96F7-DDC481A316B4}"/>
                </a:ext>
              </a:extLst>
            </p:cNvPr>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180;p22">
            <a:extLst>
              <a:ext uri="{FF2B5EF4-FFF2-40B4-BE49-F238E27FC236}">
                <a16:creationId xmlns:a16="http://schemas.microsoft.com/office/drawing/2014/main" id="{90D47A74-7C81-40F4-A067-2E2E8D0C1C64}"/>
              </a:ext>
            </a:extLst>
          </p:cNvPr>
          <p:cNvGrpSpPr/>
          <p:nvPr/>
        </p:nvGrpSpPr>
        <p:grpSpPr>
          <a:xfrm rot="16200000">
            <a:off x="6695641" y="2520929"/>
            <a:ext cx="3394078" cy="461871"/>
            <a:chOff x="6448870" y="3733723"/>
            <a:chExt cx="2453355" cy="351302"/>
          </a:xfrm>
        </p:grpSpPr>
        <p:sp>
          <p:nvSpPr>
            <p:cNvPr id="67" name="Google Shape;181;p22">
              <a:extLst>
                <a:ext uri="{FF2B5EF4-FFF2-40B4-BE49-F238E27FC236}">
                  <a16:creationId xmlns:a16="http://schemas.microsoft.com/office/drawing/2014/main" id="{E46CF336-FE0C-40F1-837E-55F7636A6175}"/>
                </a:ext>
              </a:extLst>
            </p:cNvPr>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2;p22">
              <a:extLst>
                <a:ext uri="{FF2B5EF4-FFF2-40B4-BE49-F238E27FC236}">
                  <a16:creationId xmlns:a16="http://schemas.microsoft.com/office/drawing/2014/main" id="{15265328-0715-4EDF-8D6E-C67681D544E1}"/>
                </a:ext>
              </a:extLst>
            </p:cNvPr>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3;p22">
              <a:extLst>
                <a:ext uri="{FF2B5EF4-FFF2-40B4-BE49-F238E27FC236}">
                  <a16:creationId xmlns:a16="http://schemas.microsoft.com/office/drawing/2014/main" id="{20EA2FAD-BCD9-4344-8CFE-490DE63B506E}"/>
                </a:ext>
              </a:extLst>
            </p:cNvPr>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4;p22">
              <a:extLst>
                <a:ext uri="{FF2B5EF4-FFF2-40B4-BE49-F238E27FC236}">
                  <a16:creationId xmlns:a16="http://schemas.microsoft.com/office/drawing/2014/main" id="{A7815E31-81D4-4FD9-8877-40E0B1CBE46B}"/>
                </a:ext>
              </a:extLst>
            </p:cNvPr>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0"/>
          <p:cNvSpPr txBox="1">
            <a:spLocks noGrp="1"/>
          </p:cNvSpPr>
          <p:nvPr>
            <p:ph type="body" idx="4294967295"/>
          </p:nvPr>
        </p:nvSpPr>
        <p:spPr>
          <a:xfrm rot="16200000">
            <a:off x="8047979" y="2991422"/>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spc="100" dirty="0">
                <a:solidFill>
                  <a:schemeClr val="accent6">
                    <a:lumMod val="25000"/>
                  </a:schemeClr>
                </a:solidFill>
                <a:latin typeface="Bahnschrift Light SemiCondensed" panose="020B0502040204020203" pitchFamily="34" charset="0"/>
                <a:cs typeface="Calibri" panose="020F0502020204030204" pitchFamily="34" charset="0"/>
              </a:rPr>
              <a:t>2019</a:t>
            </a:r>
            <a:endParaRPr sz="1400" spc="100" dirty="0">
              <a:solidFill>
                <a:schemeClr val="accent6">
                  <a:lumMod val="25000"/>
                </a:schemeClr>
              </a:solidFill>
              <a:latin typeface="Bahnschrift Light SemiCondensed" panose="020B0502040204020203" pitchFamily="34" charset="0"/>
              <a:cs typeface="Calibri" panose="020F0502020204030204" pitchFamily="34" charset="0"/>
            </a:endParaRPr>
          </a:p>
        </p:txBody>
      </p:sp>
      <p:sp>
        <p:nvSpPr>
          <p:cNvPr id="125" name="Google Shape;125;p20"/>
          <p:cNvSpPr txBox="1">
            <a:spLocks noGrp="1"/>
          </p:cNvSpPr>
          <p:nvPr>
            <p:ph type="body" idx="4294967295"/>
          </p:nvPr>
        </p:nvSpPr>
        <p:spPr>
          <a:xfrm rot="16200000">
            <a:off x="6374687" y="3854513"/>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spc="100" dirty="0">
                <a:solidFill>
                  <a:schemeClr val="accent6">
                    <a:lumMod val="25000"/>
                  </a:schemeClr>
                </a:solidFill>
                <a:latin typeface="Bahnschrift Light SemiCondensed" panose="020B0502040204020203" pitchFamily="34" charset="0"/>
                <a:cs typeface="Calibri" panose="020F0502020204030204" pitchFamily="34" charset="0"/>
              </a:rPr>
              <a:t>2016</a:t>
            </a:r>
            <a:endParaRPr sz="1200" spc="100" dirty="0">
              <a:solidFill>
                <a:schemeClr val="accent6">
                  <a:lumMod val="25000"/>
                </a:schemeClr>
              </a:solidFill>
              <a:latin typeface="Bahnschrift Light SemiCondensed" panose="020B0502040204020203" pitchFamily="34" charset="0"/>
              <a:cs typeface="Calibri" panose="020F0502020204030204" pitchFamily="34" charset="0"/>
            </a:endParaRPr>
          </a:p>
        </p:txBody>
      </p:sp>
      <p:sp>
        <p:nvSpPr>
          <p:cNvPr id="131" name="Google Shape;131;p20"/>
          <p:cNvSpPr txBox="1">
            <a:spLocks noGrp="1"/>
          </p:cNvSpPr>
          <p:nvPr>
            <p:ph type="body" idx="4294967295"/>
          </p:nvPr>
        </p:nvSpPr>
        <p:spPr>
          <a:xfrm rot="16200000">
            <a:off x="6876880" y="3664343"/>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spc="100" dirty="0">
                <a:solidFill>
                  <a:schemeClr val="accent6">
                    <a:lumMod val="25000"/>
                  </a:schemeClr>
                </a:solidFill>
                <a:latin typeface="Bahnschrift Light SemiCondensed" panose="020B0502040204020203" pitchFamily="34" charset="0"/>
                <a:cs typeface="Calibri" panose="020F0502020204030204" pitchFamily="34" charset="0"/>
              </a:rPr>
              <a:t>2017</a:t>
            </a:r>
            <a:endParaRPr sz="1200" spc="100" dirty="0">
              <a:solidFill>
                <a:schemeClr val="accent6">
                  <a:lumMod val="25000"/>
                </a:schemeClr>
              </a:solidFill>
              <a:latin typeface="Bahnschrift Light SemiCondensed" panose="020B0502040204020203" pitchFamily="34" charset="0"/>
              <a:cs typeface="Calibri" panose="020F0502020204030204" pitchFamily="34" charset="0"/>
            </a:endParaRPr>
          </a:p>
        </p:txBody>
      </p:sp>
      <p:sp>
        <p:nvSpPr>
          <p:cNvPr id="137" name="Google Shape;137;p20"/>
          <p:cNvSpPr txBox="1">
            <a:spLocks noGrp="1"/>
          </p:cNvSpPr>
          <p:nvPr>
            <p:ph type="body" idx="4294967295"/>
          </p:nvPr>
        </p:nvSpPr>
        <p:spPr>
          <a:xfrm rot="16200000">
            <a:off x="7444470" y="333708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spc="100" dirty="0">
                <a:solidFill>
                  <a:schemeClr val="accent6">
                    <a:lumMod val="25000"/>
                  </a:schemeClr>
                </a:solidFill>
                <a:latin typeface="Bahnschrift Light SemiCondensed" panose="020B0502040204020203" pitchFamily="34" charset="0"/>
                <a:cs typeface="Calibri" panose="020F0502020204030204" pitchFamily="34" charset="0"/>
              </a:rPr>
              <a:t>2018</a:t>
            </a:r>
            <a:endParaRPr sz="1400" spc="100" dirty="0">
              <a:solidFill>
                <a:schemeClr val="accent6">
                  <a:lumMod val="25000"/>
                </a:schemeClr>
              </a:solidFill>
              <a:latin typeface="Bahnschrift Light SemiCondensed" panose="020B0502040204020203" pitchFamily="34" charset="0"/>
              <a:cs typeface="Calibri" panose="020F0502020204030204" pitchFamily="34" charset="0"/>
            </a:endParaRPr>
          </a:p>
        </p:txBody>
      </p:sp>
      <p:sp>
        <p:nvSpPr>
          <p:cNvPr id="3" name="TextBox 2">
            <a:extLst>
              <a:ext uri="{FF2B5EF4-FFF2-40B4-BE49-F238E27FC236}">
                <a16:creationId xmlns:a16="http://schemas.microsoft.com/office/drawing/2014/main" id="{6438C1B5-F92E-4C39-9C95-B49299E8D68A}"/>
              </a:ext>
            </a:extLst>
          </p:cNvPr>
          <p:cNvSpPr txBox="1"/>
          <p:nvPr/>
        </p:nvSpPr>
        <p:spPr>
          <a:xfrm>
            <a:off x="305938" y="208570"/>
            <a:ext cx="954107" cy="261610"/>
          </a:xfrm>
          <a:prstGeom prst="rect">
            <a:avLst/>
          </a:prstGeom>
          <a:noFill/>
        </p:spPr>
        <p:txBody>
          <a:bodyPr wrap="none" rtlCol="0">
            <a:spAutoFit/>
          </a:bodyPr>
          <a:lstStyle/>
          <a:p>
            <a:r>
              <a:rPr lang="en-IN" sz="1100" dirty="0">
                <a:solidFill>
                  <a:schemeClr val="tx2">
                    <a:lumMod val="50000"/>
                  </a:schemeClr>
                </a:solidFill>
                <a:latin typeface="Consolas" panose="020B0609020204030204" pitchFamily="49" charset="0"/>
                <a:cs typeface="Arial" panose="020B0604020202020204" pitchFamily="34" charset="0"/>
              </a:rPr>
              <a:t>Statistics</a:t>
            </a:r>
          </a:p>
        </p:txBody>
      </p:sp>
      <p:graphicFrame>
        <p:nvGraphicFramePr>
          <p:cNvPr id="73" name="Google Shape;173;p22">
            <a:extLst>
              <a:ext uri="{FF2B5EF4-FFF2-40B4-BE49-F238E27FC236}">
                <a16:creationId xmlns:a16="http://schemas.microsoft.com/office/drawing/2014/main" id="{1AEB5C5E-DCFF-4ACF-AAB6-C9ABFD62BC2D}"/>
              </a:ext>
            </a:extLst>
          </p:cNvPr>
          <p:cNvGraphicFramePr/>
          <p:nvPr>
            <p:extLst>
              <p:ext uri="{D42A27DB-BD31-4B8C-83A1-F6EECF244321}">
                <p14:modId xmlns:p14="http://schemas.microsoft.com/office/powerpoint/2010/main" val="2482489196"/>
              </p:ext>
            </p:extLst>
          </p:nvPr>
        </p:nvGraphicFramePr>
        <p:xfrm>
          <a:off x="503374" y="882521"/>
          <a:ext cx="5328320" cy="2891652"/>
        </p:xfrm>
        <a:graphic>
          <a:graphicData uri="http://schemas.openxmlformats.org/drawingml/2006/table">
            <a:tbl>
              <a:tblPr>
                <a:noFill/>
                <a:tableStyleId>{9BF58AB5-451B-432A-B181-D734476BD942}</a:tableStyleId>
              </a:tblPr>
              <a:tblGrid>
                <a:gridCol w="666040">
                  <a:extLst>
                    <a:ext uri="{9D8B030D-6E8A-4147-A177-3AD203B41FA5}">
                      <a16:colId xmlns:a16="http://schemas.microsoft.com/office/drawing/2014/main" val="20000"/>
                    </a:ext>
                  </a:extLst>
                </a:gridCol>
                <a:gridCol w="666040">
                  <a:extLst>
                    <a:ext uri="{9D8B030D-6E8A-4147-A177-3AD203B41FA5}">
                      <a16:colId xmlns:a16="http://schemas.microsoft.com/office/drawing/2014/main" val="20001"/>
                    </a:ext>
                  </a:extLst>
                </a:gridCol>
                <a:gridCol w="666040">
                  <a:extLst>
                    <a:ext uri="{9D8B030D-6E8A-4147-A177-3AD203B41FA5}">
                      <a16:colId xmlns:a16="http://schemas.microsoft.com/office/drawing/2014/main" val="20002"/>
                    </a:ext>
                  </a:extLst>
                </a:gridCol>
                <a:gridCol w="666040">
                  <a:extLst>
                    <a:ext uri="{9D8B030D-6E8A-4147-A177-3AD203B41FA5}">
                      <a16:colId xmlns:a16="http://schemas.microsoft.com/office/drawing/2014/main" val="20003"/>
                    </a:ext>
                  </a:extLst>
                </a:gridCol>
                <a:gridCol w="666040">
                  <a:extLst>
                    <a:ext uri="{9D8B030D-6E8A-4147-A177-3AD203B41FA5}">
                      <a16:colId xmlns:a16="http://schemas.microsoft.com/office/drawing/2014/main" val="20004"/>
                    </a:ext>
                  </a:extLst>
                </a:gridCol>
                <a:gridCol w="666040">
                  <a:extLst>
                    <a:ext uri="{9D8B030D-6E8A-4147-A177-3AD203B41FA5}">
                      <a16:colId xmlns:a16="http://schemas.microsoft.com/office/drawing/2014/main" val="20005"/>
                    </a:ext>
                  </a:extLst>
                </a:gridCol>
                <a:gridCol w="666040">
                  <a:extLst>
                    <a:ext uri="{9D8B030D-6E8A-4147-A177-3AD203B41FA5}">
                      <a16:colId xmlns:a16="http://schemas.microsoft.com/office/drawing/2014/main" val="20006"/>
                    </a:ext>
                  </a:extLst>
                </a:gridCol>
                <a:gridCol w="666040">
                  <a:extLst>
                    <a:ext uri="{9D8B030D-6E8A-4147-A177-3AD203B41FA5}">
                      <a16:colId xmlns:a16="http://schemas.microsoft.com/office/drawing/2014/main" val="20007"/>
                    </a:ext>
                  </a:extLst>
                </a:gridCol>
              </a:tblGrid>
              <a:tr h="434548">
                <a:tc>
                  <a:txBody>
                    <a:bodyPr/>
                    <a:lstStyle/>
                    <a:p>
                      <a:pPr marL="0" lvl="0" indent="0" algn="ctr" rtl="0">
                        <a:spcBef>
                          <a:spcPts val="0"/>
                        </a:spcBef>
                        <a:spcAft>
                          <a:spcPts val="0"/>
                        </a:spcAft>
                        <a:buNone/>
                      </a:pPr>
                      <a:endParaRPr dirty="0">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dirty="0">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dirty="0">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dirty="0">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dirty="0">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dirty="0">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dirty="0">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dirty="0">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2457104">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bl>
          </a:graphicData>
        </a:graphic>
      </p:graphicFrame>
      <p:sp>
        <p:nvSpPr>
          <p:cNvPr id="74" name="Google Shape;175;p22" descr="Timeline background shape">
            <a:extLst>
              <a:ext uri="{FF2B5EF4-FFF2-40B4-BE49-F238E27FC236}">
                <a16:creationId xmlns:a16="http://schemas.microsoft.com/office/drawing/2014/main" id="{C6AA8EEA-E8CE-483B-8C73-915659F9FE35}"/>
              </a:ext>
            </a:extLst>
          </p:cNvPr>
          <p:cNvSpPr/>
          <p:nvPr/>
        </p:nvSpPr>
        <p:spPr>
          <a:xfrm>
            <a:off x="497611" y="1400377"/>
            <a:ext cx="3561433" cy="419827"/>
          </a:xfrm>
          <a:prstGeom prst="homePlate">
            <a:avLst>
              <a:gd name="adj" fmla="val 50000"/>
            </a:avLst>
          </a:prstGeom>
          <a:solidFill>
            <a:schemeClr val="accent6">
              <a:lumMod val="90000"/>
            </a:schemeClr>
          </a:solidFill>
          <a:ln>
            <a:noFill/>
          </a:ln>
        </p:spPr>
        <p:txBody>
          <a:bodyPr spcFirstLastPara="1" wrap="square" lIns="91425" tIns="91425" rIns="91425" bIns="91425" anchor="ctr" anchorCtr="0">
            <a:noAutofit/>
          </a:bodyPr>
          <a:lstStyle/>
          <a:p>
            <a:pPr lvl="0"/>
            <a:r>
              <a:rPr lang="en-IN" dirty="0">
                <a:solidFill>
                  <a:schemeClr val="accent6">
                    <a:lumMod val="25000"/>
                  </a:schemeClr>
                </a:solidFill>
                <a:latin typeface="Arial" panose="020B0604020202020204" pitchFamily="34" charset="0"/>
                <a:cs typeface="Arial" panose="020B0604020202020204" pitchFamily="34" charset="0"/>
              </a:rPr>
              <a:t>40m + Developers</a:t>
            </a:r>
            <a:endParaRPr dirty="0">
              <a:solidFill>
                <a:schemeClr val="accent6">
                  <a:lumMod val="25000"/>
                </a:schemeClr>
              </a:solidFill>
              <a:latin typeface="Arial" panose="020B0604020202020204" pitchFamily="34" charset="0"/>
              <a:cs typeface="Arial" panose="020B0604020202020204" pitchFamily="34" charset="0"/>
            </a:endParaRPr>
          </a:p>
        </p:txBody>
      </p:sp>
      <p:sp>
        <p:nvSpPr>
          <p:cNvPr id="75" name="Google Shape;175;p22" descr="Timeline background shape">
            <a:extLst>
              <a:ext uri="{FF2B5EF4-FFF2-40B4-BE49-F238E27FC236}">
                <a16:creationId xmlns:a16="http://schemas.microsoft.com/office/drawing/2014/main" id="{FC481482-AFE2-4F0F-816E-9A2D218A99B4}"/>
              </a:ext>
            </a:extLst>
          </p:cNvPr>
          <p:cNvSpPr/>
          <p:nvPr/>
        </p:nvSpPr>
        <p:spPr>
          <a:xfrm>
            <a:off x="497611" y="1991176"/>
            <a:ext cx="3888535" cy="419827"/>
          </a:xfrm>
          <a:prstGeom prst="homePlate">
            <a:avLst>
              <a:gd name="adj" fmla="val 50000"/>
            </a:avLst>
          </a:prstGeom>
          <a:solidFill>
            <a:schemeClr val="accent6">
              <a:lumMod val="90000"/>
            </a:schemeClr>
          </a:solidFill>
          <a:ln>
            <a:noFill/>
          </a:ln>
        </p:spPr>
        <p:txBody>
          <a:bodyPr spcFirstLastPara="1" wrap="square" lIns="91425" tIns="91425" rIns="91425" bIns="91425" anchor="ctr" anchorCtr="0">
            <a:noAutofit/>
          </a:bodyPr>
          <a:lstStyle/>
          <a:p>
            <a:pPr lvl="0"/>
            <a:r>
              <a:rPr lang="en-IN" dirty="0">
                <a:solidFill>
                  <a:schemeClr val="accent6">
                    <a:lumMod val="25000"/>
                  </a:schemeClr>
                </a:solidFill>
                <a:latin typeface="Arial" panose="020B0604020202020204" pitchFamily="34" charset="0"/>
                <a:cs typeface="Arial" panose="020B0604020202020204" pitchFamily="34" charset="0"/>
              </a:rPr>
              <a:t>44m + Repositories</a:t>
            </a:r>
            <a:endParaRPr dirty="0">
              <a:solidFill>
                <a:schemeClr val="accent6">
                  <a:lumMod val="25000"/>
                </a:schemeClr>
              </a:solidFill>
              <a:latin typeface="Arial" panose="020B0604020202020204" pitchFamily="34" charset="0"/>
              <a:cs typeface="Arial" panose="020B0604020202020204" pitchFamily="34" charset="0"/>
            </a:endParaRPr>
          </a:p>
        </p:txBody>
      </p:sp>
      <p:sp>
        <p:nvSpPr>
          <p:cNvPr id="76" name="Google Shape;175;p22" descr="Timeline background shape">
            <a:extLst>
              <a:ext uri="{FF2B5EF4-FFF2-40B4-BE49-F238E27FC236}">
                <a16:creationId xmlns:a16="http://schemas.microsoft.com/office/drawing/2014/main" id="{5F7CD617-B8B0-4B7F-8502-F20E285D8C1F}"/>
              </a:ext>
            </a:extLst>
          </p:cNvPr>
          <p:cNvSpPr/>
          <p:nvPr/>
        </p:nvSpPr>
        <p:spPr>
          <a:xfrm>
            <a:off x="497611" y="2596615"/>
            <a:ext cx="5118045" cy="419827"/>
          </a:xfrm>
          <a:prstGeom prst="homePlate">
            <a:avLst>
              <a:gd name="adj" fmla="val 50000"/>
            </a:avLst>
          </a:prstGeom>
          <a:solidFill>
            <a:schemeClr val="accent6">
              <a:lumMod val="90000"/>
            </a:schemeClr>
          </a:solidFill>
          <a:ln>
            <a:noFill/>
          </a:ln>
        </p:spPr>
        <p:txBody>
          <a:bodyPr spcFirstLastPara="1" wrap="square" lIns="91425" tIns="91425" rIns="91425" bIns="91425" anchor="ctr" anchorCtr="0">
            <a:noAutofit/>
          </a:bodyPr>
          <a:lstStyle/>
          <a:p>
            <a:pPr lvl="0"/>
            <a:r>
              <a:rPr lang="en-IN" dirty="0">
                <a:solidFill>
                  <a:schemeClr val="accent6">
                    <a:lumMod val="25000"/>
                  </a:schemeClr>
                </a:solidFill>
                <a:latin typeface="Arial" panose="020B0604020202020204" pitchFamily="34" charset="0"/>
                <a:cs typeface="Arial" panose="020B0604020202020204" pitchFamily="34" charset="0"/>
              </a:rPr>
              <a:t>87m + Pull Requests</a:t>
            </a:r>
            <a:endParaRPr dirty="0">
              <a:solidFill>
                <a:schemeClr val="accent6">
                  <a:lumMod val="25000"/>
                </a:schemeClr>
              </a:solidFill>
              <a:latin typeface="Arial" panose="020B0604020202020204" pitchFamily="34" charset="0"/>
              <a:cs typeface="Arial" panose="020B0604020202020204" pitchFamily="34" charset="0"/>
            </a:endParaRPr>
          </a:p>
        </p:txBody>
      </p:sp>
      <p:sp>
        <p:nvSpPr>
          <p:cNvPr id="77" name="Google Shape;175;p22" descr="Timeline background shape">
            <a:extLst>
              <a:ext uri="{FF2B5EF4-FFF2-40B4-BE49-F238E27FC236}">
                <a16:creationId xmlns:a16="http://schemas.microsoft.com/office/drawing/2014/main" id="{3ACF2835-E886-406A-8590-E26408C807ED}"/>
              </a:ext>
            </a:extLst>
          </p:cNvPr>
          <p:cNvSpPr/>
          <p:nvPr/>
        </p:nvSpPr>
        <p:spPr>
          <a:xfrm>
            <a:off x="493743" y="3175292"/>
            <a:ext cx="2989002" cy="419827"/>
          </a:xfrm>
          <a:prstGeom prst="homePlate">
            <a:avLst>
              <a:gd name="adj" fmla="val 50000"/>
            </a:avLst>
          </a:prstGeom>
          <a:solidFill>
            <a:schemeClr val="accent6">
              <a:lumMod val="90000"/>
            </a:schemeClr>
          </a:solidFill>
          <a:ln>
            <a:noFill/>
          </a:ln>
        </p:spPr>
        <p:txBody>
          <a:bodyPr spcFirstLastPara="1" wrap="square" lIns="91425" tIns="91425" rIns="91425" bIns="91425" anchor="ctr" anchorCtr="0">
            <a:noAutofit/>
          </a:bodyPr>
          <a:lstStyle/>
          <a:p>
            <a:pPr lvl="0"/>
            <a:r>
              <a:rPr lang="en-IN" dirty="0">
                <a:solidFill>
                  <a:schemeClr val="accent6">
                    <a:lumMod val="25000"/>
                  </a:schemeClr>
                </a:solidFill>
                <a:latin typeface="Arial" panose="020B0604020202020204" pitchFamily="34" charset="0"/>
                <a:cs typeface="Arial" panose="020B0604020202020204" pitchFamily="34" charset="0"/>
              </a:rPr>
              <a:t>1.7m + Students Leaned GitHub</a:t>
            </a:r>
            <a:endParaRPr dirty="0">
              <a:solidFill>
                <a:schemeClr val="accent6">
                  <a:lumMod val="25000"/>
                </a:schemeClr>
              </a:solidFill>
              <a:latin typeface="Arial" panose="020B0604020202020204" pitchFamily="34" charset="0"/>
              <a:cs typeface="Arial" panose="020B0604020202020204" pitchFamily="34" charset="0"/>
            </a:endParaRPr>
          </a:p>
        </p:txBody>
      </p:sp>
      <p:sp>
        <p:nvSpPr>
          <p:cNvPr id="115" name="Google Shape;115;p20"/>
          <p:cNvSpPr txBox="1">
            <a:spLocks noGrp="1"/>
          </p:cNvSpPr>
          <p:nvPr>
            <p:ph type="body" idx="4294967295"/>
          </p:nvPr>
        </p:nvSpPr>
        <p:spPr>
          <a:xfrm>
            <a:off x="305938" y="299728"/>
            <a:ext cx="4951676" cy="1249329"/>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IN" sz="3200" dirty="0">
                <a:solidFill>
                  <a:schemeClr val="accent6">
                    <a:lumMod val="25000"/>
                  </a:schemeClr>
                </a:solidFill>
                <a:latin typeface="Arial" panose="020B0604020202020204" pitchFamily="34" charset="0"/>
                <a:cs typeface="Arial" panose="020B0604020202020204" pitchFamily="34" charset="0"/>
                <a:sym typeface="Arial"/>
              </a:rPr>
              <a:t>The Expanding Octoverse</a:t>
            </a:r>
          </a:p>
        </p:txBody>
      </p:sp>
      <p:sp>
        <p:nvSpPr>
          <p:cNvPr id="5" name="Rectangle 4">
            <a:extLst>
              <a:ext uri="{FF2B5EF4-FFF2-40B4-BE49-F238E27FC236}">
                <a16:creationId xmlns:a16="http://schemas.microsoft.com/office/drawing/2014/main" id="{B1E502F3-E1ED-4AFA-A5E0-D2024035B3E2}"/>
              </a:ext>
            </a:extLst>
          </p:cNvPr>
          <p:cNvSpPr/>
          <p:nvPr/>
        </p:nvSpPr>
        <p:spPr>
          <a:xfrm>
            <a:off x="422171" y="3950799"/>
            <a:ext cx="6027764" cy="646331"/>
          </a:xfrm>
          <a:prstGeom prst="rect">
            <a:avLst/>
          </a:prstGeom>
        </p:spPr>
        <p:txBody>
          <a:bodyPr wrap="square">
            <a:spAutoFit/>
          </a:bodyPr>
          <a:lstStyle/>
          <a:p>
            <a:r>
              <a:rPr lang="en-US" sz="1200" dirty="0">
                <a:solidFill>
                  <a:schemeClr val="accent6">
                    <a:lumMod val="50000"/>
                  </a:schemeClr>
                </a:solidFill>
                <a:latin typeface="Calibri" panose="020F0502020204030204" pitchFamily="34" charset="0"/>
                <a:cs typeface="Calibri" panose="020F0502020204030204" pitchFamily="34" charset="0"/>
              </a:rPr>
              <a:t>This year, we’ve seen that not only do companies use GitHub, they also contribute to open source &amp; take part in the developers community.</a:t>
            </a:r>
          </a:p>
          <a:p>
            <a:r>
              <a:rPr lang="en-US" sz="1200" dirty="0">
                <a:solidFill>
                  <a:schemeClr val="accent6">
                    <a:lumMod val="50000"/>
                  </a:schemeClr>
                </a:solidFill>
                <a:latin typeface="Calibri" panose="020F0502020204030204" pitchFamily="34" charset="0"/>
                <a:cs typeface="Calibri" panose="020F0502020204030204" pitchFamily="34" charset="0"/>
              </a:rPr>
              <a:t>Almost 70% of Global companies have made a contribution to open source in the last year.</a:t>
            </a:r>
            <a:endParaRPr lang="en-IN" sz="1200" dirty="0">
              <a:solidFill>
                <a:schemeClr val="accent6">
                  <a:lumMod val="50000"/>
                </a:schemeClr>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488</Words>
  <Application>Microsoft Office PowerPoint</Application>
  <PresentationFormat>On-screen Show (16:9)</PresentationFormat>
  <Paragraphs>62</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Oswald</vt:lpstr>
      <vt:lpstr>Tw Cen MT</vt:lpstr>
      <vt:lpstr>Franklin Gothic Medium</vt:lpstr>
      <vt:lpstr>Consolas</vt:lpstr>
      <vt:lpstr>Franklin Gothic Book</vt:lpstr>
      <vt:lpstr>Bahnschrift Light SemiCondensed</vt:lpstr>
      <vt:lpstr>Average</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Rudra Barad</cp:lastModifiedBy>
  <cp:revision>31</cp:revision>
  <dcterms:modified xsi:type="dcterms:W3CDTF">2020-06-05T09:28:51Z</dcterms:modified>
</cp:coreProperties>
</file>