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80" r:id="rId6"/>
    <p:sldId id="262" r:id="rId7"/>
    <p:sldId id="260" r:id="rId8"/>
    <p:sldId id="279" r:id="rId9"/>
    <p:sldId id="278" r:id="rId10"/>
    <p:sldId id="263" r:id="rId11"/>
    <p:sldId id="264" r:id="rId12"/>
    <p:sldId id="27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6C80C-3D0C-4FC3-BE44-E02D60A08459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AE006-29B4-47AE-BC52-86525D9FD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210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18-Mar-21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18-Mar-21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18-Mar-21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18-Mar-21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18-Mar-21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18-Mar-21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18-Mar-21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18-Mar-21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18-Mar-21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18-Mar-21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18-Mar-21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18-Mar-21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18-Mar-21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18-Mar-21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18-Mar-21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18-Mar-21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18-Mar-21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sz25xxF_AVE" TargetMode="External"/><Relationship Id="rId2" Type="http://schemas.openxmlformats.org/officeDocument/2006/relationships/hyperlink" Target="https://youtube.com/playlist?list=PL-51WBLyFTg2vW-_6XBoUpE7vpmoR3zt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kumen.tips/documents/system-requirement-specification-for-face-recognition-system.html" TargetMode="External"/><Relationship Id="rId5" Type="http://schemas.openxmlformats.org/officeDocument/2006/relationships/hyperlink" Target="https://www.researchgate.net/publication/221079095_A_Comparison_of_Face_Detection_Algorithms" TargetMode="External"/><Relationship Id="rId4" Type="http://schemas.openxmlformats.org/officeDocument/2006/relationships/hyperlink" Target="https://github.com/murtazahassan/Face-Recognition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2E99F95-60D8-42E4-A1F3-84FB24083C03}"/>
              </a:ext>
            </a:extLst>
          </p:cNvPr>
          <p:cNvSpPr txBox="1"/>
          <p:nvPr/>
        </p:nvSpPr>
        <p:spPr>
          <a:xfrm>
            <a:off x="1610557" y="1820792"/>
            <a:ext cx="897088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Attendance System </a:t>
            </a:r>
          </a:p>
          <a:p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using face recognition</a:t>
            </a:r>
            <a:endParaRPr lang="en-IN" sz="5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4D81CB-3E70-494B-B25A-C81765CE2EC7}"/>
              </a:ext>
            </a:extLst>
          </p:cNvPr>
          <p:cNvSpPr txBox="1"/>
          <p:nvPr/>
        </p:nvSpPr>
        <p:spPr>
          <a:xfrm>
            <a:off x="8460419" y="5226784"/>
            <a:ext cx="3731581" cy="163121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/>
            <a:r>
              <a:rPr lang="en-IN" sz="2000" dirty="0">
                <a:latin typeface="Rockwell" panose="02060603020205020403" pitchFamily="18" charset="0"/>
                <a:cs typeface="Times New Roman" panose="02020603050405020304" pitchFamily="18" charset="0"/>
              </a:rPr>
              <a:t>Prepared by :-</a:t>
            </a:r>
          </a:p>
          <a:p>
            <a:pPr algn="l"/>
            <a:r>
              <a:rPr lang="en-IN" sz="2000" dirty="0">
                <a:latin typeface="Rockwell" panose="02060603020205020403" pitchFamily="18" charset="0"/>
                <a:cs typeface="Times New Roman" panose="02020603050405020304" pitchFamily="18" charset="0"/>
              </a:rPr>
              <a:t>19CE109      </a:t>
            </a:r>
            <a:r>
              <a:rPr lang="en-IN" sz="2000" dirty="0" err="1">
                <a:latin typeface="Rockwell" panose="02060603020205020403" pitchFamily="18" charset="0"/>
                <a:cs typeface="Times New Roman" panose="02020603050405020304" pitchFamily="18" charset="0"/>
              </a:rPr>
              <a:t>Vedant</a:t>
            </a:r>
            <a:r>
              <a:rPr lang="en-IN" sz="2000" dirty="0">
                <a:latin typeface="Rockwell" panose="02060603020205020403" pitchFamily="18" charset="0"/>
                <a:cs typeface="Times New Roman" panose="02020603050405020304" pitchFamily="18" charset="0"/>
              </a:rPr>
              <a:t> Patel</a:t>
            </a:r>
          </a:p>
          <a:p>
            <a:pPr algn="l"/>
            <a:r>
              <a:rPr lang="en-IN" sz="2000" dirty="0">
                <a:latin typeface="Rockwell" panose="02060603020205020403" pitchFamily="18" charset="0"/>
                <a:cs typeface="Times New Roman" panose="02020603050405020304" pitchFamily="18" charset="0"/>
              </a:rPr>
              <a:t>19CE112      </a:t>
            </a:r>
            <a:r>
              <a:rPr lang="en-US" sz="2000" dirty="0" err="1">
                <a:latin typeface="Rockwell" panose="02060603020205020403" pitchFamily="18" charset="0"/>
                <a:cs typeface="Times New Roman" panose="02020603050405020304" pitchFamily="18" charset="0"/>
              </a:rPr>
              <a:t>Preyash</a:t>
            </a:r>
            <a:r>
              <a:rPr lang="en-US" sz="2000" dirty="0">
                <a:latin typeface="Rockwell" panose="02060603020205020403" pitchFamily="18" charset="0"/>
                <a:cs typeface="Times New Roman" panose="02020603050405020304" pitchFamily="18" charset="0"/>
              </a:rPr>
              <a:t> Pipariya</a:t>
            </a:r>
          </a:p>
          <a:p>
            <a:r>
              <a:rPr lang="en-IN" sz="2000" dirty="0">
                <a:latin typeface="Rockwell" panose="02060603020205020403" pitchFamily="18" charset="0"/>
                <a:cs typeface="Times New Roman" panose="02020603050405020304" pitchFamily="18" charset="0"/>
              </a:rPr>
              <a:t>19CE115      Om </a:t>
            </a:r>
            <a:r>
              <a:rPr lang="en-IN" sz="2000" dirty="0" err="1">
                <a:latin typeface="Rockwell" panose="02060603020205020403" pitchFamily="18" charset="0"/>
                <a:cs typeface="Times New Roman" panose="02020603050405020304" pitchFamily="18" charset="0"/>
              </a:rPr>
              <a:t>Rabara</a:t>
            </a:r>
            <a:endParaRPr lang="en-IN" sz="2000" dirty="0">
              <a:latin typeface="Rockwell" panose="02060603020205020403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Rockwell" panose="02060603020205020403" pitchFamily="18" charset="0"/>
                <a:cs typeface="Times New Roman" panose="02020603050405020304" pitchFamily="18" charset="0"/>
              </a:rPr>
              <a:t>D20CE192   Mitul Kalariya</a:t>
            </a:r>
            <a:endParaRPr lang="en-IN" sz="2000" dirty="0">
              <a:latin typeface="Rockwell" panose="020606030202050204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860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69CCD-E8B0-4F4F-9FBF-1BACF7495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C5CFF-5B13-43EB-B91F-287778338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9919546" cy="3880773"/>
          </a:xfrm>
        </p:spPr>
        <p:txBody>
          <a:bodyPr>
            <a:normAutofit/>
          </a:bodyPr>
          <a:lstStyle/>
          <a:p>
            <a:r>
              <a:rPr lang="en-IN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This </a:t>
            </a:r>
            <a:r>
              <a:rPr lang="en-IN" sz="20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software</a:t>
            </a:r>
            <a:r>
              <a:rPr lang="en-IN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reduces the amount of manual data entry and gives greater efficiency. The User Interface of it is user friendly and it can be easily used by anyone. </a:t>
            </a:r>
          </a:p>
          <a:p>
            <a:r>
              <a:rPr lang="en-IN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It also decreases the amount of time taken to write details and other modules.</a:t>
            </a:r>
          </a:p>
          <a:p>
            <a:endParaRPr lang="en-IN" sz="20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125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018C5-1E1E-49C6-B54A-D7EFC7C77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AEF36-F9D8-4879-9D52-66E31D5CE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94829"/>
            <a:ext cx="10651066" cy="4291011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accent4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https://youtube.com/playlist?list=PL-51WBLyFTg2vW-_6XBoUpE7vpmoR3ztO</a:t>
            </a:r>
            <a:endParaRPr lang="en-IN" sz="24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IN" sz="2400" dirty="0">
                <a:solidFill>
                  <a:schemeClr val="accent4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https://youtu.be/sz25xxF_AVE</a:t>
            </a:r>
            <a:endParaRPr lang="en-IN" sz="24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IN" sz="2400" dirty="0">
                <a:solidFill>
                  <a:schemeClr val="accent4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https://github.com/murtazahassan/Face-Recognition</a:t>
            </a:r>
            <a:endParaRPr lang="en-IN" sz="24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IN" sz="2400" dirty="0">
                <a:solidFill>
                  <a:schemeClr val="accent4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https://www.researchgate.net/publication/221079095_A_Comparison_of_Face_Detection_Algorithms</a:t>
            </a:r>
            <a:endParaRPr lang="en-IN" sz="24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IN" sz="2400" dirty="0">
                <a:solidFill>
                  <a:schemeClr val="accent4">
                    <a:lumMod val="7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https://dokumen.tips/documents/system-requirement-specification-for-face-recognition-system.html</a:t>
            </a:r>
            <a:endParaRPr lang="en-IN" sz="2400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IN" dirty="0">
              <a:solidFill>
                <a:srgbClr val="FF0000"/>
              </a:solidFill>
            </a:endParaRPr>
          </a:p>
          <a:p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832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82AB2-CE1D-DB45-9E82-A8E040E67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5768" y="543339"/>
            <a:ext cx="4532464" cy="3927061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8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8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8000" b="1" u="sng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4652683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E2169-E2DD-48FA-B1E9-CAA0E3FBE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866" y="1020825"/>
            <a:ext cx="2563016" cy="810827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Algerian" panose="04020705040A02060702" pitchFamily="82" charset="0"/>
              </a:rPr>
              <a:t>Agenda</a:t>
            </a:r>
            <a:endParaRPr lang="en-IN" sz="44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21B7A-6806-4876-A26D-7939772CC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Introduction</a:t>
            </a:r>
          </a:p>
          <a:p>
            <a:r>
              <a:rPr lang="en-US" sz="2400" dirty="0"/>
              <a:t>Objective</a:t>
            </a:r>
          </a:p>
          <a:p>
            <a:r>
              <a:rPr lang="en-US" sz="2400" dirty="0"/>
              <a:t>Working</a:t>
            </a:r>
          </a:p>
          <a:p>
            <a:r>
              <a:rPr lang="en-US" sz="2400" dirty="0"/>
              <a:t>Requirement</a:t>
            </a:r>
          </a:p>
          <a:p>
            <a:r>
              <a:rPr lang="en-US" sz="2400" dirty="0"/>
              <a:t>Activity Flow</a:t>
            </a:r>
          </a:p>
          <a:p>
            <a:r>
              <a:rPr lang="en-US" sz="2400" dirty="0"/>
              <a:t>Conclusion</a:t>
            </a:r>
          </a:p>
          <a:p>
            <a:r>
              <a:rPr lang="en-US" sz="2400" dirty="0"/>
              <a:t>references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05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99B58-74D0-4719-A4FF-B2CC5C85A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018" y="529701"/>
            <a:ext cx="8596668" cy="1320800"/>
          </a:xfrm>
        </p:spPr>
        <p:txBody>
          <a:bodyPr>
            <a:normAutofit/>
          </a:bodyPr>
          <a:lstStyle/>
          <a:p>
            <a:r>
              <a:rPr lang="en-US" sz="4800" dirty="0"/>
              <a:t>Introduction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1B5EC-47B5-4AC2-B538-72C6BEF24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701" y="1752217"/>
            <a:ext cx="10188934" cy="3880773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Recognition:</a:t>
            </a:r>
          </a:p>
          <a:p>
            <a:pPr marL="400050" lvl="1" indent="0">
              <a:buNone/>
            </a:pPr>
            <a:r>
              <a:rPr lang="en-US" sz="2000" dirty="0"/>
              <a:t>Face Recognition is a biometric method of identifying an Individual by comparing live capture or  digital image data with the stored record  for that person.</a:t>
            </a:r>
          </a:p>
          <a:p>
            <a:endParaRPr lang="en-IN" dirty="0"/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System: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/>
              <a:t>Face Recognition attendance system is marking of attendance based on this technology. </a:t>
            </a:r>
            <a:endParaRPr lang="en-IN" sz="1600" dirty="0"/>
          </a:p>
          <a:p>
            <a:pPr marL="400050" lvl="1" indent="0">
              <a:buNone/>
            </a:pPr>
            <a:r>
              <a:rPr lang="en-IN" sz="1800" dirty="0"/>
              <a:t>This attendance system doesn’t require any paper to take attendance by doing that we save environment also.</a:t>
            </a:r>
          </a:p>
          <a:p>
            <a:pPr marL="0" indent="0">
              <a:buNone/>
            </a:pPr>
            <a:r>
              <a:rPr lang="en-IN" dirty="0"/>
              <a:t>					</a:t>
            </a:r>
          </a:p>
        </p:txBody>
      </p:sp>
    </p:spTree>
    <p:extLst>
      <p:ext uri="{BB962C8B-B14F-4D97-AF65-F5344CB8AC3E}">
        <p14:creationId xmlns:p14="http://schemas.microsoft.com/office/powerpoint/2010/main" val="843154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118C1-1FC1-45D9-8073-DBBBF8622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74" y="1036320"/>
            <a:ext cx="2350346" cy="741680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79B09-A1D6-4BD9-AC10-5BE031761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main </a:t>
            </a:r>
            <a:r>
              <a:rPr lang="en-IN" sz="20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objective</a:t>
            </a:r>
            <a:r>
              <a:rPr lang="en-IN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of this project is to offer </a:t>
            </a:r>
            <a:r>
              <a:rPr lang="en-IN" sz="20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system</a:t>
            </a:r>
            <a:r>
              <a:rPr lang="en-IN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that simplify and automate the process of recording and tracking </a:t>
            </a:r>
            <a:r>
              <a:rPr lang="en-IN" sz="20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attendance</a:t>
            </a:r>
            <a:r>
              <a:rPr lang="en-IN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through </a:t>
            </a:r>
            <a:r>
              <a:rPr lang="en-IN" sz="20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face recognition</a:t>
            </a:r>
            <a:r>
              <a:rPr lang="en-IN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technology. </a:t>
            </a:r>
          </a:p>
          <a:p>
            <a:r>
              <a:rPr lang="en-IN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It is biometric technology to identify or verify a person from a digital image or surveillance video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602919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15573-A424-4018-99AE-027F8F552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9585"/>
          </a:xfrm>
        </p:spPr>
        <p:txBody>
          <a:bodyPr/>
          <a:lstStyle/>
          <a:p>
            <a:r>
              <a:rPr lang="en-IN" dirty="0"/>
              <a:t>Algorithms and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34AD6-8609-4651-AB69-9FE5DED85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9185"/>
            <a:ext cx="8596668" cy="2145323"/>
          </a:xfrm>
        </p:spPr>
        <p:txBody>
          <a:bodyPr/>
          <a:lstStyle/>
          <a:p>
            <a:r>
              <a:rPr lang="en-IN" dirty="0"/>
              <a:t>OpenCV DNN face detection:</a:t>
            </a:r>
          </a:p>
          <a:p>
            <a:pPr lvl="1"/>
            <a:r>
              <a:rPr lang="en-IN" dirty="0"/>
              <a:t>DNN (Deep Neural Network) is a function library offered by open cv to efficiently  detect the faces in Realtime footage or video camera with a minimum requirement of normal every day compute power; </a:t>
            </a:r>
          </a:p>
          <a:p>
            <a:pPr lvl="1"/>
            <a:r>
              <a:rPr lang="en-IN" dirty="0"/>
              <a:t>However there is another method; HOG which provides accuracy greater than DNN method but it requires a generous amount of Graphics support </a:t>
            </a:r>
          </a:p>
          <a:p>
            <a:pPr marL="457200" lvl="1" indent="0">
              <a:buNone/>
            </a:pPr>
            <a:endParaRPr lang="en-IN" dirty="0"/>
          </a:p>
          <a:p>
            <a:pPr marL="800100" lvl="1" indent="-342900">
              <a:buFont typeface="+mj-lt"/>
              <a:buAutoNum type="arabicPeriod"/>
            </a:pP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2110120-844A-4193-AEAE-317447A6CE81}"/>
              </a:ext>
            </a:extLst>
          </p:cNvPr>
          <p:cNvSpPr txBox="1">
            <a:spLocks/>
          </p:cNvSpPr>
          <p:nvPr/>
        </p:nvSpPr>
        <p:spPr>
          <a:xfrm>
            <a:off x="677334" y="3344008"/>
            <a:ext cx="8596668" cy="2476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Face Alignment and Recognition:</a:t>
            </a:r>
          </a:p>
          <a:p>
            <a:pPr lvl="1"/>
            <a:r>
              <a:rPr lang="en-IN" dirty="0"/>
              <a:t>Face alignment is a crucial part of the system and therefore “</a:t>
            </a:r>
            <a:r>
              <a:rPr lang="en-IN" b="1" dirty="0" err="1"/>
              <a:t>Imutils</a:t>
            </a:r>
            <a:r>
              <a:rPr lang="en-IN" b="1" dirty="0"/>
              <a:t>” </a:t>
            </a:r>
            <a:r>
              <a:rPr lang="en-IN" dirty="0"/>
              <a:t>library is the most efficient method to find weather the image of person is aligned or not by processing the angle between two eyes</a:t>
            </a:r>
          </a:p>
          <a:p>
            <a:pPr lvl="1"/>
            <a:r>
              <a:rPr lang="en-IN" b="1" dirty="0"/>
              <a:t>Face Recognition </a:t>
            </a:r>
            <a:r>
              <a:rPr lang="en-IN" dirty="0"/>
              <a:t>is done by </a:t>
            </a:r>
            <a:r>
              <a:rPr lang="en-IN" dirty="0" err="1"/>
              <a:t>Face_recognition</a:t>
            </a:r>
            <a:r>
              <a:rPr lang="en-IN" dirty="0"/>
              <a:t> Function Library of </a:t>
            </a:r>
            <a:r>
              <a:rPr lang="en-IN" dirty="0" err="1"/>
              <a:t>Dlib</a:t>
            </a:r>
            <a:r>
              <a:rPr lang="en-IN" dirty="0"/>
              <a:t> and using </a:t>
            </a:r>
            <a:r>
              <a:rPr lang="en-IN" dirty="0" err="1"/>
              <a:t>skimage-skikit</a:t>
            </a:r>
            <a:r>
              <a:rPr lang="en-IN" dirty="0"/>
              <a:t> Module we will be able to compare the co-ordinates of detected face with the data on the model is train with real life </a:t>
            </a:r>
            <a:r>
              <a:rPr lang="en-IN" b="1" dirty="0"/>
              <a:t>Zero </a:t>
            </a:r>
            <a:r>
              <a:rPr lang="en-IN" dirty="0"/>
              <a:t>lag or delay </a:t>
            </a:r>
            <a:endParaRPr lang="en-IN" b="1" dirty="0"/>
          </a:p>
          <a:p>
            <a:pPr lvl="1"/>
            <a:endParaRPr lang="en-IN" dirty="0"/>
          </a:p>
          <a:p>
            <a:pPr marL="457200" lvl="1" indent="0">
              <a:buFont typeface="Wingdings 3" charset="2"/>
              <a:buNone/>
            </a:pPr>
            <a:endParaRPr lang="en-IN" dirty="0"/>
          </a:p>
          <a:p>
            <a:pPr marL="800100" lvl="1" indent="-3429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9799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DFB96-8249-434B-8250-75952CE2F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32046"/>
            <a:ext cx="8596668" cy="1320800"/>
          </a:xfrm>
        </p:spPr>
        <p:txBody>
          <a:bodyPr/>
          <a:lstStyle/>
          <a:p>
            <a:r>
              <a:rPr lang="en-US" sz="4000" dirty="0"/>
              <a:t>Working</a:t>
            </a:r>
            <a:br>
              <a:rPr lang="en-US" dirty="0"/>
            </a:b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F4C1B85-3AFD-4590-A7B5-96BBE784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46474"/>
            <a:ext cx="11138846" cy="5079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recognition is often described as a process that first involves four steps; they are: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detection.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alignment.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recognition.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Face Detection</a:t>
            </a:r>
            <a:r>
              <a:rPr lang="en-IN" sz="20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2000" b="0" i="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Locate one or more faces in the image and mark with a bounding box</a:t>
            </a:r>
          </a:p>
          <a:p>
            <a:r>
              <a:rPr lang="en-IN" sz="2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Face Alignment</a:t>
            </a:r>
            <a:r>
              <a:rPr lang="en-IN" sz="20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2000" b="0" i="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Normalize the face to be consistent with the database, such as geometry and photometrics.</a:t>
            </a:r>
          </a:p>
          <a:p>
            <a:r>
              <a:rPr lang="en-IN" sz="2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  <a:r>
              <a:rPr lang="en-IN" sz="2000" b="1" i="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2000" b="0" i="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Extract features from the face that can be used for the recognition task</a:t>
            </a:r>
          </a:p>
          <a:p>
            <a:r>
              <a:rPr lang="en-IN" sz="2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Face Recognition</a:t>
            </a:r>
            <a:r>
              <a:rPr lang="en-IN" sz="2000" b="1" i="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000" i="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2000" b="0" i="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erform matching of the face against one or more known faces in a prepared database.</a:t>
            </a: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960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14509-E7EC-4FDE-89FF-CA724BC9E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5615" y="389356"/>
            <a:ext cx="2580769" cy="624396"/>
          </a:xfrm>
          <a:ln>
            <a:solidFill>
              <a:schemeClr val="accent3">
                <a:lumMod val="5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Requirement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F5EEDF-DBCB-4D96-92F2-9E8999C9FF9F}"/>
              </a:ext>
            </a:extLst>
          </p:cNvPr>
          <p:cNvSpPr/>
          <p:nvPr/>
        </p:nvSpPr>
        <p:spPr>
          <a:xfrm>
            <a:off x="2857214" y="2712200"/>
            <a:ext cx="2004966" cy="1321319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Laptop</a:t>
            </a:r>
          </a:p>
          <a:p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4GB Graphic Card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02FBD2-7D28-4028-B368-8335CF517642}"/>
              </a:ext>
            </a:extLst>
          </p:cNvPr>
          <p:cNvSpPr/>
          <p:nvPr/>
        </p:nvSpPr>
        <p:spPr>
          <a:xfrm>
            <a:off x="7338186" y="2676470"/>
            <a:ext cx="1891838" cy="529377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US" sz="2700" b="1" dirty="0">
                <a:latin typeface="+mj-lt"/>
                <a:cs typeface="Arial" charset="0"/>
              </a:rPr>
              <a:t> 3.6+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D31C4A-24A9-407C-95D4-C3FBC5F310C5}"/>
              </a:ext>
            </a:extLst>
          </p:cNvPr>
          <p:cNvSpPr/>
          <p:nvPr/>
        </p:nvSpPr>
        <p:spPr>
          <a:xfrm>
            <a:off x="7329822" y="3424411"/>
            <a:ext cx="1923308" cy="874209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PyCharm/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endParaRPr lang="en-US" sz="2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54E7BF-4D00-4CEA-9805-290BC0AC6B1B}"/>
              </a:ext>
            </a:extLst>
          </p:cNvPr>
          <p:cNvSpPr/>
          <p:nvPr/>
        </p:nvSpPr>
        <p:spPr>
          <a:xfrm>
            <a:off x="2901079" y="4298620"/>
            <a:ext cx="1891838" cy="912468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700" b="1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Working Webcam</a:t>
            </a:r>
            <a:endParaRPr lang="en-US" sz="2700" dirty="0">
              <a:latin typeface="Times New Roman" panose="02020603050405020304" pitchFamily="18" charset="0"/>
              <a:ea typeface="Arial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0B5B46-786A-48C3-961C-2C36CAB4B58D}"/>
              </a:ext>
            </a:extLst>
          </p:cNvPr>
          <p:cNvSpPr/>
          <p:nvPr/>
        </p:nvSpPr>
        <p:spPr>
          <a:xfrm>
            <a:off x="7392734" y="4501199"/>
            <a:ext cx="1891838" cy="499383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OpenCV 4.1.0 </a:t>
            </a:r>
          </a:p>
        </p:txBody>
      </p:sp>
      <p:cxnSp>
        <p:nvCxnSpPr>
          <p:cNvPr id="14" name="Elbow Connector 88">
            <a:extLst>
              <a:ext uri="{FF2B5EF4-FFF2-40B4-BE49-F238E27FC236}">
                <a16:creationId xmlns:a16="http://schemas.microsoft.com/office/drawing/2014/main" id="{8E06C9AC-D5E8-47F8-AEC2-B417F1FBF1AF}"/>
              </a:ext>
            </a:extLst>
          </p:cNvPr>
          <p:cNvCxnSpPr>
            <a:cxnSpLocks/>
            <a:endCxn id="7" idx="1"/>
          </p:cNvCxnSpPr>
          <p:nvPr/>
        </p:nvCxnSpPr>
        <p:spPr>
          <a:xfrm rot="5400000" flipH="1" flipV="1">
            <a:off x="6762066" y="3285395"/>
            <a:ext cx="920356" cy="231884"/>
          </a:xfrm>
          <a:prstGeom prst="bentConnector2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93">
            <a:extLst>
              <a:ext uri="{FF2B5EF4-FFF2-40B4-BE49-F238E27FC236}">
                <a16:creationId xmlns:a16="http://schemas.microsoft.com/office/drawing/2014/main" id="{520A6452-DF3D-449E-8D47-42A1A8A28417}"/>
              </a:ext>
            </a:extLst>
          </p:cNvPr>
          <p:cNvCxnSpPr>
            <a:cxnSpLocks/>
            <a:stCxn id="10" idx="1"/>
            <a:endCxn id="8" idx="1"/>
          </p:cNvCxnSpPr>
          <p:nvPr/>
        </p:nvCxnSpPr>
        <p:spPr>
          <a:xfrm rot="10800000">
            <a:off x="7329822" y="3861517"/>
            <a:ext cx="62912" cy="889375"/>
          </a:xfrm>
          <a:prstGeom prst="bentConnector3">
            <a:avLst>
              <a:gd name="adj1" fmla="val 463365"/>
            </a:avLst>
          </a:prstGeom>
          <a:solidFill>
            <a:schemeClr val="tx1"/>
          </a:solidFill>
          <a:ln w="127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9F6B22B-8D91-4ECC-9BA4-B3D82DF62629}"/>
              </a:ext>
            </a:extLst>
          </p:cNvPr>
          <p:cNvSpPr/>
          <p:nvPr/>
        </p:nvSpPr>
        <p:spPr>
          <a:xfrm>
            <a:off x="7386384" y="1664005"/>
            <a:ext cx="1891838" cy="691449"/>
          </a:xfrm>
          <a:prstGeom prst="rect">
            <a:avLst/>
          </a:prstGeom>
          <a:solidFill>
            <a:schemeClr val="tx2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0125575-EAF0-47E8-B0BD-DC85A5ADE521}"/>
              </a:ext>
            </a:extLst>
          </p:cNvPr>
          <p:cNvSpPr/>
          <p:nvPr/>
        </p:nvSpPr>
        <p:spPr>
          <a:xfrm>
            <a:off x="2907429" y="1646912"/>
            <a:ext cx="1891838" cy="691449"/>
          </a:xfrm>
          <a:prstGeom prst="rect">
            <a:avLst/>
          </a:prstGeom>
          <a:solidFill>
            <a:schemeClr val="tx2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lang="en-US" sz="2700" b="1" dirty="0">
                <a:latin typeface="+mj-lt"/>
                <a:ea typeface="Arial" charset="0"/>
                <a:cs typeface="Arial" charset="0"/>
              </a:rPr>
              <a:t>	</a:t>
            </a:r>
            <a:endParaRPr lang="en-US" sz="2700" dirty="0">
              <a:latin typeface="+mj-lt"/>
              <a:ea typeface="Arial" charset="0"/>
              <a:cs typeface="Arial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5239F7-A304-416F-BF5D-33C1BA30CBB0}"/>
              </a:ext>
            </a:extLst>
          </p:cNvPr>
          <p:cNvSpPr/>
          <p:nvPr/>
        </p:nvSpPr>
        <p:spPr>
          <a:xfrm>
            <a:off x="7399085" y="5211088"/>
            <a:ext cx="1968436" cy="806216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OS</a:t>
            </a:r>
          </a:p>
        </p:txBody>
      </p:sp>
      <p:cxnSp>
        <p:nvCxnSpPr>
          <p:cNvPr id="60" name="Elbow Connector 93">
            <a:extLst>
              <a:ext uri="{FF2B5EF4-FFF2-40B4-BE49-F238E27FC236}">
                <a16:creationId xmlns:a16="http://schemas.microsoft.com/office/drawing/2014/main" id="{F37304AF-6CA5-437C-9BF8-3A93B319439E}"/>
              </a:ext>
            </a:extLst>
          </p:cNvPr>
          <p:cNvCxnSpPr>
            <a:cxnSpLocks/>
            <a:stCxn id="23" idx="1"/>
          </p:cNvCxnSpPr>
          <p:nvPr/>
        </p:nvCxnSpPr>
        <p:spPr>
          <a:xfrm rot="10800000">
            <a:off x="7106303" y="4670614"/>
            <a:ext cx="292782" cy="943582"/>
          </a:xfrm>
          <a:prstGeom prst="bentConnector2">
            <a:avLst/>
          </a:prstGeom>
          <a:solidFill>
            <a:schemeClr val="tx1"/>
          </a:solidFill>
          <a:ln w="127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86346DC-FF94-4CC5-B956-7A0A557092D6}"/>
              </a:ext>
            </a:extLst>
          </p:cNvPr>
          <p:cNvCxnSpPr>
            <a:cxnSpLocks/>
          </p:cNvCxnSpPr>
          <p:nvPr/>
        </p:nvCxnSpPr>
        <p:spPr>
          <a:xfrm>
            <a:off x="3853348" y="1288072"/>
            <a:ext cx="448530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2CA1AE5-4323-49AD-8CD0-6AD214E4C6D9}"/>
              </a:ext>
            </a:extLst>
          </p:cNvPr>
          <p:cNvCxnSpPr>
            <a:stCxn id="2" idx="2"/>
          </p:cNvCxnSpPr>
          <p:nvPr/>
        </p:nvCxnSpPr>
        <p:spPr>
          <a:xfrm flipH="1">
            <a:off x="6095999" y="1013752"/>
            <a:ext cx="1" cy="274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8E761AB-6557-4FFB-B583-13E2566FBB7E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8332303" y="1288072"/>
            <a:ext cx="0" cy="3759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8084232-122B-40F6-894E-37C51C7D041A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3846998" y="1288072"/>
            <a:ext cx="6350" cy="3588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Elbow Connector 107">
            <a:extLst>
              <a:ext uri="{FF2B5EF4-FFF2-40B4-BE49-F238E27FC236}">
                <a16:creationId xmlns:a16="http://schemas.microsoft.com/office/drawing/2014/main" id="{22F7F5E2-C4F5-4298-9DA3-B404C76730C0}"/>
              </a:ext>
            </a:extLst>
          </p:cNvPr>
          <p:cNvCxnSpPr>
            <a:cxnSpLocks/>
            <a:stCxn id="9" idx="1"/>
            <a:endCxn id="6" idx="1"/>
          </p:cNvCxnSpPr>
          <p:nvPr/>
        </p:nvCxnSpPr>
        <p:spPr>
          <a:xfrm rot="10800000">
            <a:off x="2857215" y="3372860"/>
            <a:ext cx="43865" cy="1381994"/>
          </a:xfrm>
          <a:prstGeom prst="bentConnector3">
            <a:avLst>
              <a:gd name="adj1" fmla="val 1061222"/>
            </a:avLst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21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20D717-D25E-496C-993F-2E69B07D9020}"/>
              </a:ext>
            </a:extLst>
          </p:cNvPr>
          <p:cNvSpPr/>
          <p:nvPr/>
        </p:nvSpPr>
        <p:spPr>
          <a:xfrm>
            <a:off x="1056445" y="1930892"/>
            <a:ext cx="2867485" cy="5948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 Library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7CE0ED-6FDF-4650-95DA-4CDE085621D6}"/>
              </a:ext>
            </a:extLst>
          </p:cNvPr>
          <p:cNvSpPr/>
          <p:nvPr/>
        </p:nvSpPr>
        <p:spPr>
          <a:xfrm>
            <a:off x="4873841" y="612560"/>
            <a:ext cx="914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pillow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BAFDB1-0CD1-42F8-9499-1F626EB9EA85}"/>
              </a:ext>
            </a:extLst>
          </p:cNvPr>
          <p:cNvSpPr/>
          <p:nvPr/>
        </p:nvSpPr>
        <p:spPr>
          <a:xfrm>
            <a:off x="4888635" y="4637843"/>
            <a:ext cx="914400" cy="3462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django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2A89D4-39ED-4C05-98F1-3DBF6A6C85EB}"/>
              </a:ext>
            </a:extLst>
          </p:cNvPr>
          <p:cNvSpPr/>
          <p:nvPr/>
        </p:nvSpPr>
        <p:spPr>
          <a:xfrm>
            <a:off x="4868122" y="2746287"/>
            <a:ext cx="914400" cy="3462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dlib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346720-BFF8-4F35-A0A2-41B606828E0F}"/>
              </a:ext>
            </a:extLst>
          </p:cNvPr>
          <p:cNvSpPr/>
          <p:nvPr/>
        </p:nvSpPr>
        <p:spPr>
          <a:xfrm>
            <a:off x="4873841" y="2055178"/>
            <a:ext cx="914400" cy="3462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numpy</a:t>
            </a:r>
            <a:endParaRPr lang="en-IN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811449-0E80-4FFE-8036-8AE9AA2EF2C8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3923930" y="2228292"/>
            <a:ext cx="372862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7E416E2-AA6E-41D3-BCF0-237E408CAF31}"/>
              </a:ext>
            </a:extLst>
          </p:cNvPr>
          <p:cNvCxnSpPr>
            <a:cxnSpLocks/>
          </p:cNvCxnSpPr>
          <p:nvPr/>
        </p:nvCxnSpPr>
        <p:spPr>
          <a:xfrm flipH="1">
            <a:off x="4281996" y="829329"/>
            <a:ext cx="1" cy="27306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A29E87F-C8D3-4DEB-93F4-26BD6ABD96F5}"/>
              </a:ext>
            </a:extLst>
          </p:cNvPr>
          <p:cNvCxnSpPr>
            <a:endCxn id="4" idx="1"/>
          </p:cNvCxnSpPr>
          <p:nvPr/>
        </p:nvCxnSpPr>
        <p:spPr>
          <a:xfrm>
            <a:off x="4296792" y="841160"/>
            <a:ext cx="57704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ACFE6C7-39F1-4990-88B3-23FD35530D63}"/>
              </a:ext>
            </a:extLst>
          </p:cNvPr>
          <p:cNvCxnSpPr/>
          <p:nvPr/>
        </p:nvCxnSpPr>
        <p:spPr>
          <a:xfrm>
            <a:off x="4296792" y="2228292"/>
            <a:ext cx="57704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AD60F19-0ACD-4BAD-9C63-E42F659BDEDD}"/>
              </a:ext>
            </a:extLst>
          </p:cNvPr>
          <p:cNvCxnSpPr>
            <a:cxnSpLocks/>
          </p:cNvCxnSpPr>
          <p:nvPr/>
        </p:nvCxnSpPr>
        <p:spPr>
          <a:xfrm>
            <a:off x="4296791" y="3573863"/>
            <a:ext cx="33954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EB5D6D35-19F9-4920-B774-FF3510551D49}"/>
              </a:ext>
            </a:extLst>
          </p:cNvPr>
          <p:cNvSpPr/>
          <p:nvPr/>
        </p:nvSpPr>
        <p:spPr>
          <a:xfrm>
            <a:off x="907004" y="4513555"/>
            <a:ext cx="2867485" cy="5948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 work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4A2991D-3D58-4ABA-8942-709602DE1D5B}"/>
              </a:ext>
            </a:extLst>
          </p:cNvPr>
          <p:cNvCxnSpPr>
            <a:stCxn id="32" idx="3"/>
            <a:endCxn id="10" idx="1"/>
          </p:cNvCxnSpPr>
          <p:nvPr/>
        </p:nvCxnSpPr>
        <p:spPr>
          <a:xfrm>
            <a:off x="3774489" y="4810957"/>
            <a:ext cx="111414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C603A8B-2318-4760-863B-10ED61415868}"/>
              </a:ext>
            </a:extLst>
          </p:cNvPr>
          <p:cNvSpPr/>
          <p:nvPr/>
        </p:nvSpPr>
        <p:spPr>
          <a:xfrm>
            <a:off x="6676008" y="467188"/>
            <a:ext cx="3009528" cy="74794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 for open ,manipulate and save image </a:t>
            </a:r>
            <a:endParaRPr lang="en-IN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BB36934-8ABD-4636-9471-E5D05CE8B282}"/>
              </a:ext>
            </a:extLst>
          </p:cNvPr>
          <p:cNvCxnSpPr>
            <a:stCxn id="4" idx="3"/>
            <a:endCxn id="35" idx="1"/>
          </p:cNvCxnSpPr>
          <p:nvPr/>
        </p:nvCxnSpPr>
        <p:spPr>
          <a:xfrm>
            <a:off x="5788241" y="841160"/>
            <a:ext cx="88776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D8C26412-526D-472E-956C-4C3102316AF7}"/>
              </a:ext>
            </a:extLst>
          </p:cNvPr>
          <p:cNvSpPr/>
          <p:nvPr/>
        </p:nvSpPr>
        <p:spPr>
          <a:xfrm>
            <a:off x="6690802" y="3185968"/>
            <a:ext cx="3195956" cy="74794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Real Time Facial detection</a:t>
            </a:r>
            <a:endParaRPr lang="en-IN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4B89B993-9529-4444-BD8B-F257199AD636}"/>
              </a:ext>
            </a:extLst>
          </p:cNvPr>
          <p:cNvSpPr/>
          <p:nvPr/>
        </p:nvSpPr>
        <p:spPr>
          <a:xfrm>
            <a:off x="6676008" y="1832493"/>
            <a:ext cx="3195956" cy="74794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 for Working with array For facial Recognition</a:t>
            </a:r>
            <a:endParaRPr lang="en-IN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2802286-69A8-4CE2-ABF4-64C81CDAE7FF}"/>
              </a:ext>
            </a:extLst>
          </p:cNvPr>
          <p:cNvCxnSpPr/>
          <p:nvPr/>
        </p:nvCxnSpPr>
        <p:spPr>
          <a:xfrm>
            <a:off x="5803035" y="2205725"/>
            <a:ext cx="88776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A567358-A76A-49AA-B74A-C42D12DBD038}"/>
              </a:ext>
            </a:extLst>
          </p:cNvPr>
          <p:cNvCxnSpPr>
            <a:cxnSpLocks/>
          </p:cNvCxnSpPr>
          <p:nvPr/>
        </p:nvCxnSpPr>
        <p:spPr>
          <a:xfrm>
            <a:off x="6010867" y="3559939"/>
            <a:ext cx="66514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FB06CB7-F03F-4A0B-B1C8-5473241EE536}"/>
              </a:ext>
            </a:extLst>
          </p:cNvPr>
          <p:cNvSpPr/>
          <p:nvPr/>
        </p:nvSpPr>
        <p:spPr>
          <a:xfrm>
            <a:off x="4823360" y="4001858"/>
            <a:ext cx="1044949" cy="3462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Skimage</a:t>
            </a:r>
            <a:endParaRPr lang="en-I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7DD47C5-907B-4105-BA52-B86166830C01}"/>
              </a:ext>
            </a:extLst>
          </p:cNvPr>
          <p:cNvCxnSpPr>
            <a:cxnSpLocks/>
          </p:cNvCxnSpPr>
          <p:nvPr/>
        </p:nvCxnSpPr>
        <p:spPr>
          <a:xfrm flipV="1">
            <a:off x="4636336" y="2916693"/>
            <a:ext cx="0" cy="6432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7B6035C-E9A7-46A8-AAD5-27A73C2ABFA6}"/>
              </a:ext>
            </a:extLst>
          </p:cNvPr>
          <p:cNvCxnSpPr>
            <a:cxnSpLocks/>
          </p:cNvCxnSpPr>
          <p:nvPr/>
        </p:nvCxnSpPr>
        <p:spPr>
          <a:xfrm flipH="1" flipV="1">
            <a:off x="4636336" y="3571771"/>
            <a:ext cx="7451" cy="6206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D887A76-10DB-4E3F-B954-C6536ED0CA79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639496" y="2919402"/>
            <a:ext cx="22862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7346DC1-CBA3-4466-8A7E-3A297CFC10F1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4636336" y="4174972"/>
            <a:ext cx="187024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E1B8113-F2C6-40B7-AF2C-694A81F0AF56}"/>
              </a:ext>
            </a:extLst>
          </p:cNvPr>
          <p:cNvCxnSpPr>
            <a:cxnSpLocks/>
          </p:cNvCxnSpPr>
          <p:nvPr/>
        </p:nvCxnSpPr>
        <p:spPr>
          <a:xfrm flipV="1">
            <a:off x="6010867" y="2916693"/>
            <a:ext cx="0" cy="6432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C97A0BF-2708-4D2E-929D-124A77195B7C}"/>
              </a:ext>
            </a:extLst>
          </p:cNvPr>
          <p:cNvCxnSpPr>
            <a:cxnSpLocks/>
          </p:cNvCxnSpPr>
          <p:nvPr/>
        </p:nvCxnSpPr>
        <p:spPr>
          <a:xfrm flipV="1">
            <a:off x="6010867" y="3571770"/>
            <a:ext cx="0" cy="6206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E6B6EEF-1D02-4B02-B5B1-761E66A0393B}"/>
              </a:ext>
            </a:extLst>
          </p:cNvPr>
          <p:cNvCxnSpPr>
            <a:cxnSpLocks/>
          </p:cNvCxnSpPr>
          <p:nvPr/>
        </p:nvCxnSpPr>
        <p:spPr>
          <a:xfrm>
            <a:off x="5806195" y="2916693"/>
            <a:ext cx="20783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8D6D5AD-6DE7-4B96-8CF3-7984B4DC22EF}"/>
              </a:ext>
            </a:extLst>
          </p:cNvPr>
          <p:cNvCxnSpPr>
            <a:cxnSpLocks/>
          </p:cNvCxnSpPr>
          <p:nvPr/>
        </p:nvCxnSpPr>
        <p:spPr>
          <a:xfrm>
            <a:off x="5858326" y="4192409"/>
            <a:ext cx="15254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50BF930C-020F-45D3-9A03-2ACAE2F93AC4}"/>
              </a:ext>
            </a:extLst>
          </p:cNvPr>
          <p:cNvSpPr/>
          <p:nvPr/>
        </p:nvSpPr>
        <p:spPr>
          <a:xfrm>
            <a:off x="4823360" y="3343795"/>
            <a:ext cx="1044949" cy="3462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OpenCV</a:t>
            </a:r>
            <a:endParaRPr lang="en-IN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C8D3BAE-0CAC-4A26-831B-040F573D7337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4643787" y="3516910"/>
            <a:ext cx="17957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C561F21-BA71-4E56-999A-706570FB0177}"/>
              </a:ext>
            </a:extLst>
          </p:cNvPr>
          <p:cNvCxnSpPr>
            <a:cxnSpLocks/>
          </p:cNvCxnSpPr>
          <p:nvPr/>
        </p:nvCxnSpPr>
        <p:spPr>
          <a:xfrm>
            <a:off x="5858326" y="3516910"/>
            <a:ext cx="15254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147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3CCA55-9E9F-4EF0-9A79-103EFE4F9F34}"/>
              </a:ext>
            </a:extLst>
          </p:cNvPr>
          <p:cNvSpPr txBox="1"/>
          <p:nvPr/>
        </p:nvSpPr>
        <p:spPr>
          <a:xfrm>
            <a:off x="350520" y="114491"/>
            <a:ext cx="61010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Activity Flow</a:t>
            </a:r>
          </a:p>
        </p:txBody>
      </p:sp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id="{4E6F4D70-DD28-4859-8549-72F8FE3BD56E}"/>
              </a:ext>
            </a:extLst>
          </p:cNvPr>
          <p:cNvSpPr/>
          <p:nvPr/>
        </p:nvSpPr>
        <p:spPr>
          <a:xfrm>
            <a:off x="4819650" y="862796"/>
            <a:ext cx="1188720" cy="47752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 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78CDD1-318C-47CB-ACFB-CDB416AD1D53}"/>
              </a:ext>
            </a:extLst>
          </p:cNvPr>
          <p:cNvSpPr/>
          <p:nvPr/>
        </p:nvSpPr>
        <p:spPr>
          <a:xfrm>
            <a:off x="4467860" y="1703546"/>
            <a:ext cx="1892300" cy="477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Image captured</a:t>
            </a:r>
            <a:endParaRPr lang="en-IN" sz="1600" dirty="0"/>
          </a:p>
        </p:txBody>
      </p: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B9253CD0-877D-4B46-AD61-F4064B766B96}"/>
              </a:ext>
            </a:extLst>
          </p:cNvPr>
          <p:cNvSpPr/>
          <p:nvPr/>
        </p:nvSpPr>
        <p:spPr>
          <a:xfrm>
            <a:off x="4396105" y="2430006"/>
            <a:ext cx="2035810" cy="121568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Check if  histogram</a:t>
            </a:r>
          </a:p>
          <a:p>
            <a:pPr algn="ctr"/>
            <a:r>
              <a:rPr lang="en-US" sz="1400" dirty="0"/>
              <a:t>matched?</a:t>
            </a:r>
            <a:endParaRPr lang="en-IN" sz="1400" dirty="0"/>
          </a:p>
        </p:txBody>
      </p:sp>
      <p:sp>
        <p:nvSpPr>
          <p:cNvPr id="13" name="Flowchart: Data 12">
            <a:extLst>
              <a:ext uri="{FF2B5EF4-FFF2-40B4-BE49-F238E27FC236}">
                <a16:creationId xmlns:a16="http://schemas.microsoft.com/office/drawing/2014/main" id="{6651CBAF-CD7C-4C59-AA2C-ED4E7E054BB9}"/>
              </a:ext>
            </a:extLst>
          </p:cNvPr>
          <p:cNvSpPr/>
          <p:nvPr/>
        </p:nvSpPr>
        <p:spPr>
          <a:xfrm>
            <a:off x="7010400" y="3645694"/>
            <a:ext cx="1849120" cy="736600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Print Not Matched</a:t>
            </a:r>
            <a:endParaRPr lang="en-IN" sz="1400" dirty="0"/>
          </a:p>
        </p:txBody>
      </p:sp>
      <p:sp>
        <p:nvSpPr>
          <p:cNvPr id="14" name="Flowchart: Data 13">
            <a:extLst>
              <a:ext uri="{FF2B5EF4-FFF2-40B4-BE49-F238E27FC236}">
                <a16:creationId xmlns:a16="http://schemas.microsoft.com/office/drawing/2014/main" id="{598CB3C6-B2FF-482D-A0ED-E1908A279B86}"/>
              </a:ext>
            </a:extLst>
          </p:cNvPr>
          <p:cNvSpPr/>
          <p:nvPr/>
        </p:nvSpPr>
        <p:spPr>
          <a:xfrm>
            <a:off x="1968500" y="3645694"/>
            <a:ext cx="1849120" cy="736600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Print </a:t>
            </a:r>
          </a:p>
          <a:p>
            <a:pPr algn="ctr"/>
            <a:r>
              <a:rPr lang="en-US" sz="1400" dirty="0"/>
              <a:t>Attendance taken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6872A3-2165-42EE-8606-0923F0D5CB38}"/>
              </a:ext>
            </a:extLst>
          </p:cNvPr>
          <p:cNvSpPr/>
          <p:nvPr/>
        </p:nvSpPr>
        <p:spPr>
          <a:xfrm>
            <a:off x="1968500" y="4701069"/>
            <a:ext cx="1432560" cy="736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Generate</a:t>
            </a:r>
          </a:p>
          <a:p>
            <a:pPr algn="ctr"/>
            <a:r>
              <a:rPr lang="en-US" dirty="0"/>
              <a:t>Attendance</a:t>
            </a:r>
            <a:endParaRPr lang="en-IN" dirty="0"/>
          </a:p>
        </p:txBody>
      </p:sp>
      <p:sp>
        <p:nvSpPr>
          <p:cNvPr id="16" name="Flowchart: Terminator 15">
            <a:extLst>
              <a:ext uri="{FF2B5EF4-FFF2-40B4-BE49-F238E27FC236}">
                <a16:creationId xmlns:a16="http://schemas.microsoft.com/office/drawing/2014/main" id="{DBFF27CF-C71F-4CFC-83C0-FF82D284DB95}"/>
              </a:ext>
            </a:extLst>
          </p:cNvPr>
          <p:cNvSpPr/>
          <p:nvPr/>
        </p:nvSpPr>
        <p:spPr>
          <a:xfrm>
            <a:off x="5601970" y="5517684"/>
            <a:ext cx="1188720" cy="47752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exit </a:t>
            </a:r>
            <a:endParaRPr lang="en-IN" dirty="0"/>
          </a:p>
        </p:txBody>
      </p:sp>
      <p:sp>
        <p:nvSpPr>
          <p:cNvPr id="17" name="Flowchart: Magnetic Disk 16">
            <a:extLst>
              <a:ext uri="{FF2B5EF4-FFF2-40B4-BE49-F238E27FC236}">
                <a16:creationId xmlns:a16="http://schemas.microsoft.com/office/drawing/2014/main" id="{9313E0AB-0A23-438D-9A82-EE46D2C8A2AE}"/>
              </a:ext>
            </a:extLst>
          </p:cNvPr>
          <p:cNvSpPr/>
          <p:nvPr/>
        </p:nvSpPr>
        <p:spPr>
          <a:xfrm>
            <a:off x="1968500" y="5756444"/>
            <a:ext cx="1592580" cy="103632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 in </a:t>
            </a:r>
            <a:r>
              <a:rPr lang="en-US" dirty="0" err="1"/>
              <a:t>db</a:t>
            </a:r>
            <a:endParaRPr lang="en-IN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0937777-A9B9-46F6-8155-EA548513A28C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5414010" y="1340316"/>
            <a:ext cx="0" cy="3632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421B298-EBEC-473D-884D-05803EE978D6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>
            <a:off x="5414010" y="2181066"/>
            <a:ext cx="0" cy="2489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2AC2801-8081-44FB-86C3-6142DAC05FEC}"/>
              </a:ext>
            </a:extLst>
          </p:cNvPr>
          <p:cNvCxnSpPr>
            <a:stCxn id="12" idx="3"/>
          </p:cNvCxnSpPr>
          <p:nvPr/>
        </p:nvCxnSpPr>
        <p:spPr>
          <a:xfrm>
            <a:off x="6431915" y="3037850"/>
            <a:ext cx="15843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38CA00D-193C-48C0-A74C-0250BDEEEF06}"/>
              </a:ext>
            </a:extLst>
          </p:cNvPr>
          <p:cNvSpPr txBox="1"/>
          <p:nvPr/>
        </p:nvSpPr>
        <p:spPr>
          <a:xfrm>
            <a:off x="7788453" y="315710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  <a:endParaRPr lang="en-IN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8A8526B-64F6-41E3-8197-024C2397A222}"/>
              </a:ext>
            </a:extLst>
          </p:cNvPr>
          <p:cNvCxnSpPr>
            <a:endCxn id="24" idx="0"/>
          </p:cNvCxnSpPr>
          <p:nvPr/>
        </p:nvCxnSpPr>
        <p:spPr>
          <a:xfrm>
            <a:off x="8016240" y="3037850"/>
            <a:ext cx="0" cy="1192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95FA96D-9F6E-4EF2-B3C9-1D11D77B590E}"/>
              </a:ext>
            </a:extLst>
          </p:cNvPr>
          <p:cNvCxnSpPr>
            <a:cxnSpLocks/>
          </p:cNvCxnSpPr>
          <p:nvPr/>
        </p:nvCxnSpPr>
        <p:spPr>
          <a:xfrm>
            <a:off x="8016240" y="3497724"/>
            <a:ext cx="0" cy="1201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33A5514-9614-4FE0-8C23-94819207CF28}"/>
              </a:ext>
            </a:extLst>
          </p:cNvPr>
          <p:cNvSpPr txBox="1"/>
          <p:nvPr/>
        </p:nvSpPr>
        <p:spPr>
          <a:xfrm>
            <a:off x="2740343" y="3120176"/>
            <a:ext cx="553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IN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B3BA219-4670-4802-B60E-8391320841CE}"/>
              </a:ext>
            </a:extLst>
          </p:cNvPr>
          <p:cNvCxnSpPr>
            <a:cxnSpLocks/>
          </p:cNvCxnSpPr>
          <p:nvPr/>
        </p:nvCxnSpPr>
        <p:spPr>
          <a:xfrm>
            <a:off x="2990533" y="3515313"/>
            <a:ext cx="0" cy="849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71D6E29-E9AD-4C39-9954-66477AD51690}"/>
              </a:ext>
            </a:extLst>
          </p:cNvPr>
          <p:cNvCxnSpPr>
            <a:cxnSpLocks/>
          </p:cNvCxnSpPr>
          <p:nvPr/>
        </p:nvCxnSpPr>
        <p:spPr>
          <a:xfrm>
            <a:off x="3017203" y="3037850"/>
            <a:ext cx="13789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B0340C1-2B3D-4961-91CD-BE0504FF8D04}"/>
              </a:ext>
            </a:extLst>
          </p:cNvPr>
          <p:cNvCxnSpPr/>
          <p:nvPr/>
        </p:nvCxnSpPr>
        <p:spPr>
          <a:xfrm>
            <a:off x="2990533" y="3037850"/>
            <a:ext cx="0" cy="1192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266CC29-10E7-4118-BDE9-8A437C3E5DB2}"/>
              </a:ext>
            </a:extLst>
          </p:cNvPr>
          <p:cNvCxnSpPr>
            <a:cxnSpLocks/>
          </p:cNvCxnSpPr>
          <p:nvPr/>
        </p:nvCxnSpPr>
        <p:spPr>
          <a:xfrm flipH="1">
            <a:off x="2751455" y="4379092"/>
            <a:ext cx="13335" cy="3187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9A2E157-AE16-416A-AF5A-CABBA4B4FD1A}"/>
              </a:ext>
            </a:extLst>
          </p:cNvPr>
          <p:cNvCxnSpPr>
            <a:cxnSpLocks/>
          </p:cNvCxnSpPr>
          <p:nvPr/>
        </p:nvCxnSpPr>
        <p:spPr>
          <a:xfrm flipH="1">
            <a:off x="2725420" y="5437669"/>
            <a:ext cx="13335" cy="3187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BB20FAF-FB5F-4E6D-B10E-AFED88A7FC36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3401060" y="5069369"/>
            <a:ext cx="279527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AB3A7A4-AB01-4932-A1BE-B576D81A6B6B}"/>
              </a:ext>
            </a:extLst>
          </p:cNvPr>
          <p:cNvCxnSpPr>
            <a:stCxn id="16" idx="0"/>
          </p:cNvCxnSpPr>
          <p:nvPr/>
        </p:nvCxnSpPr>
        <p:spPr>
          <a:xfrm flipV="1">
            <a:off x="6196330" y="5069369"/>
            <a:ext cx="0" cy="4483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71988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227</TotalTime>
  <Words>592</Words>
  <Application>Microsoft Office PowerPoint</Application>
  <PresentationFormat>Widescreen</PresentationFormat>
  <Paragraphs>89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Algerian</vt:lpstr>
      <vt:lpstr>arial</vt:lpstr>
      <vt:lpstr>arial</vt:lpstr>
      <vt:lpstr>Calibri</vt:lpstr>
      <vt:lpstr>Rockwell</vt:lpstr>
      <vt:lpstr>Times New Roman</vt:lpstr>
      <vt:lpstr>Trebuchet MS</vt:lpstr>
      <vt:lpstr>Wingdings 3</vt:lpstr>
      <vt:lpstr>Facet</vt:lpstr>
      <vt:lpstr>PowerPoint Presentation</vt:lpstr>
      <vt:lpstr>Agenda</vt:lpstr>
      <vt:lpstr>Introduction</vt:lpstr>
      <vt:lpstr>Objective </vt:lpstr>
      <vt:lpstr>Algorithms and description</vt:lpstr>
      <vt:lpstr>Working </vt:lpstr>
      <vt:lpstr>Requirement</vt:lpstr>
      <vt:lpstr>PowerPoint Presentation</vt:lpstr>
      <vt:lpstr>PowerPoint Presentation</vt:lpstr>
      <vt:lpstr>Conclusion</vt:lpstr>
      <vt:lpstr>References</vt:lpstr>
      <vt:lpstr>  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  Faculty Attendance System</dc:title>
  <dc:creator>ved patel</dc:creator>
  <cp:lastModifiedBy>Pipariya Preyash</cp:lastModifiedBy>
  <cp:revision>56</cp:revision>
  <dcterms:created xsi:type="dcterms:W3CDTF">2021-03-17T09:02:08Z</dcterms:created>
  <dcterms:modified xsi:type="dcterms:W3CDTF">2021-03-18T04:13:27Z</dcterms:modified>
</cp:coreProperties>
</file>