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4" r:id="rId7"/>
    <p:sldId id="273" r:id="rId8"/>
    <p:sldId id="263" r:id="rId9"/>
    <p:sldId id="274" r:id="rId10"/>
    <p:sldId id="275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rednji slo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85949" autoAdjust="0"/>
  </p:normalViewPr>
  <p:slideViewPr>
    <p:cSldViewPr snapToGrid="0">
      <p:cViewPr varScale="1">
        <p:scale>
          <a:sx n="60" d="100"/>
          <a:sy n="60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82CCC-4E6C-4EFC-B7D3-D2DE81DBE7E6}" type="datetimeFigureOut">
              <a:rPr lang="sl-SI" smtClean="0"/>
              <a:t>9. 09. 2024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52704-8F55-4125-A8EF-0CE5FC0A187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5581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l-SI" dirty="0"/>
              <a:t>Mogoče bi skrajšal oba teksta</a:t>
            </a:r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7734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13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04265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Na </a:t>
            </a:r>
            <a:r>
              <a:rPr lang="sl-SI" dirty="0" err="1"/>
              <a:t>vo</a:t>
            </a:r>
            <a:r>
              <a:rPr lang="sl-SI" dirty="0"/>
              <a:t> ljo so podatki za 18 naprav in prostorov (npr. mikrovalovna </a:t>
            </a:r>
            <a:r>
              <a:rPr lang="sl-SI" dirty="0" err="1"/>
              <a:t>pecica</a:t>
            </a:r>
            <a:r>
              <a:rPr lang="sl-SI" dirty="0"/>
              <a:t>, gara ˇ zna vrata ipd in dnevna soba ipd) ter 14 ˇ kontekstnih podatkov (temperatura, vlaznost, ...). Podatki o stevilu uporabnikov ali njihovi dinamiki bivanja niso na ˇ voljo. Za </a:t>
            </a:r>
            <a:r>
              <a:rPr lang="sl-SI" dirty="0" err="1"/>
              <a:t>naso</a:t>
            </a:r>
            <a:r>
              <a:rPr lang="sl-SI" dirty="0"/>
              <a:t> izbrano situacijo se bomo </a:t>
            </a:r>
            <a:r>
              <a:rPr lang="sl-SI" dirty="0" err="1"/>
              <a:t>osredoto</a:t>
            </a:r>
            <a:r>
              <a:rPr lang="sl-SI" dirty="0"/>
              <a:t> ˇ cili na ˇ naslednje porabnike: mikrovalovna pecica, gara ˇ zna vrata ˇ in poraba v dnevni sobi (angl. </a:t>
            </a:r>
            <a:r>
              <a:rPr lang="sl-SI" dirty="0" err="1"/>
              <a:t>Microwave</a:t>
            </a:r>
            <a:r>
              <a:rPr lang="sl-SI" dirty="0"/>
              <a:t>, </a:t>
            </a:r>
            <a:r>
              <a:rPr lang="sl-SI" dirty="0" err="1"/>
              <a:t>Garage</a:t>
            </a:r>
            <a:r>
              <a:rPr lang="sl-SI" dirty="0"/>
              <a:t> </a:t>
            </a:r>
            <a:r>
              <a:rPr lang="sl-SI" dirty="0" err="1"/>
              <a:t>door</a:t>
            </a:r>
            <a:r>
              <a:rPr lang="sl-SI" dirty="0"/>
              <a:t>, Living </a:t>
            </a:r>
            <a:r>
              <a:rPr lang="sl-SI" dirty="0" err="1"/>
              <a:t>room</a:t>
            </a:r>
            <a:r>
              <a:rPr lang="sl-SI" dirty="0"/>
              <a:t>). </a:t>
            </a:r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49554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l-SI" dirty="0"/>
              <a:t>Vizualizacija -&gt; Histogrami -&gt; </a:t>
            </a:r>
            <a:r>
              <a:rPr lang="sl-SI" dirty="0" err="1"/>
              <a:t>Binerizacija</a:t>
            </a:r>
            <a:r>
              <a:rPr lang="sl-SI" dirty="0"/>
              <a:t> (ON/OFF) + </a:t>
            </a:r>
            <a:r>
              <a:rPr lang="sl-SI" dirty="0" err="1"/>
              <a:t>pGT</a:t>
            </a:r>
            <a:r>
              <a:rPr lang="sl-SI" dirty="0"/>
              <a:t> vrednosti</a:t>
            </a:r>
          </a:p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31817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07363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8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17686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9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4378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10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68348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11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75465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12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34696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9. 09. 2024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0143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9. 09. 2024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4857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9. 09. 2024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1822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9. 09. 2024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0302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9. 09. 2024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934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9. 09. 2024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1312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9. 09. 2024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3576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9. 09. 2024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8073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9. 09. 2024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5099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9. 09. 2024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6010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9. 09. 2024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415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81C52-19A7-4599-B90E-6129B72ED8D3}" type="datetimeFigureOut">
              <a:rPr lang="sl-SI" smtClean="0"/>
              <a:t>9. 09. 2024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35692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927632" y="2025333"/>
            <a:ext cx="10325100" cy="1346517"/>
          </a:xfrm>
        </p:spPr>
        <p:txBody>
          <a:bodyPr>
            <a:noAutofit/>
          </a:bodyPr>
          <a:lstStyle/>
          <a:p>
            <a:r>
              <a:rPr lang="pl-PL" sz="3600" dirty="0"/>
              <a:t>Situacijsko zavedanje pametnega domana podlagi porabe energije naprav</a:t>
            </a:r>
            <a:endParaRPr lang="sl-SI" sz="36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18182" y="3700055"/>
            <a:ext cx="9144000" cy="2704010"/>
          </a:xfrm>
        </p:spPr>
        <p:txBody>
          <a:bodyPr>
            <a:normAutofit/>
          </a:bodyPr>
          <a:lstStyle/>
          <a:p>
            <a:r>
              <a:rPr lang="sl-SI" dirty="0"/>
              <a:t>Predstavitev prispevka na konferenci ERK </a:t>
            </a:r>
          </a:p>
          <a:p>
            <a:endParaRPr lang="sl-SI" dirty="0"/>
          </a:p>
          <a:p>
            <a:r>
              <a:rPr lang="sl-SI" dirty="0"/>
              <a:t>Leon Ciglar, prof. dr. Andrej Košir</a:t>
            </a:r>
          </a:p>
          <a:p>
            <a:br>
              <a:rPr lang="sl-SI" sz="2000" dirty="0"/>
            </a:br>
            <a:r>
              <a:rPr lang="sl-SI" sz="2000" dirty="0"/>
              <a:t>Portorož, 2024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247" y="453935"/>
            <a:ext cx="1547505" cy="15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4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000" dirty="0"/>
              <a:t>Eksperimentalni rezultati</a:t>
            </a:r>
            <a:endParaRPr lang="en-US" sz="4000" dirty="0"/>
          </a:p>
        </p:txBody>
      </p:sp>
      <p:graphicFrame>
        <p:nvGraphicFramePr>
          <p:cNvPr id="8" name="Označba mesta vsebine 7">
            <a:extLst>
              <a:ext uri="{FF2B5EF4-FFF2-40B4-BE49-F238E27FC236}">
                <a16:creationId xmlns:a16="http://schemas.microsoft.com/office/drawing/2014/main" id="{8D75216C-61DC-DF94-5CE2-CDCC2571C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231132"/>
              </p:ext>
            </p:extLst>
          </p:nvPr>
        </p:nvGraphicFramePr>
        <p:xfrm>
          <a:off x="838199" y="3429000"/>
          <a:ext cx="5482389" cy="23715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2724">
                  <a:extLst>
                    <a:ext uri="{9D8B030D-6E8A-4147-A177-3AD203B41FA5}">
                      <a16:colId xmlns:a16="http://schemas.microsoft.com/office/drawing/2014/main" val="2831450497"/>
                    </a:ext>
                  </a:extLst>
                </a:gridCol>
                <a:gridCol w="1384443">
                  <a:extLst>
                    <a:ext uri="{9D8B030D-6E8A-4147-A177-3AD203B41FA5}">
                      <a16:colId xmlns:a16="http://schemas.microsoft.com/office/drawing/2014/main" val="196047557"/>
                    </a:ext>
                  </a:extLst>
                </a:gridCol>
                <a:gridCol w="1712886">
                  <a:extLst>
                    <a:ext uri="{9D8B030D-6E8A-4147-A177-3AD203B41FA5}">
                      <a16:colId xmlns:a16="http://schemas.microsoft.com/office/drawing/2014/main" val="495472663"/>
                    </a:ext>
                  </a:extLst>
                </a:gridCol>
                <a:gridCol w="1652336">
                  <a:extLst>
                    <a:ext uri="{9D8B030D-6E8A-4147-A177-3AD203B41FA5}">
                      <a16:colId xmlns:a16="http://schemas.microsoft.com/office/drawing/2014/main" val="2588336666"/>
                    </a:ext>
                  </a:extLst>
                </a:gridCol>
              </a:tblGrid>
              <a:tr h="449374">
                <a:tc>
                  <a:txBody>
                    <a:bodyPr/>
                    <a:lstStyle/>
                    <a:p>
                      <a:pPr algn="ctr"/>
                      <a:endParaRPr lang="sl-SI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l-SI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l-SI" dirty="0"/>
                        <a:t>Resnične vrednosti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374105"/>
                  </a:ext>
                </a:extLst>
              </a:tr>
              <a:tr h="536391">
                <a:tc>
                  <a:txBody>
                    <a:bodyPr/>
                    <a:lstStyle/>
                    <a:p>
                      <a:pPr algn="ctr"/>
                      <a:endParaRPr lang="sl-SI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l-SI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Pozitivno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Negativno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019228"/>
                  </a:ext>
                </a:extLst>
              </a:tr>
              <a:tr h="692889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sl-SI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Napovedane vrednosti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Pozitivno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327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159042"/>
                  </a:ext>
                </a:extLst>
              </a:tr>
              <a:tr h="692889">
                <a:tc v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Negativno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208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465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378177"/>
                  </a:ext>
                </a:extLst>
              </a:tr>
            </a:tbl>
          </a:graphicData>
        </a:graphic>
      </p:graphicFrame>
      <p:pic>
        <p:nvPicPr>
          <p:cNvPr id="6" name="Označba mesta vsebine 6" descr="Slika, ki vsebuje besede besedilo, posnetek zaslona, zaslon, številka&#10;&#10;Opis je samodejno ustvarjen">
            <a:extLst>
              <a:ext uri="{FF2B5EF4-FFF2-40B4-BE49-F238E27FC236}">
                <a16:creationId xmlns:a16="http://schemas.microsoft.com/office/drawing/2014/main" id="{269C6A00-6AA7-2F74-BC9B-556DBDFAE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280" y="2991753"/>
            <a:ext cx="5105856" cy="2808790"/>
          </a:xfrm>
          <a:prstGeom prst="rect">
            <a:avLst/>
          </a:prstGeom>
        </p:spPr>
      </p:pic>
      <p:sp>
        <p:nvSpPr>
          <p:cNvPr id="9" name="Označba mesta vsebine 2">
            <a:extLst>
              <a:ext uri="{FF2B5EF4-FFF2-40B4-BE49-F238E27FC236}">
                <a16:creationId xmlns:a16="http://schemas.microsoft.com/office/drawing/2014/main" id="{FC582482-A673-0370-718C-2165EA2ECBA8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10359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 dirty="0"/>
              <a:t>Izračun tabele klasifikacij</a:t>
            </a:r>
          </a:p>
          <a:p>
            <a:r>
              <a:rPr lang="sl-SI" dirty="0"/>
              <a:t>Natančnost: </a:t>
            </a:r>
            <a:r>
              <a:rPr lang="sl-SI" i="1" dirty="0"/>
              <a:t>A = 0,792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0296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000" dirty="0"/>
              <a:t>Zaključek in možne nadgradnje</a:t>
            </a:r>
            <a:endParaRPr lang="en-US" sz="4000" dirty="0"/>
          </a:p>
        </p:txBody>
      </p:sp>
      <p:sp>
        <p:nvSpPr>
          <p:cNvPr id="4" name="Označba mesta vsebin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Uspešno razvili algoritem za zaznavo izbranega dogodka</a:t>
            </a:r>
          </a:p>
          <a:p>
            <a:r>
              <a:rPr lang="sl-SI" dirty="0"/>
              <a:t>Možne nadgradnje:</a:t>
            </a:r>
          </a:p>
          <a:p>
            <a:pPr lvl="1"/>
            <a:r>
              <a:rPr lang="sl-SI" dirty="0"/>
              <a:t>Več naprav</a:t>
            </a:r>
          </a:p>
          <a:p>
            <a:pPr lvl="1"/>
            <a:r>
              <a:rPr lang="sl-SI" dirty="0"/>
              <a:t>Vključitev kontekstualnih podatkov</a:t>
            </a:r>
          </a:p>
          <a:p>
            <a:pPr lvl="1"/>
            <a:r>
              <a:rPr lang="sl-SI" dirty="0"/>
              <a:t>Uporaba nadzorovanega učenja</a:t>
            </a:r>
          </a:p>
          <a:p>
            <a:r>
              <a:rPr lang="sl-SI" dirty="0"/>
              <a:t>Prednosti za uporabnika in omrežje</a:t>
            </a:r>
          </a:p>
        </p:txBody>
      </p:sp>
    </p:spTree>
    <p:extLst>
      <p:ext uri="{BB962C8B-B14F-4D97-AF65-F5344CB8AC3E}">
        <p14:creationId xmlns:p14="http://schemas.microsoft.com/office/powerpoint/2010/main" val="256374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l-SI" sz="4000" dirty="0"/>
              <a:t>Hvala!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367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l-SI" sz="4000" dirty="0"/>
              <a:t>Vprašanja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85231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8744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000" dirty="0"/>
              <a:t>Agenda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l-SI" dirty="0"/>
              <a:t>Namen/Cilj raziskave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Pametni domovi in trenutno stanje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Pristop k reševanju problema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Eksperimentalni rezultati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Zaključek in možne nadgradnje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Razprava</a:t>
            </a:r>
            <a:endParaRPr lang="en-US" dirty="0"/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937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000" dirty="0"/>
              <a:t>Namen raziskave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Razviti algoritem, ki na osnovi podatkov o porabi energije določi časovno funkcijo prisotnosti dogodka</a:t>
            </a:r>
          </a:p>
          <a:p>
            <a:r>
              <a:rPr lang="sl-SI" dirty="0"/>
              <a:t>Dogodek: prisotnost osebe doma</a:t>
            </a:r>
          </a:p>
        </p:txBody>
      </p:sp>
    </p:spTree>
    <p:extLst>
      <p:ext uri="{BB962C8B-B14F-4D97-AF65-F5344CB8AC3E}">
        <p14:creationId xmlns:p14="http://schemas.microsoft.com/office/powerpoint/2010/main" val="36973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/>
              <a:t>Pametni</a:t>
            </a:r>
            <a:r>
              <a:rPr lang="it-IT" sz="4000" dirty="0"/>
              <a:t> </a:t>
            </a:r>
            <a:r>
              <a:rPr lang="it-IT" sz="4000" dirty="0" err="1"/>
              <a:t>domovi</a:t>
            </a:r>
            <a:r>
              <a:rPr lang="it-IT" sz="4000" dirty="0"/>
              <a:t> in </a:t>
            </a:r>
            <a:r>
              <a:rPr lang="it-IT" sz="4000" dirty="0" err="1"/>
              <a:t>trenutno</a:t>
            </a:r>
            <a:r>
              <a:rPr lang="it-IT" sz="4000" dirty="0"/>
              <a:t> </a:t>
            </a:r>
            <a:r>
              <a:rPr lang="it-IT" sz="4000" dirty="0" err="1"/>
              <a:t>stanje</a:t>
            </a:r>
            <a:endParaRPr lang="it-IT" sz="4000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199" y="1825625"/>
            <a:ext cx="6813885" cy="4351338"/>
          </a:xfrm>
        </p:spPr>
        <p:txBody>
          <a:bodyPr/>
          <a:lstStyle/>
          <a:p>
            <a:r>
              <a:rPr lang="sl-SI" b="1" dirty="0"/>
              <a:t>Napredek tehnologije pametnih domov</a:t>
            </a:r>
            <a:r>
              <a:rPr lang="sl-SI" dirty="0"/>
              <a:t>: Povečana avtomatizacija in optimizacija vsakodnevnih opravil omogoča boljše upravljanje energije, udobje, ter vključuje napredne storitve, kot je podpora starejšim.</a:t>
            </a:r>
          </a:p>
          <a:p>
            <a:r>
              <a:rPr lang="sl-SI" b="1" dirty="0"/>
              <a:t>Situacijsko zavedanje: </a:t>
            </a:r>
            <a:r>
              <a:rPr lang="sl-SI" dirty="0"/>
              <a:t>Pametni domovi lahko zaznajo zapletene razmere, kot so zdravstvene spremembe, in tako izboljšajo učinkovitost.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80483F4A-BCB1-79CA-CB20-55DA5E04E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084" y="1690688"/>
            <a:ext cx="3931420" cy="41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1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000" dirty="0"/>
              <a:t>Pristop k reševanju problema</a:t>
            </a:r>
            <a:endParaRPr lang="en-US" sz="4000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199" y="1825625"/>
            <a:ext cx="11035937" cy="4667250"/>
          </a:xfrm>
        </p:spPr>
        <p:txBody>
          <a:bodyPr>
            <a:normAutofit/>
          </a:bodyPr>
          <a:lstStyle/>
          <a:p>
            <a:r>
              <a:rPr lang="sl-SI" dirty="0"/>
              <a:t>Podatki o porabi energije [1]</a:t>
            </a:r>
          </a:p>
          <a:p>
            <a:r>
              <a:rPr lang="sl-SI" dirty="0"/>
              <a:t>Okvir postopka v 6 korakih: </a:t>
            </a:r>
          </a:p>
          <a:p>
            <a:pPr marL="0" indent="0">
              <a:buNone/>
            </a:pPr>
            <a:r>
              <a:rPr lang="sl-SI" dirty="0"/>
              <a:t>1. Korak:</a:t>
            </a:r>
          </a:p>
          <a:p>
            <a:pPr marL="0" indent="0">
              <a:buNone/>
            </a:pPr>
            <a:r>
              <a:rPr lang="sl-SI" dirty="0"/>
              <a:t>Iz podatkov o porabi energije naprav izberemo relevantne porabnike</a:t>
            </a:r>
          </a:p>
          <a:p>
            <a:pPr lvl="1"/>
            <a:r>
              <a:rPr lang="sl-SI" dirty="0" err="1"/>
              <a:t>Microwave</a:t>
            </a:r>
            <a:endParaRPr lang="sl-SI" dirty="0"/>
          </a:p>
          <a:p>
            <a:pPr lvl="1"/>
            <a:r>
              <a:rPr lang="sl-SI" dirty="0" err="1"/>
              <a:t>Garage</a:t>
            </a:r>
            <a:r>
              <a:rPr lang="sl-SI" dirty="0"/>
              <a:t> </a:t>
            </a:r>
            <a:r>
              <a:rPr lang="sl-SI" dirty="0" err="1"/>
              <a:t>Door</a:t>
            </a:r>
            <a:endParaRPr lang="sl-SI" dirty="0"/>
          </a:p>
          <a:p>
            <a:pPr lvl="1"/>
            <a:r>
              <a:rPr lang="sl-SI" dirty="0"/>
              <a:t>Living </a:t>
            </a:r>
            <a:r>
              <a:rPr lang="sl-SI" dirty="0" err="1"/>
              <a:t>room</a:t>
            </a:r>
            <a:endParaRPr lang="sl-SI" dirty="0"/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sl-SI" sz="1400" dirty="0"/>
              <a:t>1 </a:t>
            </a:r>
            <a:r>
              <a:rPr lang="sl-SI" sz="1400" dirty="0" err="1"/>
              <a:t>Taranveer</a:t>
            </a:r>
            <a:r>
              <a:rPr lang="sl-SI" sz="1400" dirty="0"/>
              <a:t> Singh </a:t>
            </a:r>
            <a:r>
              <a:rPr lang="sl-SI" sz="1400" dirty="0" err="1"/>
              <a:t>Anttal</a:t>
            </a:r>
            <a:r>
              <a:rPr lang="sl-SI" sz="1400" dirty="0"/>
              <a:t>. Smart home </a:t>
            </a:r>
            <a:r>
              <a:rPr lang="sl-SI" sz="1400" dirty="0" err="1"/>
              <a:t>dataset</a:t>
            </a:r>
            <a:r>
              <a:rPr lang="sl-SI" sz="1400" dirty="0"/>
              <a:t> </a:t>
            </a:r>
            <a:r>
              <a:rPr lang="sl-SI" sz="1400" dirty="0" err="1"/>
              <a:t>with</a:t>
            </a:r>
            <a:r>
              <a:rPr lang="sl-SI" sz="1400" dirty="0"/>
              <a:t> </a:t>
            </a:r>
            <a:r>
              <a:rPr lang="sl-SI" sz="1400" dirty="0" err="1"/>
              <a:t>weather</a:t>
            </a:r>
            <a:r>
              <a:rPr lang="sl-SI" sz="1400" dirty="0"/>
              <a:t> </a:t>
            </a:r>
            <a:r>
              <a:rPr lang="sl-SI" sz="1400" dirty="0" err="1"/>
              <a:t>information</a:t>
            </a:r>
            <a:r>
              <a:rPr lang="sl-SI" sz="1400" dirty="0"/>
              <a:t>. </a:t>
            </a:r>
            <a:br>
              <a:rPr lang="sl-SI" sz="1400" dirty="0"/>
            </a:br>
            <a:r>
              <a:rPr lang="sl-SI" sz="1400" dirty="0"/>
              <a:t>Dosegljivo: https: //</a:t>
            </a:r>
            <a:r>
              <a:rPr lang="sl-SI" sz="1400" dirty="0" err="1"/>
              <a:t>www</a:t>
            </a:r>
            <a:r>
              <a:rPr lang="sl-SI" sz="1400" dirty="0"/>
              <a:t>.</a:t>
            </a:r>
            <a:r>
              <a:rPr lang="sl-SI" sz="1400" dirty="0" err="1"/>
              <a:t>kaggle</a:t>
            </a:r>
            <a:r>
              <a:rPr lang="sl-SI" sz="1400" dirty="0"/>
              <a:t>.com/</a:t>
            </a:r>
            <a:r>
              <a:rPr lang="sl-SI" sz="1400" dirty="0" err="1"/>
              <a:t>datasets</a:t>
            </a:r>
            <a:r>
              <a:rPr lang="sl-SI" sz="1400" dirty="0"/>
              <a:t>/</a:t>
            </a:r>
            <a:r>
              <a:rPr lang="sl-SI" sz="1400" dirty="0" err="1"/>
              <a:t>taranvee</a:t>
            </a:r>
            <a:r>
              <a:rPr lang="sl-SI" sz="1400" dirty="0"/>
              <a:t>/ </a:t>
            </a:r>
            <a:r>
              <a:rPr lang="sl-SI" sz="1400" dirty="0" err="1"/>
              <a:t>smart</a:t>
            </a:r>
            <a:r>
              <a:rPr lang="sl-SI" sz="1400" dirty="0"/>
              <a:t>-home-</a:t>
            </a:r>
            <a:r>
              <a:rPr lang="sl-SI" sz="1400" dirty="0" err="1"/>
              <a:t>dataset</a:t>
            </a:r>
            <a:r>
              <a:rPr lang="sl-SI" sz="1400" dirty="0"/>
              <a:t>-</a:t>
            </a:r>
            <a:r>
              <a:rPr lang="sl-SI" sz="1400" dirty="0" err="1"/>
              <a:t>with</a:t>
            </a:r>
            <a:r>
              <a:rPr lang="sl-SI" sz="1400" dirty="0"/>
              <a:t>-</a:t>
            </a:r>
            <a:r>
              <a:rPr lang="sl-SI" sz="1400" dirty="0" err="1"/>
              <a:t>weather</a:t>
            </a:r>
            <a:r>
              <a:rPr lang="sl-SI" sz="1400" dirty="0"/>
              <a:t>-\ </a:t>
            </a:r>
            <a:r>
              <a:rPr lang="sl-SI" sz="1400" dirty="0" err="1"/>
              <a:t>newlineinformation</a:t>
            </a:r>
            <a:r>
              <a:rPr lang="sl-SI" sz="1400" dirty="0"/>
              <a:t>/</a:t>
            </a:r>
            <a:r>
              <a:rPr lang="sl-SI" sz="1400" dirty="0" err="1"/>
              <a:t>data</a:t>
            </a:r>
            <a:r>
              <a:rPr lang="sl-SI" sz="1400" dirty="0"/>
              <a:t>. [</a:t>
            </a:r>
            <a:r>
              <a:rPr lang="sl-SI" sz="1400" dirty="0" err="1"/>
              <a:t>Dostopano</a:t>
            </a:r>
            <a:r>
              <a:rPr lang="sl-SI" sz="1400" dirty="0"/>
              <a:t>: 22. 7. 2024].</a:t>
            </a:r>
          </a:p>
        </p:txBody>
      </p:sp>
    </p:spTree>
    <p:extLst>
      <p:ext uri="{BB962C8B-B14F-4D97-AF65-F5344CB8AC3E}">
        <p14:creationId xmlns:p14="http://schemas.microsoft.com/office/powerpoint/2010/main" val="349585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000" dirty="0"/>
              <a:t>Pristop k reševanju problema</a:t>
            </a:r>
            <a:endParaRPr lang="en-US" sz="4000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199" y="1825625"/>
            <a:ext cx="11035937" cy="4351338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2. Korak: Normiramo in </a:t>
            </a:r>
            <a:r>
              <a:rPr lang="sl-SI" dirty="0" err="1"/>
              <a:t>binariziramo</a:t>
            </a:r>
            <a:r>
              <a:rPr lang="sl-SI" dirty="0"/>
              <a:t> podatke glede na določene prage</a:t>
            </a:r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4B31B4AB-69A1-84B7-4791-47400A8A7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83" y="2459877"/>
            <a:ext cx="5213685" cy="4008020"/>
          </a:xfrm>
          <a:prstGeom prst="rect">
            <a:avLst/>
          </a:prstGeom>
        </p:spPr>
      </p:pic>
      <p:pic>
        <p:nvPicPr>
          <p:cNvPr id="21" name="Slika 20">
            <a:extLst>
              <a:ext uri="{FF2B5EF4-FFF2-40B4-BE49-F238E27FC236}">
                <a16:creationId xmlns:a16="http://schemas.microsoft.com/office/drawing/2014/main" id="{B3B8F52E-A962-1215-A708-E15DF1669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452" y="2459877"/>
            <a:ext cx="5213684" cy="400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2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000"/>
              <a:t>Pristop k reševanju problema</a:t>
            </a:r>
            <a:endParaRPr lang="en-US" sz="4000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199" y="1825625"/>
            <a:ext cx="4600076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dirty="0"/>
              <a:t>3. Uporabimo Wardovo metodo za hierarhično grozdenje</a:t>
            </a:r>
          </a:p>
          <a:p>
            <a:pPr marL="0" indent="0">
              <a:buNone/>
            </a:pPr>
            <a:r>
              <a:rPr lang="sl-SI" dirty="0"/>
              <a:t>4. Ustvarimo </a:t>
            </a:r>
            <a:r>
              <a:rPr lang="sl-SI" dirty="0" err="1"/>
              <a:t>dendrogram</a:t>
            </a:r>
            <a:r>
              <a:rPr lang="sl-SI" dirty="0"/>
              <a:t> za vizualizacijo grozdov</a:t>
            </a:r>
          </a:p>
          <a:p>
            <a:pPr marL="0" indent="0">
              <a:buNone/>
            </a:pPr>
            <a:r>
              <a:rPr lang="sl-SI" dirty="0"/>
              <a:t>5. Določimo število grozdov na podlagi </a:t>
            </a:r>
            <a:r>
              <a:rPr lang="sl-SI" dirty="0" err="1"/>
              <a:t>dendrograma</a:t>
            </a:r>
            <a:endParaRPr lang="sl-SI" dirty="0"/>
          </a:p>
          <a:p>
            <a:pPr marL="0" indent="0">
              <a:buNone/>
            </a:pPr>
            <a:r>
              <a:rPr lang="sl-SI" dirty="0"/>
              <a:t>6. </a:t>
            </a:r>
            <a:r>
              <a:rPr lang="it-IT" dirty="0" err="1"/>
              <a:t>Opravimo</a:t>
            </a:r>
            <a:r>
              <a:rPr lang="it-IT" dirty="0"/>
              <a:t> </a:t>
            </a:r>
            <a:r>
              <a:rPr lang="it-IT" dirty="0" err="1"/>
              <a:t>grozdenje</a:t>
            </a:r>
            <a:r>
              <a:rPr lang="it-IT" dirty="0"/>
              <a:t> in </a:t>
            </a:r>
            <a:r>
              <a:rPr lang="it-IT" dirty="0" err="1"/>
              <a:t>vizualiziramo</a:t>
            </a:r>
            <a:r>
              <a:rPr lang="it-IT" dirty="0"/>
              <a:t> </a:t>
            </a:r>
            <a:r>
              <a:rPr lang="it-IT" dirty="0" err="1"/>
              <a:t>rezultate</a:t>
            </a:r>
            <a:endParaRPr lang="sl-SI" dirty="0"/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2535D577-091F-5C50-3945-FA86E0D60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517" y="1690688"/>
            <a:ext cx="62674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3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000" dirty="0"/>
              <a:t>Eksperimentalni rezultati</a:t>
            </a:r>
            <a:endParaRPr lang="en-US" sz="4000" dirty="0"/>
          </a:p>
        </p:txBody>
      </p:sp>
      <p:pic>
        <p:nvPicPr>
          <p:cNvPr id="5" name="Označba mesta vsebine 4" descr="Slika, ki vsebuje besede besedilo, posnetek zaslona, številka, pisava&#10;&#10;Opis je samodejno ustvarjen">
            <a:extLst>
              <a:ext uri="{FF2B5EF4-FFF2-40B4-BE49-F238E27FC236}">
                <a16:creationId xmlns:a16="http://schemas.microsoft.com/office/drawing/2014/main" id="{60DE3B77-3619-2B1D-DDE0-FF8AA17BE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44" y="1690688"/>
            <a:ext cx="8121272" cy="4638045"/>
          </a:xfrm>
        </p:spPr>
      </p:pic>
    </p:spTree>
    <p:extLst>
      <p:ext uri="{BB962C8B-B14F-4D97-AF65-F5344CB8AC3E}">
        <p14:creationId xmlns:p14="http://schemas.microsoft.com/office/powerpoint/2010/main" val="1720876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000" dirty="0"/>
              <a:t>Eksperimentalni rezultati</a:t>
            </a:r>
            <a:endParaRPr lang="en-US" sz="4000" dirty="0"/>
          </a:p>
        </p:txBody>
      </p:sp>
      <p:pic>
        <p:nvPicPr>
          <p:cNvPr id="7" name="Označba mesta vsebine 6" descr="Slika, ki vsebuje besede besedilo, posnetek zaslona, zaslon, številka&#10;&#10;Opis je samodejno ustvarjen">
            <a:extLst>
              <a:ext uri="{FF2B5EF4-FFF2-40B4-BE49-F238E27FC236}">
                <a16:creationId xmlns:a16="http://schemas.microsoft.com/office/drawing/2014/main" id="{C973CEDC-2690-6E00-2AA5-23D89556D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467" y="1410284"/>
            <a:ext cx="9329066" cy="5132026"/>
          </a:xfrm>
        </p:spPr>
      </p:pic>
    </p:spTree>
    <p:extLst>
      <p:ext uri="{BB962C8B-B14F-4D97-AF65-F5344CB8AC3E}">
        <p14:creationId xmlns:p14="http://schemas.microsoft.com/office/powerpoint/2010/main" val="126094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ova 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ova 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ova 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</TotalTime>
  <Words>422</Words>
  <Application>Microsoft Office PowerPoint</Application>
  <PresentationFormat>Širokozaslonsko</PresentationFormat>
  <Paragraphs>72</Paragraphs>
  <Slides>14</Slides>
  <Notes>10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Situacijsko zavedanje pametnega domana podlagi porabe energije naprav</vt:lpstr>
      <vt:lpstr>Agenda</vt:lpstr>
      <vt:lpstr>Namen raziskave</vt:lpstr>
      <vt:lpstr>Pametni domovi in trenutno stanje</vt:lpstr>
      <vt:lpstr>Pristop k reševanju problema</vt:lpstr>
      <vt:lpstr>Pristop k reševanju problema</vt:lpstr>
      <vt:lpstr>Pristop k reševanju problema</vt:lpstr>
      <vt:lpstr>Eksperimentalni rezultati</vt:lpstr>
      <vt:lpstr>Eksperimentalni rezultati</vt:lpstr>
      <vt:lpstr>Eksperimentalni rezultati</vt:lpstr>
      <vt:lpstr>Zaključek in možne nadgradnje</vt:lpstr>
      <vt:lpstr>Hvala!</vt:lpstr>
      <vt:lpstr>Vprašanja</vt:lpstr>
      <vt:lpstr>PowerPointova predstavitev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TESTIRANJE ZMOGLJIVOSTI  OMREŽIJ BLOKOVNIH VERIG  Z ORODJEM HYPERLEDGER CALIPER</dc:title>
  <dc:creator>Leon</dc:creator>
  <cp:lastModifiedBy>CIGLAR, LEON</cp:lastModifiedBy>
  <cp:revision>30</cp:revision>
  <dcterms:created xsi:type="dcterms:W3CDTF">2023-08-24T16:26:29Z</dcterms:created>
  <dcterms:modified xsi:type="dcterms:W3CDTF">2024-09-09T08:24:02Z</dcterms:modified>
</cp:coreProperties>
</file>